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1" r:id="rId4"/>
    <p:sldMasterId id="2147484013" r:id="rId5"/>
  </p:sldMasterIdLst>
  <p:notesMasterIdLst>
    <p:notesMasterId r:id="rId22"/>
  </p:notesMasterIdLst>
  <p:handoutMasterIdLst>
    <p:handoutMasterId r:id="rId23"/>
  </p:handoutMasterIdLst>
  <p:sldIdLst>
    <p:sldId id="660" r:id="rId6"/>
    <p:sldId id="257" r:id="rId7"/>
    <p:sldId id="667" r:id="rId8"/>
    <p:sldId id="658" r:id="rId9"/>
    <p:sldId id="659" r:id="rId10"/>
    <p:sldId id="661" r:id="rId11"/>
    <p:sldId id="664" r:id="rId12"/>
    <p:sldId id="662" r:id="rId13"/>
    <p:sldId id="663" r:id="rId14"/>
    <p:sldId id="665" r:id="rId15"/>
    <p:sldId id="666" r:id="rId16"/>
    <p:sldId id="670" r:id="rId17"/>
    <p:sldId id="668" r:id="rId18"/>
    <p:sldId id="669" r:id="rId19"/>
    <p:sldId id="671" r:id="rId20"/>
    <p:sldId id="652" r:id="rId21"/>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473" userDrawn="1">
          <p15:clr>
            <a:srgbClr val="A4A3A4"/>
          </p15:clr>
        </p15:guide>
        <p15:guide id="2" pos="2880" userDrawn="1">
          <p15:clr>
            <a:srgbClr val="A4A3A4"/>
          </p15:clr>
        </p15:guide>
        <p15:guide id="3" orient="horz" pos="8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27321F-F149-D9E9-1C5A-EC229A0C2924}" name="Brown, Kristen" initials="BK" userId="S::kgulledge@rti.org::d30a71dd-80ce-4427-a319-1b3158cd73f0" providerId="AD"/>
  <p188:author id="{8D14894B-B80A-9F20-1742-CB655C8171C1}" name="Hoenig, Jennifer (SAMHSA/CBHSQ)" initials="HJ(" userId="S::Jennifer.Hoenig@samhsa.hhs.gov::591245e4-a07d-4f50-ad3c-01eb1fe0949b" providerId="AD"/>
  <p188:author id="{7114B4A9-8DA8-71D7-C639-2AD17FCE9F49}" name="Lauren K. Warren" initials="LKW" userId="Lauren K. Warr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EF"/>
    <a:srgbClr val="0F264A"/>
    <a:srgbClr val="00A3E0"/>
    <a:srgbClr val="D0DF00"/>
    <a:srgbClr val="C4A05A"/>
    <a:srgbClr val="B0008E"/>
    <a:srgbClr val="EA7600"/>
    <a:srgbClr val="CE0E2D"/>
    <a:srgbClr val="0A347E"/>
    <a:srgbClr val="3EB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416" autoAdjust="0"/>
  </p:normalViewPr>
  <p:slideViewPr>
    <p:cSldViewPr snapToGrid="0">
      <p:cViewPr varScale="1">
        <p:scale>
          <a:sx n="85" d="100"/>
          <a:sy n="85" d="100"/>
        </p:scale>
        <p:origin x="2322" y="78"/>
      </p:cViewPr>
      <p:guideLst>
        <p:guide orient="horz" pos="473"/>
        <p:guide pos="2880"/>
        <p:guide orient="horz" pos="816"/>
      </p:guideLst>
    </p:cSldViewPr>
  </p:slideViewPr>
  <p:notesTextViewPr>
    <p:cViewPr>
      <p:scale>
        <a:sx n="1" d="1"/>
        <a:sy n="1" d="1"/>
      </p:scale>
      <p:origin x="0" y="0"/>
    </p:cViewPr>
  </p:notesTextViewPr>
  <p:sorterViewPr>
    <p:cViewPr>
      <p:scale>
        <a:sx n="100" d="100"/>
        <a:sy n="100" d="100"/>
      </p:scale>
      <p:origin x="0" y="-20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rtifile02\nhsda5\23nsduh\Table\Prep\Web\Draft_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tifile02\nhsda5\23nsduh\Table\Prep\Web\Draft_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rtifile02\nhsda5\23nsduh\Table\Prep\Web\Draft_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rtifile02\nhsda5\23nsduh\Table\Prep\Web\Draft_Resul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rtifile02\nhsda5\23nsduh\Table\Prep\Web\Draft_Resul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rtifile02\nhsda5\23nsduh\Table\Prep\Web\Draft_Result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Early Responders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v>Age Category</c:v>
          </c:tx>
          <c:dPt>
            <c:idx val="0"/>
            <c:bubble3D val="0"/>
            <c:spPr>
              <a:solidFill>
                <a:schemeClr val="accent1">
                  <a:tint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211-4C68-B657-6F1657B7764A}"/>
              </c:ext>
            </c:extLst>
          </c:dPt>
          <c:dPt>
            <c:idx val="1"/>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211-4C68-B657-6F1657B7764A}"/>
              </c:ext>
            </c:extLst>
          </c:dPt>
          <c:dPt>
            <c:idx val="2"/>
            <c:bubble3D val="0"/>
            <c:spPr>
              <a:solidFill>
                <a:schemeClr val="accent1">
                  <a:shade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211-4C68-B657-6F1657B7764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'Unweighted Demo'!$O$3:$O$5</c:f>
              <c:strCache>
                <c:ptCount val="3"/>
                <c:pt idx="0">
                  <c:v>12-17</c:v>
                </c:pt>
                <c:pt idx="1">
                  <c:v>18-25</c:v>
                </c:pt>
                <c:pt idx="2">
                  <c:v>26 or Older</c:v>
                </c:pt>
              </c:strCache>
            </c:strRef>
          </c:cat>
          <c:val>
            <c:numRef>
              <c:f>'Unweighted Demo'!$U$3:$U$5</c:f>
              <c:numCache>
                <c:formatCode>General</c:formatCode>
                <c:ptCount val="3"/>
                <c:pt idx="0">
                  <c:v>9.5969999999999995</c:v>
                </c:pt>
                <c:pt idx="1">
                  <c:v>22.605</c:v>
                </c:pt>
                <c:pt idx="2">
                  <c:v>67.798000000000002</c:v>
                </c:pt>
              </c:numCache>
            </c:numRef>
          </c:val>
          <c:extLst>
            <c:ext xmlns:c16="http://schemas.microsoft.com/office/drawing/2014/chart" uri="{C3380CC4-5D6E-409C-BE32-E72D297353CC}">
              <c16:uniqueId val="{00000006-6211-4C68-B657-6F1657B7764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1"/>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Entry>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Late Responders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tint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990-45CC-9447-E6684468A120}"/>
              </c:ext>
            </c:extLst>
          </c:dPt>
          <c:dPt>
            <c:idx val="1"/>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990-45CC-9447-E6684468A120}"/>
              </c:ext>
            </c:extLst>
          </c:dPt>
          <c:dPt>
            <c:idx val="2"/>
            <c:bubble3D val="0"/>
            <c:spPr>
              <a:solidFill>
                <a:schemeClr val="accent1">
                  <a:shade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990-45CC-9447-E6684468A12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'Unweighted Demo'!$O$3:$O$5</c:f>
              <c:strCache>
                <c:ptCount val="3"/>
                <c:pt idx="0">
                  <c:v>12-17</c:v>
                </c:pt>
                <c:pt idx="1">
                  <c:v>18-25</c:v>
                </c:pt>
                <c:pt idx="2">
                  <c:v>26 or Older</c:v>
                </c:pt>
              </c:strCache>
            </c:strRef>
          </c:cat>
          <c:val>
            <c:numRef>
              <c:f>'Unweighted Demo'!$X$3:$X$5</c:f>
              <c:numCache>
                <c:formatCode>General</c:formatCode>
                <c:ptCount val="3"/>
                <c:pt idx="0">
                  <c:v>4.0640000000000001</c:v>
                </c:pt>
                <c:pt idx="1">
                  <c:v>24.204999999999998</c:v>
                </c:pt>
                <c:pt idx="2">
                  <c:v>71.730999999999995</c:v>
                </c:pt>
              </c:numCache>
            </c:numRef>
          </c:val>
          <c:extLst>
            <c:ext xmlns:c16="http://schemas.microsoft.com/office/drawing/2014/chart" uri="{C3380CC4-5D6E-409C-BE32-E72D297353CC}">
              <c16:uniqueId val="{00000006-3990-45CC-9447-E6684468A12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v>Early Responders</c:v>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62B-4EE9-BC0B-8B99DAB11FA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62B-4EE9-BC0B-8B99DAB11FA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62B-4EE9-BC0B-8B99DAB11FA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62B-4EE9-BC0B-8B99DAB11FA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62B-4EE9-BC0B-8B99DAB11FA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462B-4EE9-BC0B-8B99DAB11FAF}"/>
              </c:ext>
            </c:extLst>
          </c:dPt>
          <c:dLbls>
            <c:dLbl>
              <c:idx val="0"/>
              <c:layout>
                <c:manualLayout>
                  <c:x val="2.2364391951006125E-3"/>
                  <c:y val="0.1092563429571303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62B-4EE9-BC0B-8B99DAB11FAF}"/>
                </c:ext>
              </c:extLst>
            </c:dLbl>
            <c:dLbl>
              <c:idx val="1"/>
              <c:layout>
                <c:manualLayout>
                  <c:x val="-5.4474217780535419E-2"/>
                  <c:y val="0.1528021783139893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62B-4EE9-BC0B-8B99DAB11FAF}"/>
                </c:ext>
              </c:extLst>
            </c:dLbl>
            <c:dLbl>
              <c:idx val="2"/>
              <c:layout>
                <c:manualLayout>
                  <c:x val="-9.0403731238551083E-2"/>
                  <c:y val="0.111001031315991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62B-4EE9-BC0B-8B99DAB11FAF}"/>
                </c:ext>
              </c:extLst>
            </c:dLbl>
            <c:dLbl>
              <c:idx val="4"/>
              <c:layout>
                <c:manualLayout>
                  <c:x val="9.6843515481888548E-2"/>
                  <c:y val="8.097041923813572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62B-4EE9-BC0B-8B99DAB11FAF}"/>
                </c:ext>
              </c:extLst>
            </c:dLbl>
            <c:dLbl>
              <c:idx val="5"/>
              <c:layout>
                <c:manualLayout>
                  <c:x val="7.4414260717410266E-2"/>
                  <c:y val="0.1573848060659084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62B-4EE9-BC0B-8B99DAB11FA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'RaceEthnicity Chart'!$B$14:$B$19</c:f>
              <c:strCache>
                <c:ptCount val="6"/>
                <c:pt idx="0">
                  <c:v>AIAN/NHOPI</c:v>
                </c:pt>
                <c:pt idx="1">
                  <c:v>Asian</c:v>
                </c:pt>
                <c:pt idx="2">
                  <c:v>Black</c:v>
                </c:pt>
                <c:pt idx="3">
                  <c:v>White</c:v>
                </c:pt>
                <c:pt idx="4">
                  <c:v>2+ Races</c:v>
                </c:pt>
                <c:pt idx="5">
                  <c:v>Hispanic</c:v>
                </c:pt>
              </c:strCache>
            </c:strRef>
          </c:cat>
          <c:val>
            <c:numRef>
              <c:f>'RaceEthnicity Chart'!$C$14:$C$19</c:f>
              <c:numCache>
                <c:formatCode>General</c:formatCode>
                <c:ptCount val="6"/>
                <c:pt idx="0">
                  <c:v>0.95699999999999996</c:v>
                </c:pt>
                <c:pt idx="1">
                  <c:v>5.633</c:v>
                </c:pt>
                <c:pt idx="2">
                  <c:v>6.883</c:v>
                </c:pt>
                <c:pt idx="3">
                  <c:v>69.316999999999993</c:v>
                </c:pt>
                <c:pt idx="4">
                  <c:v>4.2009999999999996</c:v>
                </c:pt>
                <c:pt idx="5">
                  <c:v>13.007</c:v>
                </c:pt>
              </c:numCache>
            </c:numRef>
          </c:val>
          <c:extLst>
            <c:ext xmlns:c16="http://schemas.microsoft.com/office/drawing/2014/chart" uri="{C3380CC4-5D6E-409C-BE32-E72D297353CC}">
              <c16:uniqueId val="{0000000C-462B-4EE9-BC0B-8B99DAB11FA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v>Late Responders</c:v>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688-4EAE-BA57-536C1936345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688-4EAE-BA57-536C1936345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688-4EAE-BA57-536C1936345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688-4EAE-BA57-536C1936345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688-4EAE-BA57-536C1936345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688-4EAE-BA57-536C1936345F}"/>
              </c:ext>
            </c:extLst>
          </c:dPt>
          <c:dLbls>
            <c:dLbl>
              <c:idx val="0"/>
              <c:layout>
                <c:manualLayout>
                  <c:x val="-6.7526246719160103E-3"/>
                  <c:y val="0.1277540828229804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88-4EAE-BA57-536C1936345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'RaceEthnicity Chart'!$B$14:$B$19</c:f>
              <c:strCache>
                <c:ptCount val="6"/>
                <c:pt idx="0">
                  <c:v>AIAN/NHOPI</c:v>
                </c:pt>
                <c:pt idx="1">
                  <c:v>Asian</c:v>
                </c:pt>
                <c:pt idx="2">
                  <c:v>Black</c:v>
                </c:pt>
                <c:pt idx="3">
                  <c:v>White</c:v>
                </c:pt>
                <c:pt idx="4">
                  <c:v>2+ Races</c:v>
                </c:pt>
                <c:pt idx="5">
                  <c:v>Hispanic</c:v>
                </c:pt>
              </c:strCache>
            </c:strRef>
          </c:cat>
          <c:val>
            <c:numRef>
              <c:f>'RaceEthnicity Chart'!$D$14:$D$19</c:f>
              <c:numCache>
                <c:formatCode>General</c:formatCode>
                <c:ptCount val="6"/>
                <c:pt idx="0">
                  <c:v>1.06</c:v>
                </c:pt>
                <c:pt idx="1">
                  <c:v>7.0670000000000002</c:v>
                </c:pt>
                <c:pt idx="2">
                  <c:v>11.131</c:v>
                </c:pt>
                <c:pt idx="3">
                  <c:v>60.600999999999999</c:v>
                </c:pt>
                <c:pt idx="4">
                  <c:v>4.24</c:v>
                </c:pt>
                <c:pt idx="5">
                  <c:v>15.901</c:v>
                </c:pt>
              </c:numCache>
            </c:numRef>
          </c:val>
          <c:extLst>
            <c:ext xmlns:c16="http://schemas.microsoft.com/office/drawing/2014/chart" uri="{C3380CC4-5D6E-409C-BE32-E72D297353CC}">
              <c16:uniqueId val="{0000000C-3688-4EAE-BA57-536C1936345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Early Responders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tint val="58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C4A-4DD3-B78E-B1DFB36CE190}"/>
              </c:ext>
            </c:extLst>
          </c:dPt>
          <c:dPt>
            <c:idx val="1"/>
            <c:bubble3D val="0"/>
            <c:spPr>
              <a:solidFill>
                <a:schemeClr val="accent1">
                  <a:tint val="8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C4A-4DD3-B78E-B1DFB36CE190}"/>
              </c:ext>
            </c:extLst>
          </c:dPt>
          <c:dPt>
            <c:idx val="2"/>
            <c:bubble3D val="0"/>
            <c:spPr>
              <a:solidFill>
                <a:schemeClr val="accent1">
                  <a:shade val="8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C4A-4DD3-B78E-B1DFB36CE190}"/>
              </c:ext>
            </c:extLst>
          </c:dPt>
          <c:dPt>
            <c:idx val="3"/>
            <c:bubble3D val="0"/>
            <c:spPr>
              <a:solidFill>
                <a:schemeClr val="accent1">
                  <a:shade val="58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C4A-4DD3-B78E-B1DFB36CE190}"/>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'Unweighted Demo'!$F$21:$F$24</c:f>
              <c:strCache>
                <c:ptCount val="4"/>
                <c:pt idx="0">
                  <c:v>&lt;$20K</c:v>
                </c:pt>
                <c:pt idx="1">
                  <c:v>$20K-&lt;$50K</c:v>
                </c:pt>
                <c:pt idx="2">
                  <c:v>$50K-&lt;$75K</c:v>
                </c:pt>
                <c:pt idx="3">
                  <c:v>&gt;=$75K</c:v>
                </c:pt>
              </c:strCache>
            </c:strRef>
          </c:cat>
          <c:val>
            <c:numRef>
              <c:f>'Unweighted Demo'!$U$21:$U$24</c:f>
              <c:numCache>
                <c:formatCode>General</c:formatCode>
                <c:ptCount val="4"/>
                <c:pt idx="0">
                  <c:v>12.827</c:v>
                </c:pt>
                <c:pt idx="1">
                  <c:v>20.763000000000002</c:v>
                </c:pt>
                <c:pt idx="2">
                  <c:v>13.676</c:v>
                </c:pt>
                <c:pt idx="3">
                  <c:v>52.734000000000002</c:v>
                </c:pt>
              </c:numCache>
            </c:numRef>
          </c:val>
          <c:extLst>
            <c:ext xmlns:c16="http://schemas.microsoft.com/office/drawing/2014/chart" uri="{C3380CC4-5D6E-409C-BE32-E72D297353CC}">
              <c16:uniqueId val="{00000008-6C4A-4DD3-B78E-B1DFB36CE19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5153729391951785"/>
          <c:y val="0.4063699314093015"/>
          <c:w val="0.2484625984251968"/>
          <c:h val="0.18929046551093795"/>
        </c:manualLayout>
      </c:layout>
      <c:overlay val="0"/>
      <c:spPr>
        <a:solidFill>
          <a:schemeClr val="lt1">
            <a:lumMod val="95000"/>
            <a:alpha val="39000"/>
          </a:schemeClr>
        </a:solidFill>
        <a:ln>
          <a:noFill/>
        </a:ln>
        <a:effectLst/>
      </c:spPr>
      <c:txPr>
        <a:bodyPr rot="0" spcFirstLastPara="1" vertOverflow="ellipsis" vert="horz" wrap="square" anchor="ctr" anchorCtr="1"/>
        <a:lstStyle/>
        <a:p>
          <a:pPr rtl="0">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Late Responders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tint val="58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67E-4807-94B8-3AD92777FF86}"/>
              </c:ext>
            </c:extLst>
          </c:dPt>
          <c:dPt>
            <c:idx val="1"/>
            <c:bubble3D val="0"/>
            <c:spPr>
              <a:solidFill>
                <a:schemeClr val="accent1">
                  <a:tint val="8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67E-4807-94B8-3AD92777FF86}"/>
              </c:ext>
            </c:extLst>
          </c:dPt>
          <c:dPt>
            <c:idx val="2"/>
            <c:bubble3D val="0"/>
            <c:spPr>
              <a:solidFill>
                <a:schemeClr val="accent1">
                  <a:shade val="8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67E-4807-94B8-3AD92777FF86}"/>
              </c:ext>
            </c:extLst>
          </c:dPt>
          <c:dPt>
            <c:idx val="3"/>
            <c:bubble3D val="0"/>
            <c:spPr>
              <a:solidFill>
                <a:schemeClr val="accent1">
                  <a:shade val="58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67E-4807-94B8-3AD92777FF86}"/>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'Unweighted Demo'!$F$21:$F$24</c:f>
              <c:strCache>
                <c:ptCount val="4"/>
                <c:pt idx="0">
                  <c:v>&lt;$20K</c:v>
                </c:pt>
                <c:pt idx="1">
                  <c:v>$20K-&lt;$50K</c:v>
                </c:pt>
                <c:pt idx="2">
                  <c:v>$50K-&lt;$75K</c:v>
                </c:pt>
                <c:pt idx="3">
                  <c:v>&gt;=$75K</c:v>
                </c:pt>
              </c:strCache>
            </c:strRef>
          </c:cat>
          <c:val>
            <c:numRef>
              <c:f>'Unweighted Demo'!$X$21:$X$24</c:f>
              <c:numCache>
                <c:formatCode>General</c:formatCode>
                <c:ptCount val="4"/>
                <c:pt idx="0">
                  <c:v>20.731999999999999</c:v>
                </c:pt>
                <c:pt idx="1">
                  <c:v>21.341000000000001</c:v>
                </c:pt>
                <c:pt idx="2">
                  <c:v>16.056999999999999</c:v>
                </c:pt>
                <c:pt idx="3">
                  <c:v>41.87</c:v>
                </c:pt>
              </c:numCache>
            </c:numRef>
          </c:val>
          <c:extLst>
            <c:ext xmlns:c16="http://schemas.microsoft.com/office/drawing/2014/chart" uri="{C3380CC4-5D6E-409C-BE32-E72D297353CC}">
              <c16:uniqueId val="{00000008-767E-4807-94B8-3AD92777FF8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660101138384083"/>
          <c:y val="0.41468593972530982"/>
          <c:w val="0.2484625984251968"/>
          <c:h val="0.17265844887892132"/>
        </c:manualLayout>
      </c:layout>
      <c:overlay val="0"/>
      <c:spPr>
        <a:solidFill>
          <a:schemeClr val="lt1">
            <a:lumMod val="95000"/>
            <a:alpha val="39000"/>
          </a:schemeClr>
        </a:solidFill>
        <a:ln>
          <a:noFill/>
        </a:ln>
        <a:effectLst/>
      </c:spPr>
      <c:txPr>
        <a:bodyPr rot="0" spcFirstLastPara="1" vertOverflow="ellipsis" vert="horz" wrap="square" anchor="ctr" anchorCtr="1"/>
        <a:lstStyle/>
        <a:p>
          <a:pPr rtl="0">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166228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188097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6 categories are:</a:t>
            </a:r>
          </a:p>
          <a:p>
            <a:pPr marL="171450" indent="-171450">
              <a:buFont typeface="Arial" panose="020B0604020202020204" pitchFamily="34" charset="0"/>
              <a:buChar char="•"/>
            </a:pPr>
            <a:r>
              <a:rPr lang="en-US" dirty="0"/>
              <a:t>Not Hispanic American Indian or Alaskan Native/ Not Hispanic Native Hawaiian or Other Pacific Islander</a:t>
            </a:r>
          </a:p>
          <a:p>
            <a:pPr marL="171450" indent="-171450">
              <a:buFont typeface="Arial" panose="020B0604020202020204" pitchFamily="34" charset="0"/>
              <a:buChar char="•"/>
            </a:pPr>
            <a:r>
              <a:rPr lang="en-US" dirty="0"/>
              <a:t>Not Hispanic Asian</a:t>
            </a:r>
          </a:p>
          <a:p>
            <a:pPr marL="171450" indent="-171450">
              <a:buFont typeface="Arial" panose="020B0604020202020204" pitchFamily="34" charset="0"/>
              <a:buChar char="•"/>
            </a:pPr>
            <a:r>
              <a:rPr lang="en-US" dirty="0"/>
              <a:t>Not Hispanic Black or African American</a:t>
            </a:r>
          </a:p>
          <a:p>
            <a:pPr marL="171450" indent="-171450">
              <a:buFont typeface="Arial" panose="020B0604020202020204" pitchFamily="34" charset="0"/>
              <a:buChar char="•"/>
            </a:pPr>
            <a:r>
              <a:rPr lang="en-US" dirty="0"/>
              <a:t>Not Hispanic White</a:t>
            </a:r>
          </a:p>
          <a:p>
            <a:pPr marL="171450" indent="-171450">
              <a:buFont typeface="Arial" panose="020B0604020202020204" pitchFamily="34" charset="0"/>
              <a:buChar char="•"/>
            </a:pPr>
            <a:r>
              <a:rPr lang="en-US" dirty="0"/>
              <a:t>Not Hispanic Two or More Races</a:t>
            </a:r>
          </a:p>
          <a:p>
            <a:pPr marL="171450" indent="-171450">
              <a:buFont typeface="Arial" panose="020B0604020202020204" pitchFamily="34" charset="0"/>
              <a:buChar char="•"/>
            </a:pPr>
            <a:r>
              <a:rPr lang="en-US" dirty="0"/>
              <a:t>Hispanic</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9</a:t>
            </a:fld>
            <a:endParaRPr lang="en-US"/>
          </a:p>
        </p:txBody>
      </p:sp>
    </p:spTree>
    <p:extLst>
      <p:ext uri="{BB962C8B-B14F-4D97-AF65-F5344CB8AC3E}">
        <p14:creationId xmlns:p14="http://schemas.microsoft.com/office/powerpoint/2010/main" val="236078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12</a:t>
            </a:fld>
            <a:endParaRPr lang="en-US"/>
          </a:p>
        </p:txBody>
      </p:sp>
    </p:spTree>
    <p:extLst>
      <p:ext uri="{BB962C8B-B14F-4D97-AF65-F5344CB8AC3E}">
        <p14:creationId xmlns:p14="http://schemas.microsoft.com/office/powerpoint/2010/main" val="320192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Weighted logistic regression models fit for each of the outcomes listed in slides 10 and 11.</a:t>
            </a:r>
          </a:p>
          <a:p>
            <a:r>
              <a:rPr lang="en-US" dirty="0"/>
              <a:t>Covariates included: NEWRACE2 (7 level race/ethnicity variable), INCOME (4 level variable), IRINSUR4 (has health insurance y/n), IRSEX (sex), REGION (4 levels), COUTYP3 (6 level county type variable), CATAG2 (3 level age group variable: 12-17, 18-25, 26+)</a:t>
            </a:r>
          </a:p>
          <a:p>
            <a:endParaRPr lang="en-US" dirty="0"/>
          </a:p>
          <a:p>
            <a:r>
              <a:rPr lang="en-US" dirty="0"/>
              <a:t>Models did not converge for prescription pain reliever misuse due to small counts in one or more race categories.</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13</a:t>
            </a:fld>
            <a:endParaRPr lang="en-US"/>
          </a:p>
        </p:txBody>
      </p:sp>
    </p:spTree>
    <p:extLst>
      <p:ext uri="{BB962C8B-B14F-4D97-AF65-F5344CB8AC3E}">
        <p14:creationId xmlns:p14="http://schemas.microsoft.com/office/powerpoint/2010/main" val="3826062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16</a:t>
            </a:fld>
            <a:endParaRPr lang="en-US"/>
          </a:p>
        </p:txBody>
      </p:sp>
    </p:spTree>
    <p:extLst>
      <p:ext uri="{BB962C8B-B14F-4D97-AF65-F5344CB8AC3E}">
        <p14:creationId xmlns:p14="http://schemas.microsoft.com/office/powerpoint/2010/main" val="2073769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6" name="Rectangle 15">
            <a:extLst>
              <a:ext uri="{FF2B5EF4-FFF2-40B4-BE49-F238E27FC236}">
                <a16:creationId xmlns:a16="http://schemas.microsoft.com/office/drawing/2014/main" id="{1ED81528-7BE5-8240-B3F7-7581CFA993BB}"/>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Footer Placeholder 9">
            <a:extLst>
              <a:ext uri="{FF2B5EF4-FFF2-40B4-BE49-F238E27FC236}">
                <a16:creationId xmlns:a16="http://schemas.microsoft.com/office/drawing/2014/main" id="{95BF82BD-0602-1845-B870-F0F9F8575380}"/>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37338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745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6522720"/>
            <a:ext cx="347472" cy="292608"/>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accent1">
                    <a:lumMod val="40000"/>
                    <a:lumOff val="60000"/>
                  </a:schemeClr>
                </a:solidFill>
                <a:latin typeface="Arial" charset="0"/>
                <a:ea typeface="ヒラギノ角ゴ Pro W3" pitchFamily="1" charset="-128"/>
                <a:cs typeface="+mn-cs"/>
              </a:defRPr>
            </a:lvl1pPr>
          </a:lstStyle>
          <a:p>
            <a:endParaRPr lang="en-US" dirty="0"/>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Rectangle 14">
            <a:extLst>
              <a:ext uri="{FF2B5EF4-FFF2-40B4-BE49-F238E27FC236}">
                <a16:creationId xmlns:a16="http://schemas.microsoft.com/office/drawing/2014/main" id="{670E9AF1-E1B5-4545-97D5-DEBD3F555475}"/>
              </a:ext>
            </a:extLst>
          </p:cNvPr>
          <p:cNvSpPr/>
          <p:nvPr userDrawn="1"/>
        </p:nvSpPr>
        <p:spPr bwMode="auto">
          <a:xfrm>
            <a:off x="0" y="1532034"/>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pic>
        <p:nvPicPr>
          <p:cNvPr id="18" name="Picture 17">
            <a:extLst>
              <a:ext uri="{FF2B5EF4-FFF2-40B4-BE49-F238E27FC236}">
                <a16:creationId xmlns:a16="http://schemas.microsoft.com/office/drawing/2014/main" id="{594A9458-44E0-B648-B24A-8D3A24A75537}"/>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a:solidFill>
                  <a:schemeClr val="bg2">
                    <a:lumMod val="60000"/>
                    <a:lumOff val="40000"/>
                  </a:schemeClr>
                </a:solidFill>
                <a:latin typeface="+mj-lt"/>
              </a:rPr>
              <a:t>www.rti.org</a:t>
            </a: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Tree>
    <p:extLst>
      <p:ext uri="{BB962C8B-B14F-4D97-AF65-F5344CB8AC3E}">
        <p14:creationId xmlns:p14="http://schemas.microsoft.com/office/powerpoint/2010/main" val="17310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Tree>
    <p:extLst>
      <p:ext uri="{BB962C8B-B14F-4D97-AF65-F5344CB8AC3E}">
        <p14:creationId xmlns:p14="http://schemas.microsoft.com/office/powerpoint/2010/main" val="50096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w/Blue circl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pic>
        <p:nvPicPr>
          <p:cNvPr id="12" name="Picture 11" descr="A close up of a necklace&#10;&#10;Description automatically generated">
            <a:extLst>
              <a:ext uri="{FF2B5EF4-FFF2-40B4-BE49-F238E27FC236}">
                <a16:creationId xmlns:a16="http://schemas.microsoft.com/office/drawing/2014/main" id="{6145B452-1069-1E4A-A4E6-4302D1098D90}"/>
              </a:ext>
            </a:extLst>
          </p:cNvPr>
          <p:cNvPicPr>
            <a:picLocks noChangeAspect="1"/>
          </p:cNvPicPr>
          <p:nvPr userDrawn="1"/>
        </p:nvPicPr>
        <p:blipFill rotWithShape="1">
          <a:blip r:embed="rId4" cstate="print">
            <a:alphaModFix/>
            <a:extLst>
              <a:ext uri="{28A0092B-C50C-407E-A947-70E740481C1C}">
                <a14:useLocalDpi xmlns:a14="http://schemas.microsoft.com/office/drawing/2010/main"/>
              </a:ext>
            </a:extLst>
          </a:blip>
          <a:srcRect r="22820"/>
          <a:stretch/>
        </p:blipFill>
        <p:spPr>
          <a:xfrm>
            <a:off x="2017540" y="2824"/>
            <a:ext cx="7158555" cy="6469888"/>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Tree>
    <p:extLst>
      <p:ext uri="{BB962C8B-B14F-4D97-AF65-F5344CB8AC3E}">
        <p14:creationId xmlns:p14="http://schemas.microsoft.com/office/powerpoint/2010/main" val="177517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92017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77FF2BB6-F88B-7845-AC4C-AA524A8DB440}"/>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0884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19" name="Rectangle 18">
            <a:extLst>
              <a:ext uri="{FF2B5EF4-FFF2-40B4-BE49-F238E27FC236}">
                <a16:creationId xmlns:a16="http://schemas.microsoft.com/office/drawing/2014/main" id="{78BBE33F-0F18-3E4F-90D6-31ACAD4E1DC5}"/>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Footer Placeholder 9">
            <a:extLst>
              <a:ext uri="{FF2B5EF4-FFF2-40B4-BE49-F238E27FC236}">
                <a16:creationId xmlns:a16="http://schemas.microsoft.com/office/drawing/2014/main" id="{197015B4-9CD5-1641-B9B6-4D3A7DAE75F1}"/>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3" name="Text Box 14">
            <a:extLst>
              <a:ext uri="{FF2B5EF4-FFF2-40B4-BE49-F238E27FC236}">
                <a16:creationId xmlns:a16="http://schemas.microsoft.com/office/drawing/2014/main" id="{6AC87EB9-7CB4-BC46-B487-92B6D475D25C}"/>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6" name="TextBox 15">
            <a:extLst>
              <a:ext uri="{FF2B5EF4-FFF2-40B4-BE49-F238E27FC236}">
                <a16:creationId xmlns:a16="http://schemas.microsoft.com/office/drawing/2014/main" id="{934125B5-A142-4545-B31A-7C0E86ED168B}"/>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2" name="Picture 11" descr="A close up of a necklace&#10;&#10;Description automatically generated">
            <a:extLst>
              <a:ext uri="{FF2B5EF4-FFF2-40B4-BE49-F238E27FC236}">
                <a16:creationId xmlns:a16="http://schemas.microsoft.com/office/drawing/2014/main" id="{2956E69D-A1A3-5A41-88AC-98D706BC6853}"/>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79194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45682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423779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37244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44516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873320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7882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6513692"/>
            <a:ext cx="9144000" cy="350405"/>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8001000" y="6510528"/>
            <a:ext cx="1143000" cy="353568"/>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Box 11">
            <a:extLst>
              <a:ext uri="{FF2B5EF4-FFF2-40B4-BE49-F238E27FC236}">
                <a16:creationId xmlns:a16="http://schemas.microsoft.com/office/drawing/2014/main" id="{7C68EF52-B769-A649-BA3E-BCF06AC465D0}"/>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17" name="Text Box 14">
            <a:extLst>
              <a:ext uri="{FF2B5EF4-FFF2-40B4-BE49-F238E27FC236}">
                <a16:creationId xmlns:a16="http://schemas.microsoft.com/office/drawing/2014/main" id="{3C9F1318-6B2A-574F-8BCD-1B6C15B602EA}"/>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pic>
        <p:nvPicPr>
          <p:cNvPr id="18" name="Picture 17" descr="A close up of a necklace&#10;&#10;Description automatically generated">
            <a:extLst>
              <a:ext uri="{FF2B5EF4-FFF2-40B4-BE49-F238E27FC236}">
                <a16:creationId xmlns:a16="http://schemas.microsoft.com/office/drawing/2014/main" id="{3B7433BA-EE6D-5E44-B352-CB0D4A4FA8DE}"/>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r="23167"/>
          <a:stretch/>
        </p:blipFill>
        <p:spPr>
          <a:xfrm>
            <a:off x="2017541" y="20150"/>
            <a:ext cx="7126460" cy="64698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04F70DC9-7BBA-8045-B629-85546A2D1F65}"/>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8A772A64-9A3E-A647-8BD3-6D1579C194A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Lst>
  <p:hf sldNum="0" hd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0" y="1081885"/>
            <a:ext cx="9144000" cy="5593235"/>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E4483FE0-0472-C648-976E-F4AEDEA52B18}"/>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endParaRPr lang="en-US" dirty="0"/>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29"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sldNum="0"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452AEA3-0A09-C64F-98B4-6E3E04E76E15}"/>
              </a:ext>
            </a:extLst>
          </p:cNvPr>
          <p:cNvSpPr>
            <a:spLocks noGrp="1"/>
          </p:cNvSpPr>
          <p:nvPr>
            <p:ph type="ftr" sz="quarter" idx="3"/>
          </p:nvPr>
        </p:nvSpPr>
        <p:spPr/>
        <p:txBody>
          <a:bodyPr/>
          <a:lstStyle/>
          <a:p>
            <a:r>
              <a:rPr lang="en-US"/>
              <a:t>CONFIDENTIAL</a:t>
            </a:r>
            <a:endParaRPr lang="en-US" dirty="0"/>
          </a:p>
        </p:txBody>
      </p:sp>
      <p:sp>
        <p:nvSpPr>
          <p:cNvPr id="2" name="Title 1">
            <a:extLst>
              <a:ext uri="{FF2B5EF4-FFF2-40B4-BE49-F238E27FC236}">
                <a16:creationId xmlns:a16="http://schemas.microsoft.com/office/drawing/2014/main" id="{CF5E1EB8-9086-D844-BC34-FAA8CF61F215}"/>
              </a:ext>
            </a:extLst>
          </p:cNvPr>
          <p:cNvSpPr>
            <a:spLocks noGrp="1"/>
          </p:cNvSpPr>
          <p:nvPr>
            <p:ph type="ctrTitle"/>
          </p:nvPr>
        </p:nvSpPr>
        <p:spPr/>
        <p:txBody>
          <a:bodyPr/>
          <a:lstStyle/>
          <a:p>
            <a:r>
              <a:rPr lang="en-US" sz="2400" b="1" dirty="0">
                <a:effectLst/>
                <a:latin typeface="Calibri" panose="020F0502020204030204" pitchFamily="34" charset="0"/>
                <a:ea typeface="Calibri" panose="020F0502020204030204" pitchFamily="34" charset="0"/>
              </a:rPr>
              <a:t>Expanding interview window times and effects on trends for survey outcomes</a:t>
            </a:r>
            <a:endParaRPr lang="en-US" sz="2400" dirty="0"/>
          </a:p>
        </p:txBody>
      </p:sp>
      <p:sp>
        <p:nvSpPr>
          <p:cNvPr id="3" name="Subtitle 2">
            <a:extLst>
              <a:ext uri="{FF2B5EF4-FFF2-40B4-BE49-F238E27FC236}">
                <a16:creationId xmlns:a16="http://schemas.microsoft.com/office/drawing/2014/main" id="{3CC73701-4F13-2D43-8283-D255363C9BD5}"/>
              </a:ext>
            </a:extLst>
          </p:cNvPr>
          <p:cNvSpPr>
            <a:spLocks noGrp="1"/>
          </p:cNvSpPr>
          <p:nvPr>
            <p:ph type="subTitle" idx="1"/>
          </p:nvPr>
        </p:nvSpPr>
        <p:spPr/>
        <p:txBody>
          <a:bodyPr/>
          <a:lstStyle/>
          <a:p>
            <a:r>
              <a:rPr lang="en-US" dirty="0"/>
              <a:t>An analysis of data collected on the National Survey on Drug Use and Health (NSDUH)</a:t>
            </a:r>
          </a:p>
        </p:txBody>
      </p:sp>
      <p:sp>
        <p:nvSpPr>
          <p:cNvPr id="4" name="Text Placeholder 3">
            <a:extLst>
              <a:ext uri="{FF2B5EF4-FFF2-40B4-BE49-F238E27FC236}">
                <a16:creationId xmlns:a16="http://schemas.microsoft.com/office/drawing/2014/main" id="{BE5C98B9-1639-C747-97DE-5D0A2FF5E441}"/>
              </a:ext>
            </a:extLst>
          </p:cNvPr>
          <p:cNvSpPr>
            <a:spLocks noGrp="1"/>
          </p:cNvSpPr>
          <p:nvPr>
            <p:ph type="body" sz="quarter" idx="15"/>
          </p:nvPr>
        </p:nvSpPr>
        <p:spPr/>
        <p:txBody>
          <a:bodyPr/>
          <a:lstStyle/>
          <a:p>
            <a:r>
              <a:rPr lang="en-US" dirty="0"/>
              <a:t>Kristen Brown (RTI)</a:t>
            </a:r>
          </a:p>
          <a:p>
            <a:r>
              <a:rPr lang="en-US" dirty="0"/>
              <a:t>Jennifer Hoenig (SAMHSA/CBHSQ)</a:t>
            </a:r>
          </a:p>
          <a:p>
            <a:r>
              <a:rPr lang="en-US" dirty="0"/>
              <a:t>Tenecia Smith (SAMHSA/CBHSQ)</a:t>
            </a:r>
          </a:p>
          <a:p>
            <a:r>
              <a:rPr lang="en-US" dirty="0"/>
              <a:t>Lauren Klein Warren (RTI)</a:t>
            </a:r>
          </a:p>
        </p:txBody>
      </p:sp>
      <p:pic>
        <p:nvPicPr>
          <p:cNvPr id="7" name="Picture 3">
            <a:extLst>
              <a:ext uri="{FF2B5EF4-FFF2-40B4-BE49-F238E27FC236}">
                <a16:creationId xmlns:a16="http://schemas.microsoft.com/office/drawing/2014/main" id="{2364EDC2-0A23-2D7A-CE74-46F800CEDF13}"/>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0440" y="4602097"/>
            <a:ext cx="1950199" cy="568808"/>
          </a:xfrm>
          <a:prstGeom prst="rect">
            <a:avLst/>
          </a:prstGeom>
          <a:noFill/>
          <a:ln w="9525">
            <a:noFill/>
            <a:miter lim="800000"/>
            <a:headEnd/>
            <a:tailEnd/>
          </a:ln>
        </p:spPr>
      </p:pic>
    </p:spTree>
    <p:extLst>
      <p:ext uri="{BB962C8B-B14F-4D97-AF65-F5344CB8AC3E}">
        <p14:creationId xmlns:p14="http://schemas.microsoft.com/office/powerpoint/2010/main" val="222855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3A6653-4194-5EFF-EE01-879799B9160E}"/>
              </a:ext>
            </a:extLst>
          </p:cNvPr>
          <p:cNvSpPr>
            <a:spLocks noGrp="1"/>
          </p:cNvSpPr>
          <p:nvPr>
            <p:ph type="title"/>
          </p:nvPr>
        </p:nvSpPr>
        <p:spPr>
          <a:xfrm>
            <a:off x="137160" y="182880"/>
            <a:ext cx="8842248" cy="1280160"/>
          </a:xfrm>
        </p:spPr>
        <p:txBody>
          <a:bodyPr wrap="square" anchor="ctr">
            <a:normAutofit/>
          </a:bodyPr>
          <a:lstStyle/>
          <a:p>
            <a:r>
              <a:rPr lang="en-US" dirty="0"/>
              <a:t>Income Level Distribution</a:t>
            </a:r>
          </a:p>
        </p:txBody>
      </p:sp>
      <p:sp>
        <p:nvSpPr>
          <p:cNvPr id="2" name="Footer Placeholder 1">
            <a:extLst>
              <a:ext uri="{FF2B5EF4-FFF2-40B4-BE49-F238E27FC236}">
                <a16:creationId xmlns:a16="http://schemas.microsoft.com/office/drawing/2014/main" id="{13CA59C4-D611-E183-18D4-B952AFE1A516}"/>
              </a:ext>
            </a:extLst>
          </p:cNvPr>
          <p:cNvSpPr>
            <a:spLocks noGrp="1"/>
          </p:cNvSpPr>
          <p:nvPr>
            <p:ph type="ftr" sz="quarter" idx="11"/>
          </p:nvPr>
        </p:nvSpPr>
        <p:spPr>
          <a:xfrm>
            <a:off x="8001000" y="6510528"/>
            <a:ext cx="1143000" cy="353568"/>
          </a:xfrm>
        </p:spPr>
        <p:txBody>
          <a:bodyPr anchor="ctr">
            <a:normAutofit/>
          </a:bodyPr>
          <a:lstStyle/>
          <a:p>
            <a:pPr>
              <a:spcAft>
                <a:spcPts val="600"/>
              </a:spcAft>
            </a:pPr>
            <a:r>
              <a:rPr lang="en-US"/>
              <a:t>CONFIDENTIAL</a:t>
            </a:r>
          </a:p>
        </p:txBody>
      </p:sp>
      <p:graphicFrame>
        <p:nvGraphicFramePr>
          <p:cNvPr id="6" name="Content Placeholder 5">
            <a:extLst>
              <a:ext uri="{FF2B5EF4-FFF2-40B4-BE49-F238E27FC236}">
                <a16:creationId xmlns:a16="http://schemas.microsoft.com/office/drawing/2014/main" id="{153C8D2A-563C-45FF-9C7D-22944D628E36}"/>
              </a:ext>
            </a:extLst>
          </p:cNvPr>
          <p:cNvGraphicFramePr>
            <a:graphicFrameLocks noGrp="1"/>
          </p:cNvGraphicFramePr>
          <p:nvPr>
            <p:ph sz="quarter" idx="12"/>
            <p:extLst>
              <p:ext uri="{D42A27DB-BD31-4B8C-83A1-F6EECF244321}">
                <p14:modId xmlns:p14="http://schemas.microsoft.com/office/powerpoint/2010/main" val="3404643711"/>
              </p:ext>
            </p:extLst>
          </p:nvPr>
        </p:nvGraphicFramePr>
        <p:xfrm>
          <a:off x="136525" y="1692275"/>
          <a:ext cx="4332288" cy="45815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C20CFE59-FD6E-4430-BDB4-948A10D61B68}"/>
              </a:ext>
            </a:extLst>
          </p:cNvPr>
          <p:cNvGraphicFramePr>
            <a:graphicFrameLocks noGrp="1"/>
          </p:cNvGraphicFramePr>
          <p:nvPr>
            <p:ph sz="quarter" idx="13"/>
            <p:extLst>
              <p:ext uri="{D42A27DB-BD31-4B8C-83A1-F6EECF244321}">
                <p14:modId xmlns:p14="http://schemas.microsoft.com/office/powerpoint/2010/main" val="297188998"/>
              </p:ext>
            </p:extLst>
          </p:nvPr>
        </p:nvGraphicFramePr>
        <p:xfrm>
          <a:off x="4648200" y="1692275"/>
          <a:ext cx="4330700" cy="4581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711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10CA64-455A-A5BF-7E86-D7B972F80DEA}"/>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A24631AD-7FAB-08E5-9B5F-5089844214C5}"/>
              </a:ext>
            </a:extLst>
          </p:cNvPr>
          <p:cNvSpPr>
            <a:spLocks noGrp="1"/>
          </p:cNvSpPr>
          <p:nvPr>
            <p:ph type="title"/>
          </p:nvPr>
        </p:nvSpPr>
        <p:spPr/>
        <p:txBody>
          <a:bodyPr/>
          <a:lstStyle/>
          <a:p>
            <a:r>
              <a:rPr lang="en-US" dirty="0"/>
              <a:t>5. Substance Use Outcome Comparisons</a:t>
            </a:r>
          </a:p>
        </p:txBody>
      </p:sp>
      <p:graphicFrame>
        <p:nvGraphicFramePr>
          <p:cNvPr id="9" name="Table 9">
            <a:extLst>
              <a:ext uri="{FF2B5EF4-FFF2-40B4-BE49-F238E27FC236}">
                <a16:creationId xmlns:a16="http://schemas.microsoft.com/office/drawing/2014/main" id="{8432CEAB-5435-C3F0-E71F-D2B648BEB7AE}"/>
              </a:ext>
            </a:extLst>
          </p:cNvPr>
          <p:cNvGraphicFramePr>
            <a:graphicFrameLocks noGrp="1"/>
          </p:cNvGraphicFramePr>
          <p:nvPr>
            <p:extLst>
              <p:ext uri="{D42A27DB-BD31-4B8C-83A1-F6EECF244321}">
                <p14:modId xmlns:p14="http://schemas.microsoft.com/office/powerpoint/2010/main" val="3505113151"/>
              </p:ext>
            </p:extLst>
          </p:nvPr>
        </p:nvGraphicFramePr>
        <p:xfrm>
          <a:off x="232229" y="1001486"/>
          <a:ext cx="8643256" cy="4910328"/>
        </p:xfrm>
        <a:graphic>
          <a:graphicData uri="http://schemas.openxmlformats.org/drawingml/2006/table">
            <a:tbl>
              <a:tblPr firstRow="1" bandRow="1">
                <a:tableStyleId>{5C22544A-7EE6-4342-B048-85BDC9FD1C3A}</a:tableStyleId>
              </a:tblPr>
              <a:tblGrid>
                <a:gridCol w="2160814">
                  <a:extLst>
                    <a:ext uri="{9D8B030D-6E8A-4147-A177-3AD203B41FA5}">
                      <a16:colId xmlns:a16="http://schemas.microsoft.com/office/drawing/2014/main" val="946131057"/>
                    </a:ext>
                  </a:extLst>
                </a:gridCol>
                <a:gridCol w="2160814">
                  <a:extLst>
                    <a:ext uri="{9D8B030D-6E8A-4147-A177-3AD203B41FA5}">
                      <a16:colId xmlns:a16="http://schemas.microsoft.com/office/drawing/2014/main" val="3754859821"/>
                    </a:ext>
                  </a:extLst>
                </a:gridCol>
                <a:gridCol w="2160814">
                  <a:extLst>
                    <a:ext uri="{9D8B030D-6E8A-4147-A177-3AD203B41FA5}">
                      <a16:colId xmlns:a16="http://schemas.microsoft.com/office/drawing/2014/main" val="4289260954"/>
                    </a:ext>
                  </a:extLst>
                </a:gridCol>
                <a:gridCol w="2160814">
                  <a:extLst>
                    <a:ext uri="{9D8B030D-6E8A-4147-A177-3AD203B41FA5}">
                      <a16:colId xmlns:a16="http://schemas.microsoft.com/office/drawing/2014/main" val="1691398893"/>
                    </a:ext>
                  </a:extLst>
                </a:gridCol>
              </a:tblGrid>
              <a:tr h="518123">
                <a:tc>
                  <a:txBody>
                    <a:bodyPr/>
                    <a:lstStyle/>
                    <a:p>
                      <a:pPr algn="ctr"/>
                      <a:r>
                        <a:rPr lang="en-US" sz="1400" dirty="0"/>
                        <a:t>Outcome</a:t>
                      </a:r>
                    </a:p>
                  </a:txBody>
                  <a:tcPr anchor="b"/>
                </a:tc>
                <a:tc>
                  <a:txBody>
                    <a:bodyPr/>
                    <a:lstStyle/>
                    <a:p>
                      <a:pPr algn="ctr"/>
                      <a:r>
                        <a:rPr lang="en-US" sz="1400" dirty="0"/>
                        <a:t>Early Responders </a:t>
                      </a:r>
                    </a:p>
                    <a:p>
                      <a:pPr algn="ctr"/>
                      <a:r>
                        <a:rPr lang="en-US" sz="1400" dirty="0"/>
                        <a:t>% (SE)</a:t>
                      </a:r>
                    </a:p>
                  </a:txBody>
                  <a:tcPr anchor="b"/>
                </a:tc>
                <a:tc>
                  <a:txBody>
                    <a:bodyPr/>
                    <a:lstStyle/>
                    <a:p>
                      <a:pPr algn="ctr"/>
                      <a:r>
                        <a:rPr lang="en-US" sz="1400" dirty="0"/>
                        <a:t>Late Responders </a:t>
                      </a:r>
                    </a:p>
                    <a:p>
                      <a:pPr algn="ctr"/>
                      <a:r>
                        <a:rPr lang="en-US" sz="1400" dirty="0"/>
                        <a:t>% (SE)</a:t>
                      </a:r>
                    </a:p>
                  </a:txBody>
                  <a:tcPr anchor="b"/>
                </a:tc>
                <a:tc>
                  <a:txBody>
                    <a:bodyPr/>
                    <a:lstStyle/>
                    <a:p>
                      <a:pPr algn="ctr"/>
                      <a:r>
                        <a:rPr lang="en-US" sz="1400" dirty="0"/>
                        <a:t>Difference in %</a:t>
                      </a:r>
                      <a:r>
                        <a:rPr lang="en-US" sz="1400" b="0" dirty="0"/>
                        <a:t> </a:t>
                      </a:r>
                      <a:r>
                        <a:rPr lang="en-US" sz="1400" dirty="0"/>
                        <a:t>P-Value</a:t>
                      </a:r>
                    </a:p>
                  </a:txBody>
                  <a:tcPr anchor="b"/>
                </a:tc>
                <a:extLst>
                  <a:ext uri="{0D108BD9-81ED-4DB2-BD59-A6C34878D82A}">
                    <a16:rowId xmlns:a16="http://schemas.microsoft.com/office/drawing/2014/main" val="4211912239"/>
                  </a:ext>
                </a:extLst>
              </a:tr>
              <a:tr h="335256">
                <a:tc gridSpan="4">
                  <a:txBody>
                    <a:bodyPr/>
                    <a:lstStyle/>
                    <a:p>
                      <a:r>
                        <a:rPr lang="en-US" sz="1600" i="1" dirty="0"/>
                        <a:t>Illicit Drug Use</a:t>
                      </a:r>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2992518283"/>
                  </a:ext>
                </a:extLst>
              </a:tr>
              <a:tr h="335256">
                <a:tc>
                  <a:txBody>
                    <a:bodyPr/>
                    <a:lstStyle/>
                    <a:p>
                      <a:pPr lvl="1"/>
                      <a:r>
                        <a:rPr lang="en-US" sz="1600" dirty="0"/>
                        <a:t>Lifetime</a:t>
                      </a:r>
                    </a:p>
                  </a:txBody>
                  <a:tcPr/>
                </a:tc>
                <a:tc>
                  <a:txBody>
                    <a:bodyPr/>
                    <a:lstStyle/>
                    <a:p>
                      <a:pPr algn="ctr" fontAlgn="b"/>
                      <a:r>
                        <a:rPr lang="en-US" sz="1600" kern="1200" dirty="0">
                          <a:solidFill>
                            <a:schemeClr val="dk1"/>
                          </a:solidFill>
                          <a:latin typeface="+mn-lt"/>
                          <a:ea typeface="+mn-ea"/>
                          <a:cs typeface="+mn-cs"/>
                        </a:rPr>
                        <a:t>54.5 (0.74)</a:t>
                      </a:r>
                    </a:p>
                  </a:txBody>
                  <a:tcPr marL="9525" marR="9525" marT="9525" marB="0" anchor="b"/>
                </a:tc>
                <a:tc>
                  <a:txBody>
                    <a:bodyPr/>
                    <a:lstStyle/>
                    <a:p>
                      <a:pPr algn="ctr" fontAlgn="b"/>
                      <a:r>
                        <a:rPr lang="en-US" sz="1600" kern="1200" dirty="0">
                          <a:solidFill>
                            <a:schemeClr val="dk1"/>
                          </a:solidFill>
                          <a:latin typeface="+mn-lt"/>
                          <a:ea typeface="+mn-ea"/>
                          <a:cs typeface="+mn-cs"/>
                        </a:rPr>
                        <a:t>61.0 (3.30)</a:t>
                      </a:r>
                    </a:p>
                  </a:txBody>
                  <a:tcPr marL="9525" marR="9525" marT="9525" marB="0" anchor="b"/>
                </a:tc>
                <a:tc>
                  <a:txBody>
                    <a:bodyPr/>
                    <a:lstStyle/>
                    <a:p>
                      <a:pPr algn="ctr" fontAlgn="b"/>
                      <a:r>
                        <a:rPr lang="en-US" sz="1600" kern="1200" dirty="0">
                          <a:solidFill>
                            <a:schemeClr val="dk1"/>
                          </a:solidFill>
                          <a:latin typeface="+mn-lt"/>
                          <a:ea typeface="+mn-ea"/>
                          <a:cs typeface="+mn-cs"/>
                        </a:rPr>
                        <a:t>0.0501</a:t>
                      </a:r>
                    </a:p>
                  </a:txBody>
                  <a:tcPr marL="9525" marR="9525" marT="9525" marB="0" anchor="b"/>
                </a:tc>
                <a:extLst>
                  <a:ext uri="{0D108BD9-81ED-4DB2-BD59-A6C34878D82A}">
                    <a16:rowId xmlns:a16="http://schemas.microsoft.com/office/drawing/2014/main" val="3476971797"/>
                  </a:ext>
                </a:extLst>
              </a:tr>
              <a:tr h="338328">
                <a:tc>
                  <a:txBody>
                    <a:bodyPr/>
                    <a:lstStyle/>
                    <a:p>
                      <a:pPr lvl="1"/>
                      <a:r>
                        <a:rPr lang="en-US" sz="1600" dirty="0"/>
                        <a:t>Past Year</a:t>
                      </a:r>
                    </a:p>
                  </a:txBody>
                  <a:tcPr/>
                </a:tc>
                <a:tc>
                  <a:txBody>
                    <a:bodyPr/>
                    <a:lstStyle/>
                    <a:p>
                      <a:pPr algn="ctr" fontAlgn="b"/>
                      <a:r>
                        <a:rPr lang="en-US" sz="1600" kern="1200">
                          <a:solidFill>
                            <a:schemeClr val="dk1"/>
                          </a:solidFill>
                          <a:latin typeface="+mn-lt"/>
                          <a:ea typeface="+mn-ea"/>
                          <a:cs typeface="+mn-cs"/>
                        </a:rPr>
                        <a:t>23.3 (0.57)</a:t>
                      </a:r>
                    </a:p>
                  </a:txBody>
                  <a:tcPr marL="9525" marR="9525" marT="9525" marB="0" anchor="b"/>
                </a:tc>
                <a:tc>
                  <a:txBody>
                    <a:bodyPr/>
                    <a:lstStyle/>
                    <a:p>
                      <a:pPr algn="ctr" fontAlgn="b"/>
                      <a:r>
                        <a:rPr lang="en-US" sz="1600" kern="1200" dirty="0">
                          <a:solidFill>
                            <a:schemeClr val="dk1"/>
                          </a:solidFill>
                          <a:latin typeface="+mn-lt"/>
                          <a:ea typeface="+mn-ea"/>
                          <a:cs typeface="+mn-cs"/>
                        </a:rPr>
                        <a:t>34.3 (3.12)</a:t>
                      </a:r>
                    </a:p>
                  </a:txBody>
                  <a:tcPr marL="9525" marR="9525" marT="9525" marB="0" anchor="b"/>
                </a:tc>
                <a:tc>
                  <a:txBody>
                    <a:bodyPr/>
                    <a:lstStyle/>
                    <a:p>
                      <a:pPr algn="ctr" fontAlgn="b"/>
                      <a:r>
                        <a:rPr lang="en-US" sz="1600" b="1" kern="1200" dirty="0">
                          <a:solidFill>
                            <a:schemeClr val="dk1"/>
                          </a:solidFill>
                          <a:latin typeface="+mn-lt"/>
                          <a:ea typeface="+mn-ea"/>
                          <a:cs typeface="+mn-cs"/>
                        </a:rPr>
                        <a:t>0.0005</a:t>
                      </a:r>
                    </a:p>
                  </a:txBody>
                  <a:tcPr marL="9525" marR="9525" marT="9525" marB="0" anchor="b"/>
                </a:tc>
                <a:extLst>
                  <a:ext uri="{0D108BD9-81ED-4DB2-BD59-A6C34878D82A}">
                    <a16:rowId xmlns:a16="http://schemas.microsoft.com/office/drawing/2014/main" val="1399806886"/>
                  </a:ext>
                </a:extLst>
              </a:tr>
              <a:tr h="338328">
                <a:tc>
                  <a:txBody>
                    <a:bodyPr/>
                    <a:lstStyle/>
                    <a:p>
                      <a:pPr lvl="1"/>
                      <a:r>
                        <a:rPr lang="en-US" sz="1600" dirty="0"/>
                        <a:t>Past Month</a:t>
                      </a:r>
                    </a:p>
                  </a:txBody>
                  <a:tcPr/>
                </a:tc>
                <a:tc>
                  <a:txBody>
                    <a:bodyPr/>
                    <a:lstStyle/>
                    <a:p>
                      <a:pPr algn="ctr" fontAlgn="b"/>
                      <a:r>
                        <a:rPr lang="en-US" sz="1600" kern="1200" dirty="0">
                          <a:solidFill>
                            <a:schemeClr val="dk1"/>
                          </a:solidFill>
                          <a:latin typeface="+mn-lt"/>
                          <a:ea typeface="+mn-ea"/>
                          <a:cs typeface="+mn-cs"/>
                        </a:rPr>
                        <a:t>15.1 (0.50)</a:t>
                      </a:r>
                    </a:p>
                  </a:txBody>
                  <a:tcPr marL="9525" marR="9525" marT="9525" marB="0" anchor="b"/>
                </a:tc>
                <a:tc>
                  <a:txBody>
                    <a:bodyPr/>
                    <a:lstStyle/>
                    <a:p>
                      <a:pPr algn="ctr" fontAlgn="b"/>
                      <a:r>
                        <a:rPr lang="en-US" sz="1600" kern="1200" dirty="0">
                          <a:solidFill>
                            <a:schemeClr val="dk1"/>
                          </a:solidFill>
                          <a:latin typeface="+mn-lt"/>
                          <a:ea typeface="+mn-ea"/>
                          <a:cs typeface="+mn-cs"/>
                        </a:rPr>
                        <a:t>24.3 (2.70)</a:t>
                      </a:r>
                    </a:p>
                  </a:txBody>
                  <a:tcPr marL="9525" marR="9525" marT="9525" marB="0" anchor="b"/>
                </a:tc>
                <a:tc>
                  <a:txBody>
                    <a:bodyPr/>
                    <a:lstStyle/>
                    <a:p>
                      <a:pPr algn="ctr" fontAlgn="b"/>
                      <a:r>
                        <a:rPr lang="en-US" sz="1600" b="1" kern="1200" dirty="0">
                          <a:solidFill>
                            <a:schemeClr val="dk1"/>
                          </a:solidFill>
                          <a:latin typeface="+mn-lt"/>
                          <a:ea typeface="+mn-ea"/>
                          <a:cs typeface="+mn-cs"/>
                        </a:rPr>
                        <a:t>0.0009</a:t>
                      </a:r>
                    </a:p>
                  </a:txBody>
                  <a:tcPr marL="9525" marR="9525" marT="9525" marB="0" anchor="b"/>
                </a:tc>
                <a:extLst>
                  <a:ext uri="{0D108BD9-81ED-4DB2-BD59-A6C34878D82A}">
                    <a16:rowId xmlns:a16="http://schemas.microsoft.com/office/drawing/2014/main" val="3467582909"/>
                  </a:ext>
                </a:extLst>
              </a:tr>
              <a:tr h="338328">
                <a:tc gridSpan="4">
                  <a:txBody>
                    <a:bodyPr/>
                    <a:lstStyle/>
                    <a:p>
                      <a:pPr lvl="0"/>
                      <a:r>
                        <a:rPr lang="en-US" sz="1600" i="1" dirty="0"/>
                        <a:t>Marijuana Use</a:t>
                      </a:r>
                    </a:p>
                  </a:txBody>
                  <a:tcPr/>
                </a:tc>
                <a:tc hMerge="1">
                  <a:txBody>
                    <a:bodyPr/>
                    <a:lstStyle/>
                    <a:p>
                      <a:pPr algn="ctr" fontAlgn="b"/>
                      <a:endParaRPr lang="en-US" sz="1600" kern="1200" dirty="0">
                        <a:solidFill>
                          <a:schemeClr val="dk1"/>
                        </a:solidFill>
                        <a:latin typeface="+mn-lt"/>
                        <a:ea typeface="+mn-ea"/>
                        <a:cs typeface="+mn-cs"/>
                      </a:endParaRPr>
                    </a:p>
                  </a:txBody>
                  <a:tcPr marL="9525" marR="9525" marT="9525" marB="0" anchor="b"/>
                </a:tc>
                <a:tc hMerge="1">
                  <a:txBody>
                    <a:bodyPr/>
                    <a:lstStyle/>
                    <a:p>
                      <a:pPr algn="ctr" fontAlgn="b"/>
                      <a:endParaRPr lang="en-US" sz="1600" kern="1200" dirty="0">
                        <a:solidFill>
                          <a:schemeClr val="dk1"/>
                        </a:solidFill>
                        <a:latin typeface="+mn-lt"/>
                        <a:ea typeface="+mn-ea"/>
                        <a:cs typeface="+mn-cs"/>
                      </a:endParaRPr>
                    </a:p>
                  </a:txBody>
                  <a:tcPr marL="9525" marR="9525" marT="9525" marB="0" anchor="b"/>
                </a:tc>
                <a:tc hMerge="1">
                  <a:txBody>
                    <a:bodyPr/>
                    <a:lstStyle/>
                    <a:p>
                      <a:pPr algn="ct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486900041"/>
                  </a:ext>
                </a:extLst>
              </a:tr>
              <a:tr h="338328">
                <a:tc>
                  <a:txBody>
                    <a:bodyPr/>
                    <a:lstStyle/>
                    <a:p>
                      <a:pPr lvl="1"/>
                      <a:r>
                        <a:rPr lang="en-US" sz="1600" dirty="0"/>
                        <a:t>Lifetime</a:t>
                      </a:r>
                    </a:p>
                  </a:txBody>
                  <a:tcPr/>
                </a:tc>
                <a:tc>
                  <a:txBody>
                    <a:bodyPr/>
                    <a:lstStyle/>
                    <a:p>
                      <a:pPr algn="ctr" fontAlgn="b"/>
                      <a:r>
                        <a:rPr lang="en-US" sz="1600" kern="1200" dirty="0">
                          <a:solidFill>
                            <a:schemeClr val="dk1"/>
                          </a:solidFill>
                          <a:latin typeface="+mn-lt"/>
                          <a:ea typeface="+mn-ea"/>
                          <a:cs typeface="+mn-cs"/>
                        </a:rPr>
                        <a:t>49.9 (0.74)</a:t>
                      </a:r>
                    </a:p>
                  </a:txBody>
                  <a:tcPr marL="9525" marR="9525" marT="9525" marB="0" anchor="b"/>
                </a:tc>
                <a:tc>
                  <a:txBody>
                    <a:bodyPr/>
                    <a:lstStyle/>
                    <a:p>
                      <a:pPr algn="ctr" fontAlgn="b"/>
                      <a:r>
                        <a:rPr lang="en-US" sz="1600" kern="1200" dirty="0">
                          <a:solidFill>
                            <a:schemeClr val="dk1"/>
                          </a:solidFill>
                          <a:latin typeface="+mn-lt"/>
                          <a:ea typeface="+mn-ea"/>
                          <a:cs typeface="+mn-cs"/>
                        </a:rPr>
                        <a:t>56.6 (3.30)</a:t>
                      </a:r>
                    </a:p>
                  </a:txBody>
                  <a:tcPr marL="9525" marR="9525" marT="9525" marB="0" anchor="b"/>
                </a:tc>
                <a:tc>
                  <a:txBody>
                    <a:bodyPr/>
                    <a:lstStyle/>
                    <a:p>
                      <a:pPr algn="ctr" fontAlgn="b"/>
                      <a:r>
                        <a:rPr lang="en-US" sz="1600" b="1" kern="1200" dirty="0">
                          <a:solidFill>
                            <a:schemeClr val="dk1"/>
                          </a:solidFill>
                          <a:latin typeface="+mn-lt"/>
                          <a:ea typeface="+mn-ea"/>
                          <a:cs typeface="+mn-cs"/>
                        </a:rPr>
                        <a:t>0.0470</a:t>
                      </a:r>
                    </a:p>
                  </a:txBody>
                  <a:tcPr marL="9525" marR="9525" marT="9525" marB="0" anchor="b"/>
                </a:tc>
                <a:extLst>
                  <a:ext uri="{0D108BD9-81ED-4DB2-BD59-A6C34878D82A}">
                    <a16:rowId xmlns:a16="http://schemas.microsoft.com/office/drawing/2014/main" val="3977012433"/>
                  </a:ext>
                </a:extLst>
              </a:tr>
              <a:tr h="338328">
                <a:tc>
                  <a:txBody>
                    <a:bodyPr/>
                    <a:lstStyle/>
                    <a:p>
                      <a:pPr lvl="1"/>
                      <a:r>
                        <a:rPr lang="en-US" sz="1600" dirty="0"/>
                        <a:t>Past Year</a:t>
                      </a:r>
                    </a:p>
                  </a:txBody>
                  <a:tcPr/>
                </a:tc>
                <a:tc>
                  <a:txBody>
                    <a:bodyPr/>
                    <a:lstStyle/>
                    <a:p>
                      <a:pPr algn="ctr" fontAlgn="b"/>
                      <a:r>
                        <a:rPr lang="en-US" sz="1600" kern="1200">
                          <a:solidFill>
                            <a:schemeClr val="dk1"/>
                          </a:solidFill>
                          <a:latin typeface="+mn-lt"/>
                          <a:ea typeface="+mn-ea"/>
                          <a:cs typeface="+mn-cs"/>
                        </a:rPr>
                        <a:t>20.3 (0.55)</a:t>
                      </a:r>
                    </a:p>
                  </a:txBody>
                  <a:tcPr marL="9525" marR="9525" marT="9525" marB="0" anchor="b"/>
                </a:tc>
                <a:tc>
                  <a:txBody>
                    <a:bodyPr/>
                    <a:lstStyle/>
                    <a:p>
                      <a:pPr algn="ctr" fontAlgn="b"/>
                      <a:r>
                        <a:rPr lang="en-US" sz="1600" kern="1200" dirty="0">
                          <a:solidFill>
                            <a:schemeClr val="dk1"/>
                          </a:solidFill>
                          <a:latin typeface="+mn-lt"/>
                          <a:ea typeface="+mn-ea"/>
                          <a:cs typeface="+mn-cs"/>
                        </a:rPr>
                        <a:t>29.5 (2.95)</a:t>
                      </a:r>
                    </a:p>
                  </a:txBody>
                  <a:tcPr marL="9525" marR="9525" marT="9525" marB="0" anchor="b"/>
                </a:tc>
                <a:tc>
                  <a:txBody>
                    <a:bodyPr/>
                    <a:lstStyle/>
                    <a:p>
                      <a:pPr algn="ctr" fontAlgn="b"/>
                      <a:r>
                        <a:rPr lang="en-US" sz="1600" b="1" kern="1200" dirty="0">
                          <a:solidFill>
                            <a:schemeClr val="dk1"/>
                          </a:solidFill>
                          <a:latin typeface="+mn-lt"/>
                          <a:ea typeface="+mn-ea"/>
                          <a:cs typeface="+mn-cs"/>
                        </a:rPr>
                        <a:t>0.0021</a:t>
                      </a:r>
                    </a:p>
                  </a:txBody>
                  <a:tcPr marL="9525" marR="9525" marT="9525" marB="0" anchor="b"/>
                </a:tc>
                <a:extLst>
                  <a:ext uri="{0D108BD9-81ED-4DB2-BD59-A6C34878D82A}">
                    <a16:rowId xmlns:a16="http://schemas.microsoft.com/office/drawing/2014/main" val="1081336824"/>
                  </a:ext>
                </a:extLst>
              </a:tr>
              <a:tr h="338328">
                <a:tc>
                  <a:txBody>
                    <a:bodyPr/>
                    <a:lstStyle/>
                    <a:p>
                      <a:pPr lvl="1"/>
                      <a:r>
                        <a:rPr lang="en-US" sz="1600" dirty="0"/>
                        <a:t>Past Month</a:t>
                      </a:r>
                    </a:p>
                  </a:txBody>
                  <a:tcPr/>
                </a:tc>
                <a:tc>
                  <a:txBody>
                    <a:bodyPr/>
                    <a:lstStyle/>
                    <a:p>
                      <a:pPr algn="ctr" fontAlgn="b"/>
                      <a:r>
                        <a:rPr lang="en-US" sz="1600" kern="1200">
                          <a:solidFill>
                            <a:schemeClr val="dk1"/>
                          </a:solidFill>
                          <a:latin typeface="+mn-lt"/>
                          <a:ea typeface="+mn-ea"/>
                          <a:cs typeface="+mn-cs"/>
                        </a:rPr>
                        <a:t>13.8 (0.47)</a:t>
                      </a:r>
                    </a:p>
                  </a:txBody>
                  <a:tcPr marL="9525" marR="9525" marT="9525" marB="0" anchor="b"/>
                </a:tc>
                <a:tc>
                  <a:txBody>
                    <a:bodyPr/>
                    <a:lstStyle/>
                    <a:p>
                      <a:pPr algn="ctr" fontAlgn="b"/>
                      <a:r>
                        <a:rPr lang="en-US" sz="1600" kern="1200" dirty="0">
                          <a:solidFill>
                            <a:schemeClr val="dk1"/>
                          </a:solidFill>
                          <a:latin typeface="+mn-lt"/>
                          <a:ea typeface="+mn-ea"/>
                          <a:cs typeface="+mn-cs"/>
                        </a:rPr>
                        <a:t>20.3 (2.53)</a:t>
                      </a:r>
                    </a:p>
                  </a:txBody>
                  <a:tcPr marL="9525" marR="9525" marT="9525" marB="0" anchor="b"/>
                </a:tc>
                <a:tc>
                  <a:txBody>
                    <a:bodyPr/>
                    <a:lstStyle/>
                    <a:p>
                      <a:pPr algn="ctr" fontAlgn="b"/>
                      <a:r>
                        <a:rPr lang="en-US" sz="1600" b="1" kern="1200" dirty="0">
                          <a:solidFill>
                            <a:schemeClr val="dk1"/>
                          </a:solidFill>
                          <a:latin typeface="+mn-lt"/>
                          <a:ea typeface="+mn-ea"/>
                          <a:cs typeface="+mn-cs"/>
                        </a:rPr>
                        <a:t>0.0126</a:t>
                      </a:r>
                    </a:p>
                  </a:txBody>
                  <a:tcPr marL="9525" marR="9525" marT="9525" marB="0" anchor="b"/>
                </a:tc>
                <a:extLst>
                  <a:ext uri="{0D108BD9-81ED-4DB2-BD59-A6C34878D82A}">
                    <a16:rowId xmlns:a16="http://schemas.microsoft.com/office/drawing/2014/main" val="2392247093"/>
                  </a:ext>
                </a:extLst>
              </a:tr>
              <a:tr h="338328">
                <a:tc gridSpan="4">
                  <a:txBody>
                    <a:bodyPr/>
                    <a:lstStyle/>
                    <a:p>
                      <a:pPr lvl="0"/>
                      <a:r>
                        <a:rPr lang="en-US" sz="1600" i="1" dirty="0"/>
                        <a:t>Alcohol Use</a:t>
                      </a:r>
                    </a:p>
                  </a:txBody>
                  <a:tcPr/>
                </a:tc>
                <a:tc hMerge="1">
                  <a:txBody>
                    <a:bodyPr/>
                    <a:lstStyle/>
                    <a:p>
                      <a:pPr algn="ctr" fontAlgn="b"/>
                      <a:endParaRPr lang="en-US" sz="1600" kern="1200" dirty="0">
                        <a:solidFill>
                          <a:schemeClr val="dk1"/>
                        </a:solidFill>
                        <a:latin typeface="+mn-lt"/>
                        <a:ea typeface="+mn-ea"/>
                        <a:cs typeface="+mn-cs"/>
                      </a:endParaRPr>
                    </a:p>
                  </a:txBody>
                  <a:tcPr marL="9525" marR="9525" marT="9525" marB="0" anchor="b"/>
                </a:tc>
                <a:tc hMerge="1">
                  <a:txBody>
                    <a:bodyPr/>
                    <a:lstStyle/>
                    <a:p>
                      <a:pPr algn="ctr" fontAlgn="b"/>
                      <a:endParaRPr lang="en-US" sz="1600" kern="1200" dirty="0">
                        <a:solidFill>
                          <a:schemeClr val="dk1"/>
                        </a:solidFill>
                        <a:latin typeface="+mn-lt"/>
                        <a:ea typeface="+mn-ea"/>
                        <a:cs typeface="+mn-cs"/>
                      </a:endParaRPr>
                    </a:p>
                  </a:txBody>
                  <a:tcPr marL="9525" marR="9525" marT="9525" marB="0" anchor="b"/>
                </a:tc>
                <a:tc hMerge="1">
                  <a:txBody>
                    <a:bodyPr/>
                    <a:lstStyle/>
                    <a:p>
                      <a:pPr algn="ctr" fontAlgn="b"/>
                      <a:endParaRPr lang="en-US" sz="16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166248704"/>
                  </a:ext>
                </a:extLst>
              </a:tr>
              <a:tr h="338328">
                <a:tc>
                  <a:txBody>
                    <a:bodyPr/>
                    <a:lstStyle/>
                    <a:p>
                      <a:pPr lvl="1"/>
                      <a:r>
                        <a:rPr lang="en-US" sz="1600" dirty="0"/>
                        <a:t>Lifetime</a:t>
                      </a:r>
                    </a:p>
                  </a:txBody>
                  <a:tcPr/>
                </a:tc>
                <a:tc>
                  <a:txBody>
                    <a:bodyPr/>
                    <a:lstStyle/>
                    <a:p>
                      <a:pPr algn="ctr" fontAlgn="b"/>
                      <a:r>
                        <a:rPr lang="en-US" sz="1600" kern="1200" dirty="0">
                          <a:solidFill>
                            <a:schemeClr val="dk1"/>
                          </a:solidFill>
                          <a:latin typeface="+mn-lt"/>
                          <a:ea typeface="+mn-ea"/>
                          <a:cs typeface="+mn-cs"/>
                        </a:rPr>
                        <a:t>84.5 (0.50)</a:t>
                      </a:r>
                    </a:p>
                  </a:txBody>
                  <a:tcPr marL="9525" marR="9525" marT="9525" marB="0" anchor="b"/>
                </a:tc>
                <a:tc>
                  <a:txBody>
                    <a:bodyPr/>
                    <a:lstStyle/>
                    <a:p>
                      <a:pPr algn="ctr" fontAlgn="b"/>
                      <a:r>
                        <a:rPr lang="en-US" sz="1600" kern="1200" dirty="0">
                          <a:solidFill>
                            <a:schemeClr val="dk1"/>
                          </a:solidFill>
                          <a:latin typeface="+mn-lt"/>
                          <a:ea typeface="+mn-ea"/>
                          <a:cs typeface="+mn-cs"/>
                        </a:rPr>
                        <a:t>88.1 (2.30)</a:t>
                      </a:r>
                    </a:p>
                  </a:txBody>
                  <a:tcPr marL="9525" marR="9525" marT="9525" marB="0" anchor="b"/>
                </a:tc>
                <a:tc>
                  <a:txBody>
                    <a:bodyPr/>
                    <a:lstStyle/>
                    <a:p>
                      <a:pPr algn="ctr" fontAlgn="b"/>
                      <a:r>
                        <a:rPr lang="en-US" sz="1600" kern="1200" dirty="0">
                          <a:solidFill>
                            <a:schemeClr val="dk1"/>
                          </a:solidFill>
                          <a:latin typeface="+mn-lt"/>
                          <a:ea typeface="+mn-ea"/>
                          <a:cs typeface="+mn-cs"/>
                        </a:rPr>
                        <a:t>0.1417</a:t>
                      </a:r>
                    </a:p>
                  </a:txBody>
                  <a:tcPr marL="9525" marR="9525" marT="9525" marB="0" anchor="b"/>
                </a:tc>
                <a:extLst>
                  <a:ext uri="{0D108BD9-81ED-4DB2-BD59-A6C34878D82A}">
                    <a16:rowId xmlns:a16="http://schemas.microsoft.com/office/drawing/2014/main" val="149540552"/>
                  </a:ext>
                </a:extLst>
              </a:tr>
              <a:tr h="338328">
                <a:tc>
                  <a:txBody>
                    <a:bodyPr/>
                    <a:lstStyle/>
                    <a:p>
                      <a:pPr lvl="1"/>
                      <a:r>
                        <a:rPr lang="en-US" sz="1600" dirty="0"/>
                        <a:t>Past Year</a:t>
                      </a:r>
                    </a:p>
                  </a:txBody>
                  <a:tcPr/>
                </a:tc>
                <a:tc>
                  <a:txBody>
                    <a:bodyPr/>
                    <a:lstStyle/>
                    <a:p>
                      <a:pPr algn="ctr" fontAlgn="b"/>
                      <a:r>
                        <a:rPr lang="en-US" sz="1600" kern="1200" dirty="0">
                          <a:solidFill>
                            <a:schemeClr val="dk1"/>
                          </a:solidFill>
                          <a:latin typeface="+mn-lt"/>
                          <a:ea typeface="+mn-ea"/>
                          <a:cs typeface="+mn-cs"/>
                        </a:rPr>
                        <a:t>69.9 (0.70)</a:t>
                      </a:r>
                    </a:p>
                  </a:txBody>
                  <a:tcPr marL="9525" marR="9525" marT="9525" marB="0" anchor="b"/>
                </a:tc>
                <a:tc>
                  <a:txBody>
                    <a:bodyPr/>
                    <a:lstStyle/>
                    <a:p>
                      <a:pPr algn="ctr" fontAlgn="b"/>
                      <a:r>
                        <a:rPr lang="en-US" sz="1600" kern="1200" dirty="0">
                          <a:solidFill>
                            <a:schemeClr val="dk1"/>
                          </a:solidFill>
                          <a:latin typeface="+mn-lt"/>
                          <a:ea typeface="+mn-ea"/>
                          <a:cs typeface="+mn-cs"/>
                        </a:rPr>
                        <a:t>75.4 (2.73)</a:t>
                      </a:r>
                    </a:p>
                  </a:txBody>
                  <a:tcPr marL="9525" marR="9525" marT="9525" marB="0" anchor="b"/>
                </a:tc>
                <a:tc>
                  <a:txBody>
                    <a:bodyPr/>
                    <a:lstStyle/>
                    <a:p>
                      <a:pPr algn="ctr" fontAlgn="b"/>
                      <a:r>
                        <a:rPr lang="en-US" sz="1600" b="1" kern="1200" dirty="0">
                          <a:solidFill>
                            <a:schemeClr val="dk1"/>
                          </a:solidFill>
                          <a:latin typeface="+mn-lt"/>
                          <a:ea typeface="+mn-ea"/>
                          <a:cs typeface="+mn-cs"/>
                        </a:rPr>
                        <a:t>0.0494</a:t>
                      </a:r>
                    </a:p>
                  </a:txBody>
                  <a:tcPr marL="9525" marR="9525" marT="9525" marB="0" anchor="b"/>
                </a:tc>
                <a:extLst>
                  <a:ext uri="{0D108BD9-81ED-4DB2-BD59-A6C34878D82A}">
                    <a16:rowId xmlns:a16="http://schemas.microsoft.com/office/drawing/2014/main" val="1545896993"/>
                  </a:ext>
                </a:extLst>
              </a:tr>
              <a:tr h="338328">
                <a:tc>
                  <a:txBody>
                    <a:bodyPr/>
                    <a:lstStyle/>
                    <a:p>
                      <a:pPr lvl="1"/>
                      <a:r>
                        <a:rPr lang="en-US" sz="1600" dirty="0"/>
                        <a:t>Past Month</a:t>
                      </a:r>
                    </a:p>
                  </a:txBody>
                  <a:tcPr/>
                </a:tc>
                <a:tc>
                  <a:txBody>
                    <a:bodyPr/>
                    <a:lstStyle/>
                    <a:p>
                      <a:pPr algn="ctr" fontAlgn="b"/>
                      <a:r>
                        <a:rPr lang="en-US" sz="1600" kern="1200">
                          <a:solidFill>
                            <a:schemeClr val="dk1"/>
                          </a:solidFill>
                          <a:latin typeface="+mn-lt"/>
                          <a:ea typeface="+mn-ea"/>
                          <a:cs typeface="+mn-cs"/>
                        </a:rPr>
                        <a:t>56.8 (0.75)</a:t>
                      </a:r>
                    </a:p>
                  </a:txBody>
                  <a:tcPr marL="9525" marR="9525" marT="9525" marB="0" anchor="b"/>
                </a:tc>
                <a:tc>
                  <a:txBody>
                    <a:bodyPr/>
                    <a:lstStyle/>
                    <a:p>
                      <a:pPr algn="ctr" fontAlgn="b"/>
                      <a:r>
                        <a:rPr lang="en-US" sz="1600" kern="1200" dirty="0">
                          <a:solidFill>
                            <a:schemeClr val="dk1"/>
                          </a:solidFill>
                          <a:latin typeface="+mn-lt"/>
                          <a:ea typeface="+mn-ea"/>
                          <a:cs typeface="+mn-cs"/>
                        </a:rPr>
                        <a:t>60.9 (3.07)</a:t>
                      </a:r>
                    </a:p>
                  </a:txBody>
                  <a:tcPr marL="9525" marR="9525" marT="9525" marB="0" anchor="b"/>
                </a:tc>
                <a:tc>
                  <a:txBody>
                    <a:bodyPr/>
                    <a:lstStyle/>
                    <a:p>
                      <a:pPr algn="ctr" fontAlgn="b"/>
                      <a:r>
                        <a:rPr lang="en-US" sz="1600" kern="1200" dirty="0">
                          <a:solidFill>
                            <a:schemeClr val="dk1"/>
                          </a:solidFill>
                          <a:latin typeface="+mn-lt"/>
                          <a:ea typeface="+mn-ea"/>
                          <a:cs typeface="+mn-cs"/>
                        </a:rPr>
                        <a:t>0.2038</a:t>
                      </a:r>
                    </a:p>
                  </a:txBody>
                  <a:tcPr marL="9525" marR="9525" marT="9525" marB="0" anchor="b"/>
                </a:tc>
                <a:extLst>
                  <a:ext uri="{0D108BD9-81ED-4DB2-BD59-A6C34878D82A}">
                    <a16:rowId xmlns:a16="http://schemas.microsoft.com/office/drawing/2014/main" val="1690580977"/>
                  </a:ext>
                </a:extLst>
              </a:tr>
              <a:tr h="338328">
                <a:tc>
                  <a:txBody>
                    <a:bodyPr/>
                    <a:lstStyle/>
                    <a:p>
                      <a:pPr lvl="1"/>
                      <a:r>
                        <a:rPr lang="en-US" sz="1600" dirty="0"/>
                        <a:t>Binge</a:t>
                      </a:r>
                    </a:p>
                  </a:txBody>
                  <a:tcPr/>
                </a:tc>
                <a:tc>
                  <a:txBody>
                    <a:bodyPr/>
                    <a:lstStyle/>
                    <a:p>
                      <a:pPr algn="ctr" fontAlgn="b"/>
                      <a:r>
                        <a:rPr lang="en-US" sz="1600" kern="1200">
                          <a:solidFill>
                            <a:schemeClr val="dk1"/>
                          </a:solidFill>
                          <a:latin typeface="+mn-lt"/>
                          <a:ea typeface="+mn-ea"/>
                          <a:cs typeface="+mn-cs"/>
                        </a:rPr>
                        <a:t>22.2 (0.59)</a:t>
                      </a:r>
                    </a:p>
                  </a:txBody>
                  <a:tcPr marL="9525" marR="9525" marT="9525" marB="0" anchor="b"/>
                </a:tc>
                <a:tc>
                  <a:txBody>
                    <a:bodyPr/>
                    <a:lstStyle/>
                    <a:p>
                      <a:pPr algn="ctr" fontAlgn="b"/>
                      <a:r>
                        <a:rPr lang="en-US" sz="1600" kern="1200" dirty="0">
                          <a:solidFill>
                            <a:schemeClr val="dk1"/>
                          </a:solidFill>
                          <a:latin typeface="+mn-lt"/>
                          <a:ea typeface="+mn-ea"/>
                          <a:cs typeface="+mn-cs"/>
                        </a:rPr>
                        <a:t>27.2 (2.79)</a:t>
                      </a:r>
                    </a:p>
                  </a:txBody>
                  <a:tcPr marL="9525" marR="9525" marT="9525" marB="0" anchor="b"/>
                </a:tc>
                <a:tc>
                  <a:txBody>
                    <a:bodyPr/>
                    <a:lstStyle/>
                    <a:p>
                      <a:pPr algn="ctr" fontAlgn="b"/>
                      <a:r>
                        <a:rPr lang="en-US" sz="1600" kern="1200" dirty="0">
                          <a:solidFill>
                            <a:schemeClr val="dk1"/>
                          </a:solidFill>
                          <a:latin typeface="+mn-lt"/>
                          <a:ea typeface="+mn-ea"/>
                          <a:cs typeface="+mn-cs"/>
                        </a:rPr>
                        <a:t>0.0813</a:t>
                      </a:r>
                    </a:p>
                  </a:txBody>
                  <a:tcPr marL="9525" marR="9525" marT="9525" marB="0" anchor="b"/>
                </a:tc>
                <a:extLst>
                  <a:ext uri="{0D108BD9-81ED-4DB2-BD59-A6C34878D82A}">
                    <a16:rowId xmlns:a16="http://schemas.microsoft.com/office/drawing/2014/main" val="3335778985"/>
                  </a:ext>
                </a:extLst>
              </a:tr>
            </a:tbl>
          </a:graphicData>
        </a:graphic>
      </p:graphicFrame>
    </p:spTree>
    <p:extLst>
      <p:ext uri="{BB962C8B-B14F-4D97-AF65-F5344CB8AC3E}">
        <p14:creationId xmlns:p14="http://schemas.microsoft.com/office/powerpoint/2010/main" val="1875899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10CA64-455A-A5BF-7E86-D7B972F80DEA}"/>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A24631AD-7FAB-08E5-9B5F-5089844214C5}"/>
              </a:ext>
            </a:extLst>
          </p:cNvPr>
          <p:cNvSpPr>
            <a:spLocks noGrp="1"/>
          </p:cNvSpPr>
          <p:nvPr>
            <p:ph type="title"/>
          </p:nvPr>
        </p:nvSpPr>
        <p:spPr/>
        <p:txBody>
          <a:bodyPr/>
          <a:lstStyle/>
          <a:p>
            <a:r>
              <a:rPr lang="en-US" dirty="0"/>
              <a:t>5. Substance Use Outcome Comparisons (Continued)</a:t>
            </a:r>
          </a:p>
        </p:txBody>
      </p:sp>
      <p:graphicFrame>
        <p:nvGraphicFramePr>
          <p:cNvPr id="9" name="Table 9">
            <a:extLst>
              <a:ext uri="{FF2B5EF4-FFF2-40B4-BE49-F238E27FC236}">
                <a16:creationId xmlns:a16="http://schemas.microsoft.com/office/drawing/2014/main" id="{8432CEAB-5435-C3F0-E71F-D2B648BEB7AE}"/>
              </a:ext>
            </a:extLst>
          </p:cNvPr>
          <p:cNvGraphicFramePr>
            <a:graphicFrameLocks noGrp="1"/>
          </p:cNvGraphicFramePr>
          <p:nvPr>
            <p:extLst>
              <p:ext uri="{D42A27DB-BD31-4B8C-83A1-F6EECF244321}">
                <p14:modId xmlns:p14="http://schemas.microsoft.com/office/powerpoint/2010/main" val="1243987009"/>
              </p:ext>
            </p:extLst>
          </p:nvPr>
        </p:nvGraphicFramePr>
        <p:xfrm>
          <a:off x="232229" y="1001486"/>
          <a:ext cx="8643256" cy="2880360"/>
        </p:xfrm>
        <a:graphic>
          <a:graphicData uri="http://schemas.openxmlformats.org/drawingml/2006/table">
            <a:tbl>
              <a:tblPr firstRow="1" bandRow="1">
                <a:tableStyleId>{5C22544A-7EE6-4342-B048-85BDC9FD1C3A}</a:tableStyleId>
              </a:tblPr>
              <a:tblGrid>
                <a:gridCol w="2160814">
                  <a:extLst>
                    <a:ext uri="{9D8B030D-6E8A-4147-A177-3AD203B41FA5}">
                      <a16:colId xmlns:a16="http://schemas.microsoft.com/office/drawing/2014/main" val="946131057"/>
                    </a:ext>
                  </a:extLst>
                </a:gridCol>
                <a:gridCol w="2160814">
                  <a:extLst>
                    <a:ext uri="{9D8B030D-6E8A-4147-A177-3AD203B41FA5}">
                      <a16:colId xmlns:a16="http://schemas.microsoft.com/office/drawing/2014/main" val="3754859821"/>
                    </a:ext>
                  </a:extLst>
                </a:gridCol>
                <a:gridCol w="2160814">
                  <a:extLst>
                    <a:ext uri="{9D8B030D-6E8A-4147-A177-3AD203B41FA5}">
                      <a16:colId xmlns:a16="http://schemas.microsoft.com/office/drawing/2014/main" val="4289260954"/>
                    </a:ext>
                  </a:extLst>
                </a:gridCol>
                <a:gridCol w="2160814">
                  <a:extLst>
                    <a:ext uri="{9D8B030D-6E8A-4147-A177-3AD203B41FA5}">
                      <a16:colId xmlns:a16="http://schemas.microsoft.com/office/drawing/2014/main" val="1691398893"/>
                    </a:ext>
                  </a:extLst>
                </a:gridCol>
              </a:tblGrid>
              <a:tr h="518123">
                <a:tc>
                  <a:txBody>
                    <a:bodyPr/>
                    <a:lstStyle/>
                    <a:p>
                      <a:pPr algn="ctr"/>
                      <a:r>
                        <a:rPr lang="en-US" sz="1400" dirty="0"/>
                        <a:t>Outcome</a:t>
                      </a:r>
                    </a:p>
                  </a:txBody>
                  <a:tcPr anchor="b"/>
                </a:tc>
                <a:tc>
                  <a:txBody>
                    <a:bodyPr/>
                    <a:lstStyle/>
                    <a:p>
                      <a:pPr algn="ctr"/>
                      <a:r>
                        <a:rPr lang="en-US" sz="1400" dirty="0"/>
                        <a:t>Early Responders </a:t>
                      </a:r>
                    </a:p>
                    <a:p>
                      <a:pPr algn="ctr"/>
                      <a:r>
                        <a:rPr lang="en-US" sz="1400" dirty="0"/>
                        <a:t>% (SE)</a:t>
                      </a:r>
                    </a:p>
                  </a:txBody>
                  <a:tcPr anchor="b"/>
                </a:tc>
                <a:tc>
                  <a:txBody>
                    <a:bodyPr/>
                    <a:lstStyle/>
                    <a:p>
                      <a:pPr algn="ctr"/>
                      <a:r>
                        <a:rPr lang="en-US" sz="1400" dirty="0"/>
                        <a:t>Late Responders </a:t>
                      </a:r>
                    </a:p>
                    <a:p>
                      <a:pPr algn="ctr"/>
                      <a:r>
                        <a:rPr lang="en-US" sz="1400" dirty="0"/>
                        <a:t>% (SE)</a:t>
                      </a:r>
                    </a:p>
                  </a:txBody>
                  <a:tcPr anchor="b"/>
                </a:tc>
                <a:tc>
                  <a:txBody>
                    <a:bodyPr/>
                    <a:lstStyle/>
                    <a:p>
                      <a:pPr algn="ctr"/>
                      <a:r>
                        <a:rPr lang="en-US" sz="1400" dirty="0"/>
                        <a:t>Difference in %</a:t>
                      </a:r>
                      <a:r>
                        <a:rPr lang="en-US" sz="1400" b="0" dirty="0"/>
                        <a:t> </a:t>
                      </a:r>
                      <a:r>
                        <a:rPr lang="en-US" sz="1400" dirty="0"/>
                        <a:t>P-Value</a:t>
                      </a:r>
                    </a:p>
                  </a:txBody>
                  <a:tcPr anchor="b"/>
                </a:tc>
                <a:extLst>
                  <a:ext uri="{0D108BD9-81ED-4DB2-BD59-A6C34878D82A}">
                    <a16:rowId xmlns:a16="http://schemas.microsoft.com/office/drawing/2014/main" val="4211912239"/>
                  </a:ext>
                </a:extLst>
              </a:tr>
              <a:tr h="335256">
                <a:tc gridSpan="4">
                  <a:txBody>
                    <a:bodyPr/>
                    <a:lstStyle/>
                    <a:p>
                      <a:r>
                        <a:rPr lang="en-US" sz="1600" i="1" dirty="0"/>
                        <a:t>Cigarette Use</a:t>
                      </a:r>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2992518283"/>
                  </a:ext>
                </a:extLst>
              </a:tr>
              <a:tr h="335256">
                <a:tc>
                  <a:txBody>
                    <a:bodyPr/>
                    <a:lstStyle/>
                    <a:p>
                      <a:pPr lvl="1"/>
                      <a:r>
                        <a:rPr lang="en-US" sz="1600" dirty="0"/>
                        <a:t>Lifetime</a:t>
                      </a:r>
                    </a:p>
                  </a:txBody>
                  <a:tcPr/>
                </a:tc>
                <a:tc>
                  <a:txBody>
                    <a:bodyPr/>
                    <a:lstStyle/>
                    <a:p>
                      <a:pPr algn="ctr" fontAlgn="b"/>
                      <a:r>
                        <a:rPr lang="en-US" sz="1600" kern="1200" dirty="0">
                          <a:solidFill>
                            <a:schemeClr val="dk1"/>
                          </a:solidFill>
                          <a:latin typeface="+mn-lt"/>
                          <a:ea typeface="+mn-ea"/>
                          <a:cs typeface="+mn-cs"/>
                        </a:rPr>
                        <a:t>52.0 (0.71)</a:t>
                      </a:r>
                    </a:p>
                  </a:txBody>
                  <a:tcPr marL="9525" marR="9525" marT="9525" marB="0" anchor="b"/>
                </a:tc>
                <a:tc>
                  <a:txBody>
                    <a:bodyPr/>
                    <a:lstStyle/>
                    <a:p>
                      <a:pPr algn="ctr" fontAlgn="b"/>
                      <a:r>
                        <a:rPr lang="en-US" sz="1600" kern="1200">
                          <a:solidFill>
                            <a:schemeClr val="dk1"/>
                          </a:solidFill>
                          <a:latin typeface="+mn-lt"/>
                          <a:ea typeface="+mn-ea"/>
                          <a:cs typeface="+mn-cs"/>
                        </a:rPr>
                        <a:t>55.9 (3.21)</a:t>
                      </a:r>
                    </a:p>
                  </a:txBody>
                  <a:tcPr marL="9525" marR="9525" marT="9525" marB="0" anchor="b"/>
                </a:tc>
                <a:tc>
                  <a:txBody>
                    <a:bodyPr/>
                    <a:lstStyle/>
                    <a:p>
                      <a:pPr algn="ctr" fontAlgn="b"/>
                      <a:r>
                        <a:rPr lang="en-US" sz="1600" kern="1200">
                          <a:solidFill>
                            <a:schemeClr val="dk1"/>
                          </a:solidFill>
                          <a:latin typeface="+mn-lt"/>
                          <a:ea typeface="+mn-ea"/>
                          <a:cs typeface="+mn-cs"/>
                        </a:rPr>
                        <a:t>0.2327</a:t>
                      </a:r>
                    </a:p>
                  </a:txBody>
                  <a:tcPr marL="9525" marR="9525" marT="9525" marB="0" anchor="b"/>
                </a:tc>
                <a:extLst>
                  <a:ext uri="{0D108BD9-81ED-4DB2-BD59-A6C34878D82A}">
                    <a16:rowId xmlns:a16="http://schemas.microsoft.com/office/drawing/2014/main" val="3476971797"/>
                  </a:ext>
                </a:extLst>
              </a:tr>
              <a:tr h="338328">
                <a:tc>
                  <a:txBody>
                    <a:bodyPr/>
                    <a:lstStyle/>
                    <a:p>
                      <a:pPr lvl="1"/>
                      <a:r>
                        <a:rPr lang="en-US" sz="1600" dirty="0"/>
                        <a:t>Past Year</a:t>
                      </a:r>
                    </a:p>
                  </a:txBody>
                  <a:tcPr/>
                </a:tc>
                <a:tc>
                  <a:txBody>
                    <a:bodyPr/>
                    <a:lstStyle/>
                    <a:p>
                      <a:pPr algn="ctr" fontAlgn="b"/>
                      <a:r>
                        <a:rPr lang="en-US" sz="1600" kern="1200" dirty="0">
                          <a:solidFill>
                            <a:schemeClr val="dk1"/>
                          </a:solidFill>
                          <a:latin typeface="+mn-lt"/>
                          <a:ea typeface="+mn-ea"/>
                          <a:cs typeface="+mn-cs"/>
                        </a:rPr>
                        <a:t>12.6 (0.47)</a:t>
                      </a:r>
                    </a:p>
                  </a:txBody>
                  <a:tcPr marL="9525" marR="9525" marT="9525" marB="0" anchor="b"/>
                </a:tc>
                <a:tc>
                  <a:txBody>
                    <a:bodyPr/>
                    <a:lstStyle/>
                    <a:p>
                      <a:pPr algn="ctr" fontAlgn="b"/>
                      <a:r>
                        <a:rPr lang="en-US" sz="1600" kern="1200" dirty="0">
                          <a:solidFill>
                            <a:schemeClr val="dk1"/>
                          </a:solidFill>
                          <a:latin typeface="+mn-lt"/>
                          <a:ea typeface="+mn-ea"/>
                          <a:cs typeface="+mn-cs"/>
                        </a:rPr>
                        <a:t>19.6 (2.25)</a:t>
                      </a:r>
                    </a:p>
                  </a:txBody>
                  <a:tcPr marL="9525" marR="9525" marT="9525" marB="0" anchor="b"/>
                </a:tc>
                <a:tc>
                  <a:txBody>
                    <a:bodyPr/>
                    <a:lstStyle/>
                    <a:p>
                      <a:pPr algn="ctr" fontAlgn="b"/>
                      <a:r>
                        <a:rPr lang="en-US" sz="1600" b="1" kern="1200" dirty="0">
                          <a:solidFill>
                            <a:schemeClr val="dk1"/>
                          </a:solidFill>
                          <a:latin typeface="+mn-lt"/>
                          <a:ea typeface="+mn-ea"/>
                          <a:cs typeface="+mn-cs"/>
                        </a:rPr>
                        <a:t>0.0025</a:t>
                      </a:r>
                    </a:p>
                  </a:txBody>
                  <a:tcPr marL="9525" marR="9525" marT="9525" marB="0" anchor="b"/>
                </a:tc>
                <a:extLst>
                  <a:ext uri="{0D108BD9-81ED-4DB2-BD59-A6C34878D82A}">
                    <a16:rowId xmlns:a16="http://schemas.microsoft.com/office/drawing/2014/main" val="1399806886"/>
                  </a:ext>
                </a:extLst>
              </a:tr>
              <a:tr h="338328">
                <a:tc>
                  <a:txBody>
                    <a:bodyPr/>
                    <a:lstStyle/>
                    <a:p>
                      <a:pPr lvl="1"/>
                      <a:r>
                        <a:rPr lang="en-US" sz="1600" dirty="0"/>
                        <a:t>Past Month</a:t>
                      </a:r>
                    </a:p>
                  </a:txBody>
                  <a:tcPr/>
                </a:tc>
                <a:tc>
                  <a:txBody>
                    <a:bodyPr/>
                    <a:lstStyle/>
                    <a:p>
                      <a:pPr algn="ctr" fontAlgn="b"/>
                      <a:r>
                        <a:rPr lang="en-US" sz="1600" kern="1200">
                          <a:solidFill>
                            <a:schemeClr val="dk1"/>
                          </a:solidFill>
                          <a:latin typeface="+mn-lt"/>
                          <a:ea typeface="+mn-ea"/>
                          <a:cs typeface="+mn-cs"/>
                        </a:rPr>
                        <a:t>9.8 (0.41)</a:t>
                      </a:r>
                    </a:p>
                  </a:txBody>
                  <a:tcPr marL="9525" marR="9525" marT="9525" marB="0" anchor="b"/>
                </a:tc>
                <a:tc>
                  <a:txBody>
                    <a:bodyPr/>
                    <a:lstStyle/>
                    <a:p>
                      <a:pPr algn="ctr" fontAlgn="b"/>
                      <a:r>
                        <a:rPr lang="en-US" sz="1600" kern="1200" dirty="0">
                          <a:solidFill>
                            <a:schemeClr val="dk1"/>
                          </a:solidFill>
                          <a:latin typeface="+mn-lt"/>
                          <a:ea typeface="+mn-ea"/>
                          <a:cs typeface="+mn-cs"/>
                        </a:rPr>
                        <a:t>17.5 (2.13)</a:t>
                      </a:r>
                    </a:p>
                  </a:txBody>
                  <a:tcPr marL="9525" marR="9525" marT="9525" marB="0" anchor="b"/>
                </a:tc>
                <a:tc>
                  <a:txBody>
                    <a:bodyPr/>
                    <a:lstStyle/>
                    <a:p>
                      <a:pPr algn="ctr" fontAlgn="b"/>
                      <a:r>
                        <a:rPr lang="en-US" sz="1600" b="1" kern="1200" dirty="0">
                          <a:solidFill>
                            <a:schemeClr val="dk1"/>
                          </a:solidFill>
                          <a:latin typeface="+mn-lt"/>
                          <a:ea typeface="+mn-ea"/>
                          <a:cs typeface="+mn-cs"/>
                        </a:rPr>
                        <a:t>0.0004</a:t>
                      </a:r>
                    </a:p>
                  </a:txBody>
                  <a:tcPr marL="9525" marR="9525" marT="9525" marB="0" anchor="b"/>
                </a:tc>
                <a:extLst>
                  <a:ext uri="{0D108BD9-81ED-4DB2-BD59-A6C34878D82A}">
                    <a16:rowId xmlns:a16="http://schemas.microsoft.com/office/drawing/2014/main" val="3467582909"/>
                  </a:ext>
                </a:extLst>
              </a:tr>
              <a:tr h="338328">
                <a:tc gridSpan="4">
                  <a:txBody>
                    <a:bodyPr/>
                    <a:lstStyle/>
                    <a:p>
                      <a:pPr lvl="0"/>
                      <a:r>
                        <a:rPr lang="en-US" sz="1600" i="1" dirty="0"/>
                        <a:t>Prescription Pain Reliever Misuse</a:t>
                      </a:r>
                    </a:p>
                  </a:txBody>
                  <a:tcPr/>
                </a:tc>
                <a:tc hMerge="1">
                  <a:txBody>
                    <a:bodyPr/>
                    <a:lstStyle/>
                    <a:p>
                      <a:pPr algn="ctr" fontAlgn="b"/>
                      <a:endParaRPr lang="en-US" sz="1600" kern="1200" dirty="0">
                        <a:solidFill>
                          <a:schemeClr val="dk1"/>
                        </a:solidFill>
                        <a:latin typeface="+mn-lt"/>
                        <a:ea typeface="+mn-ea"/>
                        <a:cs typeface="+mn-cs"/>
                      </a:endParaRPr>
                    </a:p>
                  </a:txBody>
                  <a:tcPr marL="9525" marR="9525" marT="9525" marB="0" anchor="b"/>
                </a:tc>
                <a:tc hMerge="1">
                  <a:txBody>
                    <a:bodyPr/>
                    <a:lstStyle/>
                    <a:p>
                      <a:pPr algn="ctr" fontAlgn="b"/>
                      <a:endParaRPr lang="en-US" sz="1600" kern="1200" dirty="0">
                        <a:solidFill>
                          <a:schemeClr val="dk1"/>
                        </a:solidFill>
                        <a:latin typeface="+mn-lt"/>
                        <a:ea typeface="+mn-ea"/>
                        <a:cs typeface="+mn-cs"/>
                      </a:endParaRPr>
                    </a:p>
                  </a:txBody>
                  <a:tcPr marL="9525" marR="9525" marT="9525" marB="0" anchor="b"/>
                </a:tc>
                <a:tc hMerge="1">
                  <a:txBody>
                    <a:bodyPr/>
                    <a:lstStyle/>
                    <a:p>
                      <a:pPr algn="ct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486900041"/>
                  </a:ext>
                </a:extLst>
              </a:tr>
              <a:tr h="338328">
                <a:tc>
                  <a:txBody>
                    <a:bodyPr/>
                    <a:lstStyle/>
                    <a:p>
                      <a:pPr lvl="1"/>
                      <a:r>
                        <a:rPr lang="en-US" sz="1600" dirty="0"/>
                        <a:t>Past Year</a:t>
                      </a:r>
                    </a:p>
                  </a:txBody>
                  <a:tcPr/>
                </a:tc>
                <a:tc>
                  <a:txBody>
                    <a:bodyPr/>
                    <a:lstStyle/>
                    <a:p>
                      <a:pPr algn="ctr" fontAlgn="b"/>
                      <a:r>
                        <a:rPr lang="en-US" sz="1600" kern="1200">
                          <a:solidFill>
                            <a:schemeClr val="dk1"/>
                          </a:solidFill>
                          <a:latin typeface="+mn-lt"/>
                          <a:ea typeface="+mn-ea"/>
                          <a:cs typeface="+mn-cs"/>
                        </a:rPr>
                        <a:t>2.6 (0.21)</a:t>
                      </a:r>
                    </a:p>
                  </a:txBody>
                  <a:tcPr marL="9525" marR="9525" marT="9525" marB="0" anchor="b"/>
                </a:tc>
                <a:tc>
                  <a:txBody>
                    <a:bodyPr/>
                    <a:lstStyle/>
                    <a:p>
                      <a:pPr algn="ctr" fontAlgn="b"/>
                      <a:r>
                        <a:rPr lang="en-US" sz="1600" kern="1200">
                          <a:solidFill>
                            <a:schemeClr val="dk1"/>
                          </a:solidFill>
                          <a:latin typeface="+mn-lt"/>
                          <a:ea typeface="+mn-ea"/>
                          <a:cs typeface="+mn-cs"/>
                        </a:rPr>
                        <a:t>6.4 (1.63)</a:t>
                      </a:r>
                    </a:p>
                  </a:txBody>
                  <a:tcPr marL="9525" marR="9525" marT="9525" marB="0" anchor="b"/>
                </a:tc>
                <a:tc>
                  <a:txBody>
                    <a:bodyPr/>
                    <a:lstStyle/>
                    <a:p>
                      <a:pPr algn="ctr" fontAlgn="b"/>
                      <a:r>
                        <a:rPr lang="en-US" sz="1600" b="1" kern="1200" dirty="0">
                          <a:solidFill>
                            <a:schemeClr val="dk1"/>
                          </a:solidFill>
                          <a:latin typeface="+mn-lt"/>
                          <a:ea typeface="+mn-ea"/>
                          <a:cs typeface="+mn-cs"/>
                        </a:rPr>
                        <a:t>0.0208</a:t>
                      </a:r>
                    </a:p>
                  </a:txBody>
                  <a:tcPr marL="9525" marR="9525" marT="9525" marB="0" anchor="b"/>
                </a:tc>
                <a:extLst>
                  <a:ext uri="{0D108BD9-81ED-4DB2-BD59-A6C34878D82A}">
                    <a16:rowId xmlns:a16="http://schemas.microsoft.com/office/drawing/2014/main" val="1081336824"/>
                  </a:ext>
                </a:extLst>
              </a:tr>
              <a:tr h="338328">
                <a:tc>
                  <a:txBody>
                    <a:bodyPr/>
                    <a:lstStyle/>
                    <a:p>
                      <a:pPr lvl="1"/>
                      <a:r>
                        <a:rPr lang="en-US" sz="1600" dirty="0"/>
                        <a:t>Past Month</a:t>
                      </a:r>
                    </a:p>
                  </a:txBody>
                  <a:tcPr/>
                </a:tc>
                <a:tc>
                  <a:txBody>
                    <a:bodyPr/>
                    <a:lstStyle/>
                    <a:p>
                      <a:pPr algn="ctr" fontAlgn="b"/>
                      <a:r>
                        <a:rPr lang="en-US" sz="1600" kern="1200">
                          <a:solidFill>
                            <a:schemeClr val="dk1"/>
                          </a:solidFill>
                          <a:latin typeface="+mn-lt"/>
                          <a:ea typeface="+mn-ea"/>
                          <a:cs typeface="+mn-cs"/>
                        </a:rPr>
                        <a:t>0.7 (0.12)</a:t>
                      </a:r>
                    </a:p>
                  </a:txBody>
                  <a:tcPr marL="9525" marR="9525" marT="9525" marB="0" anchor="b"/>
                </a:tc>
                <a:tc>
                  <a:txBody>
                    <a:bodyPr/>
                    <a:lstStyle/>
                    <a:p>
                      <a:pPr algn="ctr" fontAlgn="b"/>
                      <a:r>
                        <a:rPr lang="en-US" sz="1600" kern="1200" dirty="0">
                          <a:solidFill>
                            <a:schemeClr val="dk1"/>
                          </a:solidFill>
                          <a:latin typeface="+mn-lt"/>
                          <a:ea typeface="+mn-ea"/>
                          <a:cs typeface="+mn-cs"/>
                        </a:rPr>
                        <a:t>2.7 (1.10)</a:t>
                      </a:r>
                    </a:p>
                  </a:txBody>
                  <a:tcPr marL="9525" marR="9525" marT="9525" marB="0" anchor="b"/>
                </a:tc>
                <a:tc>
                  <a:txBody>
                    <a:bodyPr/>
                    <a:lstStyle/>
                    <a:p>
                      <a:pPr algn="ctr" fontAlgn="b"/>
                      <a:r>
                        <a:rPr lang="en-US" sz="1600" kern="1200" dirty="0">
                          <a:solidFill>
                            <a:schemeClr val="dk1"/>
                          </a:solidFill>
                          <a:latin typeface="+mn-lt"/>
                          <a:ea typeface="+mn-ea"/>
                          <a:cs typeface="+mn-cs"/>
                        </a:rPr>
                        <a:t>0.0682</a:t>
                      </a:r>
                    </a:p>
                  </a:txBody>
                  <a:tcPr marL="9525" marR="9525" marT="9525" marB="0" anchor="b"/>
                </a:tc>
                <a:extLst>
                  <a:ext uri="{0D108BD9-81ED-4DB2-BD59-A6C34878D82A}">
                    <a16:rowId xmlns:a16="http://schemas.microsoft.com/office/drawing/2014/main" val="2392247093"/>
                  </a:ext>
                </a:extLst>
              </a:tr>
            </a:tbl>
          </a:graphicData>
        </a:graphic>
      </p:graphicFrame>
    </p:spTree>
    <p:extLst>
      <p:ext uri="{BB962C8B-B14F-4D97-AF65-F5344CB8AC3E}">
        <p14:creationId xmlns:p14="http://schemas.microsoft.com/office/powerpoint/2010/main" val="3412674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0C2CD2-5A2C-3808-40A7-AFB9895EB841}"/>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7B2241CC-FB20-6964-4402-E8AC369AB57F}"/>
              </a:ext>
            </a:extLst>
          </p:cNvPr>
          <p:cNvSpPr>
            <a:spLocks noGrp="1"/>
          </p:cNvSpPr>
          <p:nvPr>
            <p:ph type="title"/>
          </p:nvPr>
        </p:nvSpPr>
        <p:spPr/>
        <p:txBody>
          <a:bodyPr/>
          <a:lstStyle/>
          <a:p>
            <a:r>
              <a:rPr lang="en-US" dirty="0"/>
              <a:t>6. Modeling Results </a:t>
            </a:r>
          </a:p>
        </p:txBody>
      </p:sp>
      <p:sp>
        <p:nvSpPr>
          <p:cNvPr id="4" name="Content Placeholder 3">
            <a:extLst>
              <a:ext uri="{FF2B5EF4-FFF2-40B4-BE49-F238E27FC236}">
                <a16:creationId xmlns:a16="http://schemas.microsoft.com/office/drawing/2014/main" id="{59AEBA6C-4473-7794-61EB-0036C2F1890D}"/>
              </a:ext>
            </a:extLst>
          </p:cNvPr>
          <p:cNvSpPr>
            <a:spLocks noGrp="1"/>
          </p:cNvSpPr>
          <p:nvPr>
            <p:ph idx="1"/>
          </p:nvPr>
        </p:nvSpPr>
        <p:spPr>
          <a:xfrm>
            <a:off x="137160" y="1259841"/>
            <a:ext cx="8842248" cy="5151119"/>
          </a:xfrm>
        </p:spPr>
        <p:txBody>
          <a:bodyPr/>
          <a:lstStyle/>
          <a:p>
            <a:r>
              <a:rPr lang="en-US" dirty="0"/>
              <a:t>Are the differences in outcomes we see between the Early Responders and Late Responders explained by the demographic differences? </a:t>
            </a:r>
          </a:p>
          <a:p>
            <a:pPr marL="0" indent="0">
              <a:buNone/>
            </a:pPr>
            <a:endParaRPr lang="en-US" sz="1000" dirty="0"/>
          </a:p>
          <a:p>
            <a:r>
              <a:rPr lang="en-US" dirty="0"/>
              <a:t>Logistic regression models were run for each outcome. The models included demographics/socioeconomic variables as covariates, along with the respondent group variable. </a:t>
            </a:r>
          </a:p>
          <a:p>
            <a:endParaRPr lang="en-US" sz="1000" dirty="0"/>
          </a:p>
          <a:p>
            <a:r>
              <a:rPr lang="en-US" dirty="0"/>
              <a:t>After controlling for all demographics/socioeconomic variables, the group variable was significant for the following outcomes: </a:t>
            </a:r>
          </a:p>
          <a:p>
            <a:pPr lvl="1"/>
            <a:r>
              <a:rPr lang="en-US" dirty="0"/>
              <a:t>Illicit drug use in lifetime, past year, and past month</a:t>
            </a:r>
          </a:p>
          <a:p>
            <a:pPr lvl="1"/>
            <a:r>
              <a:rPr lang="en-US" dirty="0"/>
              <a:t>Marijuana use in past year</a:t>
            </a:r>
            <a:endParaRPr lang="en-US" dirty="0">
              <a:highlight>
                <a:srgbClr val="FFFF00"/>
              </a:highlight>
            </a:endParaRPr>
          </a:p>
          <a:p>
            <a:pPr lvl="1"/>
            <a:r>
              <a:rPr lang="en-US" dirty="0"/>
              <a:t>Alcohol use in past year</a:t>
            </a:r>
          </a:p>
          <a:p>
            <a:pPr lvl="1"/>
            <a:r>
              <a:rPr lang="en-US" dirty="0"/>
              <a:t>Cigarette use in past year and past month</a:t>
            </a:r>
          </a:p>
          <a:p>
            <a:pPr lvl="1"/>
            <a:endParaRPr lang="en-US" sz="1000" dirty="0"/>
          </a:p>
          <a:p>
            <a:r>
              <a:rPr lang="en-US" dirty="0"/>
              <a:t>This means that the respondent characteristics we included do not fully explain the differences in outcomes between groups. </a:t>
            </a:r>
          </a:p>
        </p:txBody>
      </p:sp>
    </p:spTree>
    <p:extLst>
      <p:ext uri="{BB962C8B-B14F-4D97-AF65-F5344CB8AC3E}">
        <p14:creationId xmlns:p14="http://schemas.microsoft.com/office/powerpoint/2010/main" val="3006664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AF660E-224D-E170-7763-2F6AAE7ACF6A}"/>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17888518-F75C-123B-45FA-F799B1ECCDFC}"/>
              </a:ext>
            </a:extLst>
          </p:cNvPr>
          <p:cNvSpPr>
            <a:spLocks noGrp="1"/>
          </p:cNvSpPr>
          <p:nvPr>
            <p:ph type="title"/>
          </p:nvPr>
        </p:nvSpPr>
        <p:spPr/>
        <p:txBody>
          <a:bodyPr/>
          <a:lstStyle/>
          <a:p>
            <a:r>
              <a:rPr lang="en-US" dirty="0"/>
              <a:t>7. Takeaways</a:t>
            </a:r>
          </a:p>
        </p:txBody>
      </p:sp>
      <p:sp>
        <p:nvSpPr>
          <p:cNvPr id="4" name="Content Placeholder 3">
            <a:extLst>
              <a:ext uri="{FF2B5EF4-FFF2-40B4-BE49-F238E27FC236}">
                <a16:creationId xmlns:a16="http://schemas.microsoft.com/office/drawing/2014/main" id="{866C8983-49CF-834F-9293-D34A640CE564}"/>
              </a:ext>
            </a:extLst>
          </p:cNvPr>
          <p:cNvSpPr>
            <a:spLocks noGrp="1"/>
          </p:cNvSpPr>
          <p:nvPr>
            <p:ph idx="1"/>
          </p:nvPr>
        </p:nvSpPr>
        <p:spPr>
          <a:xfrm>
            <a:off x="137160" y="1257249"/>
            <a:ext cx="8842248" cy="5002199"/>
          </a:xfrm>
        </p:spPr>
        <p:txBody>
          <a:bodyPr/>
          <a:lstStyle/>
          <a:p>
            <a:r>
              <a:rPr lang="en-US" dirty="0"/>
              <a:t>When given the option to complete in 4 weeks vs 24 hours before data were deleted, less than 5% of NSDUH web respondents completed after 24 hours.</a:t>
            </a:r>
          </a:p>
          <a:p>
            <a:pPr marL="0" indent="0">
              <a:buNone/>
            </a:pPr>
            <a:endParaRPr lang="en-US" sz="1800" dirty="0">
              <a:effectLst/>
              <a:latin typeface="Segoe UI" panose="020B0502040204020203" pitchFamily="34" charset="0"/>
            </a:endParaRPr>
          </a:p>
          <a:p>
            <a:r>
              <a:rPr lang="en-US" dirty="0"/>
              <a:t>The demographic distributions differed between early responders (ERs) and (LRs). LRs had higher concentrations of:</a:t>
            </a:r>
          </a:p>
          <a:p>
            <a:pPr lvl="1"/>
            <a:r>
              <a:rPr lang="en-US" dirty="0"/>
              <a:t>Older (26+) respondents</a:t>
            </a:r>
          </a:p>
          <a:p>
            <a:pPr lvl="1"/>
            <a:r>
              <a:rPr lang="en-US" dirty="0"/>
              <a:t>Hispanic and Black respondents</a:t>
            </a:r>
          </a:p>
          <a:p>
            <a:pPr lvl="1"/>
            <a:r>
              <a:rPr lang="en-US" dirty="0"/>
              <a:t>Respondents with &lt;$20K and $50K-&lt;$75K family income</a:t>
            </a:r>
          </a:p>
          <a:p>
            <a:pPr lvl="1"/>
            <a:endParaRPr lang="en-US" dirty="0"/>
          </a:p>
          <a:p>
            <a:r>
              <a:rPr lang="en-US" dirty="0"/>
              <a:t>The outcomes differed between ERs and LRs as follows: </a:t>
            </a:r>
          </a:p>
          <a:p>
            <a:pPr lvl="1"/>
            <a:r>
              <a:rPr lang="en-US" dirty="0"/>
              <a:t>LRs are more likely to have used illicit drugs, marijuana, cigarettes, and misused pain relievers in the past year. LRs are also more likely to have used illicit drugs, marijuana, and cigarettes in the past month.</a:t>
            </a:r>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429431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AF660E-224D-E170-7763-2F6AAE7ACF6A}"/>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17888518-F75C-123B-45FA-F799B1ECCDFC}"/>
              </a:ext>
            </a:extLst>
          </p:cNvPr>
          <p:cNvSpPr>
            <a:spLocks noGrp="1"/>
          </p:cNvSpPr>
          <p:nvPr>
            <p:ph type="title"/>
          </p:nvPr>
        </p:nvSpPr>
        <p:spPr/>
        <p:txBody>
          <a:bodyPr/>
          <a:lstStyle/>
          <a:p>
            <a:r>
              <a:rPr lang="en-US" dirty="0"/>
              <a:t>7. Takeaways (Continued)</a:t>
            </a:r>
          </a:p>
        </p:txBody>
      </p:sp>
      <p:sp>
        <p:nvSpPr>
          <p:cNvPr id="4" name="Content Placeholder 3">
            <a:extLst>
              <a:ext uri="{FF2B5EF4-FFF2-40B4-BE49-F238E27FC236}">
                <a16:creationId xmlns:a16="http://schemas.microsoft.com/office/drawing/2014/main" id="{866C8983-49CF-834F-9293-D34A640CE564}"/>
              </a:ext>
            </a:extLst>
          </p:cNvPr>
          <p:cNvSpPr>
            <a:spLocks noGrp="1"/>
          </p:cNvSpPr>
          <p:nvPr>
            <p:ph idx="1"/>
          </p:nvPr>
        </p:nvSpPr>
        <p:spPr>
          <a:xfrm>
            <a:off x="137160" y="946165"/>
            <a:ext cx="8842248" cy="5002199"/>
          </a:xfrm>
        </p:spPr>
        <p:txBody>
          <a:bodyPr/>
          <a:lstStyle/>
          <a:p>
            <a:r>
              <a:rPr lang="en-US" dirty="0"/>
              <a:t>After controlling for demographic characteristics, the outcome differences still existed for some outcomes. </a:t>
            </a:r>
          </a:p>
          <a:p>
            <a:endParaRPr lang="en-US" dirty="0"/>
          </a:p>
          <a:p>
            <a:r>
              <a:rPr lang="en-US" dirty="0"/>
              <a:t>Implications for analyzing 2023 NSDUH data</a:t>
            </a:r>
          </a:p>
          <a:p>
            <a:pPr lvl="1"/>
            <a:r>
              <a:rPr lang="en-US" dirty="0"/>
              <a:t>Sensitivity analysis suggests the number of LRs was not large enough to significantly alter national estimates</a:t>
            </a:r>
          </a:p>
          <a:p>
            <a:pPr lvl="1"/>
            <a:r>
              <a:rPr lang="en-US" dirty="0"/>
              <a:t>2023 data products will continue to trend estimates based on combined data from ERs and LRs. </a:t>
            </a:r>
          </a:p>
          <a:p>
            <a:pPr marL="300559" lvl="1" indent="0">
              <a:buNone/>
            </a:pPr>
            <a:endParaRPr lang="en-US" dirty="0"/>
          </a:p>
          <a:p>
            <a:r>
              <a:rPr lang="en-US" dirty="0"/>
              <a:t>More general implications</a:t>
            </a:r>
          </a:p>
          <a:p>
            <a:pPr lvl="1"/>
            <a:r>
              <a:rPr lang="en-US" dirty="0"/>
              <a:t>Perform sensitivity analysis before publishing estimates across years when changing the response timeframe on surveys</a:t>
            </a:r>
          </a:p>
          <a:p>
            <a:pPr marL="300559" lvl="1"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30289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068" r="15529"/>
          <a:stretch/>
        </p:blipFill>
        <p:spPr bwMode="auto">
          <a:xfrm>
            <a:off x="0" y="1"/>
            <a:ext cx="9144000" cy="6510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564444" y="5482707"/>
            <a:ext cx="6979356" cy="878959"/>
          </a:xfrm>
          <a:prstGeom prst="rect">
            <a:avLst/>
          </a:prstGeom>
          <a:noFill/>
        </p:spPr>
        <p:txBody>
          <a:bodyPr wrap="square" rtlCol="0">
            <a:spAutoFit/>
          </a:bodyPr>
          <a:lstStyle/>
          <a:p>
            <a:pPr>
              <a:lnSpc>
                <a:spcPct val="70000"/>
              </a:lnSpc>
            </a:pPr>
            <a:r>
              <a:rPr lang="en-US" sz="4000" b="1" dirty="0">
                <a:solidFill>
                  <a:schemeClr val="bg1"/>
                </a:solidFill>
              </a:rPr>
              <a:t>Thank you</a:t>
            </a:r>
          </a:p>
          <a:p>
            <a:pPr>
              <a:lnSpc>
                <a:spcPct val="70000"/>
              </a:lnSpc>
            </a:pPr>
            <a:endParaRPr lang="en-US" sz="1600" b="1" dirty="0">
              <a:solidFill>
                <a:schemeClr val="bg1"/>
              </a:solidFill>
              <a:latin typeface="Calibri" panose="020F0502020204030204" pitchFamily="34" charset="0"/>
            </a:endParaRPr>
          </a:p>
          <a:p>
            <a:pPr>
              <a:lnSpc>
                <a:spcPct val="70000"/>
              </a:lnSpc>
            </a:pPr>
            <a:r>
              <a:rPr lang="en-US" sz="1600" b="1" dirty="0">
                <a:solidFill>
                  <a:schemeClr val="bg1"/>
                </a:solidFill>
                <a:latin typeface="Arial" panose="020B0604020202020204" pitchFamily="34" charset="0"/>
                <a:cs typeface="Arial" panose="020B0604020202020204" pitchFamily="34" charset="0"/>
              </a:rPr>
              <a:t>Contact: Kristen Brown| email: kgulledge@rti.org</a:t>
            </a:r>
            <a:endParaRPr lang="en-US" sz="1600" dirty="0">
              <a:solidFill>
                <a:schemeClr val="bg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0F55D2F1-EE4C-1642-A3DC-21C25E8C5B8C}"/>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val="618571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F725B0-6CD4-9A40-A265-A6580CDAF665}"/>
              </a:ext>
            </a:extLst>
          </p:cNvPr>
          <p:cNvSpPr>
            <a:spLocks noGrp="1"/>
          </p:cNvSpPr>
          <p:nvPr>
            <p:ph type="title"/>
          </p:nvPr>
        </p:nvSpPr>
        <p:spPr/>
        <p:txBody>
          <a:bodyPr/>
          <a:lstStyle/>
          <a:p>
            <a:r>
              <a:rPr lang="en-US" b="1" dirty="0"/>
              <a:t>Acknowledgements</a:t>
            </a:r>
            <a:endParaRPr lang="en-US" dirty="0"/>
          </a:p>
        </p:txBody>
      </p:sp>
      <p:sp>
        <p:nvSpPr>
          <p:cNvPr id="6" name="Content Placeholder 5">
            <a:extLst>
              <a:ext uri="{FF2B5EF4-FFF2-40B4-BE49-F238E27FC236}">
                <a16:creationId xmlns:a16="http://schemas.microsoft.com/office/drawing/2014/main" id="{8FD830CA-0031-2948-AD7F-B267D892D72A}"/>
              </a:ext>
            </a:extLst>
          </p:cNvPr>
          <p:cNvSpPr>
            <a:spLocks noGrp="1"/>
          </p:cNvSpPr>
          <p:nvPr>
            <p:ph idx="1"/>
          </p:nvPr>
        </p:nvSpPr>
        <p:spPr/>
        <p:txBody>
          <a:bodyPr/>
          <a:lstStyle/>
          <a:p>
            <a:r>
              <a:rPr lang="en-US" sz="1800" dirty="0"/>
              <a:t>The presentation is sponsored by RTI International. The research included in the presentation stems from ongoing methodological work conducted under the contract for the National Survey on Drug Use and Health (NSDUH). The NSDUH is funded by the Substance Abuse and Mental Health Services Administration (SAMHSA), Center for Behavioral Health Statistics and Quality under contract no. 283-2017-00002C and project no. 0215638 (</a:t>
            </a:r>
            <a:r>
              <a:rPr lang="en-US" sz="1800" i="1" dirty="0"/>
              <a:t>for 2018-2022</a:t>
            </a:r>
            <a:r>
              <a:rPr lang="en-US" sz="1800" dirty="0"/>
              <a:t>).</a:t>
            </a:r>
          </a:p>
          <a:p>
            <a:r>
              <a:rPr lang="en-US" sz="1800" dirty="0"/>
              <a:t>The views expressed in this presentation do not necessarily reflect the official position or policies of SAMHSA or the U.S. Department of Health and Human Services; nor does mention of trade names, commercial practices, or organizations imply endorsement by the U.S. Government. </a:t>
            </a:r>
          </a:p>
          <a:p>
            <a:endParaRPr lang="en-US" dirty="0"/>
          </a:p>
        </p:txBody>
      </p:sp>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2</a:t>
            </a:fld>
            <a:endParaRPr lang="en-US"/>
          </a:p>
        </p:txBody>
      </p:sp>
    </p:spTree>
    <p:extLst>
      <p:ext uri="{BB962C8B-B14F-4D97-AF65-F5344CB8AC3E}">
        <p14:creationId xmlns:p14="http://schemas.microsoft.com/office/powerpoint/2010/main" val="3098523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D46E-D1BD-FEEE-008B-AE5FCAF6AF8C}"/>
              </a:ext>
            </a:extLst>
          </p:cNvPr>
          <p:cNvSpPr>
            <a:spLocks noGrp="1"/>
          </p:cNvSpPr>
          <p:nvPr>
            <p:ph type="title"/>
          </p:nvPr>
        </p:nvSpPr>
        <p:spPr/>
        <p:txBody>
          <a:bodyPr/>
          <a:lstStyle/>
          <a:p>
            <a:r>
              <a:rPr lang="en-US" dirty="0"/>
              <a:t>Presentation Outline</a:t>
            </a:r>
          </a:p>
        </p:txBody>
      </p:sp>
      <p:sp>
        <p:nvSpPr>
          <p:cNvPr id="3" name="Content Placeholder 2">
            <a:extLst>
              <a:ext uri="{FF2B5EF4-FFF2-40B4-BE49-F238E27FC236}">
                <a16:creationId xmlns:a16="http://schemas.microsoft.com/office/drawing/2014/main" id="{8BD71C35-4546-6060-481A-51A50ECD800C}"/>
              </a:ext>
            </a:extLst>
          </p:cNvPr>
          <p:cNvSpPr>
            <a:spLocks noGrp="1"/>
          </p:cNvSpPr>
          <p:nvPr>
            <p:ph idx="1"/>
          </p:nvPr>
        </p:nvSpPr>
        <p:spPr>
          <a:xfrm>
            <a:off x="137160" y="1340853"/>
            <a:ext cx="8842248" cy="4572000"/>
          </a:xfrm>
        </p:spPr>
        <p:txBody>
          <a:bodyPr/>
          <a:lstStyle/>
          <a:p>
            <a:pPr marL="457200" indent="-457200">
              <a:spcBef>
                <a:spcPct val="0"/>
              </a:spcBef>
              <a:spcAft>
                <a:spcPct val="50000"/>
              </a:spcAft>
              <a:buFont typeface="+mj-lt"/>
              <a:buAutoNum type="arabicPeriod"/>
            </a:pPr>
            <a:r>
              <a:rPr lang="en-US" dirty="0"/>
              <a:t>General NSDUH Background</a:t>
            </a:r>
          </a:p>
          <a:p>
            <a:pPr marL="457200" indent="-457200">
              <a:spcBef>
                <a:spcPct val="0"/>
              </a:spcBef>
              <a:spcAft>
                <a:spcPct val="50000"/>
              </a:spcAft>
              <a:buFont typeface="+mj-lt"/>
              <a:buAutoNum type="arabicPeriod"/>
            </a:pPr>
            <a:r>
              <a:rPr lang="en-US" dirty="0"/>
              <a:t>NSDUH Mode of Administration Details</a:t>
            </a:r>
          </a:p>
          <a:p>
            <a:pPr marL="457200" indent="-457200">
              <a:spcBef>
                <a:spcPct val="0"/>
              </a:spcBef>
              <a:spcAft>
                <a:spcPct val="50000"/>
              </a:spcAft>
              <a:buFont typeface="+mj-lt"/>
              <a:buAutoNum type="arabicPeriod"/>
            </a:pPr>
            <a:r>
              <a:rPr lang="en-US" dirty="0"/>
              <a:t>Description of Data and Limitations</a:t>
            </a:r>
          </a:p>
          <a:p>
            <a:pPr marL="457200" indent="-457200">
              <a:spcBef>
                <a:spcPct val="0"/>
              </a:spcBef>
              <a:spcAft>
                <a:spcPct val="50000"/>
              </a:spcAft>
              <a:buFont typeface="+mj-lt"/>
              <a:buAutoNum type="arabicPeriod"/>
            </a:pPr>
            <a:r>
              <a:rPr lang="en-US" dirty="0"/>
              <a:t>Demographics Comparisons between Respondent Groups </a:t>
            </a:r>
          </a:p>
          <a:p>
            <a:pPr marL="457200" indent="-457200">
              <a:spcBef>
                <a:spcPct val="0"/>
              </a:spcBef>
              <a:spcAft>
                <a:spcPct val="50000"/>
              </a:spcAft>
              <a:buFont typeface="+mj-lt"/>
              <a:buAutoNum type="arabicPeriod"/>
            </a:pPr>
            <a:r>
              <a:rPr lang="en-US" dirty="0"/>
              <a:t>Outcome Comparisons between Respondent Groups</a:t>
            </a:r>
          </a:p>
          <a:p>
            <a:pPr marL="457200" indent="-457200">
              <a:spcBef>
                <a:spcPct val="0"/>
              </a:spcBef>
              <a:spcAft>
                <a:spcPct val="50000"/>
              </a:spcAft>
              <a:buFont typeface="+mj-lt"/>
              <a:buAutoNum type="arabicPeriod"/>
            </a:pPr>
            <a:r>
              <a:rPr lang="en-US" dirty="0"/>
              <a:t>Modeling Results Comparing Respondent Groups </a:t>
            </a:r>
          </a:p>
          <a:p>
            <a:pPr marL="457200" indent="-457200">
              <a:spcBef>
                <a:spcPct val="0"/>
              </a:spcBef>
              <a:spcAft>
                <a:spcPct val="50000"/>
              </a:spcAft>
              <a:buFont typeface="+mj-lt"/>
              <a:buAutoNum type="arabicPeriod"/>
            </a:pPr>
            <a:r>
              <a:rPr lang="en-US" dirty="0"/>
              <a:t>Takeaways</a:t>
            </a:r>
          </a:p>
          <a:p>
            <a:endParaRPr lang="en-US" dirty="0"/>
          </a:p>
        </p:txBody>
      </p:sp>
      <p:sp>
        <p:nvSpPr>
          <p:cNvPr id="4" name="Footer Placeholder 3">
            <a:extLst>
              <a:ext uri="{FF2B5EF4-FFF2-40B4-BE49-F238E27FC236}">
                <a16:creationId xmlns:a16="http://schemas.microsoft.com/office/drawing/2014/main" id="{F7886ADC-213A-6329-7602-EC7684CF00ED}"/>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val="12449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dirty="0"/>
              <a:t>1. General NSDUH Background</a:t>
            </a:r>
          </a:p>
        </p:txBody>
      </p:sp>
      <p:sp>
        <p:nvSpPr>
          <p:cNvPr id="5" name="Content Placeholder 4">
            <a:extLst>
              <a:ext uri="{FF2B5EF4-FFF2-40B4-BE49-F238E27FC236}">
                <a16:creationId xmlns:a16="http://schemas.microsoft.com/office/drawing/2014/main" id="{B3716D7D-D528-99B1-2F69-3F0E74558FB5}"/>
              </a:ext>
            </a:extLst>
          </p:cNvPr>
          <p:cNvSpPr>
            <a:spLocks noGrp="1"/>
          </p:cNvSpPr>
          <p:nvPr>
            <p:ph idx="1"/>
          </p:nvPr>
        </p:nvSpPr>
        <p:spPr>
          <a:xfrm>
            <a:off x="137160" y="1112184"/>
            <a:ext cx="4908973" cy="5175504"/>
          </a:xfrm>
        </p:spPr>
        <p:txBody>
          <a:bodyPr/>
          <a:lstStyle/>
          <a:p>
            <a:pPr>
              <a:spcAft>
                <a:spcPct val="50000"/>
              </a:spcAft>
            </a:pPr>
            <a:r>
              <a:rPr lang="en-US" sz="2000" kern="0" dirty="0"/>
              <a:t>The NSDUH provides national, state and substate data on </a:t>
            </a:r>
            <a:r>
              <a:rPr lang="en-US" sz="2000" b="1" kern="0" dirty="0"/>
              <a:t>substance use and mental health</a:t>
            </a:r>
            <a:r>
              <a:rPr lang="en-US" sz="2000" kern="0" dirty="0"/>
              <a:t> in the civilian, noninstitutionalized population aged 12 and older. </a:t>
            </a:r>
          </a:p>
          <a:p>
            <a:pPr>
              <a:spcBef>
                <a:spcPct val="0"/>
              </a:spcBef>
              <a:spcAft>
                <a:spcPct val="50000"/>
              </a:spcAft>
            </a:pPr>
            <a:r>
              <a:rPr lang="en-US" sz="2000" kern="0" dirty="0"/>
              <a:t>Data are collected from January through December each year in all 50 states and DC.</a:t>
            </a:r>
          </a:p>
          <a:p>
            <a:pPr>
              <a:spcBef>
                <a:spcPct val="0"/>
              </a:spcBef>
              <a:spcAft>
                <a:spcPct val="50000"/>
              </a:spcAft>
            </a:pPr>
            <a:r>
              <a:rPr lang="en-US" sz="2000" kern="0" dirty="0"/>
              <a:t>Approximately 200,000 household screenings and 67,500 interviews annually.</a:t>
            </a:r>
          </a:p>
          <a:p>
            <a:pPr>
              <a:spcBef>
                <a:spcPct val="0"/>
              </a:spcBef>
              <a:spcAft>
                <a:spcPct val="50000"/>
              </a:spcAft>
            </a:pPr>
            <a:r>
              <a:rPr lang="en-US" sz="2000" kern="0" dirty="0"/>
              <a:t>Conducted by RTI under contract with SAMHSA.</a:t>
            </a:r>
          </a:p>
          <a:p>
            <a:endParaRPr lang="en-US" dirty="0"/>
          </a:p>
        </p:txBody>
      </p:sp>
      <p:sp>
        <p:nvSpPr>
          <p:cNvPr id="2" name="Footer Placeholder 1">
            <a:extLst>
              <a:ext uri="{FF2B5EF4-FFF2-40B4-BE49-F238E27FC236}">
                <a16:creationId xmlns:a16="http://schemas.microsoft.com/office/drawing/2014/main" id="{F2730FED-AD39-8E4E-9CA0-2395E10F74BC}"/>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val="390562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0A8EC82-9466-3049-9AC9-1CDB540E2F39}"/>
              </a:ext>
            </a:extLst>
          </p:cNvPr>
          <p:cNvSpPr>
            <a:spLocks noGrp="1"/>
          </p:cNvSpPr>
          <p:nvPr>
            <p:ph type="ftr" sz="quarter" idx="11"/>
          </p:nvPr>
        </p:nvSpPr>
        <p:spPr/>
        <p:txBody>
          <a:bodyPr/>
          <a:lstStyle/>
          <a:p>
            <a:r>
              <a:rPr lang="en-US"/>
              <a:t>CONFIDENTIAL</a:t>
            </a:r>
            <a:endParaRPr lang="en-US" dirty="0"/>
          </a:p>
        </p:txBody>
      </p:sp>
      <p:sp>
        <p:nvSpPr>
          <p:cNvPr id="6" name="Title 5">
            <a:extLst>
              <a:ext uri="{FF2B5EF4-FFF2-40B4-BE49-F238E27FC236}">
                <a16:creationId xmlns:a16="http://schemas.microsoft.com/office/drawing/2014/main" id="{11B549C2-9C57-1047-9311-8EB11FA3E106}"/>
              </a:ext>
            </a:extLst>
          </p:cNvPr>
          <p:cNvSpPr>
            <a:spLocks noGrp="1"/>
          </p:cNvSpPr>
          <p:nvPr>
            <p:ph type="title"/>
          </p:nvPr>
        </p:nvSpPr>
        <p:spPr/>
        <p:txBody>
          <a:bodyPr/>
          <a:lstStyle/>
          <a:p>
            <a:r>
              <a:rPr lang="en-US" dirty="0"/>
              <a:t>2. Mode of Administration Details</a:t>
            </a:r>
          </a:p>
        </p:txBody>
      </p:sp>
      <p:sp>
        <p:nvSpPr>
          <p:cNvPr id="2" name="Content Placeholder 1">
            <a:extLst>
              <a:ext uri="{FF2B5EF4-FFF2-40B4-BE49-F238E27FC236}">
                <a16:creationId xmlns:a16="http://schemas.microsoft.com/office/drawing/2014/main" id="{9C37793C-3E49-E469-1124-AB03C4029CB3}"/>
              </a:ext>
            </a:extLst>
          </p:cNvPr>
          <p:cNvSpPr>
            <a:spLocks noGrp="1"/>
          </p:cNvSpPr>
          <p:nvPr>
            <p:ph idx="1"/>
          </p:nvPr>
        </p:nvSpPr>
        <p:spPr/>
        <p:txBody>
          <a:bodyPr/>
          <a:lstStyle/>
          <a:p>
            <a:r>
              <a:rPr lang="en-US" dirty="0"/>
              <a:t>Conducted only in person until March 2020 (COVID)</a:t>
            </a:r>
          </a:p>
          <a:p>
            <a:pPr marL="0" indent="0">
              <a:buNone/>
            </a:pPr>
            <a:endParaRPr lang="en-US" dirty="0"/>
          </a:p>
          <a:p>
            <a:r>
              <a:rPr lang="en-US" dirty="0"/>
              <a:t>Web mode option added in October 2020</a:t>
            </a:r>
          </a:p>
          <a:p>
            <a:pPr lvl="1"/>
            <a:r>
              <a:rPr lang="en-US" dirty="0"/>
              <a:t>Now a multimode survey</a:t>
            </a:r>
          </a:p>
          <a:p>
            <a:pPr lvl="1"/>
            <a:r>
              <a:rPr lang="en-US" dirty="0"/>
              <a:t>37% interviews were conducted via web and 63% via in-person data collection in the 6-month 2023 data.</a:t>
            </a:r>
          </a:p>
          <a:p>
            <a:pPr marL="300559" lvl="1" indent="0">
              <a:buNone/>
            </a:pPr>
            <a:endParaRPr lang="en-US" dirty="0"/>
          </a:p>
          <a:p>
            <a:r>
              <a:rPr lang="en-US" dirty="0"/>
              <a:t>Among the web respondents… </a:t>
            </a:r>
          </a:p>
          <a:p>
            <a:pPr lvl="1"/>
            <a:r>
              <a:rPr lang="en-US" b="1" i="1" dirty="0"/>
              <a:t>Prior to 2023</a:t>
            </a:r>
            <a:r>
              <a:rPr lang="en-US" i="1" dirty="0"/>
              <a:t>: </a:t>
            </a:r>
          </a:p>
          <a:p>
            <a:pPr lvl="2"/>
            <a:r>
              <a:rPr lang="en-US" dirty="0"/>
              <a:t>Once started, respondents had to complete within 24 hours or start over</a:t>
            </a:r>
          </a:p>
          <a:p>
            <a:pPr lvl="1"/>
            <a:r>
              <a:rPr lang="en-US" b="1" i="1" dirty="0"/>
              <a:t>Beginning in 2023: </a:t>
            </a:r>
          </a:p>
          <a:p>
            <a:pPr lvl="2"/>
            <a:r>
              <a:rPr lang="en-US" dirty="0"/>
              <a:t>Once started, respondents had 4 weeks to complete before having to start over</a:t>
            </a:r>
          </a:p>
          <a:p>
            <a:pPr lvl="2"/>
            <a:r>
              <a:rPr lang="en-US" dirty="0"/>
              <a:t>Respondents who completed in the first 24 hours within initiating survey = </a:t>
            </a:r>
            <a:r>
              <a:rPr lang="en-US" b="1" dirty="0"/>
              <a:t>“Early responders”</a:t>
            </a:r>
          </a:p>
          <a:p>
            <a:pPr lvl="2"/>
            <a:r>
              <a:rPr lang="en-US" dirty="0"/>
              <a:t>Respondents who completed between 24 hours and 4 weeks of initiating survey = </a:t>
            </a:r>
            <a:r>
              <a:rPr lang="en-US" b="1" dirty="0"/>
              <a:t>“Late responders”</a:t>
            </a:r>
          </a:p>
        </p:txBody>
      </p:sp>
    </p:spTree>
    <p:extLst>
      <p:ext uri="{BB962C8B-B14F-4D97-AF65-F5344CB8AC3E}">
        <p14:creationId xmlns:p14="http://schemas.microsoft.com/office/powerpoint/2010/main" val="367585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08FA274-4D3D-B107-8527-D50912816EDB}"/>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5E65E377-4502-A2D7-1DDA-F1A64C0934F3}"/>
              </a:ext>
            </a:extLst>
          </p:cNvPr>
          <p:cNvSpPr>
            <a:spLocks noGrp="1"/>
          </p:cNvSpPr>
          <p:nvPr>
            <p:ph type="title"/>
          </p:nvPr>
        </p:nvSpPr>
        <p:spPr>
          <a:xfrm>
            <a:off x="3380874" y="182880"/>
            <a:ext cx="5610726" cy="763285"/>
          </a:xfrm>
        </p:spPr>
        <p:txBody>
          <a:bodyPr/>
          <a:lstStyle/>
          <a:p>
            <a:r>
              <a:rPr lang="en-US" dirty="0"/>
              <a:t>3. Description of Data and Limitations</a:t>
            </a:r>
          </a:p>
        </p:txBody>
      </p:sp>
      <p:sp>
        <p:nvSpPr>
          <p:cNvPr id="5" name="Content Placeholder 4">
            <a:extLst>
              <a:ext uri="{FF2B5EF4-FFF2-40B4-BE49-F238E27FC236}">
                <a16:creationId xmlns:a16="http://schemas.microsoft.com/office/drawing/2014/main" id="{9060103B-5CF7-2AD0-0DDA-9EC76934C9DF}"/>
              </a:ext>
            </a:extLst>
          </p:cNvPr>
          <p:cNvSpPr>
            <a:spLocks noGrp="1"/>
          </p:cNvSpPr>
          <p:nvPr>
            <p:ph idx="1"/>
          </p:nvPr>
        </p:nvSpPr>
        <p:spPr>
          <a:xfrm>
            <a:off x="4572000" y="1219200"/>
            <a:ext cx="4419600" cy="5175504"/>
          </a:xfrm>
        </p:spPr>
        <p:txBody>
          <a:bodyPr/>
          <a:lstStyle/>
          <a:p>
            <a:r>
              <a:rPr lang="en-US" dirty="0"/>
              <a:t>Based on data collected January 2023 - June 2023</a:t>
            </a:r>
          </a:p>
          <a:p>
            <a:endParaRPr lang="en-US" dirty="0"/>
          </a:p>
          <a:p>
            <a:r>
              <a:rPr lang="en-US" dirty="0"/>
              <a:t>Based on raw data</a:t>
            </a:r>
          </a:p>
          <a:p>
            <a:endParaRPr lang="en-US" dirty="0"/>
          </a:p>
          <a:p>
            <a:r>
              <a:rPr lang="en-US" dirty="0"/>
              <a:t>Focused on respondents who responded via web</a:t>
            </a:r>
          </a:p>
          <a:p>
            <a:endParaRPr lang="en-US" dirty="0"/>
          </a:p>
          <a:p>
            <a:r>
              <a:rPr lang="en-US" dirty="0"/>
              <a:t>Limited sample size for late responders</a:t>
            </a:r>
          </a:p>
          <a:p>
            <a:pPr lvl="1"/>
            <a:r>
              <a:rPr lang="en-US" dirty="0"/>
              <a:t>~ 13,000 total respondents</a:t>
            </a:r>
          </a:p>
          <a:p>
            <a:pPr lvl="1"/>
            <a:r>
              <a:rPr lang="en-US" dirty="0"/>
              <a:t>&lt; 600 late responders</a:t>
            </a:r>
          </a:p>
        </p:txBody>
      </p:sp>
    </p:spTree>
    <p:extLst>
      <p:ext uri="{BB962C8B-B14F-4D97-AF65-F5344CB8AC3E}">
        <p14:creationId xmlns:p14="http://schemas.microsoft.com/office/powerpoint/2010/main" val="333156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5E80EE-2F9A-981E-C8D7-2CE718A641EF}"/>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F9161051-1236-0AC5-C0B5-F4FF2392A56C}"/>
              </a:ext>
            </a:extLst>
          </p:cNvPr>
          <p:cNvSpPr>
            <a:spLocks noGrp="1"/>
          </p:cNvSpPr>
          <p:nvPr>
            <p:ph type="title"/>
          </p:nvPr>
        </p:nvSpPr>
        <p:spPr/>
        <p:txBody>
          <a:bodyPr/>
          <a:lstStyle/>
          <a:p>
            <a:r>
              <a:rPr lang="en-US" dirty="0"/>
              <a:t>4. Demographics Comparison between Respondent Groups </a:t>
            </a:r>
          </a:p>
        </p:txBody>
      </p:sp>
      <p:sp>
        <p:nvSpPr>
          <p:cNvPr id="4" name="Content Placeholder 3">
            <a:extLst>
              <a:ext uri="{FF2B5EF4-FFF2-40B4-BE49-F238E27FC236}">
                <a16:creationId xmlns:a16="http://schemas.microsoft.com/office/drawing/2014/main" id="{1D8BE136-A890-C7E7-7B9B-EDC4BC226BE7}"/>
              </a:ext>
            </a:extLst>
          </p:cNvPr>
          <p:cNvSpPr>
            <a:spLocks noGrp="1"/>
          </p:cNvSpPr>
          <p:nvPr>
            <p:ph idx="1"/>
          </p:nvPr>
        </p:nvSpPr>
        <p:spPr/>
        <p:txBody>
          <a:bodyPr/>
          <a:lstStyle/>
          <a:p>
            <a:r>
              <a:rPr lang="en-US" dirty="0"/>
              <a:t>Compared distributions of key demographic and geographic domains between the two groups</a:t>
            </a:r>
          </a:p>
          <a:p>
            <a:pPr lvl="1"/>
            <a:r>
              <a:rPr lang="en-US" sz="2000" dirty="0"/>
              <a:t>Age Group</a:t>
            </a:r>
          </a:p>
          <a:p>
            <a:pPr lvl="1"/>
            <a:r>
              <a:rPr lang="en-US" sz="2000" dirty="0" err="1"/>
              <a:t>Hispancity</a:t>
            </a:r>
            <a:endParaRPr lang="en-US" sz="2000" dirty="0"/>
          </a:p>
          <a:p>
            <a:pPr lvl="1"/>
            <a:r>
              <a:rPr lang="en-US" sz="2000" dirty="0"/>
              <a:t>Race/Ethnicity</a:t>
            </a:r>
          </a:p>
          <a:p>
            <a:pPr lvl="1"/>
            <a:r>
              <a:rPr lang="en-US" sz="2000" dirty="0"/>
              <a:t>Income Level</a:t>
            </a:r>
          </a:p>
          <a:p>
            <a:pPr lvl="1"/>
            <a:r>
              <a:rPr lang="en-US" sz="2000" dirty="0"/>
              <a:t>Health Insurance (Any, Private, Medicaid/Chip, Other)</a:t>
            </a:r>
          </a:p>
          <a:p>
            <a:pPr lvl="1"/>
            <a:r>
              <a:rPr lang="en-US" sz="2000" dirty="0"/>
              <a:t>Sex</a:t>
            </a:r>
          </a:p>
          <a:p>
            <a:pPr lvl="1"/>
            <a:r>
              <a:rPr lang="en-US" sz="2000" dirty="0"/>
              <a:t>Region</a:t>
            </a:r>
          </a:p>
          <a:p>
            <a:pPr lvl="1"/>
            <a:r>
              <a:rPr lang="en-US" sz="2000" dirty="0"/>
              <a:t>County Type (Large Metro, Small Metro, Nonmetro)</a:t>
            </a:r>
          </a:p>
          <a:p>
            <a:pPr marL="300559" lvl="1" indent="0">
              <a:buNone/>
            </a:pPr>
            <a:endParaRPr lang="en-US" sz="2000" dirty="0"/>
          </a:p>
          <a:p>
            <a:r>
              <a:rPr lang="en-US" dirty="0"/>
              <a:t>Statistically significant differences in Age Group, Race/Ethnicity, Income, Medicaid/Chip, and Private Health Insurance</a:t>
            </a:r>
          </a:p>
        </p:txBody>
      </p:sp>
    </p:spTree>
    <p:extLst>
      <p:ext uri="{BB962C8B-B14F-4D97-AF65-F5344CB8AC3E}">
        <p14:creationId xmlns:p14="http://schemas.microsoft.com/office/powerpoint/2010/main" val="2061521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3A6653-4194-5EFF-EE01-879799B9160E}"/>
              </a:ext>
            </a:extLst>
          </p:cNvPr>
          <p:cNvSpPr>
            <a:spLocks noGrp="1"/>
          </p:cNvSpPr>
          <p:nvPr>
            <p:ph type="title"/>
          </p:nvPr>
        </p:nvSpPr>
        <p:spPr>
          <a:xfrm>
            <a:off x="137160" y="182880"/>
            <a:ext cx="8842248" cy="1280160"/>
          </a:xfrm>
        </p:spPr>
        <p:txBody>
          <a:bodyPr wrap="square" anchor="ctr">
            <a:normAutofit/>
          </a:bodyPr>
          <a:lstStyle/>
          <a:p>
            <a:r>
              <a:rPr lang="en-US" dirty="0"/>
              <a:t>Age Category Distribution</a:t>
            </a:r>
          </a:p>
        </p:txBody>
      </p:sp>
      <p:sp>
        <p:nvSpPr>
          <p:cNvPr id="2" name="Footer Placeholder 1">
            <a:extLst>
              <a:ext uri="{FF2B5EF4-FFF2-40B4-BE49-F238E27FC236}">
                <a16:creationId xmlns:a16="http://schemas.microsoft.com/office/drawing/2014/main" id="{13CA59C4-D611-E183-18D4-B952AFE1A516}"/>
              </a:ext>
            </a:extLst>
          </p:cNvPr>
          <p:cNvSpPr>
            <a:spLocks noGrp="1"/>
          </p:cNvSpPr>
          <p:nvPr>
            <p:ph type="ftr" sz="quarter" idx="11"/>
          </p:nvPr>
        </p:nvSpPr>
        <p:spPr>
          <a:xfrm>
            <a:off x="8001000" y="6510528"/>
            <a:ext cx="1143000" cy="353568"/>
          </a:xfrm>
        </p:spPr>
        <p:txBody>
          <a:bodyPr anchor="ctr">
            <a:normAutofit/>
          </a:bodyPr>
          <a:lstStyle/>
          <a:p>
            <a:pPr>
              <a:spcAft>
                <a:spcPts val="600"/>
              </a:spcAft>
            </a:pPr>
            <a:r>
              <a:rPr lang="en-US"/>
              <a:t>CONFIDENTIAL</a:t>
            </a:r>
          </a:p>
        </p:txBody>
      </p:sp>
      <p:graphicFrame>
        <p:nvGraphicFramePr>
          <p:cNvPr id="8" name="Content Placeholder 7">
            <a:extLst>
              <a:ext uri="{FF2B5EF4-FFF2-40B4-BE49-F238E27FC236}">
                <a16:creationId xmlns:a16="http://schemas.microsoft.com/office/drawing/2014/main" id="{9E96DCBD-D12F-B415-F30C-D990DFEE588A}"/>
              </a:ext>
            </a:extLst>
          </p:cNvPr>
          <p:cNvGraphicFramePr>
            <a:graphicFrameLocks noGrp="1"/>
          </p:cNvGraphicFramePr>
          <p:nvPr>
            <p:ph sz="quarter" idx="12"/>
            <p:extLst>
              <p:ext uri="{D42A27DB-BD31-4B8C-83A1-F6EECF244321}">
                <p14:modId xmlns:p14="http://schemas.microsoft.com/office/powerpoint/2010/main" val="1107324828"/>
              </p:ext>
            </p:extLst>
          </p:nvPr>
        </p:nvGraphicFramePr>
        <p:xfrm>
          <a:off x="136525" y="1692275"/>
          <a:ext cx="4332288" cy="45815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E87B0960-2DEE-433D-B2F1-F0A621624D85}"/>
              </a:ext>
            </a:extLst>
          </p:cNvPr>
          <p:cNvGraphicFramePr>
            <a:graphicFrameLocks noGrp="1"/>
          </p:cNvGraphicFramePr>
          <p:nvPr>
            <p:ph sz="quarter" idx="13"/>
            <p:extLst>
              <p:ext uri="{D42A27DB-BD31-4B8C-83A1-F6EECF244321}">
                <p14:modId xmlns:p14="http://schemas.microsoft.com/office/powerpoint/2010/main" val="2054833979"/>
              </p:ext>
            </p:extLst>
          </p:nvPr>
        </p:nvGraphicFramePr>
        <p:xfrm>
          <a:off x="4648200" y="1692275"/>
          <a:ext cx="4330700" cy="4581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126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3A6653-4194-5EFF-EE01-879799B9160E}"/>
              </a:ext>
            </a:extLst>
          </p:cNvPr>
          <p:cNvSpPr>
            <a:spLocks noGrp="1"/>
          </p:cNvSpPr>
          <p:nvPr>
            <p:ph type="title"/>
          </p:nvPr>
        </p:nvSpPr>
        <p:spPr>
          <a:xfrm>
            <a:off x="137160" y="182880"/>
            <a:ext cx="8842248" cy="1280160"/>
          </a:xfrm>
        </p:spPr>
        <p:txBody>
          <a:bodyPr wrap="square" anchor="ctr">
            <a:normAutofit/>
          </a:bodyPr>
          <a:lstStyle/>
          <a:p>
            <a:r>
              <a:rPr lang="en-US" dirty="0"/>
              <a:t>Race/Ethnicity Distribution</a:t>
            </a:r>
          </a:p>
        </p:txBody>
      </p:sp>
      <p:sp>
        <p:nvSpPr>
          <p:cNvPr id="2" name="Footer Placeholder 1">
            <a:extLst>
              <a:ext uri="{FF2B5EF4-FFF2-40B4-BE49-F238E27FC236}">
                <a16:creationId xmlns:a16="http://schemas.microsoft.com/office/drawing/2014/main" id="{13CA59C4-D611-E183-18D4-B952AFE1A516}"/>
              </a:ext>
            </a:extLst>
          </p:cNvPr>
          <p:cNvSpPr>
            <a:spLocks noGrp="1"/>
          </p:cNvSpPr>
          <p:nvPr>
            <p:ph type="ftr" sz="quarter" idx="11"/>
          </p:nvPr>
        </p:nvSpPr>
        <p:spPr>
          <a:xfrm>
            <a:off x="8001000" y="6510528"/>
            <a:ext cx="1143000" cy="353568"/>
          </a:xfrm>
        </p:spPr>
        <p:txBody>
          <a:bodyPr anchor="ctr">
            <a:normAutofit/>
          </a:bodyPr>
          <a:lstStyle/>
          <a:p>
            <a:pPr>
              <a:spcAft>
                <a:spcPts val="600"/>
              </a:spcAft>
            </a:pPr>
            <a:r>
              <a:rPr lang="en-US"/>
              <a:t>CONFIDENTIAL</a:t>
            </a:r>
          </a:p>
        </p:txBody>
      </p:sp>
      <p:graphicFrame>
        <p:nvGraphicFramePr>
          <p:cNvPr id="6" name="Content Placeholder 5">
            <a:extLst>
              <a:ext uri="{FF2B5EF4-FFF2-40B4-BE49-F238E27FC236}">
                <a16:creationId xmlns:a16="http://schemas.microsoft.com/office/drawing/2014/main" id="{A8206056-86C2-393C-C54D-990BEB72478E}"/>
              </a:ext>
            </a:extLst>
          </p:cNvPr>
          <p:cNvGraphicFramePr>
            <a:graphicFrameLocks noGrp="1"/>
          </p:cNvGraphicFramePr>
          <p:nvPr>
            <p:ph sz="quarter" idx="12"/>
            <p:extLst>
              <p:ext uri="{D42A27DB-BD31-4B8C-83A1-F6EECF244321}">
                <p14:modId xmlns:p14="http://schemas.microsoft.com/office/powerpoint/2010/main" val="3374492058"/>
              </p:ext>
            </p:extLst>
          </p:nvPr>
        </p:nvGraphicFramePr>
        <p:xfrm>
          <a:off x="136525" y="1692275"/>
          <a:ext cx="4332288"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C2001CB1-F938-4BF7-BB9C-7DBD743EC20E}"/>
              </a:ext>
            </a:extLst>
          </p:cNvPr>
          <p:cNvGraphicFramePr>
            <a:graphicFrameLocks noGrp="1"/>
          </p:cNvGraphicFramePr>
          <p:nvPr>
            <p:ph sz="quarter" idx="13"/>
            <p:extLst>
              <p:ext uri="{D42A27DB-BD31-4B8C-83A1-F6EECF244321}">
                <p14:modId xmlns:p14="http://schemas.microsoft.com/office/powerpoint/2010/main" val="4174855955"/>
              </p:ext>
            </p:extLst>
          </p:nvPr>
        </p:nvGraphicFramePr>
        <p:xfrm>
          <a:off x="4648200" y="1692275"/>
          <a:ext cx="4330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9909788"/>
      </p:ext>
    </p:extLst>
  </p:cSld>
  <p:clrMapOvr>
    <a:masterClrMapping/>
  </p:clrMapOvr>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dCASIC_Draft1.potx" id="{0E6CB6E5-CAA7-4841-8E3B-BA3FB8521EA3}" vid="{B317F54C-8BD5-4FD1-BDE1-AB0BBF855301}"/>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dCASIC_Draft1.potx" id="{0E6CB6E5-CAA7-4841-8E3B-BA3FB8521EA3}" vid="{4E2374E3-7D5F-49B5-B69A-6E7123D33C8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EC88C73D9C814EB747988C875BF0A5" ma:contentTypeVersion="8" ma:contentTypeDescription="Create a new document." ma:contentTypeScope="" ma:versionID="5192229edeeb5d863ed49e08e0da5efb">
  <xsd:schema xmlns:xsd="http://www.w3.org/2001/XMLSchema" xmlns:xs="http://www.w3.org/2001/XMLSchema" xmlns:p="http://schemas.microsoft.com/office/2006/metadata/properties" xmlns:ns2="bd7a7926-57b2-4ddd-8b43-e2eaaa5749d0" targetNamespace="http://schemas.microsoft.com/office/2006/metadata/properties" ma:root="true" ma:fieldsID="cb24dd2c5ff499458d535edbe9c71d5b" ns2:_="">
    <xsd:import namespace="bd7a7926-57b2-4ddd-8b43-e2eaaa5749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a7926-57b2-4ddd-8b43-e2eaaa5749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ABA8C5-5BD9-4452-A639-F86DF9CE90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a7926-57b2-4ddd-8b43-e2eaaa574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466EE0-959F-431F-97ED-A925EF99E94F}">
  <ds:schemaRefs>
    <ds:schemaRef ds:uri="http://schemas.microsoft.com/sharepoint/v3/contenttype/forms"/>
  </ds:schemaRefs>
</ds:datastoreItem>
</file>

<file path=customXml/itemProps3.xml><?xml version="1.0" encoding="utf-8"?>
<ds:datastoreItem xmlns:ds="http://schemas.openxmlformats.org/officeDocument/2006/customXml" ds:itemID="{9B9CB693-0DEF-4114-9482-174E83C8CC11}">
  <ds:schemaRefs>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bd7a7926-57b2-4ddd-8b43-e2eaaa5749d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FedCASIC_Draft1</Template>
  <TotalTime>716</TotalTime>
  <Words>1251</Words>
  <Application>Microsoft Office PowerPoint</Application>
  <PresentationFormat>On-screen Show (4:3)</PresentationFormat>
  <Paragraphs>221</Paragraphs>
  <Slides>16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Arial Narrow</vt:lpstr>
      <vt:lpstr>Calibri</vt:lpstr>
      <vt:lpstr>Courier New</vt:lpstr>
      <vt:lpstr>Segoe UI</vt:lpstr>
      <vt:lpstr>System Font Regular</vt:lpstr>
      <vt:lpstr>Wingdings</vt:lpstr>
      <vt:lpstr>RTI Corporate (White)</vt:lpstr>
      <vt:lpstr>RTI Corporate Blue)</vt:lpstr>
      <vt:lpstr>Expanding interview window times and effects on trends for survey outcomes</vt:lpstr>
      <vt:lpstr>Acknowledgements</vt:lpstr>
      <vt:lpstr>Presentation Outline</vt:lpstr>
      <vt:lpstr>1. General NSDUH Background</vt:lpstr>
      <vt:lpstr>2. Mode of Administration Details</vt:lpstr>
      <vt:lpstr>3. Description of Data and Limitations</vt:lpstr>
      <vt:lpstr>4. Demographics Comparison between Respondent Groups </vt:lpstr>
      <vt:lpstr>Age Category Distribution</vt:lpstr>
      <vt:lpstr>Race/Ethnicity Distribution</vt:lpstr>
      <vt:lpstr>Income Level Distribution</vt:lpstr>
      <vt:lpstr>5. Substance Use Outcome Comparisons</vt:lpstr>
      <vt:lpstr>5. Substance Use Outcome Comparisons (Continued)</vt:lpstr>
      <vt:lpstr>6. Modeling Results </vt:lpstr>
      <vt:lpstr>7. Takeaways</vt:lpstr>
      <vt:lpstr>7. Takeaways (Continued)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interview window times and effects on trends for survey outcomes</dc:title>
  <dc:creator>Lauren K. Warren</dc:creator>
  <cp:lastModifiedBy>Brown, Kristen</cp:lastModifiedBy>
  <cp:revision>15</cp:revision>
  <dcterms:created xsi:type="dcterms:W3CDTF">2024-03-31T15:11:40Z</dcterms:created>
  <dcterms:modified xsi:type="dcterms:W3CDTF">2024-04-12T15:02:22Z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0x010100DAEC88C73D9C814EB747988C875BF0A5</vt:lpwstr>
  </property>
</Properties>
</file>