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57" r:id="rId6"/>
    <p:sldId id="315" r:id="rId7"/>
    <p:sldId id="317" r:id="rId8"/>
    <p:sldId id="285" r:id="rId9"/>
    <p:sldId id="1651" r:id="rId10"/>
    <p:sldId id="265" r:id="rId11"/>
    <p:sldId id="264" r:id="rId12"/>
    <p:sldId id="291" r:id="rId13"/>
    <p:sldId id="1664" r:id="rId14"/>
    <p:sldId id="1667" r:id="rId15"/>
    <p:sldId id="1660" r:id="rId16"/>
    <p:sldId id="1658" r:id="rId17"/>
    <p:sldId id="1663" r:id="rId18"/>
    <p:sldId id="1668" r:id="rId19"/>
    <p:sldId id="28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254936-8A35-3536-CE01-B01C2B956438}" name="Stephen J. Immerwahr" initials="SJI" userId="S::simmerwa@health.nyc.gov::decc0e36-1369-4620-99be-8d3e0a4e367a" providerId="AD"/>
  <p188:author id="{0DD306AB-E2BC-4FA0-19C6-91B81216B099}" name="Tashema Bholanath" initials="TB" userId="S::tbholanath@health.nyc.gov::d45482c1-f3af-4ada-98d4-af0395dbc3b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4" autoAdjust="0"/>
    <p:restoredTop sz="68381" autoAdjust="0"/>
  </p:normalViewPr>
  <p:slideViewPr>
    <p:cSldViewPr snapToGrid="0">
      <p:cViewPr varScale="1">
        <p:scale>
          <a:sx n="84" d="100"/>
          <a:sy n="84" d="100"/>
        </p:scale>
        <p:origin x="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NASLOCSHARE240\AgencyShare\SDA\Nonresponse%20Bias\Analysis\Histograms%20of%20Panelist_Survey%20Group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tx2"/>
            </a:solidFill>
            <a:ln>
              <a:noFill/>
            </a:ln>
            <a:effectLst/>
          </c:spPr>
          <c:invertIfNegative val="0"/>
          <c:cat>
            <c:strRef>
              <c:f>Sheet1!$A$2:$A$5</c:f>
              <c:strCache>
                <c:ptCount val="4"/>
                <c:pt idx="0">
                  <c:v>Q1</c:v>
                </c:pt>
                <c:pt idx="1">
                  <c:v>Q2</c:v>
                </c:pt>
                <c:pt idx="2">
                  <c:v>Q3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C4E-43FE-A6C8-627AC68009BF}"/>
            </c:ext>
          </c:extLst>
        </c:ser>
        <c:ser>
          <c:idx val="1"/>
          <c:order val="1"/>
          <c:tx>
            <c:strRef>
              <c:f>Sheet1!$C$1</c:f>
              <c:strCache>
                <c:ptCount val="1"/>
                <c:pt idx="0">
                  <c:v>Series 2</c:v>
                </c:pt>
              </c:strCache>
            </c:strRef>
          </c:tx>
          <c:spPr>
            <a:solidFill>
              <a:schemeClr val="accent5">
                <a:lumMod val="75000"/>
              </a:schemeClr>
            </a:solidFill>
            <a:ln>
              <a:noFill/>
            </a:ln>
            <a:effectLst/>
          </c:spPr>
          <c:invertIfNegative val="0"/>
          <c:cat>
            <c:strRef>
              <c:f>Sheet1!$A$2:$A$5</c:f>
              <c:strCache>
                <c:ptCount val="4"/>
                <c:pt idx="0">
                  <c:v>Q1</c:v>
                </c:pt>
                <c:pt idx="1">
                  <c:v>Q2</c:v>
                </c:pt>
                <c:pt idx="2">
                  <c:v>Q3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C4E-43FE-A6C8-627AC68009BF}"/>
            </c:ext>
          </c:extLst>
        </c:ser>
        <c:ser>
          <c:idx val="2"/>
          <c:order val="2"/>
          <c:tx>
            <c:strRef>
              <c:f>Sheet1!$D$1</c:f>
              <c:strCache>
                <c:ptCount val="1"/>
                <c:pt idx="0">
                  <c:v>Series 3</c:v>
                </c:pt>
              </c:strCache>
            </c:strRef>
          </c:tx>
          <c:spPr>
            <a:solidFill>
              <a:schemeClr val="tx1">
                <a:lumMod val="60000"/>
                <a:lumOff val="40000"/>
              </a:schemeClr>
            </a:solidFill>
            <a:ln>
              <a:noFill/>
            </a:ln>
            <a:effectLst/>
          </c:spPr>
          <c:invertIfNegative val="0"/>
          <c:cat>
            <c:strRef>
              <c:f>Sheet1!$A$2:$A$5</c:f>
              <c:strCache>
                <c:ptCount val="4"/>
                <c:pt idx="0">
                  <c:v>Q1</c:v>
                </c:pt>
                <c:pt idx="1">
                  <c:v>Q2</c:v>
                </c:pt>
                <c:pt idx="2">
                  <c:v>Q3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C4E-43FE-A6C8-627AC68009BF}"/>
            </c:ext>
          </c:extLst>
        </c:ser>
        <c:dLbls>
          <c:showLegendKey val="0"/>
          <c:showVal val="0"/>
          <c:showCatName val="0"/>
          <c:showSerName val="0"/>
          <c:showPercent val="0"/>
          <c:showBubbleSize val="0"/>
        </c:dLbls>
        <c:gapWidth val="219"/>
        <c:overlap val="-27"/>
        <c:axId val="229001183"/>
        <c:axId val="228998687"/>
      </c:barChart>
      <c:catAx>
        <c:axId val="229001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28998687"/>
        <c:crosses val="autoZero"/>
        <c:auto val="1"/>
        <c:lblAlgn val="ctr"/>
        <c:lblOffset val="100"/>
        <c:noMultiLvlLbl val="0"/>
      </c:catAx>
      <c:valAx>
        <c:axId val="2289986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229001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698341953857562E-2"/>
          <c:y val="7.055088574398817E-2"/>
          <c:w val="0.91130165804614227"/>
          <c:h val="0.71788107909751742"/>
        </c:manualLayout>
      </c:layout>
      <c:barChart>
        <c:barDir val="col"/>
        <c:grouping val="clustered"/>
        <c:varyColors val="0"/>
        <c:ser>
          <c:idx val="0"/>
          <c:order val="0"/>
          <c:tx>
            <c:strRef>
              <c:f>Sheet1!$B$1</c:f>
              <c:strCache>
                <c:ptCount val="1"/>
                <c:pt idx="0">
                  <c:v>Response Propensity</c:v>
                </c:pt>
              </c:strCache>
            </c:strRef>
          </c:tx>
          <c:spPr>
            <a:solidFill>
              <a:schemeClr val="accent5">
                <a:lumMod val="50000"/>
              </a:schemeClr>
            </a:solidFill>
            <a:ln>
              <a:noFill/>
            </a:ln>
            <a:effectLst/>
          </c:spPr>
          <c:invertIfNegative val="0"/>
          <c:dLbls>
            <c:dLbl>
              <c:idx val="0"/>
              <c:tx>
                <c:rich>
                  <a:bodyPr/>
                  <a:lstStyle/>
                  <a:p>
                    <a:fld id="{C92F4543-E3BD-4C2E-96CA-83F403FA28DE}" type="VALUE">
                      <a:rPr lang="en-US" smtClean="0"/>
                      <a:pPr/>
                      <a:t>[VALUE]</a:t>
                    </a:fld>
                    <a:r>
                      <a:rPr lang="en-US" baseline="0"/>
                      <a:t> (20.9%)</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D04-42A1-8218-38AD84B19508}"/>
                </c:ext>
              </c:extLst>
            </c:dLbl>
            <c:dLbl>
              <c:idx val="1"/>
              <c:tx>
                <c:rich>
                  <a:bodyPr/>
                  <a:lstStyle/>
                  <a:p>
                    <a:fld id="{369EC85A-E3DE-46B6-8D25-DE8467D298D8}" type="VALUE">
                      <a:rPr lang="en-US" smtClean="0"/>
                      <a:pPr/>
                      <a:t>[VALUE]</a:t>
                    </a:fld>
                    <a:r>
                      <a:rPr lang="en-US"/>
                      <a:t> (53.9%)</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D04-42A1-8218-38AD84B19508}"/>
                </c:ext>
              </c:extLst>
            </c:dLbl>
            <c:dLbl>
              <c:idx val="2"/>
              <c:tx>
                <c:rich>
                  <a:bodyPr/>
                  <a:lstStyle/>
                  <a:p>
                    <a:fld id="{3C786C29-A277-44E9-BC19-297951D74036}" type="VALUE">
                      <a:rPr lang="en-US" smtClean="0"/>
                      <a:pPr/>
                      <a:t>[VALUE]</a:t>
                    </a:fld>
                    <a:r>
                      <a:rPr lang="en-US" dirty="0"/>
                      <a:t> (25.1%)</a:t>
                    </a:r>
                  </a:p>
                </c:rich>
              </c:tx>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D04-42A1-8218-38AD84B19508}"/>
                </c:ext>
              </c:extLst>
            </c:dLbl>
            <c:spPr>
              <a:noFill/>
              <a:ln>
                <a:noFill/>
              </a:ln>
              <a:effectLst/>
            </c:spPr>
            <c:txPr>
              <a:bodyPr rot="0" spcFirstLastPara="1" vertOverflow="ellipsis" vert="horz" wrap="square" anchor="ctr" anchorCtr="1"/>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Never</c:v>
                </c:pt>
                <c:pt idx="1">
                  <c:v>Sometimes</c:v>
                </c:pt>
                <c:pt idx="2">
                  <c:v>Often</c:v>
                </c:pt>
              </c:strCache>
            </c:strRef>
          </c:cat>
          <c:val>
            <c:numRef>
              <c:f>Sheet1!$B$2:$B$4</c:f>
              <c:numCache>
                <c:formatCode>General</c:formatCode>
                <c:ptCount val="3"/>
                <c:pt idx="0">
                  <c:v>2597</c:v>
                </c:pt>
                <c:pt idx="1">
                  <c:v>6702</c:v>
                </c:pt>
                <c:pt idx="2">
                  <c:v>3124</c:v>
                </c:pt>
              </c:numCache>
            </c:numRef>
          </c:val>
          <c:extLst>
            <c:ext xmlns:c16="http://schemas.microsoft.com/office/drawing/2014/chart" uri="{C3380CC4-5D6E-409C-BE32-E72D297353CC}">
              <c16:uniqueId val="{00000000-37EF-4C41-8F33-69D634B56220}"/>
            </c:ext>
          </c:extLst>
        </c:ser>
        <c:dLbls>
          <c:dLblPos val="ctr"/>
          <c:showLegendKey val="0"/>
          <c:showVal val="1"/>
          <c:showCatName val="0"/>
          <c:showSerName val="0"/>
          <c:showPercent val="0"/>
          <c:showBubbleSize val="0"/>
        </c:dLbls>
        <c:gapWidth val="5"/>
        <c:axId val="567042720"/>
        <c:axId val="534344992"/>
      </c:barChart>
      <c:catAx>
        <c:axId val="567042720"/>
        <c:scaling>
          <c:orientation val="minMax"/>
        </c:scaling>
        <c:delete val="0"/>
        <c:axPos val="b"/>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t>Response Propensity</a:t>
                </a:r>
              </a:p>
            </c:rich>
          </c:tx>
          <c:layout>
            <c:manualLayout>
              <c:xMode val="edge"/>
              <c:yMode val="edge"/>
              <c:x val="0.35539050015486795"/>
              <c:y val="0.9058176579183970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34344992"/>
        <c:crosses val="autoZero"/>
        <c:auto val="1"/>
        <c:lblAlgn val="ctr"/>
        <c:lblOffset val="100"/>
        <c:noMultiLvlLbl val="0"/>
      </c:catAx>
      <c:valAx>
        <c:axId val="534344992"/>
        <c:scaling>
          <c:orientation val="minMax"/>
        </c:scaling>
        <c:delete val="1"/>
        <c:axPos val="l"/>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dirty="0"/>
                  <a:t>Number of</a:t>
                </a:r>
                <a:r>
                  <a:rPr lang="en-US" baseline="0" dirty="0"/>
                  <a:t> Panelists</a:t>
                </a:r>
                <a:endParaRPr lang="en-US" dirty="0"/>
              </a:p>
            </c:rich>
          </c:tx>
          <c:layout>
            <c:manualLayout>
              <c:xMode val="edge"/>
              <c:yMode val="edge"/>
              <c:x val="1.9076301918443537E-2"/>
              <c:y val="0.17606800564930244"/>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crossAx val="5670427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HOP Survey Frequency Responded (n=11280)</c:v>
                </c:pt>
              </c:strCache>
            </c:strRef>
          </c:tx>
          <c:dPt>
            <c:idx val="0"/>
            <c:bubble3D val="0"/>
            <c:spPr>
              <a:solidFill>
                <a:srgbClr val="FF6600"/>
              </a:solidFill>
              <a:ln w="19050">
                <a:solidFill>
                  <a:schemeClr val="lt1"/>
                </a:solidFill>
              </a:ln>
              <a:effectLst/>
            </c:spPr>
            <c:extLst>
              <c:ext xmlns:c16="http://schemas.microsoft.com/office/drawing/2014/chart" uri="{C3380CC4-5D6E-409C-BE32-E72D297353CC}">
                <c16:uniqueId val="{00000001-2460-0B48-8A20-4E4F43D151E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460-0B48-8A20-4E4F43D151E8}"/>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2"/>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howLeaderLines val="0"/>
            <c:extLst>
              <c:ext xmlns:c15="http://schemas.microsoft.com/office/drawing/2012/chart" uri="{CE6537A1-D6FC-4f65-9D91-7224C49458BB}"/>
            </c:extLst>
          </c:dLbls>
          <c:cat>
            <c:strRef>
              <c:f>Sheet1!$A$2:$A$3</c:f>
              <c:strCache>
                <c:ptCount val="2"/>
                <c:pt idx="0">
                  <c:v>Early</c:v>
                </c:pt>
                <c:pt idx="1">
                  <c:v>Late</c:v>
                </c:pt>
              </c:strCache>
            </c:strRef>
          </c:cat>
          <c:val>
            <c:numRef>
              <c:f>Sheet1!$B$2:$B$3</c:f>
              <c:numCache>
                <c:formatCode>General</c:formatCode>
                <c:ptCount val="2"/>
                <c:pt idx="0">
                  <c:v>7405</c:v>
                </c:pt>
                <c:pt idx="1">
                  <c:v>3875</c:v>
                </c:pt>
              </c:numCache>
            </c:numRef>
          </c:val>
          <c:extLst>
            <c:ext xmlns:c16="http://schemas.microsoft.com/office/drawing/2014/chart" uri="{C3380CC4-5D6E-409C-BE32-E72D297353CC}">
              <c16:uniqueId val="{00000004-2460-0B48-8A20-4E4F43D151E8}"/>
            </c:ext>
          </c:extLst>
        </c:ser>
        <c:dLbls>
          <c:dLblPos val="bestFit"/>
          <c:showLegendKey val="0"/>
          <c:showVal val="1"/>
          <c:showCatName val="1"/>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2000">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HOP Survey Frequency Responded (n=27015)</c:v>
                </c:pt>
              </c:strCache>
            </c:strRef>
          </c:tx>
          <c:spPr>
            <a:solidFill>
              <a:schemeClr val="accent2"/>
            </a:solidFill>
          </c:spPr>
          <c:dPt>
            <c:idx val="0"/>
            <c:bubble3D val="0"/>
            <c:spPr>
              <a:solidFill>
                <a:srgbClr val="FF6600"/>
              </a:solidFill>
              <a:ln w="19050">
                <a:solidFill>
                  <a:schemeClr val="lt1"/>
                </a:solidFill>
              </a:ln>
              <a:effectLst/>
            </c:spPr>
            <c:extLst>
              <c:ext xmlns:c16="http://schemas.microsoft.com/office/drawing/2014/chart" uri="{C3380CC4-5D6E-409C-BE32-E72D297353CC}">
                <c16:uniqueId val="{00000001-D51C-D746-BAB5-2FD67E6EA5D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51C-D746-BAB5-2FD67E6EA5D5}"/>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2"/>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1"/>
            <c:showBubbleSize val="0"/>
            <c:showLeaderLines val="0"/>
            <c:extLst>
              <c:ext xmlns:c15="http://schemas.microsoft.com/office/drawing/2012/chart" uri="{CE6537A1-D6FC-4f65-9D91-7224C49458BB}"/>
            </c:extLst>
          </c:dLbls>
          <c:cat>
            <c:strRef>
              <c:f>Sheet1!$A$2:$A$3</c:f>
              <c:strCache>
                <c:ptCount val="2"/>
                <c:pt idx="0">
                  <c:v>Early</c:v>
                </c:pt>
                <c:pt idx="1">
                  <c:v>Late</c:v>
                </c:pt>
              </c:strCache>
            </c:strRef>
          </c:cat>
          <c:val>
            <c:numRef>
              <c:f>Sheet1!$B$2:$B$3</c:f>
              <c:numCache>
                <c:formatCode>General</c:formatCode>
                <c:ptCount val="2"/>
                <c:pt idx="0">
                  <c:v>17922</c:v>
                </c:pt>
                <c:pt idx="1">
                  <c:v>9093</c:v>
                </c:pt>
              </c:numCache>
            </c:numRef>
          </c:val>
          <c:extLst>
            <c:ext xmlns:c16="http://schemas.microsoft.com/office/drawing/2014/chart" uri="{C3380CC4-5D6E-409C-BE32-E72D297353CC}">
              <c16:uniqueId val="{00000004-D51C-D746-BAB5-2FD67E6EA5D5}"/>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20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9F103FF5-F04A-49DF-95C8-70C854E56C5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6205515-78DC-4149-9E00-091D8906FD1B}">
      <dgm:prSet custT="1"/>
      <dgm:spPr/>
      <dgm:t>
        <a:bodyPr anchor="t"/>
        <a:lstStyle/>
        <a:p>
          <a:pPr>
            <a:lnSpc>
              <a:spcPct val="100000"/>
            </a:lnSpc>
          </a:pPr>
          <a:r>
            <a:rPr lang="en-US" sz="2400">
              <a:solidFill>
                <a:schemeClr val="tx1"/>
              </a:solidFill>
              <a:latin typeface="Arial" panose="020B0604020202020204" pitchFamily="34" charset="0"/>
              <a:cs typeface="Arial" panose="020B0604020202020204" pitchFamily="34" charset="0"/>
            </a:rPr>
            <a:t>29 studies and 11 reports were used to evaluate best practices.</a:t>
          </a:r>
          <a:endParaRPr lang="en-US" sz="2400" dirty="0">
            <a:solidFill>
              <a:schemeClr val="tx1"/>
            </a:solidFill>
            <a:latin typeface="Arial" panose="020B0604020202020204" pitchFamily="34" charset="0"/>
            <a:cs typeface="Arial" panose="020B0604020202020204" pitchFamily="34" charset="0"/>
          </a:endParaRPr>
        </a:p>
      </dgm:t>
    </dgm:pt>
    <dgm:pt modelId="{4A0259E2-4F49-441C-B211-299B53D37F50}" type="parTrans" cxnId="{57A03C40-7963-467A-9E55-E7EF71906591}">
      <dgm:prSet/>
      <dgm:spPr/>
      <dgm:t>
        <a:bodyPr/>
        <a:lstStyle/>
        <a:p>
          <a:endParaRPr lang="en-US" sz="2400">
            <a:solidFill>
              <a:schemeClr val="accent6">
                <a:lumMod val="10000"/>
              </a:schemeClr>
            </a:solidFill>
            <a:latin typeface="+mj-lt"/>
          </a:endParaRPr>
        </a:p>
      </dgm:t>
    </dgm:pt>
    <dgm:pt modelId="{25B9BB11-2ECF-4B68-95EB-A299DE75B08D}" type="sibTrans" cxnId="{57A03C40-7963-467A-9E55-E7EF71906591}">
      <dgm:prSet/>
      <dgm:spPr/>
      <dgm:t>
        <a:bodyPr/>
        <a:lstStyle/>
        <a:p>
          <a:endParaRPr lang="en-US" sz="2400">
            <a:solidFill>
              <a:schemeClr val="accent6">
                <a:lumMod val="10000"/>
              </a:schemeClr>
            </a:solidFill>
            <a:latin typeface="+mj-lt"/>
          </a:endParaRPr>
        </a:p>
      </dgm:t>
    </dgm:pt>
    <dgm:pt modelId="{273E8DD9-1752-4267-9290-A87946846BB7}">
      <dgm:prSet custT="1"/>
      <dgm:spPr/>
      <dgm:t>
        <a:bodyPr anchor="t"/>
        <a:lstStyle/>
        <a:p>
          <a:pPr>
            <a:lnSpc>
              <a:spcPct val="100000"/>
            </a:lnSpc>
          </a:pPr>
          <a:r>
            <a:rPr lang="en-US" sz="2400">
              <a:solidFill>
                <a:schemeClr val="tx1"/>
              </a:solidFill>
              <a:latin typeface="Arial" panose="020B0604020202020204" pitchFamily="34" charset="0"/>
              <a:cs typeface="Arial" panose="020B0604020202020204" pitchFamily="34" charset="0"/>
            </a:rPr>
            <a:t>Non-respondents have a default consideration as homogenous, which studies of response groups have disproven.</a:t>
          </a:r>
          <a:endParaRPr lang="en-US" sz="2400" dirty="0">
            <a:solidFill>
              <a:schemeClr val="tx1"/>
            </a:solidFill>
            <a:latin typeface="Arial" panose="020B0604020202020204" pitchFamily="34" charset="0"/>
            <a:cs typeface="Arial" panose="020B0604020202020204" pitchFamily="34" charset="0"/>
          </a:endParaRPr>
        </a:p>
      </dgm:t>
    </dgm:pt>
    <dgm:pt modelId="{F051E8DD-82CB-4A74-AB8F-200D834BC6BF}" type="parTrans" cxnId="{791C6916-C607-4576-9185-279A9D041AC6}">
      <dgm:prSet/>
      <dgm:spPr/>
      <dgm:t>
        <a:bodyPr/>
        <a:lstStyle/>
        <a:p>
          <a:endParaRPr lang="en-US" sz="2400">
            <a:solidFill>
              <a:schemeClr val="accent6">
                <a:lumMod val="10000"/>
              </a:schemeClr>
            </a:solidFill>
            <a:latin typeface="+mj-lt"/>
          </a:endParaRPr>
        </a:p>
      </dgm:t>
    </dgm:pt>
    <dgm:pt modelId="{63EC7202-17BB-47BA-BFF9-105C1B68B69D}" type="sibTrans" cxnId="{791C6916-C607-4576-9185-279A9D041AC6}">
      <dgm:prSet/>
      <dgm:spPr/>
      <dgm:t>
        <a:bodyPr/>
        <a:lstStyle/>
        <a:p>
          <a:endParaRPr lang="en-US" sz="2400">
            <a:solidFill>
              <a:schemeClr val="accent6">
                <a:lumMod val="10000"/>
              </a:schemeClr>
            </a:solidFill>
            <a:latin typeface="+mj-lt"/>
          </a:endParaRPr>
        </a:p>
      </dgm:t>
    </dgm:pt>
    <dgm:pt modelId="{39A84CD3-A32E-4037-A684-A717730C6F7D}">
      <dgm:prSet custT="1"/>
      <dgm:spPr/>
      <dgm:t>
        <a:bodyPr anchor="t"/>
        <a:lstStyle/>
        <a:p>
          <a:pPr>
            <a:lnSpc>
              <a:spcPct val="100000"/>
            </a:lnSpc>
          </a:pPr>
          <a:r>
            <a:rPr lang="en-US" sz="2400">
              <a:solidFill>
                <a:schemeClr val="tx1"/>
              </a:solidFill>
              <a:latin typeface="Arial" panose="020B0604020202020204" pitchFamily="34" charset="0"/>
              <a:cs typeface="Arial" panose="020B0604020202020204" pitchFamily="34" charset="0"/>
            </a:rPr>
            <a:t>Early and late categorization relies on when survey participants were invited, reminders administered, or when one responded. </a:t>
          </a:r>
          <a:endParaRPr lang="en-US" sz="2400" dirty="0">
            <a:solidFill>
              <a:schemeClr val="tx1"/>
            </a:solidFill>
            <a:latin typeface="Arial" panose="020B0604020202020204" pitchFamily="34" charset="0"/>
            <a:cs typeface="Arial" panose="020B0604020202020204" pitchFamily="34" charset="0"/>
          </a:endParaRPr>
        </a:p>
      </dgm:t>
    </dgm:pt>
    <dgm:pt modelId="{2010312F-C928-4C53-B76C-AF5453F35FCF}" type="parTrans" cxnId="{51C8B55A-84DA-463F-BA2C-C2B74FC0FF41}">
      <dgm:prSet/>
      <dgm:spPr/>
      <dgm:t>
        <a:bodyPr/>
        <a:lstStyle/>
        <a:p>
          <a:endParaRPr lang="en-US" sz="2400">
            <a:solidFill>
              <a:schemeClr val="accent6">
                <a:lumMod val="10000"/>
              </a:schemeClr>
            </a:solidFill>
            <a:latin typeface="+mj-lt"/>
          </a:endParaRPr>
        </a:p>
      </dgm:t>
    </dgm:pt>
    <dgm:pt modelId="{357D6B64-5AD1-4562-9828-04CBDC4FBEF5}" type="sibTrans" cxnId="{51C8B55A-84DA-463F-BA2C-C2B74FC0FF41}">
      <dgm:prSet/>
      <dgm:spPr/>
      <dgm:t>
        <a:bodyPr/>
        <a:lstStyle/>
        <a:p>
          <a:endParaRPr lang="en-US" sz="2400">
            <a:solidFill>
              <a:schemeClr val="accent6">
                <a:lumMod val="10000"/>
              </a:schemeClr>
            </a:solidFill>
            <a:latin typeface="+mj-lt"/>
          </a:endParaRPr>
        </a:p>
      </dgm:t>
    </dgm:pt>
    <dgm:pt modelId="{A39791E3-534F-4097-AC74-CDAA0312CD37}">
      <dgm:prSet custT="1"/>
      <dgm:spPr/>
      <dgm:t>
        <a:bodyPr anchor="t"/>
        <a:lstStyle/>
        <a:p>
          <a:pPr>
            <a:lnSpc>
              <a:spcPct val="100000"/>
            </a:lnSpc>
          </a:pPr>
          <a:r>
            <a:rPr lang="en-US" sz="2400">
              <a:solidFill>
                <a:schemeClr val="tx1"/>
              </a:solidFill>
              <a:latin typeface="Arial" panose="020B0604020202020204" pitchFamily="34" charset="0"/>
              <a:cs typeface="Arial" panose="020B0604020202020204" pitchFamily="34" charset="0"/>
            </a:rPr>
            <a:t>Studies have considered NRFU and refusers </a:t>
          </a:r>
          <a:r>
            <a:rPr lang="en-US" sz="2400" b="0">
              <a:solidFill>
                <a:schemeClr val="tx1"/>
              </a:solidFill>
              <a:latin typeface="Arial" panose="020B0604020202020204" pitchFamily="34" charset="0"/>
              <a:cs typeface="Arial" panose="020B0604020202020204" pitchFamily="34" charset="0"/>
            </a:rPr>
            <a:t>as “late” </a:t>
          </a:r>
          <a:r>
            <a:rPr lang="en-US" sz="2400">
              <a:solidFill>
                <a:schemeClr val="tx1"/>
              </a:solidFill>
              <a:latin typeface="Arial" panose="020B0604020202020204" pitchFamily="34" charset="0"/>
              <a:cs typeface="Arial" panose="020B0604020202020204" pitchFamily="34" charset="0"/>
            </a:rPr>
            <a:t>rather than nonrespondents.</a:t>
          </a:r>
          <a:endParaRPr lang="en-US" sz="2400" dirty="0">
            <a:solidFill>
              <a:schemeClr val="tx1"/>
            </a:solidFill>
            <a:latin typeface="Arial" panose="020B0604020202020204" pitchFamily="34" charset="0"/>
            <a:cs typeface="Arial" panose="020B0604020202020204" pitchFamily="34" charset="0"/>
          </a:endParaRPr>
        </a:p>
      </dgm:t>
    </dgm:pt>
    <dgm:pt modelId="{BBF41CF0-678C-42E0-B13A-00AB85504DC0}" type="parTrans" cxnId="{791F0D56-BC87-4B81-9135-1D286D829C67}">
      <dgm:prSet/>
      <dgm:spPr/>
      <dgm:t>
        <a:bodyPr/>
        <a:lstStyle/>
        <a:p>
          <a:endParaRPr lang="en-US" sz="2400">
            <a:solidFill>
              <a:schemeClr val="accent6">
                <a:lumMod val="10000"/>
              </a:schemeClr>
            </a:solidFill>
            <a:latin typeface="+mj-lt"/>
          </a:endParaRPr>
        </a:p>
      </dgm:t>
    </dgm:pt>
    <dgm:pt modelId="{39697D96-62E6-4E0B-9CD2-FB3F99205E26}" type="sibTrans" cxnId="{791F0D56-BC87-4B81-9135-1D286D829C67}">
      <dgm:prSet/>
      <dgm:spPr/>
      <dgm:t>
        <a:bodyPr/>
        <a:lstStyle/>
        <a:p>
          <a:endParaRPr lang="en-US" sz="2400">
            <a:solidFill>
              <a:schemeClr val="accent6">
                <a:lumMod val="10000"/>
              </a:schemeClr>
            </a:solidFill>
            <a:latin typeface="+mj-lt"/>
          </a:endParaRPr>
        </a:p>
      </dgm:t>
    </dgm:pt>
    <dgm:pt modelId="{D862BDA2-CFA5-4E6B-AB69-928F1D12BAC8}" type="pres">
      <dgm:prSet presAssocID="{9F103FF5-F04A-49DF-95C8-70C854E56C5F}" presName="root" presStyleCnt="0">
        <dgm:presLayoutVars>
          <dgm:dir/>
          <dgm:resizeHandles val="exact"/>
        </dgm:presLayoutVars>
      </dgm:prSet>
      <dgm:spPr/>
    </dgm:pt>
    <dgm:pt modelId="{C220201E-5A80-4604-8948-BC7D5E329D25}" type="pres">
      <dgm:prSet presAssocID="{C6205515-78DC-4149-9E00-091D8906FD1B}" presName="compNode" presStyleCnt="0"/>
      <dgm:spPr/>
    </dgm:pt>
    <dgm:pt modelId="{38854C90-CCD1-423F-9A13-F31F6F66B65C}" type="pres">
      <dgm:prSet presAssocID="{C6205515-78DC-4149-9E00-091D8906FD1B}" presName="bgRect" presStyleLbl="bgShp" presStyleIdx="0" presStyleCnt="4"/>
      <dgm:spPr/>
    </dgm:pt>
    <dgm:pt modelId="{21C79DF6-1884-4D0D-A6B0-362E39B2D197}" type="pres">
      <dgm:prSet presAssocID="{C6205515-78DC-4149-9E00-091D8906FD1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mark"/>
        </a:ext>
      </dgm:extLst>
    </dgm:pt>
    <dgm:pt modelId="{B107DE44-6392-40FF-897A-C4A23DAFB8E3}" type="pres">
      <dgm:prSet presAssocID="{C6205515-78DC-4149-9E00-091D8906FD1B}" presName="spaceRect" presStyleCnt="0"/>
      <dgm:spPr/>
    </dgm:pt>
    <dgm:pt modelId="{C8B3403A-A124-4036-9477-D5DD18C46286}" type="pres">
      <dgm:prSet presAssocID="{C6205515-78DC-4149-9E00-091D8906FD1B}" presName="parTx" presStyleLbl="revTx" presStyleIdx="0" presStyleCnt="4" custLinFactNeighborY="-72428">
        <dgm:presLayoutVars>
          <dgm:chMax val="0"/>
          <dgm:chPref val="0"/>
        </dgm:presLayoutVars>
      </dgm:prSet>
      <dgm:spPr/>
    </dgm:pt>
    <dgm:pt modelId="{3DC84821-1005-40DF-B302-5C8716C90427}" type="pres">
      <dgm:prSet presAssocID="{25B9BB11-2ECF-4B68-95EB-A299DE75B08D}" presName="sibTrans" presStyleCnt="0"/>
      <dgm:spPr/>
    </dgm:pt>
    <dgm:pt modelId="{167EB873-2842-461B-BBD5-3F4CF86A5047}" type="pres">
      <dgm:prSet presAssocID="{273E8DD9-1752-4267-9290-A87946846BB7}" presName="compNode" presStyleCnt="0"/>
      <dgm:spPr/>
    </dgm:pt>
    <dgm:pt modelId="{66B9C3C9-C174-4718-A6AD-0CCCF49155D9}" type="pres">
      <dgm:prSet presAssocID="{273E8DD9-1752-4267-9290-A87946846BB7}" presName="bgRect" presStyleLbl="bgShp" presStyleIdx="1" presStyleCnt="4"/>
      <dgm:spPr/>
    </dgm:pt>
    <dgm:pt modelId="{805A9221-DBFC-46CB-85E6-C800068D2CF6}" type="pres">
      <dgm:prSet presAssocID="{273E8DD9-1752-4267-9290-A87946846BB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a:ext>
      </dgm:extLst>
    </dgm:pt>
    <dgm:pt modelId="{2D876338-3F90-4D64-8436-510AB5BED56B}" type="pres">
      <dgm:prSet presAssocID="{273E8DD9-1752-4267-9290-A87946846BB7}" presName="spaceRect" presStyleCnt="0"/>
      <dgm:spPr/>
    </dgm:pt>
    <dgm:pt modelId="{D2994745-6128-481C-809F-9CCF484861DF}" type="pres">
      <dgm:prSet presAssocID="{273E8DD9-1752-4267-9290-A87946846BB7}" presName="parTx" presStyleLbl="revTx" presStyleIdx="1" presStyleCnt="4">
        <dgm:presLayoutVars>
          <dgm:chMax val="0"/>
          <dgm:chPref val="0"/>
        </dgm:presLayoutVars>
      </dgm:prSet>
      <dgm:spPr/>
    </dgm:pt>
    <dgm:pt modelId="{28F7162F-5A6F-4845-8250-F9AC331736C2}" type="pres">
      <dgm:prSet presAssocID="{63EC7202-17BB-47BA-BFF9-105C1B68B69D}" presName="sibTrans" presStyleCnt="0"/>
      <dgm:spPr/>
    </dgm:pt>
    <dgm:pt modelId="{4F0C4108-865D-4A8C-9B3A-22D21502E851}" type="pres">
      <dgm:prSet presAssocID="{39A84CD3-A32E-4037-A684-A717730C6F7D}" presName="compNode" presStyleCnt="0"/>
      <dgm:spPr/>
    </dgm:pt>
    <dgm:pt modelId="{A6077DC5-589C-49CB-B4FA-ADED25187EA4}" type="pres">
      <dgm:prSet presAssocID="{39A84CD3-A32E-4037-A684-A717730C6F7D}" presName="bgRect" presStyleLbl="bgShp" presStyleIdx="2" presStyleCnt="4"/>
      <dgm:spPr/>
    </dgm:pt>
    <dgm:pt modelId="{D7A4D5AD-80C9-4F55-95A8-55A5D666C9D4}" type="pres">
      <dgm:prSet presAssocID="{39A84CD3-A32E-4037-A684-A717730C6F7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atistics"/>
        </a:ext>
      </dgm:extLst>
    </dgm:pt>
    <dgm:pt modelId="{D120A6B2-5F69-409B-AA19-C374769D91E8}" type="pres">
      <dgm:prSet presAssocID="{39A84CD3-A32E-4037-A684-A717730C6F7D}" presName="spaceRect" presStyleCnt="0"/>
      <dgm:spPr/>
    </dgm:pt>
    <dgm:pt modelId="{1F962EDA-65ED-4BEE-8E99-1A6F32A534A3}" type="pres">
      <dgm:prSet presAssocID="{39A84CD3-A32E-4037-A684-A717730C6F7D}" presName="parTx" presStyleLbl="revTx" presStyleIdx="2" presStyleCnt="4">
        <dgm:presLayoutVars>
          <dgm:chMax val="0"/>
          <dgm:chPref val="0"/>
        </dgm:presLayoutVars>
      </dgm:prSet>
      <dgm:spPr/>
    </dgm:pt>
    <dgm:pt modelId="{4C0276D4-78D5-4B79-9914-78CB3A33CDD5}" type="pres">
      <dgm:prSet presAssocID="{357D6B64-5AD1-4562-9828-04CBDC4FBEF5}" presName="sibTrans" presStyleCnt="0"/>
      <dgm:spPr/>
    </dgm:pt>
    <dgm:pt modelId="{3E85A304-7039-4A2B-A41A-AA08FD817005}" type="pres">
      <dgm:prSet presAssocID="{A39791E3-534F-4097-AC74-CDAA0312CD37}" presName="compNode" presStyleCnt="0"/>
      <dgm:spPr/>
    </dgm:pt>
    <dgm:pt modelId="{A1CE445F-B508-4988-A4DB-DF0EB1FA2824}" type="pres">
      <dgm:prSet presAssocID="{A39791E3-534F-4097-AC74-CDAA0312CD37}" presName="bgRect" presStyleLbl="bgShp" presStyleIdx="3" presStyleCnt="4"/>
      <dgm:spPr/>
    </dgm:pt>
    <dgm:pt modelId="{5E2E09FA-2302-4834-89FE-41C94CCB80FF}" type="pres">
      <dgm:prSet presAssocID="{A39791E3-534F-4097-AC74-CDAA0312CD3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Warning"/>
        </a:ext>
      </dgm:extLst>
    </dgm:pt>
    <dgm:pt modelId="{3A4ED52C-16FE-41D2-A083-68C4C1356BC8}" type="pres">
      <dgm:prSet presAssocID="{A39791E3-534F-4097-AC74-CDAA0312CD37}" presName="spaceRect" presStyleCnt="0"/>
      <dgm:spPr/>
    </dgm:pt>
    <dgm:pt modelId="{274CD501-12B5-4C63-92E6-E7CDE3720D08}" type="pres">
      <dgm:prSet presAssocID="{A39791E3-534F-4097-AC74-CDAA0312CD37}" presName="parTx" presStyleLbl="revTx" presStyleIdx="3" presStyleCnt="4">
        <dgm:presLayoutVars>
          <dgm:chMax val="0"/>
          <dgm:chPref val="0"/>
        </dgm:presLayoutVars>
      </dgm:prSet>
      <dgm:spPr/>
    </dgm:pt>
  </dgm:ptLst>
  <dgm:cxnLst>
    <dgm:cxn modelId="{D5452115-8F4B-471C-A034-71E97E6B9F26}" type="presOf" srcId="{9F103FF5-F04A-49DF-95C8-70C854E56C5F}" destId="{D862BDA2-CFA5-4E6B-AB69-928F1D12BAC8}" srcOrd="0" destOrd="0" presId="urn:microsoft.com/office/officeart/2018/2/layout/IconVerticalSolidList"/>
    <dgm:cxn modelId="{791C6916-C607-4576-9185-279A9D041AC6}" srcId="{9F103FF5-F04A-49DF-95C8-70C854E56C5F}" destId="{273E8DD9-1752-4267-9290-A87946846BB7}" srcOrd="1" destOrd="0" parTransId="{F051E8DD-82CB-4A74-AB8F-200D834BC6BF}" sibTransId="{63EC7202-17BB-47BA-BFF9-105C1B68B69D}"/>
    <dgm:cxn modelId="{57A03C40-7963-467A-9E55-E7EF71906591}" srcId="{9F103FF5-F04A-49DF-95C8-70C854E56C5F}" destId="{C6205515-78DC-4149-9E00-091D8906FD1B}" srcOrd="0" destOrd="0" parTransId="{4A0259E2-4F49-441C-B211-299B53D37F50}" sibTransId="{25B9BB11-2ECF-4B68-95EB-A299DE75B08D}"/>
    <dgm:cxn modelId="{791F0D56-BC87-4B81-9135-1D286D829C67}" srcId="{9F103FF5-F04A-49DF-95C8-70C854E56C5F}" destId="{A39791E3-534F-4097-AC74-CDAA0312CD37}" srcOrd="3" destOrd="0" parTransId="{BBF41CF0-678C-42E0-B13A-00AB85504DC0}" sibTransId="{39697D96-62E6-4E0B-9CD2-FB3F99205E26}"/>
    <dgm:cxn modelId="{51C8B55A-84DA-463F-BA2C-C2B74FC0FF41}" srcId="{9F103FF5-F04A-49DF-95C8-70C854E56C5F}" destId="{39A84CD3-A32E-4037-A684-A717730C6F7D}" srcOrd="2" destOrd="0" parTransId="{2010312F-C928-4C53-B76C-AF5453F35FCF}" sibTransId="{357D6B64-5AD1-4562-9828-04CBDC4FBEF5}"/>
    <dgm:cxn modelId="{6F8E8BB6-8458-4F4A-942D-9A791E943D24}" type="presOf" srcId="{A39791E3-534F-4097-AC74-CDAA0312CD37}" destId="{274CD501-12B5-4C63-92E6-E7CDE3720D08}" srcOrd="0" destOrd="0" presId="urn:microsoft.com/office/officeart/2018/2/layout/IconVerticalSolidList"/>
    <dgm:cxn modelId="{7B4EE8D0-BE34-4F75-B643-2957F6E6C514}" type="presOf" srcId="{C6205515-78DC-4149-9E00-091D8906FD1B}" destId="{C8B3403A-A124-4036-9477-D5DD18C46286}" srcOrd="0" destOrd="0" presId="urn:microsoft.com/office/officeart/2018/2/layout/IconVerticalSolidList"/>
    <dgm:cxn modelId="{A0141FD4-4ECB-425F-B148-865D146A991B}" type="presOf" srcId="{39A84CD3-A32E-4037-A684-A717730C6F7D}" destId="{1F962EDA-65ED-4BEE-8E99-1A6F32A534A3}" srcOrd="0" destOrd="0" presId="urn:microsoft.com/office/officeart/2018/2/layout/IconVerticalSolidList"/>
    <dgm:cxn modelId="{214DB8EB-B8E2-43EB-929E-976CE89CAC91}" type="presOf" srcId="{273E8DD9-1752-4267-9290-A87946846BB7}" destId="{D2994745-6128-481C-809F-9CCF484861DF}" srcOrd="0" destOrd="0" presId="urn:microsoft.com/office/officeart/2018/2/layout/IconVerticalSolidList"/>
    <dgm:cxn modelId="{6C93C241-F2F0-4A94-8EAF-399E8EAB1DD5}" type="presParOf" srcId="{D862BDA2-CFA5-4E6B-AB69-928F1D12BAC8}" destId="{C220201E-5A80-4604-8948-BC7D5E329D25}" srcOrd="0" destOrd="0" presId="urn:microsoft.com/office/officeart/2018/2/layout/IconVerticalSolidList"/>
    <dgm:cxn modelId="{01B90C01-A666-4D15-88D5-9398BE2DDE1E}" type="presParOf" srcId="{C220201E-5A80-4604-8948-BC7D5E329D25}" destId="{38854C90-CCD1-423F-9A13-F31F6F66B65C}" srcOrd="0" destOrd="0" presId="urn:microsoft.com/office/officeart/2018/2/layout/IconVerticalSolidList"/>
    <dgm:cxn modelId="{AA01A877-5F4F-47DE-B2C6-C5F17954E409}" type="presParOf" srcId="{C220201E-5A80-4604-8948-BC7D5E329D25}" destId="{21C79DF6-1884-4D0D-A6B0-362E39B2D197}" srcOrd="1" destOrd="0" presId="urn:microsoft.com/office/officeart/2018/2/layout/IconVerticalSolidList"/>
    <dgm:cxn modelId="{C9386F57-05AC-4918-869A-EC6384BB4128}" type="presParOf" srcId="{C220201E-5A80-4604-8948-BC7D5E329D25}" destId="{B107DE44-6392-40FF-897A-C4A23DAFB8E3}" srcOrd="2" destOrd="0" presId="urn:microsoft.com/office/officeart/2018/2/layout/IconVerticalSolidList"/>
    <dgm:cxn modelId="{CF655A91-10C6-4B68-8A4A-65598F55E1A7}" type="presParOf" srcId="{C220201E-5A80-4604-8948-BC7D5E329D25}" destId="{C8B3403A-A124-4036-9477-D5DD18C46286}" srcOrd="3" destOrd="0" presId="urn:microsoft.com/office/officeart/2018/2/layout/IconVerticalSolidList"/>
    <dgm:cxn modelId="{5C21A1D6-0A9C-4B86-8C12-9D2BBE3B51D3}" type="presParOf" srcId="{D862BDA2-CFA5-4E6B-AB69-928F1D12BAC8}" destId="{3DC84821-1005-40DF-B302-5C8716C90427}" srcOrd="1" destOrd="0" presId="urn:microsoft.com/office/officeart/2018/2/layout/IconVerticalSolidList"/>
    <dgm:cxn modelId="{7D29A35D-E0C4-4049-946E-6CF3A76CA192}" type="presParOf" srcId="{D862BDA2-CFA5-4E6B-AB69-928F1D12BAC8}" destId="{167EB873-2842-461B-BBD5-3F4CF86A5047}" srcOrd="2" destOrd="0" presId="urn:microsoft.com/office/officeart/2018/2/layout/IconVerticalSolidList"/>
    <dgm:cxn modelId="{7D1D4644-69B6-4A5A-A268-C9A3363CFE12}" type="presParOf" srcId="{167EB873-2842-461B-BBD5-3F4CF86A5047}" destId="{66B9C3C9-C174-4718-A6AD-0CCCF49155D9}" srcOrd="0" destOrd="0" presId="urn:microsoft.com/office/officeart/2018/2/layout/IconVerticalSolidList"/>
    <dgm:cxn modelId="{62F5116E-2692-4A31-BE1E-F8D9174F7C80}" type="presParOf" srcId="{167EB873-2842-461B-BBD5-3F4CF86A5047}" destId="{805A9221-DBFC-46CB-85E6-C800068D2CF6}" srcOrd="1" destOrd="0" presId="urn:microsoft.com/office/officeart/2018/2/layout/IconVerticalSolidList"/>
    <dgm:cxn modelId="{0369C905-D344-4973-8054-92902F094DB5}" type="presParOf" srcId="{167EB873-2842-461B-BBD5-3F4CF86A5047}" destId="{2D876338-3F90-4D64-8436-510AB5BED56B}" srcOrd="2" destOrd="0" presId="urn:microsoft.com/office/officeart/2018/2/layout/IconVerticalSolidList"/>
    <dgm:cxn modelId="{69C64FE3-0E0F-49B2-B0AB-3AA27FCE46CC}" type="presParOf" srcId="{167EB873-2842-461B-BBD5-3F4CF86A5047}" destId="{D2994745-6128-481C-809F-9CCF484861DF}" srcOrd="3" destOrd="0" presId="urn:microsoft.com/office/officeart/2018/2/layout/IconVerticalSolidList"/>
    <dgm:cxn modelId="{73A7E23F-C2B1-4E65-9402-4656FAA948C3}" type="presParOf" srcId="{D862BDA2-CFA5-4E6B-AB69-928F1D12BAC8}" destId="{28F7162F-5A6F-4845-8250-F9AC331736C2}" srcOrd="3" destOrd="0" presId="urn:microsoft.com/office/officeart/2018/2/layout/IconVerticalSolidList"/>
    <dgm:cxn modelId="{2A08A6F1-AB12-41D0-BE93-1EB266C1A167}" type="presParOf" srcId="{D862BDA2-CFA5-4E6B-AB69-928F1D12BAC8}" destId="{4F0C4108-865D-4A8C-9B3A-22D21502E851}" srcOrd="4" destOrd="0" presId="urn:microsoft.com/office/officeart/2018/2/layout/IconVerticalSolidList"/>
    <dgm:cxn modelId="{ED750929-1A3B-47EE-B7BC-E07ADEBC4616}" type="presParOf" srcId="{4F0C4108-865D-4A8C-9B3A-22D21502E851}" destId="{A6077DC5-589C-49CB-B4FA-ADED25187EA4}" srcOrd="0" destOrd="0" presId="urn:microsoft.com/office/officeart/2018/2/layout/IconVerticalSolidList"/>
    <dgm:cxn modelId="{F6EF6CC5-147F-4E71-90E6-71133B7EBD74}" type="presParOf" srcId="{4F0C4108-865D-4A8C-9B3A-22D21502E851}" destId="{D7A4D5AD-80C9-4F55-95A8-55A5D666C9D4}" srcOrd="1" destOrd="0" presId="urn:microsoft.com/office/officeart/2018/2/layout/IconVerticalSolidList"/>
    <dgm:cxn modelId="{826E23AE-0B89-4AD2-AF79-6A90D31829DF}" type="presParOf" srcId="{4F0C4108-865D-4A8C-9B3A-22D21502E851}" destId="{D120A6B2-5F69-409B-AA19-C374769D91E8}" srcOrd="2" destOrd="0" presId="urn:microsoft.com/office/officeart/2018/2/layout/IconVerticalSolidList"/>
    <dgm:cxn modelId="{E1ADD722-3C43-43F3-971F-4FFE91B7B0EE}" type="presParOf" srcId="{4F0C4108-865D-4A8C-9B3A-22D21502E851}" destId="{1F962EDA-65ED-4BEE-8E99-1A6F32A534A3}" srcOrd="3" destOrd="0" presId="urn:microsoft.com/office/officeart/2018/2/layout/IconVerticalSolidList"/>
    <dgm:cxn modelId="{93DE1E54-B71F-4159-AC1B-09E64522CDA6}" type="presParOf" srcId="{D862BDA2-CFA5-4E6B-AB69-928F1D12BAC8}" destId="{4C0276D4-78D5-4B79-9914-78CB3A33CDD5}" srcOrd="5" destOrd="0" presId="urn:microsoft.com/office/officeart/2018/2/layout/IconVerticalSolidList"/>
    <dgm:cxn modelId="{8A28D1A6-03FD-43D7-A567-DF911FD9E0E9}" type="presParOf" srcId="{D862BDA2-CFA5-4E6B-AB69-928F1D12BAC8}" destId="{3E85A304-7039-4A2B-A41A-AA08FD817005}" srcOrd="6" destOrd="0" presId="urn:microsoft.com/office/officeart/2018/2/layout/IconVerticalSolidList"/>
    <dgm:cxn modelId="{4474F9A2-006E-47E9-823B-3FF9FD4293A3}" type="presParOf" srcId="{3E85A304-7039-4A2B-A41A-AA08FD817005}" destId="{A1CE445F-B508-4988-A4DB-DF0EB1FA2824}" srcOrd="0" destOrd="0" presId="urn:microsoft.com/office/officeart/2018/2/layout/IconVerticalSolidList"/>
    <dgm:cxn modelId="{29571710-2FDC-4270-806D-403A4F9E7E64}" type="presParOf" srcId="{3E85A304-7039-4A2B-A41A-AA08FD817005}" destId="{5E2E09FA-2302-4834-89FE-41C94CCB80FF}" srcOrd="1" destOrd="0" presId="urn:microsoft.com/office/officeart/2018/2/layout/IconVerticalSolidList"/>
    <dgm:cxn modelId="{3AEBC4D8-63CD-4362-9BF3-7AC21775BAB5}" type="presParOf" srcId="{3E85A304-7039-4A2B-A41A-AA08FD817005}" destId="{3A4ED52C-16FE-41D2-A083-68C4C1356BC8}" srcOrd="2" destOrd="0" presId="urn:microsoft.com/office/officeart/2018/2/layout/IconVerticalSolidList"/>
    <dgm:cxn modelId="{CDF5B19B-3E9D-4089-9BA1-2E0D99C29B11}" type="presParOf" srcId="{3E85A304-7039-4A2B-A41A-AA08FD817005}" destId="{274CD501-12B5-4C63-92E6-E7CDE3720D0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54C90-CCD1-423F-9A13-F31F6F66B65C}">
      <dsp:nvSpPr>
        <dsp:cNvPr id="0" name=""/>
        <dsp:cNvSpPr/>
      </dsp:nvSpPr>
      <dsp:spPr>
        <a:xfrm>
          <a:off x="0" y="2258"/>
          <a:ext cx="11018520" cy="114445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C79DF6-1884-4D0D-A6B0-362E39B2D197}">
      <dsp:nvSpPr>
        <dsp:cNvPr id="0" name=""/>
        <dsp:cNvSpPr/>
      </dsp:nvSpPr>
      <dsp:spPr>
        <a:xfrm>
          <a:off x="346197" y="259760"/>
          <a:ext cx="629450" cy="6294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B3403A-A124-4036-9477-D5DD18C46286}">
      <dsp:nvSpPr>
        <dsp:cNvPr id="0" name=""/>
        <dsp:cNvSpPr/>
      </dsp:nvSpPr>
      <dsp:spPr>
        <a:xfrm>
          <a:off x="1321846" y="0"/>
          <a:ext cx="9696673" cy="1144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122" tIns="121122" rIns="121122" bIns="121122" numCol="1" spcCol="1270" anchor="t" anchorCtr="0">
          <a:noAutofit/>
        </a:bodyPr>
        <a:lstStyle/>
        <a:p>
          <a:pPr marL="0" lvl="0" indent="0" algn="l" defTabSz="1066800">
            <a:lnSpc>
              <a:spcPct val="100000"/>
            </a:lnSpc>
            <a:spcBef>
              <a:spcPct val="0"/>
            </a:spcBef>
            <a:spcAft>
              <a:spcPct val="35000"/>
            </a:spcAft>
            <a:buNone/>
          </a:pPr>
          <a:r>
            <a:rPr lang="en-US" sz="2400" kern="1200">
              <a:solidFill>
                <a:schemeClr val="tx1"/>
              </a:solidFill>
              <a:latin typeface="Arial" panose="020B0604020202020204" pitchFamily="34" charset="0"/>
              <a:cs typeface="Arial" panose="020B0604020202020204" pitchFamily="34" charset="0"/>
            </a:rPr>
            <a:t>29 studies and 11 reports were used to evaluate best practices.</a:t>
          </a:r>
          <a:endParaRPr lang="en-US" sz="2400" kern="1200" dirty="0">
            <a:solidFill>
              <a:schemeClr val="tx1"/>
            </a:solidFill>
            <a:latin typeface="Arial" panose="020B0604020202020204" pitchFamily="34" charset="0"/>
            <a:cs typeface="Arial" panose="020B0604020202020204" pitchFamily="34" charset="0"/>
          </a:endParaRPr>
        </a:p>
      </dsp:txBody>
      <dsp:txXfrm>
        <a:off x="1321846" y="0"/>
        <a:ext cx="9696673" cy="1144455"/>
      </dsp:txXfrm>
    </dsp:sp>
    <dsp:sp modelId="{66B9C3C9-C174-4718-A6AD-0CCCF49155D9}">
      <dsp:nvSpPr>
        <dsp:cNvPr id="0" name=""/>
        <dsp:cNvSpPr/>
      </dsp:nvSpPr>
      <dsp:spPr>
        <a:xfrm>
          <a:off x="0" y="1432827"/>
          <a:ext cx="11018520" cy="114445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5A9221-DBFC-46CB-85E6-C800068D2CF6}">
      <dsp:nvSpPr>
        <dsp:cNvPr id="0" name=""/>
        <dsp:cNvSpPr/>
      </dsp:nvSpPr>
      <dsp:spPr>
        <a:xfrm>
          <a:off x="346197" y="1690330"/>
          <a:ext cx="629450" cy="6294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994745-6128-481C-809F-9CCF484861DF}">
      <dsp:nvSpPr>
        <dsp:cNvPr id="0" name=""/>
        <dsp:cNvSpPr/>
      </dsp:nvSpPr>
      <dsp:spPr>
        <a:xfrm>
          <a:off x="1321846" y="1432827"/>
          <a:ext cx="9696673" cy="1144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122" tIns="121122" rIns="121122" bIns="121122" numCol="1" spcCol="1270" anchor="t" anchorCtr="0">
          <a:noAutofit/>
        </a:bodyPr>
        <a:lstStyle/>
        <a:p>
          <a:pPr marL="0" lvl="0" indent="0" algn="l" defTabSz="1066800">
            <a:lnSpc>
              <a:spcPct val="100000"/>
            </a:lnSpc>
            <a:spcBef>
              <a:spcPct val="0"/>
            </a:spcBef>
            <a:spcAft>
              <a:spcPct val="35000"/>
            </a:spcAft>
            <a:buNone/>
          </a:pPr>
          <a:r>
            <a:rPr lang="en-US" sz="2400" kern="1200">
              <a:solidFill>
                <a:schemeClr val="tx1"/>
              </a:solidFill>
              <a:latin typeface="Arial" panose="020B0604020202020204" pitchFamily="34" charset="0"/>
              <a:cs typeface="Arial" panose="020B0604020202020204" pitchFamily="34" charset="0"/>
            </a:rPr>
            <a:t>Non-respondents have a default consideration as homogenous, which studies of response groups have disproven.</a:t>
          </a:r>
          <a:endParaRPr lang="en-US" sz="2400" kern="1200" dirty="0">
            <a:solidFill>
              <a:schemeClr val="tx1"/>
            </a:solidFill>
            <a:latin typeface="Arial" panose="020B0604020202020204" pitchFamily="34" charset="0"/>
            <a:cs typeface="Arial" panose="020B0604020202020204" pitchFamily="34" charset="0"/>
          </a:endParaRPr>
        </a:p>
      </dsp:txBody>
      <dsp:txXfrm>
        <a:off x="1321846" y="1432827"/>
        <a:ext cx="9696673" cy="1144455"/>
      </dsp:txXfrm>
    </dsp:sp>
    <dsp:sp modelId="{A6077DC5-589C-49CB-B4FA-ADED25187EA4}">
      <dsp:nvSpPr>
        <dsp:cNvPr id="0" name=""/>
        <dsp:cNvSpPr/>
      </dsp:nvSpPr>
      <dsp:spPr>
        <a:xfrm>
          <a:off x="0" y="2863397"/>
          <a:ext cx="11018520" cy="114445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A4D5AD-80C9-4F55-95A8-55A5D666C9D4}">
      <dsp:nvSpPr>
        <dsp:cNvPr id="0" name=""/>
        <dsp:cNvSpPr/>
      </dsp:nvSpPr>
      <dsp:spPr>
        <a:xfrm>
          <a:off x="346197" y="3120900"/>
          <a:ext cx="629450" cy="6294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962EDA-65ED-4BEE-8E99-1A6F32A534A3}">
      <dsp:nvSpPr>
        <dsp:cNvPr id="0" name=""/>
        <dsp:cNvSpPr/>
      </dsp:nvSpPr>
      <dsp:spPr>
        <a:xfrm>
          <a:off x="1321846" y="2863397"/>
          <a:ext cx="9696673" cy="1144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122" tIns="121122" rIns="121122" bIns="121122" numCol="1" spcCol="1270" anchor="t" anchorCtr="0">
          <a:noAutofit/>
        </a:bodyPr>
        <a:lstStyle/>
        <a:p>
          <a:pPr marL="0" lvl="0" indent="0" algn="l" defTabSz="1066800">
            <a:lnSpc>
              <a:spcPct val="100000"/>
            </a:lnSpc>
            <a:spcBef>
              <a:spcPct val="0"/>
            </a:spcBef>
            <a:spcAft>
              <a:spcPct val="35000"/>
            </a:spcAft>
            <a:buNone/>
          </a:pPr>
          <a:r>
            <a:rPr lang="en-US" sz="2400" kern="1200">
              <a:solidFill>
                <a:schemeClr val="tx1"/>
              </a:solidFill>
              <a:latin typeface="Arial" panose="020B0604020202020204" pitchFamily="34" charset="0"/>
              <a:cs typeface="Arial" panose="020B0604020202020204" pitchFamily="34" charset="0"/>
            </a:rPr>
            <a:t>Early and late categorization relies on when survey participants were invited, reminders administered, or when one responded. </a:t>
          </a:r>
          <a:endParaRPr lang="en-US" sz="2400" kern="1200" dirty="0">
            <a:solidFill>
              <a:schemeClr val="tx1"/>
            </a:solidFill>
            <a:latin typeface="Arial" panose="020B0604020202020204" pitchFamily="34" charset="0"/>
            <a:cs typeface="Arial" panose="020B0604020202020204" pitchFamily="34" charset="0"/>
          </a:endParaRPr>
        </a:p>
      </dsp:txBody>
      <dsp:txXfrm>
        <a:off x="1321846" y="2863397"/>
        <a:ext cx="9696673" cy="1144455"/>
      </dsp:txXfrm>
    </dsp:sp>
    <dsp:sp modelId="{A1CE445F-B508-4988-A4DB-DF0EB1FA2824}">
      <dsp:nvSpPr>
        <dsp:cNvPr id="0" name=""/>
        <dsp:cNvSpPr/>
      </dsp:nvSpPr>
      <dsp:spPr>
        <a:xfrm>
          <a:off x="0" y="4293967"/>
          <a:ext cx="11018520" cy="1144455"/>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2E09FA-2302-4834-89FE-41C94CCB80FF}">
      <dsp:nvSpPr>
        <dsp:cNvPr id="0" name=""/>
        <dsp:cNvSpPr/>
      </dsp:nvSpPr>
      <dsp:spPr>
        <a:xfrm>
          <a:off x="346197" y="4551469"/>
          <a:ext cx="629450" cy="62945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4CD501-12B5-4C63-92E6-E7CDE3720D08}">
      <dsp:nvSpPr>
        <dsp:cNvPr id="0" name=""/>
        <dsp:cNvSpPr/>
      </dsp:nvSpPr>
      <dsp:spPr>
        <a:xfrm>
          <a:off x="1321846" y="4293967"/>
          <a:ext cx="9696673" cy="1144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122" tIns="121122" rIns="121122" bIns="121122" numCol="1" spcCol="1270" anchor="t" anchorCtr="0">
          <a:noAutofit/>
        </a:bodyPr>
        <a:lstStyle/>
        <a:p>
          <a:pPr marL="0" lvl="0" indent="0" algn="l" defTabSz="1066800">
            <a:lnSpc>
              <a:spcPct val="100000"/>
            </a:lnSpc>
            <a:spcBef>
              <a:spcPct val="0"/>
            </a:spcBef>
            <a:spcAft>
              <a:spcPct val="35000"/>
            </a:spcAft>
            <a:buNone/>
          </a:pPr>
          <a:r>
            <a:rPr lang="en-US" sz="2400" kern="1200">
              <a:solidFill>
                <a:schemeClr val="tx1"/>
              </a:solidFill>
              <a:latin typeface="Arial" panose="020B0604020202020204" pitchFamily="34" charset="0"/>
              <a:cs typeface="Arial" panose="020B0604020202020204" pitchFamily="34" charset="0"/>
            </a:rPr>
            <a:t>Studies have considered NRFU and refusers </a:t>
          </a:r>
          <a:r>
            <a:rPr lang="en-US" sz="2400" b="0" kern="1200">
              <a:solidFill>
                <a:schemeClr val="tx1"/>
              </a:solidFill>
              <a:latin typeface="Arial" panose="020B0604020202020204" pitchFamily="34" charset="0"/>
              <a:cs typeface="Arial" panose="020B0604020202020204" pitchFamily="34" charset="0"/>
            </a:rPr>
            <a:t>as “late” </a:t>
          </a:r>
          <a:r>
            <a:rPr lang="en-US" sz="2400" kern="1200">
              <a:solidFill>
                <a:schemeClr val="tx1"/>
              </a:solidFill>
              <a:latin typeface="Arial" panose="020B0604020202020204" pitchFamily="34" charset="0"/>
              <a:cs typeface="Arial" panose="020B0604020202020204" pitchFamily="34" charset="0"/>
            </a:rPr>
            <a:t>rather than nonrespondents.</a:t>
          </a:r>
          <a:endParaRPr lang="en-US" sz="2400" kern="1200" dirty="0">
            <a:solidFill>
              <a:schemeClr val="tx1"/>
            </a:solidFill>
            <a:latin typeface="Arial" panose="020B0604020202020204" pitchFamily="34" charset="0"/>
            <a:cs typeface="Arial" panose="020B0604020202020204" pitchFamily="34" charset="0"/>
          </a:endParaRPr>
        </a:p>
      </dsp:txBody>
      <dsp:txXfrm>
        <a:off x="1321846" y="4293967"/>
        <a:ext cx="9696673" cy="1144455"/>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92C34-6F8C-40FC-BCFC-D99513AF695A}" type="datetimeFigureOut">
              <a:rPr lang="en-US" smtClean="0"/>
              <a:t>4/8/24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60C639-BD57-4148-96FF-20B3C3B5A5EB}" type="slidenum">
              <a:rPr lang="en-US" smtClean="0"/>
              <a:t>‹#›</a:t>
            </a:fld>
            <a:endParaRPr lang="en-US" dirty="0"/>
          </a:p>
        </p:txBody>
      </p:sp>
    </p:spTree>
    <p:extLst>
      <p:ext uri="{BB962C8B-B14F-4D97-AF65-F5344CB8AC3E}">
        <p14:creationId xmlns:p14="http://schemas.microsoft.com/office/powerpoint/2010/main" val="2922488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morning. I am Emily Wichmann and undertook this project, while I was an Epi Scholar in the Summer of 2023 at the New York City of Health and Mental Hygiene. My presentation is titled “Sometimes (or Late) is Not the Same as Never: Health Survey Panelists Response” and is in collaboration with my preceptors, Tashema Bholanath and Stephen Immerwahr, at the New York City Department of Health and Mental Hygiene.</a:t>
            </a:r>
          </a:p>
        </p:txBody>
      </p:sp>
      <p:sp>
        <p:nvSpPr>
          <p:cNvPr id="4" name="Slide Number Placeholder 3"/>
          <p:cNvSpPr>
            <a:spLocks noGrp="1"/>
          </p:cNvSpPr>
          <p:nvPr>
            <p:ph type="sldNum" sz="quarter" idx="5"/>
          </p:nvPr>
        </p:nvSpPr>
        <p:spPr/>
        <p:txBody>
          <a:bodyPr/>
          <a:lstStyle/>
          <a:p>
            <a:fld id="{0660C639-BD57-4148-96FF-20B3C3B5A5EB}" type="slidenum">
              <a:rPr lang="en-US" smtClean="0"/>
              <a:t>1</a:t>
            </a:fld>
            <a:endParaRPr lang="en-US" dirty="0"/>
          </a:p>
        </p:txBody>
      </p:sp>
    </p:spTree>
    <p:extLst>
      <p:ext uri="{BB962C8B-B14F-4D97-AF65-F5344CB8AC3E}">
        <p14:creationId xmlns:p14="http://schemas.microsoft.com/office/powerpoint/2010/main" val="1053675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We looked at response propensity in 2 ways: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a:solidFill>
                  <a:srgbClr val="FF0000"/>
                </a:solidFill>
              </a:rPr>
              <a:t>never vs ever responded (or nonrespondent vs respondents) and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a:solidFill>
                  <a:srgbClr val="FF0000"/>
                </a:solidFill>
              </a:rPr>
              <a:t>never, sometimes, mostly/often.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For each scenario, we used multiple demographics and 4 health measures at enrolment, taken from the CDC’s Healthy Days Measure (the 4 core Health Related Quality of Life questions) and obtained significant results.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In the first scenario of responding vs. non-responding panelists, although chi-square tests showed significant differences between respondents and non-respondents across multiple demographics (except for the number of adults in the households) along with p</a:t>
            </a:r>
            <a:r>
              <a:rPr lang="en-US" sz="1200" dirty="0">
                <a:ea typeface="Calibri" panose="020F0502020204030204" pitchFamily="34" charset="0"/>
                <a:cs typeface="Times New Roman" panose="02020603050405020304" pitchFamily="18" charset="0"/>
              </a:rPr>
              <a:t>oor general health and more poor physically healthy days in past 30 days, when we used </a:t>
            </a:r>
            <a:r>
              <a:rPr lang="en-US" dirty="0">
                <a:solidFill>
                  <a:srgbClr val="FF0000"/>
                </a:solidFill>
              </a:rPr>
              <a:t>multivariable logistic regression models of never vs. ever respondent with demographics and one health measure at a time, the results showed that only these demographics were significantly associated with non-response. In term of the health variables, independent of demographics, none of the health measures was significantly associated with non-response. </a:t>
            </a:r>
          </a:p>
          <a:p>
            <a:endParaRPr lang="en-US" dirty="0"/>
          </a:p>
        </p:txBody>
      </p:sp>
      <p:sp>
        <p:nvSpPr>
          <p:cNvPr id="4" name="Slide Number Placeholder 3"/>
          <p:cNvSpPr>
            <a:spLocks noGrp="1"/>
          </p:cNvSpPr>
          <p:nvPr>
            <p:ph type="sldNum" sz="quarter" idx="5"/>
          </p:nvPr>
        </p:nvSpPr>
        <p:spPr/>
        <p:txBody>
          <a:bodyPr/>
          <a:lstStyle/>
          <a:p>
            <a:fld id="{0660C639-BD57-4148-96FF-20B3C3B5A5EB}" type="slidenum">
              <a:rPr lang="en-US" smtClean="0"/>
              <a:t>10</a:t>
            </a:fld>
            <a:endParaRPr lang="en-US" dirty="0"/>
          </a:p>
        </p:txBody>
      </p:sp>
    </p:spTree>
    <p:extLst>
      <p:ext uri="{BB962C8B-B14F-4D97-AF65-F5344CB8AC3E}">
        <p14:creationId xmlns:p14="http://schemas.microsoft.com/office/powerpoint/2010/main" val="644922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In the second scenario, we also used both chi-square tests as well as multivariable models of the ordinal variable never, sometimes, often with demographics and one health measure.</a:t>
            </a:r>
          </a:p>
          <a:p>
            <a:endParaRPr lang="en-US" dirty="0">
              <a:solidFill>
                <a:srgbClr val="FF0000"/>
              </a:solidFill>
            </a:endParaRPr>
          </a:p>
          <a:p>
            <a:r>
              <a:rPr lang="en-US" sz="1200" dirty="0">
                <a:solidFill>
                  <a:srgbClr val="FF0000"/>
                </a:solidFill>
                <a:latin typeface="Arial" panose="020B0604020202020204" pitchFamily="34" charset="0"/>
                <a:cs typeface="Arial" panose="020B0604020202020204" pitchFamily="34" charset="0"/>
              </a:rPr>
              <a:t>The chi-square results showed that there is a significant difference in propensity groups.</a:t>
            </a:r>
          </a:p>
          <a:p>
            <a:pPr marL="0" marR="0" lvl="0" indent="0" algn="l" defTabSz="914400" rtl="0" eaLnBrk="1" fontAlgn="auto" latinLnBrk="0" hangingPunct="1">
              <a:lnSpc>
                <a:spcPct val="100000"/>
              </a:lnSpc>
              <a:spcBef>
                <a:spcPts val="0"/>
              </a:spcBef>
              <a:spcAft>
                <a:spcPts val="0"/>
              </a:spcAft>
              <a:buClrTx/>
              <a:buSzTx/>
              <a:buFont typeface="Tw Cen MT" panose="020B0602020104020603" pitchFamily="34" charset="0"/>
              <a:buNone/>
              <a:tabLst/>
              <a:defRPr/>
            </a:pPr>
            <a:endParaRPr lang="en-US" sz="1200" dirty="0">
              <a:solidFill>
                <a:srgbClr val="FF000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Tw Cen MT" panose="020B0602020104020603" pitchFamily="34" charset="0"/>
              <a:buNone/>
              <a:tabLst/>
              <a:defRPr/>
            </a:pPr>
            <a:r>
              <a:rPr lang="en-US" sz="1200" dirty="0">
                <a:solidFill>
                  <a:srgbClr val="FF0000"/>
                </a:solidFill>
                <a:latin typeface="Arial" panose="020B0604020202020204" pitchFamily="34" charset="0"/>
                <a:cs typeface="Arial" panose="020B0604020202020204" pitchFamily="34" charset="0"/>
              </a:rPr>
              <a:t>The multivariable ordinal logistic regression showed that </a:t>
            </a:r>
            <a:r>
              <a:rPr lang="en-US" sz="2200" dirty="0">
                <a:latin typeface="Arial" panose="020B0604020202020204" pitchFamily="34" charset="0"/>
                <a:cs typeface="Arial" panose="020B0604020202020204" pitchFamily="34" charset="0"/>
              </a:rPr>
              <a:t>gender, race/ethnicity, household poverty, education, language, and contact mode were consistently significant demographic associations with response propensity.</a:t>
            </a:r>
          </a:p>
          <a:p>
            <a:pPr marL="0" marR="0" lvl="0" indent="0" algn="l" defTabSz="914400" rtl="0" eaLnBrk="1" fontAlgn="auto" latinLnBrk="0" hangingPunct="1">
              <a:lnSpc>
                <a:spcPct val="100000"/>
              </a:lnSpc>
              <a:spcBef>
                <a:spcPts val="0"/>
              </a:spcBef>
              <a:spcAft>
                <a:spcPts val="0"/>
              </a:spcAft>
              <a:buClrTx/>
              <a:buSzTx/>
              <a:buFont typeface="Tw Cen MT" panose="020B0602020104020603" pitchFamily="34" charset="0"/>
              <a:buNone/>
              <a:tabLst/>
              <a:defRPr/>
            </a:pPr>
            <a:endParaRPr lang="en-US" sz="2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Tw Cen MT" panose="020B0602020104020603" pitchFamily="34" charset="0"/>
              <a:buNone/>
              <a:tabLst/>
              <a:defRPr/>
            </a:pPr>
            <a:r>
              <a:rPr lang="en-US" sz="2200" dirty="0">
                <a:latin typeface="Arial" panose="020B0604020202020204" pitchFamily="34" charset="0"/>
                <a:cs typeface="Arial" panose="020B0604020202020204" pitchFamily="34" charset="0"/>
              </a:rPr>
              <a:t>However, of the 4 health measures, general health and impacted activity days were significantly associated with response propensity independent of demographics, i.e., those reporting better health and fewer impacted activity days were more likely to respond to subsequent invitations. </a:t>
            </a:r>
            <a:r>
              <a:rPr lang="en-US" sz="2000" dirty="0">
                <a:latin typeface="Arial" panose="020B0604020202020204" pitchFamily="34" charset="0"/>
                <a:cs typeface="Arial" panose="020B0604020202020204" pitchFamily="34" charset="0"/>
              </a:rPr>
              <a:t>Past 30 days of poor physical health and days of poor mental health were not associated with response independent of demographics.</a:t>
            </a:r>
          </a:p>
          <a:p>
            <a:endParaRPr lang="en-US" sz="1200" dirty="0">
              <a:solidFill>
                <a:srgbClr val="FF0000"/>
              </a:solidFill>
              <a:latin typeface="Arial" panose="020B0604020202020204" pitchFamily="34" charset="0"/>
              <a:cs typeface="Arial" panose="020B0604020202020204" pitchFamily="34" charset="0"/>
            </a:endParaRPr>
          </a:p>
          <a:p>
            <a:endParaRPr lang="en-US" sz="1200" dirty="0">
              <a:solidFill>
                <a:srgbClr val="FF0000"/>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0660C639-BD57-4148-96FF-20B3C3B5A5EB}" type="slidenum">
              <a:rPr lang="en-US" smtClean="0"/>
              <a:t>11</a:t>
            </a:fld>
            <a:endParaRPr lang="en-US" dirty="0"/>
          </a:p>
        </p:txBody>
      </p:sp>
    </p:spTree>
    <p:extLst>
      <p:ext uri="{BB962C8B-B14F-4D97-AF65-F5344CB8AC3E}">
        <p14:creationId xmlns:p14="http://schemas.microsoft.com/office/powerpoint/2010/main" val="37963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looking at respondents in terms of response lag time or early vs. late in both 2- and 4-week surveys, we can see that 66% of our respondents are early and 34% late, which is the same by survey type – omnibus surveys and </a:t>
            </a:r>
            <a:r>
              <a:rPr lang="en-US" dirty="0" err="1"/>
              <a:t>and</a:t>
            </a:r>
            <a:r>
              <a:rPr lang="en-US" dirty="0"/>
              <a:t> focused panels surveys. </a:t>
            </a:r>
          </a:p>
          <a:p>
            <a:r>
              <a:rPr lang="en-US" dirty="0"/>
              <a:t> </a:t>
            </a:r>
          </a:p>
          <a:p>
            <a:r>
              <a:rPr lang="en-US" dirty="0"/>
              <a:t>For early vs late estimates, we looked at the respondents as individuals across surveys, totaling 38,295.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Chi-square results showed significant differences between early and late respondents across multiple demographics and health measures. Being a late respondent in a 2-week survey was </a:t>
            </a:r>
            <a:r>
              <a:rPr lang="en-US" sz="1200" dirty="0">
                <a:latin typeface="Arial" panose="020B0604020202020204" pitchFamily="34" charset="0"/>
                <a:cs typeface="Arial" panose="020B0604020202020204" pitchFamily="34" charset="0"/>
              </a:rPr>
              <a:t>significantly associated with multiple demographics and independently worse general health, more days of poor mental health, and more impacted activity days.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On the other hand, being late in a 4-week survey was significantly associated with multiple demographics, and worse general health, more days of poor physical health, more days of poor mental health, and more impacted activity days.</a:t>
            </a:r>
          </a:p>
          <a:p>
            <a:endParaRPr lang="en-US" dirty="0"/>
          </a:p>
        </p:txBody>
      </p:sp>
      <p:sp>
        <p:nvSpPr>
          <p:cNvPr id="4" name="Slide Number Placeholder 3"/>
          <p:cNvSpPr>
            <a:spLocks noGrp="1"/>
          </p:cNvSpPr>
          <p:nvPr>
            <p:ph type="sldNum" sz="quarter" idx="5"/>
          </p:nvPr>
        </p:nvSpPr>
        <p:spPr/>
        <p:txBody>
          <a:bodyPr/>
          <a:lstStyle/>
          <a:p>
            <a:fld id="{0660C639-BD57-4148-96FF-20B3C3B5A5EB}" type="slidenum">
              <a:rPr lang="en-US" smtClean="0"/>
              <a:t>12</a:t>
            </a:fld>
            <a:endParaRPr lang="en-US" dirty="0"/>
          </a:p>
        </p:txBody>
      </p:sp>
    </p:spTree>
    <p:extLst>
      <p:ext uri="{BB962C8B-B14F-4D97-AF65-F5344CB8AC3E}">
        <p14:creationId xmlns:p14="http://schemas.microsoft.com/office/powerpoint/2010/main" val="2772938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Our study had some limitations. Firstly, response timing and environmental events….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Secondly, for our panel surveys the maximum field period was 4 week. These results are not generalizable to other field lengths.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most of our respondents are English-language panelists – they respond to surveys primarily in English.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And lastly, our multivariable models were not strong in terms of model fit in exposure variables predicting the outcome variable.</a:t>
            </a:r>
          </a:p>
        </p:txBody>
      </p:sp>
      <p:sp>
        <p:nvSpPr>
          <p:cNvPr id="4" name="Slide Number Placeholder 3"/>
          <p:cNvSpPr>
            <a:spLocks noGrp="1"/>
          </p:cNvSpPr>
          <p:nvPr>
            <p:ph type="sldNum" sz="quarter" idx="5"/>
          </p:nvPr>
        </p:nvSpPr>
        <p:spPr/>
        <p:txBody>
          <a:bodyPr/>
          <a:lstStyle/>
          <a:p>
            <a:fld id="{0660C639-BD57-4148-96FF-20B3C3B5A5EB}" type="slidenum">
              <a:rPr lang="en-US" smtClean="0"/>
              <a:t>13</a:t>
            </a:fld>
            <a:endParaRPr lang="en-US" dirty="0"/>
          </a:p>
        </p:txBody>
      </p:sp>
    </p:spTree>
    <p:extLst>
      <p:ext uri="{BB962C8B-B14F-4D97-AF65-F5344CB8AC3E}">
        <p14:creationId xmlns:p14="http://schemas.microsoft.com/office/powerpoint/2010/main" val="38828961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mj-lt"/>
              <a:buNone/>
            </a:pPr>
            <a:r>
              <a:rPr lang="en-US" sz="1200" dirty="0">
                <a:effectLst/>
                <a:latin typeface="Calibri" panose="020F0502020204030204" pitchFamily="34" charset="0"/>
                <a:ea typeface="Calibri" panose="020F0502020204030204" pitchFamily="34" charset="0"/>
                <a:cs typeface="Calibri" panose="020F0502020204030204" pitchFamily="34" charset="0"/>
              </a:rPr>
              <a:t>Nonetheless, in summary, at empanelment, “never” respondents reported worse general health and had more physically unhealthy days. In addition, independent of demographics, good health at empanelment was positively associated with subsequent response. We can, therefore, conclude that weighting on demographics might not be sufficient to address a “healthy” response propensity bias in panel surveys.</a:t>
            </a:r>
          </a:p>
          <a:p>
            <a:pPr marL="0" marR="0" lvl="0" indent="0">
              <a:lnSpc>
                <a:spcPct val="107000"/>
              </a:lnSpc>
              <a:spcBef>
                <a:spcPts val="0"/>
              </a:spcBef>
              <a:spcAft>
                <a:spcPts val="0"/>
              </a:spcAft>
              <a:buFont typeface="+mj-lt"/>
              <a:buNone/>
            </a:pPr>
            <a:endParaRPr lang="en-US" sz="1200" dirty="0">
              <a:effectLst/>
              <a:latin typeface="Calibri" panose="020F0502020204030204" pitchFamily="34" charset="0"/>
              <a:cs typeface="Calibri" panose="020F0502020204030204" pitchFamily="34" charset="0"/>
            </a:endParaRPr>
          </a:p>
          <a:p>
            <a:pPr marL="0" marR="0" lvl="0" indent="0">
              <a:lnSpc>
                <a:spcPct val="107000"/>
              </a:lnSpc>
              <a:spcBef>
                <a:spcPts val="0"/>
              </a:spcBef>
              <a:spcAft>
                <a:spcPts val="0"/>
              </a:spcAft>
              <a:buFont typeface="+mj-lt"/>
              <a:buNone/>
            </a:pPr>
            <a:r>
              <a:rPr lang="en-US" sz="1200" dirty="0">
                <a:effectLst/>
                <a:latin typeface="Calibri" panose="020F0502020204030204" pitchFamily="34" charset="0"/>
                <a:cs typeface="Calibri" panose="020F0502020204030204" pitchFamily="34" charset="0"/>
              </a:rPr>
              <a:t>Additionally, even in 4-week surveys, late respondents had significantly worse health compared to early respondents. This, therefore, means that longer field periods may be needed for unbiased health estimates.</a:t>
            </a:r>
            <a:endParaRPr lang="en-US" dirty="0"/>
          </a:p>
        </p:txBody>
      </p:sp>
      <p:sp>
        <p:nvSpPr>
          <p:cNvPr id="4" name="Slide Number Placeholder 3"/>
          <p:cNvSpPr>
            <a:spLocks noGrp="1"/>
          </p:cNvSpPr>
          <p:nvPr>
            <p:ph type="sldNum" sz="quarter" idx="5"/>
          </p:nvPr>
        </p:nvSpPr>
        <p:spPr/>
        <p:txBody>
          <a:bodyPr/>
          <a:lstStyle/>
          <a:p>
            <a:fld id="{0660C639-BD57-4148-96FF-20B3C3B5A5EB}" type="slidenum">
              <a:rPr lang="en-US" smtClean="0"/>
              <a:t>14</a:t>
            </a:fld>
            <a:endParaRPr lang="en-US" dirty="0"/>
          </a:p>
        </p:txBody>
      </p:sp>
    </p:spTree>
    <p:extLst>
      <p:ext uri="{BB962C8B-B14F-4D97-AF65-F5344CB8AC3E}">
        <p14:creationId xmlns:p14="http://schemas.microsoft.com/office/powerpoint/2010/main" val="499017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notes…</a:t>
            </a:r>
          </a:p>
        </p:txBody>
      </p:sp>
      <p:sp>
        <p:nvSpPr>
          <p:cNvPr id="4" name="Slide Number Placeholder 3"/>
          <p:cNvSpPr>
            <a:spLocks noGrp="1"/>
          </p:cNvSpPr>
          <p:nvPr>
            <p:ph type="sldNum" sz="quarter" idx="5"/>
          </p:nvPr>
        </p:nvSpPr>
        <p:spPr/>
        <p:txBody>
          <a:bodyPr/>
          <a:lstStyle/>
          <a:p>
            <a:fld id="{20B315FE-8726-47BD-8700-DBB20AB2EA10}" type="slidenum">
              <a:rPr lang="en-US" smtClean="0"/>
              <a:t>15</a:t>
            </a:fld>
            <a:endParaRPr lang="en-US" dirty="0"/>
          </a:p>
        </p:txBody>
      </p:sp>
    </p:spTree>
    <p:extLst>
      <p:ext uri="{BB962C8B-B14F-4D97-AF65-F5344CB8AC3E}">
        <p14:creationId xmlns:p14="http://schemas.microsoft.com/office/powerpoint/2010/main" val="2625888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your engagement and consideration. Should you have any inquiries regarding this project, I am more than willing to provide detailed explanations and discuss them further.</a:t>
            </a:r>
          </a:p>
          <a:p>
            <a:endParaRPr lang="en-US" dirty="0"/>
          </a:p>
        </p:txBody>
      </p:sp>
      <p:sp>
        <p:nvSpPr>
          <p:cNvPr id="4" name="Slide Number Placeholder 3"/>
          <p:cNvSpPr>
            <a:spLocks noGrp="1"/>
          </p:cNvSpPr>
          <p:nvPr>
            <p:ph type="sldNum" sz="quarter" idx="5"/>
          </p:nvPr>
        </p:nvSpPr>
        <p:spPr/>
        <p:txBody>
          <a:bodyPr/>
          <a:lstStyle/>
          <a:p>
            <a:fld id="{20B315FE-8726-47BD-8700-DBB20AB2EA10}" type="slidenum">
              <a:rPr lang="en-US" smtClean="0"/>
              <a:t>16</a:t>
            </a:fld>
            <a:endParaRPr lang="en-US" dirty="0"/>
          </a:p>
        </p:txBody>
      </p:sp>
    </p:spTree>
    <p:extLst>
      <p:ext uri="{BB962C8B-B14F-4D97-AF65-F5344CB8AC3E}">
        <p14:creationId xmlns:p14="http://schemas.microsoft.com/office/powerpoint/2010/main" val="428390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this presentation, I will first provide an overview of the project’s background. Next, I will outline our methodology. Then, I will move on to share some of our results. I will end with providing a summary and conclusions that can be drawn from our research, and provide next steps and recommendations for future research.</a:t>
            </a:r>
          </a:p>
          <a:p>
            <a:endParaRPr lang="en-US" dirty="0"/>
          </a:p>
        </p:txBody>
      </p:sp>
      <p:sp>
        <p:nvSpPr>
          <p:cNvPr id="4" name="Slide Number Placeholder 3"/>
          <p:cNvSpPr>
            <a:spLocks noGrp="1"/>
          </p:cNvSpPr>
          <p:nvPr>
            <p:ph type="sldNum" sz="quarter" idx="5"/>
          </p:nvPr>
        </p:nvSpPr>
        <p:spPr/>
        <p:txBody>
          <a:bodyPr/>
          <a:lstStyle/>
          <a:p>
            <a:fld id="{0660C639-BD57-4148-96FF-20B3C3B5A5EB}" type="slidenum">
              <a:rPr lang="en-US" smtClean="0"/>
              <a:t>2</a:t>
            </a:fld>
            <a:endParaRPr lang="en-US" dirty="0"/>
          </a:p>
        </p:txBody>
      </p:sp>
    </p:spTree>
    <p:extLst>
      <p:ext uri="{BB962C8B-B14F-4D97-AF65-F5344CB8AC3E}">
        <p14:creationId xmlns:p14="http://schemas.microsoft.com/office/powerpoint/2010/main" val="1037105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the project’s background.</a:t>
            </a:r>
          </a:p>
          <a:p>
            <a:endParaRPr lang="en-US" dirty="0"/>
          </a:p>
          <a:p>
            <a:r>
              <a:rPr lang="en-US" dirty="0"/>
              <a:t>NYC Health Panel, a probability-based panel of approximately 13000 adult New Yorkers, recruited from multiple probability-based frames (include RDD and ABS), conducts regular surveys that have provided critical citywide information on COVID-19 information, social determinants of health, mental health, vaccine access and confidence, neighborhood wellness, food access and security, and other important health issues.</a:t>
            </a:r>
          </a:p>
          <a:p>
            <a:endParaRPr lang="en-US" dirty="0"/>
          </a:p>
          <a:p>
            <a:r>
              <a:rPr lang="en-US" dirty="0"/>
              <a:t>Enrolled panelists receive up to 10 survey invitations per year by email, text message, or mail and can complete surveys either online or by phone. Non-response occurs when panelists did not respond to one or more of subsequent survey invitations (or invitations after panel empanelment).</a:t>
            </a:r>
          </a:p>
          <a:p>
            <a:endParaRPr lang="en-US" dirty="0"/>
          </a:p>
          <a:p>
            <a:r>
              <a:rPr lang="en-US" dirty="0"/>
              <a:t>Although survey weights partially correct for this underrepresentation and provide somewhat unbiased estimates, it is critical that our method of soliciting survey responses from panelists, and engaging them effectively, maintains high response propensities across sociodemographic characteristics. This ensures that all New Yorkers are represented in our survey estimates.</a:t>
            </a:r>
          </a:p>
          <a:p>
            <a:endParaRPr lang="en-US" dirty="0"/>
          </a:p>
          <a:p>
            <a:r>
              <a:rPr lang="en-US" dirty="0"/>
              <a:t>Therefore, what is valuable for us to know is the potential bias of estimates due to survey nonresponse. </a:t>
            </a:r>
          </a:p>
          <a:p>
            <a:endParaRPr lang="en-US" dirty="0"/>
          </a:p>
          <a:p>
            <a:r>
              <a:rPr lang="en-US" dirty="0"/>
              <a:t>Lag time of panelists (responding earlier or later), during a fielding period, can inform whether fielding period can be adjusted to ensure better representativeness in the panel and reduce bias.</a:t>
            </a:r>
          </a:p>
          <a:p>
            <a:endParaRPr lang="en-US" dirty="0"/>
          </a:p>
        </p:txBody>
      </p:sp>
      <p:sp>
        <p:nvSpPr>
          <p:cNvPr id="4" name="Slide Number Placeholder 3"/>
          <p:cNvSpPr>
            <a:spLocks noGrp="1"/>
          </p:cNvSpPr>
          <p:nvPr>
            <p:ph type="sldNum" sz="quarter" idx="5"/>
          </p:nvPr>
        </p:nvSpPr>
        <p:spPr/>
        <p:txBody>
          <a:bodyPr/>
          <a:lstStyle/>
          <a:p>
            <a:fld id="{20B315FE-8726-47BD-8700-DBB20AB2EA10}" type="slidenum">
              <a:rPr lang="en-US" smtClean="0"/>
              <a:t>3</a:t>
            </a:fld>
            <a:endParaRPr lang="en-US" dirty="0"/>
          </a:p>
        </p:txBody>
      </p:sp>
    </p:spTree>
    <p:extLst>
      <p:ext uri="{BB962C8B-B14F-4D97-AF65-F5344CB8AC3E}">
        <p14:creationId xmlns:p14="http://schemas.microsoft.com/office/powerpoint/2010/main" val="76123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Prior to our analysis, we reviewed 29 studies and 11 reports to evaluate best practices. Of the 40 articles in total – 16 were specifically on panel surveys.</a:t>
            </a:r>
          </a:p>
          <a:p>
            <a:r>
              <a:rPr lang="en-US" dirty="0"/>
              <a:t> </a:t>
            </a:r>
          </a:p>
          <a:p>
            <a:r>
              <a:rPr lang="en-US" dirty="0"/>
              <a:t>Non-respondents have a default consideration as homogenous, which studies have disproven.</a:t>
            </a:r>
          </a:p>
          <a:p>
            <a:r>
              <a:rPr lang="en-US" dirty="0"/>
              <a:t> </a:t>
            </a:r>
          </a:p>
          <a:p>
            <a:r>
              <a:rPr lang="en-US" dirty="0"/>
              <a:t>Early and late respondents are used to evaluate the profile of nonrespondents, and these categorizations rely on when survey participants were invited, reminders administered, or when one responded. </a:t>
            </a:r>
          </a:p>
          <a:p>
            <a:endParaRPr lang="en-US" dirty="0"/>
          </a:p>
          <a:p>
            <a:r>
              <a:rPr lang="en-US" dirty="0"/>
              <a:t>Studies have shown in many cases to consider NRFU and refusers as late rather than nonrespondents.</a:t>
            </a:r>
          </a:p>
          <a:p>
            <a:endParaRPr lang="en-US" dirty="0"/>
          </a:p>
        </p:txBody>
      </p:sp>
      <p:sp>
        <p:nvSpPr>
          <p:cNvPr id="4" name="Slide Number Placeholder 3"/>
          <p:cNvSpPr>
            <a:spLocks noGrp="1"/>
          </p:cNvSpPr>
          <p:nvPr>
            <p:ph type="sldNum" sz="quarter" idx="5"/>
          </p:nvPr>
        </p:nvSpPr>
        <p:spPr/>
        <p:txBody>
          <a:bodyPr/>
          <a:lstStyle/>
          <a:p>
            <a:fld id="{20B315FE-8726-47BD-8700-DBB20AB2EA10}" type="slidenum">
              <a:rPr lang="en-US" smtClean="0"/>
              <a:t>4</a:t>
            </a:fld>
            <a:endParaRPr lang="en-US" dirty="0"/>
          </a:p>
        </p:txBody>
      </p:sp>
    </p:spTree>
    <p:extLst>
      <p:ext uri="{BB962C8B-B14F-4D97-AF65-F5344CB8AC3E}">
        <p14:creationId xmlns:p14="http://schemas.microsoft.com/office/powerpoint/2010/main" val="2663894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such, the objective of our study is to assess whether there is any potential bias in NYC Health Panel estimates stemming for panelists’ non-response.</a:t>
            </a:r>
          </a:p>
          <a:p>
            <a:endParaRPr lang="en-US" dirty="0"/>
          </a:p>
        </p:txBody>
      </p:sp>
      <p:sp>
        <p:nvSpPr>
          <p:cNvPr id="4" name="Slide Number Placeholder 3"/>
          <p:cNvSpPr>
            <a:spLocks noGrp="1"/>
          </p:cNvSpPr>
          <p:nvPr>
            <p:ph type="sldNum" sz="quarter" idx="5"/>
          </p:nvPr>
        </p:nvSpPr>
        <p:spPr/>
        <p:txBody>
          <a:bodyPr/>
          <a:lstStyle/>
          <a:p>
            <a:fld id="{20B315FE-8726-47BD-8700-DBB20AB2EA10}" type="slidenum">
              <a:rPr lang="en-US" smtClean="0"/>
              <a:t>5</a:t>
            </a:fld>
            <a:endParaRPr lang="en-US" dirty="0"/>
          </a:p>
        </p:txBody>
      </p:sp>
    </p:spTree>
    <p:extLst>
      <p:ext uri="{BB962C8B-B14F-4D97-AF65-F5344CB8AC3E}">
        <p14:creationId xmlns:p14="http://schemas.microsoft.com/office/powerpoint/2010/main" val="3630094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dirty="0"/>
              <a:t>Our two research questions were:</a:t>
            </a:r>
          </a:p>
          <a:p>
            <a:pPr marL="228600" indent="-228600">
              <a:buFont typeface="+mj-lt"/>
              <a:buAutoNum type="arabicPeriod"/>
            </a:pPr>
            <a:r>
              <a:rPr lang="en-US" dirty="0"/>
              <a:t>What are the demographic and health characteristics of enrolled survey panelists that are associated with subsequent response or nonresponse to survey invitations? and</a:t>
            </a:r>
          </a:p>
          <a:p>
            <a:pPr marL="228600" indent="-228600">
              <a:buFont typeface="+mj-lt"/>
              <a:buAutoNum type="arabicPeriod"/>
            </a:pPr>
            <a:r>
              <a:rPr lang="en-US" dirty="0"/>
              <a:t>Independent of demographics, what are the health characteristics of respondents in the first half of a field period (“early”) compared to those in the second half (“late)? </a:t>
            </a:r>
          </a:p>
          <a:p>
            <a:pPr marL="228600" indent="-228600">
              <a:buFont typeface="+mj-lt"/>
              <a:buAutoNum type="arabicPeriod"/>
            </a:pPr>
            <a:endParaRPr lang="en-US" dirty="0"/>
          </a:p>
          <a:p>
            <a:pPr marL="0" indent="0">
              <a:buFont typeface="+mj-lt"/>
              <a:buNone/>
            </a:pPr>
            <a:r>
              <a:rPr lang="en-US" dirty="0"/>
              <a:t>Furthermore, can late respondents be a proxy for never respondents?</a:t>
            </a:r>
          </a:p>
        </p:txBody>
      </p:sp>
      <p:sp>
        <p:nvSpPr>
          <p:cNvPr id="4" name="Slide Number Placeholder 3"/>
          <p:cNvSpPr>
            <a:spLocks noGrp="1"/>
          </p:cNvSpPr>
          <p:nvPr>
            <p:ph type="sldNum" sz="quarter" idx="5"/>
          </p:nvPr>
        </p:nvSpPr>
        <p:spPr/>
        <p:txBody>
          <a:bodyPr/>
          <a:lstStyle/>
          <a:p>
            <a:fld id="{20B315FE-8726-47BD-8700-DBB20AB2EA10}" type="slidenum">
              <a:rPr lang="en-US" smtClean="0"/>
              <a:t>6</a:t>
            </a:fld>
            <a:endParaRPr lang="en-US" dirty="0"/>
          </a:p>
        </p:txBody>
      </p:sp>
    </p:spTree>
    <p:extLst>
      <p:ext uri="{BB962C8B-B14F-4D97-AF65-F5344CB8AC3E}">
        <p14:creationId xmlns:p14="http://schemas.microsoft.com/office/powerpoint/2010/main" val="4044961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look at our methodology. </a:t>
            </a:r>
          </a:p>
          <a:p>
            <a:endParaRPr lang="en-US" dirty="0"/>
          </a:p>
          <a:p>
            <a:r>
              <a:rPr lang="en-US" dirty="0"/>
              <a:t>We used 24 NYC Health Panel Surveys including: </a:t>
            </a:r>
          </a:p>
          <a:p>
            <a:r>
              <a:rPr lang="en-US" dirty="0"/>
              <a:t>Agency Omnibus Surveys (Health Opinion Polls) fielded over a two-week period vs. other surveys fielded over 1 month, such as </a:t>
            </a:r>
          </a:p>
          <a:p>
            <a:r>
              <a:rPr lang="en-US" dirty="0"/>
              <a:t>COVID surveys in 2020-2021, vaccine, emotional wellness, social determinants of health, Energy Insecurity, food insecurity, panel retention, long COVID, and sexual health surveys. </a:t>
            </a:r>
          </a:p>
          <a:p>
            <a:endParaRPr lang="en-US" dirty="0"/>
          </a:p>
          <a:p>
            <a:r>
              <a:rPr lang="en-US" dirty="0"/>
              <a:t>Variables analyzed were </a:t>
            </a:r>
          </a:p>
          <a:p>
            <a:r>
              <a:rPr lang="en-US" dirty="0"/>
              <a:t>Demographics such as education, age, gender, race/ethnicity, household poverty, nativity status, borough, home ownership, household size, number of adults, number of children &lt;18, marital status, employment status, household and survey language, contact mode, and insurance status.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addition, we used the CDCs’ 4 core Health-Related Quality of Life measures commonly referred to the Healthy Days Measures (general health, physical health,, mental health, and impacted activity days).</a:t>
            </a:r>
          </a:p>
          <a:p>
            <a:endParaRPr lang="en-US" dirty="0"/>
          </a:p>
          <a:p>
            <a:r>
              <a:rPr lang="en-US" dirty="0"/>
              <a:t>Analyses performed included Chi square Test of Independence and multivariable logistic regression.</a:t>
            </a:r>
          </a:p>
          <a:p>
            <a:endParaRPr lang="en-US" dirty="0"/>
          </a:p>
        </p:txBody>
      </p:sp>
      <p:sp>
        <p:nvSpPr>
          <p:cNvPr id="4" name="Slide Number Placeholder 3"/>
          <p:cNvSpPr>
            <a:spLocks noGrp="1"/>
          </p:cNvSpPr>
          <p:nvPr>
            <p:ph type="sldNum" sz="quarter" idx="5"/>
          </p:nvPr>
        </p:nvSpPr>
        <p:spPr/>
        <p:txBody>
          <a:bodyPr/>
          <a:lstStyle/>
          <a:p>
            <a:fld id="{0660C639-BD57-4148-96FF-20B3C3B5A5EB}" type="slidenum">
              <a:rPr lang="en-US" smtClean="0"/>
              <a:t>7</a:t>
            </a:fld>
            <a:endParaRPr lang="en-US" dirty="0"/>
          </a:p>
        </p:txBody>
      </p:sp>
    </p:spTree>
    <p:extLst>
      <p:ext uri="{BB962C8B-B14F-4D97-AF65-F5344CB8AC3E}">
        <p14:creationId xmlns:p14="http://schemas.microsoft.com/office/powerpoint/2010/main" val="1016043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NYC Health Panel registrants’ invites and responses with contact information (n=13,022). </a:t>
            </a:r>
          </a:p>
          <a:p>
            <a:endParaRPr lang="en-US" dirty="0"/>
          </a:p>
          <a:p>
            <a:r>
              <a:rPr lang="en-US" dirty="0"/>
              <a:t>Missing, Improbable, and Outliers were excluded from the dataset, e.g., mailed response with no finish date.</a:t>
            </a:r>
          </a:p>
          <a:p>
            <a:endParaRPr lang="en-US" dirty="0"/>
          </a:p>
          <a:p>
            <a:r>
              <a:rPr lang="en-US" dirty="0"/>
              <a:t>Withdrawals were not included. </a:t>
            </a:r>
          </a:p>
          <a:p>
            <a:endParaRPr lang="en-US" dirty="0"/>
          </a:p>
          <a:p>
            <a:r>
              <a:rPr lang="en-US" dirty="0"/>
              <a:t>Refusals – panelists who were enrolled but never responded for limiting reasons – were considered a nonrespondent.</a:t>
            </a:r>
          </a:p>
          <a:p>
            <a:endParaRPr lang="en-US" dirty="0"/>
          </a:p>
          <a:p>
            <a:r>
              <a:rPr lang="en-US" dirty="0"/>
              <a:t>Respondents are determined by invite and response variables.</a:t>
            </a:r>
          </a:p>
          <a:p>
            <a:endParaRPr lang="en-US" dirty="0"/>
          </a:p>
          <a:p>
            <a:r>
              <a:rPr lang="en-US" dirty="0"/>
              <a:t>Early Respondent is considered as responded before halfway point of fielding period (HOP surveys 2-week fielding period vs other surveys with a 4-week fielding period) using completion dates.</a:t>
            </a:r>
          </a:p>
          <a:p>
            <a:endParaRPr lang="en-US" dirty="0"/>
          </a:p>
          <a:p>
            <a:r>
              <a:rPr lang="en-US" dirty="0"/>
              <a:t>Late Respondent is considered as responded after halfway point of fielding period. </a:t>
            </a:r>
          </a:p>
          <a:p>
            <a:endParaRPr lang="en-US" dirty="0"/>
          </a:p>
          <a:p>
            <a:r>
              <a:rPr lang="en-US" dirty="0"/>
              <a:t>Response Propensity categories are defined as often/most (more than 50% responses), sometimes (50% or fewer responses), and never (nonrespondent) to survey invites.</a:t>
            </a:r>
          </a:p>
          <a:p>
            <a:endParaRPr lang="en-US" dirty="0"/>
          </a:p>
        </p:txBody>
      </p:sp>
      <p:sp>
        <p:nvSpPr>
          <p:cNvPr id="4" name="Slide Number Placeholder 3"/>
          <p:cNvSpPr>
            <a:spLocks noGrp="1"/>
          </p:cNvSpPr>
          <p:nvPr>
            <p:ph type="sldNum" sz="quarter" idx="5"/>
          </p:nvPr>
        </p:nvSpPr>
        <p:spPr/>
        <p:txBody>
          <a:bodyPr/>
          <a:lstStyle/>
          <a:p>
            <a:fld id="{0660C639-BD57-4148-96FF-20B3C3B5A5EB}" type="slidenum">
              <a:rPr lang="en-US" smtClean="0"/>
              <a:t>8</a:t>
            </a:fld>
            <a:endParaRPr lang="en-US" dirty="0"/>
          </a:p>
        </p:txBody>
      </p:sp>
    </p:spTree>
    <p:extLst>
      <p:ext uri="{BB962C8B-B14F-4D97-AF65-F5344CB8AC3E}">
        <p14:creationId xmlns:p14="http://schemas.microsoft.com/office/powerpoint/2010/main" val="252018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chart shows the distribution of panelists’ response propensity with about one-fifth of the panelists being never or non-respondents and four-fifths or 80% being respondents. Of the respondents, more are categorized as “sometimes” respondents, defined as responding to 50% or fewer survey invitations, and often, defined as responding to more than 50% of survey invitations. </a:t>
            </a:r>
          </a:p>
          <a:p>
            <a:endParaRPr lang="en-US" dirty="0"/>
          </a:p>
          <a:p>
            <a:r>
              <a:rPr lang="en-US" dirty="0"/>
              <a:t>Of the respondents (sometimes or often), they can further be categorized as early or late.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B315FE-8726-47BD-8700-DBB20AB2EA10}" type="slidenum">
              <a:rPr kumimoji="0" lang="en-US" sz="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8368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5"/>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81DD7EA-D279-0EBF-B48B-592A7BE9D283}"/>
              </a:ext>
            </a:extLst>
          </p:cNvPr>
          <p:cNvSpPr/>
          <p:nvPr userDrawn="1"/>
        </p:nvSpPr>
        <p:spPr>
          <a:xfrm>
            <a:off x="0" y="0"/>
            <a:ext cx="910305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C3A6FF-73AA-ED1F-D9F6-ADC5523864F8}"/>
              </a:ext>
            </a:extLst>
          </p:cNvPr>
          <p:cNvSpPr>
            <a:spLocks noGrp="1"/>
          </p:cNvSpPr>
          <p:nvPr>
            <p:ph type="ctrTitle"/>
          </p:nvPr>
        </p:nvSpPr>
        <p:spPr>
          <a:xfrm>
            <a:off x="1524000" y="1122363"/>
            <a:ext cx="5566756" cy="2387600"/>
          </a:xfrm>
        </p:spPr>
        <p:txBody>
          <a:bodyPr anchor="b"/>
          <a:lstStyle>
            <a:lvl1pPr algn="l">
              <a:defRPr sz="60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FC101EE9-E72A-68F9-B962-74012ED2AFDB}"/>
              </a:ext>
            </a:extLst>
          </p:cNvPr>
          <p:cNvSpPr>
            <a:spLocks noGrp="1"/>
          </p:cNvSpPr>
          <p:nvPr>
            <p:ph type="subTitle" idx="1"/>
          </p:nvPr>
        </p:nvSpPr>
        <p:spPr>
          <a:xfrm>
            <a:off x="1524000" y="3602038"/>
            <a:ext cx="5566756"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0" name="Picture 9" descr="A picture containing text, clock, sign&#10;&#10;Description automatically generated">
            <a:extLst>
              <a:ext uri="{FF2B5EF4-FFF2-40B4-BE49-F238E27FC236}">
                <a16:creationId xmlns:a16="http://schemas.microsoft.com/office/drawing/2014/main" id="{557C889C-5FCB-D760-CADA-BC020C8181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13850" y="5471176"/>
            <a:ext cx="1901569" cy="875955"/>
          </a:xfrm>
          <a:prstGeom prst="rect">
            <a:avLst/>
          </a:prstGeom>
        </p:spPr>
      </p:pic>
    </p:spTree>
    <p:extLst>
      <p:ext uri="{BB962C8B-B14F-4D97-AF65-F5344CB8AC3E}">
        <p14:creationId xmlns:p14="http://schemas.microsoft.com/office/powerpoint/2010/main" val="375672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Dk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4702-7DBF-FC81-4B31-7D3BA13245B3}"/>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104317D-7190-5963-6CC4-90054B367C04}"/>
              </a:ext>
            </a:extLst>
          </p:cNvPr>
          <p:cNvSpPr>
            <a:spLocks noGrp="1"/>
          </p:cNvSpPr>
          <p:nvPr>
            <p:ph sz="half" idx="1"/>
          </p:nvPr>
        </p:nvSpPr>
        <p:spPr>
          <a:xfrm>
            <a:off x="838200" y="1825625"/>
            <a:ext cx="5181600" cy="435133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3F215D9-6A00-0379-5042-404395E7EE1E}"/>
              </a:ext>
            </a:extLst>
          </p:cNvPr>
          <p:cNvSpPr>
            <a:spLocks noGrp="1"/>
          </p:cNvSpPr>
          <p:nvPr>
            <p:ph sz="half" idx="2"/>
          </p:nvPr>
        </p:nvSpPr>
        <p:spPr>
          <a:xfrm>
            <a:off x="6172200" y="1825625"/>
            <a:ext cx="5181600" cy="435133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18435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70EB-ABFD-DDFD-F24E-9E1E2CC882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93D272-3513-1DB4-BBCB-6CE8B2AB3637}"/>
              </a:ext>
            </a:extLst>
          </p:cNvPr>
          <p:cNvSpPr>
            <a:spLocks noGrp="1"/>
          </p:cNvSpPr>
          <p:nvPr>
            <p:ph type="body" idx="1"/>
          </p:nvPr>
        </p:nvSpPr>
        <p:spPr>
          <a:xfrm>
            <a:off x="839788" y="1681163"/>
            <a:ext cx="5157787"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5904D9E-0D26-55DE-E52F-E0DDE446918D}"/>
              </a:ext>
            </a:extLst>
          </p:cNvPr>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A6B45D8-7D94-CEFC-8AE2-5CE33110009B}"/>
              </a:ext>
            </a:extLst>
          </p:cNvPr>
          <p:cNvSpPr>
            <a:spLocks noGrp="1"/>
          </p:cNvSpPr>
          <p:nvPr>
            <p:ph type="body" sz="quarter" idx="3"/>
          </p:nvPr>
        </p:nvSpPr>
        <p:spPr>
          <a:xfrm>
            <a:off x="6172200" y="1681163"/>
            <a:ext cx="5183188"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C39552DA-160A-6BB1-ADAE-342641823D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577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Lt Blu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70EB-ABFD-DDFD-F24E-9E1E2CC882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93D272-3513-1DB4-BBCB-6CE8B2AB3637}"/>
              </a:ext>
            </a:extLst>
          </p:cNvPr>
          <p:cNvSpPr>
            <a:spLocks noGrp="1"/>
          </p:cNvSpPr>
          <p:nvPr>
            <p:ph type="body" idx="1"/>
          </p:nvPr>
        </p:nvSpPr>
        <p:spPr>
          <a:xfrm>
            <a:off x="839788" y="1681163"/>
            <a:ext cx="5157787"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5904D9E-0D26-55DE-E52F-E0DDE446918D}"/>
              </a:ext>
            </a:extLst>
          </p:cNvPr>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A6B45D8-7D94-CEFC-8AE2-5CE33110009B}"/>
              </a:ext>
            </a:extLst>
          </p:cNvPr>
          <p:cNvSpPr>
            <a:spLocks noGrp="1"/>
          </p:cNvSpPr>
          <p:nvPr>
            <p:ph type="body" sz="quarter" idx="3"/>
          </p:nvPr>
        </p:nvSpPr>
        <p:spPr>
          <a:xfrm>
            <a:off x="6172200" y="1681163"/>
            <a:ext cx="5183188"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C39552DA-160A-6BB1-ADAE-342641823D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9594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Dk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470EB-ABFD-DDFD-F24E-9E1E2CC8827E}"/>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393D272-3513-1DB4-BBCB-6CE8B2AB3637}"/>
              </a:ext>
            </a:extLst>
          </p:cNvPr>
          <p:cNvSpPr>
            <a:spLocks noGrp="1"/>
          </p:cNvSpPr>
          <p:nvPr>
            <p:ph type="body" idx="1"/>
          </p:nvPr>
        </p:nvSpPr>
        <p:spPr>
          <a:xfrm>
            <a:off x="839788" y="1681163"/>
            <a:ext cx="5157787" cy="823912"/>
          </a:xfrm>
        </p:spPr>
        <p:txBody>
          <a:bodyPr anchor="b"/>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5904D9E-0D26-55DE-E52F-E0DDE446918D}"/>
              </a:ext>
            </a:extLst>
          </p:cNvPr>
          <p:cNvSpPr>
            <a:spLocks noGrp="1"/>
          </p:cNvSpPr>
          <p:nvPr>
            <p:ph sz="half" idx="2"/>
          </p:nvPr>
        </p:nvSpPr>
        <p:spPr>
          <a:xfrm>
            <a:off x="839788"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A6B45D8-7D94-CEFC-8AE2-5CE33110009B}"/>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C39552DA-160A-6BB1-ADAE-342641823D50}"/>
              </a:ext>
            </a:extLst>
          </p:cNvPr>
          <p:cNvSpPr>
            <a:spLocks noGrp="1"/>
          </p:cNvSpPr>
          <p:nvPr>
            <p:ph sz="quarter" idx="4"/>
          </p:nvPr>
        </p:nvSpPr>
        <p:spPr>
          <a:xfrm>
            <a:off x="6172200"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32293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35482-8284-1E34-8097-E44BD1E1D998}"/>
              </a:ext>
            </a:extLst>
          </p:cNvPr>
          <p:cNvSpPr>
            <a:spLocks noGrp="1"/>
          </p:cNvSpPr>
          <p:nvPr>
            <p:ph type="title"/>
          </p:nvPr>
        </p:nvSpPr>
        <p:spPr/>
        <p:txBody>
          <a:bodyPr/>
          <a:lstStyle>
            <a:lvl1pPr>
              <a:defRPr>
                <a:solidFill>
                  <a:schemeClr val="bg2"/>
                </a:solidFill>
              </a:defRPr>
            </a:lvl1pPr>
          </a:lstStyle>
          <a:p>
            <a:r>
              <a:rPr lang="en-US" dirty="0"/>
              <a:t>Click to edit Master title style</a:t>
            </a:r>
          </a:p>
        </p:txBody>
      </p:sp>
      <p:graphicFrame>
        <p:nvGraphicFramePr>
          <p:cNvPr id="6" name="Table 4">
            <a:extLst>
              <a:ext uri="{FF2B5EF4-FFF2-40B4-BE49-F238E27FC236}">
                <a16:creationId xmlns:a16="http://schemas.microsoft.com/office/drawing/2014/main" id="{8641098C-204F-0FE2-6E88-016AAE18E832}"/>
              </a:ext>
            </a:extLst>
          </p:cNvPr>
          <p:cNvGraphicFramePr>
            <a:graphicFrameLocks/>
          </p:cNvGraphicFramePr>
          <p:nvPr userDrawn="1">
            <p:extLst>
              <p:ext uri="{D42A27DB-BD31-4B8C-83A1-F6EECF244321}">
                <p14:modId xmlns:p14="http://schemas.microsoft.com/office/powerpoint/2010/main" val="492891607"/>
              </p:ext>
            </p:extLst>
          </p:nvPr>
        </p:nvGraphicFramePr>
        <p:xfrm>
          <a:off x="838200" y="1843403"/>
          <a:ext cx="10515600" cy="4300189"/>
        </p:xfrm>
        <a:graphic>
          <a:graphicData uri="http://schemas.openxmlformats.org/drawingml/2006/table">
            <a:tbl>
              <a:tblPr firstRow="1" bandRow="1">
                <a:tableStyleId>{5A111915-BE36-4E01-A7E5-04B1672EAD32}</a:tableStyleId>
              </a:tblPr>
              <a:tblGrid>
                <a:gridCol w="2103120">
                  <a:extLst>
                    <a:ext uri="{9D8B030D-6E8A-4147-A177-3AD203B41FA5}">
                      <a16:colId xmlns:a16="http://schemas.microsoft.com/office/drawing/2014/main" val="3261104555"/>
                    </a:ext>
                  </a:extLst>
                </a:gridCol>
                <a:gridCol w="2103120">
                  <a:extLst>
                    <a:ext uri="{9D8B030D-6E8A-4147-A177-3AD203B41FA5}">
                      <a16:colId xmlns:a16="http://schemas.microsoft.com/office/drawing/2014/main" val="2547279344"/>
                    </a:ext>
                  </a:extLst>
                </a:gridCol>
                <a:gridCol w="2103120">
                  <a:extLst>
                    <a:ext uri="{9D8B030D-6E8A-4147-A177-3AD203B41FA5}">
                      <a16:colId xmlns:a16="http://schemas.microsoft.com/office/drawing/2014/main" val="2366228292"/>
                    </a:ext>
                  </a:extLst>
                </a:gridCol>
                <a:gridCol w="2103120">
                  <a:extLst>
                    <a:ext uri="{9D8B030D-6E8A-4147-A177-3AD203B41FA5}">
                      <a16:colId xmlns:a16="http://schemas.microsoft.com/office/drawing/2014/main" val="934788178"/>
                    </a:ext>
                  </a:extLst>
                </a:gridCol>
                <a:gridCol w="2103120">
                  <a:extLst>
                    <a:ext uri="{9D8B030D-6E8A-4147-A177-3AD203B41FA5}">
                      <a16:colId xmlns:a16="http://schemas.microsoft.com/office/drawing/2014/main" val="2596635212"/>
                    </a:ext>
                  </a:extLst>
                </a:gridCol>
              </a:tblGrid>
              <a:tr h="758163">
                <a:tc>
                  <a:txBody>
                    <a:bodyPr/>
                    <a:lstStyle/>
                    <a:p>
                      <a:pPr algn="ctr" rtl="0" fontAlgn="auto"/>
                      <a:r>
                        <a:rPr lang="en-US" sz="1600" dirty="0">
                          <a:solidFill>
                            <a:schemeClr val="accent5">
                              <a:lumMod val="50000"/>
                            </a:schemeClr>
                          </a:solidFill>
                          <a:effectLst/>
                        </a:rPr>
                        <a:t>​</a:t>
                      </a:r>
                      <a:endParaRPr lang="en-US" sz="1600" b="1" i="0" dirty="0">
                        <a:solidFill>
                          <a:schemeClr val="accent5">
                            <a:lumMod val="50000"/>
                          </a:schemeClr>
                        </a:solidFill>
                        <a:effectLst/>
                        <a:latin typeface="+mn-lt"/>
                      </a:endParaRPr>
                    </a:p>
                  </a:txBody>
                  <a:tcPr anchor="ctr">
                    <a:solidFill>
                      <a:schemeClr val="accent5">
                        <a:lumMod val="20000"/>
                        <a:lumOff val="80000"/>
                      </a:schemeClr>
                    </a:solidFill>
                  </a:tcPr>
                </a:tc>
                <a:tc>
                  <a:txBody>
                    <a:bodyPr/>
                    <a:lstStyle/>
                    <a:p>
                      <a:pPr algn="ctr" rtl="0" fontAlgn="base"/>
                      <a:r>
                        <a:rPr lang="en-US" sz="1600" dirty="0">
                          <a:solidFill>
                            <a:schemeClr val="tx1"/>
                          </a:solidFill>
                          <a:effectLst/>
                        </a:rPr>
                        <a:t>Category 1</a:t>
                      </a:r>
                      <a:endParaRPr lang="en-US" sz="1600" b="1" i="0" dirty="0">
                        <a:solidFill>
                          <a:schemeClr val="tx1"/>
                        </a:solidFill>
                        <a:effectLst/>
                        <a:latin typeface="+mn-lt"/>
                      </a:endParaRPr>
                    </a:p>
                  </a:txBody>
                  <a:tcPr anchor="ctr">
                    <a:solidFill>
                      <a:schemeClr val="accent5">
                        <a:lumMod val="20000"/>
                        <a:lumOff val="80000"/>
                      </a:schemeClr>
                    </a:solidFill>
                  </a:tcPr>
                </a:tc>
                <a:tc>
                  <a:txBody>
                    <a:bodyPr/>
                    <a:lstStyle/>
                    <a:p>
                      <a:pPr algn="ctr" rtl="0" fontAlgn="base"/>
                      <a:r>
                        <a:rPr lang="en-US" sz="1600" dirty="0">
                          <a:solidFill>
                            <a:schemeClr val="tx1"/>
                          </a:solidFill>
                          <a:effectLst/>
                        </a:rPr>
                        <a:t>Category 2</a:t>
                      </a:r>
                      <a:endParaRPr lang="en-US" sz="1600" b="1" i="0" dirty="0">
                        <a:solidFill>
                          <a:schemeClr val="tx1"/>
                        </a:solidFill>
                        <a:effectLst/>
                        <a:latin typeface="+mn-lt"/>
                      </a:endParaRPr>
                    </a:p>
                  </a:txBody>
                  <a:tcPr anchor="ctr">
                    <a:solidFill>
                      <a:schemeClr val="accent5">
                        <a:lumMod val="20000"/>
                        <a:lumOff val="80000"/>
                      </a:schemeClr>
                    </a:solidFill>
                  </a:tcPr>
                </a:tc>
                <a:tc>
                  <a:txBody>
                    <a:bodyPr/>
                    <a:lstStyle/>
                    <a:p>
                      <a:pPr algn="ctr" rtl="0" fontAlgn="base"/>
                      <a:r>
                        <a:rPr lang="en-US" sz="1600" kern="1200" dirty="0">
                          <a:solidFill>
                            <a:schemeClr val="tx1"/>
                          </a:solidFill>
                          <a:effectLst/>
                        </a:rPr>
                        <a:t>Category 3</a:t>
                      </a:r>
                      <a:r>
                        <a:rPr lang="en-US" sz="1600" dirty="0">
                          <a:solidFill>
                            <a:schemeClr val="tx1"/>
                          </a:solidFill>
                          <a:effectLst/>
                        </a:rPr>
                        <a:t>​</a:t>
                      </a:r>
                      <a:endParaRPr lang="en-US" sz="1600" b="1" i="0" dirty="0">
                        <a:solidFill>
                          <a:schemeClr val="tx1"/>
                        </a:solidFill>
                        <a:effectLst/>
                        <a:latin typeface="+mn-lt"/>
                      </a:endParaRPr>
                    </a:p>
                  </a:txBody>
                  <a:tcPr anchor="ctr">
                    <a:solidFill>
                      <a:schemeClr val="accent5">
                        <a:lumMod val="20000"/>
                        <a:lumOff val="80000"/>
                      </a:schemeClr>
                    </a:solidFill>
                  </a:tcPr>
                </a:tc>
                <a:tc>
                  <a:txBody>
                    <a:bodyPr/>
                    <a:lstStyle/>
                    <a:p>
                      <a:pPr algn="ctr" rtl="0" fontAlgn="base"/>
                      <a:r>
                        <a:rPr lang="en-US" sz="1600" kern="1200" dirty="0">
                          <a:solidFill>
                            <a:schemeClr val="tx1"/>
                          </a:solidFill>
                          <a:effectLst/>
                        </a:rPr>
                        <a:t>Category 4​</a:t>
                      </a:r>
                      <a:endParaRPr lang="en-US" sz="1600" b="0" i="0" kern="1200" dirty="0">
                        <a:solidFill>
                          <a:schemeClr val="tx1"/>
                        </a:solidFill>
                        <a:effectLst/>
                        <a:latin typeface="+mn-lt"/>
                        <a:ea typeface="+mn-ea"/>
                        <a:cs typeface="+mn-cs"/>
                      </a:endParaRPr>
                    </a:p>
                  </a:txBody>
                  <a:tcPr anchor="ctr">
                    <a:solidFill>
                      <a:schemeClr val="accent5">
                        <a:lumMod val="20000"/>
                        <a:lumOff val="80000"/>
                      </a:schemeClr>
                    </a:solidFill>
                  </a:tcPr>
                </a:tc>
                <a:extLst>
                  <a:ext uri="{0D108BD9-81ED-4DB2-BD59-A6C34878D82A}">
                    <a16:rowId xmlns:a16="http://schemas.microsoft.com/office/drawing/2014/main" val="3441328149"/>
                  </a:ext>
                </a:extLst>
              </a:tr>
              <a:tr h="872038">
                <a:tc>
                  <a:txBody>
                    <a:bodyPr/>
                    <a:lstStyle/>
                    <a:p>
                      <a:pPr algn="ctr" rtl="0" fontAlgn="base"/>
                      <a:r>
                        <a:rPr lang="en-US" sz="1400" dirty="0">
                          <a:solidFill>
                            <a:schemeClr val="bg1"/>
                          </a:solidFill>
                          <a:effectLst/>
                        </a:rPr>
                        <a:t>Q1</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extLst>
                  <a:ext uri="{0D108BD9-81ED-4DB2-BD59-A6C34878D82A}">
                    <a16:rowId xmlns:a16="http://schemas.microsoft.com/office/drawing/2014/main" val="3134841754"/>
                  </a:ext>
                </a:extLst>
              </a:tr>
              <a:tr h="1009614">
                <a:tc>
                  <a:txBody>
                    <a:bodyPr/>
                    <a:lstStyle/>
                    <a:p>
                      <a:pPr algn="ctr" rtl="0" fontAlgn="base"/>
                      <a:r>
                        <a:rPr lang="en-US" sz="1400" dirty="0">
                          <a:solidFill>
                            <a:schemeClr val="bg1"/>
                          </a:solidFill>
                          <a:effectLst/>
                        </a:rPr>
                        <a:t>Q2</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extLst>
                  <a:ext uri="{0D108BD9-81ED-4DB2-BD59-A6C34878D82A}">
                    <a16:rowId xmlns:a16="http://schemas.microsoft.com/office/drawing/2014/main" val="4129140390"/>
                  </a:ext>
                </a:extLst>
              </a:tr>
              <a:tr h="902211">
                <a:tc>
                  <a:txBody>
                    <a:bodyPr/>
                    <a:lstStyle/>
                    <a:p>
                      <a:pPr algn="ctr" rtl="0" fontAlgn="base"/>
                      <a:r>
                        <a:rPr lang="en-US" sz="1400" dirty="0">
                          <a:solidFill>
                            <a:schemeClr val="bg1"/>
                          </a:solidFill>
                          <a:effectLst/>
                        </a:rPr>
                        <a:t>Q3</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extLst>
                  <a:ext uri="{0D108BD9-81ED-4DB2-BD59-A6C34878D82A}">
                    <a16:rowId xmlns:a16="http://schemas.microsoft.com/office/drawing/2014/main" val="1699990805"/>
                  </a:ext>
                </a:extLst>
              </a:tr>
              <a:tr h="758163">
                <a:tc>
                  <a:txBody>
                    <a:bodyPr/>
                    <a:lstStyle/>
                    <a:p>
                      <a:pPr algn="ctr" rtl="0" fontAlgn="base"/>
                      <a:r>
                        <a:rPr lang="en-US" sz="1400" dirty="0">
                          <a:solidFill>
                            <a:schemeClr val="bg1"/>
                          </a:solidFill>
                          <a:effectLst/>
                        </a:rPr>
                        <a:t>Q4</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tc>
                  <a:txBody>
                    <a:bodyPr/>
                    <a:lstStyle/>
                    <a:p>
                      <a:pPr algn="ctr" rtl="0" fontAlgn="base"/>
                      <a:r>
                        <a:rPr lang="en-US" sz="1400" dirty="0">
                          <a:solidFill>
                            <a:schemeClr val="bg1"/>
                          </a:solidFill>
                          <a:effectLst/>
                        </a:rPr>
                        <a:t>0</a:t>
                      </a:r>
                      <a:endParaRPr lang="en-US" sz="1400" b="0" i="0" dirty="0">
                        <a:solidFill>
                          <a:schemeClr val="bg1"/>
                        </a:solidFill>
                        <a:effectLst/>
                        <a:latin typeface="+mn-lt"/>
                      </a:endParaRPr>
                    </a:p>
                  </a:txBody>
                  <a:tcPr anchor="ctr"/>
                </a:tc>
                <a:extLst>
                  <a:ext uri="{0D108BD9-81ED-4DB2-BD59-A6C34878D82A}">
                    <a16:rowId xmlns:a16="http://schemas.microsoft.com/office/drawing/2014/main" val="3388671141"/>
                  </a:ext>
                </a:extLst>
              </a:tr>
            </a:tbl>
          </a:graphicData>
        </a:graphic>
      </p:graphicFrame>
    </p:spTree>
    <p:extLst>
      <p:ext uri="{BB962C8B-B14F-4D97-AF65-F5344CB8AC3E}">
        <p14:creationId xmlns:p14="http://schemas.microsoft.com/office/powerpoint/2010/main" val="493453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aph">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0F9B6-88EC-96D7-011C-E0D6576550B5}"/>
              </a:ext>
            </a:extLst>
          </p:cNvPr>
          <p:cNvSpPr>
            <a:spLocks noGrp="1"/>
          </p:cNvSpPr>
          <p:nvPr>
            <p:ph type="title"/>
          </p:nvPr>
        </p:nvSpPr>
        <p:spPr/>
        <p:txBody>
          <a:bodyPr/>
          <a:lstStyle/>
          <a:p>
            <a:r>
              <a:rPr lang="en-US"/>
              <a:t>Click to edit Master title style</a:t>
            </a:r>
          </a:p>
        </p:txBody>
      </p:sp>
      <p:graphicFrame>
        <p:nvGraphicFramePr>
          <p:cNvPr id="6" name="Chart Placeholder 5" descr="Chart Placeholder">
            <a:extLst>
              <a:ext uri="{FF2B5EF4-FFF2-40B4-BE49-F238E27FC236}">
                <a16:creationId xmlns:a16="http://schemas.microsoft.com/office/drawing/2014/main" id="{9720149E-270C-4530-1E61-61E8033B6D64}"/>
              </a:ext>
            </a:extLst>
          </p:cNvPr>
          <p:cNvGraphicFramePr>
            <a:graphicFrameLocks/>
          </p:cNvGraphicFramePr>
          <p:nvPr userDrawn="1">
            <p:extLst>
              <p:ext uri="{D42A27DB-BD31-4B8C-83A1-F6EECF244321}">
                <p14:modId xmlns:p14="http://schemas.microsoft.com/office/powerpoint/2010/main" val="3719134862"/>
              </p:ext>
            </p:extLst>
          </p:nvPr>
        </p:nvGraphicFramePr>
        <p:xfrm>
          <a:off x="838200" y="2111375"/>
          <a:ext cx="10515600" cy="37449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9315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5F79-D00B-EA75-9289-0BCA3C6844A5}"/>
              </a:ext>
            </a:extLst>
          </p:cNvPr>
          <p:cNvSpPr>
            <a:spLocks noGrp="1"/>
          </p:cNvSpPr>
          <p:nvPr>
            <p:ph type="title"/>
          </p:nvPr>
        </p:nvSpPr>
        <p:spPr/>
        <p:txBody>
          <a:bodyPr/>
          <a:lstStyle/>
          <a:p>
            <a:r>
              <a:rPr lang="en-US"/>
              <a:t>Click to edit Master title style</a:t>
            </a:r>
          </a:p>
        </p:txBody>
      </p:sp>
      <p:sp>
        <p:nvSpPr>
          <p:cNvPr id="7" name="Picture Placeholder 6">
            <a:extLst>
              <a:ext uri="{FF2B5EF4-FFF2-40B4-BE49-F238E27FC236}">
                <a16:creationId xmlns:a16="http://schemas.microsoft.com/office/drawing/2014/main" id="{DCB1FC40-D711-BB6A-7C0B-0FA7CF9C6F57}"/>
              </a:ext>
            </a:extLst>
          </p:cNvPr>
          <p:cNvSpPr>
            <a:spLocks noGrp="1"/>
          </p:cNvSpPr>
          <p:nvPr>
            <p:ph type="pic" sz="quarter" idx="13"/>
          </p:nvPr>
        </p:nvSpPr>
        <p:spPr>
          <a:xfrm>
            <a:off x="2069128" y="2281238"/>
            <a:ext cx="1614488" cy="1563687"/>
          </a:xfrm>
        </p:spPr>
        <p:txBody>
          <a:bodyPr/>
          <a:lstStyle>
            <a:lvl1pPr marL="0" indent="0">
              <a:buNone/>
              <a:defRPr/>
            </a:lvl1pPr>
          </a:lstStyle>
          <a:p>
            <a:endParaRPr lang="en-US" dirty="0"/>
          </a:p>
        </p:txBody>
      </p:sp>
      <p:sp>
        <p:nvSpPr>
          <p:cNvPr id="8" name="Picture Placeholder 6">
            <a:extLst>
              <a:ext uri="{FF2B5EF4-FFF2-40B4-BE49-F238E27FC236}">
                <a16:creationId xmlns:a16="http://schemas.microsoft.com/office/drawing/2014/main" id="{C5B85355-5674-A3EE-9131-0DB7A3B0CA0D}"/>
              </a:ext>
            </a:extLst>
          </p:cNvPr>
          <p:cNvSpPr>
            <a:spLocks noGrp="1"/>
          </p:cNvSpPr>
          <p:nvPr>
            <p:ph type="pic" sz="quarter" idx="14"/>
          </p:nvPr>
        </p:nvSpPr>
        <p:spPr>
          <a:xfrm>
            <a:off x="4084511" y="2281238"/>
            <a:ext cx="1614488" cy="1563687"/>
          </a:xfrm>
        </p:spPr>
        <p:txBody>
          <a:bodyPr/>
          <a:lstStyle>
            <a:lvl1pPr marL="0" indent="0">
              <a:buNone/>
              <a:defRPr/>
            </a:lvl1pPr>
          </a:lstStyle>
          <a:p>
            <a:endParaRPr lang="en-US" dirty="0"/>
          </a:p>
        </p:txBody>
      </p:sp>
      <p:sp>
        <p:nvSpPr>
          <p:cNvPr id="9" name="Picture Placeholder 6">
            <a:extLst>
              <a:ext uri="{FF2B5EF4-FFF2-40B4-BE49-F238E27FC236}">
                <a16:creationId xmlns:a16="http://schemas.microsoft.com/office/drawing/2014/main" id="{FAB00A0E-EA72-3DB4-E290-E45FFF92B6BE}"/>
              </a:ext>
            </a:extLst>
          </p:cNvPr>
          <p:cNvSpPr>
            <a:spLocks noGrp="1"/>
          </p:cNvSpPr>
          <p:nvPr>
            <p:ph type="pic" sz="quarter" idx="15"/>
          </p:nvPr>
        </p:nvSpPr>
        <p:spPr>
          <a:xfrm>
            <a:off x="6099894" y="2281237"/>
            <a:ext cx="1614488" cy="1563687"/>
          </a:xfrm>
        </p:spPr>
        <p:txBody>
          <a:bodyPr/>
          <a:lstStyle>
            <a:lvl1pPr marL="0" indent="0">
              <a:buNone/>
              <a:defRPr/>
            </a:lvl1pPr>
          </a:lstStyle>
          <a:p>
            <a:endParaRPr lang="en-US" dirty="0"/>
          </a:p>
        </p:txBody>
      </p:sp>
      <p:sp>
        <p:nvSpPr>
          <p:cNvPr id="10" name="Picture Placeholder 6">
            <a:extLst>
              <a:ext uri="{FF2B5EF4-FFF2-40B4-BE49-F238E27FC236}">
                <a16:creationId xmlns:a16="http://schemas.microsoft.com/office/drawing/2014/main" id="{C3F6561C-FCC2-AD4D-2479-671AC4018FEC}"/>
              </a:ext>
            </a:extLst>
          </p:cNvPr>
          <p:cNvSpPr>
            <a:spLocks noGrp="1"/>
          </p:cNvSpPr>
          <p:nvPr>
            <p:ph type="pic" sz="quarter" idx="16"/>
          </p:nvPr>
        </p:nvSpPr>
        <p:spPr>
          <a:xfrm>
            <a:off x="8115277" y="2281236"/>
            <a:ext cx="1614488" cy="1563687"/>
          </a:xfrm>
        </p:spPr>
        <p:txBody>
          <a:bodyPr/>
          <a:lstStyle>
            <a:lvl1pPr marL="0" indent="0">
              <a:buNone/>
              <a:defRPr/>
            </a:lvl1pPr>
          </a:lstStyle>
          <a:p>
            <a:endParaRPr lang="en-US" dirty="0"/>
          </a:p>
        </p:txBody>
      </p:sp>
      <p:sp>
        <p:nvSpPr>
          <p:cNvPr id="12" name="Text Placeholder 11">
            <a:extLst>
              <a:ext uri="{FF2B5EF4-FFF2-40B4-BE49-F238E27FC236}">
                <a16:creationId xmlns:a16="http://schemas.microsoft.com/office/drawing/2014/main" id="{425DBEF2-EF22-3BA4-D8E1-6B22836AFCC9}"/>
              </a:ext>
            </a:extLst>
          </p:cNvPr>
          <p:cNvSpPr>
            <a:spLocks noGrp="1"/>
          </p:cNvSpPr>
          <p:nvPr>
            <p:ph type="body" sz="quarter" idx="17"/>
          </p:nvPr>
        </p:nvSpPr>
        <p:spPr>
          <a:xfrm>
            <a:off x="2068336" y="4035566"/>
            <a:ext cx="1614488" cy="724441"/>
          </a:xfrm>
        </p:spPr>
        <p:txBody>
          <a:bodyPr>
            <a:normAutofit/>
          </a:bodyPr>
          <a:lstStyle>
            <a:lvl1pPr marL="0" indent="0" algn="ctr">
              <a:buNone/>
              <a:defRPr sz="2400" b="1"/>
            </a:lvl1pPr>
          </a:lstStyle>
          <a:p>
            <a:pPr lvl="0"/>
            <a:r>
              <a:rPr lang="en-US" dirty="0"/>
              <a:t>Click to edit</a:t>
            </a:r>
          </a:p>
        </p:txBody>
      </p:sp>
      <p:sp>
        <p:nvSpPr>
          <p:cNvPr id="13" name="Text Placeholder 11">
            <a:extLst>
              <a:ext uri="{FF2B5EF4-FFF2-40B4-BE49-F238E27FC236}">
                <a16:creationId xmlns:a16="http://schemas.microsoft.com/office/drawing/2014/main" id="{FAA9AA20-4289-F8C0-6834-95A8007C9F94}"/>
              </a:ext>
            </a:extLst>
          </p:cNvPr>
          <p:cNvSpPr>
            <a:spLocks noGrp="1"/>
          </p:cNvSpPr>
          <p:nvPr>
            <p:ph type="body" sz="quarter" idx="18"/>
          </p:nvPr>
        </p:nvSpPr>
        <p:spPr>
          <a:xfrm>
            <a:off x="2068336" y="4803826"/>
            <a:ext cx="1614488" cy="724441"/>
          </a:xfrm>
        </p:spPr>
        <p:txBody>
          <a:bodyPr>
            <a:normAutofit/>
          </a:bodyPr>
          <a:lstStyle>
            <a:lvl1pPr marL="0" indent="0" algn="ctr">
              <a:buNone/>
              <a:defRPr sz="1800"/>
            </a:lvl1pPr>
          </a:lstStyle>
          <a:p>
            <a:pPr lvl="0"/>
            <a:r>
              <a:rPr lang="en-US" dirty="0"/>
              <a:t>Click to edit</a:t>
            </a:r>
          </a:p>
        </p:txBody>
      </p:sp>
      <p:sp>
        <p:nvSpPr>
          <p:cNvPr id="14" name="Text Placeholder 11">
            <a:extLst>
              <a:ext uri="{FF2B5EF4-FFF2-40B4-BE49-F238E27FC236}">
                <a16:creationId xmlns:a16="http://schemas.microsoft.com/office/drawing/2014/main" id="{2ACB7DD2-D4EE-66E4-B472-1B8C754E0004}"/>
              </a:ext>
            </a:extLst>
          </p:cNvPr>
          <p:cNvSpPr>
            <a:spLocks noGrp="1"/>
          </p:cNvSpPr>
          <p:nvPr>
            <p:ph type="body" sz="quarter" idx="19"/>
          </p:nvPr>
        </p:nvSpPr>
        <p:spPr>
          <a:xfrm>
            <a:off x="4084511" y="4035566"/>
            <a:ext cx="1614488" cy="724441"/>
          </a:xfrm>
        </p:spPr>
        <p:txBody>
          <a:bodyPr>
            <a:normAutofit/>
          </a:bodyPr>
          <a:lstStyle>
            <a:lvl1pPr marL="0" indent="0" algn="ctr">
              <a:buNone/>
              <a:defRPr sz="2400" b="1"/>
            </a:lvl1pPr>
          </a:lstStyle>
          <a:p>
            <a:pPr lvl="0"/>
            <a:r>
              <a:rPr lang="en-US" dirty="0"/>
              <a:t>Click to edit</a:t>
            </a:r>
          </a:p>
        </p:txBody>
      </p:sp>
      <p:sp>
        <p:nvSpPr>
          <p:cNvPr id="15" name="Text Placeholder 11">
            <a:extLst>
              <a:ext uri="{FF2B5EF4-FFF2-40B4-BE49-F238E27FC236}">
                <a16:creationId xmlns:a16="http://schemas.microsoft.com/office/drawing/2014/main" id="{6CA3CFDF-A4E7-02E7-52AD-1141C0FDE515}"/>
              </a:ext>
            </a:extLst>
          </p:cNvPr>
          <p:cNvSpPr>
            <a:spLocks noGrp="1"/>
          </p:cNvSpPr>
          <p:nvPr>
            <p:ph type="body" sz="quarter" idx="20"/>
          </p:nvPr>
        </p:nvSpPr>
        <p:spPr>
          <a:xfrm>
            <a:off x="4084511" y="4803826"/>
            <a:ext cx="1614488" cy="724441"/>
          </a:xfrm>
        </p:spPr>
        <p:txBody>
          <a:bodyPr>
            <a:normAutofit/>
          </a:bodyPr>
          <a:lstStyle>
            <a:lvl1pPr marL="0" indent="0" algn="ctr">
              <a:buNone/>
              <a:defRPr sz="1800"/>
            </a:lvl1pPr>
          </a:lstStyle>
          <a:p>
            <a:pPr lvl="0"/>
            <a:r>
              <a:rPr lang="en-US" dirty="0"/>
              <a:t>Click to edit</a:t>
            </a:r>
          </a:p>
        </p:txBody>
      </p:sp>
      <p:sp>
        <p:nvSpPr>
          <p:cNvPr id="16" name="Text Placeholder 11">
            <a:extLst>
              <a:ext uri="{FF2B5EF4-FFF2-40B4-BE49-F238E27FC236}">
                <a16:creationId xmlns:a16="http://schemas.microsoft.com/office/drawing/2014/main" id="{41E304F0-7B43-3ACC-A96C-698C8AD6D5CB}"/>
              </a:ext>
            </a:extLst>
          </p:cNvPr>
          <p:cNvSpPr>
            <a:spLocks noGrp="1"/>
          </p:cNvSpPr>
          <p:nvPr>
            <p:ph type="body" sz="quarter" idx="21"/>
          </p:nvPr>
        </p:nvSpPr>
        <p:spPr>
          <a:xfrm>
            <a:off x="6099894" y="4035566"/>
            <a:ext cx="1614488" cy="724441"/>
          </a:xfrm>
        </p:spPr>
        <p:txBody>
          <a:bodyPr>
            <a:normAutofit/>
          </a:bodyPr>
          <a:lstStyle>
            <a:lvl1pPr marL="0" indent="0" algn="ctr">
              <a:buNone/>
              <a:defRPr sz="2400" b="1"/>
            </a:lvl1pPr>
          </a:lstStyle>
          <a:p>
            <a:pPr lvl="0"/>
            <a:r>
              <a:rPr lang="en-US" dirty="0"/>
              <a:t>Click to edit</a:t>
            </a:r>
          </a:p>
        </p:txBody>
      </p:sp>
      <p:sp>
        <p:nvSpPr>
          <p:cNvPr id="17" name="Text Placeholder 11">
            <a:extLst>
              <a:ext uri="{FF2B5EF4-FFF2-40B4-BE49-F238E27FC236}">
                <a16:creationId xmlns:a16="http://schemas.microsoft.com/office/drawing/2014/main" id="{9F7F334D-0EBF-775D-CCDE-6E1F46E560AB}"/>
              </a:ext>
            </a:extLst>
          </p:cNvPr>
          <p:cNvSpPr>
            <a:spLocks noGrp="1"/>
          </p:cNvSpPr>
          <p:nvPr>
            <p:ph type="body" sz="quarter" idx="22"/>
          </p:nvPr>
        </p:nvSpPr>
        <p:spPr>
          <a:xfrm>
            <a:off x="6099894" y="4803826"/>
            <a:ext cx="1614488" cy="724441"/>
          </a:xfrm>
        </p:spPr>
        <p:txBody>
          <a:bodyPr>
            <a:normAutofit/>
          </a:bodyPr>
          <a:lstStyle>
            <a:lvl1pPr marL="0" indent="0" algn="ctr">
              <a:buNone/>
              <a:defRPr sz="1800"/>
            </a:lvl1pPr>
          </a:lstStyle>
          <a:p>
            <a:pPr lvl="0"/>
            <a:r>
              <a:rPr lang="en-US" dirty="0"/>
              <a:t>Click to edit</a:t>
            </a:r>
          </a:p>
        </p:txBody>
      </p:sp>
      <p:sp>
        <p:nvSpPr>
          <p:cNvPr id="18" name="Text Placeholder 11">
            <a:extLst>
              <a:ext uri="{FF2B5EF4-FFF2-40B4-BE49-F238E27FC236}">
                <a16:creationId xmlns:a16="http://schemas.microsoft.com/office/drawing/2014/main" id="{36269222-0464-C027-977E-DBF6077C56D3}"/>
              </a:ext>
            </a:extLst>
          </p:cNvPr>
          <p:cNvSpPr>
            <a:spLocks noGrp="1"/>
          </p:cNvSpPr>
          <p:nvPr>
            <p:ph type="body" sz="quarter" idx="23"/>
          </p:nvPr>
        </p:nvSpPr>
        <p:spPr>
          <a:xfrm>
            <a:off x="8115277" y="4035566"/>
            <a:ext cx="1614488" cy="724441"/>
          </a:xfrm>
        </p:spPr>
        <p:txBody>
          <a:bodyPr>
            <a:normAutofit/>
          </a:bodyPr>
          <a:lstStyle>
            <a:lvl1pPr marL="0" indent="0" algn="ctr">
              <a:buNone/>
              <a:defRPr sz="2400" b="1"/>
            </a:lvl1pPr>
          </a:lstStyle>
          <a:p>
            <a:pPr lvl="0"/>
            <a:r>
              <a:rPr lang="en-US" dirty="0"/>
              <a:t>Click to edit</a:t>
            </a:r>
          </a:p>
        </p:txBody>
      </p:sp>
      <p:sp>
        <p:nvSpPr>
          <p:cNvPr id="19" name="Text Placeholder 11">
            <a:extLst>
              <a:ext uri="{FF2B5EF4-FFF2-40B4-BE49-F238E27FC236}">
                <a16:creationId xmlns:a16="http://schemas.microsoft.com/office/drawing/2014/main" id="{8A22C6D8-5019-8F6E-97FB-6AD13B6EC7E0}"/>
              </a:ext>
            </a:extLst>
          </p:cNvPr>
          <p:cNvSpPr>
            <a:spLocks noGrp="1"/>
          </p:cNvSpPr>
          <p:nvPr>
            <p:ph type="body" sz="quarter" idx="24"/>
          </p:nvPr>
        </p:nvSpPr>
        <p:spPr>
          <a:xfrm>
            <a:off x="8115277" y="4803826"/>
            <a:ext cx="1614488" cy="724441"/>
          </a:xfrm>
        </p:spPr>
        <p:txBody>
          <a:bodyPr>
            <a:normAutofit/>
          </a:bodyPr>
          <a:lstStyle>
            <a:lvl1pPr marL="0" indent="0" algn="ctr">
              <a:buNone/>
              <a:defRPr sz="1800"/>
            </a:lvl1pPr>
          </a:lstStyle>
          <a:p>
            <a:pPr lvl="0"/>
            <a:r>
              <a:rPr lang="en-US" dirty="0"/>
              <a:t>Click to edit</a:t>
            </a:r>
          </a:p>
        </p:txBody>
      </p:sp>
    </p:spTree>
    <p:extLst>
      <p:ext uri="{BB962C8B-B14F-4D97-AF65-F5344CB8AC3E}">
        <p14:creationId xmlns:p14="http://schemas.microsoft.com/office/powerpoint/2010/main" val="1011782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ur Modul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70D39-63F0-6ED7-2BBC-1A3A0007391C}"/>
              </a:ext>
            </a:extLst>
          </p:cNvPr>
          <p:cNvSpPr>
            <a:spLocks noGrp="1"/>
          </p:cNvSpPr>
          <p:nvPr>
            <p:ph type="title"/>
          </p:nvPr>
        </p:nvSpPr>
        <p:spPr/>
        <p:txBody>
          <a:bodyPr/>
          <a:lstStyle/>
          <a:p>
            <a:r>
              <a:rPr lang="en-US"/>
              <a:t>Click to edit Master title style</a:t>
            </a:r>
          </a:p>
        </p:txBody>
      </p:sp>
      <p:sp>
        <p:nvSpPr>
          <p:cNvPr id="28" name="Rectangle 27">
            <a:extLst>
              <a:ext uri="{FF2B5EF4-FFF2-40B4-BE49-F238E27FC236}">
                <a16:creationId xmlns:a16="http://schemas.microsoft.com/office/drawing/2014/main" id="{AE38EFCA-BC60-D53E-3C6E-A5450690DE2A}"/>
              </a:ext>
            </a:extLst>
          </p:cNvPr>
          <p:cNvSpPr/>
          <p:nvPr userDrawn="1"/>
        </p:nvSpPr>
        <p:spPr>
          <a:xfrm>
            <a:off x="838200" y="1490004"/>
            <a:ext cx="2546746" cy="764024"/>
          </a:xfrm>
          <a:prstGeom prst="rect">
            <a:avLst/>
          </a:prstGeom>
          <a:solidFill>
            <a:schemeClr val="tx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Rectangle 25">
            <a:extLst>
              <a:ext uri="{FF2B5EF4-FFF2-40B4-BE49-F238E27FC236}">
                <a16:creationId xmlns:a16="http://schemas.microsoft.com/office/drawing/2014/main" id="{49385A43-9696-AED1-52DB-1B9215C32F9F}"/>
              </a:ext>
            </a:extLst>
          </p:cNvPr>
          <p:cNvSpPr/>
          <p:nvPr userDrawn="1"/>
        </p:nvSpPr>
        <p:spPr>
          <a:xfrm>
            <a:off x="838480" y="2250486"/>
            <a:ext cx="2546746" cy="4105864"/>
          </a:xfrm>
          <a:prstGeom prst="rect">
            <a:avLst/>
          </a:prstGeom>
          <a:solidFill>
            <a:schemeClr val="bg2">
              <a:alpha val="9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4" name="Rectangle 23">
            <a:extLst>
              <a:ext uri="{FF2B5EF4-FFF2-40B4-BE49-F238E27FC236}">
                <a16:creationId xmlns:a16="http://schemas.microsoft.com/office/drawing/2014/main" id="{2DC21BEE-E906-357F-59FB-590FD3E2B5FC}"/>
              </a:ext>
            </a:extLst>
          </p:cNvPr>
          <p:cNvSpPr/>
          <p:nvPr userDrawn="1"/>
        </p:nvSpPr>
        <p:spPr>
          <a:xfrm>
            <a:off x="3468625" y="1490004"/>
            <a:ext cx="2546746" cy="764024"/>
          </a:xfrm>
          <a:prstGeom prst="rect">
            <a:avLst/>
          </a:prstGeom>
          <a:solidFill>
            <a:schemeClr val="tx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Rectangle 21">
            <a:extLst>
              <a:ext uri="{FF2B5EF4-FFF2-40B4-BE49-F238E27FC236}">
                <a16:creationId xmlns:a16="http://schemas.microsoft.com/office/drawing/2014/main" id="{D1BF5BE9-8015-DBB1-907B-1343FC774D47}"/>
              </a:ext>
            </a:extLst>
          </p:cNvPr>
          <p:cNvSpPr/>
          <p:nvPr userDrawn="1"/>
        </p:nvSpPr>
        <p:spPr>
          <a:xfrm>
            <a:off x="3472547" y="2250486"/>
            <a:ext cx="2546746" cy="4105864"/>
          </a:xfrm>
          <a:prstGeom prst="rect">
            <a:avLst/>
          </a:prstGeom>
          <a:solidFill>
            <a:schemeClr val="bg1">
              <a:alpha val="9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Rectangle 19">
            <a:extLst>
              <a:ext uri="{FF2B5EF4-FFF2-40B4-BE49-F238E27FC236}">
                <a16:creationId xmlns:a16="http://schemas.microsoft.com/office/drawing/2014/main" id="{C4CE49DD-84EF-2F91-62DA-E2EC72B50477}"/>
              </a:ext>
            </a:extLst>
          </p:cNvPr>
          <p:cNvSpPr/>
          <p:nvPr userDrawn="1"/>
        </p:nvSpPr>
        <p:spPr>
          <a:xfrm>
            <a:off x="6103100" y="1490004"/>
            <a:ext cx="2546746" cy="764024"/>
          </a:xfrm>
          <a:prstGeom prst="rect">
            <a:avLst/>
          </a:prstGeom>
          <a:solidFill>
            <a:schemeClr val="tx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Rectangle 17">
            <a:extLst>
              <a:ext uri="{FF2B5EF4-FFF2-40B4-BE49-F238E27FC236}">
                <a16:creationId xmlns:a16="http://schemas.microsoft.com/office/drawing/2014/main" id="{5560DD43-2AAE-AE93-4D54-684DB337DD2F}"/>
              </a:ext>
            </a:extLst>
          </p:cNvPr>
          <p:cNvSpPr/>
          <p:nvPr userDrawn="1"/>
        </p:nvSpPr>
        <p:spPr>
          <a:xfrm>
            <a:off x="6104221" y="2250486"/>
            <a:ext cx="2546746" cy="4105864"/>
          </a:xfrm>
          <a:prstGeom prst="rect">
            <a:avLst/>
          </a:prstGeom>
          <a:solidFill>
            <a:schemeClr val="bg1">
              <a:alpha val="9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6" name="Rectangle 15">
            <a:extLst>
              <a:ext uri="{FF2B5EF4-FFF2-40B4-BE49-F238E27FC236}">
                <a16:creationId xmlns:a16="http://schemas.microsoft.com/office/drawing/2014/main" id="{ED4B0E6A-1308-DF9D-EC72-BBAA7523E6F3}"/>
              </a:ext>
            </a:extLst>
          </p:cNvPr>
          <p:cNvSpPr/>
          <p:nvPr userDrawn="1"/>
        </p:nvSpPr>
        <p:spPr>
          <a:xfrm>
            <a:off x="8724689" y="1490004"/>
            <a:ext cx="2546746" cy="764024"/>
          </a:xfrm>
          <a:prstGeom prst="rect">
            <a:avLst/>
          </a:prstGeom>
          <a:solidFill>
            <a:schemeClr val="tx1"/>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Rectangle 13">
            <a:extLst>
              <a:ext uri="{FF2B5EF4-FFF2-40B4-BE49-F238E27FC236}">
                <a16:creationId xmlns:a16="http://schemas.microsoft.com/office/drawing/2014/main" id="{A2321B48-29C4-10DD-8437-DD39AD4CB5BF}"/>
              </a:ext>
            </a:extLst>
          </p:cNvPr>
          <p:cNvSpPr/>
          <p:nvPr userDrawn="1"/>
        </p:nvSpPr>
        <p:spPr>
          <a:xfrm>
            <a:off x="8725136" y="2250486"/>
            <a:ext cx="2546746" cy="4105864"/>
          </a:xfrm>
          <a:prstGeom prst="rect">
            <a:avLst/>
          </a:prstGeom>
          <a:solidFill>
            <a:schemeClr val="bg1">
              <a:alpha val="9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1" name="Text Placeholder 30">
            <a:extLst>
              <a:ext uri="{FF2B5EF4-FFF2-40B4-BE49-F238E27FC236}">
                <a16:creationId xmlns:a16="http://schemas.microsoft.com/office/drawing/2014/main" id="{E168C0F0-00B1-200B-AF68-A5178D516C0B}"/>
              </a:ext>
            </a:extLst>
          </p:cNvPr>
          <p:cNvSpPr>
            <a:spLocks noGrp="1"/>
          </p:cNvSpPr>
          <p:nvPr>
            <p:ph type="body" sz="quarter" idx="13"/>
          </p:nvPr>
        </p:nvSpPr>
        <p:spPr>
          <a:xfrm>
            <a:off x="1009165" y="1592875"/>
            <a:ext cx="2204816" cy="552119"/>
          </a:xfrm>
        </p:spPr>
        <p:txBody>
          <a:bodyPr>
            <a:normAutofit/>
          </a:bodyPr>
          <a:lstStyle>
            <a:lvl1pPr marL="0" indent="0">
              <a:buNone/>
              <a:defRPr sz="2400">
                <a:solidFill>
                  <a:schemeClr val="bg1"/>
                </a:solidFill>
              </a:defRPr>
            </a:lvl1pPr>
          </a:lstStyle>
          <a:p>
            <a:pPr lvl="0"/>
            <a:r>
              <a:rPr lang="en-US" dirty="0"/>
              <a:t>Click to edit</a:t>
            </a:r>
          </a:p>
        </p:txBody>
      </p:sp>
      <p:sp>
        <p:nvSpPr>
          <p:cNvPr id="32" name="Text Placeholder 30">
            <a:extLst>
              <a:ext uri="{FF2B5EF4-FFF2-40B4-BE49-F238E27FC236}">
                <a16:creationId xmlns:a16="http://schemas.microsoft.com/office/drawing/2014/main" id="{8C7A834F-7F61-E074-02BC-AFBE31D0342D}"/>
              </a:ext>
            </a:extLst>
          </p:cNvPr>
          <p:cNvSpPr>
            <a:spLocks noGrp="1"/>
          </p:cNvSpPr>
          <p:nvPr>
            <p:ph type="body" sz="quarter" idx="14"/>
          </p:nvPr>
        </p:nvSpPr>
        <p:spPr>
          <a:xfrm>
            <a:off x="3639590" y="1592874"/>
            <a:ext cx="2204816" cy="552119"/>
          </a:xfrm>
        </p:spPr>
        <p:txBody>
          <a:bodyPr>
            <a:normAutofit/>
          </a:bodyPr>
          <a:lstStyle>
            <a:lvl1pPr marL="0" indent="0">
              <a:buNone/>
              <a:defRPr sz="2400">
                <a:solidFill>
                  <a:schemeClr val="bg1"/>
                </a:solidFill>
              </a:defRPr>
            </a:lvl1pPr>
          </a:lstStyle>
          <a:p>
            <a:pPr lvl="0"/>
            <a:r>
              <a:rPr lang="en-US" dirty="0"/>
              <a:t>Click to edit</a:t>
            </a:r>
          </a:p>
        </p:txBody>
      </p:sp>
      <p:sp>
        <p:nvSpPr>
          <p:cNvPr id="33" name="Text Placeholder 30">
            <a:extLst>
              <a:ext uri="{FF2B5EF4-FFF2-40B4-BE49-F238E27FC236}">
                <a16:creationId xmlns:a16="http://schemas.microsoft.com/office/drawing/2014/main" id="{C1F3B096-56F1-9EFD-4EA8-0FFEE1416C32}"/>
              </a:ext>
            </a:extLst>
          </p:cNvPr>
          <p:cNvSpPr>
            <a:spLocks noGrp="1"/>
          </p:cNvSpPr>
          <p:nvPr>
            <p:ph type="body" sz="quarter" idx="15"/>
          </p:nvPr>
        </p:nvSpPr>
        <p:spPr>
          <a:xfrm>
            <a:off x="6274065" y="1592874"/>
            <a:ext cx="2204816" cy="552119"/>
          </a:xfrm>
        </p:spPr>
        <p:txBody>
          <a:bodyPr>
            <a:normAutofit/>
          </a:bodyPr>
          <a:lstStyle>
            <a:lvl1pPr marL="0" indent="0">
              <a:buNone/>
              <a:defRPr sz="2400">
                <a:solidFill>
                  <a:schemeClr val="bg1"/>
                </a:solidFill>
              </a:defRPr>
            </a:lvl1pPr>
          </a:lstStyle>
          <a:p>
            <a:pPr lvl="0"/>
            <a:r>
              <a:rPr lang="en-US" dirty="0"/>
              <a:t>Click to edit</a:t>
            </a:r>
          </a:p>
        </p:txBody>
      </p:sp>
      <p:sp>
        <p:nvSpPr>
          <p:cNvPr id="34" name="Text Placeholder 30">
            <a:extLst>
              <a:ext uri="{FF2B5EF4-FFF2-40B4-BE49-F238E27FC236}">
                <a16:creationId xmlns:a16="http://schemas.microsoft.com/office/drawing/2014/main" id="{E35D8B09-AD8E-B53F-DBFC-B6BADD34476A}"/>
              </a:ext>
            </a:extLst>
          </p:cNvPr>
          <p:cNvSpPr>
            <a:spLocks noGrp="1"/>
          </p:cNvSpPr>
          <p:nvPr>
            <p:ph type="body" sz="quarter" idx="16"/>
          </p:nvPr>
        </p:nvSpPr>
        <p:spPr>
          <a:xfrm>
            <a:off x="8879792" y="1592873"/>
            <a:ext cx="2204816" cy="552119"/>
          </a:xfrm>
        </p:spPr>
        <p:txBody>
          <a:bodyPr>
            <a:normAutofit/>
          </a:bodyPr>
          <a:lstStyle>
            <a:lvl1pPr marL="0" indent="0">
              <a:buNone/>
              <a:defRPr sz="2400">
                <a:solidFill>
                  <a:schemeClr val="bg1"/>
                </a:solidFill>
              </a:defRPr>
            </a:lvl1pPr>
          </a:lstStyle>
          <a:p>
            <a:pPr lvl="0"/>
            <a:r>
              <a:rPr lang="en-US" dirty="0"/>
              <a:t>Click to edit</a:t>
            </a:r>
          </a:p>
        </p:txBody>
      </p:sp>
      <p:sp>
        <p:nvSpPr>
          <p:cNvPr id="36" name="Text Placeholder 35">
            <a:extLst>
              <a:ext uri="{FF2B5EF4-FFF2-40B4-BE49-F238E27FC236}">
                <a16:creationId xmlns:a16="http://schemas.microsoft.com/office/drawing/2014/main" id="{7C8DE6C5-B857-6921-7384-7196D4F590FB}"/>
              </a:ext>
            </a:extLst>
          </p:cNvPr>
          <p:cNvSpPr>
            <a:spLocks noGrp="1"/>
          </p:cNvSpPr>
          <p:nvPr>
            <p:ph type="body" sz="quarter" idx="17"/>
          </p:nvPr>
        </p:nvSpPr>
        <p:spPr>
          <a:xfrm>
            <a:off x="920118" y="2356898"/>
            <a:ext cx="2370013" cy="3890417"/>
          </a:xfrm>
        </p:spPr>
        <p:txBody>
          <a:bodyPr>
            <a:normAutofit/>
          </a:bodyPr>
          <a:lstStyle>
            <a:lvl1pPr marL="0" indent="0">
              <a:buNone/>
              <a:defRPr sz="1800"/>
            </a:lvl1pPr>
          </a:lstStyle>
          <a:p>
            <a:pPr lvl="0"/>
            <a:r>
              <a:rPr lang="en-US" dirty="0"/>
              <a:t>Click to edit</a:t>
            </a:r>
          </a:p>
        </p:txBody>
      </p:sp>
      <p:sp>
        <p:nvSpPr>
          <p:cNvPr id="37" name="Text Placeholder 35">
            <a:extLst>
              <a:ext uri="{FF2B5EF4-FFF2-40B4-BE49-F238E27FC236}">
                <a16:creationId xmlns:a16="http://schemas.microsoft.com/office/drawing/2014/main" id="{2D13EB98-1DD0-8ED4-CA91-D884708CCE09}"/>
              </a:ext>
            </a:extLst>
          </p:cNvPr>
          <p:cNvSpPr>
            <a:spLocks noGrp="1"/>
          </p:cNvSpPr>
          <p:nvPr>
            <p:ph type="body" sz="quarter" idx="18"/>
          </p:nvPr>
        </p:nvSpPr>
        <p:spPr>
          <a:xfrm>
            <a:off x="3556991" y="2356897"/>
            <a:ext cx="2370013" cy="3890417"/>
          </a:xfrm>
        </p:spPr>
        <p:txBody>
          <a:bodyPr>
            <a:normAutofit/>
          </a:bodyPr>
          <a:lstStyle>
            <a:lvl1pPr marL="0" indent="0">
              <a:buNone/>
              <a:defRPr sz="1800"/>
            </a:lvl1pPr>
          </a:lstStyle>
          <a:p>
            <a:pPr lvl="0"/>
            <a:r>
              <a:rPr lang="en-US" dirty="0"/>
              <a:t>Click to edit</a:t>
            </a:r>
          </a:p>
        </p:txBody>
      </p:sp>
      <p:sp>
        <p:nvSpPr>
          <p:cNvPr id="38" name="Text Placeholder 35">
            <a:extLst>
              <a:ext uri="{FF2B5EF4-FFF2-40B4-BE49-F238E27FC236}">
                <a16:creationId xmlns:a16="http://schemas.microsoft.com/office/drawing/2014/main" id="{15B2ADED-8AA7-7BCC-E7A9-9017A082BEFC}"/>
              </a:ext>
            </a:extLst>
          </p:cNvPr>
          <p:cNvSpPr>
            <a:spLocks noGrp="1"/>
          </p:cNvSpPr>
          <p:nvPr>
            <p:ph type="body" sz="quarter" idx="19"/>
          </p:nvPr>
        </p:nvSpPr>
        <p:spPr>
          <a:xfrm>
            <a:off x="6191466" y="2356896"/>
            <a:ext cx="2370013" cy="3890417"/>
          </a:xfrm>
        </p:spPr>
        <p:txBody>
          <a:bodyPr>
            <a:normAutofit/>
          </a:bodyPr>
          <a:lstStyle>
            <a:lvl1pPr marL="0" indent="0">
              <a:buNone/>
              <a:defRPr sz="1800"/>
            </a:lvl1pPr>
          </a:lstStyle>
          <a:p>
            <a:pPr lvl="0"/>
            <a:r>
              <a:rPr lang="en-US" dirty="0"/>
              <a:t>Click to edit</a:t>
            </a:r>
          </a:p>
        </p:txBody>
      </p:sp>
      <p:sp>
        <p:nvSpPr>
          <p:cNvPr id="39" name="Text Placeholder 35">
            <a:extLst>
              <a:ext uri="{FF2B5EF4-FFF2-40B4-BE49-F238E27FC236}">
                <a16:creationId xmlns:a16="http://schemas.microsoft.com/office/drawing/2014/main" id="{61548156-CD7E-4CEA-1923-EFB856274E0F}"/>
              </a:ext>
            </a:extLst>
          </p:cNvPr>
          <p:cNvSpPr>
            <a:spLocks noGrp="1"/>
          </p:cNvSpPr>
          <p:nvPr>
            <p:ph type="body" sz="quarter" idx="20"/>
          </p:nvPr>
        </p:nvSpPr>
        <p:spPr>
          <a:xfrm>
            <a:off x="8813055" y="2356895"/>
            <a:ext cx="2370013" cy="3890417"/>
          </a:xfrm>
        </p:spPr>
        <p:txBody>
          <a:bodyPr>
            <a:normAutofit/>
          </a:bodyPr>
          <a:lstStyle>
            <a:lvl1pPr marL="0" indent="0">
              <a:buNone/>
              <a:defRPr sz="1800"/>
            </a:lvl1pPr>
          </a:lstStyle>
          <a:p>
            <a:pPr lvl="0"/>
            <a:r>
              <a:rPr lang="en-US" dirty="0"/>
              <a:t>Click to edit</a:t>
            </a:r>
          </a:p>
        </p:txBody>
      </p:sp>
    </p:spTree>
    <p:extLst>
      <p:ext uri="{BB962C8B-B14F-4D97-AF65-F5344CB8AC3E}">
        <p14:creationId xmlns:p14="http://schemas.microsoft.com/office/powerpoint/2010/main" val="28158120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agonal">
    <p:bg>
      <p:bgPr>
        <a:solidFill>
          <a:schemeClr val="accent5"/>
        </a:solidFill>
        <a:effectLst/>
      </p:bgPr>
    </p:bg>
    <p:spTree>
      <p:nvGrpSpPr>
        <p:cNvPr id="1" name=""/>
        <p:cNvGrpSpPr/>
        <p:nvPr/>
      </p:nvGrpSpPr>
      <p:grpSpPr>
        <a:xfrm>
          <a:off x="0" y="0"/>
          <a:ext cx="0" cy="0"/>
          <a:chOff x="0" y="0"/>
          <a:chExt cx="0" cy="0"/>
        </a:xfrm>
      </p:grpSpPr>
      <p:sp>
        <p:nvSpPr>
          <p:cNvPr id="6" name="Graphic 10">
            <a:extLst>
              <a:ext uri="{FF2B5EF4-FFF2-40B4-BE49-F238E27FC236}">
                <a16:creationId xmlns:a16="http://schemas.microsoft.com/office/drawing/2014/main" id="{D6D3D0D7-0DB1-A83C-4A41-6AC765A9BF67}"/>
              </a:ext>
              <a:ext uri="{C183D7F6-B498-43B3-948B-1728B52AA6E4}">
                <adec:decorative xmlns:adec="http://schemas.microsoft.com/office/drawing/2017/decorative" val="1"/>
              </a:ext>
            </a:extLst>
          </p:cNvPr>
          <p:cNvSpPr/>
          <p:nvPr userDrawn="1"/>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tx2"/>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389DC232-08B8-1630-2DE6-00C0AF859272}"/>
              </a:ext>
            </a:extLst>
          </p:cNvPr>
          <p:cNvSpPr>
            <a:spLocks noGrp="1"/>
          </p:cNvSpPr>
          <p:nvPr>
            <p:ph type="title"/>
          </p:nvPr>
        </p:nvSpPr>
        <p:spPr>
          <a:xfrm>
            <a:off x="744196" y="5030787"/>
            <a:ext cx="3294404" cy="1325563"/>
          </a:xfrm>
        </p:spPr>
        <p:txBody>
          <a:bodyPr>
            <a:normAutofit/>
          </a:bodyPr>
          <a:lstStyle>
            <a:lvl1pPr>
              <a:defRPr sz="3200"/>
            </a:lvl1pPr>
          </a:lstStyle>
          <a:p>
            <a:r>
              <a:rPr lang="en-US" dirty="0"/>
              <a:t>Click to edit Master title style</a:t>
            </a:r>
          </a:p>
        </p:txBody>
      </p:sp>
      <p:cxnSp>
        <p:nvCxnSpPr>
          <p:cNvPr id="7" name="Straight Connector 6">
            <a:extLst>
              <a:ext uri="{FF2B5EF4-FFF2-40B4-BE49-F238E27FC236}">
                <a16:creationId xmlns:a16="http://schemas.microsoft.com/office/drawing/2014/main" id="{496818EC-BAFB-DD73-C510-92DD966CA63D}"/>
              </a:ext>
              <a:ext uri="{C183D7F6-B498-43B3-948B-1728B52AA6E4}">
                <adec:decorative xmlns:adec="http://schemas.microsoft.com/office/drawing/2017/decorative" val="1"/>
              </a:ext>
            </a:extLst>
          </p:cNvPr>
          <p:cNvCxnSpPr>
            <a:cxnSpLocks/>
          </p:cNvCxnSpPr>
          <p:nvPr userDrawn="1"/>
        </p:nvCxnSpPr>
        <p:spPr>
          <a:xfrm>
            <a:off x="4288201" y="466601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A811D0CF-E9A5-0D6F-EBA8-728A0F806B1F}"/>
              </a:ext>
              <a:ext uri="{C183D7F6-B498-43B3-948B-1728B52AA6E4}">
                <adec:decorative xmlns:adec="http://schemas.microsoft.com/office/drawing/2017/decorative" val="1"/>
              </a:ext>
            </a:extLst>
          </p:cNvPr>
          <p:cNvCxnSpPr>
            <a:cxnSpLocks/>
          </p:cNvCxnSpPr>
          <p:nvPr userDrawn="1"/>
        </p:nvCxnSpPr>
        <p:spPr>
          <a:xfrm>
            <a:off x="3694604" y="3590534"/>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00862772-B5C5-BA93-FD5B-0A31422298FD}"/>
              </a:ext>
              <a:ext uri="{C183D7F6-B498-43B3-948B-1728B52AA6E4}">
                <adec:decorative xmlns:adec="http://schemas.microsoft.com/office/drawing/2017/decorative" val="1"/>
              </a:ext>
            </a:extLst>
          </p:cNvPr>
          <p:cNvCxnSpPr>
            <a:cxnSpLocks/>
          </p:cNvCxnSpPr>
          <p:nvPr userDrawn="1"/>
        </p:nvCxnSpPr>
        <p:spPr>
          <a:xfrm>
            <a:off x="3108140" y="2514769"/>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10" name="Straight Connector 9">
            <a:extLst>
              <a:ext uri="{FF2B5EF4-FFF2-40B4-BE49-F238E27FC236}">
                <a16:creationId xmlns:a16="http://schemas.microsoft.com/office/drawing/2014/main" id="{28ECACDD-7326-3D89-B36C-27946577362E}"/>
              </a:ext>
              <a:ext uri="{C183D7F6-B498-43B3-948B-1728B52AA6E4}">
                <adec:decorative xmlns:adec="http://schemas.microsoft.com/office/drawing/2017/decorative" val="1"/>
              </a:ext>
            </a:extLst>
          </p:cNvPr>
          <p:cNvCxnSpPr>
            <a:cxnSpLocks/>
          </p:cNvCxnSpPr>
          <p:nvPr userDrawn="1"/>
        </p:nvCxnSpPr>
        <p:spPr>
          <a:xfrm>
            <a:off x="2520949" y="143816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11" name="Straight Connector 10">
            <a:extLst>
              <a:ext uri="{FF2B5EF4-FFF2-40B4-BE49-F238E27FC236}">
                <a16:creationId xmlns:a16="http://schemas.microsoft.com/office/drawing/2014/main" id="{FC228701-5B67-C511-AB84-42A954B1D420}"/>
              </a:ext>
              <a:ext uri="{C183D7F6-B498-43B3-948B-1728B52AA6E4}">
                <adec:decorative xmlns:adec="http://schemas.microsoft.com/office/drawing/2017/decorative" val="1"/>
              </a:ext>
            </a:extLst>
          </p:cNvPr>
          <p:cNvCxnSpPr>
            <a:cxnSpLocks/>
          </p:cNvCxnSpPr>
          <p:nvPr userDrawn="1"/>
        </p:nvCxnSpPr>
        <p:spPr>
          <a:xfrm>
            <a:off x="4657713" y="4666016"/>
            <a:ext cx="1513211" cy="0"/>
          </a:xfrm>
          <a:prstGeom prst="line">
            <a:avLst/>
          </a:prstGeom>
          <a:ln w="6350">
            <a:solidFill>
              <a:schemeClr val="bg1"/>
            </a:solidFill>
          </a:ln>
        </p:spPr>
        <p:style>
          <a:lnRef idx="1">
            <a:schemeClr val="accent5"/>
          </a:lnRef>
          <a:fillRef idx="0">
            <a:schemeClr val="accent5"/>
          </a:fillRef>
          <a:effectRef idx="0">
            <a:schemeClr val="accent5"/>
          </a:effectRef>
          <a:fontRef idx="minor">
            <a:schemeClr val="tx1"/>
          </a:fontRef>
        </p:style>
      </p:cxnSp>
      <p:cxnSp>
        <p:nvCxnSpPr>
          <p:cNvPr id="12" name="Straight Connector 11">
            <a:extLst>
              <a:ext uri="{FF2B5EF4-FFF2-40B4-BE49-F238E27FC236}">
                <a16:creationId xmlns:a16="http://schemas.microsoft.com/office/drawing/2014/main" id="{8A535DF1-43FD-7252-4207-CFCE8D7A1E95}"/>
              </a:ext>
              <a:ext uri="{C183D7F6-B498-43B3-948B-1728B52AA6E4}">
                <adec:decorative xmlns:adec="http://schemas.microsoft.com/office/drawing/2017/decorative" val="1"/>
              </a:ext>
            </a:extLst>
          </p:cNvPr>
          <p:cNvCxnSpPr>
            <a:cxnSpLocks/>
          </p:cNvCxnSpPr>
          <p:nvPr userDrawn="1"/>
        </p:nvCxnSpPr>
        <p:spPr>
          <a:xfrm>
            <a:off x="4064116" y="3590534"/>
            <a:ext cx="1513211" cy="0"/>
          </a:xfrm>
          <a:prstGeom prst="line">
            <a:avLst/>
          </a:prstGeom>
          <a:ln w="6350">
            <a:solidFill>
              <a:schemeClr val="bg1"/>
            </a:solidFill>
          </a:ln>
        </p:spPr>
        <p:style>
          <a:lnRef idx="1">
            <a:schemeClr val="accent5"/>
          </a:lnRef>
          <a:fillRef idx="0">
            <a:schemeClr val="accent5"/>
          </a:fillRef>
          <a:effectRef idx="0">
            <a:schemeClr val="accent5"/>
          </a:effectRef>
          <a:fontRef idx="minor">
            <a:schemeClr val="tx1"/>
          </a:fontRef>
        </p:style>
      </p:cxnSp>
      <p:cxnSp>
        <p:nvCxnSpPr>
          <p:cNvPr id="13" name="Straight Connector 12">
            <a:extLst>
              <a:ext uri="{FF2B5EF4-FFF2-40B4-BE49-F238E27FC236}">
                <a16:creationId xmlns:a16="http://schemas.microsoft.com/office/drawing/2014/main" id="{53A71C18-24A0-6D92-835D-77FB94BD0AF0}"/>
              </a:ext>
              <a:ext uri="{C183D7F6-B498-43B3-948B-1728B52AA6E4}">
                <adec:decorative xmlns:adec="http://schemas.microsoft.com/office/drawing/2017/decorative" val="1"/>
              </a:ext>
            </a:extLst>
          </p:cNvPr>
          <p:cNvCxnSpPr>
            <a:cxnSpLocks/>
          </p:cNvCxnSpPr>
          <p:nvPr userDrawn="1"/>
        </p:nvCxnSpPr>
        <p:spPr>
          <a:xfrm>
            <a:off x="3477652" y="2514769"/>
            <a:ext cx="1513211" cy="0"/>
          </a:xfrm>
          <a:prstGeom prst="line">
            <a:avLst/>
          </a:prstGeom>
          <a:ln w="6350">
            <a:solidFill>
              <a:schemeClr val="bg1"/>
            </a:solidFill>
          </a:ln>
        </p:spPr>
        <p:style>
          <a:lnRef idx="1">
            <a:schemeClr val="accent5"/>
          </a:lnRef>
          <a:fillRef idx="0">
            <a:schemeClr val="accent5"/>
          </a:fillRef>
          <a:effectRef idx="0">
            <a:schemeClr val="accent5"/>
          </a:effectRef>
          <a:fontRef idx="minor">
            <a:schemeClr val="tx1"/>
          </a:fontRef>
        </p:style>
      </p:cxnSp>
      <p:cxnSp>
        <p:nvCxnSpPr>
          <p:cNvPr id="14" name="Straight Connector 13">
            <a:extLst>
              <a:ext uri="{FF2B5EF4-FFF2-40B4-BE49-F238E27FC236}">
                <a16:creationId xmlns:a16="http://schemas.microsoft.com/office/drawing/2014/main" id="{B9B0F1DD-AE4D-3660-8443-FC9E1A135AF6}"/>
              </a:ext>
              <a:ext uri="{C183D7F6-B498-43B3-948B-1728B52AA6E4}">
                <adec:decorative xmlns:adec="http://schemas.microsoft.com/office/drawing/2017/decorative" val="1"/>
              </a:ext>
            </a:extLst>
          </p:cNvPr>
          <p:cNvCxnSpPr>
            <a:cxnSpLocks/>
          </p:cNvCxnSpPr>
          <p:nvPr userDrawn="1"/>
        </p:nvCxnSpPr>
        <p:spPr>
          <a:xfrm>
            <a:off x="2890461" y="1438166"/>
            <a:ext cx="1513211" cy="0"/>
          </a:xfrm>
          <a:prstGeom prst="line">
            <a:avLst/>
          </a:prstGeom>
          <a:ln w="6350">
            <a:solidFill>
              <a:schemeClr val="bg1"/>
            </a:solidFill>
          </a:ln>
        </p:spPr>
        <p:style>
          <a:lnRef idx="1">
            <a:schemeClr val="accent5"/>
          </a:lnRef>
          <a:fillRef idx="0">
            <a:schemeClr val="accent5"/>
          </a:fillRef>
          <a:effectRef idx="0">
            <a:schemeClr val="accent5"/>
          </a:effectRef>
          <a:fontRef idx="minor">
            <a:schemeClr val="tx1"/>
          </a:fontRef>
        </p:style>
      </p:cxnSp>
      <p:sp>
        <p:nvSpPr>
          <p:cNvPr id="15" name="Text Placeholder 17">
            <a:extLst>
              <a:ext uri="{FF2B5EF4-FFF2-40B4-BE49-F238E27FC236}">
                <a16:creationId xmlns:a16="http://schemas.microsoft.com/office/drawing/2014/main" id="{CE67DAD4-FAA7-27E6-B196-338A3FC6B1D4}"/>
              </a:ext>
            </a:extLst>
          </p:cNvPr>
          <p:cNvSpPr>
            <a:spLocks noGrp="1"/>
          </p:cNvSpPr>
          <p:nvPr>
            <p:ph type="body" sz="quarter" idx="13"/>
          </p:nvPr>
        </p:nvSpPr>
        <p:spPr>
          <a:xfrm>
            <a:off x="4749130" y="1171274"/>
            <a:ext cx="2361767" cy="529444"/>
          </a:xfrm>
        </p:spPr>
        <p:txBody>
          <a:bodyPr>
            <a:normAutofit/>
          </a:bodyPr>
          <a:lstStyle>
            <a:lvl1pPr marL="0" indent="0">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a:t>
            </a:r>
          </a:p>
        </p:txBody>
      </p:sp>
      <p:sp>
        <p:nvSpPr>
          <p:cNvPr id="16" name="Text Placeholder 17">
            <a:extLst>
              <a:ext uri="{FF2B5EF4-FFF2-40B4-BE49-F238E27FC236}">
                <a16:creationId xmlns:a16="http://schemas.microsoft.com/office/drawing/2014/main" id="{E340221F-C747-A2C1-E6D6-9F22840C3740}"/>
              </a:ext>
            </a:extLst>
          </p:cNvPr>
          <p:cNvSpPr>
            <a:spLocks noGrp="1"/>
          </p:cNvSpPr>
          <p:nvPr>
            <p:ph type="body" sz="quarter" idx="14"/>
          </p:nvPr>
        </p:nvSpPr>
        <p:spPr>
          <a:xfrm>
            <a:off x="5207815" y="2258431"/>
            <a:ext cx="2361767" cy="529444"/>
          </a:xfrm>
        </p:spPr>
        <p:txBody>
          <a:bodyPr>
            <a:normAutofit/>
          </a:bodyPr>
          <a:lstStyle>
            <a:lvl1pPr marL="0" indent="0">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a:t>
            </a:r>
          </a:p>
        </p:txBody>
      </p:sp>
      <p:sp>
        <p:nvSpPr>
          <p:cNvPr id="17" name="Text Placeholder 17">
            <a:extLst>
              <a:ext uri="{FF2B5EF4-FFF2-40B4-BE49-F238E27FC236}">
                <a16:creationId xmlns:a16="http://schemas.microsoft.com/office/drawing/2014/main" id="{DD356704-0A4B-A80C-1DA5-91F6ED03D860}"/>
              </a:ext>
            </a:extLst>
          </p:cNvPr>
          <p:cNvSpPr>
            <a:spLocks noGrp="1"/>
          </p:cNvSpPr>
          <p:nvPr>
            <p:ph type="body" sz="quarter" idx="15"/>
          </p:nvPr>
        </p:nvSpPr>
        <p:spPr>
          <a:xfrm>
            <a:off x="5898362" y="3371090"/>
            <a:ext cx="2361767" cy="529444"/>
          </a:xfrm>
        </p:spPr>
        <p:txBody>
          <a:bodyPr>
            <a:normAutofit/>
          </a:bodyPr>
          <a:lstStyle>
            <a:lvl1pPr marL="0" indent="0">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a:t>
            </a:r>
          </a:p>
        </p:txBody>
      </p:sp>
      <p:sp>
        <p:nvSpPr>
          <p:cNvPr id="18" name="Text Placeholder 17">
            <a:extLst>
              <a:ext uri="{FF2B5EF4-FFF2-40B4-BE49-F238E27FC236}">
                <a16:creationId xmlns:a16="http://schemas.microsoft.com/office/drawing/2014/main" id="{7D1D7080-D8F1-19D6-5443-CEE50E5B948B}"/>
              </a:ext>
            </a:extLst>
          </p:cNvPr>
          <p:cNvSpPr>
            <a:spLocks noGrp="1"/>
          </p:cNvSpPr>
          <p:nvPr>
            <p:ph type="body" sz="quarter" idx="16"/>
          </p:nvPr>
        </p:nvSpPr>
        <p:spPr>
          <a:xfrm>
            <a:off x="6450183" y="4401294"/>
            <a:ext cx="2361767" cy="529444"/>
          </a:xfrm>
        </p:spPr>
        <p:txBody>
          <a:bodyPr>
            <a:normAutofit/>
          </a:bodyPr>
          <a:lstStyle>
            <a:lvl1pPr marL="0" indent="0">
              <a:buNone/>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a:t>
            </a:r>
          </a:p>
        </p:txBody>
      </p:sp>
      <p:sp>
        <p:nvSpPr>
          <p:cNvPr id="19" name="Text Placeholder 17">
            <a:extLst>
              <a:ext uri="{FF2B5EF4-FFF2-40B4-BE49-F238E27FC236}">
                <a16:creationId xmlns:a16="http://schemas.microsoft.com/office/drawing/2014/main" id="{F9758339-C982-3A7D-8A6C-9DFF581E5414}"/>
              </a:ext>
            </a:extLst>
          </p:cNvPr>
          <p:cNvSpPr>
            <a:spLocks noGrp="1"/>
          </p:cNvSpPr>
          <p:nvPr>
            <p:ph type="body" sz="quarter" idx="17" hasCustomPrompt="1"/>
          </p:nvPr>
        </p:nvSpPr>
        <p:spPr>
          <a:xfrm>
            <a:off x="1733441" y="1171274"/>
            <a:ext cx="625297" cy="529444"/>
          </a:xfrm>
        </p:spPr>
        <p:txBody>
          <a:bodyPr>
            <a:normAutofit/>
          </a:bodyPr>
          <a:lstStyle>
            <a:lvl1pPr marL="0" indent="0">
              <a:buNone/>
              <a:defRPr sz="2400" b="1">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20" name="Text Placeholder 17">
            <a:extLst>
              <a:ext uri="{FF2B5EF4-FFF2-40B4-BE49-F238E27FC236}">
                <a16:creationId xmlns:a16="http://schemas.microsoft.com/office/drawing/2014/main" id="{18C1CB52-7F77-806A-9332-7C1DF578F89F}"/>
              </a:ext>
            </a:extLst>
          </p:cNvPr>
          <p:cNvSpPr>
            <a:spLocks noGrp="1"/>
          </p:cNvSpPr>
          <p:nvPr>
            <p:ph type="body" sz="quarter" idx="18" hasCustomPrompt="1"/>
          </p:nvPr>
        </p:nvSpPr>
        <p:spPr>
          <a:xfrm>
            <a:off x="2205116" y="2258431"/>
            <a:ext cx="625297" cy="529444"/>
          </a:xfrm>
        </p:spPr>
        <p:txBody>
          <a:bodyPr>
            <a:normAutofit/>
          </a:bodyPr>
          <a:lstStyle>
            <a:lvl1pPr marL="0" indent="0">
              <a:buNone/>
              <a:defRPr sz="2400" b="1">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21" name="Text Placeholder 17">
            <a:extLst>
              <a:ext uri="{FF2B5EF4-FFF2-40B4-BE49-F238E27FC236}">
                <a16:creationId xmlns:a16="http://schemas.microsoft.com/office/drawing/2014/main" id="{8A14C232-8FF1-DC7D-E6E4-174518EF8553}"/>
              </a:ext>
            </a:extLst>
          </p:cNvPr>
          <p:cNvSpPr>
            <a:spLocks noGrp="1"/>
          </p:cNvSpPr>
          <p:nvPr>
            <p:ph type="body" sz="quarter" idx="19" hasCustomPrompt="1"/>
          </p:nvPr>
        </p:nvSpPr>
        <p:spPr>
          <a:xfrm>
            <a:off x="2765599" y="3371090"/>
            <a:ext cx="625297" cy="529444"/>
          </a:xfrm>
        </p:spPr>
        <p:txBody>
          <a:bodyPr>
            <a:normAutofit/>
          </a:bodyPr>
          <a:lstStyle>
            <a:lvl1pPr marL="0" indent="0">
              <a:buNone/>
              <a:defRPr sz="2400" b="1">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22" name="Text Placeholder 17">
            <a:extLst>
              <a:ext uri="{FF2B5EF4-FFF2-40B4-BE49-F238E27FC236}">
                <a16:creationId xmlns:a16="http://schemas.microsoft.com/office/drawing/2014/main" id="{6FA493B7-D33C-06DB-688F-CC8ABA4B229C}"/>
              </a:ext>
            </a:extLst>
          </p:cNvPr>
          <p:cNvSpPr>
            <a:spLocks noGrp="1"/>
          </p:cNvSpPr>
          <p:nvPr>
            <p:ph type="body" sz="quarter" idx="20" hasCustomPrompt="1"/>
          </p:nvPr>
        </p:nvSpPr>
        <p:spPr>
          <a:xfrm>
            <a:off x="3477653" y="4399792"/>
            <a:ext cx="625297" cy="529444"/>
          </a:xfrm>
        </p:spPr>
        <p:txBody>
          <a:bodyPr>
            <a:normAutofit/>
          </a:bodyPr>
          <a:lstStyle>
            <a:lvl1pPr marL="0" indent="0">
              <a:buNone/>
              <a:defRPr sz="2400" b="1">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870692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Modul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F6EA4-947F-F3DD-B268-A0BCC475A0DA}"/>
              </a:ext>
            </a:extLst>
          </p:cNvPr>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B7F71DD8-45A1-51A2-440E-AB72098AD10A}"/>
              </a:ext>
            </a:extLst>
          </p:cNvPr>
          <p:cNvSpPr/>
          <p:nvPr userDrawn="1"/>
        </p:nvSpPr>
        <p:spPr>
          <a:xfrm>
            <a:off x="846159" y="1468856"/>
            <a:ext cx="3343701" cy="4807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53661AD-FBF5-A93C-710F-894CC0D1E9A7}"/>
              </a:ext>
            </a:extLst>
          </p:cNvPr>
          <p:cNvSpPr/>
          <p:nvPr userDrawn="1"/>
        </p:nvSpPr>
        <p:spPr>
          <a:xfrm>
            <a:off x="4385481" y="1468856"/>
            <a:ext cx="3343701" cy="4807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B558D12-68B6-EBC9-0375-7AFA43FA8669}"/>
              </a:ext>
            </a:extLst>
          </p:cNvPr>
          <p:cNvSpPr/>
          <p:nvPr userDrawn="1"/>
        </p:nvSpPr>
        <p:spPr>
          <a:xfrm>
            <a:off x="7937758" y="1465818"/>
            <a:ext cx="3343701" cy="4807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Placeholder 9">
            <a:extLst>
              <a:ext uri="{FF2B5EF4-FFF2-40B4-BE49-F238E27FC236}">
                <a16:creationId xmlns:a16="http://schemas.microsoft.com/office/drawing/2014/main" id="{7E0140E5-AA9B-6563-F7EF-9608AB86463E}"/>
              </a:ext>
            </a:extLst>
          </p:cNvPr>
          <p:cNvSpPr>
            <a:spLocks noGrp="1"/>
          </p:cNvSpPr>
          <p:nvPr>
            <p:ph type="body" sz="quarter" idx="13"/>
          </p:nvPr>
        </p:nvSpPr>
        <p:spPr>
          <a:xfrm>
            <a:off x="974221" y="1605230"/>
            <a:ext cx="3064379" cy="804684"/>
          </a:xfrm>
        </p:spPr>
        <p:txBody>
          <a:bodyPr/>
          <a:lstStyle>
            <a:lvl1pPr marL="0" indent="0">
              <a:buNone/>
              <a:defRPr b="1"/>
            </a:lvl1pPr>
          </a:lstStyle>
          <a:p>
            <a:pPr lvl="0"/>
            <a:r>
              <a:rPr lang="en-US" dirty="0"/>
              <a:t>Click to edit</a:t>
            </a:r>
          </a:p>
        </p:txBody>
      </p:sp>
      <p:sp>
        <p:nvSpPr>
          <p:cNvPr id="11" name="Text Placeholder 9">
            <a:extLst>
              <a:ext uri="{FF2B5EF4-FFF2-40B4-BE49-F238E27FC236}">
                <a16:creationId xmlns:a16="http://schemas.microsoft.com/office/drawing/2014/main" id="{45D49F94-00F4-4F64-E8BB-A187DF9D7863}"/>
              </a:ext>
            </a:extLst>
          </p:cNvPr>
          <p:cNvSpPr>
            <a:spLocks noGrp="1"/>
          </p:cNvSpPr>
          <p:nvPr>
            <p:ph type="body" sz="quarter" idx="14"/>
          </p:nvPr>
        </p:nvSpPr>
        <p:spPr>
          <a:xfrm>
            <a:off x="4525141" y="1605230"/>
            <a:ext cx="3064379" cy="804684"/>
          </a:xfrm>
        </p:spPr>
        <p:txBody>
          <a:bodyPr/>
          <a:lstStyle>
            <a:lvl1pPr marL="0" indent="0">
              <a:buNone/>
              <a:defRPr b="1"/>
            </a:lvl1pPr>
          </a:lstStyle>
          <a:p>
            <a:pPr lvl="0"/>
            <a:r>
              <a:rPr lang="en-US" dirty="0"/>
              <a:t>Click to edit</a:t>
            </a:r>
          </a:p>
        </p:txBody>
      </p:sp>
      <p:sp>
        <p:nvSpPr>
          <p:cNvPr id="12" name="Text Placeholder 9">
            <a:extLst>
              <a:ext uri="{FF2B5EF4-FFF2-40B4-BE49-F238E27FC236}">
                <a16:creationId xmlns:a16="http://schemas.microsoft.com/office/drawing/2014/main" id="{D0F144F4-820B-31AF-09EA-BB090E3A2E31}"/>
              </a:ext>
            </a:extLst>
          </p:cNvPr>
          <p:cNvSpPr>
            <a:spLocks noGrp="1"/>
          </p:cNvSpPr>
          <p:nvPr>
            <p:ph type="body" sz="quarter" idx="15"/>
          </p:nvPr>
        </p:nvSpPr>
        <p:spPr>
          <a:xfrm>
            <a:off x="8077418" y="1605230"/>
            <a:ext cx="3064379" cy="804684"/>
          </a:xfrm>
        </p:spPr>
        <p:txBody>
          <a:bodyPr/>
          <a:lstStyle>
            <a:lvl1pPr marL="0" indent="0">
              <a:buNone/>
              <a:defRPr b="1"/>
            </a:lvl1pPr>
          </a:lstStyle>
          <a:p>
            <a:pPr lvl="0"/>
            <a:r>
              <a:rPr lang="en-US" dirty="0"/>
              <a:t>Click to edit</a:t>
            </a:r>
          </a:p>
        </p:txBody>
      </p:sp>
      <p:sp>
        <p:nvSpPr>
          <p:cNvPr id="13" name="Text Placeholder 9">
            <a:extLst>
              <a:ext uri="{FF2B5EF4-FFF2-40B4-BE49-F238E27FC236}">
                <a16:creationId xmlns:a16="http://schemas.microsoft.com/office/drawing/2014/main" id="{286E482B-0BB7-5EE7-0F56-74770FFB56F9}"/>
              </a:ext>
            </a:extLst>
          </p:cNvPr>
          <p:cNvSpPr>
            <a:spLocks noGrp="1"/>
          </p:cNvSpPr>
          <p:nvPr>
            <p:ph type="body" sz="quarter" idx="16"/>
          </p:nvPr>
        </p:nvSpPr>
        <p:spPr>
          <a:xfrm>
            <a:off x="985819" y="2548104"/>
            <a:ext cx="3064379" cy="3587776"/>
          </a:xfrm>
        </p:spPr>
        <p:txBody>
          <a:bodyPr>
            <a:normAutofit/>
          </a:bodyPr>
          <a:lstStyle>
            <a:lvl1pPr marL="0" indent="0">
              <a:buNone/>
              <a:defRPr sz="1800"/>
            </a:lvl1pPr>
          </a:lstStyle>
          <a:p>
            <a:pPr lvl="0"/>
            <a:r>
              <a:rPr lang="en-US" dirty="0"/>
              <a:t>Click to edit</a:t>
            </a:r>
          </a:p>
        </p:txBody>
      </p:sp>
      <p:sp>
        <p:nvSpPr>
          <p:cNvPr id="14" name="Text Placeholder 9">
            <a:extLst>
              <a:ext uri="{FF2B5EF4-FFF2-40B4-BE49-F238E27FC236}">
                <a16:creationId xmlns:a16="http://schemas.microsoft.com/office/drawing/2014/main" id="{65012328-75DD-515A-889C-EE29542C0D64}"/>
              </a:ext>
            </a:extLst>
          </p:cNvPr>
          <p:cNvSpPr>
            <a:spLocks noGrp="1"/>
          </p:cNvSpPr>
          <p:nvPr>
            <p:ph type="body" sz="quarter" idx="17"/>
          </p:nvPr>
        </p:nvSpPr>
        <p:spPr>
          <a:xfrm>
            <a:off x="4531620" y="2546288"/>
            <a:ext cx="3064379" cy="3587776"/>
          </a:xfrm>
        </p:spPr>
        <p:txBody>
          <a:bodyPr>
            <a:normAutofit/>
          </a:bodyPr>
          <a:lstStyle>
            <a:lvl1pPr marL="0" indent="0">
              <a:buNone/>
              <a:defRPr sz="1800"/>
            </a:lvl1pPr>
          </a:lstStyle>
          <a:p>
            <a:pPr lvl="0"/>
            <a:r>
              <a:rPr lang="en-US" dirty="0"/>
              <a:t>Click to edit</a:t>
            </a:r>
          </a:p>
        </p:txBody>
      </p:sp>
      <p:sp>
        <p:nvSpPr>
          <p:cNvPr id="15" name="Text Placeholder 9">
            <a:extLst>
              <a:ext uri="{FF2B5EF4-FFF2-40B4-BE49-F238E27FC236}">
                <a16:creationId xmlns:a16="http://schemas.microsoft.com/office/drawing/2014/main" id="{235D895F-5F3C-4868-97E5-EFF586EA8A14}"/>
              </a:ext>
            </a:extLst>
          </p:cNvPr>
          <p:cNvSpPr>
            <a:spLocks noGrp="1"/>
          </p:cNvSpPr>
          <p:nvPr>
            <p:ph type="body" sz="quarter" idx="18"/>
          </p:nvPr>
        </p:nvSpPr>
        <p:spPr>
          <a:xfrm>
            <a:off x="8077417" y="2546288"/>
            <a:ext cx="3064379" cy="3587776"/>
          </a:xfrm>
        </p:spPr>
        <p:txBody>
          <a:bodyPr>
            <a:normAutofit/>
          </a:bodyPr>
          <a:lstStyle>
            <a:lvl1pPr marL="0" indent="0">
              <a:buNone/>
              <a:defRPr sz="1800"/>
            </a:lvl1pPr>
          </a:lstStyle>
          <a:p>
            <a:pPr lvl="0"/>
            <a:r>
              <a:rPr lang="en-US" dirty="0"/>
              <a:t>Click to edit</a:t>
            </a:r>
          </a:p>
        </p:txBody>
      </p:sp>
    </p:spTree>
    <p:extLst>
      <p:ext uri="{BB962C8B-B14F-4D97-AF65-F5344CB8AC3E}">
        <p14:creationId xmlns:p14="http://schemas.microsoft.com/office/powerpoint/2010/main" val="1248361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B02D1-472A-697C-226C-B79B2368AD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101444-2E01-1A0B-A5D6-DBE1451205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8687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9421-A842-08D2-5417-44D82046457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59452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Lt Blue ">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9421-A842-08D2-5417-44D82046457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38078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Dk Blu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9421-A842-08D2-5417-44D82046457D}"/>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803021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5943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_Lt Blue">
    <p:bg>
      <p:bgPr>
        <a:solidFill>
          <a:schemeClr val="accent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85521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Dk Blue">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26036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0377B-5889-1725-A057-B1636F94D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14607B-D1DE-171F-4FD7-90AED77E16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8F3A7F-AA39-0F89-F329-C4B48D38E9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00613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Lt Blu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0377B-5889-1725-A057-B1636F94D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14607B-D1DE-171F-4FD7-90AED77E16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8F3A7F-AA39-0F89-F329-C4B48D38E9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328660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Dk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0377B-5889-1725-A057-B1636F94D1D6}"/>
              </a:ext>
            </a:extLst>
          </p:cNvPr>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E314607B-D1DE-171F-4FD7-90AED77E16BD}"/>
              </a:ext>
            </a:extLst>
          </p:cNvPr>
          <p:cNvSpPr>
            <a:spLocks noGrp="1"/>
          </p:cNvSpPr>
          <p:nvPr>
            <p:ph idx="1"/>
          </p:nvPr>
        </p:nvSpPr>
        <p:spPr>
          <a:xfrm>
            <a:off x="5183188" y="987425"/>
            <a:ext cx="6172200" cy="487362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8D8F3A7F-AA39-0F89-F329-C4B48D38E9F3}"/>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59374207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DA11-878C-C0ED-605C-B1EE45A352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BA0C30-0352-D7E2-8DFB-83AC25AD58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2B4BEBC-AEC5-D61C-D96D-0ACA4BAF9B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9623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tx2"/>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D1665B3-B7DC-73B5-7368-B969E2F1E9B7}"/>
              </a:ext>
            </a:extLst>
          </p:cNvPr>
          <p:cNvSpPr/>
          <p:nvPr userDrawn="1"/>
        </p:nvSpPr>
        <p:spPr>
          <a:xfrm>
            <a:off x="2483893" y="0"/>
            <a:ext cx="9708107"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AE8098-D078-3387-8787-F14F0DA2792C}"/>
              </a:ext>
            </a:extLst>
          </p:cNvPr>
          <p:cNvSpPr>
            <a:spLocks noGrp="1"/>
          </p:cNvSpPr>
          <p:nvPr>
            <p:ph type="title"/>
          </p:nvPr>
        </p:nvSpPr>
        <p:spPr>
          <a:xfrm>
            <a:off x="2890982" y="365125"/>
            <a:ext cx="8462818" cy="1325563"/>
          </a:xfrm>
        </p:spPr>
        <p:txBody>
          <a:bodyPr/>
          <a:lstStyle/>
          <a:p>
            <a:r>
              <a:rPr lang="en-US" dirty="0"/>
              <a:t>Click to edit Master title style</a:t>
            </a:r>
          </a:p>
        </p:txBody>
      </p:sp>
      <p:sp>
        <p:nvSpPr>
          <p:cNvPr id="7" name="Text Placeholder 6">
            <a:extLst>
              <a:ext uri="{FF2B5EF4-FFF2-40B4-BE49-F238E27FC236}">
                <a16:creationId xmlns:a16="http://schemas.microsoft.com/office/drawing/2014/main" id="{33CC4F81-137F-83B0-B119-42B6BDEFC5BE}"/>
              </a:ext>
            </a:extLst>
          </p:cNvPr>
          <p:cNvSpPr>
            <a:spLocks noGrp="1"/>
          </p:cNvSpPr>
          <p:nvPr>
            <p:ph type="body" sz="quarter" idx="13" hasCustomPrompt="1"/>
          </p:nvPr>
        </p:nvSpPr>
        <p:spPr>
          <a:xfrm>
            <a:off x="5111215" y="1984187"/>
            <a:ext cx="2743200" cy="550862"/>
          </a:xfrm>
        </p:spPr>
        <p:txBody>
          <a:bodyPr/>
          <a:lstStyle>
            <a:lvl1pPr marL="0" indent="0">
              <a:buNone/>
              <a:defRPr/>
            </a:lvl1pPr>
          </a:lstStyle>
          <a:p>
            <a:pPr lvl="0"/>
            <a:r>
              <a:rPr lang="en-US" dirty="0"/>
              <a:t>Type in item</a:t>
            </a:r>
          </a:p>
        </p:txBody>
      </p:sp>
      <p:sp>
        <p:nvSpPr>
          <p:cNvPr id="8" name="Text Placeholder 6">
            <a:extLst>
              <a:ext uri="{FF2B5EF4-FFF2-40B4-BE49-F238E27FC236}">
                <a16:creationId xmlns:a16="http://schemas.microsoft.com/office/drawing/2014/main" id="{99E5B047-1C95-89D3-FA54-F0E58C4F93B6}"/>
              </a:ext>
            </a:extLst>
          </p:cNvPr>
          <p:cNvSpPr>
            <a:spLocks noGrp="1"/>
          </p:cNvSpPr>
          <p:nvPr>
            <p:ph type="body" sz="quarter" idx="14" hasCustomPrompt="1"/>
          </p:nvPr>
        </p:nvSpPr>
        <p:spPr>
          <a:xfrm>
            <a:off x="5111215" y="2844158"/>
            <a:ext cx="2743200" cy="550862"/>
          </a:xfrm>
        </p:spPr>
        <p:txBody>
          <a:bodyPr/>
          <a:lstStyle>
            <a:lvl1pPr marL="0" indent="0">
              <a:buNone/>
              <a:defRPr/>
            </a:lvl1pPr>
          </a:lstStyle>
          <a:p>
            <a:pPr lvl="0"/>
            <a:r>
              <a:rPr lang="en-US" dirty="0"/>
              <a:t>Type in item</a:t>
            </a:r>
          </a:p>
        </p:txBody>
      </p:sp>
      <p:sp>
        <p:nvSpPr>
          <p:cNvPr id="9" name="Text Placeholder 6">
            <a:extLst>
              <a:ext uri="{FF2B5EF4-FFF2-40B4-BE49-F238E27FC236}">
                <a16:creationId xmlns:a16="http://schemas.microsoft.com/office/drawing/2014/main" id="{69132582-F09E-D579-57EA-E4B9235C2E0A}"/>
              </a:ext>
            </a:extLst>
          </p:cNvPr>
          <p:cNvSpPr>
            <a:spLocks noGrp="1"/>
          </p:cNvSpPr>
          <p:nvPr>
            <p:ph type="body" sz="quarter" idx="15" hasCustomPrompt="1"/>
          </p:nvPr>
        </p:nvSpPr>
        <p:spPr>
          <a:xfrm>
            <a:off x="5111215" y="3704129"/>
            <a:ext cx="2743200" cy="550862"/>
          </a:xfrm>
        </p:spPr>
        <p:txBody>
          <a:bodyPr/>
          <a:lstStyle>
            <a:lvl1pPr marL="0" indent="0">
              <a:buNone/>
              <a:defRPr/>
            </a:lvl1pPr>
          </a:lstStyle>
          <a:p>
            <a:pPr lvl="0"/>
            <a:r>
              <a:rPr lang="en-US" dirty="0"/>
              <a:t>Type in item</a:t>
            </a:r>
          </a:p>
        </p:txBody>
      </p:sp>
      <p:sp>
        <p:nvSpPr>
          <p:cNvPr id="10" name="Text Placeholder 6">
            <a:extLst>
              <a:ext uri="{FF2B5EF4-FFF2-40B4-BE49-F238E27FC236}">
                <a16:creationId xmlns:a16="http://schemas.microsoft.com/office/drawing/2014/main" id="{9423A673-A717-DB5E-F8BE-D9721AFDF24B}"/>
              </a:ext>
            </a:extLst>
          </p:cNvPr>
          <p:cNvSpPr>
            <a:spLocks noGrp="1"/>
          </p:cNvSpPr>
          <p:nvPr>
            <p:ph type="body" sz="quarter" idx="16" hasCustomPrompt="1"/>
          </p:nvPr>
        </p:nvSpPr>
        <p:spPr>
          <a:xfrm>
            <a:off x="5111215" y="4583264"/>
            <a:ext cx="2743200" cy="550862"/>
          </a:xfrm>
        </p:spPr>
        <p:txBody>
          <a:bodyPr/>
          <a:lstStyle>
            <a:lvl1pPr marL="0" indent="0">
              <a:buNone/>
              <a:defRPr/>
            </a:lvl1pPr>
          </a:lstStyle>
          <a:p>
            <a:pPr lvl="0"/>
            <a:r>
              <a:rPr lang="en-US" dirty="0"/>
              <a:t>Type in item</a:t>
            </a:r>
          </a:p>
        </p:txBody>
      </p:sp>
      <p:sp>
        <p:nvSpPr>
          <p:cNvPr id="11" name="Text Placeholder 6">
            <a:extLst>
              <a:ext uri="{FF2B5EF4-FFF2-40B4-BE49-F238E27FC236}">
                <a16:creationId xmlns:a16="http://schemas.microsoft.com/office/drawing/2014/main" id="{DC469BE0-7459-BC18-8D22-C4EA5368C9D7}"/>
              </a:ext>
            </a:extLst>
          </p:cNvPr>
          <p:cNvSpPr>
            <a:spLocks noGrp="1"/>
          </p:cNvSpPr>
          <p:nvPr>
            <p:ph type="body" sz="quarter" idx="17" hasCustomPrompt="1"/>
          </p:nvPr>
        </p:nvSpPr>
        <p:spPr>
          <a:xfrm>
            <a:off x="5111215" y="5462399"/>
            <a:ext cx="2743200" cy="550862"/>
          </a:xfrm>
        </p:spPr>
        <p:txBody>
          <a:bodyPr/>
          <a:lstStyle>
            <a:lvl1pPr marL="0" indent="0">
              <a:buNone/>
              <a:defRPr/>
            </a:lvl1pPr>
          </a:lstStyle>
          <a:p>
            <a:pPr lvl="0"/>
            <a:r>
              <a:rPr lang="en-US" dirty="0"/>
              <a:t>Type in item</a:t>
            </a:r>
          </a:p>
        </p:txBody>
      </p:sp>
      <p:sp>
        <p:nvSpPr>
          <p:cNvPr id="12" name="Oval 11">
            <a:extLst>
              <a:ext uri="{FF2B5EF4-FFF2-40B4-BE49-F238E27FC236}">
                <a16:creationId xmlns:a16="http://schemas.microsoft.com/office/drawing/2014/main" id="{9042033B-4F70-2103-64DB-160C661313A9}"/>
              </a:ext>
            </a:extLst>
          </p:cNvPr>
          <p:cNvSpPr/>
          <p:nvPr userDrawn="1"/>
        </p:nvSpPr>
        <p:spPr>
          <a:xfrm>
            <a:off x="4310790" y="1983810"/>
            <a:ext cx="485192" cy="485192"/>
          </a:xfrm>
          <a:prstGeom prst="ellips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Text Placeholder 17">
            <a:extLst>
              <a:ext uri="{FF2B5EF4-FFF2-40B4-BE49-F238E27FC236}">
                <a16:creationId xmlns:a16="http://schemas.microsoft.com/office/drawing/2014/main" id="{D8513396-A3A8-1294-238E-B10CD3484479}"/>
              </a:ext>
            </a:extLst>
          </p:cNvPr>
          <p:cNvSpPr>
            <a:spLocks noGrp="1"/>
          </p:cNvSpPr>
          <p:nvPr>
            <p:ph type="body" sz="quarter" idx="18" hasCustomPrompt="1"/>
          </p:nvPr>
        </p:nvSpPr>
        <p:spPr>
          <a:xfrm>
            <a:off x="4350259" y="1986342"/>
            <a:ext cx="424097" cy="480131"/>
          </a:xfrm>
        </p:spPr>
        <p:txBody>
          <a:bodyPr anchor="ctr" anchorCtr="1">
            <a:noAutofit/>
          </a:bodyPr>
          <a:lstStyle>
            <a:lvl1pPr marL="0" indent="0">
              <a:buNone/>
              <a:defRPr b="1">
                <a:solidFill>
                  <a:schemeClr val="bg1"/>
                </a:solidFill>
              </a:defRPr>
            </a:lvl1pPr>
          </a:lstStyle>
          <a:p>
            <a:pPr lvl="0"/>
            <a:r>
              <a:rPr lang="en-US" dirty="0"/>
              <a:t>#</a:t>
            </a:r>
          </a:p>
        </p:txBody>
      </p:sp>
      <p:sp>
        <p:nvSpPr>
          <p:cNvPr id="14" name="Oval 13">
            <a:extLst>
              <a:ext uri="{FF2B5EF4-FFF2-40B4-BE49-F238E27FC236}">
                <a16:creationId xmlns:a16="http://schemas.microsoft.com/office/drawing/2014/main" id="{1A134A5F-E9C9-B5D2-DB54-E0DEF63DB794}"/>
              </a:ext>
            </a:extLst>
          </p:cNvPr>
          <p:cNvSpPr/>
          <p:nvPr userDrawn="1"/>
        </p:nvSpPr>
        <p:spPr>
          <a:xfrm>
            <a:off x="4310790" y="2855604"/>
            <a:ext cx="485192" cy="48519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17">
            <a:extLst>
              <a:ext uri="{FF2B5EF4-FFF2-40B4-BE49-F238E27FC236}">
                <a16:creationId xmlns:a16="http://schemas.microsoft.com/office/drawing/2014/main" id="{6F02BE14-8D80-8237-04D2-E20E26C9F435}"/>
              </a:ext>
            </a:extLst>
          </p:cNvPr>
          <p:cNvSpPr>
            <a:spLocks noGrp="1"/>
          </p:cNvSpPr>
          <p:nvPr>
            <p:ph type="body" sz="quarter" idx="19" hasCustomPrompt="1"/>
          </p:nvPr>
        </p:nvSpPr>
        <p:spPr>
          <a:xfrm>
            <a:off x="4350259" y="2876002"/>
            <a:ext cx="424097" cy="444399"/>
          </a:xfrm>
        </p:spPr>
        <p:txBody>
          <a:bodyPr anchor="ctr" anchorCtr="1">
            <a:noAutofit/>
          </a:bodyPr>
          <a:lstStyle>
            <a:lvl1pPr marL="0" indent="0">
              <a:buNone/>
              <a:defRPr b="1">
                <a:solidFill>
                  <a:schemeClr val="bg1"/>
                </a:solidFill>
              </a:defRPr>
            </a:lvl1pPr>
          </a:lstStyle>
          <a:p>
            <a:pPr lvl="0"/>
            <a:r>
              <a:rPr lang="en-US" dirty="0"/>
              <a:t>#</a:t>
            </a:r>
          </a:p>
        </p:txBody>
      </p:sp>
      <p:sp>
        <p:nvSpPr>
          <p:cNvPr id="16" name="Oval 15">
            <a:extLst>
              <a:ext uri="{FF2B5EF4-FFF2-40B4-BE49-F238E27FC236}">
                <a16:creationId xmlns:a16="http://schemas.microsoft.com/office/drawing/2014/main" id="{D2D5D54B-402F-A8C8-D63F-8752E0C297C3}"/>
              </a:ext>
            </a:extLst>
          </p:cNvPr>
          <p:cNvSpPr/>
          <p:nvPr userDrawn="1"/>
        </p:nvSpPr>
        <p:spPr>
          <a:xfrm>
            <a:off x="4310790" y="3697181"/>
            <a:ext cx="485192" cy="48519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Text Placeholder 17">
            <a:extLst>
              <a:ext uri="{FF2B5EF4-FFF2-40B4-BE49-F238E27FC236}">
                <a16:creationId xmlns:a16="http://schemas.microsoft.com/office/drawing/2014/main" id="{1BD01472-BF51-5D08-E815-2C490A58B6F4}"/>
              </a:ext>
            </a:extLst>
          </p:cNvPr>
          <p:cNvSpPr>
            <a:spLocks noGrp="1"/>
          </p:cNvSpPr>
          <p:nvPr>
            <p:ph type="body" sz="quarter" idx="20" hasCustomPrompt="1"/>
          </p:nvPr>
        </p:nvSpPr>
        <p:spPr>
          <a:xfrm>
            <a:off x="4350259" y="3717579"/>
            <a:ext cx="424097" cy="444399"/>
          </a:xfrm>
        </p:spPr>
        <p:txBody>
          <a:bodyPr anchor="ctr" anchorCtr="1">
            <a:noAutofit/>
          </a:bodyPr>
          <a:lstStyle>
            <a:lvl1pPr marL="0" indent="0">
              <a:buNone/>
              <a:defRPr b="1">
                <a:solidFill>
                  <a:schemeClr val="bg1"/>
                </a:solidFill>
              </a:defRPr>
            </a:lvl1pPr>
          </a:lstStyle>
          <a:p>
            <a:pPr lvl="0"/>
            <a:r>
              <a:rPr lang="en-US" dirty="0"/>
              <a:t>#</a:t>
            </a:r>
          </a:p>
        </p:txBody>
      </p:sp>
      <p:sp>
        <p:nvSpPr>
          <p:cNvPr id="18" name="Oval 17">
            <a:extLst>
              <a:ext uri="{FF2B5EF4-FFF2-40B4-BE49-F238E27FC236}">
                <a16:creationId xmlns:a16="http://schemas.microsoft.com/office/drawing/2014/main" id="{3EE2A0DF-FE39-FCE7-D381-A111B9438C6E}"/>
              </a:ext>
            </a:extLst>
          </p:cNvPr>
          <p:cNvSpPr/>
          <p:nvPr userDrawn="1"/>
        </p:nvSpPr>
        <p:spPr>
          <a:xfrm>
            <a:off x="4310790" y="4583264"/>
            <a:ext cx="485192" cy="48519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9" name="Text Placeholder 17">
            <a:extLst>
              <a:ext uri="{FF2B5EF4-FFF2-40B4-BE49-F238E27FC236}">
                <a16:creationId xmlns:a16="http://schemas.microsoft.com/office/drawing/2014/main" id="{6A511FBC-C6DE-D5D4-896B-62F3F2F0BB5B}"/>
              </a:ext>
            </a:extLst>
          </p:cNvPr>
          <p:cNvSpPr>
            <a:spLocks noGrp="1"/>
          </p:cNvSpPr>
          <p:nvPr>
            <p:ph type="body" sz="quarter" idx="21" hasCustomPrompt="1"/>
          </p:nvPr>
        </p:nvSpPr>
        <p:spPr>
          <a:xfrm>
            <a:off x="4350259" y="4603662"/>
            <a:ext cx="424097" cy="444399"/>
          </a:xfrm>
        </p:spPr>
        <p:txBody>
          <a:bodyPr anchor="ctr" anchorCtr="1">
            <a:noAutofit/>
          </a:bodyPr>
          <a:lstStyle>
            <a:lvl1pPr marL="0" indent="0">
              <a:buNone/>
              <a:defRPr b="1">
                <a:solidFill>
                  <a:schemeClr val="bg1"/>
                </a:solidFill>
              </a:defRPr>
            </a:lvl1pPr>
          </a:lstStyle>
          <a:p>
            <a:pPr lvl="0"/>
            <a:r>
              <a:rPr lang="en-US" dirty="0"/>
              <a:t>#</a:t>
            </a:r>
          </a:p>
        </p:txBody>
      </p:sp>
      <p:sp>
        <p:nvSpPr>
          <p:cNvPr id="20" name="Oval 19">
            <a:extLst>
              <a:ext uri="{FF2B5EF4-FFF2-40B4-BE49-F238E27FC236}">
                <a16:creationId xmlns:a16="http://schemas.microsoft.com/office/drawing/2014/main" id="{6335A177-3BF4-5624-734A-0B89379C9FE2}"/>
              </a:ext>
            </a:extLst>
          </p:cNvPr>
          <p:cNvSpPr/>
          <p:nvPr userDrawn="1"/>
        </p:nvSpPr>
        <p:spPr>
          <a:xfrm>
            <a:off x="4310790" y="5460396"/>
            <a:ext cx="485192" cy="48519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Text Placeholder 17">
            <a:extLst>
              <a:ext uri="{FF2B5EF4-FFF2-40B4-BE49-F238E27FC236}">
                <a16:creationId xmlns:a16="http://schemas.microsoft.com/office/drawing/2014/main" id="{CBF92582-11EC-D8CA-F9B0-AEB33C8B5A30}"/>
              </a:ext>
            </a:extLst>
          </p:cNvPr>
          <p:cNvSpPr>
            <a:spLocks noGrp="1"/>
          </p:cNvSpPr>
          <p:nvPr>
            <p:ph type="body" sz="quarter" idx="22" hasCustomPrompt="1"/>
          </p:nvPr>
        </p:nvSpPr>
        <p:spPr>
          <a:xfrm>
            <a:off x="4350259" y="5480794"/>
            <a:ext cx="424097" cy="444399"/>
          </a:xfrm>
        </p:spPr>
        <p:txBody>
          <a:bodyPr anchor="ctr" anchorCtr="1">
            <a:noAutofit/>
          </a:bodyPr>
          <a:lstStyle>
            <a:lvl1pPr marL="0" indent="0">
              <a:buNone/>
              <a:defRPr b="1">
                <a:solidFill>
                  <a:schemeClr val="bg1"/>
                </a:solidFill>
              </a:defRPr>
            </a:lvl1pPr>
          </a:lstStyle>
          <a:p>
            <a:pPr lvl="0"/>
            <a:r>
              <a:rPr lang="en-US" dirty="0"/>
              <a:t>#</a:t>
            </a:r>
          </a:p>
        </p:txBody>
      </p:sp>
    </p:spTree>
    <p:extLst>
      <p:ext uri="{BB962C8B-B14F-4D97-AF65-F5344CB8AC3E}">
        <p14:creationId xmlns:p14="http://schemas.microsoft.com/office/powerpoint/2010/main" val="11213602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Lt Blu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DA11-878C-C0ED-605C-B1EE45A352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BA0C30-0352-D7E2-8DFB-83AC25AD58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2B4BEBC-AEC5-D61C-D96D-0ACA4BAF9B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3145669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Dk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0DA11-878C-C0ED-605C-B1EE45A352CB}"/>
              </a:ext>
            </a:extLst>
          </p:cNvPr>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EABA0C30-0352-D7E2-8DFB-83AC25AD58D2}"/>
              </a:ext>
            </a:extLst>
          </p:cNvPr>
          <p:cNvSpPr>
            <a:spLocks noGrp="1"/>
          </p:cNvSpPr>
          <p:nvPr>
            <p:ph type="pic" idx="1"/>
          </p:nvPr>
        </p:nvSpPr>
        <p:spPr>
          <a:xfrm>
            <a:off x="5183188" y="987425"/>
            <a:ext cx="6172200" cy="4873625"/>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2B4BEBC-AEC5-D61C-D96D-0ACA4BAF9B50}"/>
              </a:ext>
            </a:extLst>
          </p:cNvPr>
          <p:cNvSpPr>
            <a:spLocks noGrp="1"/>
          </p:cNvSpPr>
          <p:nvPr>
            <p:ph type="body" sz="half" idx="2"/>
          </p:nvPr>
        </p:nvSpPr>
        <p:spPr>
          <a:xfrm>
            <a:off x="839788" y="2057400"/>
            <a:ext cx="3932237" cy="381158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0324968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BAA1-BEA4-4F35-3267-BDA1284F89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A48D75-CC14-B972-0DF9-354A79118B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2996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Lt Blu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BAA1-BEA4-4F35-3267-BDA1284F89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A48D75-CC14-B972-0DF9-354A79118B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85432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Dk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BAA1-BEA4-4F35-3267-BDA1284F8945}"/>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DA48D75-CC14-B972-0DF9-354A79118B2E}"/>
              </a:ext>
            </a:extLst>
          </p:cNvPr>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71890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DEF963-0A05-0E2E-5304-9F3F9C0EAA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5278B3-E66C-5078-7751-D18D5C11B1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57149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1_Vertical Title and Text">
    <p:bg>
      <p:bgPr>
        <a:solidFill>
          <a:schemeClr val="accent5"/>
        </a:solid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DEF963-0A05-0E2E-5304-9F3F9C0EAA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5278B3-E66C-5078-7751-D18D5C11B1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16080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2_Vertical Title and Text">
    <p:bg>
      <p:bgPr>
        <a:solidFill>
          <a:schemeClr val="tx2"/>
        </a:solid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DEF963-0A05-0E2E-5304-9F3F9C0EAAD4}"/>
              </a:ext>
            </a:extLst>
          </p:cNvPr>
          <p:cNvSpPr>
            <a:spLocks noGrp="1"/>
          </p:cNvSpPr>
          <p:nvPr>
            <p:ph type="title" orient="vert"/>
          </p:nvPr>
        </p:nvSpPr>
        <p:spPr>
          <a:xfrm>
            <a:off x="8724900" y="365125"/>
            <a:ext cx="2628900" cy="5811838"/>
          </a:xfrm>
        </p:spPr>
        <p:txBody>
          <a:bodyPr vert="eaVert"/>
          <a:lstStyle>
            <a:lvl1pPr>
              <a:defRPr>
                <a:solidFill>
                  <a:schemeClr val="bg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AF5278B3-E66C-5078-7751-D18D5C11B1AC}"/>
              </a:ext>
            </a:extLst>
          </p:cNvPr>
          <p:cNvSpPr>
            <a:spLocks noGrp="1"/>
          </p:cNvSpPr>
          <p:nvPr>
            <p:ph type="body" orient="vert" idx="1"/>
          </p:nvPr>
        </p:nvSpPr>
        <p:spPr>
          <a:xfrm>
            <a:off x="838200" y="365125"/>
            <a:ext cx="7734300" cy="5811838"/>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8427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Dk Blu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0048-7B80-7993-9BB1-BC213D7C03DD}"/>
              </a:ext>
            </a:extLst>
          </p:cNvPr>
          <p:cNvSpPr>
            <a:spLocks noGrp="1"/>
          </p:cNvSpPr>
          <p:nvPr>
            <p:ph type="title"/>
          </p:nvPr>
        </p:nvSpPr>
        <p:spPr>
          <a:xfrm>
            <a:off x="831850" y="1709738"/>
            <a:ext cx="10515600" cy="2852737"/>
          </a:xfrm>
        </p:spPr>
        <p:txBody>
          <a:bodyPr anchor="b"/>
          <a:lstStyle>
            <a:lvl1pPr>
              <a:defRPr sz="6000">
                <a:solidFill>
                  <a:schemeClr val="bg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FB654B2C-8594-43E5-F3F6-6BAE2CF12B2F}"/>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bg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205295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Lt Blu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0048-7B80-7993-9BB1-BC213D7C03DD}"/>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FB654B2C-8594-43E5-F3F6-6BAE2CF12B2F}"/>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05822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0048-7B80-7993-9BB1-BC213D7C03DD}"/>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FB654B2C-8594-43E5-F3F6-6BAE2CF12B2F}"/>
              </a:ext>
            </a:extLst>
          </p:cNvPr>
          <p:cNvSpPr>
            <a:spLocks noGrp="1"/>
          </p:cNvSpPr>
          <p:nvPr>
            <p:ph type="body" idx="1"/>
          </p:nvPr>
        </p:nvSpPr>
        <p:spPr>
          <a:xfrm>
            <a:off x="831850" y="4589463"/>
            <a:ext cx="10515600" cy="1500187"/>
          </a:xfrm>
        </p:spPr>
        <p:txBody>
          <a:bodyPr>
            <a:normAutofit/>
          </a:bodyPr>
          <a:lstStyle>
            <a:lvl1pPr marL="0" indent="0">
              <a:buNone/>
              <a:defRPr sz="20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984673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x Modul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17CE-5728-6FEA-34BE-338E4B3D228F}"/>
              </a:ext>
            </a:extLst>
          </p:cNvPr>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B3F777EC-C5AF-DADD-9BA3-A514C0F63763}"/>
              </a:ext>
            </a:extLst>
          </p:cNvPr>
          <p:cNvSpPr/>
          <p:nvPr userDrawn="1"/>
        </p:nvSpPr>
        <p:spPr>
          <a:xfrm>
            <a:off x="838201" y="1791932"/>
            <a:ext cx="3343701" cy="1640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91700896-168D-8CFD-6956-9116856AD66C}"/>
              </a:ext>
            </a:extLst>
          </p:cNvPr>
          <p:cNvSpPr/>
          <p:nvPr userDrawn="1"/>
        </p:nvSpPr>
        <p:spPr>
          <a:xfrm>
            <a:off x="4377523" y="1791931"/>
            <a:ext cx="3343701" cy="1640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8B923EF-88AA-79CE-E8B1-B259BC6085E2}"/>
              </a:ext>
            </a:extLst>
          </p:cNvPr>
          <p:cNvSpPr/>
          <p:nvPr userDrawn="1"/>
        </p:nvSpPr>
        <p:spPr>
          <a:xfrm>
            <a:off x="7929800" y="1788894"/>
            <a:ext cx="3343701" cy="16401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EC8389A-202F-2D65-869C-B970CAAC84EB}"/>
              </a:ext>
            </a:extLst>
          </p:cNvPr>
          <p:cNvSpPr/>
          <p:nvPr userDrawn="1"/>
        </p:nvSpPr>
        <p:spPr>
          <a:xfrm>
            <a:off x="838201" y="3764906"/>
            <a:ext cx="3343701" cy="1640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85C9ACBE-8B8C-0624-1FD3-4E0E9B45290B}"/>
              </a:ext>
            </a:extLst>
          </p:cNvPr>
          <p:cNvSpPr/>
          <p:nvPr userDrawn="1"/>
        </p:nvSpPr>
        <p:spPr>
          <a:xfrm>
            <a:off x="4377523" y="3764905"/>
            <a:ext cx="3343701" cy="1640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D449FC7-834B-5692-714F-0207083CAF63}"/>
              </a:ext>
            </a:extLst>
          </p:cNvPr>
          <p:cNvSpPr/>
          <p:nvPr userDrawn="1"/>
        </p:nvSpPr>
        <p:spPr>
          <a:xfrm>
            <a:off x="7929800" y="3761868"/>
            <a:ext cx="3343701" cy="16401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220CD742-8EC4-23C0-60E1-2960E7C3EA46}"/>
              </a:ext>
            </a:extLst>
          </p:cNvPr>
          <p:cNvSpPr>
            <a:spLocks noGrp="1"/>
          </p:cNvSpPr>
          <p:nvPr>
            <p:ph type="body" sz="quarter" idx="13"/>
          </p:nvPr>
        </p:nvSpPr>
        <p:spPr>
          <a:xfrm>
            <a:off x="1016950" y="1956988"/>
            <a:ext cx="3021650" cy="1341690"/>
          </a:xfrm>
        </p:spPr>
        <p:txBody>
          <a:bodyPr>
            <a:normAutofit/>
          </a:bodyPr>
          <a:lstStyle>
            <a:lvl1pPr marL="0" indent="0">
              <a:buNone/>
              <a:defRPr sz="2400"/>
            </a:lvl1pPr>
          </a:lstStyle>
          <a:p>
            <a:pPr lvl="0"/>
            <a:r>
              <a:rPr lang="en-US" dirty="0"/>
              <a:t>Click to edit</a:t>
            </a:r>
          </a:p>
        </p:txBody>
      </p:sp>
      <p:sp>
        <p:nvSpPr>
          <p:cNvPr id="14" name="Text Placeholder 12">
            <a:extLst>
              <a:ext uri="{FF2B5EF4-FFF2-40B4-BE49-F238E27FC236}">
                <a16:creationId xmlns:a16="http://schemas.microsoft.com/office/drawing/2014/main" id="{EC903F60-6E7A-7899-B670-FFFB2EE393C1}"/>
              </a:ext>
            </a:extLst>
          </p:cNvPr>
          <p:cNvSpPr>
            <a:spLocks noGrp="1"/>
          </p:cNvSpPr>
          <p:nvPr>
            <p:ph type="body" sz="quarter" idx="14"/>
          </p:nvPr>
        </p:nvSpPr>
        <p:spPr>
          <a:xfrm>
            <a:off x="4538548" y="1956988"/>
            <a:ext cx="3021650" cy="1341690"/>
          </a:xfrm>
        </p:spPr>
        <p:txBody>
          <a:bodyPr>
            <a:normAutofit/>
          </a:bodyPr>
          <a:lstStyle>
            <a:lvl1pPr marL="0" indent="0">
              <a:buNone/>
              <a:defRPr sz="2400"/>
            </a:lvl1pPr>
          </a:lstStyle>
          <a:p>
            <a:pPr lvl="0"/>
            <a:r>
              <a:rPr lang="en-US" dirty="0"/>
              <a:t>Click to edit</a:t>
            </a:r>
          </a:p>
        </p:txBody>
      </p:sp>
      <p:sp>
        <p:nvSpPr>
          <p:cNvPr id="15" name="Text Placeholder 12">
            <a:extLst>
              <a:ext uri="{FF2B5EF4-FFF2-40B4-BE49-F238E27FC236}">
                <a16:creationId xmlns:a16="http://schemas.microsoft.com/office/drawing/2014/main" id="{800891F5-E3A1-8029-606E-3DBFD4A2A811}"/>
              </a:ext>
            </a:extLst>
          </p:cNvPr>
          <p:cNvSpPr>
            <a:spLocks noGrp="1"/>
          </p:cNvSpPr>
          <p:nvPr>
            <p:ph type="body" sz="quarter" idx="15"/>
          </p:nvPr>
        </p:nvSpPr>
        <p:spPr>
          <a:xfrm>
            <a:off x="8090825" y="1971183"/>
            <a:ext cx="3021650" cy="1341690"/>
          </a:xfrm>
        </p:spPr>
        <p:txBody>
          <a:bodyPr>
            <a:normAutofit/>
          </a:bodyPr>
          <a:lstStyle>
            <a:lvl1pPr marL="0" indent="0">
              <a:buNone/>
              <a:defRPr sz="2400"/>
            </a:lvl1pPr>
          </a:lstStyle>
          <a:p>
            <a:pPr lvl="0"/>
            <a:r>
              <a:rPr lang="en-US" dirty="0"/>
              <a:t>Click to edit</a:t>
            </a:r>
          </a:p>
        </p:txBody>
      </p:sp>
      <p:sp>
        <p:nvSpPr>
          <p:cNvPr id="16" name="Text Placeholder 12">
            <a:extLst>
              <a:ext uri="{FF2B5EF4-FFF2-40B4-BE49-F238E27FC236}">
                <a16:creationId xmlns:a16="http://schemas.microsoft.com/office/drawing/2014/main" id="{2B765E61-57DA-9B31-BAE5-80A08968151B}"/>
              </a:ext>
            </a:extLst>
          </p:cNvPr>
          <p:cNvSpPr>
            <a:spLocks noGrp="1"/>
          </p:cNvSpPr>
          <p:nvPr>
            <p:ph type="body" sz="quarter" idx="16"/>
          </p:nvPr>
        </p:nvSpPr>
        <p:spPr>
          <a:xfrm>
            <a:off x="1016950" y="3911076"/>
            <a:ext cx="3021650" cy="1341690"/>
          </a:xfrm>
        </p:spPr>
        <p:txBody>
          <a:bodyPr>
            <a:normAutofit/>
          </a:bodyPr>
          <a:lstStyle>
            <a:lvl1pPr marL="0" indent="0">
              <a:buNone/>
              <a:defRPr sz="2400"/>
            </a:lvl1pPr>
          </a:lstStyle>
          <a:p>
            <a:pPr lvl="0"/>
            <a:r>
              <a:rPr lang="en-US" dirty="0"/>
              <a:t>Click to edit</a:t>
            </a:r>
          </a:p>
        </p:txBody>
      </p:sp>
      <p:sp>
        <p:nvSpPr>
          <p:cNvPr id="17" name="Text Placeholder 12">
            <a:extLst>
              <a:ext uri="{FF2B5EF4-FFF2-40B4-BE49-F238E27FC236}">
                <a16:creationId xmlns:a16="http://schemas.microsoft.com/office/drawing/2014/main" id="{4611F1F7-BD13-728E-BFF4-349B2DD58EF5}"/>
              </a:ext>
            </a:extLst>
          </p:cNvPr>
          <p:cNvSpPr>
            <a:spLocks noGrp="1"/>
          </p:cNvSpPr>
          <p:nvPr>
            <p:ph type="body" sz="quarter" idx="17"/>
          </p:nvPr>
        </p:nvSpPr>
        <p:spPr>
          <a:xfrm>
            <a:off x="4538548" y="3911076"/>
            <a:ext cx="3021650" cy="1341690"/>
          </a:xfrm>
        </p:spPr>
        <p:txBody>
          <a:bodyPr/>
          <a:lstStyle>
            <a:lvl1pPr marL="0" indent="0">
              <a:buNone/>
              <a:defRPr/>
            </a:lvl1pPr>
          </a:lstStyle>
          <a:p>
            <a:pPr lvl="0"/>
            <a:r>
              <a:rPr lang="en-US" dirty="0"/>
              <a:t>Click to edit</a:t>
            </a:r>
          </a:p>
        </p:txBody>
      </p:sp>
      <p:sp>
        <p:nvSpPr>
          <p:cNvPr id="18" name="Text Placeholder 12">
            <a:extLst>
              <a:ext uri="{FF2B5EF4-FFF2-40B4-BE49-F238E27FC236}">
                <a16:creationId xmlns:a16="http://schemas.microsoft.com/office/drawing/2014/main" id="{E78C1116-5BD4-FF19-32E1-6D9D48855318}"/>
              </a:ext>
            </a:extLst>
          </p:cNvPr>
          <p:cNvSpPr>
            <a:spLocks noGrp="1"/>
          </p:cNvSpPr>
          <p:nvPr>
            <p:ph type="body" sz="quarter" idx="18"/>
          </p:nvPr>
        </p:nvSpPr>
        <p:spPr>
          <a:xfrm>
            <a:off x="8090825" y="3911076"/>
            <a:ext cx="3021650" cy="1341690"/>
          </a:xfrm>
        </p:spPr>
        <p:txBody>
          <a:bodyPr/>
          <a:lstStyle>
            <a:lvl1pPr marL="0" indent="0">
              <a:buNone/>
              <a:defRPr/>
            </a:lvl1pPr>
          </a:lstStyle>
          <a:p>
            <a:pPr lvl="0"/>
            <a:r>
              <a:rPr lang="en-US" dirty="0"/>
              <a:t>Click to edit</a:t>
            </a:r>
          </a:p>
        </p:txBody>
      </p:sp>
    </p:spTree>
    <p:extLst>
      <p:ext uri="{BB962C8B-B14F-4D97-AF65-F5344CB8AC3E}">
        <p14:creationId xmlns:p14="http://schemas.microsoft.com/office/powerpoint/2010/main" val="1037588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4702-7DBF-FC81-4B31-7D3BA13245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04317D-7190-5963-6CC4-90054B367C04}"/>
              </a:ext>
            </a:extLst>
          </p:cNvPr>
          <p:cNvSpPr>
            <a:spLocks noGrp="1"/>
          </p:cNvSpPr>
          <p:nvPr>
            <p:ph sz="half" idx="1"/>
          </p:nvPr>
        </p:nvSpPr>
        <p:spPr>
          <a:xfrm>
            <a:off x="838200" y="1825625"/>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3F215D9-6A00-0379-5042-404395E7EE1E}"/>
              </a:ext>
            </a:extLst>
          </p:cNvPr>
          <p:cNvSpPr>
            <a:spLocks noGrp="1"/>
          </p:cNvSpPr>
          <p:nvPr>
            <p:ph sz="half" idx="2"/>
          </p:nvPr>
        </p:nvSpPr>
        <p:spPr>
          <a:xfrm>
            <a:off x="6172200" y="1825625"/>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256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Lt Blue">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4702-7DBF-FC81-4B31-7D3BA13245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04317D-7190-5963-6CC4-90054B367C04}"/>
              </a:ext>
            </a:extLst>
          </p:cNvPr>
          <p:cNvSpPr>
            <a:spLocks noGrp="1"/>
          </p:cNvSpPr>
          <p:nvPr>
            <p:ph sz="half" idx="1"/>
          </p:nvPr>
        </p:nvSpPr>
        <p:spPr>
          <a:xfrm>
            <a:off x="838200" y="1825625"/>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3F215D9-6A00-0379-5042-404395E7EE1E}"/>
              </a:ext>
            </a:extLst>
          </p:cNvPr>
          <p:cNvSpPr>
            <a:spLocks noGrp="1"/>
          </p:cNvSpPr>
          <p:nvPr>
            <p:ph sz="half" idx="2"/>
          </p:nvPr>
        </p:nvSpPr>
        <p:spPr>
          <a:xfrm>
            <a:off x="6172200" y="1825625"/>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2942475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A3115A-C520-0E86-810C-79D0BE3C63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3761B7-5F45-44D9-A8BF-6F37B9DB09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2E3CEB-095C-25C6-38DF-151E129816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79755-CF38-42DA-A1C1-752D2C83451C}" type="datetimeFigureOut">
              <a:rPr lang="en-US" smtClean="0"/>
              <a:t>4/8/24</a:t>
            </a:fld>
            <a:endParaRPr lang="en-US" dirty="0"/>
          </a:p>
        </p:txBody>
      </p:sp>
      <p:sp>
        <p:nvSpPr>
          <p:cNvPr id="5" name="Footer Placeholder 4">
            <a:extLst>
              <a:ext uri="{FF2B5EF4-FFF2-40B4-BE49-F238E27FC236}">
                <a16:creationId xmlns:a16="http://schemas.microsoft.com/office/drawing/2014/main" id="{AE13973E-3BD9-AD35-70E7-AAAEAEE74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AE19162-9207-20E8-888E-54C1AB3659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98EB2-7624-456C-B2F3-8E31DB58E64F}" type="slidenum">
              <a:rPr lang="en-US" smtClean="0"/>
              <a:t>‹#›</a:t>
            </a:fld>
            <a:endParaRPr lang="en-US" dirty="0"/>
          </a:p>
        </p:txBody>
      </p:sp>
    </p:spTree>
    <p:extLst>
      <p:ext uri="{BB962C8B-B14F-4D97-AF65-F5344CB8AC3E}">
        <p14:creationId xmlns:p14="http://schemas.microsoft.com/office/powerpoint/2010/main" val="3938400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2" r:id="rId5"/>
    <p:sldLayoutId id="2147483661" r:id="rId6"/>
    <p:sldLayoutId id="2147483663" r:id="rId7"/>
    <p:sldLayoutId id="2147483652" r:id="rId8"/>
    <p:sldLayoutId id="2147483678" r:id="rId9"/>
    <p:sldLayoutId id="2147483679" r:id="rId10"/>
    <p:sldLayoutId id="2147483653" r:id="rId11"/>
    <p:sldLayoutId id="2147483680" r:id="rId12"/>
    <p:sldLayoutId id="2147483681" r:id="rId13"/>
    <p:sldLayoutId id="2147483664" r:id="rId14"/>
    <p:sldLayoutId id="2147483665" r:id="rId15"/>
    <p:sldLayoutId id="2147483666" r:id="rId16"/>
    <p:sldLayoutId id="2147483667" r:id="rId17"/>
    <p:sldLayoutId id="2147483668" r:id="rId18"/>
    <p:sldLayoutId id="2147483669" r:id="rId19"/>
    <p:sldLayoutId id="2147483654" r:id="rId20"/>
    <p:sldLayoutId id="2147483670" r:id="rId21"/>
    <p:sldLayoutId id="2147483671" r:id="rId22"/>
    <p:sldLayoutId id="2147483655" r:id="rId23"/>
    <p:sldLayoutId id="2147483672" r:id="rId24"/>
    <p:sldLayoutId id="2147483673" r:id="rId25"/>
    <p:sldLayoutId id="2147483656" r:id="rId26"/>
    <p:sldLayoutId id="2147483674" r:id="rId27"/>
    <p:sldLayoutId id="2147483675" r:id="rId28"/>
    <p:sldLayoutId id="2147483657" r:id="rId29"/>
    <p:sldLayoutId id="2147483676" r:id="rId30"/>
    <p:sldLayoutId id="2147483677" r:id="rId31"/>
    <p:sldLayoutId id="2147483658" r:id="rId32"/>
    <p:sldLayoutId id="2147483682" r:id="rId33"/>
    <p:sldLayoutId id="2147483683" r:id="rId34"/>
    <p:sldLayoutId id="2147483659" r:id="rId35"/>
    <p:sldLayoutId id="2147483684" r:id="rId36"/>
    <p:sldLayoutId id="2147483685" r:id="rId3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47016-B223-E5B2-B75A-DCFEE43CF69C}"/>
              </a:ext>
            </a:extLst>
          </p:cNvPr>
          <p:cNvSpPr>
            <a:spLocks noGrp="1"/>
          </p:cNvSpPr>
          <p:nvPr>
            <p:ph type="ctrTitle"/>
          </p:nvPr>
        </p:nvSpPr>
        <p:spPr>
          <a:xfrm>
            <a:off x="297712" y="1122363"/>
            <a:ext cx="8782493" cy="2387600"/>
          </a:xfrm>
        </p:spPr>
        <p:txBody>
          <a:bodyPr>
            <a:noAutofit/>
          </a:bodyPr>
          <a:lstStyle/>
          <a:p>
            <a:r>
              <a:rPr lang="en-US" sz="4400" dirty="0">
                <a:latin typeface="Arial" panose="020B0604020202020204" pitchFamily="34" charset="0"/>
                <a:ea typeface="Verdana" panose="020B0604030504040204" pitchFamily="34" charset="0"/>
                <a:cs typeface="Arial" panose="020B0604020202020204" pitchFamily="34" charset="0"/>
              </a:rPr>
              <a:t>Sometimes (or Late)                           is Not the Same as Never:           Health Survey Panelist Response </a:t>
            </a:r>
          </a:p>
        </p:txBody>
      </p:sp>
      <p:sp>
        <p:nvSpPr>
          <p:cNvPr id="3" name="Subtitle 2">
            <a:extLst>
              <a:ext uri="{FF2B5EF4-FFF2-40B4-BE49-F238E27FC236}">
                <a16:creationId xmlns:a16="http://schemas.microsoft.com/office/drawing/2014/main" id="{768E25CA-71F3-47AB-F72E-E8151C22C093}"/>
              </a:ext>
            </a:extLst>
          </p:cNvPr>
          <p:cNvSpPr>
            <a:spLocks noGrp="1"/>
          </p:cNvSpPr>
          <p:nvPr>
            <p:ph type="subTitle" idx="1"/>
          </p:nvPr>
        </p:nvSpPr>
        <p:spPr>
          <a:xfrm>
            <a:off x="297712" y="3602038"/>
            <a:ext cx="9037674" cy="2783264"/>
          </a:xfrm>
        </p:spPr>
        <p:txBody>
          <a:bodyPr>
            <a:noAutofit/>
          </a:bodyPr>
          <a:lstStyle/>
          <a:p>
            <a:r>
              <a:rPr lang="en-US" sz="2200" dirty="0">
                <a:latin typeface="Arial" panose="020B0604020202020204" pitchFamily="34" charset="0"/>
                <a:ea typeface="Verdana" panose="020B0604030504040204" pitchFamily="34" charset="0"/>
                <a:cs typeface="Arial" panose="020B0604020202020204" pitchFamily="34" charset="0"/>
              </a:rPr>
              <a:t>Emily Wichmann                                                                                                       University of North Carolina, Chapel Hill</a:t>
            </a:r>
          </a:p>
          <a:p>
            <a:r>
              <a:rPr lang="en-US" sz="2200" dirty="0">
                <a:latin typeface="Arial" panose="020B0604020202020204" pitchFamily="34" charset="0"/>
                <a:ea typeface="Verdana" panose="020B0604030504040204" pitchFamily="34" charset="0"/>
                <a:cs typeface="Arial" panose="020B0604020202020204" pitchFamily="34" charset="0"/>
              </a:rPr>
              <a:t>Joint work with Tashema Bholanath and Stephen Immerwahr                                   (New York City Department of Health and Mental Hygiene)</a:t>
            </a:r>
          </a:p>
          <a:p>
            <a:endParaRPr lang="en-US" sz="2200" dirty="0">
              <a:latin typeface="Arial" panose="020B0604020202020204" pitchFamily="34" charset="0"/>
              <a:ea typeface="Verdana" panose="020B0604030504040204" pitchFamily="34" charset="0"/>
              <a:cs typeface="Arial" panose="020B0604020202020204" pitchFamily="34" charset="0"/>
            </a:endParaRPr>
          </a:p>
          <a:p>
            <a:r>
              <a:rPr lang="en-US" sz="2200" dirty="0">
                <a:latin typeface="Arial" panose="020B0604020202020204" pitchFamily="34" charset="0"/>
                <a:ea typeface="Verdana" panose="020B0604030504040204" pitchFamily="34" charset="0"/>
                <a:cs typeface="Arial" panose="020B0604020202020204" pitchFamily="34" charset="0"/>
              </a:rPr>
              <a:t>Federal Computer Assisted Survey Information Collection Workshops                   April 17, 2024</a:t>
            </a:r>
          </a:p>
        </p:txBody>
      </p:sp>
    </p:spTree>
    <p:extLst>
      <p:ext uri="{BB962C8B-B14F-4D97-AF65-F5344CB8AC3E}">
        <p14:creationId xmlns:p14="http://schemas.microsoft.com/office/powerpoint/2010/main" val="2264585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F9D2EB2-22C2-C0F6-D74F-952565E7CD0B}"/>
              </a:ext>
            </a:extLst>
          </p:cNvPr>
          <p:cNvSpPr>
            <a:spLocks noGrp="1"/>
          </p:cNvSpPr>
          <p:nvPr>
            <p:ph type="title"/>
          </p:nvPr>
        </p:nvSpPr>
        <p:spPr>
          <a:xfrm>
            <a:off x="0" y="15410"/>
            <a:ext cx="12192000" cy="1371600"/>
          </a:xfrm>
        </p:spPr>
        <p:txBody>
          <a:bodyPr>
            <a:normAutofit/>
          </a:bodyPr>
          <a:lstStyle/>
          <a:p>
            <a:pPr algn="ctr"/>
            <a:r>
              <a:rPr lang="en-US" b="1" dirty="0">
                <a:latin typeface="Arial" panose="020B0604020202020204" pitchFamily="34" charset="0"/>
                <a:cs typeface="Arial" panose="020B0604020202020204" pitchFamily="34" charset="0"/>
              </a:rPr>
              <a:t>RESPONSE PROPENSITY 1 RESULTS:</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Non-responding vs Responding Panelists</a:t>
            </a:r>
          </a:p>
        </p:txBody>
      </p:sp>
      <p:grpSp>
        <p:nvGrpSpPr>
          <p:cNvPr id="7" name="Group 6">
            <a:extLst>
              <a:ext uri="{FF2B5EF4-FFF2-40B4-BE49-F238E27FC236}">
                <a16:creationId xmlns:a16="http://schemas.microsoft.com/office/drawing/2014/main" id="{1EBBED14-51C1-9FE9-0256-94AFEA5FC82D}"/>
              </a:ext>
            </a:extLst>
          </p:cNvPr>
          <p:cNvGrpSpPr/>
          <p:nvPr/>
        </p:nvGrpSpPr>
        <p:grpSpPr>
          <a:xfrm>
            <a:off x="632460" y="2405308"/>
            <a:ext cx="10927080" cy="3468015"/>
            <a:chOff x="595896" y="1387696"/>
            <a:chExt cx="10990511" cy="3893598"/>
          </a:xfrm>
        </p:grpSpPr>
        <p:sp>
          <p:nvSpPr>
            <p:cNvPr id="8" name="Rectangle 7">
              <a:extLst>
                <a:ext uri="{FF2B5EF4-FFF2-40B4-BE49-F238E27FC236}">
                  <a16:creationId xmlns:a16="http://schemas.microsoft.com/office/drawing/2014/main" id="{644B6AFE-5D17-0391-C0F3-28BB0FC8ACF4}"/>
                </a:ext>
              </a:extLst>
            </p:cNvPr>
            <p:cNvSpPr/>
            <p:nvPr/>
          </p:nvSpPr>
          <p:spPr bwMode="auto">
            <a:xfrm>
              <a:off x="595896" y="1387696"/>
              <a:ext cx="2645296" cy="1796571"/>
            </a:xfrm>
            <a:prstGeom prst="rect">
              <a:avLst/>
            </a:prstGeom>
            <a:solidFill>
              <a:schemeClr val="accent1"/>
            </a:solidFill>
            <a:ln w="9525">
              <a:noFill/>
              <a:round/>
              <a:headEnd/>
              <a:tailEnd/>
            </a:ln>
          </p:spPr>
          <p:txBody>
            <a:bodyPr vert="horz" wrap="square" lIns="91440" tIns="45720" rIns="91440" bIns="45720" numCol="1" rtlCol="0" anchor="ctr" anchorCtr="0" compatLnSpc="1">
              <a:prstTxWarp prst="textNoShape">
                <a:avLst/>
              </a:prstTxWarp>
            </a:bodyPr>
            <a:lstStyle/>
            <a:p>
              <a:pPr algn="ctr"/>
              <a:r>
                <a:rPr lang="en-US" sz="2600" b="1" dirty="0">
                  <a:latin typeface="Arial" panose="020B0604020202020204" pitchFamily="34" charset="0"/>
                  <a:cs typeface="Arial" panose="020B0604020202020204" pitchFamily="34" charset="0"/>
                </a:rPr>
                <a:t>Demographics</a:t>
              </a:r>
            </a:p>
          </p:txBody>
        </p:sp>
        <p:sp>
          <p:nvSpPr>
            <p:cNvPr id="11" name="Rectangle 10">
              <a:extLst>
                <a:ext uri="{FF2B5EF4-FFF2-40B4-BE49-F238E27FC236}">
                  <a16:creationId xmlns:a16="http://schemas.microsoft.com/office/drawing/2014/main" id="{347E0FDF-2755-0339-AD06-921DE3E9B61F}"/>
                </a:ext>
              </a:extLst>
            </p:cNvPr>
            <p:cNvSpPr/>
            <p:nvPr/>
          </p:nvSpPr>
          <p:spPr bwMode="auto">
            <a:xfrm>
              <a:off x="3241192" y="1387696"/>
              <a:ext cx="8345215" cy="1796571"/>
            </a:xfrm>
            <a:prstGeom prst="rect">
              <a:avLst/>
            </a:prstGeom>
            <a:solidFill>
              <a:schemeClr val="bg1">
                <a:lumMod val="95000"/>
              </a:schemeClr>
            </a:solidFill>
            <a:ln w="9525">
              <a:noFill/>
              <a:round/>
              <a:headEnd/>
              <a:tailEnd/>
            </a:ln>
          </p:spPr>
          <p:txBody>
            <a:bodyPr vert="horz" wrap="square" lIns="91440" tIns="45720" rIns="91440" bIns="45720" numCol="1" rtlCol="0" anchor="ctr" anchorCtr="0" compatLnSpc="1">
              <a:prstTxWarp prst="textNoShape">
                <a:avLst/>
              </a:prstTxWarp>
            </a:bodyPr>
            <a:lstStyle/>
            <a:p>
              <a:pPr marL="182563" lvl="2">
                <a:lnSpc>
                  <a:spcPct val="107000"/>
                </a:lnSpc>
                <a:buClr>
                  <a:schemeClr val="accent4"/>
                </a:buClr>
                <a:tabLst>
                  <a:tab pos="7315200" algn="l"/>
                </a:tabLst>
              </a:pPr>
              <a:r>
                <a:rPr lang="en-US" sz="2600" dirty="0">
                  <a:latin typeface="Arial" panose="020B0604020202020204" pitchFamily="34" charset="0"/>
                  <a:cs typeface="Arial" panose="020B0604020202020204" pitchFamily="34" charset="0"/>
                </a:rPr>
                <a:t>Gender, age, race/ethnicity, household poverty, education, survey language, household language, and contact mode.</a:t>
              </a:r>
              <a:endParaRPr lang="en-US" sz="2600" dirty="0">
                <a:latin typeface="Arial" panose="020B0604020202020204" pitchFamily="34" charset="0"/>
                <a:ea typeface="Calibri" panose="020F050202020403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F67E2ADE-95E1-E7CD-0F3D-03C55CCDD76C}"/>
                </a:ext>
              </a:extLst>
            </p:cNvPr>
            <p:cNvSpPr/>
            <p:nvPr/>
          </p:nvSpPr>
          <p:spPr bwMode="auto">
            <a:xfrm>
              <a:off x="595896" y="3484722"/>
              <a:ext cx="2645296" cy="1796571"/>
            </a:xfrm>
            <a:prstGeom prst="rect">
              <a:avLst/>
            </a:prstGeom>
            <a:solidFill>
              <a:schemeClr val="accent3"/>
            </a:solidFill>
            <a:ln w="9525">
              <a:noFill/>
              <a:round/>
              <a:headEnd/>
              <a:tailEnd/>
            </a:ln>
          </p:spPr>
          <p:txBody>
            <a:bodyPr vert="horz" wrap="square" lIns="91440" tIns="45720" rIns="91440" bIns="45720" numCol="1" rtlCol="0" anchor="ctr" anchorCtr="0" compatLnSpc="1">
              <a:prstTxWarp prst="textNoShape">
                <a:avLst/>
              </a:prstTxWarp>
            </a:bodyPr>
            <a:lstStyle/>
            <a:p>
              <a:pPr algn="ctr"/>
              <a:r>
                <a:rPr lang="en-US" sz="2600" b="1" dirty="0">
                  <a:latin typeface="Arial" panose="020B0604020202020204" pitchFamily="34" charset="0"/>
                  <a:cs typeface="Arial" panose="020B0604020202020204" pitchFamily="34" charset="0"/>
                </a:rPr>
                <a:t>Health</a:t>
              </a:r>
            </a:p>
          </p:txBody>
        </p:sp>
        <p:sp>
          <p:nvSpPr>
            <p:cNvPr id="13" name="Rectangle 12">
              <a:extLst>
                <a:ext uri="{FF2B5EF4-FFF2-40B4-BE49-F238E27FC236}">
                  <a16:creationId xmlns:a16="http://schemas.microsoft.com/office/drawing/2014/main" id="{5273568E-B5BA-914D-AA18-84A99496B89E}"/>
                </a:ext>
              </a:extLst>
            </p:cNvPr>
            <p:cNvSpPr/>
            <p:nvPr/>
          </p:nvSpPr>
          <p:spPr bwMode="auto">
            <a:xfrm>
              <a:off x="3241193" y="3484723"/>
              <a:ext cx="8345214" cy="1796571"/>
            </a:xfrm>
            <a:prstGeom prst="rect">
              <a:avLst/>
            </a:prstGeom>
            <a:solidFill>
              <a:schemeClr val="bg1">
                <a:lumMod val="95000"/>
              </a:schemeClr>
            </a:solidFill>
            <a:ln w="9525">
              <a:noFill/>
              <a:round/>
              <a:headEnd/>
              <a:tailEnd/>
            </a:ln>
          </p:spPr>
          <p:txBody>
            <a:bodyPr vert="horz" wrap="square" lIns="91440" tIns="45720" rIns="91440" bIns="45720" numCol="1" rtlCol="0" anchor="ctr" anchorCtr="0" compatLnSpc="1">
              <a:prstTxWarp prst="textNoShape">
                <a:avLst/>
              </a:prstTxWarp>
            </a:bodyPr>
            <a:lstStyle/>
            <a:p>
              <a:pPr marL="223838" lvl="2">
                <a:lnSpc>
                  <a:spcPct val="107000"/>
                </a:lnSpc>
                <a:buClr>
                  <a:schemeClr val="accent4"/>
                </a:buClr>
              </a:pPr>
              <a:r>
                <a:rPr lang="en-US" sz="2600" dirty="0">
                  <a:ea typeface="Calibri" panose="020F0502020204030204" pitchFamily="34" charset="0"/>
                  <a:cs typeface="Times New Roman" panose="02020603050405020304" pitchFamily="18" charset="0"/>
                </a:rPr>
                <a:t>None of the 4 health measures.</a:t>
              </a:r>
            </a:p>
          </p:txBody>
        </p:sp>
      </p:grpSp>
      <p:sp>
        <p:nvSpPr>
          <p:cNvPr id="5" name="TextBox 4">
            <a:extLst>
              <a:ext uri="{FF2B5EF4-FFF2-40B4-BE49-F238E27FC236}">
                <a16:creationId xmlns:a16="http://schemas.microsoft.com/office/drawing/2014/main" id="{23DF2A9A-8EB6-9F14-A341-A9337B1A518E}"/>
              </a:ext>
            </a:extLst>
          </p:cNvPr>
          <p:cNvSpPr txBox="1"/>
          <p:nvPr/>
        </p:nvSpPr>
        <p:spPr>
          <a:xfrm>
            <a:off x="632460" y="1853707"/>
            <a:ext cx="10927080" cy="523220"/>
          </a:xfrm>
          <a:prstGeom prst="rect">
            <a:avLst/>
          </a:prstGeom>
          <a:noFill/>
        </p:spPr>
        <p:txBody>
          <a:bodyPr wrap="square">
            <a:spAutoFit/>
          </a:bodyPr>
          <a:lstStyle/>
          <a:p>
            <a:r>
              <a:rPr lang="en-US" sz="2800" dirty="0">
                <a:latin typeface="Arial" panose="020B0604020202020204" pitchFamily="34" charset="0"/>
                <a:cs typeface="Arial" panose="020B0604020202020204" pitchFamily="34" charset="0"/>
              </a:rPr>
              <a:t>Significantly</a:t>
            </a:r>
            <a:r>
              <a:rPr lang="en-US" sz="2800" baseline="30000" dirty="0">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 associated with non-response (multivariable models)</a:t>
            </a:r>
          </a:p>
        </p:txBody>
      </p:sp>
      <p:sp>
        <p:nvSpPr>
          <p:cNvPr id="2" name="TextBox 1">
            <a:extLst>
              <a:ext uri="{FF2B5EF4-FFF2-40B4-BE49-F238E27FC236}">
                <a16:creationId xmlns:a16="http://schemas.microsoft.com/office/drawing/2014/main" id="{2797E784-36E6-C191-CEE7-5F6052EA243E}"/>
              </a:ext>
            </a:extLst>
          </p:cNvPr>
          <p:cNvSpPr txBox="1"/>
          <p:nvPr/>
        </p:nvSpPr>
        <p:spPr>
          <a:xfrm>
            <a:off x="632460" y="6502400"/>
            <a:ext cx="1076265" cy="369332"/>
          </a:xfrm>
          <a:prstGeom prst="rect">
            <a:avLst/>
          </a:prstGeom>
          <a:noFill/>
        </p:spPr>
        <p:txBody>
          <a:bodyPr wrap="square" rtlCol="0">
            <a:spAutoFit/>
          </a:bodyPr>
          <a:lstStyle/>
          <a:p>
            <a:r>
              <a:rPr lang="en-US" b="1" i="1" baseline="30000" dirty="0"/>
              <a:t>*</a:t>
            </a:r>
            <a:r>
              <a:rPr lang="en-US" i="1" dirty="0"/>
              <a:t>p</a:t>
            </a:r>
            <a:r>
              <a:rPr lang="en-US" dirty="0"/>
              <a:t> &lt; .05</a:t>
            </a:r>
          </a:p>
        </p:txBody>
      </p:sp>
    </p:spTree>
    <p:extLst>
      <p:ext uri="{BB962C8B-B14F-4D97-AF65-F5344CB8AC3E}">
        <p14:creationId xmlns:p14="http://schemas.microsoft.com/office/powerpoint/2010/main" val="3375625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6">
            <a:extLst>
              <a:ext uri="{FF2B5EF4-FFF2-40B4-BE49-F238E27FC236}">
                <a16:creationId xmlns:a16="http://schemas.microsoft.com/office/drawing/2014/main" id="{BA7D4D5D-8B2B-AE6C-8F04-1778F944F05C}"/>
              </a:ext>
            </a:extLst>
          </p:cNvPr>
          <p:cNvSpPr/>
          <p:nvPr/>
        </p:nvSpPr>
        <p:spPr bwMode="auto">
          <a:xfrm>
            <a:off x="363557" y="1576887"/>
            <a:ext cx="11457542" cy="5281113"/>
          </a:xfrm>
          <a:prstGeom prst="roundRect">
            <a:avLst>
              <a:gd name="adj" fmla="val 5000"/>
            </a:avLst>
          </a:prstGeom>
          <a:solidFill>
            <a:schemeClr val="bg1">
              <a:lumMod val="95000"/>
            </a:schemeClr>
          </a:solidFill>
          <a:ln w="9525">
            <a:noFill/>
            <a:round/>
            <a:headEnd/>
            <a:tailEnd/>
          </a:ln>
        </p:spPr>
        <p:txBody>
          <a:bodyPr vert="horz" wrap="square" lIns="91440" tIns="274320" rIns="91440" bIns="45720" numCol="1" rtlCol="0" anchor="ctr" anchorCtr="0" compatLnSpc="1">
            <a:prstTxWarp prst="textNoShape">
              <a:avLst/>
            </a:prstTxWarp>
          </a:bodyPr>
          <a:lstStyle/>
          <a:p>
            <a:pPr algn="ctr"/>
            <a:endParaRPr lang="en-US" sz="2000" dirty="0">
              <a:solidFill>
                <a:schemeClr val="tx1">
                  <a:lumMod val="75000"/>
                  <a:lumOff val="25000"/>
                </a:schemeClr>
              </a:solidFill>
            </a:endParaRPr>
          </a:p>
        </p:txBody>
      </p:sp>
      <p:sp>
        <p:nvSpPr>
          <p:cNvPr id="2" name="Title 1">
            <a:extLst>
              <a:ext uri="{FF2B5EF4-FFF2-40B4-BE49-F238E27FC236}">
                <a16:creationId xmlns:a16="http://schemas.microsoft.com/office/drawing/2014/main" id="{6B25FF82-0BDE-1494-61A5-B319D483F109}"/>
              </a:ext>
            </a:extLst>
          </p:cNvPr>
          <p:cNvSpPr>
            <a:spLocks noGrp="1"/>
          </p:cNvSpPr>
          <p:nvPr>
            <p:ph type="title"/>
          </p:nvPr>
        </p:nvSpPr>
        <p:spPr>
          <a:xfrm>
            <a:off x="0" y="0"/>
            <a:ext cx="12192000" cy="1371600"/>
          </a:xfrm>
        </p:spPr>
        <p:txBody>
          <a:bodyPr>
            <a:normAutofit/>
          </a:bodyPr>
          <a:lstStyle/>
          <a:p>
            <a:pPr algn="ctr"/>
            <a:r>
              <a:rPr lang="en-US" b="1" dirty="0">
                <a:latin typeface="Arial" panose="020B0604020202020204" pitchFamily="34" charset="0"/>
                <a:cs typeface="Arial" panose="020B0604020202020204" pitchFamily="34" charset="0"/>
              </a:rPr>
              <a:t>RESPONSE PROPENSITY 2 RESULTS: Never, Sometimes, Often Panelists</a:t>
            </a:r>
          </a:p>
        </p:txBody>
      </p:sp>
      <p:sp>
        <p:nvSpPr>
          <p:cNvPr id="4" name="TextBox 3">
            <a:extLst>
              <a:ext uri="{FF2B5EF4-FFF2-40B4-BE49-F238E27FC236}">
                <a16:creationId xmlns:a16="http://schemas.microsoft.com/office/drawing/2014/main" id="{74B190F3-8740-FB9B-BC0D-BD3F0D535154}"/>
              </a:ext>
            </a:extLst>
          </p:cNvPr>
          <p:cNvSpPr txBox="1"/>
          <p:nvPr/>
        </p:nvSpPr>
        <p:spPr>
          <a:xfrm>
            <a:off x="609600" y="1687354"/>
            <a:ext cx="10972800" cy="4770537"/>
          </a:xfrm>
          <a:prstGeom prst="rect">
            <a:avLst/>
          </a:prstGeom>
          <a:noFill/>
        </p:spPr>
        <p:txBody>
          <a:bodyPr wrap="square">
            <a:spAutoFit/>
          </a:bodyPr>
          <a:lstStyle/>
          <a:p>
            <a:pPr marL="342900" indent="-342900">
              <a:buFont typeface="Tw Cen MT" panose="020B0602020104020603" pitchFamily="34" charset="0"/>
              <a:buChar char="»"/>
            </a:pPr>
            <a:r>
              <a:rPr lang="en-US" sz="2200" dirty="0">
                <a:latin typeface="Arial" panose="020B0604020202020204" pitchFamily="34" charset="0"/>
                <a:cs typeface="Arial" panose="020B0604020202020204" pitchFamily="34" charset="0"/>
              </a:rPr>
              <a:t>Chi-square tests indicate significant</a:t>
            </a:r>
            <a:r>
              <a:rPr lang="en-US" sz="2200" baseline="30000" dirty="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 difference between never, sometimes, often respondents across multiple individual demographics (except for household size) and all 4 health measures.</a:t>
            </a:r>
          </a:p>
          <a:p>
            <a:pPr marL="342900" indent="-342900">
              <a:buFont typeface="Tw Cen MT" panose="020B0602020104020603" pitchFamily="34" charset="0"/>
              <a:buChar char="»"/>
            </a:pPr>
            <a:endParaRPr lang="en-US" sz="2200" dirty="0">
              <a:latin typeface="Arial" panose="020B0604020202020204" pitchFamily="34" charset="0"/>
              <a:cs typeface="Arial" panose="020B0604020202020204" pitchFamily="34" charset="0"/>
            </a:endParaRPr>
          </a:p>
          <a:p>
            <a:pPr marL="342900" indent="-342900">
              <a:buFont typeface="Tw Cen MT" panose="020B0602020104020603" pitchFamily="34" charset="0"/>
              <a:buChar char="»"/>
            </a:pPr>
            <a:r>
              <a:rPr lang="en-US" sz="2200" dirty="0">
                <a:latin typeface="Arial" panose="020B0604020202020204" pitchFamily="34" charset="0"/>
                <a:cs typeface="Arial" panose="020B0604020202020204" pitchFamily="34" charset="0"/>
              </a:rPr>
              <a:t>As expected, in multivariable ordinal logistic regression models there were consistently significant demographic associations with response propensity: gender, race/ethnicity, household poverty, education, language, and contact mode.</a:t>
            </a:r>
          </a:p>
          <a:p>
            <a:pPr marL="342900" indent="-342900">
              <a:buFont typeface="Tw Cen MT" panose="020B0602020104020603" pitchFamily="34" charset="0"/>
              <a:buChar char="»"/>
            </a:pPr>
            <a:endParaRPr lang="en-US" sz="2200" dirty="0">
              <a:latin typeface="Arial" panose="020B0604020202020204" pitchFamily="34" charset="0"/>
              <a:cs typeface="Arial" panose="020B0604020202020204" pitchFamily="34" charset="0"/>
            </a:endParaRPr>
          </a:p>
          <a:p>
            <a:pPr marL="342900" indent="-342900">
              <a:buFont typeface="Tw Cen MT" panose="020B0602020104020603" pitchFamily="34" charset="0"/>
              <a:buChar char="»"/>
            </a:pPr>
            <a:r>
              <a:rPr lang="en-US" sz="2200" dirty="0">
                <a:latin typeface="Arial" panose="020B0604020202020204" pitchFamily="34" charset="0"/>
                <a:cs typeface="Arial" panose="020B0604020202020204" pitchFamily="34" charset="0"/>
              </a:rPr>
              <a:t>However, of the 4 health measures, general health and impacted activity days were significantly associated with response propensity independent of demographics, i.e., those reporting better health and fewer impacted activity days were more likely to respond to subsequent invitations</a:t>
            </a:r>
          </a:p>
          <a:p>
            <a:pPr marL="800100" lvl="1" indent="-342900">
              <a:buFont typeface="Tw Cen MT" panose="020B0602020104020603" pitchFamily="34" charset="0"/>
              <a:buChar char="»"/>
            </a:pPr>
            <a:r>
              <a:rPr lang="en-US" sz="2000" dirty="0">
                <a:latin typeface="Arial" panose="020B0604020202020204" pitchFamily="34" charset="0"/>
                <a:cs typeface="Arial" panose="020B0604020202020204" pitchFamily="34" charset="0"/>
              </a:rPr>
              <a:t>Past 30 days of poor physical health and days of poor mental health were not associated with response independent of demographics.</a:t>
            </a:r>
          </a:p>
        </p:txBody>
      </p:sp>
      <p:sp>
        <p:nvSpPr>
          <p:cNvPr id="3" name="TextBox 2">
            <a:extLst>
              <a:ext uri="{FF2B5EF4-FFF2-40B4-BE49-F238E27FC236}">
                <a16:creationId xmlns:a16="http://schemas.microsoft.com/office/drawing/2014/main" id="{710C026A-ACB7-2E85-1A76-FF54A0F1B5D7}"/>
              </a:ext>
            </a:extLst>
          </p:cNvPr>
          <p:cNvSpPr txBox="1"/>
          <p:nvPr/>
        </p:nvSpPr>
        <p:spPr>
          <a:xfrm>
            <a:off x="609600" y="6502400"/>
            <a:ext cx="1099125" cy="369332"/>
          </a:xfrm>
          <a:prstGeom prst="rect">
            <a:avLst/>
          </a:prstGeom>
          <a:noFill/>
        </p:spPr>
        <p:txBody>
          <a:bodyPr wrap="square" rtlCol="0">
            <a:spAutoFit/>
          </a:bodyPr>
          <a:lstStyle/>
          <a:p>
            <a:r>
              <a:rPr lang="en-US" b="1" i="1" baseline="30000" dirty="0"/>
              <a:t>*</a:t>
            </a:r>
            <a:r>
              <a:rPr lang="en-US" i="1" dirty="0"/>
              <a:t>p</a:t>
            </a:r>
            <a:r>
              <a:rPr lang="en-US" dirty="0"/>
              <a:t> &lt; .05</a:t>
            </a:r>
          </a:p>
        </p:txBody>
      </p:sp>
    </p:spTree>
    <p:extLst>
      <p:ext uri="{BB962C8B-B14F-4D97-AF65-F5344CB8AC3E}">
        <p14:creationId xmlns:p14="http://schemas.microsoft.com/office/powerpoint/2010/main" val="350614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F9D2EB2-22C2-C0F6-D74F-952565E7CD0B}"/>
              </a:ext>
            </a:extLst>
          </p:cNvPr>
          <p:cNvSpPr>
            <a:spLocks noGrp="1"/>
          </p:cNvSpPr>
          <p:nvPr>
            <p:ph type="title"/>
          </p:nvPr>
        </p:nvSpPr>
        <p:spPr>
          <a:xfrm>
            <a:off x="-14991" y="-4604"/>
            <a:ext cx="12206991" cy="1325563"/>
          </a:xfrm>
        </p:spPr>
        <p:txBody>
          <a:bodyPr>
            <a:noAutofit/>
          </a:bodyPr>
          <a:lstStyle/>
          <a:p>
            <a:pPr algn="ctr"/>
            <a:r>
              <a:rPr lang="en-US" b="1" dirty="0">
                <a:latin typeface="Arial" panose="020B0604020202020204" pitchFamily="34" charset="0"/>
                <a:cs typeface="Arial" panose="020B0604020202020204" pitchFamily="34" charset="0"/>
              </a:rPr>
              <a:t>RESPONSE LAG TIME RESULTS:</a:t>
            </a:r>
            <a:br>
              <a:rPr lang="en-US" b="1" dirty="0">
                <a:latin typeface="Arial" panose="020B0604020202020204" pitchFamily="34" charset="0"/>
                <a:cs typeface="Arial" panose="020B0604020202020204" pitchFamily="34" charset="0"/>
              </a:rPr>
            </a:br>
            <a:r>
              <a:rPr lang="en-US" sz="3800" b="1" dirty="0">
                <a:latin typeface="Arial" panose="020B0604020202020204" pitchFamily="34" charset="0"/>
                <a:cs typeface="Arial" panose="020B0604020202020204" pitchFamily="34" charset="0"/>
              </a:rPr>
              <a:t>Early vs. Late Responses to 2- and 4-week Surveys</a:t>
            </a:r>
          </a:p>
        </p:txBody>
      </p:sp>
      <p:graphicFrame>
        <p:nvGraphicFramePr>
          <p:cNvPr id="2" name="Chart 1">
            <a:extLst>
              <a:ext uri="{FF2B5EF4-FFF2-40B4-BE49-F238E27FC236}">
                <a16:creationId xmlns:a16="http://schemas.microsoft.com/office/drawing/2014/main" id="{C2D38991-AE01-2D8E-EAAA-EB5931A349F2}"/>
              </a:ext>
            </a:extLst>
          </p:cNvPr>
          <p:cNvGraphicFramePr/>
          <p:nvPr>
            <p:extLst>
              <p:ext uri="{D42A27DB-BD31-4B8C-83A1-F6EECF244321}">
                <p14:modId xmlns:p14="http://schemas.microsoft.com/office/powerpoint/2010/main" val="2147940867"/>
              </p:ext>
            </p:extLst>
          </p:nvPr>
        </p:nvGraphicFramePr>
        <p:xfrm>
          <a:off x="818699" y="1264777"/>
          <a:ext cx="443484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662EFD45-BE85-0508-DF49-1E64352FD2BB}"/>
              </a:ext>
            </a:extLst>
          </p:cNvPr>
          <p:cNvGraphicFramePr/>
          <p:nvPr>
            <p:extLst>
              <p:ext uri="{D42A27DB-BD31-4B8C-83A1-F6EECF244321}">
                <p14:modId xmlns:p14="http://schemas.microsoft.com/office/powerpoint/2010/main" val="2532347211"/>
              </p:ext>
            </p:extLst>
          </p:nvPr>
        </p:nvGraphicFramePr>
        <p:xfrm>
          <a:off x="6928262" y="1270038"/>
          <a:ext cx="4435152" cy="3429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Table 13">
            <a:extLst>
              <a:ext uri="{FF2B5EF4-FFF2-40B4-BE49-F238E27FC236}">
                <a16:creationId xmlns:a16="http://schemas.microsoft.com/office/drawing/2014/main" id="{8932C96A-F8A0-317B-B947-907700A1E45A}"/>
              </a:ext>
            </a:extLst>
          </p:cNvPr>
          <p:cNvGraphicFramePr>
            <a:graphicFrameLocks noGrp="1"/>
          </p:cNvGraphicFramePr>
          <p:nvPr>
            <p:extLst>
              <p:ext uri="{D42A27DB-BD31-4B8C-83A1-F6EECF244321}">
                <p14:modId xmlns:p14="http://schemas.microsoft.com/office/powerpoint/2010/main" val="1355491734"/>
              </p:ext>
            </p:extLst>
          </p:nvPr>
        </p:nvGraphicFramePr>
        <p:xfrm>
          <a:off x="335901" y="4372186"/>
          <a:ext cx="5523723" cy="2119787"/>
        </p:xfrm>
        <a:graphic>
          <a:graphicData uri="http://schemas.openxmlformats.org/drawingml/2006/table">
            <a:tbl>
              <a:tblPr firstRow="1" bandRow="1">
                <a:tableStyleId>{2D5ABB26-0587-4C30-8999-92F81FD0307C}</a:tableStyleId>
              </a:tblPr>
              <a:tblGrid>
                <a:gridCol w="5523723">
                  <a:extLst>
                    <a:ext uri="{9D8B030D-6E8A-4147-A177-3AD203B41FA5}">
                      <a16:colId xmlns:a16="http://schemas.microsoft.com/office/drawing/2014/main" val="3589549040"/>
                    </a:ext>
                  </a:extLst>
                </a:gridCol>
              </a:tblGrid>
              <a:tr h="677600">
                <a:tc>
                  <a:txBody>
                    <a:bodyPr/>
                    <a:lstStyle/>
                    <a:p>
                      <a:pPr algn="ctr"/>
                      <a:r>
                        <a:rPr lang="en-US" sz="2000" b="1" dirty="0">
                          <a:latin typeface="Arial" panose="020B0604020202020204" pitchFamily="34" charset="0"/>
                          <a:cs typeface="Arial" panose="020B0604020202020204" pitchFamily="34" charset="0"/>
                        </a:rPr>
                        <a:t>Omnibus Surveys</a:t>
                      </a:r>
                    </a:p>
                    <a:p>
                      <a:pPr algn="ctr"/>
                      <a:r>
                        <a:rPr lang="en-US" sz="2000" b="1" dirty="0">
                          <a:latin typeface="Arial" panose="020B0604020202020204" pitchFamily="34" charset="0"/>
                          <a:cs typeface="Arial" panose="020B0604020202020204" pitchFamily="34" charset="0"/>
                        </a:rPr>
                        <a:t>(Early: </a:t>
                      </a:r>
                      <a:r>
                        <a:rPr lang="en-US" sz="2000" b="0" u="none" strike="noStrike" dirty="0">
                          <a:solidFill>
                            <a:srgbClr val="000000"/>
                          </a:solidFill>
                          <a:effectLst/>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1 week; Late: &gt;1 week )</a:t>
                      </a:r>
                    </a:p>
                  </a:txBody>
                  <a:tcPr>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374584059"/>
                  </a:ext>
                </a:extLst>
              </a:tr>
              <a:tr h="1418747">
                <a:tc>
                  <a:txBody>
                    <a:bodyPr/>
                    <a:lstStyle/>
                    <a:p>
                      <a:pPr algn="l"/>
                      <a:r>
                        <a:rPr lang="en-US" sz="2000" b="1" dirty="0">
                          <a:latin typeface="Arial" panose="020B0604020202020204" pitchFamily="34" charset="0"/>
                          <a:cs typeface="Arial" panose="020B0604020202020204" pitchFamily="34" charset="0"/>
                        </a:rPr>
                        <a:t>Late</a:t>
                      </a:r>
                      <a:r>
                        <a:rPr lang="en-US" sz="2000" dirty="0">
                          <a:latin typeface="Arial" panose="020B0604020202020204" pitchFamily="34" charset="0"/>
                          <a:cs typeface="Arial" panose="020B0604020202020204" pitchFamily="34" charset="0"/>
                        </a:rPr>
                        <a:t> significantly</a:t>
                      </a:r>
                      <a:r>
                        <a:rPr lang="en-US" sz="200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associated with multiple demographics and independently worse general health, more days of poor mental health, and more impacted activity days.</a:t>
                      </a:r>
                    </a:p>
                  </a:txBody>
                  <a:tcPr>
                    <a:lnT w="12700" cap="flat" cmpd="sng" algn="ctr">
                      <a:solidFill>
                        <a:schemeClr val="tx1"/>
                      </a:solidFill>
                      <a:prstDash val="solid"/>
                      <a:round/>
                      <a:headEnd type="none" w="med" len="med"/>
                      <a:tailEnd type="none" w="med" len="med"/>
                    </a:lnT>
                    <a:solidFill>
                      <a:schemeClr val="accent5"/>
                    </a:solidFill>
                  </a:tcPr>
                </a:tc>
                <a:extLst>
                  <a:ext uri="{0D108BD9-81ED-4DB2-BD59-A6C34878D82A}">
                    <a16:rowId xmlns:a16="http://schemas.microsoft.com/office/drawing/2014/main" val="2588565994"/>
                  </a:ext>
                </a:extLst>
              </a:tr>
            </a:tbl>
          </a:graphicData>
        </a:graphic>
      </p:graphicFrame>
      <p:graphicFrame>
        <p:nvGraphicFramePr>
          <p:cNvPr id="11" name="Table 10">
            <a:extLst>
              <a:ext uri="{FF2B5EF4-FFF2-40B4-BE49-F238E27FC236}">
                <a16:creationId xmlns:a16="http://schemas.microsoft.com/office/drawing/2014/main" id="{F93C8D76-C64F-502B-5F25-3CBEDBC20DE9}"/>
              </a:ext>
            </a:extLst>
          </p:cNvPr>
          <p:cNvGraphicFramePr>
            <a:graphicFrameLocks noGrp="1"/>
          </p:cNvGraphicFramePr>
          <p:nvPr>
            <p:extLst>
              <p:ext uri="{D42A27DB-BD31-4B8C-83A1-F6EECF244321}">
                <p14:modId xmlns:p14="http://schemas.microsoft.com/office/powerpoint/2010/main" val="3325746338"/>
              </p:ext>
            </p:extLst>
          </p:nvPr>
        </p:nvGraphicFramePr>
        <p:xfrm>
          <a:off x="6332378" y="4372186"/>
          <a:ext cx="5611266" cy="2164734"/>
        </p:xfrm>
        <a:graphic>
          <a:graphicData uri="http://schemas.openxmlformats.org/drawingml/2006/table">
            <a:tbl>
              <a:tblPr firstRow="1" bandRow="1">
                <a:tableStyleId>{2D5ABB26-0587-4C30-8999-92F81FD0307C}</a:tableStyleId>
              </a:tblPr>
              <a:tblGrid>
                <a:gridCol w="5611266">
                  <a:extLst>
                    <a:ext uri="{9D8B030D-6E8A-4147-A177-3AD203B41FA5}">
                      <a16:colId xmlns:a16="http://schemas.microsoft.com/office/drawing/2014/main" val="663041240"/>
                    </a:ext>
                  </a:extLst>
                </a:gridCol>
              </a:tblGrid>
              <a:tr h="656093">
                <a:tc>
                  <a:txBody>
                    <a:bodyPr/>
                    <a:lstStyle/>
                    <a:p>
                      <a:pPr algn="ctr"/>
                      <a:r>
                        <a:rPr lang="en-US" sz="2000" b="1" dirty="0">
                          <a:latin typeface="Arial" panose="020B0604020202020204" pitchFamily="34" charset="0"/>
                          <a:cs typeface="Arial" panose="020B0604020202020204" pitchFamily="34" charset="0"/>
                        </a:rPr>
                        <a:t>Focused Panel Survey</a:t>
                      </a:r>
                    </a:p>
                    <a:p>
                      <a:pPr algn="ctr"/>
                      <a:r>
                        <a:rPr lang="en-US" sz="2000" b="1" dirty="0">
                          <a:latin typeface="Arial" panose="020B0604020202020204" pitchFamily="34" charset="0"/>
                          <a:cs typeface="Arial" panose="020B0604020202020204" pitchFamily="34" charset="0"/>
                        </a:rPr>
                        <a:t>(Early: </a:t>
                      </a:r>
                      <a:r>
                        <a:rPr lang="en-US" sz="2000" b="0" u="none" strike="noStrike" dirty="0">
                          <a:solidFill>
                            <a:srgbClr val="000000"/>
                          </a:solidFill>
                          <a:effectLst/>
                          <a:latin typeface="Arial" panose="020B0604020202020204" pitchFamily="34" charset="0"/>
                          <a:cs typeface="Arial" panose="020B0604020202020204" pitchFamily="34" charset="0"/>
                        </a:rPr>
                        <a:t>≤2</a:t>
                      </a:r>
                      <a:r>
                        <a:rPr lang="en-US" sz="2000" b="1" dirty="0">
                          <a:latin typeface="Arial" panose="020B0604020202020204" pitchFamily="34" charset="0"/>
                          <a:cs typeface="Arial" panose="020B0604020202020204" pitchFamily="34" charset="0"/>
                        </a:rPr>
                        <a:t> week; Late: &gt;2 week )</a:t>
                      </a:r>
                    </a:p>
                  </a:txBody>
                  <a:tcPr>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984548528"/>
                  </a:ext>
                </a:extLst>
              </a:tr>
              <a:tr h="1463694">
                <a:tc>
                  <a:txBody>
                    <a:bodyPr/>
                    <a:lstStyle/>
                    <a:p>
                      <a:pPr algn="l"/>
                      <a:r>
                        <a:rPr lang="en-US" sz="2000" b="1" dirty="0">
                          <a:latin typeface="Arial" panose="020B0604020202020204" pitchFamily="34" charset="0"/>
                          <a:cs typeface="Arial" panose="020B0604020202020204" pitchFamily="34" charset="0"/>
                        </a:rPr>
                        <a:t>Late</a:t>
                      </a:r>
                      <a:r>
                        <a:rPr lang="en-US" sz="2000" dirty="0">
                          <a:latin typeface="Arial" panose="020B0604020202020204" pitchFamily="34" charset="0"/>
                          <a:cs typeface="Arial" panose="020B0604020202020204" pitchFamily="34" charset="0"/>
                        </a:rPr>
                        <a:t> significantly</a:t>
                      </a:r>
                      <a:r>
                        <a:rPr lang="en-US" sz="2000" b="0" baseline="30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associated with multiple demographics, and worse general health, more days of poor physical health, more days of poor mental health, and more impacted activity days.</a:t>
                      </a:r>
                    </a:p>
                  </a:txBody>
                  <a:tcPr>
                    <a:lnT w="12700" cap="flat" cmpd="sng" algn="ctr">
                      <a:solidFill>
                        <a:schemeClr val="tx1"/>
                      </a:solidFill>
                      <a:prstDash val="solid"/>
                      <a:round/>
                      <a:headEnd type="none" w="med" len="med"/>
                      <a:tailEnd type="none" w="med" len="med"/>
                    </a:lnT>
                    <a:solidFill>
                      <a:schemeClr val="accent5"/>
                    </a:solidFill>
                  </a:tcPr>
                </a:tc>
                <a:extLst>
                  <a:ext uri="{0D108BD9-81ED-4DB2-BD59-A6C34878D82A}">
                    <a16:rowId xmlns:a16="http://schemas.microsoft.com/office/drawing/2014/main" val="1820760229"/>
                  </a:ext>
                </a:extLst>
              </a:tr>
            </a:tbl>
          </a:graphicData>
        </a:graphic>
      </p:graphicFrame>
      <p:sp>
        <p:nvSpPr>
          <p:cNvPr id="13" name="TextBox 12">
            <a:extLst>
              <a:ext uri="{FF2B5EF4-FFF2-40B4-BE49-F238E27FC236}">
                <a16:creationId xmlns:a16="http://schemas.microsoft.com/office/drawing/2014/main" id="{537C7715-1607-1EF3-DAC5-97C1BEC4DE8C}"/>
              </a:ext>
            </a:extLst>
          </p:cNvPr>
          <p:cNvSpPr txBox="1"/>
          <p:nvPr/>
        </p:nvSpPr>
        <p:spPr>
          <a:xfrm>
            <a:off x="-14991" y="1219358"/>
            <a:ext cx="5874615" cy="400110"/>
          </a:xfrm>
          <a:prstGeom prst="rect">
            <a:avLst/>
          </a:prstGeom>
          <a:solidFill>
            <a:schemeClr val="accent5"/>
          </a:solidFill>
        </p:spPr>
        <p:txBody>
          <a:bodyPr wrap="square">
            <a:spAutoFit/>
          </a:bodyPr>
          <a:lstStyle/>
          <a:p>
            <a:pPr algn="ctr" rtl="0">
              <a:defRPr sz="2000" b="0" i="0" u="none" strike="noStrike" kern="1200" spc="0" baseline="0">
                <a:solidFill>
                  <a:srgbClr val="1F3864">
                    <a:lumMod val="65000"/>
                    <a:lumOff val="35000"/>
                  </a:srgbClr>
                </a:solidFill>
                <a:latin typeface="Arial" panose="020B0604020202020204" pitchFamily="34" charset="0"/>
                <a:ea typeface="+mn-ea"/>
                <a:cs typeface="Arial" panose="020B0604020202020204" pitchFamily="34" charset="0"/>
              </a:defRPr>
            </a:pPr>
            <a:r>
              <a:rPr lang="en-US" sz="2000" b="1" dirty="0"/>
              <a:t>Omnibus Surveys (n=11,280 Responses)</a:t>
            </a:r>
          </a:p>
        </p:txBody>
      </p:sp>
      <p:sp>
        <p:nvSpPr>
          <p:cNvPr id="15" name="TextBox 14">
            <a:extLst>
              <a:ext uri="{FF2B5EF4-FFF2-40B4-BE49-F238E27FC236}">
                <a16:creationId xmlns:a16="http://schemas.microsoft.com/office/drawing/2014/main" id="{E655709B-5A20-094C-8FB6-DEB3FEC3B801}"/>
              </a:ext>
            </a:extLst>
          </p:cNvPr>
          <p:cNvSpPr txBox="1"/>
          <p:nvPr/>
        </p:nvSpPr>
        <p:spPr>
          <a:xfrm>
            <a:off x="6332378" y="1219358"/>
            <a:ext cx="5812970" cy="400110"/>
          </a:xfrm>
          <a:prstGeom prst="rect">
            <a:avLst/>
          </a:prstGeom>
          <a:solidFill>
            <a:schemeClr val="accent5"/>
          </a:solidFill>
        </p:spPr>
        <p:txBody>
          <a:bodyPr wrap="square">
            <a:spAutoFit/>
          </a:bodyPr>
          <a:lstStyle/>
          <a:p>
            <a:pPr algn="ctr" rtl="0">
              <a:defRPr sz="2400" b="0" i="0" u="none" strike="noStrike" kern="1200" spc="0" baseline="0">
                <a:solidFill>
                  <a:srgbClr val="1F3864">
                    <a:lumMod val="65000"/>
                    <a:lumOff val="35000"/>
                  </a:srgbClr>
                </a:solidFill>
                <a:latin typeface="Arial" panose="020B0604020202020204" pitchFamily="34" charset="0"/>
                <a:ea typeface="+mn-ea"/>
                <a:cs typeface="Arial" panose="020B0604020202020204" pitchFamily="34" charset="0"/>
              </a:defRPr>
            </a:pPr>
            <a:r>
              <a:rPr lang="en-US" sz="2000" b="1" dirty="0"/>
              <a:t>Focused Panel Surveys (n=27,015 Responses)</a:t>
            </a:r>
          </a:p>
        </p:txBody>
      </p:sp>
      <p:sp>
        <p:nvSpPr>
          <p:cNvPr id="4" name="TextBox 3">
            <a:extLst>
              <a:ext uri="{FF2B5EF4-FFF2-40B4-BE49-F238E27FC236}">
                <a16:creationId xmlns:a16="http://schemas.microsoft.com/office/drawing/2014/main" id="{D706E97B-14C4-333B-131B-1DCAB80F3D5A}"/>
              </a:ext>
            </a:extLst>
          </p:cNvPr>
          <p:cNvSpPr txBox="1"/>
          <p:nvPr/>
        </p:nvSpPr>
        <p:spPr>
          <a:xfrm>
            <a:off x="335901" y="6508810"/>
            <a:ext cx="1986843" cy="338554"/>
          </a:xfrm>
          <a:prstGeom prst="rect">
            <a:avLst/>
          </a:prstGeom>
          <a:noFill/>
        </p:spPr>
        <p:txBody>
          <a:bodyPr wrap="square" rtlCol="0">
            <a:spAutoFit/>
          </a:bodyPr>
          <a:lstStyle/>
          <a:p>
            <a:r>
              <a:rPr lang="en-US" sz="1600" b="1" i="1" dirty="0"/>
              <a:t>*</a:t>
            </a:r>
            <a:r>
              <a:rPr lang="en-US" sz="1600" i="1" dirty="0"/>
              <a:t>p</a:t>
            </a:r>
            <a:r>
              <a:rPr lang="en-US" sz="1600" dirty="0"/>
              <a:t> &lt; .05</a:t>
            </a:r>
          </a:p>
        </p:txBody>
      </p:sp>
    </p:spTree>
    <p:extLst>
      <p:ext uri="{BB962C8B-B14F-4D97-AF65-F5344CB8AC3E}">
        <p14:creationId xmlns:p14="http://schemas.microsoft.com/office/powerpoint/2010/main" val="650245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a:extLst>
              <a:ext uri="{FF2B5EF4-FFF2-40B4-BE49-F238E27FC236}">
                <a16:creationId xmlns:a16="http://schemas.microsoft.com/office/drawing/2014/main" id="{E1F72BF2-3B46-0AB0-2FEC-A99AE9A8C8C8}"/>
              </a:ext>
            </a:extLst>
          </p:cNvPr>
          <p:cNvSpPr>
            <a:spLocks noGrp="1"/>
          </p:cNvSpPr>
          <p:nvPr>
            <p:ph type="title"/>
          </p:nvPr>
        </p:nvSpPr>
        <p:spPr>
          <a:xfrm>
            <a:off x="0" y="25380"/>
            <a:ext cx="12192000" cy="914400"/>
          </a:xfrm>
        </p:spPr>
        <p:txBody>
          <a:bodyPr/>
          <a:lstStyle/>
          <a:p>
            <a:pPr algn="ctr"/>
            <a:r>
              <a:rPr lang="en-US" b="1" dirty="0">
                <a:latin typeface="Arial" panose="020B0604020202020204" pitchFamily="34" charset="0"/>
                <a:cs typeface="Arial" panose="020B0604020202020204" pitchFamily="34" charset="0"/>
              </a:rPr>
              <a:t>STUDY LIMITATIONS</a:t>
            </a:r>
          </a:p>
        </p:txBody>
      </p:sp>
      <p:sp>
        <p:nvSpPr>
          <p:cNvPr id="4" name="Oval 3">
            <a:extLst>
              <a:ext uri="{FF2B5EF4-FFF2-40B4-BE49-F238E27FC236}">
                <a16:creationId xmlns:a16="http://schemas.microsoft.com/office/drawing/2014/main" id="{7ABD6D98-9175-CB00-1AA6-3F27E9555235}"/>
              </a:ext>
            </a:extLst>
          </p:cNvPr>
          <p:cNvSpPr/>
          <p:nvPr/>
        </p:nvSpPr>
        <p:spPr bwMode="auto">
          <a:xfrm>
            <a:off x="5070048" y="2516393"/>
            <a:ext cx="2051907" cy="2051904"/>
          </a:xfrm>
          <a:prstGeom prst="ellipse">
            <a:avLst/>
          </a:prstGeom>
          <a:gradFill flip="none" rotWithShape="1">
            <a:gsLst>
              <a:gs pos="0">
                <a:schemeClr val="tx1">
                  <a:lumMod val="75000"/>
                  <a:lumOff val="25000"/>
                  <a:shade val="30000"/>
                  <a:satMod val="115000"/>
                </a:schemeClr>
              </a:gs>
              <a:gs pos="50000">
                <a:schemeClr val="tx1">
                  <a:lumMod val="75000"/>
                  <a:lumOff val="25000"/>
                  <a:shade val="67500"/>
                  <a:satMod val="115000"/>
                </a:schemeClr>
              </a:gs>
              <a:gs pos="100000">
                <a:schemeClr val="tx1">
                  <a:lumMod val="75000"/>
                  <a:lumOff val="25000"/>
                  <a:shade val="100000"/>
                  <a:satMod val="115000"/>
                </a:schemeClr>
              </a:gs>
            </a:gsLst>
            <a:lin ang="16200000" scaled="1"/>
            <a:tileRect/>
          </a:gradFill>
          <a:ln w="9525">
            <a:noFill/>
            <a:round/>
            <a:headEnd/>
            <a:tailEnd/>
          </a:ln>
        </p:spPr>
        <p:txBody>
          <a:bodyPr vert="horz" wrap="square" lIns="0" tIns="0" rIns="0" bIns="0" numCol="1" rtlCol="0" anchor="ctr" anchorCtr="0" compatLnSpc="1">
            <a:prstTxWarp prst="textNoShape">
              <a:avLst/>
            </a:prstTxWarp>
          </a:bodyPr>
          <a:lstStyle/>
          <a:p>
            <a:pPr algn="ctr"/>
            <a:endParaRPr lang="en-US" sz="2000" b="1" dirty="0">
              <a:solidFill>
                <a:schemeClr val="bg1"/>
              </a:solidFill>
              <a:latin typeface="Arial" panose="020B0604020202020204" pitchFamily="34" charset="0"/>
              <a:cs typeface="Arial" panose="020B0604020202020204" pitchFamily="34" charset="0"/>
            </a:endParaRPr>
          </a:p>
        </p:txBody>
      </p:sp>
      <p:grpSp>
        <p:nvGrpSpPr>
          <p:cNvPr id="5" name="Group 4">
            <a:extLst>
              <a:ext uri="{FF2B5EF4-FFF2-40B4-BE49-F238E27FC236}">
                <a16:creationId xmlns:a16="http://schemas.microsoft.com/office/drawing/2014/main" id="{347E769D-A48E-AD4E-DB45-E55417AD93DA}"/>
              </a:ext>
            </a:extLst>
          </p:cNvPr>
          <p:cNvGrpSpPr/>
          <p:nvPr/>
        </p:nvGrpSpPr>
        <p:grpSpPr>
          <a:xfrm>
            <a:off x="4753800" y="2196855"/>
            <a:ext cx="2684400" cy="4397277"/>
            <a:chOff x="3565350" y="1580273"/>
            <a:chExt cx="2013300" cy="3297958"/>
          </a:xfrm>
        </p:grpSpPr>
        <p:grpSp>
          <p:nvGrpSpPr>
            <p:cNvPr id="6" name="Group 5">
              <a:extLst>
                <a:ext uri="{FF2B5EF4-FFF2-40B4-BE49-F238E27FC236}">
                  <a16:creationId xmlns:a16="http://schemas.microsoft.com/office/drawing/2014/main" id="{009EF61E-B1B8-EF48-019F-C5C283DF2FB6}"/>
                </a:ext>
              </a:extLst>
            </p:cNvPr>
            <p:cNvGrpSpPr/>
            <p:nvPr/>
          </p:nvGrpSpPr>
          <p:grpSpPr>
            <a:xfrm>
              <a:off x="4419600" y="3486150"/>
              <a:ext cx="304800" cy="1392081"/>
              <a:chOff x="4419600" y="3418921"/>
              <a:chExt cx="304800" cy="1392081"/>
            </a:xfrm>
          </p:grpSpPr>
          <p:sp>
            <p:nvSpPr>
              <p:cNvPr id="8" name="Rounded Rectangle 91">
                <a:extLst>
                  <a:ext uri="{FF2B5EF4-FFF2-40B4-BE49-F238E27FC236}">
                    <a16:creationId xmlns:a16="http://schemas.microsoft.com/office/drawing/2014/main" id="{9F2968A6-D781-A126-5D51-7AF05C3342EC}"/>
                  </a:ext>
                </a:extLst>
              </p:cNvPr>
              <p:cNvSpPr/>
              <p:nvPr/>
            </p:nvSpPr>
            <p:spPr bwMode="auto">
              <a:xfrm>
                <a:off x="4419600" y="3929867"/>
                <a:ext cx="304800" cy="881135"/>
              </a:xfrm>
              <a:prstGeom prst="roundRect">
                <a:avLst/>
              </a:prstGeom>
              <a:solidFill>
                <a:schemeClr val="tx1">
                  <a:lumMod val="75000"/>
                  <a:lumOff val="25000"/>
                </a:schemeClr>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latin typeface="Arial" panose="020B0604020202020204" pitchFamily="34" charset="0"/>
                  <a:cs typeface="Arial" panose="020B0604020202020204" pitchFamily="34" charset="0"/>
                </a:endParaRPr>
              </a:p>
            </p:txBody>
          </p:sp>
          <p:sp>
            <p:nvSpPr>
              <p:cNvPr id="9" name="Rounded Rectangle 92">
                <a:extLst>
                  <a:ext uri="{FF2B5EF4-FFF2-40B4-BE49-F238E27FC236}">
                    <a16:creationId xmlns:a16="http://schemas.microsoft.com/office/drawing/2014/main" id="{6BB39089-D3A5-DAF9-9F1C-900374C7B5EB}"/>
                  </a:ext>
                </a:extLst>
              </p:cNvPr>
              <p:cNvSpPr/>
              <p:nvPr/>
            </p:nvSpPr>
            <p:spPr bwMode="auto">
              <a:xfrm>
                <a:off x="4503124" y="3418921"/>
                <a:ext cx="137752" cy="592220"/>
              </a:xfrm>
              <a:prstGeom prst="roundRect">
                <a:avLst/>
              </a:prstGeom>
              <a:solidFill>
                <a:schemeClr val="tx1">
                  <a:lumMod val="75000"/>
                  <a:lumOff val="25000"/>
                </a:schemeClr>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8D899511-8DEF-3240-3396-58B59657F7E0}"/>
                  </a:ext>
                </a:extLst>
              </p:cNvPr>
              <p:cNvSpPr/>
              <p:nvPr/>
            </p:nvSpPr>
            <p:spPr bwMode="auto">
              <a:xfrm>
                <a:off x="4419600" y="4054823"/>
                <a:ext cx="304800" cy="76200"/>
              </a:xfrm>
              <a:prstGeom prst="rect">
                <a:avLst/>
              </a:prstGeom>
              <a:solidFill>
                <a:schemeClr val="bg1">
                  <a:lumMod val="85000"/>
                </a:schemeClr>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4EF44428-D9C7-1387-9A4B-27FD32A4D4B6}"/>
                  </a:ext>
                </a:extLst>
              </p:cNvPr>
              <p:cNvSpPr/>
              <p:nvPr/>
            </p:nvSpPr>
            <p:spPr bwMode="auto">
              <a:xfrm>
                <a:off x="4419600" y="4598287"/>
                <a:ext cx="304800" cy="76200"/>
              </a:xfrm>
              <a:prstGeom prst="rect">
                <a:avLst/>
              </a:prstGeom>
              <a:solidFill>
                <a:schemeClr val="bg1">
                  <a:lumMod val="85000"/>
                </a:schemeClr>
              </a:solidFill>
              <a:ln w="9525">
                <a:noFill/>
                <a:round/>
                <a:headEnd/>
                <a:tailEnd/>
              </a:ln>
            </p:spPr>
            <p:txBody>
              <a:bodyPr vert="horz" wrap="square" lIns="121920" tIns="60960" rIns="121920" bIns="60960" numCol="1" rtlCol="0" anchor="t" anchorCtr="0" compatLnSpc="1">
                <a:prstTxWarp prst="textNoShape">
                  <a:avLst/>
                </a:prstTxWarp>
              </a:bodyPr>
              <a:lstStyle/>
              <a:p>
                <a:pPr algn="ctr"/>
                <a:endParaRPr lang="en-US" sz="2400" dirty="0">
                  <a:latin typeface="Arial" panose="020B0604020202020204" pitchFamily="34" charset="0"/>
                  <a:cs typeface="Arial" panose="020B0604020202020204" pitchFamily="34" charset="0"/>
                </a:endParaRPr>
              </a:p>
            </p:txBody>
          </p:sp>
        </p:grpSp>
        <p:sp>
          <p:nvSpPr>
            <p:cNvPr id="7" name="Donut 90">
              <a:extLst>
                <a:ext uri="{FF2B5EF4-FFF2-40B4-BE49-F238E27FC236}">
                  <a16:creationId xmlns:a16="http://schemas.microsoft.com/office/drawing/2014/main" id="{97DB8576-9BD5-E37A-6D36-CF9258E4F958}"/>
                </a:ext>
              </a:extLst>
            </p:cNvPr>
            <p:cNvSpPr/>
            <p:nvPr/>
          </p:nvSpPr>
          <p:spPr>
            <a:xfrm>
              <a:off x="3565350" y="1580273"/>
              <a:ext cx="2013300" cy="2013298"/>
            </a:xfrm>
            <a:prstGeom prst="donut">
              <a:avLst>
                <a:gd name="adj" fmla="val 6095"/>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latin typeface="Arial" panose="020B0604020202020204" pitchFamily="34" charset="0"/>
                <a:cs typeface="Arial" panose="020B0604020202020204" pitchFamily="34" charset="0"/>
              </a:endParaRPr>
            </a:p>
          </p:txBody>
        </p:sp>
      </p:grpSp>
      <p:sp>
        <p:nvSpPr>
          <p:cNvPr id="13" name="Oval 12">
            <a:extLst>
              <a:ext uri="{FF2B5EF4-FFF2-40B4-BE49-F238E27FC236}">
                <a16:creationId xmlns:a16="http://schemas.microsoft.com/office/drawing/2014/main" id="{4DE62706-6C3E-DE5C-799C-FB40BD0E7889}"/>
              </a:ext>
            </a:extLst>
          </p:cNvPr>
          <p:cNvSpPr/>
          <p:nvPr/>
        </p:nvSpPr>
        <p:spPr>
          <a:xfrm>
            <a:off x="3302948" y="3161247"/>
            <a:ext cx="755613" cy="755613"/>
          </a:xfrm>
          <a:prstGeom prst="ellipse">
            <a:avLst/>
          </a:pr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anchor="ctr"/>
          <a:lstStyle/>
          <a:p>
            <a:pPr algn="ctr"/>
            <a:r>
              <a:rPr lang="en-US" sz="2800" b="1" dirty="0">
                <a:latin typeface="Arial" panose="020B0604020202020204" pitchFamily="34" charset="0"/>
                <a:cs typeface="Arial" panose="020B0604020202020204" pitchFamily="34" charset="0"/>
              </a:rPr>
              <a:t>02</a:t>
            </a:r>
          </a:p>
        </p:txBody>
      </p:sp>
      <p:sp>
        <p:nvSpPr>
          <p:cNvPr id="14" name="Oval 13">
            <a:extLst>
              <a:ext uri="{FF2B5EF4-FFF2-40B4-BE49-F238E27FC236}">
                <a16:creationId xmlns:a16="http://schemas.microsoft.com/office/drawing/2014/main" id="{3F967D89-4027-0577-2E26-A6EAE63F1C65}"/>
              </a:ext>
            </a:extLst>
          </p:cNvPr>
          <p:cNvSpPr/>
          <p:nvPr/>
        </p:nvSpPr>
        <p:spPr>
          <a:xfrm>
            <a:off x="3926860" y="1857483"/>
            <a:ext cx="755613" cy="755613"/>
          </a:xfrm>
          <a:prstGeom prst="ellipse">
            <a:avLst/>
          </a:pr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anchor="ctr"/>
          <a:lstStyle/>
          <a:p>
            <a:pPr algn="ctr"/>
            <a:r>
              <a:rPr lang="en-US" sz="2800" b="1" dirty="0">
                <a:solidFill>
                  <a:schemeClr val="tx1"/>
                </a:solidFill>
                <a:latin typeface="Arial" panose="020B0604020202020204" pitchFamily="34" charset="0"/>
                <a:cs typeface="Arial" panose="020B0604020202020204" pitchFamily="34" charset="0"/>
              </a:rPr>
              <a:t>01</a:t>
            </a:r>
          </a:p>
        </p:txBody>
      </p:sp>
      <p:cxnSp>
        <p:nvCxnSpPr>
          <p:cNvPr id="15" name="Straight Connector 14">
            <a:extLst>
              <a:ext uri="{FF2B5EF4-FFF2-40B4-BE49-F238E27FC236}">
                <a16:creationId xmlns:a16="http://schemas.microsoft.com/office/drawing/2014/main" id="{84902022-479C-A214-E84C-D2CD1B733F60}"/>
              </a:ext>
            </a:extLst>
          </p:cNvPr>
          <p:cNvCxnSpPr>
            <a:stCxn id="14" idx="5"/>
          </p:cNvCxnSpPr>
          <p:nvPr/>
        </p:nvCxnSpPr>
        <p:spPr>
          <a:xfrm>
            <a:off x="4571816" y="2502440"/>
            <a:ext cx="400235" cy="305185"/>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D09C013-00F6-6D4E-FBAE-9DD8C633C32B}"/>
              </a:ext>
            </a:extLst>
          </p:cNvPr>
          <p:cNvCxnSpPr>
            <a:stCxn id="13" idx="6"/>
          </p:cNvCxnSpPr>
          <p:nvPr/>
        </p:nvCxnSpPr>
        <p:spPr>
          <a:xfrm>
            <a:off x="4058562" y="3539053"/>
            <a:ext cx="688889"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CF254589-3731-544E-E4CA-4CCBABEDEEB4}"/>
              </a:ext>
            </a:extLst>
          </p:cNvPr>
          <p:cNvSpPr/>
          <p:nvPr/>
        </p:nvSpPr>
        <p:spPr>
          <a:xfrm flipH="1">
            <a:off x="8133440" y="3161247"/>
            <a:ext cx="755613" cy="755613"/>
          </a:xfrm>
          <a:prstGeom prst="ellipse">
            <a:avLst/>
          </a:prstGeom>
          <a:solidFill>
            <a:schemeClr val="accent5">
              <a:lumMod val="90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anchor="ctr"/>
          <a:lstStyle/>
          <a:p>
            <a:pPr algn="ctr"/>
            <a:r>
              <a:rPr lang="en-US" sz="2800" b="1" dirty="0">
                <a:solidFill>
                  <a:schemeClr val="tx1"/>
                </a:solidFill>
                <a:latin typeface="Arial" panose="020B0604020202020204" pitchFamily="34" charset="0"/>
                <a:cs typeface="Arial" panose="020B0604020202020204" pitchFamily="34" charset="0"/>
              </a:rPr>
              <a:t>04</a:t>
            </a:r>
          </a:p>
        </p:txBody>
      </p:sp>
      <p:sp>
        <p:nvSpPr>
          <p:cNvPr id="20" name="Oval 19">
            <a:extLst>
              <a:ext uri="{FF2B5EF4-FFF2-40B4-BE49-F238E27FC236}">
                <a16:creationId xmlns:a16="http://schemas.microsoft.com/office/drawing/2014/main" id="{0792D5E6-AE6F-8BC2-13AD-265051186FA6}"/>
              </a:ext>
            </a:extLst>
          </p:cNvPr>
          <p:cNvSpPr/>
          <p:nvPr/>
        </p:nvSpPr>
        <p:spPr>
          <a:xfrm flipH="1">
            <a:off x="7509528" y="1857483"/>
            <a:ext cx="755613" cy="755613"/>
          </a:xfrm>
          <a:prstGeom prst="ellipse">
            <a:avLst/>
          </a:prstGeom>
          <a:solidFill>
            <a:schemeClr val="accent3">
              <a:lumMod val="90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0" tIns="0" rIns="0" bIns="0" anchor="ctr"/>
          <a:lstStyle/>
          <a:p>
            <a:pPr algn="ctr"/>
            <a:r>
              <a:rPr lang="en-US" sz="2800" b="1" dirty="0">
                <a:solidFill>
                  <a:schemeClr val="tx1"/>
                </a:solidFill>
                <a:latin typeface="Arial" panose="020B0604020202020204" pitchFamily="34" charset="0"/>
                <a:cs typeface="Arial" panose="020B0604020202020204" pitchFamily="34" charset="0"/>
              </a:rPr>
              <a:t>03</a:t>
            </a:r>
          </a:p>
        </p:txBody>
      </p:sp>
      <p:cxnSp>
        <p:nvCxnSpPr>
          <p:cNvPr id="21" name="Straight Connector 20">
            <a:extLst>
              <a:ext uri="{FF2B5EF4-FFF2-40B4-BE49-F238E27FC236}">
                <a16:creationId xmlns:a16="http://schemas.microsoft.com/office/drawing/2014/main" id="{812710C7-FA96-603E-060A-012D164B55DA}"/>
              </a:ext>
            </a:extLst>
          </p:cNvPr>
          <p:cNvCxnSpPr>
            <a:stCxn id="20" idx="5"/>
          </p:cNvCxnSpPr>
          <p:nvPr/>
        </p:nvCxnSpPr>
        <p:spPr>
          <a:xfrm flipH="1">
            <a:off x="7219951" y="2502440"/>
            <a:ext cx="400235" cy="305185"/>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8A93E56-8F61-45B1-A10F-391735169602}"/>
              </a:ext>
            </a:extLst>
          </p:cNvPr>
          <p:cNvCxnSpPr>
            <a:stCxn id="19" idx="6"/>
          </p:cNvCxnSpPr>
          <p:nvPr/>
        </p:nvCxnSpPr>
        <p:spPr>
          <a:xfrm flipH="1">
            <a:off x="7444552" y="3539053"/>
            <a:ext cx="688888"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 name="Inhaltsplatzhalter 4">
            <a:extLst>
              <a:ext uri="{FF2B5EF4-FFF2-40B4-BE49-F238E27FC236}">
                <a16:creationId xmlns:a16="http://schemas.microsoft.com/office/drawing/2014/main" id="{E47F489D-04D7-874F-5957-AD38161407BE}"/>
              </a:ext>
            </a:extLst>
          </p:cNvPr>
          <p:cNvSpPr txBox="1">
            <a:spLocks/>
          </p:cNvSpPr>
          <p:nvPr/>
        </p:nvSpPr>
        <p:spPr>
          <a:xfrm>
            <a:off x="465226" y="1615157"/>
            <a:ext cx="3279648" cy="1163395"/>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2800" b="1" dirty="0">
                <a:solidFill>
                  <a:schemeClr val="accent1"/>
                </a:solidFill>
                <a:latin typeface="Arial" panose="020B0604020202020204" pitchFamily="34" charset="0"/>
                <a:cs typeface="Arial" panose="020B0604020202020204" pitchFamily="34" charset="0"/>
              </a:rPr>
              <a:t>Response timing, environmental events </a:t>
            </a:r>
          </a:p>
        </p:txBody>
      </p:sp>
      <p:sp>
        <p:nvSpPr>
          <p:cNvPr id="25" name="Inhaltsplatzhalter 4">
            <a:extLst>
              <a:ext uri="{FF2B5EF4-FFF2-40B4-BE49-F238E27FC236}">
                <a16:creationId xmlns:a16="http://schemas.microsoft.com/office/drawing/2014/main" id="{2970B1B1-19B3-0B77-AB96-733C04D7D299}"/>
              </a:ext>
            </a:extLst>
          </p:cNvPr>
          <p:cNvSpPr txBox="1">
            <a:spLocks/>
          </p:cNvSpPr>
          <p:nvPr/>
        </p:nvSpPr>
        <p:spPr>
          <a:xfrm>
            <a:off x="533939" y="2957355"/>
            <a:ext cx="2587023" cy="1163395"/>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en-US" sz="2800" b="1" dirty="0">
                <a:solidFill>
                  <a:schemeClr val="accent5">
                    <a:lumMod val="90000"/>
                  </a:schemeClr>
                </a:solidFill>
                <a:latin typeface="Arial" panose="020B0604020202020204" pitchFamily="34" charset="0"/>
                <a:cs typeface="Arial" panose="020B0604020202020204" pitchFamily="34" charset="0"/>
              </a:rPr>
              <a:t>Maximum field period was four weeks</a:t>
            </a:r>
            <a:endParaRPr lang="en-US" sz="2800" dirty="0">
              <a:solidFill>
                <a:schemeClr val="accent5">
                  <a:lumMod val="90000"/>
                </a:schemeClr>
              </a:solidFill>
              <a:latin typeface="Arial" panose="020B0604020202020204" pitchFamily="34" charset="0"/>
              <a:cs typeface="Arial" panose="020B0604020202020204" pitchFamily="34" charset="0"/>
            </a:endParaRPr>
          </a:p>
        </p:txBody>
      </p:sp>
      <p:sp>
        <p:nvSpPr>
          <p:cNvPr id="27" name="Inhaltsplatzhalter 4">
            <a:extLst>
              <a:ext uri="{FF2B5EF4-FFF2-40B4-BE49-F238E27FC236}">
                <a16:creationId xmlns:a16="http://schemas.microsoft.com/office/drawing/2014/main" id="{07E10158-2133-5923-03C6-77BF69583652}"/>
              </a:ext>
            </a:extLst>
          </p:cNvPr>
          <p:cNvSpPr txBox="1">
            <a:spLocks/>
          </p:cNvSpPr>
          <p:nvPr/>
        </p:nvSpPr>
        <p:spPr>
          <a:xfrm>
            <a:off x="8511246" y="1809055"/>
            <a:ext cx="3279648" cy="775597"/>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800" b="1" dirty="0">
                <a:solidFill>
                  <a:schemeClr val="accent2"/>
                </a:solidFill>
                <a:latin typeface="Arial" panose="020B0604020202020204" pitchFamily="34" charset="0"/>
                <a:cs typeface="Arial" panose="020B0604020202020204" pitchFamily="34" charset="0"/>
              </a:rPr>
              <a:t>Primarily English-language panelists</a:t>
            </a:r>
            <a:endParaRPr lang="en-US" sz="28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8" name="Inhaltsplatzhalter 4">
            <a:extLst>
              <a:ext uri="{FF2B5EF4-FFF2-40B4-BE49-F238E27FC236}">
                <a16:creationId xmlns:a16="http://schemas.microsoft.com/office/drawing/2014/main" id="{27B96503-E53F-3025-45DC-1BB3919DF466}"/>
              </a:ext>
            </a:extLst>
          </p:cNvPr>
          <p:cNvSpPr txBox="1">
            <a:spLocks/>
          </p:cNvSpPr>
          <p:nvPr/>
        </p:nvSpPr>
        <p:spPr>
          <a:xfrm>
            <a:off x="9064762" y="2957355"/>
            <a:ext cx="2991681" cy="1163395"/>
          </a:xfrm>
          <a:prstGeom prst="rect">
            <a:avLst/>
          </a:prstGeom>
        </p:spPr>
        <p:txBody>
          <a:bodyPr wrap="square" lIns="0" tIns="0" rIns="0" bIns="0">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800" b="1" dirty="0">
                <a:solidFill>
                  <a:schemeClr val="accent5">
                    <a:lumMod val="90000"/>
                  </a:schemeClr>
                </a:solidFill>
                <a:latin typeface="Arial" panose="020B0604020202020204" pitchFamily="34" charset="0"/>
                <a:cs typeface="Arial" panose="020B0604020202020204" pitchFamily="34" charset="0"/>
              </a:rPr>
              <a:t>Multivariable models not strong</a:t>
            </a:r>
            <a:endParaRPr lang="en-US" sz="2800" dirty="0">
              <a:solidFill>
                <a:schemeClr val="accent5">
                  <a:lumMod val="9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475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par>
                          <p:cTn id="15" fill="hold">
                            <p:stCondLst>
                              <p:cond delay="500"/>
                            </p:stCondLst>
                            <p:childTnLst>
                              <p:par>
                                <p:cTn id="16" presetID="22" presetClass="entr" presetSubtype="2"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right)">
                                      <p:cBhvr>
                                        <p:cTn id="18" dur="500"/>
                                        <p:tgtEl>
                                          <p:spTgt spid="15"/>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p:cTn id="21" dur="500" fill="hold"/>
                                        <p:tgtEl>
                                          <p:spTgt spid="14"/>
                                        </p:tgtEl>
                                        <p:attrNameLst>
                                          <p:attrName>ppt_w</p:attrName>
                                        </p:attrNameLst>
                                      </p:cBhvr>
                                      <p:tavLst>
                                        <p:tav tm="0">
                                          <p:val>
                                            <p:fltVal val="0"/>
                                          </p:val>
                                        </p:tav>
                                        <p:tav tm="100000">
                                          <p:val>
                                            <p:strVal val="#ppt_w"/>
                                          </p:val>
                                        </p:tav>
                                      </p:tavLst>
                                    </p:anim>
                                    <p:anim calcmode="lin" valueType="num">
                                      <p:cBhvr>
                                        <p:cTn id="22" dur="500" fill="hold"/>
                                        <p:tgtEl>
                                          <p:spTgt spid="14"/>
                                        </p:tgtEl>
                                        <p:attrNameLst>
                                          <p:attrName>ppt_h</p:attrName>
                                        </p:attrNameLst>
                                      </p:cBhvr>
                                      <p:tavLst>
                                        <p:tav tm="0">
                                          <p:val>
                                            <p:fltVal val="0"/>
                                          </p:val>
                                        </p:tav>
                                        <p:tav tm="100000">
                                          <p:val>
                                            <p:strVal val="#ppt_h"/>
                                          </p:val>
                                        </p:tav>
                                      </p:tavLst>
                                    </p:anim>
                                    <p:animEffect transition="in" filter="fade">
                                      <p:cBhvr>
                                        <p:cTn id="23" dur="500"/>
                                        <p:tgtEl>
                                          <p:spTgt spid="14"/>
                                        </p:tgtEl>
                                      </p:cBhvr>
                                    </p:animEffect>
                                  </p:childTnLst>
                                </p:cTn>
                              </p:par>
                              <p:par>
                                <p:cTn id="24" presetID="22" presetClass="entr" presetSubtype="2"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wipe(right)">
                                      <p:cBhvr>
                                        <p:cTn id="26" dur="500"/>
                                        <p:tgtEl>
                                          <p:spTgt spid="24"/>
                                        </p:tgtEl>
                                      </p:cBhvr>
                                    </p:animEffect>
                                  </p:childTnLst>
                                </p:cTn>
                              </p:par>
                            </p:childTnLst>
                          </p:cTn>
                        </p:par>
                        <p:par>
                          <p:cTn id="27" fill="hold">
                            <p:stCondLst>
                              <p:cond delay="1000"/>
                            </p:stCondLst>
                            <p:childTnLst>
                              <p:par>
                                <p:cTn id="28" presetID="22" presetClass="entr" presetSubtype="2"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right)">
                                      <p:cBhvr>
                                        <p:cTn id="30" dur="500"/>
                                        <p:tgtEl>
                                          <p:spTgt spid="16"/>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500" fill="hold"/>
                                        <p:tgtEl>
                                          <p:spTgt spid="13"/>
                                        </p:tgtEl>
                                        <p:attrNameLst>
                                          <p:attrName>ppt_w</p:attrName>
                                        </p:attrNameLst>
                                      </p:cBhvr>
                                      <p:tavLst>
                                        <p:tav tm="0">
                                          <p:val>
                                            <p:fltVal val="0"/>
                                          </p:val>
                                        </p:tav>
                                        <p:tav tm="100000">
                                          <p:val>
                                            <p:strVal val="#ppt_w"/>
                                          </p:val>
                                        </p:tav>
                                      </p:tavLst>
                                    </p:anim>
                                    <p:anim calcmode="lin" valueType="num">
                                      <p:cBhvr>
                                        <p:cTn id="34" dur="500" fill="hold"/>
                                        <p:tgtEl>
                                          <p:spTgt spid="13"/>
                                        </p:tgtEl>
                                        <p:attrNameLst>
                                          <p:attrName>ppt_h</p:attrName>
                                        </p:attrNameLst>
                                      </p:cBhvr>
                                      <p:tavLst>
                                        <p:tav tm="0">
                                          <p:val>
                                            <p:fltVal val="0"/>
                                          </p:val>
                                        </p:tav>
                                        <p:tav tm="100000">
                                          <p:val>
                                            <p:strVal val="#ppt_h"/>
                                          </p:val>
                                        </p:tav>
                                      </p:tavLst>
                                    </p:anim>
                                    <p:animEffect transition="in" filter="fade">
                                      <p:cBhvr>
                                        <p:cTn id="35" dur="500"/>
                                        <p:tgtEl>
                                          <p:spTgt spid="13"/>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right)">
                                      <p:cBhvr>
                                        <p:cTn id="38" dur="500"/>
                                        <p:tgtEl>
                                          <p:spTgt spid="25"/>
                                        </p:tgtEl>
                                      </p:cBhvr>
                                    </p:animEffect>
                                  </p:childTnLst>
                                </p:cTn>
                              </p:par>
                            </p:childTnLst>
                          </p:cTn>
                        </p:par>
                        <p:par>
                          <p:cTn id="39" fill="hold">
                            <p:stCondLst>
                              <p:cond delay="1500"/>
                            </p:stCondLst>
                            <p:childTnLst>
                              <p:par>
                                <p:cTn id="40" presetID="22" presetClass="entr" presetSubtype="8" fill="hold"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500"/>
                                        <p:tgtEl>
                                          <p:spTgt spid="21"/>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animEffect transition="in" filter="wipe(left)">
                                      <p:cBhvr>
                                        <p:cTn id="50" dur="500"/>
                                        <p:tgtEl>
                                          <p:spTgt spid="27"/>
                                        </p:tgtEl>
                                      </p:cBhvr>
                                    </p:animEffect>
                                  </p:childTnLst>
                                </p:cTn>
                              </p:par>
                            </p:childTnLst>
                          </p:cTn>
                        </p:par>
                        <p:par>
                          <p:cTn id="51" fill="hold">
                            <p:stCondLst>
                              <p:cond delay="2000"/>
                            </p:stCondLst>
                            <p:childTnLst>
                              <p:par>
                                <p:cTn id="52" presetID="22" presetClass="entr" presetSubtype="8" fill="hold" nodeType="after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left)">
                                      <p:cBhvr>
                                        <p:cTn id="54" dur="500"/>
                                        <p:tgtEl>
                                          <p:spTgt spid="2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fltVal val="0"/>
                                          </p:val>
                                        </p:tav>
                                        <p:tav tm="100000">
                                          <p:val>
                                            <p:strVal val="#ppt_w"/>
                                          </p:val>
                                        </p:tav>
                                      </p:tavLst>
                                    </p:anim>
                                    <p:anim calcmode="lin" valueType="num">
                                      <p:cBhvr>
                                        <p:cTn id="58" dur="500" fill="hold"/>
                                        <p:tgtEl>
                                          <p:spTgt spid="19"/>
                                        </p:tgtEl>
                                        <p:attrNameLst>
                                          <p:attrName>ppt_h</p:attrName>
                                        </p:attrNameLst>
                                      </p:cBhvr>
                                      <p:tavLst>
                                        <p:tav tm="0">
                                          <p:val>
                                            <p:fltVal val="0"/>
                                          </p:val>
                                        </p:tav>
                                        <p:tav tm="100000">
                                          <p:val>
                                            <p:strVal val="#ppt_h"/>
                                          </p:val>
                                        </p:tav>
                                      </p:tavLst>
                                    </p:anim>
                                    <p:animEffect transition="in" filter="fade">
                                      <p:cBhvr>
                                        <p:cTn id="59" dur="500"/>
                                        <p:tgtEl>
                                          <p:spTgt spid="19"/>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4" grpId="0" animBg="1"/>
      <p:bldP spid="19" grpId="0" animBg="1"/>
      <p:bldP spid="20" grpId="0" animBg="1"/>
      <p:bldP spid="24" grpId="0"/>
      <p:bldP spid="25" grpId="0"/>
      <p:bldP spid="27" grpId="0"/>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8ECAB83-0E07-C70E-D893-B3CD2ACC7239}"/>
              </a:ext>
            </a:extLst>
          </p:cNvPr>
          <p:cNvSpPr>
            <a:spLocks noGrp="1"/>
          </p:cNvSpPr>
          <p:nvPr>
            <p:ph type="title"/>
          </p:nvPr>
        </p:nvSpPr>
        <p:spPr>
          <a:xfrm>
            <a:off x="0" y="34142"/>
            <a:ext cx="12192000" cy="914400"/>
          </a:xfrm>
        </p:spPr>
        <p:txBody>
          <a:bodyPr/>
          <a:lstStyle/>
          <a:p>
            <a:pPr algn="ctr"/>
            <a:r>
              <a:rPr lang="en-US" b="1" dirty="0">
                <a:latin typeface="Arial" panose="020B0604020202020204" pitchFamily="34" charset="0"/>
                <a:cs typeface="Arial" panose="020B0604020202020204" pitchFamily="34" charset="0"/>
              </a:rPr>
              <a:t>SUMMARY AND CONCLUSIONS</a:t>
            </a:r>
          </a:p>
        </p:txBody>
      </p:sp>
      <p:sp>
        <p:nvSpPr>
          <p:cNvPr id="11" name="Rounded Rectangle 46">
            <a:extLst>
              <a:ext uri="{FF2B5EF4-FFF2-40B4-BE49-F238E27FC236}">
                <a16:creationId xmlns:a16="http://schemas.microsoft.com/office/drawing/2014/main" id="{357C2FBA-C475-9DA9-82DD-15D98ED9C1DC}"/>
              </a:ext>
            </a:extLst>
          </p:cNvPr>
          <p:cNvSpPr/>
          <p:nvPr/>
        </p:nvSpPr>
        <p:spPr bwMode="auto">
          <a:xfrm>
            <a:off x="52371" y="1463042"/>
            <a:ext cx="3615377" cy="2208063"/>
          </a:xfrm>
          <a:prstGeom prst="roundRect">
            <a:avLst>
              <a:gd name="adj" fmla="val 5000"/>
            </a:avLst>
          </a:prstGeom>
          <a:solidFill>
            <a:schemeClr val="accent3"/>
          </a:solidFill>
          <a:ln w="9525">
            <a:noFill/>
            <a:round/>
            <a:headEnd/>
            <a:tailEnd/>
          </a:ln>
        </p:spPr>
        <p:txBody>
          <a:bodyPr vert="horz" wrap="square" lIns="121920" tIns="60960" rIns="121920" bIns="60960" numCol="1" rtlCol="0" anchor="ctr" anchorCtr="0" compatLnSpc="1">
            <a:prstTxWarp prst="textNoShape">
              <a:avLst/>
            </a:prstTxWarp>
          </a:bodyPr>
          <a:lstStyle/>
          <a:p>
            <a:pPr algn="ctr"/>
            <a:r>
              <a:rPr lang="en-US" sz="2200" b="1" dirty="0">
                <a:latin typeface="Arial" panose="020B0604020202020204" pitchFamily="34" charset="0"/>
                <a:cs typeface="Arial" panose="020B0604020202020204" pitchFamily="34" charset="0"/>
              </a:rPr>
              <a:t>At empanelment, “never” respondents reported worse general health and had more physically unhealthy days</a:t>
            </a:r>
          </a:p>
        </p:txBody>
      </p:sp>
      <p:sp>
        <p:nvSpPr>
          <p:cNvPr id="12" name="Rounded Rectangle 47">
            <a:extLst>
              <a:ext uri="{FF2B5EF4-FFF2-40B4-BE49-F238E27FC236}">
                <a16:creationId xmlns:a16="http://schemas.microsoft.com/office/drawing/2014/main" id="{DDEC98A3-64FD-5564-B21A-C090A92245F6}"/>
              </a:ext>
            </a:extLst>
          </p:cNvPr>
          <p:cNvSpPr/>
          <p:nvPr/>
        </p:nvSpPr>
        <p:spPr bwMode="auto">
          <a:xfrm>
            <a:off x="8771141" y="1490816"/>
            <a:ext cx="3387307" cy="2208063"/>
          </a:xfrm>
          <a:prstGeom prst="roundRect">
            <a:avLst>
              <a:gd name="adj" fmla="val 5000"/>
            </a:avLst>
          </a:prstGeom>
          <a:solidFill>
            <a:schemeClr val="accent3"/>
          </a:solidFill>
          <a:ln w="9525">
            <a:noFill/>
            <a:round/>
            <a:headEnd/>
            <a:tailEnd/>
          </a:ln>
        </p:spPr>
        <p:txBody>
          <a:bodyPr vert="horz" wrap="square" lIns="121920" tIns="60960" rIns="121920" bIns="60960" numCol="1" rtlCol="0" anchor="ctr" anchorCtr="0" compatLnSpc="1">
            <a:prstTxWarp prst="textNoShape">
              <a:avLst/>
            </a:prstTxWarp>
          </a:bodyPr>
          <a:lstStyle/>
          <a:p>
            <a:pPr lvl="0" algn="ctr"/>
            <a:r>
              <a:rPr lang="en-US" sz="2200" b="1" dirty="0">
                <a:latin typeface="Arial" panose="020B0604020202020204" pitchFamily="34" charset="0"/>
                <a:cs typeface="Arial" panose="020B0604020202020204" pitchFamily="34" charset="0"/>
              </a:rPr>
              <a:t>Weighting on demographics might not be sufficient to address a “healthy” response propensity bias in panel surveys</a:t>
            </a:r>
          </a:p>
        </p:txBody>
      </p:sp>
      <p:sp>
        <p:nvSpPr>
          <p:cNvPr id="13" name="Rounded Rectangle 48">
            <a:extLst>
              <a:ext uri="{FF2B5EF4-FFF2-40B4-BE49-F238E27FC236}">
                <a16:creationId xmlns:a16="http://schemas.microsoft.com/office/drawing/2014/main" id="{D9FF9B05-C618-E0F1-EB32-12A4555B1229}"/>
              </a:ext>
            </a:extLst>
          </p:cNvPr>
          <p:cNvSpPr/>
          <p:nvPr/>
        </p:nvSpPr>
        <p:spPr bwMode="auto">
          <a:xfrm>
            <a:off x="4288311" y="1463041"/>
            <a:ext cx="3862267" cy="2208063"/>
          </a:xfrm>
          <a:prstGeom prst="roundRect">
            <a:avLst>
              <a:gd name="adj" fmla="val 5000"/>
            </a:avLst>
          </a:prstGeom>
          <a:solidFill>
            <a:schemeClr val="accent3"/>
          </a:solidFill>
          <a:ln w="9525">
            <a:noFill/>
            <a:round/>
            <a:headEnd/>
            <a:tailEnd/>
          </a:ln>
        </p:spPr>
        <p:txBody>
          <a:bodyPr vert="horz" wrap="square" lIns="121920" tIns="60960" rIns="121920" bIns="60960" numCol="1" rtlCol="0" anchor="ctr" anchorCtr="0" compatLnSpc="1">
            <a:prstTxWarp prst="textNoShape">
              <a:avLst/>
            </a:prstTxWarp>
          </a:bodyPr>
          <a:lstStyle/>
          <a:p>
            <a:pPr algn="ctr"/>
            <a:r>
              <a:rPr lang="en-US" sz="2200" b="1" dirty="0">
                <a:latin typeface="Arial" panose="020B0604020202020204" pitchFamily="34" charset="0"/>
                <a:cs typeface="Arial" panose="020B0604020202020204" pitchFamily="34" charset="0"/>
              </a:rPr>
              <a:t>Independent of demographics, good general health at empanelment was positively associated with subsequent response</a:t>
            </a:r>
          </a:p>
        </p:txBody>
      </p:sp>
      <p:sp>
        <p:nvSpPr>
          <p:cNvPr id="14" name="Rounded Rectangle 49">
            <a:extLst>
              <a:ext uri="{FF2B5EF4-FFF2-40B4-BE49-F238E27FC236}">
                <a16:creationId xmlns:a16="http://schemas.microsoft.com/office/drawing/2014/main" id="{257539AD-D7C7-8BA4-28FB-68530A00E11B}"/>
              </a:ext>
            </a:extLst>
          </p:cNvPr>
          <p:cNvSpPr/>
          <p:nvPr/>
        </p:nvSpPr>
        <p:spPr bwMode="auto">
          <a:xfrm>
            <a:off x="6735382" y="4027482"/>
            <a:ext cx="3615377" cy="2208063"/>
          </a:xfrm>
          <a:prstGeom prst="roundRect">
            <a:avLst>
              <a:gd name="adj" fmla="val 5000"/>
            </a:avLst>
          </a:prstGeom>
          <a:solidFill>
            <a:schemeClr val="bg1">
              <a:lumMod val="95000"/>
            </a:schemeClr>
          </a:solidFill>
          <a:ln w="9525">
            <a:noFill/>
            <a:round/>
            <a:headEnd/>
            <a:tailEnd/>
          </a:ln>
        </p:spPr>
        <p:txBody>
          <a:bodyPr vert="horz" wrap="square" lIns="121920" tIns="60960" rIns="121920" bIns="60960" numCol="1" rtlCol="0" anchor="ctr" anchorCtr="0" compatLnSpc="1">
            <a:prstTxWarp prst="textNoShape">
              <a:avLst/>
            </a:prstTxWarp>
          </a:bodyPr>
          <a:lstStyle/>
          <a:p>
            <a:pPr lvl="0" algn="ctr"/>
            <a:r>
              <a:rPr lang="en-US" sz="2200" b="1" dirty="0">
                <a:latin typeface="Arial" panose="020B0604020202020204" pitchFamily="34" charset="0"/>
                <a:cs typeface="Arial" panose="020B0604020202020204" pitchFamily="34" charset="0"/>
              </a:rPr>
              <a:t>Longer field periods may be needed for unbiased health estimates</a:t>
            </a:r>
          </a:p>
        </p:txBody>
      </p:sp>
      <p:sp>
        <p:nvSpPr>
          <p:cNvPr id="15" name="Rounded Rectangle 50">
            <a:extLst>
              <a:ext uri="{FF2B5EF4-FFF2-40B4-BE49-F238E27FC236}">
                <a16:creationId xmlns:a16="http://schemas.microsoft.com/office/drawing/2014/main" id="{8B213EFD-2055-DEC1-21BE-E56C1D4948C0}"/>
              </a:ext>
            </a:extLst>
          </p:cNvPr>
          <p:cNvSpPr/>
          <p:nvPr/>
        </p:nvSpPr>
        <p:spPr bwMode="auto">
          <a:xfrm>
            <a:off x="1841242" y="4027481"/>
            <a:ext cx="3615377" cy="2208063"/>
          </a:xfrm>
          <a:prstGeom prst="roundRect">
            <a:avLst>
              <a:gd name="adj" fmla="val 5000"/>
            </a:avLst>
          </a:prstGeom>
          <a:solidFill>
            <a:schemeClr val="bg1">
              <a:lumMod val="95000"/>
            </a:schemeClr>
          </a:solidFill>
          <a:ln w="9525">
            <a:noFill/>
            <a:round/>
            <a:headEnd/>
            <a:tailEnd/>
          </a:ln>
        </p:spPr>
        <p:txBody>
          <a:bodyPr vert="horz" wrap="square" lIns="121920" tIns="60960" rIns="121920" bIns="60960" numCol="1" rtlCol="0" anchor="ctr" anchorCtr="0" compatLnSpc="1">
            <a:prstTxWarp prst="textNoShape">
              <a:avLst/>
            </a:prstTxWarp>
          </a:bodyPr>
          <a:lstStyle/>
          <a:p>
            <a:pPr lvl="0" algn="ctr"/>
            <a:r>
              <a:rPr lang="en-US" sz="2200" b="1" dirty="0">
                <a:latin typeface="Arial" panose="020B0604020202020204" pitchFamily="34" charset="0"/>
                <a:cs typeface="Arial" panose="020B0604020202020204" pitchFamily="34" charset="0"/>
              </a:rPr>
              <a:t>Even in 4-week surveys, late respondents had significantly worse health vs. early respondents</a:t>
            </a:r>
          </a:p>
        </p:txBody>
      </p:sp>
      <p:sp>
        <p:nvSpPr>
          <p:cNvPr id="7" name="Arrow: Right 6">
            <a:extLst>
              <a:ext uri="{FF2B5EF4-FFF2-40B4-BE49-F238E27FC236}">
                <a16:creationId xmlns:a16="http://schemas.microsoft.com/office/drawing/2014/main" id="{F9735B96-9B08-3487-F899-95BC52FAAC60}"/>
              </a:ext>
            </a:extLst>
          </p:cNvPr>
          <p:cNvSpPr/>
          <p:nvPr/>
        </p:nvSpPr>
        <p:spPr>
          <a:xfrm>
            <a:off x="8139385" y="2338472"/>
            <a:ext cx="685800" cy="457200"/>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Plus Sign 9">
            <a:extLst>
              <a:ext uri="{FF2B5EF4-FFF2-40B4-BE49-F238E27FC236}">
                <a16:creationId xmlns:a16="http://schemas.microsoft.com/office/drawing/2014/main" id="{7F354228-7F18-D602-81DB-0613DD2E3C54}"/>
              </a:ext>
            </a:extLst>
          </p:cNvPr>
          <p:cNvSpPr/>
          <p:nvPr/>
        </p:nvSpPr>
        <p:spPr>
          <a:xfrm>
            <a:off x="3535709" y="2065823"/>
            <a:ext cx="914400" cy="914400"/>
          </a:xfrm>
          <a:prstGeom prst="mathPlus">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row: Right 16">
            <a:extLst>
              <a:ext uri="{FF2B5EF4-FFF2-40B4-BE49-F238E27FC236}">
                <a16:creationId xmlns:a16="http://schemas.microsoft.com/office/drawing/2014/main" id="{F99AFB38-3C67-5B6B-8726-8D3D9F22A86A}"/>
              </a:ext>
            </a:extLst>
          </p:cNvPr>
          <p:cNvSpPr/>
          <p:nvPr/>
        </p:nvSpPr>
        <p:spPr>
          <a:xfrm>
            <a:off x="5414089" y="4902912"/>
            <a:ext cx="1371600" cy="457200"/>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09787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41B3B-D09E-C0E1-72E0-C49C30317087}"/>
              </a:ext>
            </a:extLst>
          </p:cNvPr>
          <p:cNvSpPr>
            <a:spLocks noGrp="1"/>
          </p:cNvSpPr>
          <p:nvPr>
            <p:ph type="title"/>
          </p:nvPr>
        </p:nvSpPr>
        <p:spPr>
          <a:xfrm>
            <a:off x="0" y="0"/>
            <a:ext cx="12192000" cy="1371600"/>
          </a:xfrm>
        </p:spPr>
        <p:txBody>
          <a:bodyPr>
            <a:normAutofit/>
          </a:bodyPr>
          <a:lstStyle/>
          <a:p>
            <a:pPr algn="ctr"/>
            <a:r>
              <a:rPr lang="en-US" b="1" dirty="0">
                <a:latin typeface="Arial" panose="020B0604020202020204" pitchFamily="34" charset="0"/>
                <a:cs typeface="Arial" panose="020B0604020202020204" pitchFamily="34" charset="0"/>
              </a:rPr>
              <a:t>POTENTIAL NEXT STEPS                                        &amp; RECOMMENDATIONS</a:t>
            </a:r>
          </a:p>
        </p:txBody>
      </p:sp>
      <p:sp>
        <p:nvSpPr>
          <p:cNvPr id="3" name="Text Placeholder 2">
            <a:extLst>
              <a:ext uri="{FF2B5EF4-FFF2-40B4-BE49-F238E27FC236}">
                <a16:creationId xmlns:a16="http://schemas.microsoft.com/office/drawing/2014/main" id="{7E2C3A8D-67DA-4B16-6736-A8DE1E4A1696}"/>
              </a:ext>
            </a:extLst>
          </p:cNvPr>
          <p:cNvSpPr>
            <a:spLocks noGrp="1"/>
          </p:cNvSpPr>
          <p:nvPr>
            <p:ph type="body" idx="1"/>
          </p:nvPr>
        </p:nvSpPr>
        <p:spPr>
          <a:xfrm>
            <a:off x="400050" y="1681163"/>
            <a:ext cx="5448301" cy="399097"/>
          </a:xfrm>
        </p:spPr>
        <p:txBody>
          <a:bodyPr>
            <a:normAutofit lnSpcReduction="10000"/>
          </a:bodyPr>
          <a:lstStyle/>
          <a:p>
            <a:pPr algn="ctr"/>
            <a:r>
              <a:rPr lang="en-US" dirty="0">
                <a:latin typeface="Arial" panose="020B0604020202020204" pitchFamily="34" charset="0"/>
                <a:cs typeface="Arial" panose="020B0604020202020204" pitchFamily="34" charset="0"/>
              </a:rPr>
              <a:t>POTENTIAL NEXT STEPS</a:t>
            </a:r>
          </a:p>
        </p:txBody>
      </p:sp>
      <p:sp>
        <p:nvSpPr>
          <p:cNvPr id="4" name="Text Placeholder 3">
            <a:extLst>
              <a:ext uri="{FF2B5EF4-FFF2-40B4-BE49-F238E27FC236}">
                <a16:creationId xmlns:a16="http://schemas.microsoft.com/office/drawing/2014/main" id="{48F5C37A-BBD8-340F-DEDE-65E9D4F5DD74}"/>
              </a:ext>
            </a:extLst>
          </p:cNvPr>
          <p:cNvSpPr>
            <a:spLocks noGrp="1"/>
          </p:cNvSpPr>
          <p:nvPr>
            <p:ph type="body" sz="quarter" idx="3"/>
          </p:nvPr>
        </p:nvSpPr>
        <p:spPr>
          <a:xfrm>
            <a:off x="6172198" y="1681162"/>
            <a:ext cx="5737861" cy="399097"/>
          </a:xfrm>
        </p:spPr>
        <p:txBody>
          <a:bodyPr>
            <a:normAutofit lnSpcReduction="10000"/>
          </a:bodyPr>
          <a:lstStyle/>
          <a:p>
            <a:pPr algn="ctr"/>
            <a:r>
              <a:rPr lang="en-US" dirty="0">
                <a:latin typeface="Arial" panose="020B0604020202020204" pitchFamily="34" charset="0"/>
                <a:cs typeface="Arial" panose="020B0604020202020204" pitchFamily="34" charset="0"/>
              </a:rPr>
              <a:t>RECOMMENDATION</a:t>
            </a:r>
          </a:p>
        </p:txBody>
      </p:sp>
      <p:cxnSp>
        <p:nvCxnSpPr>
          <p:cNvPr id="18" name="Straight Connector 17">
            <a:extLst>
              <a:ext uri="{FF2B5EF4-FFF2-40B4-BE49-F238E27FC236}">
                <a16:creationId xmlns:a16="http://schemas.microsoft.com/office/drawing/2014/main" id="{72CE7195-3F55-5E12-3BD5-94C5AC61A8DB}"/>
              </a:ext>
            </a:extLst>
          </p:cNvPr>
          <p:cNvCxnSpPr>
            <a:cxnSpLocks/>
          </p:cNvCxnSpPr>
          <p:nvPr/>
        </p:nvCxnSpPr>
        <p:spPr>
          <a:xfrm>
            <a:off x="836612" y="2839739"/>
            <a:ext cx="1713382" cy="0"/>
          </a:xfrm>
          <a:prstGeom prst="line">
            <a:avLst/>
          </a:prstGeom>
          <a:ln w="57150">
            <a:solidFill>
              <a:schemeClr val="tx2"/>
            </a:solidFill>
            <a:prstDash val="solid"/>
          </a:ln>
        </p:spPr>
        <p:style>
          <a:lnRef idx="1">
            <a:schemeClr val="accent1"/>
          </a:lnRef>
          <a:fillRef idx="0">
            <a:schemeClr val="accent1"/>
          </a:fillRef>
          <a:effectRef idx="0">
            <a:schemeClr val="accent1"/>
          </a:effectRef>
          <a:fontRef idx="minor">
            <a:schemeClr val="tx1"/>
          </a:fontRef>
        </p:style>
      </p:cxnSp>
      <p:sp>
        <p:nvSpPr>
          <p:cNvPr id="20" name="Title 2">
            <a:extLst>
              <a:ext uri="{FF2B5EF4-FFF2-40B4-BE49-F238E27FC236}">
                <a16:creationId xmlns:a16="http://schemas.microsoft.com/office/drawing/2014/main" id="{92FB1CD7-C90E-28C3-EB13-EC13E8735C5D}"/>
              </a:ext>
            </a:extLst>
          </p:cNvPr>
          <p:cNvSpPr txBox="1">
            <a:spLocks/>
          </p:cNvSpPr>
          <p:nvPr/>
        </p:nvSpPr>
        <p:spPr>
          <a:xfrm>
            <a:off x="836612" y="2446973"/>
            <a:ext cx="5011739" cy="307777"/>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chemeClr val="tx2"/>
                </a:solidFill>
                <a:latin typeface="Arial" panose="020B0604020202020204" pitchFamily="34" charset="0"/>
                <a:cs typeface="Arial" panose="020B0604020202020204" pitchFamily="34" charset="0"/>
              </a:rPr>
              <a:t>#1</a:t>
            </a:r>
            <a:endParaRPr lang="en-US" sz="2000" dirty="0">
              <a:solidFill>
                <a:schemeClr val="tx2"/>
              </a:solidFill>
              <a:latin typeface="Arial" panose="020B0604020202020204" pitchFamily="34" charset="0"/>
              <a:cs typeface="Arial" panose="020B0604020202020204" pitchFamily="34" charset="0"/>
            </a:endParaRPr>
          </a:p>
        </p:txBody>
      </p:sp>
      <p:sp>
        <p:nvSpPr>
          <p:cNvPr id="21" name="Inhaltsplatzhalter 4">
            <a:extLst>
              <a:ext uri="{FF2B5EF4-FFF2-40B4-BE49-F238E27FC236}">
                <a16:creationId xmlns:a16="http://schemas.microsoft.com/office/drawing/2014/main" id="{510EBBFC-26D9-40CD-6DD9-CC81650D3969}"/>
              </a:ext>
            </a:extLst>
          </p:cNvPr>
          <p:cNvSpPr txBox="1">
            <a:spLocks/>
          </p:cNvSpPr>
          <p:nvPr/>
        </p:nvSpPr>
        <p:spPr>
          <a:xfrm>
            <a:off x="836612" y="2882032"/>
            <a:ext cx="5011739" cy="923330"/>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000" dirty="0">
                <a:solidFill>
                  <a:schemeClr val="tx1"/>
                </a:solidFill>
                <a:latin typeface="Arial" panose="020B0604020202020204" pitchFamily="34" charset="0"/>
                <a:cs typeface="Arial" panose="020B0604020202020204" pitchFamily="34" charset="0"/>
              </a:rPr>
              <a:t>Add health measures (or just general health status) to existing nonresponse adjustments.</a:t>
            </a:r>
          </a:p>
        </p:txBody>
      </p:sp>
      <p:cxnSp>
        <p:nvCxnSpPr>
          <p:cNvPr id="22" name="Straight Connector 21">
            <a:extLst>
              <a:ext uri="{FF2B5EF4-FFF2-40B4-BE49-F238E27FC236}">
                <a16:creationId xmlns:a16="http://schemas.microsoft.com/office/drawing/2014/main" id="{E4F1B0A4-6BE4-5B01-54AD-717FBFCFBC44}"/>
              </a:ext>
            </a:extLst>
          </p:cNvPr>
          <p:cNvCxnSpPr>
            <a:cxnSpLocks/>
          </p:cNvCxnSpPr>
          <p:nvPr/>
        </p:nvCxnSpPr>
        <p:spPr>
          <a:xfrm>
            <a:off x="836612" y="4284262"/>
            <a:ext cx="1713382" cy="0"/>
          </a:xfrm>
          <a:prstGeom prst="line">
            <a:avLst/>
          </a:prstGeom>
          <a:ln w="57150">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23" name="Title 2">
            <a:extLst>
              <a:ext uri="{FF2B5EF4-FFF2-40B4-BE49-F238E27FC236}">
                <a16:creationId xmlns:a16="http://schemas.microsoft.com/office/drawing/2014/main" id="{C02734A2-7BA0-2980-AE05-9711AF03D1DB}"/>
              </a:ext>
            </a:extLst>
          </p:cNvPr>
          <p:cNvSpPr txBox="1">
            <a:spLocks/>
          </p:cNvSpPr>
          <p:nvPr/>
        </p:nvSpPr>
        <p:spPr>
          <a:xfrm>
            <a:off x="836612" y="3891496"/>
            <a:ext cx="5011739" cy="307777"/>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chemeClr val="accent2"/>
                </a:solidFill>
                <a:latin typeface="Arial" panose="020B0604020202020204" pitchFamily="34" charset="0"/>
                <a:cs typeface="Arial" panose="020B0604020202020204" pitchFamily="34" charset="0"/>
              </a:rPr>
              <a:t>#2</a:t>
            </a:r>
            <a:endParaRPr lang="en-US" sz="2000" dirty="0">
              <a:solidFill>
                <a:schemeClr val="accent2"/>
              </a:solidFill>
              <a:latin typeface="Arial" panose="020B0604020202020204" pitchFamily="34" charset="0"/>
              <a:cs typeface="Arial" panose="020B0604020202020204" pitchFamily="34" charset="0"/>
            </a:endParaRPr>
          </a:p>
        </p:txBody>
      </p:sp>
      <p:sp>
        <p:nvSpPr>
          <p:cNvPr id="24" name="Inhaltsplatzhalter 4">
            <a:extLst>
              <a:ext uri="{FF2B5EF4-FFF2-40B4-BE49-F238E27FC236}">
                <a16:creationId xmlns:a16="http://schemas.microsoft.com/office/drawing/2014/main" id="{F285759B-9279-4639-F070-37ED513C94EB}"/>
              </a:ext>
            </a:extLst>
          </p:cNvPr>
          <p:cNvSpPr txBox="1">
            <a:spLocks/>
          </p:cNvSpPr>
          <p:nvPr/>
        </p:nvSpPr>
        <p:spPr>
          <a:xfrm>
            <a:off x="836612" y="4326555"/>
            <a:ext cx="5011739" cy="923330"/>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000" dirty="0">
                <a:solidFill>
                  <a:schemeClr val="tx1"/>
                </a:solidFill>
                <a:latin typeface="Arial" panose="020B0604020202020204" pitchFamily="34" charset="0"/>
                <a:cs typeface="Arial" panose="020B0604020202020204" pitchFamily="34" charset="0"/>
              </a:rPr>
              <a:t>Use inverse probability weighting with propensity models including health measures.</a:t>
            </a:r>
          </a:p>
        </p:txBody>
      </p:sp>
      <p:cxnSp>
        <p:nvCxnSpPr>
          <p:cNvPr id="25" name="Straight Connector 24">
            <a:extLst>
              <a:ext uri="{FF2B5EF4-FFF2-40B4-BE49-F238E27FC236}">
                <a16:creationId xmlns:a16="http://schemas.microsoft.com/office/drawing/2014/main" id="{9A653B5A-B335-8D5B-0081-052F78275BF2}"/>
              </a:ext>
            </a:extLst>
          </p:cNvPr>
          <p:cNvCxnSpPr>
            <a:cxnSpLocks/>
          </p:cNvCxnSpPr>
          <p:nvPr/>
        </p:nvCxnSpPr>
        <p:spPr>
          <a:xfrm>
            <a:off x="836612" y="5989042"/>
            <a:ext cx="1713382" cy="0"/>
          </a:xfrm>
          <a:prstGeom prst="line">
            <a:avLst/>
          </a:prstGeom>
          <a:ln w="57150">
            <a:solidFill>
              <a:schemeClr val="accent3"/>
            </a:solidFill>
            <a:prstDash val="solid"/>
          </a:ln>
        </p:spPr>
        <p:style>
          <a:lnRef idx="1">
            <a:schemeClr val="accent1"/>
          </a:lnRef>
          <a:fillRef idx="0">
            <a:schemeClr val="accent1"/>
          </a:fillRef>
          <a:effectRef idx="0">
            <a:schemeClr val="accent1"/>
          </a:effectRef>
          <a:fontRef idx="minor">
            <a:schemeClr val="tx1"/>
          </a:fontRef>
        </p:style>
      </p:cxnSp>
      <p:sp>
        <p:nvSpPr>
          <p:cNvPr id="26" name="Title 2">
            <a:extLst>
              <a:ext uri="{FF2B5EF4-FFF2-40B4-BE49-F238E27FC236}">
                <a16:creationId xmlns:a16="http://schemas.microsoft.com/office/drawing/2014/main" id="{12EC520D-7E46-5775-744F-F2C7694F95E3}"/>
              </a:ext>
            </a:extLst>
          </p:cNvPr>
          <p:cNvSpPr txBox="1">
            <a:spLocks/>
          </p:cNvSpPr>
          <p:nvPr/>
        </p:nvSpPr>
        <p:spPr>
          <a:xfrm>
            <a:off x="836612" y="5554697"/>
            <a:ext cx="5011739" cy="307777"/>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chemeClr val="accent3"/>
                </a:solidFill>
                <a:latin typeface="Arial" panose="020B0604020202020204" pitchFamily="34" charset="0"/>
                <a:cs typeface="Arial" panose="020B0604020202020204" pitchFamily="34" charset="0"/>
              </a:rPr>
              <a:t>#3</a:t>
            </a:r>
            <a:endParaRPr lang="en-US" sz="2000" dirty="0">
              <a:solidFill>
                <a:schemeClr val="accent3"/>
              </a:solidFill>
              <a:latin typeface="Arial" panose="020B0604020202020204" pitchFamily="34" charset="0"/>
              <a:cs typeface="Arial" panose="020B0604020202020204" pitchFamily="34" charset="0"/>
            </a:endParaRPr>
          </a:p>
        </p:txBody>
      </p:sp>
      <p:sp>
        <p:nvSpPr>
          <p:cNvPr id="27" name="Inhaltsplatzhalter 4">
            <a:extLst>
              <a:ext uri="{FF2B5EF4-FFF2-40B4-BE49-F238E27FC236}">
                <a16:creationId xmlns:a16="http://schemas.microsoft.com/office/drawing/2014/main" id="{7B63E72F-526E-5816-8812-767D0E51BBCB}"/>
              </a:ext>
            </a:extLst>
          </p:cNvPr>
          <p:cNvSpPr txBox="1">
            <a:spLocks/>
          </p:cNvSpPr>
          <p:nvPr/>
        </p:nvSpPr>
        <p:spPr>
          <a:xfrm>
            <a:off x="836612" y="6031334"/>
            <a:ext cx="5011739" cy="307777"/>
          </a:xfrm>
          <a:prstGeom prst="rect">
            <a:avLst/>
          </a:prstGeom>
        </p:spPr>
        <p:txBody>
          <a:bodyPr wrap="square" lIns="0" tIns="0" rIns="0" bIns="0" anchor="t">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buNone/>
            </a:pPr>
            <a:r>
              <a:rPr lang="en-US" sz="2000" dirty="0">
                <a:solidFill>
                  <a:schemeClr val="tx1"/>
                </a:solidFill>
                <a:latin typeface="Arial" panose="020B0604020202020204" pitchFamily="34" charset="0"/>
                <a:cs typeface="Arial" panose="020B0604020202020204" pitchFamily="34" charset="0"/>
              </a:rPr>
              <a:t>Compare resulting estimates.</a:t>
            </a:r>
          </a:p>
        </p:txBody>
      </p:sp>
      <p:grpSp>
        <p:nvGrpSpPr>
          <p:cNvPr id="33" name="Group 32">
            <a:extLst>
              <a:ext uri="{FF2B5EF4-FFF2-40B4-BE49-F238E27FC236}">
                <a16:creationId xmlns:a16="http://schemas.microsoft.com/office/drawing/2014/main" id="{97507669-EA43-4CF0-3C3D-273B5F2415A1}"/>
              </a:ext>
            </a:extLst>
          </p:cNvPr>
          <p:cNvGrpSpPr/>
          <p:nvPr/>
        </p:nvGrpSpPr>
        <p:grpSpPr>
          <a:xfrm>
            <a:off x="281941" y="1423510"/>
            <a:ext cx="914400" cy="914400"/>
            <a:chOff x="612633" y="1261110"/>
            <a:chExt cx="3121168" cy="3121168"/>
          </a:xfrm>
        </p:grpSpPr>
        <p:sp>
          <p:nvSpPr>
            <p:cNvPr id="34" name="Freeform 14">
              <a:extLst>
                <a:ext uri="{FF2B5EF4-FFF2-40B4-BE49-F238E27FC236}">
                  <a16:creationId xmlns:a16="http://schemas.microsoft.com/office/drawing/2014/main" id="{C16C55A4-81FB-CDBF-1B70-6CC1F631F4C0}"/>
                </a:ext>
              </a:extLst>
            </p:cNvPr>
            <p:cNvSpPr>
              <a:spLocks/>
            </p:cNvSpPr>
            <p:nvPr/>
          </p:nvSpPr>
          <p:spPr bwMode="auto">
            <a:xfrm>
              <a:off x="612633" y="1261110"/>
              <a:ext cx="3121168" cy="3121168"/>
            </a:xfrm>
            <a:prstGeom prst="ellipse">
              <a:avLst/>
            </a:prstGeom>
            <a:solidFill>
              <a:schemeClr val="accent1"/>
            </a:solidFill>
            <a:ln>
              <a:noFill/>
            </a:ln>
          </p:spPr>
          <p:txBody>
            <a:bodyPr vert="horz" wrap="square" lIns="68580" tIns="34290" rIns="68580" bIns="34290" numCol="1" anchor="ctr" anchorCtr="0" compatLnSpc="1">
              <a:prstTxWarp prst="textNoShape">
                <a:avLst/>
              </a:prstTxWarp>
            </a:bodyPr>
            <a:lstStyle/>
            <a:p>
              <a:pPr algn="ctr"/>
              <a:endParaRPr lang="en-US" sz="4000" dirty="0">
                <a:solidFill>
                  <a:schemeClr val="bg1"/>
                </a:solidFill>
              </a:endParaRPr>
            </a:p>
          </p:txBody>
        </p:sp>
        <p:grpSp>
          <p:nvGrpSpPr>
            <p:cNvPr id="35" name="Group 34">
              <a:extLst>
                <a:ext uri="{FF2B5EF4-FFF2-40B4-BE49-F238E27FC236}">
                  <a16:creationId xmlns:a16="http://schemas.microsoft.com/office/drawing/2014/main" id="{363388AD-9D38-4B06-CD5D-26208A10ABC1}"/>
                </a:ext>
              </a:extLst>
            </p:cNvPr>
            <p:cNvGrpSpPr/>
            <p:nvPr/>
          </p:nvGrpSpPr>
          <p:grpSpPr>
            <a:xfrm>
              <a:off x="1339127" y="1987605"/>
              <a:ext cx="1668180" cy="1668178"/>
              <a:chOff x="-1601788" y="3484563"/>
              <a:chExt cx="1849438" cy="1849437"/>
            </a:xfrm>
            <a:solidFill>
              <a:schemeClr val="bg1"/>
            </a:solidFill>
          </p:grpSpPr>
          <p:sp>
            <p:nvSpPr>
              <p:cNvPr id="36" name="Freeform 5">
                <a:extLst>
                  <a:ext uri="{FF2B5EF4-FFF2-40B4-BE49-F238E27FC236}">
                    <a16:creationId xmlns:a16="http://schemas.microsoft.com/office/drawing/2014/main" id="{228AFD0D-05EF-D80C-4842-BD92F71EAED3}"/>
                  </a:ext>
                </a:extLst>
              </p:cNvPr>
              <p:cNvSpPr>
                <a:spLocks noEditPoints="1"/>
              </p:cNvSpPr>
              <p:nvPr/>
            </p:nvSpPr>
            <p:spPr bwMode="auto">
              <a:xfrm>
                <a:off x="-1601788" y="3724275"/>
                <a:ext cx="1611313" cy="1609725"/>
              </a:xfrm>
              <a:custGeom>
                <a:avLst/>
                <a:gdLst>
                  <a:gd name="T0" fmla="*/ 1169 w 1728"/>
                  <a:gd name="T1" fmla="*/ 36 h 1728"/>
                  <a:gd name="T2" fmla="*/ 1083 w 1728"/>
                  <a:gd name="T3" fmla="*/ 0 h 1728"/>
                  <a:gd name="T4" fmla="*/ 960 w 1728"/>
                  <a:gd name="T5" fmla="*/ 123 h 1728"/>
                  <a:gd name="T6" fmla="*/ 996 w 1728"/>
                  <a:gd name="T7" fmla="*/ 209 h 1728"/>
                  <a:gd name="T8" fmla="*/ 1011 w 1728"/>
                  <a:gd name="T9" fmla="*/ 224 h 1728"/>
                  <a:gd name="T10" fmla="*/ 102 w 1728"/>
                  <a:gd name="T11" fmla="*/ 1133 h 1728"/>
                  <a:gd name="T12" fmla="*/ 0 w 1728"/>
                  <a:gd name="T13" fmla="*/ 1379 h 1728"/>
                  <a:gd name="T14" fmla="*/ 349 w 1728"/>
                  <a:gd name="T15" fmla="*/ 1728 h 1728"/>
                  <a:gd name="T16" fmla="*/ 595 w 1728"/>
                  <a:gd name="T17" fmla="*/ 1626 h 1728"/>
                  <a:gd name="T18" fmla="*/ 1504 w 1728"/>
                  <a:gd name="T19" fmla="*/ 717 h 1728"/>
                  <a:gd name="T20" fmla="*/ 1519 w 1728"/>
                  <a:gd name="T21" fmla="*/ 732 h 1728"/>
                  <a:gd name="T22" fmla="*/ 1606 w 1728"/>
                  <a:gd name="T23" fmla="*/ 768 h 1728"/>
                  <a:gd name="T24" fmla="*/ 1728 w 1728"/>
                  <a:gd name="T25" fmla="*/ 645 h 1728"/>
                  <a:gd name="T26" fmla="*/ 1692 w 1728"/>
                  <a:gd name="T27" fmla="*/ 559 h 1728"/>
                  <a:gd name="T28" fmla="*/ 1169 w 1728"/>
                  <a:gd name="T29" fmla="*/ 36 h 1728"/>
                  <a:gd name="T30" fmla="*/ 550 w 1728"/>
                  <a:gd name="T31" fmla="*/ 1581 h 1728"/>
                  <a:gd name="T32" fmla="*/ 349 w 1728"/>
                  <a:gd name="T33" fmla="*/ 1664 h 1728"/>
                  <a:gd name="T34" fmla="*/ 64 w 1728"/>
                  <a:gd name="T35" fmla="*/ 1379 h 1728"/>
                  <a:gd name="T36" fmla="*/ 147 w 1728"/>
                  <a:gd name="T37" fmla="*/ 1178 h 1728"/>
                  <a:gd name="T38" fmla="*/ 301 w 1728"/>
                  <a:gd name="T39" fmla="*/ 1024 h 1728"/>
                  <a:gd name="T40" fmla="*/ 1107 w 1728"/>
                  <a:gd name="T41" fmla="*/ 1024 h 1728"/>
                  <a:gd name="T42" fmla="*/ 550 w 1728"/>
                  <a:gd name="T43" fmla="*/ 1581 h 1728"/>
                  <a:gd name="T44" fmla="*/ 1606 w 1728"/>
                  <a:gd name="T45" fmla="*/ 704 h 1728"/>
                  <a:gd name="T46" fmla="*/ 1564 w 1728"/>
                  <a:gd name="T47" fmla="*/ 687 h 1728"/>
                  <a:gd name="T48" fmla="*/ 1504 w 1728"/>
                  <a:gd name="T49" fmla="*/ 627 h 1728"/>
                  <a:gd name="T50" fmla="*/ 1171 w 1728"/>
                  <a:gd name="T51" fmla="*/ 960 h 1728"/>
                  <a:gd name="T52" fmla="*/ 365 w 1728"/>
                  <a:gd name="T53" fmla="*/ 960 h 1728"/>
                  <a:gd name="T54" fmla="*/ 480 w 1728"/>
                  <a:gd name="T55" fmla="*/ 845 h 1728"/>
                  <a:gd name="T56" fmla="*/ 553 w 1728"/>
                  <a:gd name="T57" fmla="*/ 919 h 1728"/>
                  <a:gd name="T58" fmla="*/ 599 w 1728"/>
                  <a:gd name="T59" fmla="*/ 873 h 1728"/>
                  <a:gd name="T60" fmla="*/ 525 w 1728"/>
                  <a:gd name="T61" fmla="*/ 800 h 1728"/>
                  <a:gd name="T62" fmla="*/ 576 w 1728"/>
                  <a:gd name="T63" fmla="*/ 749 h 1728"/>
                  <a:gd name="T64" fmla="*/ 713 w 1728"/>
                  <a:gd name="T65" fmla="*/ 887 h 1728"/>
                  <a:gd name="T66" fmla="*/ 759 w 1728"/>
                  <a:gd name="T67" fmla="*/ 841 h 1728"/>
                  <a:gd name="T68" fmla="*/ 621 w 1728"/>
                  <a:gd name="T69" fmla="*/ 704 h 1728"/>
                  <a:gd name="T70" fmla="*/ 672 w 1728"/>
                  <a:gd name="T71" fmla="*/ 653 h 1728"/>
                  <a:gd name="T72" fmla="*/ 745 w 1728"/>
                  <a:gd name="T73" fmla="*/ 727 h 1728"/>
                  <a:gd name="T74" fmla="*/ 791 w 1728"/>
                  <a:gd name="T75" fmla="*/ 681 h 1728"/>
                  <a:gd name="T76" fmla="*/ 717 w 1728"/>
                  <a:gd name="T77" fmla="*/ 608 h 1728"/>
                  <a:gd name="T78" fmla="*/ 768 w 1728"/>
                  <a:gd name="T79" fmla="*/ 557 h 1728"/>
                  <a:gd name="T80" fmla="*/ 905 w 1728"/>
                  <a:gd name="T81" fmla="*/ 695 h 1728"/>
                  <a:gd name="T82" fmla="*/ 951 w 1728"/>
                  <a:gd name="T83" fmla="*/ 649 h 1728"/>
                  <a:gd name="T84" fmla="*/ 813 w 1728"/>
                  <a:gd name="T85" fmla="*/ 512 h 1728"/>
                  <a:gd name="T86" fmla="*/ 864 w 1728"/>
                  <a:gd name="T87" fmla="*/ 461 h 1728"/>
                  <a:gd name="T88" fmla="*/ 937 w 1728"/>
                  <a:gd name="T89" fmla="*/ 535 h 1728"/>
                  <a:gd name="T90" fmla="*/ 983 w 1728"/>
                  <a:gd name="T91" fmla="*/ 489 h 1728"/>
                  <a:gd name="T92" fmla="*/ 909 w 1728"/>
                  <a:gd name="T93" fmla="*/ 416 h 1728"/>
                  <a:gd name="T94" fmla="*/ 960 w 1728"/>
                  <a:gd name="T95" fmla="*/ 365 h 1728"/>
                  <a:gd name="T96" fmla="*/ 1097 w 1728"/>
                  <a:gd name="T97" fmla="*/ 503 h 1728"/>
                  <a:gd name="T98" fmla="*/ 1143 w 1728"/>
                  <a:gd name="T99" fmla="*/ 457 h 1728"/>
                  <a:gd name="T100" fmla="*/ 1005 w 1728"/>
                  <a:gd name="T101" fmla="*/ 320 h 1728"/>
                  <a:gd name="T102" fmla="*/ 1056 w 1728"/>
                  <a:gd name="T103" fmla="*/ 269 h 1728"/>
                  <a:gd name="T104" fmla="*/ 1385 w 1728"/>
                  <a:gd name="T105" fmla="*/ 599 h 1728"/>
                  <a:gd name="T106" fmla="*/ 1431 w 1728"/>
                  <a:gd name="T107" fmla="*/ 553 h 1728"/>
                  <a:gd name="T108" fmla="*/ 1041 w 1728"/>
                  <a:gd name="T109" fmla="*/ 164 h 1728"/>
                  <a:gd name="T110" fmla="*/ 1024 w 1728"/>
                  <a:gd name="T111" fmla="*/ 123 h 1728"/>
                  <a:gd name="T112" fmla="*/ 1083 w 1728"/>
                  <a:gd name="T113" fmla="*/ 64 h 1728"/>
                  <a:gd name="T114" fmla="*/ 1124 w 1728"/>
                  <a:gd name="T115" fmla="*/ 81 h 1728"/>
                  <a:gd name="T116" fmla="*/ 1647 w 1728"/>
                  <a:gd name="T117" fmla="*/ 604 h 1728"/>
                  <a:gd name="T118" fmla="*/ 1664 w 1728"/>
                  <a:gd name="T119" fmla="*/ 645 h 1728"/>
                  <a:gd name="T120" fmla="*/ 1606 w 1728"/>
                  <a:gd name="T121" fmla="*/ 704 h 1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28" h="1728">
                    <a:moveTo>
                      <a:pt x="1169" y="36"/>
                    </a:moveTo>
                    <a:cubicBezTo>
                      <a:pt x="1146" y="13"/>
                      <a:pt x="1115" y="0"/>
                      <a:pt x="1083" y="0"/>
                    </a:cubicBezTo>
                    <a:cubicBezTo>
                      <a:pt x="1015" y="0"/>
                      <a:pt x="960" y="55"/>
                      <a:pt x="960" y="123"/>
                    </a:cubicBezTo>
                    <a:cubicBezTo>
                      <a:pt x="960" y="155"/>
                      <a:pt x="973" y="186"/>
                      <a:pt x="996" y="209"/>
                    </a:cubicBezTo>
                    <a:cubicBezTo>
                      <a:pt x="1011" y="224"/>
                      <a:pt x="1011" y="224"/>
                      <a:pt x="1011" y="224"/>
                    </a:cubicBezTo>
                    <a:cubicBezTo>
                      <a:pt x="102" y="1133"/>
                      <a:pt x="102" y="1133"/>
                      <a:pt x="102" y="1133"/>
                    </a:cubicBezTo>
                    <a:cubicBezTo>
                      <a:pt x="36" y="1198"/>
                      <a:pt x="0" y="1286"/>
                      <a:pt x="0" y="1379"/>
                    </a:cubicBezTo>
                    <a:cubicBezTo>
                      <a:pt x="0" y="1572"/>
                      <a:pt x="156" y="1728"/>
                      <a:pt x="349" y="1728"/>
                    </a:cubicBezTo>
                    <a:cubicBezTo>
                      <a:pt x="442" y="1728"/>
                      <a:pt x="530" y="1692"/>
                      <a:pt x="595" y="1626"/>
                    </a:cubicBezTo>
                    <a:cubicBezTo>
                      <a:pt x="1504" y="717"/>
                      <a:pt x="1504" y="717"/>
                      <a:pt x="1504" y="717"/>
                    </a:cubicBezTo>
                    <a:cubicBezTo>
                      <a:pt x="1519" y="732"/>
                      <a:pt x="1519" y="732"/>
                      <a:pt x="1519" y="732"/>
                    </a:cubicBezTo>
                    <a:cubicBezTo>
                      <a:pt x="1542" y="755"/>
                      <a:pt x="1573" y="768"/>
                      <a:pt x="1606" y="768"/>
                    </a:cubicBezTo>
                    <a:cubicBezTo>
                      <a:pt x="1673" y="768"/>
                      <a:pt x="1728" y="713"/>
                      <a:pt x="1728" y="645"/>
                    </a:cubicBezTo>
                    <a:cubicBezTo>
                      <a:pt x="1728" y="613"/>
                      <a:pt x="1715" y="582"/>
                      <a:pt x="1692" y="559"/>
                    </a:cubicBezTo>
                    <a:lnTo>
                      <a:pt x="1169" y="36"/>
                    </a:lnTo>
                    <a:close/>
                    <a:moveTo>
                      <a:pt x="550" y="1581"/>
                    </a:moveTo>
                    <a:cubicBezTo>
                      <a:pt x="496" y="1634"/>
                      <a:pt x="425" y="1664"/>
                      <a:pt x="349" y="1664"/>
                    </a:cubicBezTo>
                    <a:cubicBezTo>
                      <a:pt x="192" y="1664"/>
                      <a:pt x="64" y="1536"/>
                      <a:pt x="64" y="1379"/>
                    </a:cubicBezTo>
                    <a:cubicBezTo>
                      <a:pt x="64" y="1303"/>
                      <a:pt x="94" y="1232"/>
                      <a:pt x="147" y="1178"/>
                    </a:cubicBezTo>
                    <a:cubicBezTo>
                      <a:pt x="301" y="1024"/>
                      <a:pt x="301" y="1024"/>
                      <a:pt x="301" y="1024"/>
                    </a:cubicBezTo>
                    <a:cubicBezTo>
                      <a:pt x="1107" y="1024"/>
                      <a:pt x="1107" y="1024"/>
                      <a:pt x="1107" y="1024"/>
                    </a:cubicBezTo>
                    <a:lnTo>
                      <a:pt x="550" y="1581"/>
                    </a:lnTo>
                    <a:close/>
                    <a:moveTo>
                      <a:pt x="1606" y="704"/>
                    </a:moveTo>
                    <a:cubicBezTo>
                      <a:pt x="1590" y="704"/>
                      <a:pt x="1575" y="698"/>
                      <a:pt x="1564" y="687"/>
                    </a:cubicBezTo>
                    <a:cubicBezTo>
                      <a:pt x="1504" y="627"/>
                      <a:pt x="1504" y="627"/>
                      <a:pt x="1504" y="627"/>
                    </a:cubicBezTo>
                    <a:cubicBezTo>
                      <a:pt x="1171" y="960"/>
                      <a:pt x="1171" y="960"/>
                      <a:pt x="1171" y="960"/>
                    </a:cubicBezTo>
                    <a:cubicBezTo>
                      <a:pt x="365" y="960"/>
                      <a:pt x="365" y="960"/>
                      <a:pt x="365" y="960"/>
                    </a:cubicBezTo>
                    <a:cubicBezTo>
                      <a:pt x="480" y="845"/>
                      <a:pt x="480" y="845"/>
                      <a:pt x="480" y="845"/>
                    </a:cubicBezTo>
                    <a:cubicBezTo>
                      <a:pt x="553" y="919"/>
                      <a:pt x="553" y="919"/>
                      <a:pt x="553" y="919"/>
                    </a:cubicBezTo>
                    <a:cubicBezTo>
                      <a:pt x="599" y="873"/>
                      <a:pt x="599" y="873"/>
                      <a:pt x="599" y="873"/>
                    </a:cubicBezTo>
                    <a:cubicBezTo>
                      <a:pt x="525" y="800"/>
                      <a:pt x="525" y="800"/>
                      <a:pt x="525" y="800"/>
                    </a:cubicBezTo>
                    <a:cubicBezTo>
                      <a:pt x="576" y="749"/>
                      <a:pt x="576" y="749"/>
                      <a:pt x="576" y="749"/>
                    </a:cubicBezTo>
                    <a:cubicBezTo>
                      <a:pt x="713" y="887"/>
                      <a:pt x="713" y="887"/>
                      <a:pt x="713" y="887"/>
                    </a:cubicBezTo>
                    <a:cubicBezTo>
                      <a:pt x="759" y="841"/>
                      <a:pt x="759" y="841"/>
                      <a:pt x="759" y="841"/>
                    </a:cubicBezTo>
                    <a:cubicBezTo>
                      <a:pt x="621" y="704"/>
                      <a:pt x="621" y="704"/>
                      <a:pt x="621" y="704"/>
                    </a:cubicBezTo>
                    <a:cubicBezTo>
                      <a:pt x="672" y="653"/>
                      <a:pt x="672" y="653"/>
                      <a:pt x="672" y="653"/>
                    </a:cubicBezTo>
                    <a:cubicBezTo>
                      <a:pt x="745" y="727"/>
                      <a:pt x="745" y="727"/>
                      <a:pt x="745" y="727"/>
                    </a:cubicBezTo>
                    <a:cubicBezTo>
                      <a:pt x="791" y="681"/>
                      <a:pt x="791" y="681"/>
                      <a:pt x="791" y="681"/>
                    </a:cubicBezTo>
                    <a:cubicBezTo>
                      <a:pt x="717" y="608"/>
                      <a:pt x="717" y="608"/>
                      <a:pt x="717" y="608"/>
                    </a:cubicBezTo>
                    <a:cubicBezTo>
                      <a:pt x="768" y="557"/>
                      <a:pt x="768" y="557"/>
                      <a:pt x="768" y="557"/>
                    </a:cubicBezTo>
                    <a:cubicBezTo>
                      <a:pt x="905" y="695"/>
                      <a:pt x="905" y="695"/>
                      <a:pt x="905" y="695"/>
                    </a:cubicBezTo>
                    <a:cubicBezTo>
                      <a:pt x="951" y="649"/>
                      <a:pt x="951" y="649"/>
                      <a:pt x="951" y="649"/>
                    </a:cubicBezTo>
                    <a:cubicBezTo>
                      <a:pt x="813" y="512"/>
                      <a:pt x="813" y="512"/>
                      <a:pt x="813" y="512"/>
                    </a:cubicBezTo>
                    <a:cubicBezTo>
                      <a:pt x="864" y="461"/>
                      <a:pt x="864" y="461"/>
                      <a:pt x="864" y="461"/>
                    </a:cubicBezTo>
                    <a:cubicBezTo>
                      <a:pt x="937" y="535"/>
                      <a:pt x="937" y="535"/>
                      <a:pt x="937" y="535"/>
                    </a:cubicBezTo>
                    <a:cubicBezTo>
                      <a:pt x="983" y="489"/>
                      <a:pt x="983" y="489"/>
                      <a:pt x="983" y="489"/>
                    </a:cubicBezTo>
                    <a:cubicBezTo>
                      <a:pt x="909" y="416"/>
                      <a:pt x="909" y="416"/>
                      <a:pt x="909" y="416"/>
                    </a:cubicBezTo>
                    <a:cubicBezTo>
                      <a:pt x="960" y="365"/>
                      <a:pt x="960" y="365"/>
                      <a:pt x="960" y="365"/>
                    </a:cubicBezTo>
                    <a:cubicBezTo>
                      <a:pt x="1097" y="503"/>
                      <a:pt x="1097" y="503"/>
                      <a:pt x="1097" y="503"/>
                    </a:cubicBezTo>
                    <a:cubicBezTo>
                      <a:pt x="1143" y="457"/>
                      <a:pt x="1143" y="457"/>
                      <a:pt x="1143" y="457"/>
                    </a:cubicBezTo>
                    <a:cubicBezTo>
                      <a:pt x="1005" y="320"/>
                      <a:pt x="1005" y="320"/>
                      <a:pt x="1005" y="320"/>
                    </a:cubicBezTo>
                    <a:cubicBezTo>
                      <a:pt x="1056" y="269"/>
                      <a:pt x="1056" y="269"/>
                      <a:pt x="1056" y="269"/>
                    </a:cubicBezTo>
                    <a:cubicBezTo>
                      <a:pt x="1385" y="599"/>
                      <a:pt x="1385" y="599"/>
                      <a:pt x="1385" y="599"/>
                    </a:cubicBezTo>
                    <a:cubicBezTo>
                      <a:pt x="1431" y="553"/>
                      <a:pt x="1431" y="553"/>
                      <a:pt x="1431" y="553"/>
                    </a:cubicBezTo>
                    <a:cubicBezTo>
                      <a:pt x="1041" y="164"/>
                      <a:pt x="1041" y="164"/>
                      <a:pt x="1041" y="164"/>
                    </a:cubicBezTo>
                    <a:cubicBezTo>
                      <a:pt x="1030" y="153"/>
                      <a:pt x="1024" y="138"/>
                      <a:pt x="1024" y="123"/>
                    </a:cubicBezTo>
                    <a:cubicBezTo>
                      <a:pt x="1024" y="90"/>
                      <a:pt x="1050" y="64"/>
                      <a:pt x="1083" y="64"/>
                    </a:cubicBezTo>
                    <a:cubicBezTo>
                      <a:pt x="1098" y="64"/>
                      <a:pt x="1113" y="70"/>
                      <a:pt x="1124" y="81"/>
                    </a:cubicBezTo>
                    <a:cubicBezTo>
                      <a:pt x="1647" y="604"/>
                      <a:pt x="1647" y="604"/>
                      <a:pt x="1647" y="604"/>
                    </a:cubicBezTo>
                    <a:cubicBezTo>
                      <a:pt x="1658" y="615"/>
                      <a:pt x="1664" y="630"/>
                      <a:pt x="1664" y="645"/>
                    </a:cubicBezTo>
                    <a:cubicBezTo>
                      <a:pt x="1664" y="678"/>
                      <a:pt x="1638" y="704"/>
                      <a:pt x="1606" y="70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6">
                <a:extLst>
                  <a:ext uri="{FF2B5EF4-FFF2-40B4-BE49-F238E27FC236}">
                    <a16:creationId xmlns:a16="http://schemas.microsoft.com/office/drawing/2014/main" id="{79AF3A33-FA44-CC28-841A-7737F8D638B6}"/>
                  </a:ext>
                </a:extLst>
              </p:cNvPr>
              <p:cNvSpPr>
                <a:spLocks noEditPoints="1"/>
              </p:cNvSpPr>
              <p:nvPr/>
            </p:nvSpPr>
            <p:spPr bwMode="auto">
              <a:xfrm>
                <a:off x="9525" y="3813175"/>
                <a:ext cx="238125" cy="238125"/>
              </a:xfrm>
              <a:custGeom>
                <a:avLst/>
                <a:gdLst>
                  <a:gd name="T0" fmla="*/ 128 w 256"/>
                  <a:gd name="T1" fmla="*/ 0 h 256"/>
                  <a:gd name="T2" fmla="*/ 0 w 256"/>
                  <a:gd name="T3" fmla="*/ 128 h 256"/>
                  <a:gd name="T4" fmla="*/ 128 w 256"/>
                  <a:gd name="T5" fmla="*/ 256 h 256"/>
                  <a:gd name="T6" fmla="*/ 256 w 256"/>
                  <a:gd name="T7" fmla="*/ 128 h 256"/>
                  <a:gd name="T8" fmla="*/ 128 w 256"/>
                  <a:gd name="T9" fmla="*/ 0 h 256"/>
                  <a:gd name="T10" fmla="*/ 128 w 256"/>
                  <a:gd name="T11" fmla="*/ 192 h 256"/>
                  <a:gd name="T12" fmla="*/ 64 w 256"/>
                  <a:gd name="T13" fmla="*/ 128 h 256"/>
                  <a:gd name="T14" fmla="*/ 128 w 256"/>
                  <a:gd name="T15" fmla="*/ 64 h 256"/>
                  <a:gd name="T16" fmla="*/ 192 w 256"/>
                  <a:gd name="T17" fmla="*/ 128 h 256"/>
                  <a:gd name="T18" fmla="*/ 128 w 256"/>
                  <a:gd name="T19"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6" h="256">
                    <a:moveTo>
                      <a:pt x="128" y="0"/>
                    </a:moveTo>
                    <a:cubicBezTo>
                      <a:pt x="57" y="0"/>
                      <a:pt x="0" y="57"/>
                      <a:pt x="0" y="128"/>
                    </a:cubicBezTo>
                    <a:cubicBezTo>
                      <a:pt x="0" y="199"/>
                      <a:pt x="57" y="256"/>
                      <a:pt x="128" y="256"/>
                    </a:cubicBezTo>
                    <a:cubicBezTo>
                      <a:pt x="199" y="256"/>
                      <a:pt x="256" y="199"/>
                      <a:pt x="256" y="128"/>
                    </a:cubicBezTo>
                    <a:cubicBezTo>
                      <a:pt x="256" y="57"/>
                      <a:pt x="199" y="0"/>
                      <a:pt x="128" y="0"/>
                    </a:cubicBezTo>
                    <a:close/>
                    <a:moveTo>
                      <a:pt x="128" y="192"/>
                    </a:moveTo>
                    <a:cubicBezTo>
                      <a:pt x="93" y="192"/>
                      <a:pt x="64" y="163"/>
                      <a:pt x="64" y="128"/>
                    </a:cubicBezTo>
                    <a:cubicBezTo>
                      <a:pt x="64" y="93"/>
                      <a:pt x="93" y="64"/>
                      <a:pt x="128" y="64"/>
                    </a:cubicBezTo>
                    <a:cubicBezTo>
                      <a:pt x="163" y="64"/>
                      <a:pt x="192" y="93"/>
                      <a:pt x="192" y="128"/>
                    </a:cubicBezTo>
                    <a:cubicBezTo>
                      <a:pt x="192" y="163"/>
                      <a:pt x="163" y="192"/>
                      <a:pt x="128" y="19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7">
                <a:extLst>
                  <a:ext uri="{FF2B5EF4-FFF2-40B4-BE49-F238E27FC236}">
                    <a16:creationId xmlns:a16="http://schemas.microsoft.com/office/drawing/2014/main" id="{963A78A9-AF95-543F-242A-CF41B4D62473}"/>
                  </a:ext>
                </a:extLst>
              </p:cNvPr>
              <p:cNvSpPr>
                <a:spLocks noEditPoints="1"/>
              </p:cNvSpPr>
              <p:nvPr/>
            </p:nvSpPr>
            <p:spPr bwMode="auto">
              <a:xfrm>
                <a:off x="-407988" y="3575050"/>
                <a:ext cx="179388" cy="177800"/>
              </a:xfrm>
              <a:custGeom>
                <a:avLst/>
                <a:gdLst>
                  <a:gd name="T0" fmla="*/ 96 w 192"/>
                  <a:gd name="T1" fmla="*/ 192 h 192"/>
                  <a:gd name="T2" fmla="*/ 192 w 192"/>
                  <a:gd name="T3" fmla="*/ 96 h 192"/>
                  <a:gd name="T4" fmla="*/ 96 w 192"/>
                  <a:gd name="T5" fmla="*/ 0 h 192"/>
                  <a:gd name="T6" fmla="*/ 0 w 192"/>
                  <a:gd name="T7" fmla="*/ 96 h 192"/>
                  <a:gd name="T8" fmla="*/ 96 w 192"/>
                  <a:gd name="T9" fmla="*/ 192 h 192"/>
                  <a:gd name="T10" fmla="*/ 96 w 192"/>
                  <a:gd name="T11" fmla="*/ 64 h 192"/>
                  <a:gd name="T12" fmla="*/ 128 w 192"/>
                  <a:gd name="T13" fmla="*/ 96 h 192"/>
                  <a:gd name="T14" fmla="*/ 96 w 192"/>
                  <a:gd name="T15" fmla="*/ 128 h 192"/>
                  <a:gd name="T16" fmla="*/ 64 w 192"/>
                  <a:gd name="T17" fmla="*/ 96 h 192"/>
                  <a:gd name="T18" fmla="*/ 96 w 192"/>
                  <a:gd name="T19" fmla="*/ 64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92">
                    <a:moveTo>
                      <a:pt x="96" y="192"/>
                    </a:moveTo>
                    <a:cubicBezTo>
                      <a:pt x="149" y="192"/>
                      <a:pt x="192" y="149"/>
                      <a:pt x="192" y="96"/>
                    </a:cubicBezTo>
                    <a:cubicBezTo>
                      <a:pt x="192" y="43"/>
                      <a:pt x="149" y="0"/>
                      <a:pt x="96" y="0"/>
                    </a:cubicBezTo>
                    <a:cubicBezTo>
                      <a:pt x="43" y="0"/>
                      <a:pt x="0" y="43"/>
                      <a:pt x="0" y="96"/>
                    </a:cubicBezTo>
                    <a:cubicBezTo>
                      <a:pt x="0" y="149"/>
                      <a:pt x="43" y="192"/>
                      <a:pt x="96" y="192"/>
                    </a:cubicBezTo>
                    <a:close/>
                    <a:moveTo>
                      <a:pt x="96" y="64"/>
                    </a:moveTo>
                    <a:cubicBezTo>
                      <a:pt x="114" y="64"/>
                      <a:pt x="128" y="78"/>
                      <a:pt x="128" y="96"/>
                    </a:cubicBezTo>
                    <a:cubicBezTo>
                      <a:pt x="128" y="114"/>
                      <a:pt x="114" y="128"/>
                      <a:pt x="96" y="128"/>
                    </a:cubicBezTo>
                    <a:cubicBezTo>
                      <a:pt x="78" y="128"/>
                      <a:pt x="64" y="114"/>
                      <a:pt x="64" y="96"/>
                    </a:cubicBezTo>
                    <a:cubicBezTo>
                      <a:pt x="64" y="78"/>
                      <a:pt x="78" y="64"/>
                      <a:pt x="96"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8">
                <a:extLst>
                  <a:ext uri="{FF2B5EF4-FFF2-40B4-BE49-F238E27FC236}">
                    <a16:creationId xmlns:a16="http://schemas.microsoft.com/office/drawing/2014/main" id="{A8AA8CBC-70F6-13FC-6D2B-D163AB73A27B}"/>
                  </a:ext>
                </a:extLst>
              </p:cNvPr>
              <p:cNvSpPr>
                <a:spLocks noEditPoints="1"/>
              </p:cNvSpPr>
              <p:nvPr/>
            </p:nvSpPr>
            <p:spPr bwMode="auto">
              <a:xfrm>
                <a:off x="-50800" y="3484563"/>
                <a:ext cx="179388" cy="179388"/>
              </a:xfrm>
              <a:custGeom>
                <a:avLst/>
                <a:gdLst>
                  <a:gd name="T0" fmla="*/ 96 w 192"/>
                  <a:gd name="T1" fmla="*/ 192 h 192"/>
                  <a:gd name="T2" fmla="*/ 192 w 192"/>
                  <a:gd name="T3" fmla="*/ 96 h 192"/>
                  <a:gd name="T4" fmla="*/ 96 w 192"/>
                  <a:gd name="T5" fmla="*/ 0 h 192"/>
                  <a:gd name="T6" fmla="*/ 0 w 192"/>
                  <a:gd name="T7" fmla="*/ 96 h 192"/>
                  <a:gd name="T8" fmla="*/ 96 w 192"/>
                  <a:gd name="T9" fmla="*/ 192 h 192"/>
                  <a:gd name="T10" fmla="*/ 96 w 192"/>
                  <a:gd name="T11" fmla="*/ 64 h 192"/>
                  <a:gd name="T12" fmla="*/ 128 w 192"/>
                  <a:gd name="T13" fmla="*/ 96 h 192"/>
                  <a:gd name="T14" fmla="*/ 96 w 192"/>
                  <a:gd name="T15" fmla="*/ 128 h 192"/>
                  <a:gd name="T16" fmla="*/ 64 w 192"/>
                  <a:gd name="T17" fmla="*/ 96 h 192"/>
                  <a:gd name="T18" fmla="*/ 96 w 192"/>
                  <a:gd name="T19" fmla="*/ 64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92">
                    <a:moveTo>
                      <a:pt x="96" y="192"/>
                    </a:moveTo>
                    <a:cubicBezTo>
                      <a:pt x="149" y="192"/>
                      <a:pt x="192" y="149"/>
                      <a:pt x="192" y="96"/>
                    </a:cubicBezTo>
                    <a:cubicBezTo>
                      <a:pt x="192" y="43"/>
                      <a:pt x="149" y="0"/>
                      <a:pt x="96" y="0"/>
                    </a:cubicBezTo>
                    <a:cubicBezTo>
                      <a:pt x="43" y="0"/>
                      <a:pt x="0" y="43"/>
                      <a:pt x="0" y="96"/>
                    </a:cubicBezTo>
                    <a:cubicBezTo>
                      <a:pt x="0" y="149"/>
                      <a:pt x="43" y="192"/>
                      <a:pt x="96" y="192"/>
                    </a:cubicBezTo>
                    <a:close/>
                    <a:moveTo>
                      <a:pt x="96" y="64"/>
                    </a:moveTo>
                    <a:cubicBezTo>
                      <a:pt x="114" y="64"/>
                      <a:pt x="128" y="78"/>
                      <a:pt x="128" y="96"/>
                    </a:cubicBezTo>
                    <a:cubicBezTo>
                      <a:pt x="128" y="114"/>
                      <a:pt x="114" y="128"/>
                      <a:pt x="96" y="128"/>
                    </a:cubicBezTo>
                    <a:cubicBezTo>
                      <a:pt x="78" y="128"/>
                      <a:pt x="64" y="114"/>
                      <a:pt x="64" y="96"/>
                    </a:cubicBezTo>
                    <a:cubicBezTo>
                      <a:pt x="64" y="78"/>
                      <a:pt x="78" y="64"/>
                      <a:pt x="96" y="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9">
                <a:extLst>
                  <a:ext uri="{FF2B5EF4-FFF2-40B4-BE49-F238E27FC236}">
                    <a16:creationId xmlns:a16="http://schemas.microsoft.com/office/drawing/2014/main" id="{EEE81CD3-0714-E266-B259-3E112EE229D6}"/>
                  </a:ext>
                </a:extLst>
              </p:cNvPr>
              <p:cNvSpPr>
                <a:spLocks noEditPoints="1"/>
              </p:cNvSpPr>
              <p:nvPr/>
            </p:nvSpPr>
            <p:spPr bwMode="auto">
              <a:xfrm>
                <a:off x="-1392238" y="4767263"/>
                <a:ext cx="179388" cy="179388"/>
              </a:xfrm>
              <a:custGeom>
                <a:avLst/>
                <a:gdLst>
                  <a:gd name="T0" fmla="*/ 192 w 192"/>
                  <a:gd name="T1" fmla="*/ 96 h 192"/>
                  <a:gd name="T2" fmla="*/ 96 w 192"/>
                  <a:gd name="T3" fmla="*/ 0 h 192"/>
                  <a:gd name="T4" fmla="*/ 0 w 192"/>
                  <a:gd name="T5" fmla="*/ 96 h 192"/>
                  <a:gd name="T6" fmla="*/ 96 w 192"/>
                  <a:gd name="T7" fmla="*/ 192 h 192"/>
                  <a:gd name="T8" fmla="*/ 192 w 192"/>
                  <a:gd name="T9" fmla="*/ 96 h 192"/>
                  <a:gd name="T10" fmla="*/ 64 w 192"/>
                  <a:gd name="T11" fmla="*/ 96 h 192"/>
                  <a:gd name="T12" fmla="*/ 96 w 192"/>
                  <a:gd name="T13" fmla="*/ 64 h 192"/>
                  <a:gd name="T14" fmla="*/ 128 w 192"/>
                  <a:gd name="T15" fmla="*/ 96 h 192"/>
                  <a:gd name="T16" fmla="*/ 96 w 192"/>
                  <a:gd name="T17" fmla="*/ 128 h 192"/>
                  <a:gd name="T18" fmla="*/ 64 w 192"/>
                  <a:gd name="T19" fmla="*/ 96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92">
                    <a:moveTo>
                      <a:pt x="192" y="96"/>
                    </a:moveTo>
                    <a:cubicBezTo>
                      <a:pt x="192" y="43"/>
                      <a:pt x="149" y="0"/>
                      <a:pt x="96" y="0"/>
                    </a:cubicBezTo>
                    <a:cubicBezTo>
                      <a:pt x="43" y="0"/>
                      <a:pt x="0" y="43"/>
                      <a:pt x="0" y="96"/>
                    </a:cubicBezTo>
                    <a:cubicBezTo>
                      <a:pt x="0" y="149"/>
                      <a:pt x="43" y="192"/>
                      <a:pt x="96" y="192"/>
                    </a:cubicBezTo>
                    <a:cubicBezTo>
                      <a:pt x="149" y="192"/>
                      <a:pt x="192" y="149"/>
                      <a:pt x="192" y="96"/>
                    </a:cubicBezTo>
                    <a:close/>
                    <a:moveTo>
                      <a:pt x="64" y="96"/>
                    </a:moveTo>
                    <a:cubicBezTo>
                      <a:pt x="64" y="78"/>
                      <a:pt x="78" y="64"/>
                      <a:pt x="96" y="64"/>
                    </a:cubicBezTo>
                    <a:cubicBezTo>
                      <a:pt x="114" y="64"/>
                      <a:pt x="128" y="78"/>
                      <a:pt x="128" y="96"/>
                    </a:cubicBezTo>
                    <a:cubicBezTo>
                      <a:pt x="128" y="114"/>
                      <a:pt x="114" y="128"/>
                      <a:pt x="96" y="128"/>
                    </a:cubicBezTo>
                    <a:cubicBezTo>
                      <a:pt x="78" y="128"/>
                      <a:pt x="64" y="114"/>
                      <a:pt x="64"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0">
                <a:extLst>
                  <a:ext uri="{FF2B5EF4-FFF2-40B4-BE49-F238E27FC236}">
                    <a16:creationId xmlns:a16="http://schemas.microsoft.com/office/drawing/2014/main" id="{44437463-5B10-BB3E-2D14-07475462100F}"/>
                  </a:ext>
                </a:extLst>
              </p:cNvPr>
              <p:cNvSpPr>
                <a:spLocks noEditPoints="1"/>
              </p:cNvSpPr>
              <p:nvPr/>
            </p:nvSpPr>
            <p:spPr bwMode="auto">
              <a:xfrm>
                <a:off x="-1063625" y="4767263"/>
                <a:ext cx="177800" cy="179388"/>
              </a:xfrm>
              <a:custGeom>
                <a:avLst/>
                <a:gdLst>
                  <a:gd name="T0" fmla="*/ 96 w 192"/>
                  <a:gd name="T1" fmla="*/ 0 h 192"/>
                  <a:gd name="T2" fmla="*/ 0 w 192"/>
                  <a:gd name="T3" fmla="*/ 96 h 192"/>
                  <a:gd name="T4" fmla="*/ 96 w 192"/>
                  <a:gd name="T5" fmla="*/ 192 h 192"/>
                  <a:gd name="T6" fmla="*/ 192 w 192"/>
                  <a:gd name="T7" fmla="*/ 96 h 192"/>
                  <a:gd name="T8" fmla="*/ 96 w 192"/>
                  <a:gd name="T9" fmla="*/ 0 h 192"/>
                  <a:gd name="T10" fmla="*/ 96 w 192"/>
                  <a:gd name="T11" fmla="*/ 128 h 192"/>
                  <a:gd name="T12" fmla="*/ 64 w 192"/>
                  <a:gd name="T13" fmla="*/ 96 h 192"/>
                  <a:gd name="T14" fmla="*/ 96 w 192"/>
                  <a:gd name="T15" fmla="*/ 64 h 192"/>
                  <a:gd name="T16" fmla="*/ 128 w 192"/>
                  <a:gd name="T17" fmla="*/ 96 h 192"/>
                  <a:gd name="T18" fmla="*/ 96 w 192"/>
                  <a:gd name="T19" fmla="*/ 128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92">
                    <a:moveTo>
                      <a:pt x="96" y="0"/>
                    </a:moveTo>
                    <a:cubicBezTo>
                      <a:pt x="43" y="0"/>
                      <a:pt x="0" y="43"/>
                      <a:pt x="0" y="96"/>
                    </a:cubicBezTo>
                    <a:cubicBezTo>
                      <a:pt x="0" y="149"/>
                      <a:pt x="43" y="192"/>
                      <a:pt x="96" y="192"/>
                    </a:cubicBezTo>
                    <a:cubicBezTo>
                      <a:pt x="149" y="192"/>
                      <a:pt x="192" y="149"/>
                      <a:pt x="192" y="96"/>
                    </a:cubicBezTo>
                    <a:cubicBezTo>
                      <a:pt x="192" y="43"/>
                      <a:pt x="149" y="0"/>
                      <a:pt x="96" y="0"/>
                    </a:cubicBezTo>
                    <a:close/>
                    <a:moveTo>
                      <a:pt x="96" y="128"/>
                    </a:moveTo>
                    <a:cubicBezTo>
                      <a:pt x="78" y="128"/>
                      <a:pt x="64" y="114"/>
                      <a:pt x="64" y="96"/>
                    </a:cubicBezTo>
                    <a:cubicBezTo>
                      <a:pt x="64" y="78"/>
                      <a:pt x="78" y="64"/>
                      <a:pt x="96" y="64"/>
                    </a:cubicBezTo>
                    <a:cubicBezTo>
                      <a:pt x="114" y="64"/>
                      <a:pt x="128" y="78"/>
                      <a:pt x="128" y="96"/>
                    </a:cubicBezTo>
                    <a:cubicBezTo>
                      <a:pt x="128" y="114"/>
                      <a:pt x="114" y="128"/>
                      <a:pt x="96" y="1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1">
                <a:extLst>
                  <a:ext uri="{FF2B5EF4-FFF2-40B4-BE49-F238E27FC236}">
                    <a16:creationId xmlns:a16="http://schemas.microsoft.com/office/drawing/2014/main" id="{91D1656E-35C5-CAB6-0F32-44C549831CC0}"/>
                  </a:ext>
                </a:extLst>
              </p:cNvPr>
              <p:cNvSpPr>
                <a:spLocks noEditPoints="1"/>
              </p:cNvSpPr>
              <p:nvPr/>
            </p:nvSpPr>
            <p:spPr bwMode="auto">
              <a:xfrm>
                <a:off x="-1331913" y="5035550"/>
                <a:ext cx="177800" cy="179388"/>
              </a:xfrm>
              <a:custGeom>
                <a:avLst/>
                <a:gdLst>
                  <a:gd name="T0" fmla="*/ 96 w 192"/>
                  <a:gd name="T1" fmla="*/ 0 h 192"/>
                  <a:gd name="T2" fmla="*/ 0 w 192"/>
                  <a:gd name="T3" fmla="*/ 96 h 192"/>
                  <a:gd name="T4" fmla="*/ 96 w 192"/>
                  <a:gd name="T5" fmla="*/ 192 h 192"/>
                  <a:gd name="T6" fmla="*/ 192 w 192"/>
                  <a:gd name="T7" fmla="*/ 96 h 192"/>
                  <a:gd name="T8" fmla="*/ 96 w 192"/>
                  <a:gd name="T9" fmla="*/ 0 h 192"/>
                  <a:gd name="T10" fmla="*/ 96 w 192"/>
                  <a:gd name="T11" fmla="*/ 128 h 192"/>
                  <a:gd name="T12" fmla="*/ 64 w 192"/>
                  <a:gd name="T13" fmla="*/ 96 h 192"/>
                  <a:gd name="T14" fmla="*/ 96 w 192"/>
                  <a:gd name="T15" fmla="*/ 64 h 192"/>
                  <a:gd name="T16" fmla="*/ 128 w 192"/>
                  <a:gd name="T17" fmla="*/ 96 h 192"/>
                  <a:gd name="T18" fmla="*/ 96 w 192"/>
                  <a:gd name="T19" fmla="*/ 128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2" h="192">
                    <a:moveTo>
                      <a:pt x="96" y="0"/>
                    </a:moveTo>
                    <a:cubicBezTo>
                      <a:pt x="43" y="0"/>
                      <a:pt x="0" y="43"/>
                      <a:pt x="0" y="96"/>
                    </a:cubicBezTo>
                    <a:cubicBezTo>
                      <a:pt x="0" y="149"/>
                      <a:pt x="43" y="192"/>
                      <a:pt x="96" y="192"/>
                    </a:cubicBezTo>
                    <a:cubicBezTo>
                      <a:pt x="149" y="192"/>
                      <a:pt x="192" y="149"/>
                      <a:pt x="192" y="96"/>
                    </a:cubicBezTo>
                    <a:cubicBezTo>
                      <a:pt x="192" y="43"/>
                      <a:pt x="149" y="0"/>
                      <a:pt x="96" y="0"/>
                    </a:cubicBezTo>
                    <a:close/>
                    <a:moveTo>
                      <a:pt x="96" y="128"/>
                    </a:moveTo>
                    <a:cubicBezTo>
                      <a:pt x="78" y="128"/>
                      <a:pt x="64" y="114"/>
                      <a:pt x="64" y="96"/>
                    </a:cubicBezTo>
                    <a:cubicBezTo>
                      <a:pt x="64" y="78"/>
                      <a:pt x="78" y="64"/>
                      <a:pt x="96" y="64"/>
                    </a:cubicBezTo>
                    <a:cubicBezTo>
                      <a:pt x="114" y="64"/>
                      <a:pt x="128" y="78"/>
                      <a:pt x="128" y="96"/>
                    </a:cubicBezTo>
                    <a:cubicBezTo>
                      <a:pt x="128" y="114"/>
                      <a:pt x="114" y="128"/>
                      <a:pt x="96" y="1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55" name="Group 54">
            <a:extLst>
              <a:ext uri="{FF2B5EF4-FFF2-40B4-BE49-F238E27FC236}">
                <a16:creationId xmlns:a16="http://schemas.microsoft.com/office/drawing/2014/main" id="{B375CBF1-4284-9E17-75A8-F5E1D16BF47C}"/>
              </a:ext>
            </a:extLst>
          </p:cNvPr>
          <p:cNvGrpSpPr/>
          <p:nvPr/>
        </p:nvGrpSpPr>
        <p:grpSpPr>
          <a:xfrm>
            <a:off x="6471045" y="1423510"/>
            <a:ext cx="914400" cy="914400"/>
            <a:chOff x="6097109" y="2125071"/>
            <a:chExt cx="2788568" cy="3173094"/>
          </a:xfrm>
        </p:grpSpPr>
        <p:grpSp>
          <p:nvGrpSpPr>
            <p:cNvPr id="43" name="Group 42">
              <a:extLst>
                <a:ext uri="{FF2B5EF4-FFF2-40B4-BE49-F238E27FC236}">
                  <a16:creationId xmlns:a16="http://schemas.microsoft.com/office/drawing/2014/main" id="{C6F87A6D-97A2-2CE3-B2C3-623DB370C2E7}"/>
                </a:ext>
              </a:extLst>
            </p:cNvPr>
            <p:cNvGrpSpPr/>
            <p:nvPr/>
          </p:nvGrpSpPr>
          <p:grpSpPr>
            <a:xfrm>
              <a:off x="6097109" y="2125071"/>
              <a:ext cx="2788568" cy="3173094"/>
              <a:chOff x="6248400" y="1724025"/>
              <a:chExt cx="1554163" cy="1768475"/>
            </a:xfrm>
            <a:solidFill>
              <a:schemeClr val="bg1">
                <a:lumMod val="95000"/>
                <a:alpha val="50000"/>
              </a:schemeClr>
            </a:solidFill>
          </p:grpSpPr>
          <p:sp>
            <p:nvSpPr>
              <p:cNvPr id="44" name="Freeform 5">
                <a:extLst>
                  <a:ext uri="{FF2B5EF4-FFF2-40B4-BE49-F238E27FC236}">
                    <a16:creationId xmlns:a16="http://schemas.microsoft.com/office/drawing/2014/main" id="{AC6F83DA-D2CA-42C2-E17E-72258E4EC476}"/>
                  </a:ext>
                </a:extLst>
              </p:cNvPr>
              <p:cNvSpPr>
                <a:spLocks noEditPoints="1"/>
              </p:cNvSpPr>
              <p:nvPr/>
            </p:nvSpPr>
            <p:spPr bwMode="auto">
              <a:xfrm>
                <a:off x="6248400" y="2038350"/>
                <a:ext cx="1554163" cy="1454150"/>
              </a:xfrm>
              <a:custGeom>
                <a:avLst/>
                <a:gdLst>
                  <a:gd name="T0" fmla="*/ 5274 w 5274"/>
                  <a:gd name="T1" fmla="*/ 2297 h 4934"/>
                  <a:gd name="T2" fmla="*/ 3723 w 5274"/>
                  <a:gd name="T3" fmla="*/ 1770 h 4934"/>
                  <a:gd name="T4" fmla="*/ 3867 w 5274"/>
                  <a:gd name="T5" fmla="*/ 704 h 4934"/>
                  <a:gd name="T6" fmla="*/ 2989 w 5274"/>
                  <a:gd name="T7" fmla="*/ 0 h 4934"/>
                  <a:gd name="T8" fmla="*/ 2722 w 5274"/>
                  <a:gd name="T9" fmla="*/ 517 h 4934"/>
                  <a:gd name="T10" fmla="*/ 1231 w 5274"/>
                  <a:gd name="T11" fmla="*/ 1418 h 4934"/>
                  <a:gd name="T12" fmla="*/ 0 w 5274"/>
                  <a:gd name="T13" fmla="*/ 1594 h 4934"/>
                  <a:gd name="T14" fmla="*/ 176 w 5274"/>
                  <a:gd name="T15" fmla="*/ 4934 h 4934"/>
                  <a:gd name="T16" fmla="*/ 1707 w 5274"/>
                  <a:gd name="T17" fmla="*/ 4633 h 4934"/>
                  <a:gd name="T18" fmla="*/ 2922 w 5274"/>
                  <a:gd name="T19" fmla="*/ 4934 h 4934"/>
                  <a:gd name="T20" fmla="*/ 4922 w 5274"/>
                  <a:gd name="T21" fmla="*/ 4407 h 4934"/>
                  <a:gd name="T22" fmla="*/ 5274 w 5274"/>
                  <a:gd name="T23" fmla="*/ 3704 h 4934"/>
                  <a:gd name="T24" fmla="*/ 5274 w 5274"/>
                  <a:gd name="T25" fmla="*/ 3000 h 4934"/>
                  <a:gd name="T26" fmla="*/ 1407 w 5274"/>
                  <a:gd name="T27" fmla="*/ 4407 h 4934"/>
                  <a:gd name="T28" fmla="*/ 352 w 5274"/>
                  <a:gd name="T29" fmla="*/ 4582 h 4934"/>
                  <a:gd name="T30" fmla="*/ 1231 w 5274"/>
                  <a:gd name="T31" fmla="*/ 1770 h 4934"/>
                  <a:gd name="T32" fmla="*/ 1407 w 5274"/>
                  <a:gd name="T33" fmla="*/ 4407 h 4934"/>
                  <a:gd name="T34" fmla="*/ 4746 w 5274"/>
                  <a:gd name="T35" fmla="*/ 2825 h 4934"/>
                  <a:gd name="T36" fmla="*/ 4746 w 5274"/>
                  <a:gd name="T37" fmla="*/ 3176 h 4934"/>
                  <a:gd name="T38" fmla="*/ 4219 w 5274"/>
                  <a:gd name="T39" fmla="*/ 3352 h 4934"/>
                  <a:gd name="T40" fmla="*/ 4746 w 5274"/>
                  <a:gd name="T41" fmla="*/ 3528 h 4934"/>
                  <a:gd name="T42" fmla="*/ 4746 w 5274"/>
                  <a:gd name="T43" fmla="*/ 3879 h 4934"/>
                  <a:gd name="T44" fmla="*/ 4219 w 5274"/>
                  <a:gd name="T45" fmla="*/ 4055 h 4934"/>
                  <a:gd name="T46" fmla="*/ 4571 w 5274"/>
                  <a:gd name="T47" fmla="*/ 4407 h 4934"/>
                  <a:gd name="T48" fmla="*/ 2922 w 5274"/>
                  <a:gd name="T49" fmla="*/ 4582 h 4934"/>
                  <a:gd name="T50" fmla="*/ 1758 w 5274"/>
                  <a:gd name="T51" fmla="*/ 4280 h 4934"/>
                  <a:gd name="T52" fmla="*/ 2547 w 5274"/>
                  <a:gd name="T53" fmla="*/ 1592 h 4934"/>
                  <a:gd name="T54" fmla="*/ 3126 w 5274"/>
                  <a:gd name="T55" fmla="*/ 352 h 4934"/>
                  <a:gd name="T56" fmla="*/ 3516 w 5274"/>
                  <a:gd name="T57" fmla="*/ 704 h 4934"/>
                  <a:gd name="T58" fmla="*/ 3348 w 5274"/>
                  <a:gd name="T59" fmla="*/ 1770 h 4934"/>
                  <a:gd name="T60" fmla="*/ 2813 w 5274"/>
                  <a:gd name="T61" fmla="*/ 1946 h 4934"/>
                  <a:gd name="T62" fmla="*/ 4746 w 5274"/>
                  <a:gd name="T63" fmla="*/ 2121 h 4934"/>
                  <a:gd name="T64" fmla="*/ 4746 w 5274"/>
                  <a:gd name="T65" fmla="*/ 2473 h 4934"/>
                  <a:gd name="T66" fmla="*/ 4219 w 5274"/>
                  <a:gd name="T67" fmla="*/ 2649 h 4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274" h="4934">
                    <a:moveTo>
                      <a:pt x="5139" y="2649"/>
                    </a:moveTo>
                    <a:cubicBezTo>
                      <a:pt x="5223" y="2555"/>
                      <a:pt x="5274" y="2432"/>
                      <a:pt x="5274" y="2297"/>
                    </a:cubicBezTo>
                    <a:cubicBezTo>
                      <a:pt x="5274" y="2007"/>
                      <a:pt x="5037" y="1770"/>
                      <a:pt x="4746" y="1770"/>
                    </a:cubicBezTo>
                    <a:cubicBezTo>
                      <a:pt x="3723" y="1770"/>
                      <a:pt x="3723" y="1770"/>
                      <a:pt x="3723" y="1770"/>
                    </a:cubicBezTo>
                    <a:cubicBezTo>
                      <a:pt x="3824" y="1462"/>
                      <a:pt x="3867" y="1054"/>
                      <a:pt x="3867" y="879"/>
                    </a:cubicBezTo>
                    <a:cubicBezTo>
                      <a:pt x="3867" y="704"/>
                      <a:pt x="3867" y="704"/>
                      <a:pt x="3867" y="704"/>
                    </a:cubicBezTo>
                    <a:cubicBezTo>
                      <a:pt x="3867" y="316"/>
                      <a:pt x="3552" y="0"/>
                      <a:pt x="3164" y="0"/>
                    </a:cubicBezTo>
                    <a:cubicBezTo>
                      <a:pt x="2989" y="0"/>
                      <a:pt x="2989" y="0"/>
                      <a:pt x="2989" y="0"/>
                    </a:cubicBezTo>
                    <a:cubicBezTo>
                      <a:pt x="2908" y="0"/>
                      <a:pt x="2838" y="55"/>
                      <a:pt x="2818" y="134"/>
                    </a:cubicBezTo>
                    <a:cubicBezTo>
                      <a:pt x="2722" y="517"/>
                      <a:pt x="2722" y="517"/>
                      <a:pt x="2722" y="517"/>
                    </a:cubicBezTo>
                    <a:cubicBezTo>
                      <a:pt x="2588" y="1053"/>
                      <a:pt x="2162" y="1645"/>
                      <a:pt x="1721" y="1753"/>
                    </a:cubicBezTo>
                    <a:cubicBezTo>
                      <a:pt x="1644" y="1557"/>
                      <a:pt x="1453" y="1418"/>
                      <a:pt x="1231" y="1418"/>
                    </a:cubicBezTo>
                    <a:cubicBezTo>
                      <a:pt x="176" y="1418"/>
                      <a:pt x="176" y="1418"/>
                      <a:pt x="176" y="1418"/>
                    </a:cubicBezTo>
                    <a:cubicBezTo>
                      <a:pt x="79" y="1418"/>
                      <a:pt x="0" y="1497"/>
                      <a:pt x="0" y="1594"/>
                    </a:cubicBezTo>
                    <a:cubicBezTo>
                      <a:pt x="0" y="4758"/>
                      <a:pt x="0" y="4758"/>
                      <a:pt x="0" y="4758"/>
                    </a:cubicBezTo>
                    <a:cubicBezTo>
                      <a:pt x="0" y="4855"/>
                      <a:pt x="79" y="4934"/>
                      <a:pt x="176" y="4934"/>
                    </a:cubicBezTo>
                    <a:cubicBezTo>
                      <a:pt x="1231" y="4934"/>
                      <a:pt x="1231" y="4934"/>
                      <a:pt x="1231" y="4934"/>
                    </a:cubicBezTo>
                    <a:cubicBezTo>
                      <a:pt x="1440" y="4934"/>
                      <a:pt x="1622" y="4811"/>
                      <a:pt x="1707" y="4633"/>
                    </a:cubicBezTo>
                    <a:cubicBezTo>
                      <a:pt x="2311" y="4835"/>
                      <a:pt x="2311" y="4835"/>
                      <a:pt x="2311" y="4835"/>
                    </a:cubicBezTo>
                    <a:cubicBezTo>
                      <a:pt x="2508" y="4901"/>
                      <a:pt x="2714" y="4934"/>
                      <a:pt x="2922" y="4934"/>
                    </a:cubicBezTo>
                    <a:cubicBezTo>
                      <a:pt x="4395" y="4934"/>
                      <a:pt x="4395" y="4934"/>
                      <a:pt x="4395" y="4934"/>
                    </a:cubicBezTo>
                    <a:cubicBezTo>
                      <a:pt x="4686" y="4934"/>
                      <a:pt x="4922" y="4697"/>
                      <a:pt x="4922" y="4407"/>
                    </a:cubicBezTo>
                    <a:cubicBezTo>
                      <a:pt x="4922" y="4338"/>
                      <a:pt x="4909" y="4272"/>
                      <a:pt x="4885" y="4212"/>
                    </a:cubicBezTo>
                    <a:cubicBezTo>
                      <a:pt x="5109" y="4151"/>
                      <a:pt x="5274" y="3946"/>
                      <a:pt x="5274" y="3704"/>
                    </a:cubicBezTo>
                    <a:cubicBezTo>
                      <a:pt x="5274" y="3569"/>
                      <a:pt x="5223" y="3445"/>
                      <a:pt x="5139" y="3352"/>
                    </a:cubicBezTo>
                    <a:cubicBezTo>
                      <a:pt x="5223" y="3259"/>
                      <a:pt x="5274" y="3135"/>
                      <a:pt x="5274" y="3000"/>
                    </a:cubicBezTo>
                    <a:cubicBezTo>
                      <a:pt x="5274" y="2866"/>
                      <a:pt x="5223" y="2742"/>
                      <a:pt x="5139" y="2649"/>
                    </a:cubicBezTo>
                    <a:close/>
                    <a:moveTo>
                      <a:pt x="1407" y="4407"/>
                    </a:moveTo>
                    <a:cubicBezTo>
                      <a:pt x="1407" y="4504"/>
                      <a:pt x="1328" y="4582"/>
                      <a:pt x="1231" y="4582"/>
                    </a:cubicBezTo>
                    <a:cubicBezTo>
                      <a:pt x="352" y="4582"/>
                      <a:pt x="352" y="4582"/>
                      <a:pt x="352" y="4582"/>
                    </a:cubicBezTo>
                    <a:cubicBezTo>
                      <a:pt x="352" y="1770"/>
                      <a:pt x="352" y="1770"/>
                      <a:pt x="352" y="1770"/>
                    </a:cubicBezTo>
                    <a:cubicBezTo>
                      <a:pt x="1231" y="1770"/>
                      <a:pt x="1231" y="1770"/>
                      <a:pt x="1231" y="1770"/>
                    </a:cubicBezTo>
                    <a:cubicBezTo>
                      <a:pt x="1328" y="1770"/>
                      <a:pt x="1407" y="1849"/>
                      <a:pt x="1407" y="1946"/>
                    </a:cubicBezTo>
                    <a:lnTo>
                      <a:pt x="1407" y="4407"/>
                    </a:lnTo>
                    <a:close/>
                    <a:moveTo>
                      <a:pt x="4395" y="2825"/>
                    </a:moveTo>
                    <a:cubicBezTo>
                      <a:pt x="4746" y="2825"/>
                      <a:pt x="4746" y="2825"/>
                      <a:pt x="4746" y="2825"/>
                    </a:cubicBezTo>
                    <a:cubicBezTo>
                      <a:pt x="4843" y="2825"/>
                      <a:pt x="4922" y="2903"/>
                      <a:pt x="4922" y="3000"/>
                    </a:cubicBezTo>
                    <a:cubicBezTo>
                      <a:pt x="4922" y="3097"/>
                      <a:pt x="4843" y="3176"/>
                      <a:pt x="4746" y="3176"/>
                    </a:cubicBezTo>
                    <a:cubicBezTo>
                      <a:pt x="4395" y="3176"/>
                      <a:pt x="4395" y="3176"/>
                      <a:pt x="4395" y="3176"/>
                    </a:cubicBezTo>
                    <a:cubicBezTo>
                      <a:pt x="4298" y="3176"/>
                      <a:pt x="4219" y="3255"/>
                      <a:pt x="4219" y="3352"/>
                    </a:cubicBezTo>
                    <a:cubicBezTo>
                      <a:pt x="4219" y="3449"/>
                      <a:pt x="4298" y="3528"/>
                      <a:pt x="4395" y="3528"/>
                    </a:cubicBezTo>
                    <a:cubicBezTo>
                      <a:pt x="4746" y="3528"/>
                      <a:pt x="4746" y="3528"/>
                      <a:pt x="4746" y="3528"/>
                    </a:cubicBezTo>
                    <a:cubicBezTo>
                      <a:pt x="4843" y="3528"/>
                      <a:pt x="4922" y="3607"/>
                      <a:pt x="4922" y="3704"/>
                    </a:cubicBezTo>
                    <a:cubicBezTo>
                      <a:pt x="4922" y="3800"/>
                      <a:pt x="4843" y="3879"/>
                      <a:pt x="4746" y="3879"/>
                    </a:cubicBezTo>
                    <a:cubicBezTo>
                      <a:pt x="4395" y="3879"/>
                      <a:pt x="4395" y="3879"/>
                      <a:pt x="4395" y="3879"/>
                    </a:cubicBezTo>
                    <a:cubicBezTo>
                      <a:pt x="4298" y="3879"/>
                      <a:pt x="4219" y="3958"/>
                      <a:pt x="4219" y="4055"/>
                    </a:cubicBezTo>
                    <a:cubicBezTo>
                      <a:pt x="4219" y="4152"/>
                      <a:pt x="4298" y="4231"/>
                      <a:pt x="4395" y="4231"/>
                    </a:cubicBezTo>
                    <a:cubicBezTo>
                      <a:pt x="4492" y="4231"/>
                      <a:pt x="4571" y="4310"/>
                      <a:pt x="4571" y="4407"/>
                    </a:cubicBezTo>
                    <a:cubicBezTo>
                      <a:pt x="4571" y="4504"/>
                      <a:pt x="4492" y="4582"/>
                      <a:pt x="4395" y="4582"/>
                    </a:cubicBezTo>
                    <a:cubicBezTo>
                      <a:pt x="2922" y="4582"/>
                      <a:pt x="2922" y="4582"/>
                      <a:pt x="2922" y="4582"/>
                    </a:cubicBezTo>
                    <a:cubicBezTo>
                      <a:pt x="2752" y="4582"/>
                      <a:pt x="2583" y="4555"/>
                      <a:pt x="2422" y="4501"/>
                    </a:cubicBezTo>
                    <a:cubicBezTo>
                      <a:pt x="1758" y="4280"/>
                      <a:pt x="1758" y="4280"/>
                      <a:pt x="1758" y="4280"/>
                    </a:cubicBezTo>
                    <a:cubicBezTo>
                      <a:pt x="1758" y="2105"/>
                      <a:pt x="1758" y="2105"/>
                      <a:pt x="1758" y="2105"/>
                    </a:cubicBezTo>
                    <a:cubicBezTo>
                      <a:pt x="2034" y="2052"/>
                      <a:pt x="2304" y="1878"/>
                      <a:pt x="2547" y="1592"/>
                    </a:cubicBezTo>
                    <a:cubicBezTo>
                      <a:pt x="2785" y="1313"/>
                      <a:pt x="2978" y="943"/>
                      <a:pt x="3063" y="602"/>
                    </a:cubicBezTo>
                    <a:cubicBezTo>
                      <a:pt x="3126" y="352"/>
                      <a:pt x="3126" y="352"/>
                      <a:pt x="3126" y="352"/>
                    </a:cubicBezTo>
                    <a:cubicBezTo>
                      <a:pt x="3164" y="352"/>
                      <a:pt x="3164" y="352"/>
                      <a:pt x="3164" y="352"/>
                    </a:cubicBezTo>
                    <a:cubicBezTo>
                      <a:pt x="3358" y="352"/>
                      <a:pt x="3516" y="510"/>
                      <a:pt x="3516" y="704"/>
                    </a:cubicBezTo>
                    <a:cubicBezTo>
                      <a:pt x="3516" y="879"/>
                      <a:pt x="3516" y="879"/>
                      <a:pt x="3516" y="879"/>
                    </a:cubicBezTo>
                    <a:cubicBezTo>
                      <a:pt x="3516" y="1115"/>
                      <a:pt x="3442" y="1568"/>
                      <a:pt x="3348" y="1770"/>
                    </a:cubicBezTo>
                    <a:cubicBezTo>
                      <a:pt x="2989" y="1770"/>
                      <a:pt x="2989" y="1770"/>
                      <a:pt x="2989" y="1770"/>
                    </a:cubicBezTo>
                    <a:cubicBezTo>
                      <a:pt x="2892" y="1770"/>
                      <a:pt x="2813" y="1849"/>
                      <a:pt x="2813" y="1946"/>
                    </a:cubicBezTo>
                    <a:cubicBezTo>
                      <a:pt x="2813" y="2043"/>
                      <a:pt x="2892" y="2121"/>
                      <a:pt x="2989" y="2121"/>
                    </a:cubicBezTo>
                    <a:cubicBezTo>
                      <a:pt x="4746" y="2121"/>
                      <a:pt x="4746" y="2121"/>
                      <a:pt x="4746" y="2121"/>
                    </a:cubicBezTo>
                    <a:cubicBezTo>
                      <a:pt x="4843" y="2121"/>
                      <a:pt x="4922" y="2200"/>
                      <a:pt x="4922" y="2297"/>
                    </a:cubicBezTo>
                    <a:cubicBezTo>
                      <a:pt x="4922" y="2394"/>
                      <a:pt x="4843" y="2473"/>
                      <a:pt x="4746" y="2473"/>
                    </a:cubicBezTo>
                    <a:cubicBezTo>
                      <a:pt x="4395" y="2473"/>
                      <a:pt x="4395" y="2473"/>
                      <a:pt x="4395" y="2473"/>
                    </a:cubicBezTo>
                    <a:cubicBezTo>
                      <a:pt x="4298" y="2473"/>
                      <a:pt x="4219" y="2552"/>
                      <a:pt x="4219" y="2649"/>
                    </a:cubicBezTo>
                    <a:cubicBezTo>
                      <a:pt x="4219" y="2746"/>
                      <a:pt x="4298" y="2825"/>
                      <a:pt x="4395" y="28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Oval 6">
                <a:extLst>
                  <a:ext uri="{FF2B5EF4-FFF2-40B4-BE49-F238E27FC236}">
                    <a16:creationId xmlns:a16="http://schemas.microsoft.com/office/drawing/2014/main" id="{940B94AD-2F72-FB0C-F475-D81230D6FDAC}"/>
                  </a:ext>
                </a:extLst>
              </p:cNvPr>
              <p:cNvSpPr>
                <a:spLocks noChangeArrowheads="1"/>
              </p:cNvSpPr>
              <p:nvPr/>
            </p:nvSpPr>
            <p:spPr bwMode="auto">
              <a:xfrm>
                <a:off x="6456363" y="3181350"/>
                <a:ext cx="103188" cy="104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7">
                <a:extLst>
                  <a:ext uri="{FF2B5EF4-FFF2-40B4-BE49-F238E27FC236}">
                    <a16:creationId xmlns:a16="http://schemas.microsoft.com/office/drawing/2014/main" id="{AD3C1974-38C0-F4FA-D1A2-0C864C385717}"/>
                  </a:ext>
                </a:extLst>
              </p:cNvPr>
              <p:cNvSpPr>
                <a:spLocks/>
              </p:cNvSpPr>
              <p:nvPr/>
            </p:nvSpPr>
            <p:spPr bwMode="auto">
              <a:xfrm>
                <a:off x="7181850" y="1724025"/>
                <a:ext cx="103188" cy="211138"/>
              </a:xfrm>
              <a:custGeom>
                <a:avLst/>
                <a:gdLst>
                  <a:gd name="T0" fmla="*/ 176 w 352"/>
                  <a:gd name="T1" fmla="*/ 0 h 715"/>
                  <a:gd name="T2" fmla="*/ 0 w 352"/>
                  <a:gd name="T3" fmla="*/ 176 h 715"/>
                  <a:gd name="T4" fmla="*/ 0 w 352"/>
                  <a:gd name="T5" fmla="*/ 539 h 715"/>
                  <a:gd name="T6" fmla="*/ 176 w 352"/>
                  <a:gd name="T7" fmla="*/ 715 h 715"/>
                  <a:gd name="T8" fmla="*/ 352 w 352"/>
                  <a:gd name="T9" fmla="*/ 539 h 715"/>
                  <a:gd name="T10" fmla="*/ 352 w 352"/>
                  <a:gd name="T11" fmla="*/ 176 h 715"/>
                  <a:gd name="T12" fmla="*/ 176 w 352"/>
                  <a:gd name="T13" fmla="*/ 0 h 715"/>
                </a:gdLst>
                <a:ahLst/>
                <a:cxnLst>
                  <a:cxn ang="0">
                    <a:pos x="T0" y="T1"/>
                  </a:cxn>
                  <a:cxn ang="0">
                    <a:pos x="T2" y="T3"/>
                  </a:cxn>
                  <a:cxn ang="0">
                    <a:pos x="T4" y="T5"/>
                  </a:cxn>
                  <a:cxn ang="0">
                    <a:pos x="T6" y="T7"/>
                  </a:cxn>
                  <a:cxn ang="0">
                    <a:pos x="T8" y="T9"/>
                  </a:cxn>
                  <a:cxn ang="0">
                    <a:pos x="T10" y="T11"/>
                  </a:cxn>
                  <a:cxn ang="0">
                    <a:pos x="T12" y="T13"/>
                  </a:cxn>
                </a:cxnLst>
                <a:rect l="0" t="0" r="r" b="b"/>
                <a:pathLst>
                  <a:path w="352" h="715">
                    <a:moveTo>
                      <a:pt x="176" y="0"/>
                    </a:moveTo>
                    <a:cubicBezTo>
                      <a:pt x="79" y="0"/>
                      <a:pt x="0" y="79"/>
                      <a:pt x="0" y="176"/>
                    </a:cubicBezTo>
                    <a:cubicBezTo>
                      <a:pt x="0" y="539"/>
                      <a:pt x="0" y="539"/>
                      <a:pt x="0" y="539"/>
                    </a:cubicBezTo>
                    <a:cubicBezTo>
                      <a:pt x="0" y="636"/>
                      <a:pt x="79" y="715"/>
                      <a:pt x="176" y="715"/>
                    </a:cubicBezTo>
                    <a:cubicBezTo>
                      <a:pt x="273" y="715"/>
                      <a:pt x="352" y="636"/>
                      <a:pt x="352" y="539"/>
                    </a:cubicBezTo>
                    <a:cubicBezTo>
                      <a:pt x="352" y="176"/>
                      <a:pt x="352" y="176"/>
                      <a:pt x="352" y="176"/>
                    </a:cubicBezTo>
                    <a:cubicBezTo>
                      <a:pt x="352" y="79"/>
                      <a:pt x="273" y="0"/>
                      <a:pt x="17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8">
                <a:extLst>
                  <a:ext uri="{FF2B5EF4-FFF2-40B4-BE49-F238E27FC236}">
                    <a16:creationId xmlns:a16="http://schemas.microsoft.com/office/drawing/2014/main" id="{A8BDAED7-F68F-BF28-BCC7-11AFAE1EDF58}"/>
                  </a:ext>
                </a:extLst>
              </p:cNvPr>
              <p:cNvSpPr>
                <a:spLocks/>
              </p:cNvSpPr>
              <p:nvPr/>
            </p:nvSpPr>
            <p:spPr bwMode="auto">
              <a:xfrm>
                <a:off x="6846888" y="1858963"/>
                <a:ext cx="187325" cy="187325"/>
              </a:xfrm>
              <a:custGeom>
                <a:avLst/>
                <a:gdLst>
                  <a:gd name="T0" fmla="*/ 565 w 634"/>
                  <a:gd name="T1" fmla="*/ 317 h 634"/>
                  <a:gd name="T2" fmla="*/ 317 w 634"/>
                  <a:gd name="T3" fmla="*/ 69 h 634"/>
                  <a:gd name="T4" fmla="*/ 68 w 634"/>
                  <a:gd name="T5" fmla="*/ 69 h 634"/>
                  <a:gd name="T6" fmla="*/ 68 w 634"/>
                  <a:gd name="T7" fmla="*/ 317 h 634"/>
                  <a:gd name="T8" fmla="*/ 317 w 634"/>
                  <a:gd name="T9" fmla="*/ 566 h 634"/>
                  <a:gd name="T10" fmla="*/ 565 w 634"/>
                  <a:gd name="T11" fmla="*/ 566 h 634"/>
                  <a:gd name="T12" fmla="*/ 565 w 634"/>
                  <a:gd name="T13" fmla="*/ 317 h 634"/>
                </a:gdLst>
                <a:ahLst/>
                <a:cxnLst>
                  <a:cxn ang="0">
                    <a:pos x="T0" y="T1"/>
                  </a:cxn>
                  <a:cxn ang="0">
                    <a:pos x="T2" y="T3"/>
                  </a:cxn>
                  <a:cxn ang="0">
                    <a:pos x="T4" y="T5"/>
                  </a:cxn>
                  <a:cxn ang="0">
                    <a:pos x="T6" y="T7"/>
                  </a:cxn>
                  <a:cxn ang="0">
                    <a:pos x="T8" y="T9"/>
                  </a:cxn>
                  <a:cxn ang="0">
                    <a:pos x="T10" y="T11"/>
                  </a:cxn>
                  <a:cxn ang="0">
                    <a:pos x="T12" y="T13"/>
                  </a:cxn>
                </a:cxnLst>
                <a:rect l="0" t="0" r="r" b="b"/>
                <a:pathLst>
                  <a:path w="634" h="634">
                    <a:moveTo>
                      <a:pt x="565" y="317"/>
                    </a:moveTo>
                    <a:cubicBezTo>
                      <a:pt x="317" y="69"/>
                      <a:pt x="317" y="69"/>
                      <a:pt x="317" y="69"/>
                    </a:cubicBezTo>
                    <a:cubicBezTo>
                      <a:pt x="248" y="0"/>
                      <a:pt x="137" y="0"/>
                      <a:pt x="68" y="69"/>
                    </a:cubicBezTo>
                    <a:cubicBezTo>
                      <a:pt x="0" y="137"/>
                      <a:pt x="0" y="249"/>
                      <a:pt x="68" y="317"/>
                    </a:cubicBezTo>
                    <a:cubicBezTo>
                      <a:pt x="317" y="566"/>
                      <a:pt x="317" y="566"/>
                      <a:pt x="317" y="566"/>
                    </a:cubicBezTo>
                    <a:cubicBezTo>
                      <a:pt x="385" y="634"/>
                      <a:pt x="497" y="634"/>
                      <a:pt x="565" y="566"/>
                    </a:cubicBezTo>
                    <a:cubicBezTo>
                      <a:pt x="634" y="497"/>
                      <a:pt x="634" y="386"/>
                      <a:pt x="565" y="3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9">
                <a:extLst>
                  <a:ext uri="{FF2B5EF4-FFF2-40B4-BE49-F238E27FC236}">
                    <a16:creationId xmlns:a16="http://schemas.microsoft.com/office/drawing/2014/main" id="{8DEB95DD-8CAA-E8B1-8A92-93064506DECF}"/>
                  </a:ext>
                </a:extLst>
              </p:cNvPr>
              <p:cNvSpPr>
                <a:spLocks/>
              </p:cNvSpPr>
              <p:nvPr/>
            </p:nvSpPr>
            <p:spPr bwMode="auto">
              <a:xfrm>
                <a:off x="7432675" y="1858963"/>
                <a:ext cx="187325" cy="187325"/>
              </a:xfrm>
              <a:custGeom>
                <a:avLst/>
                <a:gdLst>
                  <a:gd name="T0" fmla="*/ 566 w 635"/>
                  <a:gd name="T1" fmla="*/ 69 h 634"/>
                  <a:gd name="T2" fmla="*/ 317 w 635"/>
                  <a:gd name="T3" fmla="*/ 69 h 634"/>
                  <a:gd name="T4" fmla="*/ 69 w 635"/>
                  <a:gd name="T5" fmla="*/ 317 h 634"/>
                  <a:gd name="T6" fmla="*/ 69 w 635"/>
                  <a:gd name="T7" fmla="*/ 566 h 634"/>
                  <a:gd name="T8" fmla="*/ 317 w 635"/>
                  <a:gd name="T9" fmla="*/ 566 h 634"/>
                  <a:gd name="T10" fmla="*/ 566 w 635"/>
                  <a:gd name="T11" fmla="*/ 317 h 634"/>
                  <a:gd name="T12" fmla="*/ 566 w 635"/>
                  <a:gd name="T13" fmla="*/ 69 h 634"/>
                </a:gdLst>
                <a:ahLst/>
                <a:cxnLst>
                  <a:cxn ang="0">
                    <a:pos x="T0" y="T1"/>
                  </a:cxn>
                  <a:cxn ang="0">
                    <a:pos x="T2" y="T3"/>
                  </a:cxn>
                  <a:cxn ang="0">
                    <a:pos x="T4" y="T5"/>
                  </a:cxn>
                  <a:cxn ang="0">
                    <a:pos x="T6" y="T7"/>
                  </a:cxn>
                  <a:cxn ang="0">
                    <a:pos x="T8" y="T9"/>
                  </a:cxn>
                  <a:cxn ang="0">
                    <a:pos x="T10" y="T11"/>
                  </a:cxn>
                  <a:cxn ang="0">
                    <a:pos x="T12" y="T13"/>
                  </a:cxn>
                </a:cxnLst>
                <a:rect l="0" t="0" r="r" b="b"/>
                <a:pathLst>
                  <a:path w="635" h="634">
                    <a:moveTo>
                      <a:pt x="566" y="69"/>
                    </a:moveTo>
                    <a:cubicBezTo>
                      <a:pt x="497" y="0"/>
                      <a:pt x="386" y="0"/>
                      <a:pt x="317" y="69"/>
                    </a:cubicBezTo>
                    <a:cubicBezTo>
                      <a:pt x="69" y="317"/>
                      <a:pt x="69" y="317"/>
                      <a:pt x="69" y="317"/>
                    </a:cubicBezTo>
                    <a:cubicBezTo>
                      <a:pt x="0" y="386"/>
                      <a:pt x="0" y="497"/>
                      <a:pt x="69" y="566"/>
                    </a:cubicBezTo>
                    <a:cubicBezTo>
                      <a:pt x="138" y="634"/>
                      <a:pt x="249" y="634"/>
                      <a:pt x="317" y="566"/>
                    </a:cubicBezTo>
                    <a:cubicBezTo>
                      <a:pt x="566" y="317"/>
                      <a:pt x="566" y="317"/>
                      <a:pt x="566" y="317"/>
                    </a:cubicBezTo>
                    <a:cubicBezTo>
                      <a:pt x="635" y="249"/>
                      <a:pt x="635" y="137"/>
                      <a:pt x="566" y="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48">
              <a:extLst>
                <a:ext uri="{FF2B5EF4-FFF2-40B4-BE49-F238E27FC236}">
                  <a16:creationId xmlns:a16="http://schemas.microsoft.com/office/drawing/2014/main" id="{89EB2492-CC98-DFFF-6C1F-CEADE5074A41}"/>
                </a:ext>
              </a:extLst>
            </p:cNvPr>
            <p:cNvGrpSpPr/>
            <p:nvPr/>
          </p:nvGrpSpPr>
          <p:grpSpPr>
            <a:xfrm>
              <a:off x="6714312" y="3137073"/>
              <a:ext cx="1554163" cy="1768475"/>
              <a:chOff x="6248400" y="1724025"/>
              <a:chExt cx="1554163" cy="1768475"/>
            </a:xfrm>
            <a:solidFill>
              <a:schemeClr val="accent6"/>
            </a:solidFill>
          </p:grpSpPr>
          <p:sp>
            <p:nvSpPr>
              <p:cNvPr id="50" name="Freeform 5">
                <a:extLst>
                  <a:ext uri="{FF2B5EF4-FFF2-40B4-BE49-F238E27FC236}">
                    <a16:creationId xmlns:a16="http://schemas.microsoft.com/office/drawing/2014/main" id="{8794C9E2-0D8A-E5D6-2CD2-D8464C34ED4A}"/>
                  </a:ext>
                </a:extLst>
              </p:cNvPr>
              <p:cNvSpPr>
                <a:spLocks noEditPoints="1"/>
              </p:cNvSpPr>
              <p:nvPr/>
            </p:nvSpPr>
            <p:spPr bwMode="auto">
              <a:xfrm>
                <a:off x="6248400" y="2038350"/>
                <a:ext cx="1554163" cy="1454150"/>
              </a:xfrm>
              <a:custGeom>
                <a:avLst/>
                <a:gdLst>
                  <a:gd name="T0" fmla="*/ 5274 w 5274"/>
                  <a:gd name="T1" fmla="*/ 2297 h 4934"/>
                  <a:gd name="T2" fmla="*/ 3723 w 5274"/>
                  <a:gd name="T3" fmla="*/ 1770 h 4934"/>
                  <a:gd name="T4" fmla="*/ 3867 w 5274"/>
                  <a:gd name="T5" fmla="*/ 704 h 4934"/>
                  <a:gd name="T6" fmla="*/ 2989 w 5274"/>
                  <a:gd name="T7" fmla="*/ 0 h 4934"/>
                  <a:gd name="T8" fmla="*/ 2722 w 5274"/>
                  <a:gd name="T9" fmla="*/ 517 h 4934"/>
                  <a:gd name="T10" fmla="*/ 1231 w 5274"/>
                  <a:gd name="T11" fmla="*/ 1418 h 4934"/>
                  <a:gd name="T12" fmla="*/ 0 w 5274"/>
                  <a:gd name="T13" fmla="*/ 1594 h 4934"/>
                  <a:gd name="T14" fmla="*/ 176 w 5274"/>
                  <a:gd name="T15" fmla="*/ 4934 h 4934"/>
                  <a:gd name="T16" fmla="*/ 1707 w 5274"/>
                  <a:gd name="T17" fmla="*/ 4633 h 4934"/>
                  <a:gd name="T18" fmla="*/ 2922 w 5274"/>
                  <a:gd name="T19" fmla="*/ 4934 h 4934"/>
                  <a:gd name="T20" fmla="*/ 4922 w 5274"/>
                  <a:gd name="T21" fmla="*/ 4407 h 4934"/>
                  <a:gd name="T22" fmla="*/ 5274 w 5274"/>
                  <a:gd name="T23" fmla="*/ 3704 h 4934"/>
                  <a:gd name="T24" fmla="*/ 5274 w 5274"/>
                  <a:gd name="T25" fmla="*/ 3000 h 4934"/>
                  <a:gd name="T26" fmla="*/ 1407 w 5274"/>
                  <a:gd name="T27" fmla="*/ 4407 h 4934"/>
                  <a:gd name="T28" fmla="*/ 352 w 5274"/>
                  <a:gd name="T29" fmla="*/ 4582 h 4934"/>
                  <a:gd name="T30" fmla="*/ 1231 w 5274"/>
                  <a:gd name="T31" fmla="*/ 1770 h 4934"/>
                  <a:gd name="T32" fmla="*/ 1407 w 5274"/>
                  <a:gd name="T33" fmla="*/ 4407 h 4934"/>
                  <a:gd name="T34" fmla="*/ 4746 w 5274"/>
                  <a:gd name="T35" fmla="*/ 2825 h 4934"/>
                  <a:gd name="T36" fmla="*/ 4746 w 5274"/>
                  <a:gd name="T37" fmla="*/ 3176 h 4934"/>
                  <a:gd name="T38" fmla="*/ 4219 w 5274"/>
                  <a:gd name="T39" fmla="*/ 3352 h 4934"/>
                  <a:gd name="T40" fmla="*/ 4746 w 5274"/>
                  <a:gd name="T41" fmla="*/ 3528 h 4934"/>
                  <a:gd name="T42" fmla="*/ 4746 w 5274"/>
                  <a:gd name="T43" fmla="*/ 3879 h 4934"/>
                  <a:gd name="T44" fmla="*/ 4219 w 5274"/>
                  <a:gd name="T45" fmla="*/ 4055 h 4934"/>
                  <a:gd name="T46" fmla="*/ 4571 w 5274"/>
                  <a:gd name="T47" fmla="*/ 4407 h 4934"/>
                  <a:gd name="T48" fmla="*/ 2922 w 5274"/>
                  <a:gd name="T49" fmla="*/ 4582 h 4934"/>
                  <a:gd name="T50" fmla="*/ 1758 w 5274"/>
                  <a:gd name="T51" fmla="*/ 4280 h 4934"/>
                  <a:gd name="T52" fmla="*/ 2547 w 5274"/>
                  <a:gd name="T53" fmla="*/ 1592 h 4934"/>
                  <a:gd name="T54" fmla="*/ 3126 w 5274"/>
                  <a:gd name="T55" fmla="*/ 352 h 4934"/>
                  <a:gd name="T56" fmla="*/ 3516 w 5274"/>
                  <a:gd name="T57" fmla="*/ 704 h 4934"/>
                  <a:gd name="T58" fmla="*/ 3348 w 5274"/>
                  <a:gd name="T59" fmla="*/ 1770 h 4934"/>
                  <a:gd name="T60" fmla="*/ 2813 w 5274"/>
                  <a:gd name="T61" fmla="*/ 1946 h 4934"/>
                  <a:gd name="T62" fmla="*/ 4746 w 5274"/>
                  <a:gd name="T63" fmla="*/ 2121 h 4934"/>
                  <a:gd name="T64" fmla="*/ 4746 w 5274"/>
                  <a:gd name="T65" fmla="*/ 2473 h 4934"/>
                  <a:gd name="T66" fmla="*/ 4219 w 5274"/>
                  <a:gd name="T67" fmla="*/ 2649 h 4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274" h="4934">
                    <a:moveTo>
                      <a:pt x="5139" y="2649"/>
                    </a:moveTo>
                    <a:cubicBezTo>
                      <a:pt x="5223" y="2555"/>
                      <a:pt x="5274" y="2432"/>
                      <a:pt x="5274" y="2297"/>
                    </a:cubicBezTo>
                    <a:cubicBezTo>
                      <a:pt x="5274" y="2007"/>
                      <a:pt x="5037" y="1770"/>
                      <a:pt x="4746" y="1770"/>
                    </a:cubicBezTo>
                    <a:cubicBezTo>
                      <a:pt x="3723" y="1770"/>
                      <a:pt x="3723" y="1770"/>
                      <a:pt x="3723" y="1770"/>
                    </a:cubicBezTo>
                    <a:cubicBezTo>
                      <a:pt x="3824" y="1462"/>
                      <a:pt x="3867" y="1054"/>
                      <a:pt x="3867" y="879"/>
                    </a:cubicBezTo>
                    <a:cubicBezTo>
                      <a:pt x="3867" y="704"/>
                      <a:pt x="3867" y="704"/>
                      <a:pt x="3867" y="704"/>
                    </a:cubicBezTo>
                    <a:cubicBezTo>
                      <a:pt x="3867" y="316"/>
                      <a:pt x="3552" y="0"/>
                      <a:pt x="3164" y="0"/>
                    </a:cubicBezTo>
                    <a:cubicBezTo>
                      <a:pt x="2989" y="0"/>
                      <a:pt x="2989" y="0"/>
                      <a:pt x="2989" y="0"/>
                    </a:cubicBezTo>
                    <a:cubicBezTo>
                      <a:pt x="2908" y="0"/>
                      <a:pt x="2838" y="55"/>
                      <a:pt x="2818" y="134"/>
                    </a:cubicBezTo>
                    <a:cubicBezTo>
                      <a:pt x="2722" y="517"/>
                      <a:pt x="2722" y="517"/>
                      <a:pt x="2722" y="517"/>
                    </a:cubicBezTo>
                    <a:cubicBezTo>
                      <a:pt x="2588" y="1053"/>
                      <a:pt x="2162" y="1645"/>
                      <a:pt x="1721" y="1753"/>
                    </a:cubicBezTo>
                    <a:cubicBezTo>
                      <a:pt x="1644" y="1557"/>
                      <a:pt x="1453" y="1418"/>
                      <a:pt x="1231" y="1418"/>
                    </a:cubicBezTo>
                    <a:cubicBezTo>
                      <a:pt x="176" y="1418"/>
                      <a:pt x="176" y="1418"/>
                      <a:pt x="176" y="1418"/>
                    </a:cubicBezTo>
                    <a:cubicBezTo>
                      <a:pt x="79" y="1418"/>
                      <a:pt x="0" y="1497"/>
                      <a:pt x="0" y="1594"/>
                    </a:cubicBezTo>
                    <a:cubicBezTo>
                      <a:pt x="0" y="4758"/>
                      <a:pt x="0" y="4758"/>
                      <a:pt x="0" y="4758"/>
                    </a:cubicBezTo>
                    <a:cubicBezTo>
                      <a:pt x="0" y="4855"/>
                      <a:pt x="79" y="4934"/>
                      <a:pt x="176" y="4934"/>
                    </a:cubicBezTo>
                    <a:cubicBezTo>
                      <a:pt x="1231" y="4934"/>
                      <a:pt x="1231" y="4934"/>
                      <a:pt x="1231" y="4934"/>
                    </a:cubicBezTo>
                    <a:cubicBezTo>
                      <a:pt x="1440" y="4934"/>
                      <a:pt x="1622" y="4811"/>
                      <a:pt x="1707" y="4633"/>
                    </a:cubicBezTo>
                    <a:cubicBezTo>
                      <a:pt x="2311" y="4835"/>
                      <a:pt x="2311" y="4835"/>
                      <a:pt x="2311" y="4835"/>
                    </a:cubicBezTo>
                    <a:cubicBezTo>
                      <a:pt x="2508" y="4901"/>
                      <a:pt x="2714" y="4934"/>
                      <a:pt x="2922" y="4934"/>
                    </a:cubicBezTo>
                    <a:cubicBezTo>
                      <a:pt x="4395" y="4934"/>
                      <a:pt x="4395" y="4934"/>
                      <a:pt x="4395" y="4934"/>
                    </a:cubicBezTo>
                    <a:cubicBezTo>
                      <a:pt x="4686" y="4934"/>
                      <a:pt x="4922" y="4697"/>
                      <a:pt x="4922" y="4407"/>
                    </a:cubicBezTo>
                    <a:cubicBezTo>
                      <a:pt x="4922" y="4338"/>
                      <a:pt x="4909" y="4272"/>
                      <a:pt x="4885" y="4212"/>
                    </a:cubicBezTo>
                    <a:cubicBezTo>
                      <a:pt x="5109" y="4151"/>
                      <a:pt x="5274" y="3946"/>
                      <a:pt x="5274" y="3704"/>
                    </a:cubicBezTo>
                    <a:cubicBezTo>
                      <a:pt x="5274" y="3569"/>
                      <a:pt x="5223" y="3445"/>
                      <a:pt x="5139" y="3352"/>
                    </a:cubicBezTo>
                    <a:cubicBezTo>
                      <a:pt x="5223" y="3259"/>
                      <a:pt x="5274" y="3135"/>
                      <a:pt x="5274" y="3000"/>
                    </a:cubicBezTo>
                    <a:cubicBezTo>
                      <a:pt x="5274" y="2866"/>
                      <a:pt x="5223" y="2742"/>
                      <a:pt x="5139" y="2649"/>
                    </a:cubicBezTo>
                    <a:close/>
                    <a:moveTo>
                      <a:pt x="1407" y="4407"/>
                    </a:moveTo>
                    <a:cubicBezTo>
                      <a:pt x="1407" y="4504"/>
                      <a:pt x="1328" y="4582"/>
                      <a:pt x="1231" y="4582"/>
                    </a:cubicBezTo>
                    <a:cubicBezTo>
                      <a:pt x="352" y="4582"/>
                      <a:pt x="352" y="4582"/>
                      <a:pt x="352" y="4582"/>
                    </a:cubicBezTo>
                    <a:cubicBezTo>
                      <a:pt x="352" y="1770"/>
                      <a:pt x="352" y="1770"/>
                      <a:pt x="352" y="1770"/>
                    </a:cubicBezTo>
                    <a:cubicBezTo>
                      <a:pt x="1231" y="1770"/>
                      <a:pt x="1231" y="1770"/>
                      <a:pt x="1231" y="1770"/>
                    </a:cubicBezTo>
                    <a:cubicBezTo>
                      <a:pt x="1328" y="1770"/>
                      <a:pt x="1407" y="1849"/>
                      <a:pt x="1407" y="1946"/>
                    </a:cubicBezTo>
                    <a:lnTo>
                      <a:pt x="1407" y="4407"/>
                    </a:lnTo>
                    <a:close/>
                    <a:moveTo>
                      <a:pt x="4395" y="2825"/>
                    </a:moveTo>
                    <a:cubicBezTo>
                      <a:pt x="4746" y="2825"/>
                      <a:pt x="4746" y="2825"/>
                      <a:pt x="4746" y="2825"/>
                    </a:cubicBezTo>
                    <a:cubicBezTo>
                      <a:pt x="4843" y="2825"/>
                      <a:pt x="4922" y="2903"/>
                      <a:pt x="4922" y="3000"/>
                    </a:cubicBezTo>
                    <a:cubicBezTo>
                      <a:pt x="4922" y="3097"/>
                      <a:pt x="4843" y="3176"/>
                      <a:pt x="4746" y="3176"/>
                    </a:cubicBezTo>
                    <a:cubicBezTo>
                      <a:pt x="4395" y="3176"/>
                      <a:pt x="4395" y="3176"/>
                      <a:pt x="4395" y="3176"/>
                    </a:cubicBezTo>
                    <a:cubicBezTo>
                      <a:pt x="4298" y="3176"/>
                      <a:pt x="4219" y="3255"/>
                      <a:pt x="4219" y="3352"/>
                    </a:cubicBezTo>
                    <a:cubicBezTo>
                      <a:pt x="4219" y="3449"/>
                      <a:pt x="4298" y="3528"/>
                      <a:pt x="4395" y="3528"/>
                    </a:cubicBezTo>
                    <a:cubicBezTo>
                      <a:pt x="4746" y="3528"/>
                      <a:pt x="4746" y="3528"/>
                      <a:pt x="4746" y="3528"/>
                    </a:cubicBezTo>
                    <a:cubicBezTo>
                      <a:pt x="4843" y="3528"/>
                      <a:pt x="4922" y="3607"/>
                      <a:pt x="4922" y="3704"/>
                    </a:cubicBezTo>
                    <a:cubicBezTo>
                      <a:pt x="4922" y="3800"/>
                      <a:pt x="4843" y="3879"/>
                      <a:pt x="4746" y="3879"/>
                    </a:cubicBezTo>
                    <a:cubicBezTo>
                      <a:pt x="4395" y="3879"/>
                      <a:pt x="4395" y="3879"/>
                      <a:pt x="4395" y="3879"/>
                    </a:cubicBezTo>
                    <a:cubicBezTo>
                      <a:pt x="4298" y="3879"/>
                      <a:pt x="4219" y="3958"/>
                      <a:pt x="4219" y="4055"/>
                    </a:cubicBezTo>
                    <a:cubicBezTo>
                      <a:pt x="4219" y="4152"/>
                      <a:pt x="4298" y="4231"/>
                      <a:pt x="4395" y="4231"/>
                    </a:cubicBezTo>
                    <a:cubicBezTo>
                      <a:pt x="4492" y="4231"/>
                      <a:pt x="4571" y="4310"/>
                      <a:pt x="4571" y="4407"/>
                    </a:cubicBezTo>
                    <a:cubicBezTo>
                      <a:pt x="4571" y="4504"/>
                      <a:pt x="4492" y="4582"/>
                      <a:pt x="4395" y="4582"/>
                    </a:cubicBezTo>
                    <a:cubicBezTo>
                      <a:pt x="2922" y="4582"/>
                      <a:pt x="2922" y="4582"/>
                      <a:pt x="2922" y="4582"/>
                    </a:cubicBezTo>
                    <a:cubicBezTo>
                      <a:pt x="2752" y="4582"/>
                      <a:pt x="2583" y="4555"/>
                      <a:pt x="2422" y="4501"/>
                    </a:cubicBezTo>
                    <a:cubicBezTo>
                      <a:pt x="1758" y="4280"/>
                      <a:pt x="1758" y="4280"/>
                      <a:pt x="1758" y="4280"/>
                    </a:cubicBezTo>
                    <a:cubicBezTo>
                      <a:pt x="1758" y="2105"/>
                      <a:pt x="1758" y="2105"/>
                      <a:pt x="1758" y="2105"/>
                    </a:cubicBezTo>
                    <a:cubicBezTo>
                      <a:pt x="2034" y="2052"/>
                      <a:pt x="2304" y="1878"/>
                      <a:pt x="2547" y="1592"/>
                    </a:cubicBezTo>
                    <a:cubicBezTo>
                      <a:pt x="2785" y="1313"/>
                      <a:pt x="2978" y="943"/>
                      <a:pt x="3063" y="602"/>
                    </a:cubicBezTo>
                    <a:cubicBezTo>
                      <a:pt x="3126" y="352"/>
                      <a:pt x="3126" y="352"/>
                      <a:pt x="3126" y="352"/>
                    </a:cubicBezTo>
                    <a:cubicBezTo>
                      <a:pt x="3164" y="352"/>
                      <a:pt x="3164" y="352"/>
                      <a:pt x="3164" y="352"/>
                    </a:cubicBezTo>
                    <a:cubicBezTo>
                      <a:pt x="3358" y="352"/>
                      <a:pt x="3516" y="510"/>
                      <a:pt x="3516" y="704"/>
                    </a:cubicBezTo>
                    <a:cubicBezTo>
                      <a:pt x="3516" y="879"/>
                      <a:pt x="3516" y="879"/>
                      <a:pt x="3516" y="879"/>
                    </a:cubicBezTo>
                    <a:cubicBezTo>
                      <a:pt x="3516" y="1115"/>
                      <a:pt x="3442" y="1568"/>
                      <a:pt x="3348" y="1770"/>
                    </a:cubicBezTo>
                    <a:cubicBezTo>
                      <a:pt x="2989" y="1770"/>
                      <a:pt x="2989" y="1770"/>
                      <a:pt x="2989" y="1770"/>
                    </a:cubicBezTo>
                    <a:cubicBezTo>
                      <a:pt x="2892" y="1770"/>
                      <a:pt x="2813" y="1849"/>
                      <a:pt x="2813" y="1946"/>
                    </a:cubicBezTo>
                    <a:cubicBezTo>
                      <a:pt x="2813" y="2043"/>
                      <a:pt x="2892" y="2121"/>
                      <a:pt x="2989" y="2121"/>
                    </a:cubicBezTo>
                    <a:cubicBezTo>
                      <a:pt x="4746" y="2121"/>
                      <a:pt x="4746" y="2121"/>
                      <a:pt x="4746" y="2121"/>
                    </a:cubicBezTo>
                    <a:cubicBezTo>
                      <a:pt x="4843" y="2121"/>
                      <a:pt x="4922" y="2200"/>
                      <a:pt x="4922" y="2297"/>
                    </a:cubicBezTo>
                    <a:cubicBezTo>
                      <a:pt x="4922" y="2394"/>
                      <a:pt x="4843" y="2473"/>
                      <a:pt x="4746" y="2473"/>
                    </a:cubicBezTo>
                    <a:cubicBezTo>
                      <a:pt x="4395" y="2473"/>
                      <a:pt x="4395" y="2473"/>
                      <a:pt x="4395" y="2473"/>
                    </a:cubicBezTo>
                    <a:cubicBezTo>
                      <a:pt x="4298" y="2473"/>
                      <a:pt x="4219" y="2552"/>
                      <a:pt x="4219" y="2649"/>
                    </a:cubicBezTo>
                    <a:cubicBezTo>
                      <a:pt x="4219" y="2746"/>
                      <a:pt x="4298" y="2825"/>
                      <a:pt x="4395" y="282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Oval 6">
                <a:extLst>
                  <a:ext uri="{FF2B5EF4-FFF2-40B4-BE49-F238E27FC236}">
                    <a16:creationId xmlns:a16="http://schemas.microsoft.com/office/drawing/2014/main" id="{C2D2CF79-4795-0550-7310-7E24736535F7}"/>
                  </a:ext>
                </a:extLst>
              </p:cNvPr>
              <p:cNvSpPr>
                <a:spLocks noChangeArrowheads="1"/>
              </p:cNvSpPr>
              <p:nvPr/>
            </p:nvSpPr>
            <p:spPr bwMode="auto">
              <a:xfrm>
                <a:off x="6456363" y="3181350"/>
                <a:ext cx="103188" cy="1047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7">
                <a:extLst>
                  <a:ext uri="{FF2B5EF4-FFF2-40B4-BE49-F238E27FC236}">
                    <a16:creationId xmlns:a16="http://schemas.microsoft.com/office/drawing/2014/main" id="{A5C12FD9-1D32-09DB-513F-B7785E3C6875}"/>
                  </a:ext>
                </a:extLst>
              </p:cNvPr>
              <p:cNvSpPr>
                <a:spLocks/>
              </p:cNvSpPr>
              <p:nvPr/>
            </p:nvSpPr>
            <p:spPr bwMode="auto">
              <a:xfrm>
                <a:off x="7181850" y="1724025"/>
                <a:ext cx="103188" cy="211138"/>
              </a:xfrm>
              <a:custGeom>
                <a:avLst/>
                <a:gdLst>
                  <a:gd name="T0" fmla="*/ 176 w 352"/>
                  <a:gd name="T1" fmla="*/ 0 h 715"/>
                  <a:gd name="T2" fmla="*/ 0 w 352"/>
                  <a:gd name="T3" fmla="*/ 176 h 715"/>
                  <a:gd name="T4" fmla="*/ 0 w 352"/>
                  <a:gd name="T5" fmla="*/ 539 h 715"/>
                  <a:gd name="T6" fmla="*/ 176 w 352"/>
                  <a:gd name="T7" fmla="*/ 715 h 715"/>
                  <a:gd name="T8" fmla="*/ 352 w 352"/>
                  <a:gd name="T9" fmla="*/ 539 h 715"/>
                  <a:gd name="T10" fmla="*/ 352 w 352"/>
                  <a:gd name="T11" fmla="*/ 176 h 715"/>
                  <a:gd name="T12" fmla="*/ 176 w 352"/>
                  <a:gd name="T13" fmla="*/ 0 h 715"/>
                </a:gdLst>
                <a:ahLst/>
                <a:cxnLst>
                  <a:cxn ang="0">
                    <a:pos x="T0" y="T1"/>
                  </a:cxn>
                  <a:cxn ang="0">
                    <a:pos x="T2" y="T3"/>
                  </a:cxn>
                  <a:cxn ang="0">
                    <a:pos x="T4" y="T5"/>
                  </a:cxn>
                  <a:cxn ang="0">
                    <a:pos x="T6" y="T7"/>
                  </a:cxn>
                  <a:cxn ang="0">
                    <a:pos x="T8" y="T9"/>
                  </a:cxn>
                  <a:cxn ang="0">
                    <a:pos x="T10" y="T11"/>
                  </a:cxn>
                  <a:cxn ang="0">
                    <a:pos x="T12" y="T13"/>
                  </a:cxn>
                </a:cxnLst>
                <a:rect l="0" t="0" r="r" b="b"/>
                <a:pathLst>
                  <a:path w="352" h="715">
                    <a:moveTo>
                      <a:pt x="176" y="0"/>
                    </a:moveTo>
                    <a:cubicBezTo>
                      <a:pt x="79" y="0"/>
                      <a:pt x="0" y="79"/>
                      <a:pt x="0" y="176"/>
                    </a:cubicBezTo>
                    <a:cubicBezTo>
                      <a:pt x="0" y="539"/>
                      <a:pt x="0" y="539"/>
                      <a:pt x="0" y="539"/>
                    </a:cubicBezTo>
                    <a:cubicBezTo>
                      <a:pt x="0" y="636"/>
                      <a:pt x="79" y="715"/>
                      <a:pt x="176" y="715"/>
                    </a:cubicBezTo>
                    <a:cubicBezTo>
                      <a:pt x="273" y="715"/>
                      <a:pt x="352" y="636"/>
                      <a:pt x="352" y="539"/>
                    </a:cubicBezTo>
                    <a:cubicBezTo>
                      <a:pt x="352" y="176"/>
                      <a:pt x="352" y="176"/>
                      <a:pt x="352" y="176"/>
                    </a:cubicBezTo>
                    <a:cubicBezTo>
                      <a:pt x="352" y="79"/>
                      <a:pt x="273" y="0"/>
                      <a:pt x="17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8">
                <a:extLst>
                  <a:ext uri="{FF2B5EF4-FFF2-40B4-BE49-F238E27FC236}">
                    <a16:creationId xmlns:a16="http://schemas.microsoft.com/office/drawing/2014/main" id="{1541F1BB-5C8E-6637-6A4F-E97BE126C6B3}"/>
                  </a:ext>
                </a:extLst>
              </p:cNvPr>
              <p:cNvSpPr>
                <a:spLocks/>
              </p:cNvSpPr>
              <p:nvPr/>
            </p:nvSpPr>
            <p:spPr bwMode="auto">
              <a:xfrm>
                <a:off x="6846888" y="1858963"/>
                <a:ext cx="187325" cy="187325"/>
              </a:xfrm>
              <a:custGeom>
                <a:avLst/>
                <a:gdLst>
                  <a:gd name="T0" fmla="*/ 565 w 634"/>
                  <a:gd name="T1" fmla="*/ 317 h 634"/>
                  <a:gd name="T2" fmla="*/ 317 w 634"/>
                  <a:gd name="T3" fmla="*/ 69 h 634"/>
                  <a:gd name="T4" fmla="*/ 68 w 634"/>
                  <a:gd name="T5" fmla="*/ 69 h 634"/>
                  <a:gd name="T6" fmla="*/ 68 w 634"/>
                  <a:gd name="T7" fmla="*/ 317 h 634"/>
                  <a:gd name="T8" fmla="*/ 317 w 634"/>
                  <a:gd name="T9" fmla="*/ 566 h 634"/>
                  <a:gd name="T10" fmla="*/ 565 w 634"/>
                  <a:gd name="T11" fmla="*/ 566 h 634"/>
                  <a:gd name="T12" fmla="*/ 565 w 634"/>
                  <a:gd name="T13" fmla="*/ 317 h 634"/>
                </a:gdLst>
                <a:ahLst/>
                <a:cxnLst>
                  <a:cxn ang="0">
                    <a:pos x="T0" y="T1"/>
                  </a:cxn>
                  <a:cxn ang="0">
                    <a:pos x="T2" y="T3"/>
                  </a:cxn>
                  <a:cxn ang="0">
                    <a:pos x="T4" y="T5"/>
                  </a:cxn>
                  <a:cxn ang="0">
                    <a:pos x="T6" y="T7"/>
                  </a:cxn>
                  <a:cxn ang="0">
                    <a:pos x="T8" y="T9"/>
                  </a:cxn>
                  <a:cxn ang="0">
                    <a:pos x="T10" y="T11"/>
                  </a:cxn>
                  <a:cxn ang="0">
                    <a:pos x="T12" y="T13"/>
                  </a:cxn>
                </a:cxnLst>
                <a:rect l="0" t="0" r="r" b="b"/>
                <a:pathLst>
                  <a:path w="634" h="634">
                    <a:moveTo>
                      <a:pt x="565" y="317"/>
                    </a:moveTo>
                    <a:cubicBezTo>
                      <a:pt x="317" y="69"/>
                      <a:pt x="317" y="69"/>
                      <a:pt x="317" y="69"/>
                    </a:cubicBezTo>
                    <a:cubicBezTo>
                      <a:pt x="248" y="0"/>
                      <a:pt x="137" y="0"/>
                      <a:pt x="68" y="69"/>
                    </a:cubicBezTo>
                    <a:cubicBezTo>
                      <a:pt x="0" y="137"/>
                      <a:pt x="0" y="249"/>
                      <a:pt x="68" y="317"/>
                    </a:cubicBezTo>
                    <a:cubicBezTo>
                      <a:pt x="317" y="566"/>
                      <a:pt x="317" y="566"/>
                      <a:pt x="317" y="566"/>
                    </a:cubicBezTo>
                    <a:cubicBezTo>
                      <a:pt x="385" y="634"/>
                      <a:pt x="497" y="634"/>
                      <a:pt x="565" y="566"/>
                    </a:cubicBezTo>
                    <a:cubicBezTo>
                      <a:pt x="634" y="497"/>
                      <a:pt x="634" y="386"/>
                      <a:pt x="565" y="3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9">
                <a:extLst>
                  <a:ext uri="{FF2B5EF4-FFF2-40B4-BE49-F238E27FC236}">
                    <a16:creationId xmlns:a16="http://schemas.microsoft.com/office/drawing/2014/main" id="{1E177454-C779-97E2-C26D-1472A927C4BE}"/>
                  </a:ext>
                </a:extLst>
              </p:cNvPr>
              <p:cNvSpPr>
                <a:spLocks/>
              </p:cNvSpPr>
              <p:nvPr/>
            </p:nvSpPr>
            <p:spPr bwMode="auto">
              <a:xfrm>
                <a:off x="7432675" y="1858963"/>
                <a:ext cx="187325" cy="187325"/>
              </a:xfrm>
              <a:custGeom>
                <a:avLst/>
                <a:gdLst>
                  <a:gd name="T0" fmla="*/ 566 w 635"/>
                  <a:gd name="T1" fmla="*/ 69 h 634"/>
                  <a:gd name="T2" fmla="*/ 317 w 635"/>
                  <a:gd name="T3" fmla="*/ 69 h 634"/>
                  <a:gd name="T4" fmla="*/ 69 w 635"/>
                  <a:gd name="T5" fmla="*/ 317 h 634"/>
                  <a:gd name="T6" fmla="*/ 69 w 635"/>
                  <a:gd name="T7" fmla="*/ 566 h 634"/>
                  <a:gd name="T8" fmla="*/ 317 w 635"/>
                  <a:gd name="T9" fmla="*/ 566 h 634"/>
                  <a:gd name="T10" fmla="*/ 566 w 635"/>
                  <a:gd name="T11" fmla="*/ 317 h 634"/>
                  <a:gd name="T12" fmla="*/ 566 w 635"/>
                  <a:gd name="T13" fmla="*/ 69 h 634"/>
                </a:gdLst>
                <a:ahLst/>
                <a:cxnLst>
                  <a:cxn ang="0">
                    <a:pos x="T0" y="T1"/>
                  </a:cxn>
                  <a:cxn ang="0">
                    <a:pos x="T2" y="T3"/>
                  </a:cxn>
                  <a:cxn ang="0">
                    <a:pos x="T4" y="T5"/>
                  </a:cxn>
                  <a:cxn ang="0">
                    <a:pos x="T6" y="T7"/>
                  </a:cxn>
                  <a:cxn ang="0">
                    <a:pos x="T8" y="T9"/>
                  </a:cxn>
                  <a:cxn ang="0">
                    <a:pos x="T10" y="T11"/>
                  </a:cxn>
                  <a:cxn ang="0">
                    <a:pos x="T12" y="T13"/>
                  </a:cxn>
                </a:cxnLst>
                <a:rect l="0" t="0" r="r" b="b"/>
                <a:pathLst>
                  <a:path w="635" h="634">
                    <a:moveTo>
                      <a:pt x="566" y="69"/>
                    </a:moveTo>
                    <a:cubicBezTo>
                      <a:pt x="497" y="0"/>
                      <a:pt x="386" y="0"/>
                      <a:pt x="317" y="69"/>
                    </a:cubicBezTo>
                    <a:cubicBezTo>
                      <a:pt x="69" y="317"/>
                      <a:pt x="69" y="317"/>
                      <a:pt x="69" y="317"/>
                    </a:cubicBezTo>
                    <a:cubicBezTo>
                      <a:pt x="0" y="386"/>
                      <a:pt x="0" y="497"/>
                      <a:pt x="69" y="566"/>
                    </a:cubicBezTo>
                    <a:cubicBezTo>
                      <a:pt x="138" y="634"/>
                      <a:pt x="249" y="634"/>
                      <a:pt x="317" y="566"/>
                    </a:cubicBezTo>
                    <a:cubicBezTo>
                      <a:pt x="566" y="317"/>
                      <a:pt x="566" y="317"/>
                      <a:pt x="566" y="317"/>
                    </a:cubicBezTo>
                    <a:cubicBezTo>
                      <a:pt x="635" y="249"/>
                      <a:pt x="635" y="137"/>
                      <a:pt x="566" y="6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60" name="Group 59">
            <a:extLst>
              <a:ext uri="{FF2B5EF4-FFF2-40B4-BE49-F238E27FC236}">
                <a16:creationId xmlns:a16="http://schemas.microsoft.com/office/drawing/2014/main" id="{D0967C6F-5753-E3D2-5767-8FA61149A31E}"/>
              </a:ext>
            </a:extLst>
          </p:cNvPr>
          <p:cNvGrpSpPr/>
          <p:nvPr/>
        </p:nvGrpSpPr>
        <p:grpSpPr>
          <a:xfrm>
            <a:off x="6343651" y="2446973"/>
            <a:ext cx="5463539" cy="1531996"/>
            <a:chOff x="3873915" y="979170"/>
            <a:chExt cx="4882266" cy="1531996"/>
          </a:xfrm>
        </p:grpSpPr>
        <p:sp>
          <p:nvSpPr>
            <p:cNvPr id="61" name="Round Same Side Corner Rectangle 46">
              <a:extLst>
                <a:ext uri="{FF2B5EF4-FFF2-40B4-BE49-F238E27FC236}">
                  <a16:creationId xmlns:a16="http://schemas.microsoft.com/office/drawing/2014/main" id="{4A9162C3-0DE5-FF58-EC38-F35D9BB28C76}"/>
                </a:ext>
              </a:extLst>
            </p:cNvPr>
            <p:cNvSpPr/>
            <p:nvPr/>
          </p:nvSpPr>
          <p:spPr bwMode="auto">
            <a:xfrm>
              <a:off x="3873915" y="1139566"/>
              <a:ext cx="4882266" cy="1371600"/>
            </a:xfrm>
            <a:prstGeom prst="round2SameRect">
              <a:avLst>
                <a:gd name="adj1" fmla="val 0"/>
                <a:gd name="adj2" fmla="val 3392"/>
              </a:avLst>
            </a:prstGeom>
            <a:solidFill>
              <a:schemeClr val="bg1">
                <a:lumMod val="95000"/>
              </a:schemeClr>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sz="2000">
                <a:latin typeface="Arial" panose="020B0604020202020204" pitchFamily="34" charset="0"/>
                <a:cs typeface="Arial" panose="020B0604020202020204" pitchFamily="34" charset="0"/>
              </a:endParaRPr>
            </a:p>
          </p:txBody>
        </p:sp>
        <p:sp>
          <p:nvSpPr>
            <p:cNvPr id="62" name="Round Same Side Corner Rectangle 2">
              <a:extLst>
                <a:ext uri="{FF2B5EF4-FFF2-40B4-BE49-F238E27FC236}">
                  <a16:creationId xmlns:a16="http://schemas.microsoft.com/office/drawing/2014/main" id="{D3AB7764-19AC-FCBE-8C70-FF0865A66C76}"/>
                </a:ext>
              </a:extLst>
            </p:cNvPr>
            <p:cNvSpPr/>
            <p:nvPr/>
          </p:nvSpPr>
          <p:spPr bwMode="auto">
            <a:xfrm>
              <a:off x="3967091" y="979170"/>
              <a:ext cx="2562449" cy="457200"/>
            </a:xfrm>
            <a:prstGeom prst="round2SameRect">
              <a:avLst/>
            </a:prstGeom>
            <a:solidFill>
              <a:schemeClr val="tx2"/>
            </a:solidFill>
            <a:ln w="9525">
              <a:noFill/>
              <a:round/>
              <a:headEnd/>
              <a:tailEnd/>
            </a:ln>
          </p:spPr>
          <p:txBody>
            <a:bodyPr vert="horz" wrap="square" lIns="91440" tIns="45720" rIns="91440" bIns="45720" numCol="1" rtlCol="0" anchor="t" anchorCtr="0" compatLnSpc="1">
              <a:prstTxWarp prst="textNoShape">
                <a:avLst/>
              </a:prstTxWarp>
            </a:bodyPr>
            <a:lstStyle/>
            <a:p>
              <a:pPr algn="ctr"/>
              <a:r>
                <a:rPr lang="en-US" sz="2000" b="1" dirty="0">
                  <a:solidFill>
                    <a:schemeClr val="bg1"/>
                  </a:solidFill>
                  <a:latin typeface="Arial" panose="020B0604020202020204" pitchFamily="34" charset="0"/>
                  <a:cs typeface="Arial" panose="020B0604020202020204" pitchFamily="34" charset="0"/>
                </a:rPr>
                <a:t>Recommendation 1</a:t>
              </a:r>
              <a:endParaRPr lang="en-US" sz="2000" dirty="0">
                <a:solidFill>
                  <a:schemeClr val="bg1"/>
                </a:solidFill>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A4E0497F-EB64-13E8-B641-F8A1FF9160CE}"/>
                </a:ext>
              </a:extLst>
            </p:cNvPr>
            <p:cNvSpPr/>
            <p:nvPr/>
          </p:nvSpPr>
          <p:spPr>
            <a:xfrm>
              <a:off x="3974542" y="1434298"/>
              <a:ext cx="4636058" cy="923330"/>
            </a:xfrm>
            <a:prstGeom prst="rect">
              <a:avLst/>
            </a:prstGeom>
          </p:spPr>
          <p:txBody>
            <a:bodyPr wrap="square" lIns="0" tIns="0" rIns="0" bIns="0">
              <a:spAutoFit/>
            </a:bodyPr>
            <a:lstStyle/>
            <a:p>
              <a:r>
                <a:rPr lang="en-US" sz="2000" dirty="0">
                  <a:latin typeface="Arial" panose="020B0604020202020204" pitchFamily="34" charset="0"/>
                  <a:cs typeface="Arial" panose="020B0604020202020204" pitchFamily="34" charset="0"/>
                </a:rPr>
                <a:t>Panel surveys that ask about health should consider asking general health status at empanelment/registration.</a:t>
              </a:r>
            </a:p>
          </p:txBody>
        </p:sp>
      </p:grpSp>
      <p:grpSp>
        <p:nvGrpSpPr>
          <p:cNvPr id="64" name="Group 63">
            <a:extLst>
              <a:ext uri="{FF2B5EF4-FFF2-40B4-BE49-F238E27FC236}">
                <a16:creationId xmlns:a16="http://schemas.microsoft.com/office/drawing/2014/main" id="{72BDD080-20D6-36DF-B7DB-F9E40A8E4D79}"/>
              </a:ext>
            </a:extLst>
          </p:cNvPr>
          <p:cNvGrpSpPr/>
          <p:nvPr/>
        </p:nvGrpSpPr>
        <p:grpSpPr>
          <a:xfrm>
            <a:off x="6343651" y="4204147"/>
            <a:ext cx="5463539" cy="1531996"/>
            <a:chOff x="3873915" y="979170"/>
            <a:chExt cx="4882266" cy="1531996"/>
          </a:xfrm>
        </p:grpSpPr>
        <p:sp>
          <p:nvSpPr>
            <p:cNvPr id="65" name="Round Same Side Corner Rectangle 46">
              <a:extLst>
                <a:ext uri="{FF2B5EF4-FFF2-40B4-BE49-F238E27FC236}">
                  <a16:creationId xmlns:a16="http://schemas.microsoft.com/office/drawing/2014/main" id="{715AAC18-242A-A277-E7D2-CC13F273F0CD}"/>
                </a:ext>
              </a:extLst>
            </p:cNvPr>
            <p:cNvSpPr/>
            <p:nvPr/>
          </p:nvSpPr>
          <p:spPr bwMode="auto">
            <a:xfrm>
              <a:off x="3873915" y="1139566"/>
              <a:ext cx="4882266" cy="1371600"/>
            </a:xfrm>
            <a:prstGeom prst="round2SameRect">
              <a:avLst>
                <a:gd name="adj1" fmla="val 0"/>
                <a:gd name="adj2" fmla="val 3392"/>
              </a:avLst>
            </a:prstGeom>
            <a:solidFill>
              <a:schemeClr val="bg1">
                <a:lumMod val="95000"/>
              </a:schemeClr>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sz="2000">
                <a:latin typeface="Arial" panose="020B0604020202020204" pitchFamily="34" charset="0"/>
                <a:cs typeface="Arial" panose="020B0604020202020204" pitchFamily="34" charset="0"/>
              </a:endParaRPr>
            </a:p>
          </p:txBody>
        </p:sp>
        <p:sp>
          <p:nvSpPr>
            <p:cNvPr id="66" name="Round Same Side Corner Rectangle 2">
              <a:extLst>
                <a:ext uri="{FF2B5EF4-FFF2-40B4-BE49-F238E27FC236}">
                  <a16:creationId xmlns:a16="http://schemas.microsoft.com/office/drawing/2014/main" id="{2844B908-C94B-7C0B-2AC4-BB8A28E64E15}"/>
                </a:ext>
              </a:extLst>
            </p:cNvPr>
            <p:cNvSpPr/>
            <p:nvPr/>
          </p:nvSpPr>
          <p:spPr bwMode="auto">
            <a:xfrm>
              <a:off x="3967092" y="979170"/>
              <a:ext cx="2562448" cy="457200"/>
            </a:xfrm>
            <a:prstGeom prst="round2SameRect">
              <a:avLst/>
            </a:prstGeom>
            <a:solidFill>
              <a:schemeClr val="accent2"/>
            </a:solidFill>
            <a:ln w="9525">
              <a:noFill/>
              <a:round/>
              <a:headEnd/>
              <a:tailEnd/>
            </a:ln>
          </p:spPr>
          <p:txBody>
            <a:bodyPr vert="horz" wrap="square" lIns="91440" tIns="45720" rIns="91440" bIns="45720" numCol="1" rtlCol="0" anchor="t" anchorCtr="0" compatLnSpc="1">
              <a:prstTxWarp prst="textNoShape">
                <a:avLst/>
              </a:prstTxWarp>
            </a:bodyPr>
            <a:lstStyle/>
            <a:p>
              <a:pPr algn="ctr"/>
              <a:r>
                <a:rPr lang="en-US" sz="2000" b="1" dirty="0">
                  <a:solidFill>
                    <a:schemeClr val="bg1"/>
                  </a:solidFill>
                  <a:latin typeface="Arial" panose="020B0604020202020204" pitchFamily="34" charset="0"/>
                  <a:cs typeface="Arial" panose="020B0604020202020204" pitchFamily="34" charset="0"/>
                </a:rPr>
                <a:t>Overall Observation</a:t>
              </a:r>
              <a:endParaRPr lang="en-US" sz="2000" dirty="0">
                <a:solidFill>
                  <a:schemeClr val="bg1"/>
                </a:solidFill>
                <a:latin typeface="Arial" panose="020B0604020202020204" pitchFamily="34" charset="0"/>
                <a:cs typeface="Arial" panose="020B0604020202020204" pitchFamily="34" charset="0"/>
              </a:endParaRPr>
            </a:p>
          </p:txBody>
        </p:sp>
        <p:sp>
          <p:nvSpPr>
            <p:cNvPr id="67" name="Rectangle 66">
              <a:extLst>
                <a:ext uri="{FF2B5EF4-FFF2-40B4-BE49-F238E27FC236}">
                  <a16:creationId xmlns:a16="http://schemas.microsoft.com/office/drawing/2014/main" id="{2B931A56-1655-F586-92C2-A8734B80F4A9}"/>
                </a:ext>
              </a:extLst>
            </p:cNvPr>
            <p:cNvSpPr/>
            <p:nvPr/>
          </p:nvSpPr>
          <p:spPr>
            <a:xfrm>
              <a:off x="3974542" y="1434298"/>
              <a:ext cx="4636058" cy="615553"/>
            </a:xfrm>
            <a:prstGeom prst="rect">
              <a:avLst/>
            </a:prstGeom>
          </p:spPr>
          <p:txBody>
            <a:bodyPr wrap="square" lIns="0" tIns="0" rIns="0" bIns="0">
              <a:spAutoFit/>
            </a:bodyPr>
            <a:lstStyle/>
            <a:p>
              <a:r>
                <a:rPr lang="en-US" sz="2000" dirty="0">
                  <a:latin typeface="Arial" panose="020B0604020202020204" pitchFamily="34" charset="0"/>
                  <a:cs typeface="Arial" panose="020B0604020202020204" pitchFamily="34" charset="0"/>
                </a:rPr>
                <a:t>Potential “healthier” response bias overall and over field periods.</a:t>
              </a:r>
            </a:p>
          </p:txBody>
        </p:sp>
      </p:grpSp>
    </p:spTree>
    <p:extLst>
      <p:ext uri="{BB962C8B-B14F-4D97-AF65-F5344CB8AC3E}">
        <p14:creationId xmlns:p14="http://schemas.microsoft.com/office/powerpoint/2010/main" val="423982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par>
                                <p:cTn id="8" presetID="2" presetClass="entr" presetSubtype="2" accel="20000" decel="80000" fill="hold" grpId="0" nodeType="withEffect">
                                  <p:stCondLst>
                                    <p:cond delay="0"/>
                                  </p:stCondLst>
                                  <p:iterate type="wd">
                                    <p:tmPct val="10000"/>
                                  </p:iterate>
                                  <p:childTnLst>
                                    <p:set>
                                      <p:cBhvr>
                                        <p:cTn id="9" dur="1" fill="hold">
                                          <p:stCondLst>
                                            <p:cond delay="0"/>
                                          </p:stCondLst>
                                        </p:cTn>
                                        <p:tgtEl>
                                          <p:spTgt spid="20"/>
                                        </p:tgtEl>
                                        <p:attrNameLst>
                                          <p:attrName>style.visibility</p:attrName>
                                        </p:attrNameLst>
                                      </p:cBhvr>
                                      <p:to>
                                        <p:strVal val="visible"/>
                                      </p:to>
                                    </p:set>
                                    <p:anim calcmode="lin" valueType="num">
                                      <p:cBhvr additive="base">
                                        <p:cTn id="10" dur="500" fill="hold"/>
                                        <p:tgtEl>
                                          <p:spTgt spid="20"/>
                                        </p:tgtEl>
                                        <p:attrNameLst>
                                          <p:attrName>ppt_x</p:attrName>
                                        </p:attrNameLst>
                                      </p:cBhvr>
                                      <p:tavLst>
                                        <p:tav tm="0">
                                          <p:val>
                                            <p:strVal val="1+#ppt_w/2"/>
                                          </p:val>
                                        </p:tav>
                                        <p:tav tm="100000">
                                          <p:val>
                                            <p:strVal val="#ppt_x"/>
                                          </p:val>
                                        </p:tav>
                                      </p:tavLst>
                                    </p:anim>
                                    <p:anim calcmode="lin" valueType="num">
                                      <p:cBhvr additive="base">
                                        <p:cTn id="11" dur="500" fill="hold"/>
                                        <p:tgtEl>
                                          <p:spTgt spid="20"/>
                                        </p:tgtEl>
                                        <p:attrNameLst>
                                          <p:attrName>ppt_y</p:attrName>
                                        </p:attrNameLst>
                                      </p:cBhvr>
                                      <p:tavLst>
                                        <p:tav tm="0">
                                          <p:val>
                                            <p:strVal val="#ppt_y"/>
                                          </p:val>
                                        </p:tav>
                                        <p:tav tm="100000">
                                          <p:val>
                                            <p:strVal val="#ppt_y"/>
                                          </p:val>
                                        </p:tav>
                                      </p:tavLst>
                                    </p:anim>
                                  </p:childTnLst>
                                </p:cTn>
                              </p:par>
                            </p:childTnLst>
                          </p:cTn>
                        </p:par>
                        <p:par>
                          <p:cTn id="12" fill="hold">
                            <p:stCondLst>
                              <p:cond delay="550"/>
                            </p:stCondLst>
                            <p:childTnLst>
                              <p:par>
                                <p:cTn id="13" presetID="22" presetClass="entr" presetSubtype="8" fill="hold" grpId="0"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left)">
                                      <p:cBhvr>
                                        <p:cTn id="15" dur="500"/>
                                        <p:tgtEl>
                                          <p:spTgt spid="21"/>
                                        </p:tgtEl>
                                      </p:cBhvr>
                                    </p:animEffect>
                                  </p:childTnLst>
                                </p:cTn>
                              </p:par>
                            </p:childTnLst>
                          </p:cTn>
                        </p:par>
                        <p:par>
                          <p:cTn id="16" fill="hold">
                            <p:stCondLst>
                              <p:cond delay="1050"/>
                            </p:stCondLst>
                            <p:childTnLst>
                              <p:par>
                                <p:cTn id="17" presetID="22" presetClass="entr" presetSubtype="8" fill="hold"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left)">
                                      <p:cBhvr>
                                        <p:cTn id="19" dur="500"/>
                                        <p:tgtEl>
                                          <p:spTgt spid="22"/>
                                        </p:tgtEl>
                                      </p:cBhvr>
                                    </p:animEffect>
                                  </p:childTnLst>
                                </p:cTn>
                              </p:par>
                              <p:par>
                                <p:cTn id="20" presetID="2" presetClass="entr" presetSubtype="2" accel="20000" decel="80000" fill="hold" grpId="0" nodeType="withEffect">
                                  <p:stCondLst>
                                    <p:cond delay="0"/>
                                  </p:stCondLst>
                                  <p:iterate type="wd">
                                    <p:tmPct val="10000"/>
                                  </p:iterate>
                                  <p:childTnLst>
                                    <p:set>
                                      <p:cBhvr>
                                        <p:cTn id="21" dur="1" fill="hold">
                                          <p:stCondLst>
                                            <p:cond delay="0"/>
                                          </p:stCondLst>
                                        </p:cTn>
                                        <p:tgtEl>
                                          <p:spTgt spid="23"/>
                                        </p:tgtEl>
                                        <p:attrNameLst>
                                          <p:attrName>style.visibility</p:attrName>
                                        </p:attrNameLst>
                                      </p:cBhvr>
                                      <p:to>
                                        <p:strVal val="visible"/>
                                      </p:to>
                                    </p:set>
                                    <p:anim calcmode="lin" valueType="num">
                                      <p:cBhvr additive="base">
                                        <p:cTn id="22" dur="500" fill="hold"/>
                                        <p:tgtEl>
                                          <p:spTgt spid="23"/>
                                        </p:tgtEl>
                                        <p:attrNameLst>
                                          <p:attrName>ppt_x</p:attrName>
                                        </p:attrNameLst>
                                      </p:cBhvr>
                                      <p:tavLst>
                                        <p:tav tm="0">
                                          <p:val>
                                            <p:strVal val="1+#ppt_w/2"/>
                                          </p:val>
                                        </p:tav>
                                        <p:tav tm="100000">
                                          <p:val>
                                            <p:strVal val="#ppt_x"/>
                                          </p:val>
                                        </p:tav>
                                      </p:tavLst>
                                    </p:anim>
                                    <p:anim calcmode="lin" valueType="num">
                                      <p:cBhvr additive="base">
                                        <p:cTn id="23" dur="500" fill="hold"/>
                                        <p:tgtEl>
                                          <p:spTgt spid="23"/>
                                        </p:tgtEl>
                                        <p:attrNameLst>
                                          <p:attrName>ppt_y</p:attrName>
                                        </p:attrNameLst>
                                      </p:cBhvr>
                                      <p:tavLst>
                                        <p:tav tm="0">
                                          <p:val>
                                            <p:strVal val="#ppt_y"/>
                                          </p:val>
                                        </p:tav>
                                        <p:tav tm="100000">
                                          <p:val>
                                            <p:strVal val="#ppt_y"/>
                                          </p:val>
                                        </p:tav>
                                      </p:tavLst>
                                    </p:anim>
                                  </p:childTnLst>
                                </p:cTn>
                              </p:par>
                            </p:childTnLst>
                          </p:cTn>
                        </p:par>
                        <p:par>
                          <p:cTn id="24" fill="hold">
                            <p:stCondLst>
                              <p:cond delay="1600"/>
                            </p:stCondLst>
                            <p:childTnLst>
                              <p:par>
                                <p:cTn id="25" presetID="22" presetClass="entr" presetSubtype="8" fill="hold" grpId="0"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left)">
                                      <p:cBhvr>
                                        <p:cTn id="27" dur="500"/>
                                        <p:tgtEl>
                                          <p:spTgt spid="24"/>
                                        </p:tgtEl>
                                      </p:cBhvr>
                                    </p:animEffect>
                                  </p:childTnLst>
                                </p:cTn>
                              </p:par>
                            </p:childTnLst>
                          </p:cTn>
                        </p:par>
                        <p:par>
                          <p:cTn id="28" fill="hold">
                            <p:stCondLst>
                              <p:cond delay="2100"/>
                            </p:stCondLst>
                            <p:childTnLst>
                              <p:par>
                                <p:cTn id="29" presetID="22" presetClass="entr" presetSubtype="8" fill="hold" nodeType="after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left)">
                                      <p:cBhvr>
                                        <p:cTn id="31" dur="500"/>
                                        <p:tgtEl>
                                          <p:spTgt spid="25"/>
                                        </p:tgtEl>
                                      </p:cBhvr>
                                    </p:animEffect>
                                  </p:childTnLst>
                                </p:cTn>
                              </p:par>
                              <p:par>
                                <p:cTn id="32" presetID="2" presetClass="entr" presetSubtype="2" accel="20000" decel="80000" fill="hold" grpId="0" nodeType="withEffect">
                                  <p:stCondLst>
                                    <p:cond delay="0"/>
                                  </p:stCondLst>
                                  <p:iterate type="wd">
                                    <p:tmPct val="10000"/>
                                  </p:iterate>
                                  <p:childTnLst>
                                    <p:set>
                                      <p:cBhvr>
                                        <p:cTn id="33" dur="1" fill="hold">
                                          <p:stCondLst>
                                            <p:cond delay="0"/>
                                          </p:stCondLst>
                                        </p:cTn>
                                        <p:tgtEl>
                                          <p:spTgt spid="26"/>
                                        </p:tgtEl>
                                        <p:attrNameLst>
                                          <p:attrName>style.visibility</p:attrName>
                                        </p:attrNameLst>
                                      </p:cBhvr>
                                      <p:to>
                                        <p:strVal val="visible"/>
                                      </p:to>
                                    </p:set>
                                    <p:anim calcmode="lin" valueType="num">
                                      <p:cBhvr additive="base">
                                        <p:cTn id="34" dur="500" fill="hold"/>
                                        <p:tgtEl>
                                          <p:spTgt spid="26"/>
                                        </p:tgtEl>
                                        <p:attrNameLst>
                                          <p:attrName>ppt_x</p:attrName>
                                        </p:attrNameLst>
                                      </p:cBhvr>
                                      <p:tavLst>
                                        <p:tav tm="0">
                                          <p:val>
                                            <p:strVal val="1+#ppt_w/2"/>
                                          </p:val>
                                        </p:tav>
                                        <p:tav tm="100000">
                                          <p:val>
                                            <p:strVal val="#ppt_x"/>
                                          </p:val>
                                        </p:tav>
                                      </p:tavLst>
                                    </p:anim>
                                    <p:anim calcmode="lin" valueType="num">
                                      <p:cBhvr additive="base">
                                        <p:cTn id="35" dur="500" fill="hold"/>
                                        <p:tgtEl>
                                          <p:spTgt spid="26"/>
                                        </p:tgtEl>
                                        <p:attrNameLst>
                                          <p:attrName>ppt_y</p:attrName>
                                        </p:attrNameLst>
                                      </p:cBhvr>
                                      <p:tavLst>
                                        <p:tav tm="0">
                                          <p:val>
                                            <p:strVal val="#ppt_y"/>
                                          </p:val>
                                        </p:tav>
                                        <p:tav tm="100000">
                                          <p:val>
                                            <p:strVal val="#ppt_y"/>
                                          </p:val>
                                        </p:tav>
                                      </p:tavLst>
                                    </p:anim>
                                  </p:childTnLst>
                                </p:cTn>
                              </p:par>
                            </p:childTnLst>
                          </p:cTn>
                        </p:par>
                        <p:par>
                          <p:cTn id="36" fill="hold">
                            <p:stCondLst>
                              <p:cond delay="2650"/>
                            </p:stCondLst>
                            <p:childTnLst>
                              <p:par>
                                <p:cTn id="37" presetID="22" presetClass="entr" presetSubtype="8" fill="hold" grpId="0" nodeType="after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left)">
                                      <p:cBhvr>
                                        <p:cTn id="39" dur="500"/>
                                        <p:tgtEl>
                                          <p:spTgt spid="27"/>
                                        </p:tgtEl>
                                      </p:cBhvr>
                                    </p:animEffect>
                                  </p:childTnLst>
                                </p:cTn>
                              </p:par>
                            </p:childTnLst>
                          </p:cTn>
                        </p:par>
                        <p:par>
                          <p:cTn id="40" fill="hold">
                            <p:stCondLst>
                              <p:cond delay="3150"/>
                            </p:stCondLst>
                            <p:childTnLst>
                              <p:par>
                                <p:cTn id="41" presetID="2" presetClass="entr" presetSubtype="2" accel="20000" decel="60000" fill="hold" nodeType="afterEffect">
                                  <p:stCondLst>
                                    <p:cond delay="0"/>
                                  </p:stCondLst>
                                  <p:childTnLst>
                                    <p:set>
                                      <p:cBhvr>
                                        <p:cTn id="42" dur="1" fill="hold">
                                          <p:stCondLst>
                                            <p:cond delay="0"/>
                                          </p:stCondLst>
                                        </p:cTn>
                                        <p:tgtEl>
                                          <p:spTgt spid="60"/>
                                        </p:tgtEl>
                                        <p:attrNameLst>
                                          <p:attrName>style.visibility</p:attrName>
                                        </p:attrNameLst>
                                      </p:cBhvr>
                                      <p:to>
                                        <p:strVal val="visible"/>
                                      </p:to>
                                    </p:set>
                                    <p:anim calcmode="lin" valueType="num">
                                      <p:cBhvr additive="base">
                                        <p:cTn id="43" dur="500" fill="hold"/>
                                        <p:tgtEl>
                                          <p:spTgt spid="60"/>
                                        </p:tgtEl>
                                        <p:attrNameLst>
                                          <p:attrName>ppt_x</p:attrName>
                                        </p:attrNameLst>
                                      </p:cBhvr>
                                      <p:tavLst>
                                        <p:tav tm="0">
                                          <p:val>
                                            <p:strVal val="1+#ppt_w/2"/>
                                          </p:val>
                                        </p:tav>
                                        <p:tav tm="100000">
                                          <p:val>
                                            <p:strVal val="#ppt_x"/>
                                          </p:val>
                                        </p:tav>
                                      </p:tavLst>
                                    </p:anim>
                                    <p:anim calcmode="lin" valueType="num">
                                      <p:cBhvr additive="base">
                                        <p:cTn id="44" dur="500" fill="hold"/>
                                        <p:tgtEl>
                                          <p:spTgt spid="60"/>
                                        </p:tgtEl>
                                        <p:attrNameLst>
                                          <p:attrName>ppt_y</p:attrName>
                                        </p:attrNameLst>
                                      </p:cBhvr>
                                      <p:tavLst>
                                        <p:tav tm="0">
                                          <p:val>
                                            <p:strVal val="#ppt_y"/>
                                          </p:val>
                                        </p:tav>
                                        <p:tav tm="100000">
                                          <p:val>
                                            <p:strVal val="#ppt_y"/>
                                          </p:val>
                                        </p:tav>
                                      </p:tavLst>
                                    </p:anim>
                                  </p:childTnLst>
                                </p:cTn>
                              </p:par>
                            </p:childTnLst>
                          </p:cTn>
                        </p:par>
                        <p:par>
                          <p:cTn id="45" fill="hold">
                            <p:stCondLst>
                              <p:cond delay="3650"/>
                            </p:stCondLst>
                            <p:childTnLst>
                              <p:par>
                                <p:cTn id="46" presetID="2" presetClass="entr" presetSubtype="2" accel="20000" decel="60000" fill="hold" nodeType="afterEffect">
                                  <p:stCondLst>
                                    <p:cond delay="0"/>
                                  </p:stCondLst>
                                  <p:childTnLst>
                                    <p:set>
                                      <p:cBhvr>
                                        <p:cTn id="47" dur="1" fill="hold">
                                          <p:stCondLst>
                                            <p:cond delay="0"/>
                                          </p:stCondLst>
                                        </p:cTn>
                                        <p:tgtEl>
                                          <p:spTgt spid="64"/>
                                        </p:tgtEl>
                                        <p:attrNameLst>
                                          <p:attrName>style.visibility</p:attrName>
                                        </p:attrNameLst>
                                      </p:cBhvr>
                                      <p:to>
                                        <p:strVal val="visible"/>
                                      </p:to>
                                    </p:set>
                                    <p:anim calcmode="lin" valueType="num">
                                      <p:cBhvr additive="base">
                                        <p:cTn id="48" dur="500" fill="hold"/>
                                        <p:tgtEl>
                                          <p:spTgt spid="64"/>
                                        </p:tgtEl>
                                        <p:attrNameLst>
                                          <p:attrName>ppt_x</p:attrName>
                                        </p:attrNameLst>
                                      </p:cBhvr>
                                      <p:tavLst>
                                        <p:tav tm="0">
                                          <p:val>
                                            <p:strVal val="1+#ppt_w/2"/>
                                          </p:val>
                                        </p:tav>
                                        <p:tav tm="100000">
                                          <p:val>
                                            <p:strVal val="#ppt_x"/>
                                          </p:val>
                                        </p:tav>
                                      </p:tavLst>
                                    </p:anim>
                                    <p:anim calcmode="lin" valueType="num">
                                      <p:cBhvr additive="base">
                                        <p:cTn id="49" dur="500" fill="hold"/>
                                        <p:tgtEl>
                                          <p:spTgt spid="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3" grpId="0"/>
      <p:bldP spid="24" grpId="0"/>
      <p:bldP spid="26"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A1CF26-F960-5FDE-81C2-1D2171941AAD}"/>
              </a:ext>
            </a:extLst>
          </p:cNvPr>
          <p:cNvSpPr>
            <a:spLocks noGrp="1"/>
          </p:cNvSpPr>
          <p:nvPr>
            <p:ph type="title"/>
          </p:nvPr>
        </p:nvSpPr>
        <p:spPr/>
        <p:txBody>
          <a:bodyPr anchor="ctr">
            <a:normAutofit/>
          </a:bodyPr>
          <a:lstStyle/>
          <a:p>
            <a:pPr algn="ctr"/>
            <a:r>
              <a:rPr lang="en-US" dirty="0">
                <a:latin typeface="Arial" panose="020B0604020202020204" pitchFamily="34" charset="0"/>
                <a:cs typeface="Arial" panose="020B0604020202020204" pitchFamily="34" charset="0"/>
              </a:rPr>
              <a:t>THANK YOU!</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Questions?</a:t>
            </a:r>
          </a:p>
        </p:txBody>
      </p:sp>
      <p:sp>
        <p:nvSpPr>
          <p:cNvPr id="3" name="Text Placeholder 2">
            <a:extLst>
              <a:ext uri="{FF2B5EF4-FFF2-40B4-BE49-F238E27FC236}">
                <a16:creationId xmlns:a16="http://schemas.microsoft.com/office/drawing/2014/main" id="{C21328BC-A1E5-9CD3-DBF2-2AE224C68C76}"/>
              </a:ext>
            </a:extLst>
          </p:cNvPr>
          <p:cNvSpPr>
            <a:spLocks noGrp="1"/>
          </p:cNvSpPr>
          <p:nvPr>
            <p:ph type="body" idx="1"/>
          </p:nvPr>
        </p:nvSpPr>
        <p:spPr/>
        <p:txBody>
          <a:bodyPr>
            <a:normAutofit/>
          </a:bodyPr>
          <a:lstStyle/>
          <a:p>
            <a:pPr algn="ctr"/>
            <a:r>
              <a:rPr lang="en-US" sz="2800" dirty="0">
                <a:latin typeface="Arial" panose="020B0604020202020204" pitchFamily="34" charset="0"/>
                <a:cs typeface="Arial" panose="020B0604020202020204" pitchFamily="34" charset="0"/>
              </a:rPr>
              <a:t>Emily Wichmann                                                                                                       University of North Carolina, Chapel Hill                          </a:t>
            </a:r>
            <a:r>
              <a:rPr lang="en-US" sz="2800" dirty="0" err="1">
                <a:latin typeface="Arial" panose="020B0604020202020204" pitchFamily="34" charset="0"/>
                <a:cs typeface="Arial" panose="020B0604020202020204" pitchFamily="34" charset="0"/>
              </a:rPr>
              <a:t>etwich@unc.edu</a:t>
            </a:r>
            <a:r>
              <a:rPr lang="en-US" sz="2800" dirty="0">
                <a:latin typeface="Arial" panose="020B0604020202020204" pitchFamily="34" charset="0"/>
                <a:cs typeface="Arial" panose="020B0604020202020204" pitchFamily="34" charset="0"/>
              </a:rPr>
              <a:t> </a:t>
            </a:r>
          </a:p>
          <a:p>
            <a:pPr algn="ct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590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BB68F-B0ED-074A-FD53-0AB3AF10C8D7}"/>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PRESENTATION OUTLINE</a:t>
            </a:r>
          </a:p>
        </p:txBody>
      </p:sp>
      <p:sp>
        <p:nvSpPr>
          <p:cNvPr id="3" name="Text Placeholder 2">
            <a:extLst>
              <a:ext uri="{FF2B5EF4-FFF2-40B4-BE49-F238E27FC236}">
                <a16:creationId xmlns:a16="http://schemas.microsoft.com/office/drawing/2014/main" id="{9A6D0378-7716-B33C-8B41-D2946AA4D6AE}"/>
              </a:ext>
            </a:extLst>
          </p:cNvPr>
          <p:cNvSpPr>
            <a:spLocks noGrp="1"/>
          </p:cNvSpPr>
          <p:nvPr>
            <p:ph type="body" sz="quarter" idx="13"/>
          </p:nvPr>
        </p:nvSpPr>
        <p:spPr>
          <a:xfrm>
            <a:off x="5111214" y="2027301"/>
            <a:ext cx="6443476" cy="550862"/>
          </a:xfrm>
        </p:spPr>
        <p:txBody>
          <a:bodyPr>
            <a:normAutofit/>
          </a:bodyPr>
          <a:lstStyle/>
          <a:p>
            <a:r>
              <a:rPr lang="en-US" dirty="0">
                <a:latin typeface="Arial" panose="020B0604020202020204" pitchFamily="34" charset="0"/>
                <a:cs typeface="Arial" panose="020B0604020202020204" pitchFamily="34" charset="0"/>
              </a:rPr>
              <a:t>Background</a:t>
            </a:r>
          </a:p>
        </p:txBody>
      </p:sp>
      <p:sp>
        <p:nvSpPr>
          <p:cNvPr id="4" name="Text Placeholder 3">
            <a:extLst>
              <a:ext uri="{FF2B5EF4-FFF2-40B4-BE49-F238E27FC236}">
                <a16:creationId xmlns:a16="http://schemas.microsoft.com/office/drawing/2014/main" id="{7CCC549F-8DBC-5E77-8AD3-CBFED6799778}"/>
              </a:ext>
            </a:extLst>
          </p:cNvPr>
          <p:cNvSpPr>
            <a:spLocks noGrp="1"/>
          </p:cNvSpPr>
          <p:nvPr>
            <p:ph type="body" sz="quarter" idx="14"/>
          </p:nvPr>
        </p:nvSpPr>
        <p:spPr>
          <a:xfrm>
            <a:off x="5111214" y="2923500"/>
            <a:ext cx="6443475" cy="550862"/>
          </a:xfrm>
        </p:spPr>
        <p:txBody>
          <a:bodyPr/>
          <a:lstStyle/>
          <a:p>
            <a:r>
              <a:rPr lang="en-US" dirty="0">
                <a:latin typeface="Arial" panose="020B0604020202020204" pitchFamily="34" charset="0"/>
                <a:cs typeface="Arial" panose="020B0604020202020204" pitchFamily="34" charset="0"/>
              </a:rPr>
              <a:t>Methods</a:t>
            </a:r>
          </a:p>
        </p:txBody>
      </p:sp>
      <p:sp>
        <p:nvSpPr>
          <p:cNvPr id="5" name="Text Placeholder 4">
            <a:extLst>
              <a:ext uri="{FF2B5EF4-FFF2-40B4-BE49-F238E27FC236}">
                <a16:creationId xmlns:a16="http://schemas.microsoft.com/office/drawing/2014/main" id="{47E3BBBB-3ED0-15C8-B3B1-8BAE36B3232B}"/>
              </a:ext>
            </a:extLst>
          </p:cNvPr>
          <p:cNvSpPr>
            <a:spLocks noGrp="1"/>
          </p:cNvSpPr>
          <p:nvPr>
            <p:ph type="body" sz="quarter" idx="15"/>
          </p:nvPr>
        </p:nvSpPr>
        <p:spPr>
          <a:xfrm>
            <a:off x="5111214" y="3767573"/>
            <a:ext cx="6443474" cy="550862"/>
          </a:xfrm>
        </p:spPr>
        <p:txBody>
          <a:bodyPr/>
          <a:lstStyle/>
          <a:p>
            <a:r>
              <a:rPr lang="en-US" dirty="0">
                <a:latin typeface="Arial" panose="020B0604020202020204" pitchFamily="34" charset="0"/>
                <a:cs typeface="Arial" panose="020B0604020202020204" pitchFamily="34" charset="0"/>
              </a:rPr>
              <a:t>Results</a:t>
            </a:r>
          </a:p>
        </p:txBody>
      </p:sp>
      <p:sp>
        <p:nvSpPr>
          <p:cNvPr id="6" name="Text Placeholder 5">
            <a:extLst>
              <a:ext uri="{FF2B5EF4-FFF2-40B4-BE49-F238E27FC236}">
                <a16:creationId xmlns:a16="http://schemas.microsoft.com/office/drawing/2014/main" id="{04297510-6EBC-98B9-DF4B-A4F617C54354}"/>
              </a:ext>
            </a:extLst>
          </p:cNvPr>
          <p:cNvSpPr>
            <a:spLocks noGrp="1"/>
          </p:cNvSpPr>
          <p:nvPr>
            <p:ph type="body" sz="quarter" idx="16"/>
          </p:nvPr>
        </p:nvSpPr>
        <p:spPr>
          <a:xfrm>
            <a:off x="5111214" y="4617890"/>
            <a:ext cx="6443473" cy="550862"/>
          </a:xfrm>
        </p:spPr>
        <p:txBody>
          <a:bodyPr/>
          <a:lstStyle/>
          <a:p>
            <a:r>
              <a:rPr lang="en-US" dirty="0">
                <a:latin typeface="Arial" panose="020B0604020202020204" pitchFamily="34" charset="0"/>
                <a:cs typeface="Arial" panose="020B0604020202020204" pitchFamily="34" charset="0"/>
              </a:rPr>
              <a:t>Summary and Conclusions</a:t>
            </a:r>
          </a:p>
        </p:txBody>
      </p:sp>
      <p:sp>
        <p:nvSpPr>
          <p:cNvPr id="7" name="Text Placeholder 6">
            <a:extLst>
              <a:ext uri="{FF2B5EF4-FFF2-40B4-BE49-F238E27FC236}">
                <a16:creationId xmlns:a16="http://schemas.microsoft.com/office/drawing/2014/main" id="{726143A8-4D9E-7C49-1ACD-D900406940FA}"/>
              </a:ext>
            </a:extLst>
          </p:cNvPr>
          <p:cNvSpPr>
            <a:spLocks noGrp="1"/>
          </p:cNvSpPr>
          <p:nvPr>
            <p:ph type="body" sz="quarter" idx="17"/>
          </p:nvPr>
        </p:nvSpPr>
        <p:spPr>
          <a:xfrm>
            <a:off x="5111215" y="5531652"/>
            <a:ext cx="6443472" cy="550862"/>
          </a:xfrm>
        </p:spPr>
        <p:txBody>
          <a:bodyPr/>
          <a:lstStyle/>
          <a:p>
            <a:r>
              <a:rPr lang="en-US" dirty="0">
                <a:latin typeface="Arial" panose="020B0604020202020204" pitchFamily="34" charset="0"/>
                <a:cs typeface="Arial" panose="020B0604020202020204" pitchFamily="34" charset="0"/>
              </a:rPr>
              <a:t>Next Steps and Recommendations</a:t>
            </a:r>
          </a:p>
        </p:txBody>
      </p:sp>
      <p:sp>
        <p:nvSpPr>
          <p:cNvPr id="8" name="Text Placeholder 7">
            <a:extLst>
              <a:ext uri="{FF2B5EF4-FFF2-40B4-BE49-F238E27FC236}">
                <a16:creationId xmlns:a16="http://schemas.microsoft.com/office/drawing/2014/main" id="{5CDCFAE8-5D85-98DB-E682-649158BBB07F}"/>
              </a:ext>
            </a:extLst>
          </p:cNvPr>
          <p:cNvSpPr>
            <a:spLocks noGrp="1"/>
          </p:cNvSpPr>
          <p:nvPr>
            <p:ph type="body" sz="quarter" idx="18"/>
          </p:nvPr>
        </p:nvSpPr>
        <p:spPr>
          <a:xfrm>
            <a:off x="4363096" y="2030517"/>
            <a:ext cx="381641" cy="376690"/>
          </a:xfrm>
          <a:solidFill>
            <a:srgbClr val="002060"/>
          </a:solidFill>
        </p:spPr>
        <p:txBody>
          <a:bodyPr/>
          <a:lstStyle/>
          <a:p>
            <a:r>
              <a:rPr lang="en-US" dirty="0">
                <a:latin typeface="Arial" panose="020B0604020202020204" pitchFamily="34" charset="0"/>
                <a:cs typeface="Arial" panose="020B0604020202020204" pitchFamily="34" charset="0"/>
              </a:rPr>
              <a:t>1</a:t>
            </a:r>
          </a:p>
        </p:txBody>
      </p:sp>
      <p:sp>
        <p:nvSpPr>
          <p:cNvPr id="9" name="Text Placeholder 8">
            <a:extLst>
              <a:ext uri="{FF2B5EF4-FFF2-40B4-BE49-F238E27FC236}">
                <a16:creationId xmlns:a16="http://schemas.microsoft.com/office/drawing/2014/main" id="{4BFDF6F5-8539-CAC4-E384-3D65EA6B1831}"/>
              </a:ext>
            </a:extLst>
          </p:cNvPr>
          <p:cNvSpPr>
            <a:spLocks noGrp="1"/>
          </p:cNvSpPr>
          <p:nvPr>
            <p:ph type="body" sz="quarter" idx="19"/>
          </p:nvPr>
        </p:nvSpPr>
        <p:spPr>
          <a:xfrm>
            <a:off x="4375935" y="2924373"/>
            <a:ext cx="355965" cy="359911"/>
          </a:xfrm>
        </p:spPr>
        <p:txBody>
          <a:bodyPr/>
          <a:lstStyle/>
          <a:p>
            <a:r>
              <a:rPr lang="en-US" dirty="0">
                <a:latin typeface="Arial" panose="020B0604020202020204" pitchFamily="34" charset="0"/>
                <a:cs typeface="Arial" panose="020B0604020202020204" pitchFamily="34" charset="0"/>
              </a:rPr>
              <a:t>2</a:t>
            </a:r>
          </a:p>
        </p:txBody>
      </p:sp>
      <p:sp>
        <p:nvSpPr>
          <p:cNvPr id="10" name="Text Placeholder 9">
            <a:extLst>
              <a:ext uri="{FF2B5EF4-FFF2-40B4-BE49-F238E27FC236}">
                <a16:creationId xmlns:a16="http://schemas.microsoft.com/office/drawing/2014/main" id="{71B34B73-AEA9-3075-C904-67FF3F3825DD}"/>
              </a:ext>
            </a:extLst>
          </p:cNvPr>
          <p:cNvSpPr>
            <a:spLocks noGrp="1"/>
          </p:cNvSpPr>
          <p:nvPr>
            <p:ph type="body" sz="quarter" idx="20"/>
          </p:nvPr>
        </p:nvSpPr>
        <p:spPr>
          <a:xfrm>
            <a:off x="4375935" y="3776899"/>
            <a:ext cx="355965" cy="359911"/>
          </a:xfrm>
        </p:spPr>
        <p:txBody>
          <a:bodyPr/>
          <a:lstStyle/>
          <a:p>
            <a:r>
              <a:rPr lang="en-US" dirty="0">
                <a:latin typeface="Arial" panose="020B0604020202020204" pitchFamily="34" charset="0"/>
                <a:cs typeface="Arial" panose="020B0604020202020204" pitchFamily="34" charset="0"/>
              </a:rPr>
              <a:t>3</a:t>
            </a:r>
          </a:p>
        </p:txBody>
      </p:sp>
      <p:sp>
        <p:nvSpPr>
          <p:cNvPr id="11" name="Text Placeholder 10">
            <a:extLst>
              <a:ext uri="{FF2B5EF4-FFF2-40B4-BE49-F238E27FC236}">
                <a16:creationId xmlns:a16="http://schemas.microsoft.com/office/drawing/2014/main" id="{E0D47CF5-BE04-D3F8-75FD-BB3DC17E7F16}"/>
              </a:ext>
            </a:extLst>
          </p:cNvPr>
          <p:cNvSpPr>
            <a:spLocks noGrp="1"/>
          </p:cNvSpPr>
          <p:nvPr>
            <p:ph type="body" sz="quarter" idx="21"/>
          </p:nvPr>
        </p:nvSpPr>
        <p:spPr>
          <a:xfrm>
            <a:off x="4384324" y="4654593"/>
            <a:ext cx="330289" cy="359911"/>
          </a:xfrm>
        </p:spPr>
        <p:txBody>
          <a:bodyPr/>
          <a:lstStyle/>
          <a:p>
            <a:r>
              <a:rPr lang="en-US" dirty="0">
                <a:latin typeface="Arial" panose="020B0604020202020204" pitchFamily="34" charset="0"/>
                <a:cs typeface="Arial" panose="020B0604020202020204" pitchFamily="34" charset="0"/>
              </a:rPr>
              <a:t>4</a:t>
            </a:r>
          </a:p>
        </p:txBody>
      </p:sp>
      <p:sp>
        <p:nvSpPr>
          <p:cNvPr id="12" name="Text Placeholder 11">
            <a:extLst>
              <a:ext uri="{FF2B5EF4-FFF2-40B4-BE49-F238E27FC236}">
                <a16:creationId xmlns:a16="http://schemas.microsoft.com/office/drawing/2014/main" id="{51DC6F72-840D-A25B-0AA8-014CC9D63780}"/>
              </a:ext>
            </a:extLst>
          </p:cNvPr>
          <p:cNvSpPr>
            <a:spLocks noGrp="1"/>
          </p:cNvSpPr>
          <p:nvPr>
            <p:ph type="body" sz="quarter" idx="22"/>
          </p:nvPr>
        </p:nvSpPr>
        <p:spPr>
          <a:xfrm>
            <a:off x="4384323" y="5532287"/>
            <a:ext cx="330291" cy="359911"/>
          </a:xfrm>
        </p:spPr>
        <p:txBody>
          <a:bodyPr/>
          <a:lstStyle/>
          <a:p>
            <a:r>
              <a:rPr lang="en-US"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315791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F3AE5D73-F022-5D38-1C73-45F48FB29037}"/>
              </a:ext>
            </a:extLst>
          </p:cNvPr>
          <p:cNvSpPr>
            <a:spLocks noGrp="1"/>
          </p:cNvSpPr>
          <p:nvPr>
            <p:ph type="title"/>
          </p:nvPr>
        </p:nvSpPr>
        <p:spPr>
          <a:xfrm>
            <a:off x="0" y="0"/>
            <a:ext cx="12192000" cy="914400"/>
          </a:xfrm>
        </p:spPr>
        <p:txBody>
          <a:bodyPr vert="horz" lIns="91440" tIns="45720" rIns="91440" bIns="45720" rtlCol="0" anchor="ctr">
            <a:normAutofit/>
          </a:bodyPr>
          <a:lstStyle/>
          <a:p>
            <a:pPr algn="ctr"/>
            <a:r>
              <a:rPr lang="en-US" b="1" kern="1200" dirty="0">
                <a:solidFill>
                  <a:srgbClr val="002060"/>
                </a:solidFill>
                <a:latin typeface="Arial" panose="020B0604020202020204" pitchFamily="34" charset="0"/>
                <a:cs typeface="Arial" panose="020B0604020202020204" pitchFamily="34" charset="0"/>
              </a:rPr>
              <a:t>BACKGROUND</a:t>
            </a:r>
          </a:p>
        </p:txBody>
      </p:sp>
      <p:sp>
        <p:nvSpPr>
          <p:cNvPr id="14" name="Content Placeholder 13">
            <a:extLst>
              <a:ext uri="{FF2B5EF4-FFF2-40B4-BE49-F238E27FC236}">
                <a16:creationId xmlns:a16="http://schemas.microsoft.com/office/drawing/2014/main" id="{D5B22E66-ED03-C663-75EC-32FD03D4CB08}"/>
              </a:ext>
            </a:extLst>
          </p:cNvPr>
          <p:cNvSpPr>
            <a:spLocks noGrp="1"/>
          </p:cNvSpPr>
          <p:nvPr>
            <p:ph idx="1"/>
          </p:nvPr>
        </p:nvSpPr>
        <p:spPr>
          <a:xfrm>
            <a:off x="594360" y="1120141"/>
            <a:ext cx="10972800" cy="5372734"/>
          </a:xfrm>
        </p:spPr>
        <p:txBody>
          <a:bodyPr vert="horz" lIns="91440" tIns="45720" rIns="91440" bIns="45720" rtlCol="0">
            <a:normAutofit lnSpcReduction="10000"/>
          </a:bodyPr>
          <a:lstStyle/>
          <a:p>
            <a:pPr marL="457200" indent="-457200">
              <a:spcAft>
                <a:spcPts val="1200"/>
              </a:spcAft>
            </a:pPr>
            <a:r>
              <a:rPr lang="en-US" dirty="0">
                <a:latin typeface="Arial" panose="020B0604020202020204" pitchFamily="34" charset="0"/>
                <a:cs typeface="Arial" panose="020B0604020202020204" pitchFamily="34" charset="0"/>
              </a:rPr>
              <a:t>NYC Health Panel surveys have provided critical citywide information on important health issues.</a:t>
            </a:r>
          </a:p>
          <a:p>
            <a:pPr marL="457200" indent="-457200">
              <a:spcAft>
                <a:spcPts val="1200"/>
              </a:spcAft>
            </a:pPr>
            <a:r>
              <a:rPr lang="en-US" dirty="0">
                <a:latin typeface="Arial" panose="020B0604020202020204" pitchFamily="34" charset="0"/>
                <a:cs typeface="Arial" panose="020B0604020202020204" pitchFamily="34" charset="0"/>
              </a:rPr>
              <a:t>Enrolled panelists, recruited from multiple probability-based frames (RDD and ABS), receive up to 10 survey invitations per year and some did not respond to any invitations.</a:t>
            </a:r>
          </a:p>
          <a:p>
            <a:pPr marL="457200" indent="-457200">
              <a:spcAft>
                <a:spcPts val="1200"/>
              </a:spcAft>
            </a:pPr>
            <a:r>
              <a:rPr lang="en-US" dirty="0">
                <a:latin typeface="Arial" panose="020B0604020202020204" pitchFamily="34" charset="0"/>
                <a:cs typeface="Arial" panose="020B0604020202020204" pitchFamily="34" charset="0"/>
              </a:rPr>
              <a:t>Survey weights can partially correct for known demographic differences in response propensity, hopefully reducing potential bias due to differential nonresponse. </a:t>
            </a:r>
          </a:p>
          <a:p>
            <a:pPr marL="457200" indent="-457200">
              <a:spcAft>
                <a:spcPts val="1200"/>
              </a:spcAft>
            </a:pPr>
            <a:r>
              <a:rPr lang="en-US" dirty="0">
                <a:latin typeface="Arial" panose="020B0604020202020204" pitchFamily="34" charset="0"/>
                <a:cs typeface="Arial" panose="020B0604020202020204" pitchFamily="34" charset="0"/>
              </a:rPr>
              <a:t>Valuable to know the potential direction of nonresponse bias.</a:t>
            </a:r>
          </a:p>
          <a:p>
            <a:pPr marL="457200" indent="-457200">
              <a:spcAft>
                <a:spcPts val="1200"/>
              </a:spcAft>
            </a:pPr>
            <a:r>
              <a:rPr lang="en-US" dirty="0">
                <a:latin typeface="Arial" panose="020B0604020202020204" pitchFamily="34" charset="0"/>
                <a:cs typeface="Arial" panose="020B0604020202020204" pitchFamily="34" charset="0"/>
              </a:rPr>
              <a:t>Panelists’ response lag time can inform whether fielding period duration could introduce bias. Late responders could also be treated as proxies for nonresponders.</a:t>
            </a:r>
          </a:p>
        </p:txBody>
      </p:sp>
      <p:sp>
        <p:nvSpPr>
          <p:cNvPr id="2" name="Slide Number Placeholder 12">
            <a:extLst>
              <a:ext uri="{FF2B5EF4-FFF2-40B4-BE49-F238E27FC236}">
                <a16:creationId xmlns:a16="http://schemas.microsoft.com/office/drawing/2014/main" id="{52493C20-19A7-F206-956A-F18215624CB6}"/>
              </a:ext>
            </a:extLst>
          </p:cNvPr>
          <p:cNvSpPr txBox="1">
            <a:spLocks/>
          </p:cNvSpPr>
          <p:nvPr/>
        </p:nvSpPr>
        <p:spPr>
          <a:xfrm>
            <a:off x="9484241"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rgbClr val="8C909F"/>
                </a:solidFill>
              </a:rPr>
              <a:t>3</a:t>
            </a:r>
          </a:p>
        </p:txBody>
      </p:sp>
    </p:spTree>
    <p:extLst>
      <p:ext uri="{BB962C8B-B14F-4D97-AF65-F5344CB8AC3E}">
        <p14:creationId xmlns:p14="http://schemas.microsoft.com/office/powerpoint/2010/main" val="35648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43F52-4A8B-0AC8-B2B1-848F981BC578}"/>
              </a:ext>
            </a:extLst>
          </p:cNvPr>
          <p:cNvSpPr>
            <a:spLocks noGrp="1"/>
          </p:cNvSpPr>
          <p:nvPr>
            <p:ph type="title"/>
          </p:nvPr>
        </p:nvSpPr>
        <p:spPr>
          <a:xfrm>
            <a:off x="0" y="0"/>
            <a:ext cx="12192000" cy="914400"/>
          </a:xfrm>
        </p:spPr>
        <p:txBody>
          <a:bodyPr anchor="ctr">
            <a:normAutofit/>
          </a:bodyPr>
          <a:lstStyle/>
          <a:p>
            <a:pPr algn="ctr"/>
            <a:r>
              <a:rPr lang="en-US" b="1">
                <a:solidFill>
                  <a:srgbClr val="002060"/>
                </a:solidFill>
                <a:latin typeface="Arial" panose="020B0604020202020204" pitchFamily="34" charset="0"/>
                <a:cs typeface="Arial" panose="020B0604020202020204" pitchFamily="34" charset="0"/>
              </a:rPr>
              <a:t>BACKGROUND</a:t>
            </a:r>
            <a:endParaRPr lang="en-US" b="1" dirty="0">
              <a:solidFill>
                <a:srgbClr val="002060"/>
              </a:solidFill>
              <a:latin typeface="Arial" panose="020B0604020202020204" pitchFamily="34" charset="0"/>
              <a:cs typeface="Arial" panose="020B0604020202020204" pitchFamily="34" charset="0"/>
            </a:endParaRPr>
          </a:p>
        </p:txBody>
      </p:sp>
      <p:graphicFrame>
        <p:nvGraphicFramePr>
          <p:cNvPr id="5" name="Content Placeholder 2">
            <a:extLst>
              <a:ext uri="{FF2B5EF4-FFF2-40B4-BE49-F238E27FC236}">
                <a16:creationId xmlns:a16="http://schemas.microsoft.com/office/drawing/2014/main" id="{99F03823-8FC9-3E32-2848-6B2C656D22DB}"/>
              </a:ext>
            </a:extLst>
          </p:cNvPr>
          <p:cNvGraphicFramePr>
            <a:graphicFrameLocks noGrp="1"/>
          </p:cNvGraphicFramePr>
          <p:nvPr>
            <p:ph idx="1"/>
            <p:extLst>
              <p:ext uri="{D42A27DB-BD31-4B8C-83A1-F6EECF244321}">
                <p14:modId xmlns:p14="http://schemas.microsoft.com/office/powerpoint/2010/main" val="1177538988"/>
              </p:ext>
            </p:extLst>
          </p:nvPr>
        </p:nvGraphicFramePr>
        <p:xfrm>
          <a:off x="571500" y="1142999"/>
          <a:ext cx="11018520" cy="5440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6466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EFC45BB6-BB05-B874-46D0-099F462B3DDB}"/>
              </a:ext>
            </a:extLst>
          </p:cNvPr>
          <p:cNvSpPr>
            <a:spLocks noGrp="1"/>
          </p:cNvSpPr>
          <p:nvPr>
            <p:ph type="title" idx="4294967295"/>
          </p:nvPr>
        </p:nvSpPr>
        <p:spPr>
          <a:xfrm>
            <a:off x="0" y="0"/>
            <a:ext cx="12192000" cy="914400"/>
          </a:xfrm>
        </p:spPr>
        <p:txBody>
          <a:bodyPr/>
          <a:lstStyle/>
          <a:p>
            <a:pPr algn="ctr"/>
            <a:r>
              <a:rPr lang="en-US" b="1" dirty="0">
                <a:solidFill>
                  <a:schemeClr val="bg1"/>
                </a:solidFill>
                <a:latin typeface="Arial" panose="020B0604020202020204" pitchFamily="34" charset="0"/>
                <a:cs typeface="Arial" panose="020B0604020202020204" pitchFamily="34" charset="0"/>
              </a:rPr>
              <a:t>RESEARCH OBJECTIVE</a:t>
            </a:r>
          </a:p>
        </p:txBody>
      </p:sp>
      <p:sp>
        <p:nvSpPr>
          <p:cNvPr id="15" name="TextBox 14">
            <a:extLst>
              <a:ext uri="{FF2B5EF4-FFF2-40B4-BE49-F238E27FC236}">
                <a16:creationId xmlns:a16="http://schemas.microsoft.com/office/drawing/2014/main" id="{E1DBAFCD-A3B4-8483-7D1A-BCECFCEEBB55}"/>
              </a:ext>
            </a:extLst>
          </p:cNvPr>
          <p:cNvSpPr txBox="1"/>
          <p:nvPr/>
        </p:nvSpPr>
        <p:spPr>
          <a:xfrm>
            <a:off x="1585891" y="2152169"/>
            <a:ext cx="7090329" cy="3170099"/>
          </a:xfrm>
          <a:prstGeom prst="rect">
            <a:avLst/>
          </a:prstGeom>
          <a:noFill/>
        </p:spPr>
        <p:txBody>
          <a:bodyPr wrap="square">
            <a:spAutoFit/>
          </a:bodyPr>
          <a:lstStyle/>
          <a:p>
            <a:pPr marL="0" indent="0">
              <a:buNone/>
            </a:pPr>
            <a:r>
              <a:rPr lang="en-US" sz="4000" dirty="0">
                <a:solidFill>
                  <a:schemeClr val="bg1"/>
                </a:solidFill>
                <a:latin typeface="Arial" panose="020B0604020202020204" pitchFamily="34" charset="0"/>
                <a:cs typeface="Arial" panose="020B0604020202020204" pitchFamily="34" charset="0"/>
              </a:rPr>
              <a:t>To assess the potential bias in NYC Health Panel survey estimates (and in health estimates, in particular) stemming from non-response.</a:t>
            </a:r>
            <a:endParaRPr lang="en-US" sz="1800" dirty="0">
              <a:latin typeface="Arial" panose="020B0604020202020204" pitchFamily="34" charset="0"/>
              <a:cs typeface="Arial" panose="020B0604020202020204" pitchFamily="34" charset="0"/>
            </a:endParaRPr>
          </a:p>
        </p:txBody>
      </p:sp>
      <p:grpSp>
        <p:nvGrpSpPr>
          <p:cNvPr id="7" name="Group 6">
            <a:extLst>
              <a:ext uri="{FF2B5EF4-FFF2-40B4-BE49-F238E27FC236}">
                <a16:creationId xmlns:a16="http://schemas.microsoft.com/office/drawing/2014/main" id="{03BC2139-0990-9184-71CF-91AD7B1E0C91}"/>
              </a:ext>
            </a:extLst>
          </p:cNvPr>
          <p:cNvGrpSpPr/>
          <p:nvPr/>
        </p:nvGrpSpPr>
        <p:grpSpPr>
          <a:xfrm>
            <a:off x="713510" y="1536174"/>
            <a:ext cx="914400" cy="914400"/>
            <a:chOff x="2133600" y="3181350"/>
            <a:chExt cx="1362075" cy="1362075"/>
          </a:xfrm>
          <a:solidFill>
            <a:schemeClr val="bg1"/>
          </a:solidFill>
        </p:grpSpPr>
        <p:sp>
          <p:nvSpPr>
            <p:cNvPr id="8" name="Freeform 14">
              <a:extLst>
                <a:ext uri="{FF2B5EF4-FFF2-40B4-BE49-F238E27FC236}">
                  <a16:creationId xmlns:a16="http://schemas.microsoft.com/office/drawing/2014/main" id="{D85AC8BA-507A-CEF3-4A74-C67EF59CC8A8}"/>
                </a:ext>
              </a:extLst>
            </p:cNvPr>
            <p:cNvSpPr>
              <a:spLocks noEditPoints="1"/>
            </p:cNvSpPr>
            <p:nvPr/>
          </p:nvSpPr>
          <p:spPr bwMode="auto">
            <a:xfrm>
              <a:off x="2133600" y="3181350"/>
              <a:ext cx="1362075" cy="1362075"/>
            </a:xfrm>
            <a:custGeom>
              <a:avLst/>
              <a:gdLst>
                <a:gd name="T0" fmla="*/ 1428 w 3432"/>
                <a:gd name="T1" fmla="*/ 253 h 3432"/>
                <a:gd name="T2" fmla="*/ 1073 w 3432"/>
                <a:gd name="T3" fmla="*/ 371 h 3432"/>
                <a:gd name="T4" fmla="*/ 763 w 3432"/>
                <a:gd name="T5" fmla="*/ 570 h 3432"/>
                <a:gd name="T6" fmla="*/ 513 w 3432"/>
                <a:gd name="T7" fmla="*/ 836 h 3432"/>
                <a:gd name="T8" fmla="*/ 334 w 3432"/>
                <a:gd name="T9" fmla="*/ 1158 h 3432"/>
                <a:gd name="T10" fmla="*/ 237 w 3432"/>
                <a:gd name="T11" fmla="*/ 1522 h 3432"/>
                <a:gd name="T12" fmla="*/ 237 w 3432"/>
                <a:gd name="T13" fmla="*/ 1910 h 3432"/>
                <a:gd name="T14" fmla="*/ 334 w 3432"/>
                <a:gd name="T15" fmla="*/ 2274 h 3432"/>
                <a:gd name="T16" fmla="*/ 513 w 3432"/>
                <a:gd name="T17" fmla="*/ 2596 h 3432"/>
                <a:gd name="T18" fmla="*/ 763 w 3432"/>
                <a:gd name="T19" fmla="*/ 2862 h 3432"/>
                <a:gd name="T20" fmla="*/ 1073 w 3432"/>
                <a:gd name="T21" fmla="*/ 3061 h 3432"/>
                <a:gd name="T22" fmla="*/ 1428 w 3432"/>
                <a:gd name="T23" fmla="*/ 3179 h 3432"/>
                <a:gd name="T24" fmla="*/ 1814 w 3432"/>
                <a:gd name="T25" fmla="*/ 3204 h 3432"/>
                <a:gd name="T26" fmla="*/ 2187 w 3432"/>
                <a:gd name="T27" fmla="*/ 3130 h 3432"/>
                <a:gd name="T28" fmla="*/ 2520 w 3432"/>
                <a:gd name="T29" fmla="*/ 2971 h 3432"/>
                <a:gd name="T30" fmla="*/ 2802 w 3432"/>
                <a:gd name="T31" fmla="*/ 2737 h 3432"/>
                <a:gd name="T32" fmla="*/ 3018 w 3432"/>
                <a:gd name="T33" fmla="*/ 2441 h 3432"/>
                <a:gd name="T34" fmla="*/ 3157 w 3432"/>
                <a:gd name="T35" fmla="*/ 2097 h 3432"/>
                <a:gd name="T36" fmla="*/ 3207 w 3432"/>
                <a:gd name="T37" fmla="*/ 1716 h 3432"/>
                <a:gd name="T38" fmla="*/ 3157 w 3432"/>
                <a:gd name="T39" fmla="*/ 1335 h 3432"/>
                <a:gd name="T40" fmla="*/ 3018 w 3432"/>
                <a:gd name="T41" fmla="*/ 991 h 3432"/>
                <a:gd name="T42" fmla="*/ 2802 w 3432"/>
                <a:gd name="T43" fmla="*/ 695 h 3432"/>
                <a:gd name="T44" fmla="*/ 2520 w 3432"/>
                <a:gd name="T45" fmla="*/ 461 h 3432"/>
                <a:gd name="T46" fmla="*/ 2187 w 3432"/>
                <a:gd name="T47" fmla="*/ 302 h 3432"/>
                <a:gd name="T48" fmla="*/ 1814 w 3432"/>
                <a:gd name="T49" fmla="*/ 228 h 3432"/>
                <a:gd name="T50" fmla="*/ 1923 w 3432"/>
                <a:gd name="T51" fmla="*/ 12 h 3432"/>
                <a:gd name="T52" fmla="*/ 2314 w 3432"/>
                <a:gd name="T53" fmla="*/ 107 h 3432"/>
                <a:gd name="T54" fmla="*/ 2664 w 3432"/>
                <a:gd name="T55" fmla="*/ 287 h 3432"/>
                <a:gd name="T56" fmla="*/ 2963 w 3432"/>
                <a:gd name="T57" fmla="*/ 538 h 3432"/>
                <a:gd name="T58" fmla="*/ 3197 w 3432"/>
                <a:gd name="T59" fmla="*/ 851 h 3432"/>
                <a:gd name="T60" fmla="*/ 3356 w 3432"/>
                <a:gd name="T61" fmla="*/ 1213 h 3432"/>
                <a:gd name="T62" fmla="*/ 3429 w 3432"/>
                <a:gd name="T63" fmla="*/ 1612 h 3432"/>
                <a:gd name="T64" fmla="*/ 3404 w 3432"/>
                <a:gd name="T65" fmla="*/ 2024 h 3432"/>
                <a:gd name="T66" fmla="*/ 3287 w 3432"/>
                <a:gd name="T67" fmla="*/ 2406 h 3432"/>
                <a:gd name="T68" fmla="*/ 3089 w 3432"/>
                <a:gd name="T69" fmla="*/ 2745 h 3432"/>
                <a:gd name="T70" fmla="*/ 2820 w 3432"/>
                <a:gd name="T71" fmla="*/ 3027 h 3432"/>
                <a:gd name="T72" fmla="*/ 2495 w 3432"/>
                <a:gd name="T73" fmla="*/ 3245 h 3432"/>
                <a:gd name="T74" fmla="*/ 2123 w 3432"/>
                <a:gd name="T75" fmla="*/ 3383 h 3432"/>
                <a:gd name="T76" fmla="*/ 1715 w 3432"/>
                <a:gd name="T77" fmla="*/ 3432 h 3432"/>
                <a:gd name="T78" fmla="*/ 1309 w 3432"/>
                <a:gd name="T79" fmla="*/ 3383 h 3432"/>
                <a:gd name="T80" fmla="*/ 937 w 3432"/>
                <a:gd name="T81" fmla="*/ 3245 h 3432"/>
                <a:gd name="T82" fmla="*/ 610 w 3432"/>
                <a:gd name="T83" fmla="*/ 3027 h 3432"/>
                <a:gd name="T84" fmla="*/ 343 w 3432"/>
                <a:gd name="T85" fmla="*/ 2745 h 3432"/>
                <a:gd name="T86" fmla="*/ 145 w 3432"/>
                <a:gd name="T87" fmla="*/ 2406 h 3432"/>
                <a:gd name="T88" fmla="*/ 28 w 3432"/>
                <a:gd name="T89" fmla="*/ 2024 h 3432"/>
                <a:gd name="T90" fmla="*/ 3 w 3432"/>
                <a:gd name="T91" fmla="*/ 1612 h 3432"/>
                <a:gd name="T92" fmla="*/ 76 w 3432"/>
                <a:gd name="T93" fmla="*/ 1213 h 3432"/>
                <a:gd name="T94" fmla="*/ 235 w 3432"/>
                <a:gd name="T95" fmla="*/ 851 h 3432"/>
                <a:gd name="T96" fmla="*/ 469 w 3432"/>
                <a:gd name="T97" fmla="*/ 538 h 3432"/>
                <a:gd name="T98" fmla="*/ 768 w 3432"/>
                <a:gd name="T99" fmla="*/ 287 h 3432"/>
                <a:gd name="T100" fmla="*/ 1118 w 3432"/>
                <a:gd name="T101" fmla="*/ 107 h 3432"/>
                <a:gd name="T102" fmla="*/ 1509 w 3432"/>
                <a:gd name="T103" fmla="*/ 12 h 3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432" h="3432">
                  <a:moveTo>
                    <a:pt x="1715" y="225"/>
                  </a:moveTo>
                  <a:lnTo>
                    <a:pt x="1618" y="228"/>
                  </a:lnTo>
                  <a:lnTo>
                    <a:pt x="1522" y="237"/>
                  </a:lnTo>
                  <a:lnTo>
                    <a:pt x="1428" y="253"/>
                  </a:lnTo>
                  <a:lnTo>
                    <a:pt x="1335" y="275"/>
                  </a:lnTo>
                  <a:lnTo>
                    <a:pt x="1245" y="302"/>
                  </a:lnTo>
                  <a:lnTo>
                    <a:pt x="1158" y="334"/>
                  </a:lnTo>
                  <a:lnTo>
                    <a:pt x="1073" y="371"/>
                  </a:lnTo>
                  <a:lnTo>
                    <a:pt x="991" y="414"/>
                  </a:lnTo>
                  <a:lnTo>
                    <a:pt x="912" y="461"/>
                  </a:lnTo>
                  <a:lnTo>
                    <a:pt x="836" y="513"/>
                  </a:lnTo>
                  <a:lnTo>
                    <a:pt x="763" y="570"/>
                  </a:lnTo>
                  <a:lnTo>
                    <a:pt x="695" y="630"/>
                  </a:lnTo>
                  <a:lnTo>
                    <a:pt x="630" y="695"/>
                  </a:lnTo>
                  <a:lnTo>
                    <a:pt x="570" y="763"/>
                  </a:lnTo>
                  <a:lnTo>
                    <a:pt x="513" y="836"/>
                  </a:lnTo>
                  <a:lnTo>
                    <a:pt x="461" y="912"/>
                  </a:lnTo>
                  <a:lnTo>
                    <a:pt x="414" y="991"/>
                  </a:lnTo>
                  <a:lnTo>
                    <a:pt x="371" y="1073"/>
                  </a:lnTo>
                  <a:lnTo>
                    <a:pt x="334" y="1158"/>
                  </a:lnTo>
                  <a:lnTo>
                    <a:pt x="302" y="1245"/>
                  </a:lnTo>
                  <a:lnTo>
                    <a:pt x="275" y="1335"/>
                  </a:lnTo>
                  <a:lnTo>
                    <a:pt x="253" y="1428"/>
                  </a:lnTo>
                  <a:lnTo>
                    <a:pt x="237" y="1522"/>
                  </a:lnTo>
                  <a:lnTo>
                    <a:pt x="228" y="1618"/>
                  </a:lnTo>
                  <a:lnTo>
                    <a:pt x="225" y="1716"/>
                  </a:lnTo>
                  <a:lnTo>
                    <a:pt x="228" y="1814"/>
                  </a:lnTo>
                  <a:lnTo>
                    <a:pt x="237" y="1910"/>
                  </a:lnTo>
                  <a:lnTo>
                    <a:pt x="253" y="2004"/>
                  </a:lnTo>
                  <a:lnTo>
                    <a:pt x="275" y="2097"/>
                  </a:lnTo>
                  <a:lnTo>
                    <a:pt x="302" y="2187"/>
                  </a:lnTo>
                  <a:lnTo>
                    <a:pt x="334" y="2274"/>
                  </a:lnTo>
                  <a:lnTo>
                    <a:pt x="371" y="2359"/>
                  </a:lnTo>
                  <a:lnTo>
                    <a:pt x="414" y="2441"/>
                  </a:lnTo>
                  <a:lnTo>
                    <a:pt x="461" y="2520"/>
                  </a:lnTo>
                  <a:lnTo>
                    <a:pt x="513" y="2596"/>
                  </a:lnTo>
                  <a:lnTo>
                    <a:pt x="570" y="2669"/>
                  </a:lnTo>
                  <a:lnTo>
                    <a:pt x="630" y="2737"/>
                  </a:lnTo>
                  <a:lnTo>
                    <a:pt x="695" y="2802"/>
                  </a:lnTo>
                  <a:lnTo>
                    <a:pt x="763" y="2862"/>
                  </a:lnTo>
                  <a:lnTo>
                    <a:pt x="836" y="2919"/>
                  </a:lnTo>
                  <a:lnTo>
                    <a:pt x="912" y="2971"/>
                  </a:lnTo>
                  <a:lnTo>
                    <a:pt x="991" y="3018"/>
                  </a:lnTo>
                  <a:lnTo>
                    <a:pt x="1073" y="3061"/>
                  </a:lnTo>
                  <a:lnTo>
                    <a:pt x="1158" y="3098"/>
                  </a:lnTo>
                  <a:lnTo>
                    <a:pt x="1245" y="3130"/>
                  </a:lnTo>
                  <a:lnTo>
                    <a:pt x="1335" y="3157"/>
                  </a:lnTo>
                  <a:lnTo>
                    <a:pt x="1428" y="3179"/>
                  </a:lnTo>
                  <a:lnTo>
                    <a:pt x="1522" y="3195"/>
                  </a:lnTo>
                  <a:lnTo>
                    <a:pt x="1618" y="3204"/>
                  </a:lnTo>
                  <a:lnTo>
                    <a:pt x="1715" y="3207"/>
                  </a:lnTo>
                  <a:lnTo>
                    <a:pt x="1814" y="3204"/>
                  </a:lnTo>
                  <a:lnTo>
                    <a:pt x="1910" y="3195"/>
                  </a:lnTo>
                  <a:lnTo>
                    <a:pt x="2004" y="3179"/>
                  </a:lnTo>
                  <a:lnTo>
                    <a:pt x="2097" y="3157"/>
                  </a:lnTo>
                  <a:lnTo>
                    <a:pt x="2187" y="3130"/>
                  </a:lnTo>
                  <a:lnTo>
                    <a:pt x="2274" y="3098"/>
                  </a:lnTo>
                  <a:lnTo>
                    <a:pt x="2359" y="3061"/>
                  </a:lnTo>
                  <a:lnTo>
                    <a:pt x="2441" y="3018"/>
                  </a:lnTo>
                  <a:lnTo>
                    <a:pt x="2520" y="2971"/>
                  </a:lnTo>
                  <a:lnTo>
                    <a:pt x="2596" y="2919"/>
                  </a:lnTo>
                  <a:lnTo>
                    <a:pt x="2669" y="2862"/>
                  </a:lnTo>
                  <a:lnTo>
                    <a:pt x="2737" y="2802"/>
                  </a:lnTo>
                  <a:lnTo>
                    <a:pt x="2802" y="2737"/>
                  </a:lnTo>
                  <a:lnTo>
                    <a:pt x="2862" y="2669"/>
                  </a:lnTo>
                  <a:lnTo>
                    <a:pt x="2919" y="2596"/>
                  </a:lnTo>
                  <a:lnTo>
                    <a:pt x="2971" y="2520"/>
                  </a:lnTo>
                  <a:lnTo>
                    <a:pt x="3018" y="2441"/>
                  </a:lnTo>
                  <a:lnTo>
                    <a:pt x="3061" y="2359"/>
                  </a:lnTo>
                  <a:lnTo>
                    <a:pt x="3098" y="2274"/>
                  </a:lnTo>
                  <a:lnTo>
                    <a:pt x="3130" y="2187"/>
                  </a:lnTo>
                  <a:lnTo>
                    <a:pt x="3157" y="2097"/>
                  </a:lnTo>
                  <a:lnTo>
                    <a:pt x="3179" y="2004"/>
                  </a:lnTo>
                  <a:lnTo>
                    <a:pt x="3195" y="1910"/>
                  </a:lnTo>
                  <a:lnTo>
                    <a:pt x="3204" y="1814"/>
                  </a:lnTo>
                  <a:lnTo>
                    <a:pt x="3207" y="1716"/>
                  </a:lnTo>
                  <a:lnTo>
                    <a:pt x="3204" y="1618"/>
                  </a:lnTo>
                  <a:lnTo>
                    <a:pt x="3195" y="1522"/>
                  </a:lnTo>
                  <a:lnTo>
                    <a:pt x="3179" y="1428"/>
                  </a:lnTo>
                  <a:lnTo>
                    <a:pt x="3157" y="1335"/>
                  </a:lnTo>
                  <a:lnTo>
                    <a:pt x="3130" y="1245"/>
                  </a:lnTo>
                  <a:lnTo>
                    <a:pt x="3098" y="1158"/>
                  </a:lnTo>
                  <a:lnTo>
                    <a:pt x="3061" y="1073"/>
                  </a:lnTo>
                  <a:lnTo>
                    <a:pt x="3018" y="991"/>
                  </a:lnTo>
                  <a:lnTo>
                    <a:pt x="2971" y="912"/>
                  </a:lnTo>
                  <a:lnTo>
                    <a:pt x="2919" y="836"/>
                  </a:lnTo>
                  <a:lnTo>
                    <a:pt x="2862" y="763"/>
                  </a:lnTo>
                  <a:lnTo>
                    <a:pt x="2802" y="695"/>
                  </a:lnTo>
                  <a:lnTo>
                    <a:pt x="2737" y="630"/>
                  </a:lnTo>
                  <a:lnTo>
                    <a:pt x="2669" y="570"/>
                  </a:lnTo>
                  <a:lnTo>
                    <a:pt x="2596" y="513"/>
                  </a:lnTo>
                  <a:lnTo>
                    <a:pt x="2520" y="461"/>
                  </a:lnTo>
                  <a:lnTo>
                    <a:pt x="2441" y="414"/>
                  </a:lnTo>
                  <a:lnTo>
                    <a:pt x="2359" y="371"/>
                  </a:lnTo>
                  <a:lnTo>
                    <a:pt x="2274" y="334"/>
                  </a:lnTo>
                  <a:lnTo>
                    <a:pt x="2187" y="302"/>
                  </a:lnTo>
                  <a:lnTo>
                    <a:pt x="2097" y="275"/>
                  </a:lnTo>
                  <a:lnTo>
                    <a:pt x="2004" y="253"/>
                  </a:lnTo>
                  <a:lnTo>
                    <a:pt x="1910" y="237"/>
                  </a:lnTo>
                  <a:lnTo>
                    <a:pt x="1814" y="228"/>
                  </a:lnTo>
                  <a:lnTo>
                    <a:pt x="1715" y="225"/>
                  </a:lnTo>
                  <a:close/>
                  <a:moveTo>
                    <a:pt x="1715" y="0"/>
                  </a:moveTo>
                  <a:lnTo>
                    <a:pt x="1820" y="3"/>
                  </a:lnTo>
                  <a:lnTo>
                    <a:pt x="1923" y="12"/>
                  </a:lnTo>
                  <a:lnTo>
                    <a:pt x="2024" y="28"/>
                  </a:lnTo>
                  <a:lnTo>
                    <a:pt x="2123" y="49"/>
                  </a:lnTo>
                  <a:lnTo>
                    <a:pt x="2219" y="76"/>
                  </a:lnTo>
                  <a:lnTo>
                    <a:pt x="2314" y="107"/>
                  </a:lnTo>
                  <a:lnTo>
                    <a:pt x="2406" y="145"/>
                  </a:lnTo>
                  <a:lnTo>
                    <a:pt x="2495" y="187"/>
                  </a:lnTo>
                  <a:lnTo>
                    <a:pt x="2581" y="235"/>
                  </a:lnTo>
                  <a:lnTo>
                    <a:pt x="2664" y="287"/>
                  </a:lnTo>
                  <a:lnTo>
                    <a:pt x="2745" y="343"/>
                  </a:lnTo>
                  <a:lnTo>
                    <a:pt x="2820" y="405"/>
                  </a:lnTo>
                  <a:lnTo>
                    <a:pt x="2894" y="469"/>
                  </a:lnTo>
                  <a:lnTo>
                    <a:pt x="2963" y="538"/>
                  </a:lnTo>
                  <a:lnTo>
                    <a:pt x="3027" y="612"/>
                  </a:lnTo>
                  <a:lnTo>
                    <a:pt x="3089" y="687"/>
                  </a:lnTo>
                  <a:lnTo>
                    <a:pt x="3145" y="768"/>
                  </a:lnTo>
                  <a:lnTo>
                    <a:pt x="3197" y="851"/>
                  </a:lnTo>
                  <a:lnTo>
                    <a:pt x="3245" y="937"/>
                  </a:lnTo>
                  <a:lnTo>
                    <a:pt x="3287" y="1026"/>
                  </a:lnTo>
                  <a:lnTo>
                    <a:pt x="3325" y="1118"/>
                  </a:lnTo>
                  <a:lnTo>
                    <a:pt x="3356" y="1213"/>
                  </a:lnTo>
                  <a:lnTo>
                    <a:pt x="3383" y="1309"/>
                  </a:lnTo>
                  <a:lnTo>
                    <a:pt x="3404" y="1408"/>
                  </a:lnTo>
                  <a:lnTo>
                    <a:pt x="3420" y="1509"/>
                  </a:lnTo>
                  <a:lnTo>
                    <a:pt x="3429" y="1612"/>
                  </a:lnTo>
                  <a:lnTo>
                    <a:pt x="3432" y="1716"/>
                  </a:lnTo>
                  <a:lnTo>
                    <a:pt x="3429" y="1820"/>
                  </a:lnTo>
                  <a:lnTo>
                    <a:pt x="3420" y="1923"/>
                  </a:lnTo>
                  <a:lnTo>
                    <a:pt x="3404" y="2024"/>
                  </a:lnTo>
                  <a:lnTo>
                    <a:pt x="3383" y="2123"/>
                  </a:lnTo>
                  <a:lnTo>
                    <a:pt x="3356" y="2219"/>
                  </a:lnTo>
                  <a:lnTo>
                    <a:pt x="3325" y="2314"/>
                  </a:lnTo>
                  <a:lnTo>
                    <a:pt x="3287" y="2406"/>
                  </a:lnTo>
                  <a:lnTo>
                    <a:pt x="3245" y="2495"/>
                  </a:lnTo>
                  <a:lnTo>
                    <a:pt x="3197" y="2581"/>
                  </a:lnTo>
                  <a:lnTo>
                    <a:pt x="3145" y="2664"/>
                  </a:lnTo>
                  <a:lnTo>
                    <a:pt x="3089" y="2745"/>
                  </a:lnTo>
                  <a:lnTo>
                    <a:pt x="3027" y="2820"/>
                  </a:lnTo>
                  <a:lnTo>
                    <a:pt x="2963" y="2894"/>
                  </a:lnTo>
                  <a:lnTo>
                    <a:pt x="2894" y="2963"/>
                  </a:lnTo>
                  <a:lnTo>
                    <a:pt x="2820" y="3027"/>
                  </a:lnTo>
                  <a:lnTo>
                    <a:pt x="2745" y="3089"/>
                  </a:lnTo>
                  <a:lnTo>
                    <a:pt x="2664" y="3145"/>
                  </a:lnTo>
                  <a:lnTo>
                    <a:pt x="2581" y="3197"/>
                  </a:lnTo>
                  <a:lnTo>
                    <a:pt x="2495" y="3245"/>
                  </a:lnTo>
                  <a:lnTo>
                    <a:pt x="2406" y="3287"/>
                  </a:lnTo>
                  <a:lnTo>
                    <a:pt x="2314" y="3325"/>
                  </a:lnTo>
                  <a:lnTo>
                    <a:pt x="2219" y="3356"/>
                  </a:lnTo>
                  <a:lnTo>
                    <a:pt x="2123" y="3383"/>
                  </a:lnTo>
                  <a:lnTo>
                    <a:pt x="2024" y="3404"/>
                  </a:lnTo>
                  <a:lnTo>
                    <a:pt x="1923" y="3420"/>
                  </a:lnTo>
                  <a:lnTo>
                    <a:pt x="1820" y="3429"/>
                  </a:lnTo>
                  <a:lnTo>
                    <a:pt x="1715" y="3432"/>
                  </a:lnTo>
                  <a:lnTo>
                    <a:pt x="1612" y="3429"/>
                  </a:lnTo>
                  <a:lnTo>
                    <a:pt x="1509" y="3420"/>
                  </a:lnTo>
                  <a:lnTo>
                    <a:pt x="1408" y="3404"/>
                  </a:lnTo>
                  <a:lnTo>
                    <a:pt x="1309" y="3383"/>
                  </a:lnTo>
                  <a:lnTo>
                    <a:pt x="1213" y="3356"/>
                  </a:lnTo>
                  <a:lnTo>
                    <a:pt x="1118" y="3325"/>
                  </a:lnTo>
                  <a:lnTo>
                    <a:pt x="1025" y="3287"/>
                  </a:lnTo>
                  <a:lnTo>
                    <a:pt x="937" y="3245"/>
                  </a:lnTo>
                  <a:lnTo>
                    <a:pt x="851" y="3197"/>
                  </a:lnTo>
                  <a:lnTo>
                    <a:pt x="768" y="3145"/>
                  </a:lnTo>
                  <a:lnTo>
                    <a:pt x="687" y="3089"/>
                  </a:lnTo>
                  <a:lnTo>
                    <a:pt x="610" y="3027"/>
                  </a:lnTo>
                  <a:lnTo>
                    <a:pt x="538" y="2963"/>
                  </a:lnTo>
                  <a:lnTo>
                    <a:pt x="469" y="2894"/>
                  </a:lnTo>
                  <a:lnTo>
                    <a:pt x="405" y="2820"/>
                  </a:lnTo>
                  <a:lnTo>
                    <a:pt x="343" y="2745"/>
                  </a:lnTo>
                  <a:lnTo>
                    <a:pt x="287" y="2664"/>
                  </a:lnTo>
                  <a:lnTo>
                    <a:pt x="235" y="2581"/>
                  </a:lnTo>
                  <a:lnTo>
                    <a:pt x="187" y="2495"/>
                  </a:lnTo>
                  <a:lnTo>
                    <a:pt x="145" y="2406"/>
                  </a:lnTo>
                  <a:lnTo>
                    <a:pt x="107" y="2314"/>
                  </a:lnTo>
                  <a:lnTo>
                    <a:pt x="76" y="2219"/>
                  </a:lnTo>
                  <a:lnTo>
                    <a:pt x="49" y="2123"/>
                  </a:lnTo>
                  <a:lnTo>
                    <a:pt x="28" y="2024"/>
                  </a:lnTo>
                  <a:lnTo>
                    <a:pt x="12" y="1923"/>
                  </a:lnTo>
                  <a:lnTo>
                    <a:pt x="3" y="1820"/>
                  </a:lnTo>
                  <a:lnTo>
                    <a:pt x="0" y="1716"/>
                  </a:lnTo>
                  <a:lnTo>
                    <a:pt x="3" y="1612"/>
                  </a:lnTo>
                  <a:lnTo>
                    <a:pt x="12" y="1509"/>
                  </a:lnTo>
                  <a:lnTo>
                    <a:pt x="28" y="1408"/>
                  </a:lnTo>
                  <a:lnTo>
                    <a:pt x="49" y="1309"/>
                  </a:lnTo>
                  <a:lnTo>
                    <a:pt x="76" y="1213"/>
                  </a:lnTo>
                  <a:lnTo>
                    <a:pt x="107" y="1118"/>
                  </a:lnTo>
                  <a:lnTo>
                    <a:pt x="145" y="1026"/>
                  </a:lnTo>
                  <a:lnTo>
                    <a:pt x="187" y="937"/>
                  </a:lnTo>
                  <a:lnTo>
                    <a:pt x="235" y="851"/>
                  </a:lnTo>
                  <a:lnTo>
                    <a:pt x="287" y="768"/>
                  </a:lnTo>
                  <a:lnTo>
                    <a:pt x="343" y="687"/>
                  </a:lnTo>
                  <a:lnTo>
                    <a:pt x="405" y="612"/>
                  </a:lnTo>
                  <a:lnTo>
                    <a:pt x="469" y="538"/>
                  </a:lnTo>
                  <a:lnTo>
                    <a:pt x="538" y="469"/>
                  </a:lnTo>
                  <a:lnTo>
                    <a:pt x="610" y="405"/>
                  </a:lnTo>
                  <a:lnTo>
                    <a:pt x="687" y="343"/>
                  </a:lnTo>
                  <a:lnTo>
                    <a:pt x="768" y="287"/>
                  </a:lnTo>
                  <a:lnTo>
                    <a:pt x="851" y="235"/>
                  </a:lnTo>
                  <a:lnTo>
                    <a:pt x="937" y="187"/>
                  </a:lnTo>
                  <a:lnTo>
                    <a:pt x="1025" y="145"/>
                  </a:lnTo>
                  <a:lnTo>
                    <a:pt x="1118" y="107"/>
                  </a:lnTo>
                  <a:lnTo>
                    <a:pt x="1213" y="76"/>
                  </a:lnTo>
                  <a:lnTo>
                    <a:pt x="1309" y="49"/>
                  </a:lnTo>
                  <a:lnTo>
                    <a:pt x="1408" y="28"/>
                  </a:lnTo>
                  <a:lnTo>
                    <a:pt x="1509" y="12"/>
                  </a:lnTo>
                  <a:lnTo>
                    <a:pt x="1612" y="3"/>
                  </a:lnTo>
                  <a:lnTo>
                    <a:pt x="17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endParaRPr>
            </a:p>
          </p:txBody>
        </p:sp>
        <p:sp>
          <p:nvSpPr>
            <p:cNvPr id="9" name="Freeform 15">
              <a:extLst>
                <a:ext uri="{FF2B5EF4-FFF2-40B4-BE49-F238E27FC236}">
                  <a16:creationId xmlns:a16="http://schemas.microsoft.com/office/drawing/2014/main" id="{D0DC56F5-EC04-B860-64E0-A20BFC173AFE}"/>
                </a:ext>
              </a:extLst>
            </p:cNvPr>
            <p:cNvSpPr>
              <a:spLocks/>
            </p:cNvSpPr>
            <p:nvPr/>
          </p:nvSpPr>
          <p:spPr bwMode="auto">
            <a:xfrm>
              <a:off x="2492375" y="3625850"/>
              <a:ext cx="644525" cy="473075"/>
            </a:xfrm>
            <a:custGeom>
              <a:avLst/>
              <a:gdLst>
                <a:gd name="T0" fmla="*/ 1514 w 1626"/>
                <a:gd name="T1" fmla="*/ 0 h 1190"/>
                <a:gd name="T2" fmla="*/ 1536 w 1626"/>
                <a:gd name="T3" fmla="*/ 2 h 1190"/>
                <a:gd name="T4" fmla="*/ 1557 w 1626"/>
                <a:gd name="T5" fmla="*/ 8 h 1190"/>
                <a:gd name="T6" fmla="*/ 1575 w 1626"/>
                <a:gd name="T7" fmla="*/ 19 h 1190"/>
                <a:gd name="T8" fmla="*/ 1593 w 1626"/>
                <a:gd name="T9" fmla="*/ 33 h 1190"/>
                <a:gd name="T10" fmla="*/ 1608 w 1626"/>
                <a:gd name="T11" fmla="*/ 51 h 1190"/>
                <a:gd name="T12" fmla="*/ 1618 w 1626"/>
                <a:gd name="T13" fmla="*/ 71 h 1190"/>
                <a:gd name="T14" fmla="*/ 1624 w 1626"/>
                <a:gd name="T15" fmla="*/ 92 h 1190"/>
                <a:gd name="T16" fmla="*/ 1626 w 1626"/>
                <a:gd name="T17" fmla="*/ 112 h 1190"/>
                <a:gd name="T18" fmla="*/ 1624 w 1626"/>
                <a:gd name="T19" fmla="*/ 134 h 1190"/>
                <a:gd name="T20" fmla="*/ 1618 w 1626"/>
                <a:gd name="T21" fmla="*/ 155 h 1190"/>
                <a:gd name="T22" fmla="*/ 1608 w 1626"/>
                <a:gd name="T23" fmla="*/ 175 h 1190"/>
                <a:gd name="T24" fmla="*/ 1593 w 1626"/>
                <a:gd name="T25" fmla="*/ 193 h 1190"/>
                <a:gd name="T26" fmla="*/ 629 w 1626"/>
                <a:gd name="T27" fmla="*/ 1157 h 1190"/>
                <a:gd name="T28" fmla="*/ 629 w 1626"/>
                <a:gd name="T29" fmla="*/ 1157 h 1190"/>
                <a:gd name="T30" fmla="*/ 611 w 1626"/>
                <a:gd name="T31" fmla="*/ 1171 h 1190"/>
                <a:gd name="T32" fmla="*/ 591 w 1626"/>
                <a:gd name="T33" fmla="*/ 1182 h 1190"/>
                <a:gd name="T34" fmla="*/ 571 w 1626"/>
                <a:gd name="T35" fmla="*/ 1188 h 1190"/>
                <a:gd name="T36" fmla="*/ 550 w 1626"/>
                <a:gd name="T37" fmla="*/ 1190 h 1190"/>
                <a:gd name="T38" fmla="*/ 528 w 1626"/>
                <a:gd name="T39" fmla="*/ 1188 h 1190"/>
                <a:gd name="T40" fmla="*/ 507 w 1626"/>
                <a:gd name="T41" fmla="*/ 1182 h 1190"/>
                <a:gd name="T42" fmla="*/ 487 w 1626"/>
                <a:gd name="T43" fmla="*/ 1171 h 1190"/>
                <a:gd name="T44" fmla="*/ 470 w 1626"/>
                <a:gd name="T45" fmla="*/ 1157 h 1190"/>
                <a:gd name="T46" fmla="*/ 33 w 1626"/>
                <a:gd name="T47" fmla="*/ 720 h 1190"/>
                <a:gd name="T48" fmla="*/ 18 w 1626"/>
                <a:gd name="T49" fmla="*/ 702 h 1190"/>
                <a:gd name="T50" fmla="*/ 8 w 1626"/>
                <a:gd name="T51" fmla="*/ 682 h 1190"/>
                <a:gd name="T52" fmla="*/ 2 w 1626"/>
                <a:gd name="T53" fmla="*/ 662 h 1190"/>
                <a:gd name="T54" fmla="*/ 0 w 1626"/>
                <a:gd name="T55" fmla="*/ 640 h 1190"/>
                <a:gd name="T56" fmla="*/ 2 w 1626"/>
                <a:gd name="T57" fmla="*/ 619 h 1190"/>
                <a:gd name="T58" fmla="*/ 8 w 1626"/>
                <a:gd name="T59" fmla="*/ 598 h 1190"/>
                <a:gd name="T60" fmla="*/ 18 w 1626"/>
                <a:gd name="T61" fmla="*/ 578 h 1190"/>
                <a:gd name="T62" fmla="*/ 33 w 1626"/>
                <a:gd name="T63" fmla="*/ 561 h 1190"/>
                <a:gd name="T64" fmla="*/ 51 w 1626"/>
                <a:gd name="T65" fmla="*/ 546 h 1190"/>
                <a:gd name="T66" fmla="*/ 69 w 1626"/>
                <a:gd name="T67" fmla="*/ 536 h 1190"/>
                <a:gd name="T68" fmla="*/ 90 w 1626"/>
                <a:gd name="T69" fmla="*/ 529 h 1190"/>
                <a:gd name="T70" fmla="*/ 112 w 1626"/>
                <a:gd name="T71" fmla="*/ 527 h 1190"/>
                <a:gd name="T72" fmla="*/ 134 w 1626"/>
                <a:gd name="T73" fmla="*/ 529 h 1190"/>
                <a:gd name="T74" fmla="*/ 155 w 1626"/>
                <a:gd name="T75" fmla="*/ 536 h 1190"/>
                <a:gd name="T76" fmla="*/ 174 w 1626"/>
                <a:gd name="T77" fmla="*/ 546 h 1190"/>
                <a:gd name="T78" fmla="*/ 192 w 1626"/>
                <a:gd name="T79" fmla="*/ 561 h 1190"/>
                <a:gd name="T80" fmla="*/ 550 w 1626"/>
                <a:gd name="T81" fmla="*/ 918 h 1190"/>
                <a:gd name="T82" fmla="*/ 1434 w 1626"/>
                <a:gd name="T83" fmla="*/ 33 h 1190"/>
                <a:gd name="T84" fmla="*/ 1452 w 1626"/>
                <a:gd name="T85" fmla="*/ 19 h 1190"/>
                <a:gd name="T86" fmla="*/ 1471 w 1626"/>
                <a:gd name="T87" fmla="*/ 8 h 1190"/>
                <a:gd name="T88" fmla="*/ 1492 w 1626"/>
                <a:gd name="T89" fmla="*/ 2 h 1190"/>
                <a:gd name="T90" fmla="*/ 1514 w 1626"/>
                <a:gd name="T91" fmla="*/ 0 h 1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26" h="1190">
                  <a:moveTo>
                    <a:pt x="1514" y="0"/>
                  </a:moveTo>
                  <a:lnTo>
                    <a:pt x="1536" y="2"/>
                  </a:lnTo>
                  <a:lnTo>
                    <a:pt x="1557" y="8"/>
                  </a:lnTo>
                  <a:lnTo>
                    <a:pt x="1575" y="19"/>
                  </a:lnTo>
                  <a:lnTo>
                    <a:pt x="1593" y="33"/>
                  </a:lnTo>
                  <a:lnTo>
                    <a:pt x="1608" y="51"/>
                  </a:lnTo>
                  <a:lnTo>
                    <a:pt x="1618" y="71"/>
                  </a:lnTo>
                  <a:lnTo>
                    <a:pt x="1624" y="92"/>
                  </a:lnTo>
                  <a:lnTo>
                    <a:pt x="1626" y="112"/>
                  </a:lnTo>
                  <a:lnTo>
                    <a:pt x="1624" y="134"/>
                  </a:lnTo>
                  <a:lnTo>
                    <a:pt x="1618" y="155"/>
                  </a:lnTo>
                  <a:lnTo>
                    <a:pt x="1608" y="175"/>
                  </a:lnTo>
                  <a:lnTo>
                    <a:pt x="1593" y="193"/>
                  </a:lnTo>
                  <a:lnTo>
                    <a:pt x="629" y="1157"/>
                  </a:lnTo>
                  <a:lnTo>
                    <a:pt x="629" y="1157"/>
                  </a:lnTo>
                  <a:lnTo>
                    <a:pt x="611" y="1171"/>
                  </a:lnTo>
                  <a:lnTo>
                    <a:pt x="591" y="1182"/>
                  </a:lnTo>
                  <a:lnTo>
                    <a:pt x="571" y="1188"/>
                  </a:lnTo>
                  <a:lnTo>
                    <a:pt x="550" y="1190"/>
                  </a:lnTo>
                  <a:lnTo>
                    <a:pt x="528" y="1188"/>
                  </a:lnTo>
                  <a:lnTo>
                    <a:pt x="507" y="1182"/>
                  </a:lnTo>
                  <a:lnTo>
                    <a:pt x="487" y="1171"/>
                  </a:lnTo>
                  <a:lnTo>
                    <a:pt x="470" y="1157"/>
                  </a:lnTo>
                  <a:lnTo>
                    <a:pt x="33" y="720"/>
                  </a:lnTo>
                  <a:lnTo>
                    <a:pt x="18" y="702"/>
                  </a:lnTo>
                  <a:lnTo>
                    <a:pt x="8" y="682"/>
                  </a:lnTo>
                  <a:lnTo>
                    <a:pt x="2" y="662"/>
                  </a:lnTo>
                  <a:lnTo>
                    <a:pt x="0" y="640"/>
                  </a:lnTo>
                  <a:lnTo>
                    <a:pt x="2" y="619"/>
                  </a:lnTo>
                  <a:lnTo>
                    <a:pt x="8" y="598"/>
                  </a:lnTo>
                  <a:lnTo>
                    <a:pt x="18" y="578"/>
                  </a:lnTo>
                  <a:lnTo>
                    <a:pt x="33" y="561"/>
                  </a:lnTo>
                  <a:lnTo>
                    <a:pt x="51" y="546"/>
                  </a:lnTo>
                  <a:lnTo>
                    <a:pt x="69" y="536"/>
                  </a:lnTo>
                  <a:lnTo>
                    <a:pt x="90" y="529"/>
                  </a:lnTo>
                  <a:lnTo>
                    <a:pt x="112" y="527"/>
                  </a:lnTo>
                  <a:lnTo>
                    <a:pt x="134" y="529"/>
                  </a:lnTo>
                  <a:lnTo>
                    <a:pt x="155" y="536"/>
                  </a:lnTo>
                  <a:lnTo>
                    <a:pt x="174" y="546"/>
                  </a:lnTo>
                  <a:lnTo>
                    <a:pt x="192" y="561"/>
                  </a:lnTo>
                  <a:lnTo>
                    <a:pt x="550" y="918"/>
                  </a:lnTo>
                  <a:lnTo>
                    <a:pt x="1434" y="33"/>
                  </a:lnTo>
                  <a:lnTo>
                    <a:pt x="1452" y="19"/>
                  </a:lnTo>
                  <a:lnTo>
                    <a:pt x="1471" y="8"/>
                  </a:lnTo>
                  <a:lnTo>
                    <a:pt x="1492" y="2"/>
                  </a:lnTo>
                  <a:lnTo>
                    <a:pt x="15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schemeClr val="bg1">
                    <a:lumMod val="65000"/>
                  </a:schemeClr>
                </a:solidFill>
              </a:endParaRPr>
            </a:p>
          </p:txBody>
        </p:sp>
      </p:grpSp>
      <p:sp>
        <p:nvSpPr>
          <p:cNvPr id="32" name="Freeform 5">
            <a:extLst>
              <a:ext uri="{FF2B5EF4-FFF2-40B4-BE49-F238E27FC236}">
                <a16:creationId xmlns:a16="http://schemas.microsoft.com/office/drawing/2014/main" id="{1891184A-868D-12D9-287B-C5F138F45B48}"/>
              </a:ext>
            </a:extLst>
          </p:cNvPr>
          <p:cNvSpPr>
            <a:spLocks noEditPoints="1"/>
          </p:cNvSpPr>
          <p:nvPr/>
        </p:nvSpPr>
        <p:spPr bwMode="auto">
          <a:xfrm>
            <a:off x="8676220" y="2152169"/>
            <a:ext cx="3328988" cy="3328988"/>
          </a:xfrm>
          <a:custGeom>
            <a:avLst/>
            <a:gdLst>
              <a:gd name="T0" fmla="*/ 1997 w 2048"/>
              <a:gd name="T1" fmla="*/ 390 h 2048"/>
              <a:gd name="T2" fmla="*/ 1960 w 2048"/>
              <a:gd name="T3" fmla="*/ 288 h 2048"/>
              <a:gd name="T4" fmla="*/ 1760 w 2048"/>
              <a:gd name="T5" fmla="*/ 88 h 2048"/>
              <a:gd name="T6" fmla="*/ 1658 w 2048"/>
              <a:gd name="T7" fmla="*/ 51 h 2048"/>
              <a:gd name="T8" fmla="*/ 1024 w 2048"/>
              <a:gd name="T9" fmla="*/ 0 h 2048"/>
              <a:gd name="T10" fmla="*/ 0 w 2048"/>
              <a:gd name="T11" fmla="*/ 1024 h 2048"/>
              <a:gd name="T12" fmla="*/ 1024 w 2048"/>
              <a:gd name="T13" fmla="*/ 2048 h 2048"/>
              <a:gd name="T14" fmla="*/ 2048 w 2048"/>
              <a:gd name="T15" fmla="*/ 1024 h 2048"/>
              <a:gd name="T16" fmla="*/ 1660 w 2048"/>
              <a:gd name="T17" fmla="*/ 333 h 2048"/>
              <a:gd name="T18" fmla="*/ 1821 w 2048"/>
              <a:gd name="T19" fmla="*/ 397 h 2048"/>
              <a:gd name="T20" fmla="*/ 1521 w 2048"/>
              <a:gd name="T21" fmla="*/ 527 h 2048"/>
              <a:gd name="T22" fmla="*/ 1651 w 2048"/>
              <a:gd name="T23" fmla="*/ 227 h 2048"/>
              <a:gd name="T24" fmla="*/ 1228 w 2048"/>
              <a:gd name="T25" fmla="*/ 1024 h 2048"/>
              <a:gd name="T26" fmla="*/ 820 w 2048"/>
              <a:gd name="T27" fmla="*/ 1024 h 2048"/>
              <a:gd name="T28" fmla="*/ 1119 w 2048"/>
              <a:gd name="T29" fmla="*/ 844 h 2048"/>
              <a:gd name="T30" fmla="*/ 982 w 2048"/>
              <a:gd name="T31" fmla="*/ 1066 h 2048"/>
              <a:gd name="T32" fmla="*/ 1066 w 2048"/>
              <a:gd name="T33" fmla="*/ 1066 h 2048"/>
              <a:gd name="T34" fmla="*/ 1228 w 2048"/>
              <a:gd name="T35" fmla="*/ 1024 h 2048"/>
              <a:gd name="T36" fmla="*/ 1024 w 2048"/>
              <a:gd name="T37" fmla="*/ 700 h 2048"/>
              <a:gd name="T38" fmla="*/ 1024 w 2048"/>
              <a:gd name="T39" fmla="*/ 1348 h 2048"/>
              <a:gd name="T40" fmla="*/ 1291 w 2048"/>
              <a:gd name="T41" fmla="*/ 841 h 2048"/>
              <a:gd name="T42" fmla="*/ 1588 w 2048"/>
              <a:gd name="T43" fmla="*/ 1024 h 2048"/>
              <a:gd name="T44" fmla="*/ 460 w 2048"/>
              <a:gd name="T45" fmla="*/ 1024 h 2048"/>
              <a:gd name="T46" fmla="*/ 1378 w 2048"/>
              <a:gd name="T47" fmla="*/ 585 h 2048"/>
              <a:gd name="T48" fmla="*/ 1663 w 2048"/>
              <a:gd name="T49" fmla="*/ 1663 h 2048"/>
              <a:gd name="T50" fmla="*/ 385 w 2048"/>
              <a:gd name="T51" fmla="*/ 1663 h 2048"/>
              <a:gd name="T52" fmla="*/ 385 w 2048"/>
              <a:gd name="T53" fmla="*/ 385 h 2048"/>
              <a:gd name="T54" fmla="*/ 1471 w 2048"/>
              <a:gd name="T55" fmla="*/ 238 h 2048"/>
              <a:gd name="T56" fmla="*/ 1385 w 2048"/>
              <a:gd name="T57" fmla="*/ 346 h 2048"/>
              <a:gd name="T58" fmla="*/ 1394 w 2048"/>
              <a:gd name="T59" fmla="*/ 449 h 2048"/>
              <a:gd name="T60" fmla="*/ 340 w 2048"/>
              <a:gd name="T61" fmla="*/ 1024 h 2048"/>
              <a:gd name="T62" fmla="*/ 1708 w 2048"/>
              <a:gd name="T63" fmla="*/ 1024 h 2048"/>
              <a:gd name="T64" fmla="*/ 1695 w 2048"/>
              <a:gd name="T65" fmla="*/ 662 h 2048"/>
              <a:gd name="T66" fmla="*/ 1701 w 2048"/>
              <a:gd name="T67" fmla="*/ 663 h 2048"/>
              <a:gd name="T68" fmla="*/ 1707 w 2048"/>
              <a:gd name="T69" fmla="*/ 662 h 2048"/>
              <a:gd name="T70" fmla="*/ 1713 w 2048"/>
              <a:gd name="T71" fmla="*/ 661 h 2048"/>
              <a:gd name="T72" fmla="*/ 1719 w 2048"/>
              <a:gd name="T73" fmla="*/ 659 h 2048"/>
              <a:gd name="T74" fmla="*/ 1725 w 2048"/>
              <a:gd name="T75" fmla="*/ 657 h 2048"/>
              <a:gd name="T76" fmla="*/ 1731 w 2048"/>
              <a:gd name="T77" fmla="*/ 654 h 2048"/>
              <a:gd name="T78" fmla="*/ 1736 w 2048"/>
              <a:gd name="T79" fmla="*/ 650 h 2048"/>
              <a:gd name="T80" fmla="*/ 1742 w 2048"/>
              <a:gd name="T81" fmla="*/ 645 h 2048"/>
              <a:gd name="T82" fmla="*/ 1928 w 2048"/>
              <a:gd name="T83" fmla="*/ 1024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48" h="2048">
                <a:moveTo>
                  <a:pt x="1898" y="490"/>
                </a:moveTo>
                <a:cubicBezTo>
                  <a:pt x="1997" y="390"/>
                  <a:pt x="1997" y="390"/>
                  <a:pt x="1997" y="390"/>
                </a:cubicBezTo>
                <a:cubicBezTo>
                  <a:pt x="2013" y="374"/>
                  <a:pt x="2019" y="349"/>
                  <a:pt x="2011" y="327"/>
                </a:cubicBezTo>
                <a:cubicBezTo>
                  <a:pt x="2003" y="305"/>
                  <a:pt x="1983" y="290"/>
                  <a:pt x="1960" y="288"/>
                </a:cubicBezTo>
                <a:cubicBezTo>
                  <a:pt x="1775" y="273"/>
                  <a:pt x="1775" y="273"/>
                  <a:pt x="1775" y="273"/>
                </a:cubicBezTo>
                <a:cubicBezTo>
                  <a:pt x="1760" y="88"/>
                  <a:pt x="1760" y="88"/>
                  <a:pt x="1760" y="88"/>
                </a:cubicBezTo>
                <a:cubicBezTo>
                  <a:pt x="1758" y="65"/>
                  <a:pt x="1743" y="45"/>
                  <a:pt x="1721" y="37"/>
                </a:cubicBezTo>
                <a:cubicBezTo>
                  <a:pt x="1699" y="29"/>
                  <a:pt x="1674" y="35"/>
                  <a:pt x="1658" y="51"/>
                </a:cubicBezTo>
                <a:cubicBezTo>
                  <a:pt x="1558" y="150"/>
                  <a:pt x="1558" y="150"/>
                  <a:pt x="1558" y="150"/>
                </a:cubicBezTo>
                <a:cubicBezTo>
                  <a:pt x="1398" y="52"/>
                  <a:pt x="1214" y="0"/>
                  <a:pt x="1024" y="0"/>
                </a:cubicBezTo>
                <a:cubicBezTo>
                  <a:pt x="750" y="0"/>
                  <a:pt x="493" y="107"/>
                  <a:pt x="300" y="300"/>
                </a:cubicBezTo>
                <a:cubicBezTo>
                  <a:pt x="107" y="493"/>
                  <a:pt x="0" y="750"/>
                  <a:pt x="0" y="1024"/>
                </a:cubicBezTo>
                <a:cubicBezTo>
                  <a:pt x="0" y="1298"/>
                  <a:pt x="107" y="1555"/>
                  <a:pt x="300" y="1748"/>
                </a:cubicBezTo>
                <a:cubicBezTo>
                  <a:pt x="493" y="1941"/>
                  <a:pt x="750" y="2048"/>
                  <a:pt x="1024" y="2048"/>
                </a:cubicBezTo>
                <a:cubicBezTo>
                  <a:pt x="1298" y="2048"/>
                  <a:pt x="1555" y="1941"/>
                  <a:pt x="1748" y="1748"/>
                </a:cubicBezTo>
                <a:cubicBezTo>
                  <a:pt x="1941" y="1555"/>
                  <a:pt x="2048" y="1298"/>
                  <a:pt x="2048" y="1024"/>
                </a:cubicBezTo>
                <a:cubicBezTo>
                  <a:pt x="2048" y="834"/>
                  <a:pt x="1996" y="650"/>
                  <a:pt x="1898" y="490"/>
                </a:cubicBezTo>
                <a:close/>
                <a:moveTo>
                  <a:pt x="1660" y="333"/>
                </a:moveTo>
                <a:cubicBezTo>
                  <a:pt x="1662" y="362"/>
                  <a:pt x="1686" y="386"/>
                  <a:pt x="1715" y="388"/>
                </a:cubicBezTo>
                <a:cubicBezTo>
                  <a:pt x="1821" y="397"/>
                  <a:pt x="1821" y="397"/>
                  <a:pt x="1821" y="397"/>
                </a:cubicBezTo>
                <a:cubicBezTo>
                  <a:pt x="1677" y="540"/>
                  <a:pt x="1677" y="540"/>
                  <a:pt x="1677" y="540"/>
                </a:cubicBezTo>
                <a:cubicBezTo>
                  <a:pt x="1521" y="527"/>
                  <a:pt x="1521" y="527"/>
                  <a:pt x="1521" y="527"/>
                </a:cubicBezTo>
                <a:cubicBezTo>
                  <a:pt x="1508" y="371"/>
                  <a:pt x="1508" y="371"/>
                  <a:pt x="1508" y="371"/>
                </a:cubicBezTo>
                <a:cubicBezTo>
                  <a:pt x="1651" y="227"/>
                  <a:pt x="1651" y="227"/>
                  <a:pt x="1651" y="227"/>
                </a:cubicBezTo>
                <a:lnTo>
                  <a:pt x="1660" y="333"/>
                </a:lnTo>
                <a:close/>
                <a:moveTo>
                  <a:pt x="1228" y="1024"/>
                </a:moveTo>
                <a:cubicBezTo>
                  <a:pt x="1228" y="1136"/>
                  <a:pt x="1136" y="1228"/>
                  <a:pt x="1024" y="1228"/>
                </a:cubicBezTo>
                <a:cubicBezTo>
                  <a:pt x="912" y="1228"/>
                  <a:pt x="820" y="1136"/>
                  <a:pt x="820" y="1024"/>
                </a:cubicBezTo>
                <a:cubicBezTo>
                  <a:pt x="820" y="912"/>
                  <a:pt x="912" y="820"/>
                  <a:pt x="1024" y="820"/>
                </a:cubicBezTo>
                <a:cubicBezTo>
                  <a:pt x="1058" y="820"/>
                  <a:pt x="1091" y="829"/>
                  <a:pt x="1119" y="844"/>
                </a:cubicBezTo>
                <a:cubicBezTo>
                  <a:pt x="982" y="982"/>
                  <a:pt x="982" y="982"/>
                  <a:pt x="982" y="982"/>
                </a:cubicBezTo>
                <a:cubicBezTo>
                  <a:pt x="958" y="1005"/>
                  <a:pt x="958" y="1043"/>
                  <a:pt x="982" y="1066"/>
                </a:cubicBezTo>
                <a:cubicBezTo>
                  <a:pt x="993" y="1078"/>
                  <a:pt x="1009" y="1084"/>
                  <a:pt x="1024" y="1084"/>
                </a:cubicBezTo>
                <a:cubicBezTo>
                  <a:pt x="1039" y="1084"/>
                  <a:pt x="1055" y="1078"/>
                  <a:pt x="1066" y="1066"/>
                </a:cubicBezTo>
                <a:cubicBezTo>
                  <a:pt x="1204" y="929"/>
                  <a:pt x="1204" y="929"/>
                  <a:pt x="1204" y="929"/>
                </a:cubicBezTo>
                <a:cubicBezTo>
                  <a:pt x="1219" y="957"/>
                  <a:pt x="1228" y="990"/>
                  <a:pt x="1228" y="1024"/>
                </a:cubicBezTo>
                <a:close/>
                <a:moveTo>
                  <a:pt x="1207" y="757"/>
                </a:moveTo>
                <a:cubicBezTo>
                  <a:pt x="1155" y="721"/>
                  <a:pt x="1092" y="700"/>
                  <a:pt x="1024" y="700"/>
                </a:cubicBezTo>
                <a:cubicBezTo>
                  <a:pt x="845" y="700"/>
                  <a:pt x="700" y="845"/>
                  <a:pt x="700" y="1024"/>
                </a:cubicBezTo>
                <a:cubicBezTo>
                  <a:pt x="700" y="1203"/>
                  <a:pt x="845" y="1348"/>
                  <a:pt x="1024" y="1348"/>
                </a:cubicBezTo>
                <a:cubicBezTo>
                  <a:pt x="1203" y="1348"/>
                  <a:pt x="1348" y="1203"/>
                  <a:pt x="1348" y="1024"/>
                </a:cubicBezTo>
                <a:cubicBezTo>
                  <a:pt x="1348" y="956"/>
                  <a:pt x="1327" y="893"/>
                  <a:pt x="1291" y="841"/>
                </a:cubicBezTo>
                <a:cubicBezTo>
                  <a:pt x="1463" y="670"/>
                  <a:pt x="1463" y="670"/>
                  <a:pt x="1463" y="670"/>
                </a:cubicBezTo>
                <a:cubicBezTo>
                  <a:pt x="1541" y="767"/>
                  <a:pt x="1588" y="890"/>
                  <a:pt x="1588" y="1024"/>
                </a:cubicBezTo>
                <a:cubicBezTo>
                  <a:pt x="1588" y="1335"/>
                  <a:pt x="1335" y="1588"/>
                  <a:pt x="1024" y="1588"/>
                </a:cubicBezTo>
                <a:cubicBezTo>
                  <a:pt x="713" y="1588"/>
                  <a:pt x="460" y="1335"/>
                  <a:pt x="460" y="1024"/>
                </a:cubicBezTo>
                <a:cubicBezTo>
                  <a:pt x="460" y="713"/>
                  <a:pt x="713" y="460"/>
                  <a:pt x="1024" y="460"/>
                </a:cubicBezTo>
                <a:cubicBezTo>
                  <a:pt x="1158" y="460"/>
                  <a:pt x="1281" y="507"/>
                  <a:pt x="1378" y="585"/>
                </a:cubicBezTo>
                <a:lnTo>
                  <a:pt x="1207" y="757"/>
                </a:lnTo>
                <a:close/>
                <a:moveTo>
                  <a:pt x="1663" y="1663"/>
                </a:moveTo>
                <a:cubicBezTo>
                  <a:pt x="1492" y="1834"/>
                  <a:pt x="1265" y="1928"/>
                  <a:pt x="1024" y="1928"/>
                </a:cubicBezTo>
                <a:cubicBezTo>
                  <a:pt x="783" y="1928"/>
                  <a:pt x="556" y="1834"/>
                  <a:pt x="385" y="1663"/>
                </a:cubicBezTo>
                <a:cubicBezTo>
                  <a:pt x="214" y="1492"/>
                  <a:pt x="120" y="1265"/>
                  <a:pt x="120" y="1024"/>
                </a:cubicBezTo>
                <a:cubicBezTo>
                  <a:pt x="120" y="783"/>
                  <a:pt x="214" y="556"/>
                  <a:pt x="385" y="385"/>
                </a:cubicBezTo>
                <a:cubicBezTo>
                  <a:pt x="556" y="214"/>
                  <a:pt x="783" y="120"/>
                  <a:pt x="1024" y="120"/>
                </a:cubicBezTo>
                <a:cubicBezTo>
                  <a:pt x="1182" y="120"/>
                  <a:pt x="1335" y="161"/>
                  <a:pt x="1471" y="238"/>
                </a:cubicBezTo>
                <a:cubicBezTo>
                  <a:pt x="1403" y="306"/>
                  <a:pt x="1403" y="306"/>
                  <a:pt x="1403" y="306"/>
                </a:cubicBezTo>
                <a:cubicBezTo>
                  <a:pt x="1392" y="317"/>
                  <a:pt x="1386" y="331"/>
                  <a:pt x="1385" y="346"/>
                </a:cubicBezTo>
                <a:cubicBezTo>
                  <a:pt x="1385" y="349"/>
                  <a:pt x="1385" y="351"/>
                  <a:pt x="1386" y="353"/>
                </a:cubicBezTo>
                <a:cubicBezTo>
                  <a:pt x="1394" y="449"/>
                  <a:pt x="1394" y="449"/>
                  <a:pt x="1394" y="449"/>
                </a:cubicBezTo>
                <a:cubicBezTo>
                  <a:pt x="1287" y="380"/>
                  <a:pt x="1160" y="340"/>
                  <a:pt x="1024" y="340"/>
                </a:cubicBezTo>
                <a:cubicBezTo>
                  <a:pt x="647" y="340"/>
                  <a:pt x="340" y="647"/>
                  <a:pt x="340" y="1024"/>
                </a:cubicBezTo>
                <a:cubicBezTo>
                  <a:pt x="340" y="1401"/>
                  <a:pt x="647" y="1708"/>
                  <a:pt x="1024" y="1708"/>
                </a:cubicBezTo>
                <a:cubicBezTo>
                  <a:pt x="1401" y="1708"/>
                  <a:pt x="1708" y="1401"/>
                  <a:pt x="1708" y="1024"/>
                </a:cubicBezTo>
                <a:cubicBezTo>
                  <a:pt x="1708" y="888"/>
                  <a:pt x="1668" y="761"/>
                  <a:pt x="1599" y="654"/>
                </a:cubicBezTo>
                <a:cubicBezTo>
                  <a:pt x="1695" y="662"/>
                  <a:pt x="1695" y="662"/>
                  <a:pt x="1695" y="662"/>
                </a:cubicBezTo>
                <a:cubicBezTo>
                  <a:pt x="1697" y="662"/>
                  <a:pt x="1698" y="663"/>
                  <a:pt x="1700" y="663"/>
                </a:cubicBezTo>
                <a:cubicBezTo>
                  <a:pt x="1700" y="663"/>
                  <a:pt x="1701" y="663"/>
                  <a:pt x="1701" y="663"/>
                </a:cubicBezTo>
                <a:cubicBezTo>
                  <a:pt x="1702" y="663"/>
                  <a:pt x="1702" y="662"/>
                  <a:pt x="1703" y="662"/>
                </a:cubicBezTo>
                <a:cubicBezTo>
                  <a:pt x="1705" y="662"/>
                  <a:pt x="1706" y="662"/>
                  <a:pt x="1707" y="662"/>
                </a:cubicBezTo>
                <a:cubicBezTo>
                  <a:pt x="1708" y="662"/>
                  <a:pt x="1709" y="662"/>
                  <a:pt x="1710" y="662"/>
                </a:cubicBezTo>
                <a:cubicBezTo>
                  <a:pt x="1711" y="662"/>
                  <a:pt x="1712" y="661"/>
                  <a:pt x="1713" y="661"/>
                </a:cubicBezTo>
                <a:cubicBezTo>
                  <a:pt x="1714" y="661"/>
                  <a:pt x="1715" y="661"/>
                  <a:pt x="1716" y="660"/>
                </a:cubicBezTo>
                <a:cubicBezTo>
                  <a:pt x="1717" y="660"/>
                  <a:pt x="1718" y="660"/>
                  <a:pt x="1719" y="659"/>
                </a:cubicBezTo>
                <a:cubicBezTo>
                  <a:pt x="1720" y="659"/>
                  <a:pt x="1721" y="659"/>
                  <a:pt x="1722" y="658"/>
                </a:cubicBezTo>
                <a:cubicBezTo>
                  <a:pt x="1723" y="658"/>
                  <a:pt x="1724" y="658"/>
                  <a:pt x="1725" y="657"/>
                </a:cubicBezTo>
                <a:cubicBezTo>
                  <a:pt x="1726" y="657"/>
                  <a:pt x="1727" y="656"/>
                  <a:pt x="1727" y="656"/>
                </a:cubicBezTo>
                <a:cubicBezTo>
                  <a:pt x="1728" y="655"/>
                  <a:pt x="1730" y="655"/>
                  <a:pt x="1731" y="654"/>
                </a:cubicBezTo>
                <a:cubicBezTo>
                  <a:pt x="1731" y="654"/>
                  <a:pt x="1732" y="653"/>
                  <a:pt x="1733" y="653"/>
                </a:cubicBezTo>
                <a:cubicBezTo>
                  <a:pt x="1734" y="652"/>
                  <a:pt x="1735" y="651"/>
                  <a:pt x="1736" y="650"/>
                </a:cubicBezTo>
                <a:cubicBezTo>
                  <a:pt x="1737" y="650"/>
                  <a:pt x="1737" y="650"/>
                  <a:pt x="1738" y="649"/>
                </a:cubicBezTo>
                <a:cubicBezTo>
                  <a:pt x="1739" y="648"/>
                  <a:pt x="1741" y="646"/>
                  <a:pt x="1742" y="645"/>
                </a:cubicBezTo>
                <a:cubicBezTo>
                  <a:pt x="1810" y="577"/>
                  <a:pt x="1810" y="577"/>
                  <a:pt x="1810" y="577"/>
                </a:cubicBezTo>
                <a:cubicBezTo>
                  <a:pt x="1887" y="713"/>
                  <a:pt x="1928" y="866"/>
                  <a:pt x="1928" y="1024"/>
                </a:cubicBezTo>
                <a:cubicBezTo>
                  <a:pt x="1928" y="1265"/>
                  <a:pt x="1834" y="1492"/>
                  <a:pt x="1663" y="1663"/>
                </a:cubicBezTo>
                <a:close/>
              </a:path>
            </a:pathLst>
          </a:custGeom>
          <a:solidFill>
            <a:schemeClr val="bg1">
              <a:lumMod val="95000"/>
              <a:alpha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
            <a:extLst>
              <a:ext uri="{FF2B5EF4-FFF2-40B4-BE49-F238E27FC236}">
                <a16:creationId xmlns:a16="http://schemas.microsoft.com/office/drawing/2014/main" id="{83080A22-3D8F-0CF0-4413-BA074882D28C}"/>
              </a:ext>
            </a:extLst>
          </p:cNvPr>
          <p:cNvSpPr>
            <a:spLocks noEditPoints="1"/>
          </p:cNvSpPr>
          <p:nvPr/>
        </p:nvSpPr>
        <p:spPr bwMode="auto">
          <a:xfrm>
            <a:off x="9350590" y="2826539"/>
            <a:ext cx="1980248" cy="1980248"/>
          </a:xfrm>
          <a:custGeom>
            <a:avLst/>
            <a:gdLst>
              <a:gd name="T0" fmla="*/ 1997 w 2048"/>
              <a:gd name="T1" fmla="*/ 390 h 2048"/>
              <a:gd name="T2" fmla="*/ 1960 w 2048"/>
              <a:gd name="T3" fmla="*/ 288 h 2048"/>
              <a:gd name="T4" fmla="*/ 1760 w 2048"/>
              <a:gd name="T5" fmla="*/ 88 h 2048"/>
              <a:gd name="T6" fmla="*/ 1658 w 2048"/>
              <a:gd name="T7" fmla="*/ 51 h 2048"/>
              <a:gd name="T8" fmla="*/ 1024 w 2048"/>
              <a:gd name="T9" fmla="*/ 0 h 2048"/>
              <a:gd name="T10" fmla="*/ 0 w 2048"/>
              <a:gd name="T11" fmla="*/ 1024 h 2048"/>
              <a:gd name="T12" fmla="*/ 1024 w 2048"/>
              <a:gd name="T13" fmla="*/ 2048 h 2048"/>
              <a:gd name="T14" fmla="*/ 2048 w 2048"/>
              <a:gd name="T15" fmla="*/ 1024 h 2048"/>
              <a:gd name="T16" fmla="*/ 1660 w 2048"/>
              <a:gd name="T17" fmla="*/ 333 h 2048"/>
              <a:gd name="T18" fmla="*/ 1821 w 2048"/>
              <a:gd name="T19" fmla="*/ 397 h 2048"/>
              <a:gd name="T20" fmla="*/ 1521 w 2048"/>
              <a:gd name="T21" fmla="*/ 527 h 2048"/>
              <a:gd name="T22" fmla="*/ 1651 w 2048"/>
              <a:gd name="T23" fmla="*/ 227 h 2048"/>
              <a:gd name="T24" fmla="*/ 1228 w 2048"/>
              <a:gd name="T25" fmla="*/ 1024 h 2048"/>
              <a:gd name="T26" fmla="*/ 820 w 2048"/>
              <a:gd name="T27" fmla="*/ 1024 h 2048"/>
              <a:gd name="T28" fmla="*/ 1119 w 2048"/>
              <a:gd name="T29" fmla="*/ 844 h 2048"/>
              <a:gd name="T30" fmla="*/ 982 w 2048"/>
              <a:gd name="T31" fmla="*/ 1066 h 2048"/>
              <a:gd name="T32" fmla="*/ 1066 w 2048"/>
              <a:gd name="T33" fmla="*/ 1066 h 2048"/>
              <a:gd name="T34" fmla="*/ 1228 w 2048"/>
              <a:gd name="T35" fmla="*/ 1024 h 2048"/>
              <a:gd name="T36" fmla="*/ 1024 w 2048"/>
              <a:gd name="T37" fmla="*/ 700 h 2048"/>
              <a:gd name="T38" fmla="*/ 1024 w 2048"/>
              <a:gd name="T39" fmla="*/ 1348 h 2048"/>
              <a:gd name="T40" fmla="*/ 1291 w 2048"/>
              <a:gd name="T41" fmla="*/ 841 h 2048"/>
              <a:gd name="T42" fmla="*/ 1588 w 2048"/>
              <a:gd name="T43" fmla="*/ 1024 h 2048"/>
              <a:gd name="T44" fmla="*/ 460 w 2048"/>
              <a:gd name="T45" fmla="*/ 1024 h 2048"/>
              <a:gd name="T46" fmla="*/ 1378 w 2048"/>
              <a:gd name="T47" fmla="*/ 585 h 2048"/>
              <a:gd name="T48" fmla="*/ 1663 w 2048"/>
              <a:gd name="T49" fmla="*/ 1663 h 2048"/>
              <a:gd name="T50" fmla="*/ 385 w 2048"/>
              <a:gd name="T51" fmla="*/ 1663 h 2048"/>
              <a:gd name="T52" fmla="*/ 385 w 2048"/>
              <a:gd name="T53" fmla="*/ 385 h 2048"/>
              <a:gd name="T54" fmla="*/ 1471 w 2048"/>
              <a:gd name="T55" fmla="*/ 238 h 2048"/>
              <a:gd name="T56" fmla="*/ 1385 w 2048"/>
              <a:gd name="T57" fmla="*/ 346 h 2048"/>
              <a:gd name="T58" fmla="*/ 1394 w 2048"/>
              <a:gd name="T59" fmla="*/ 449 h 2048"/>
              <a:gd name="T60" fmla="*/ 340 w 2048"/>
              <a:gd name="T61" fmla="*/ 1024 h 2048"/>
              <a:gd name="T62" fmla="*/ 1708 w 2048"/>
              <a:gd name="T63" fmla="*/ 1024 h 2048"/>
              <a:gd name="T64" fmla="*/ 1695 w 2048"/>
              <a:gd name="T65" fmla="*/ 662 h 2048"/>
              <a:gd name="T66" fmla="*/ 1701 w 2048"/>
              <a:gd name="T67" fmla="*/ 663 h 2048"/>
              <a:gd name="T68" fmla="*/ 1707 w 2048"/>
              <a:gd name="T69" fmla="*/ 662 h 2048"/>
              <a:gd name="T70" fmla="*/ 1713 w 2048"/>
              <a:gd name="T71" fmla="*/ 661 h 2048"/>
              <a:gd name="T72" fmla="*/ 1719 w 2048"/>
              <a:gd name="T73" fmla="*/ 659 h 2048"/>
              <a:gd name="T74" fmla="*/ 1725 w 2048"/>
              <a:gd name="T75" fmla="*/ 657 h 2048"/>
              <a:gd name="T76" fmla="*/ 1731 w 2048"/>
              <a:gd name="T77" fmla="*/ 654 h 2048"/>
              <a:gd name="T78" fmla="*/ 1736 w 2048"/>
              <a:gd name="T79" fmla="*/ 650 h 2048"/>
              <a:gd name="T80" fmla="*/ 1742 w 2048"/>
              <a:gd name="T81" fmla="*/ 645 h 2048"/>
              <a:gd name="T82" fmla="*/ 1928 w 2048"/>
              <a:gd name="T83" fmla="*/ 1024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48" h="2048">
                <a:moveTo>
                  <a:pt x="1898" y="490"/>
                </a:moveTo>
                <a:cubicBezTo>
                  <a:pt x="1997" y="390"/>
                  <a:pt x="1997" y="390"/>
                  <a:pt x="1997" y="390"/>
                </a:cubicBezTo>
                <a:cubicBezTo>
                  <a:pt x="2013" y="374"/>
                  <a:pt x="2019" y="349"/>
                  <a:pt x="2011" y="327"/>
                </a:cubicBezTo>
                <a:cubicBezTo>
                  <a:pt x="2003" y="305"/>
                  <a:pt x="1983" y="290"/>
                  <a:pt x="1960" y="288"/>
                </a:cubicBezTo>
                <a:cubicBezTo>
                  <a:pt x="1775" y="273"/>
                  <a:pt x="1775" y="273"/>
                  <a:pt x="1775" y="273"/>
                </a:cubicBezTo>
                <a:cubicBezTo>
                  <a:pt x="1760" y="88"/>
                  <a:pt x="1760" y="88"/>
                  <a:pt x="1760" y="88"/>
                </a:cubicBezTo>
                <a:cubicBezTo>
                  <a:pt x="1758" y="65"/>
                  <a:pt x="1743" y="45"/>
                  <a:pt x="1721" y="37"/>
                </a:cubicBezTo>
                <a:cubicBezTo>
                  <a:pt x="1699" y="29"/>
                  <a:pt x="1674" y="35"/>
                  <a:pt x="1658" y="51"/>
                </a:cubicBezTo>
                <a:cubicBezTo>
                  <a:pt x="1558" y="150"/>
                  <a:pt x="1558" y="150"/>
                  <a:pt x="1558" y="150"/>
                </a:cubicBezTo>
                <a:cubicBezTo>
                  <a:pt x="1398" y="52"/>
                  <a:pt x="1214" y="0"/>
                  <a:pt x="1024" y="0"/>
                </a:cubicBezTo>
                <a:cubicBezTo>
                  <a:pt x="750" y="0"/>
                  <a:pt x="493" y="107"/>
                  <a:pt x="300" y="300"/>
                </a:cubicBezTo>
                <a:cubicBezTo>
                  <a:pt x="107" y="493"/>
                  <a:pt x="0" y="750"/>
                  <a:pt x="0" y="1024"/>
                </a:cubicBezTo>
                <a:cubicBezTo>
                  <a:pt x="0" y="1298"/>
                  <a:pt x="107" y="1555"/>
                  <a:pt x="300" y="1748"/>
                </a:cubicBezTo>
                <a:cubicBezTo>
                  <a:pt x="493" y="1941"/>
                  <a:pt x="750" y="2048"/>
                  <a:pt x="1024" y="2048"/>
                </a:cubicBezTo>
                <a:cubicBezTo>
                  <a:pt x="1298" y="2048"/>
                  <a:pt x="1555" y="1941"/>
                  <a:pt x="1748" y="1748"/>
                </a:cubicBezTo>
                <a:cubicBezTo>
                  <a:pt x="1941" y="1555"/>
                  <a:pt x="2048" y="1298"/>
                  <a:pt x="2048" y="1024"/>
                </a:cubicBezTo>
                <a:cubicBezTo>
                  <a:pt x="2048" y="834"/>
                  <a:pt x="1996" y="650"/>
                  <a:pt x="1898" y="490"/>
                </a:cubicBezTo>
                <a:close/>
                <a:moveTo>
                  <a:pt x="1660" y="333"/>
                </a:moveTo>
                <a:cubicBezTo>
                  <a:pt x="1662" y="362"/>
                  <a:pt x="1686" y="386"/>
                  <a:pt x="1715" y="388"/>
                </a:cubicBezTo>
                <a:cubicBezTo>
                  <a:pt x="1821" y="397"/>
                  <a:pt x="1821" y="397"/>
                  <a:pt x="1821" y="397"/>
                </a:cubicBezTo>
                <a:cubicBezTo>
                  <a:pt x="1677" y="540"/>
                  <a:pt x="1677" y="540"/>
                  <a:pt x="1677" y="540"/>
                </a:cubicBezTo>
                <a:cubicBezTo>
                  <a:pt x="1521" y="527"/>
                  <a:pt x="1521" y="527"/>
                  <a:pt x="1521" y="527"/>
                </a:cubicBezTo>
                <a:cubicBezTo>
                  <a:pt x="1508" y="371"/>
                  <a:pt x="1508" y="371"/>
                  <a:pt x="1508" y="371"/>
                </a:cubicBezTo>
                <a:cubicBezTo>
                  <a:pt x="1651" y="227"/>
                  <a:pt x="1651" y="227"/>
                  <a:pt x="1651" y="227"/>
                </a:cubicBezTo>
                <a:lnTo>
                  <a:pt x="1660" y="333"/>
                </a:lnTo>
                <a:close/>
                <a:moveTo>
                  <a:pt x="1228" y="1024"/>
                </a:moveTo>
                <a:cubicBezTo>
                  <a:pt x="1228" y="1136"/>
                  <a:pt x="1136" y="1228"/>
                  <a:pt x="1024" y="1228"/>
                </a:cubicBezTo>
                <a:cubicBezTo>
                  <a:pt x="912" y="1228"/>
                  <a:pt x="820" y="1136"/>
                  <a:pt x="820" y="1024"/>
                </a:cubicBezTo>
                <a:cubicBezTo>
                  <a:pt x="820" y="912"/>
                  <a:pt x="912" y="820"/>
                  <a:pt x="1024" y="820"/>
                </a:cubicBezTo>
                <a:cubicBezTo>
                  <a:pt x="1058" y="820"/>
                  <a:pt x="1091" y="829"/>
                  <a:pt x="1119" y="844"/>
                </a:cubicBezTo>
                <a:cubicBezTo>
                  <a:pt x="982" y="982"/>
                  <a:pt x="982" y="982"/>
                  <a:pt x="982" y="982"/>
                </a:cubicBezTo>
                <a:cubicBezTo>
                  <a:pt x="958" y="1005"/>
                  <a:pt x="958" y="1043"/>
                  <a:pt x="982" y="1066"/>
                </a:cubicBezTo>
                <a:cubicBezTo>
                  <a:pt x="993" y="1078"/>
                  <a:pt x="1009" y="1084"/>
                  <a:pt x="1024" y="1084"/>
                </a:cubicBezTo>
                <a:cubicBezTo>
                  <a:pt x="1039" y="1084"/>
                  <a:pt x="1055" y="1078"/>
                  <a:pt x="1066" y="1066"/>
                </a:cubicBezTo>
                <a:cubicBezTo>
                  <a:pt x="1204" y="929"/>
                  <a:pt x="1204" y="929"/>
                  <a:pt x="1204" y="929"/>
                </a:cubicBezTo>
                <a:cubicBezTo>
                  <a:pt x="1219" y="957"/>
                  <a:pt x="1228" y="990"/>
                  <a:pt x="1228" y="1024"/>
                </a:cubicBezTo>
                <a:close/>
                <a:moveTo>
                  <a:pt x="1207" y="757"/>
                </a:moveTo>
                <a:cubicBezTo>
                  <a:pt x="1155" y="721"/>
                  <a:pt x="1092" y="700"/>
                  <a:pt x="1024" y="700"/>
                </a:cubicBezTo>
                <a:cubicBezTo>
                  <a:pt x="845" y="700"/>
                  <a:pt x="700" y="845"/>
                  <a:pt x="700" y="1024"/>
                </a:cubicBezTo>
                <a:cubicBezTo>
                  <a:pt x="700" y="1203"/>
                  <a:pt x="845" y="1348"/>
                  <a:pt x="1024" y="1348"/>
                </a:cubicBezTo>
                <a:cubicBezTo>
                  <a:pt x="1203" y="1348"/>
                  <a:pt x="1348" y="1203"/>
                  <a:pt x="1348" y="1024"/>
                </a:cubicBezTo>
                <a:cubicBezTo>
                  <a:pt x="1348" y="956"/>
                  <a:pt x="1327" y="893"/>
                  <a:pt x="1291" y="841"/>
                </a:cubicBezTo>
                <a:cubicBezTo>
                  <a:pt x="1463" y="670"/>
                  <a:pt x="1463" y="670"/>
                  <a:pt x="1463" y="670"/>
                </a:cubicBezTo>
                <a:cubicBezTo>
                  <a:pt x="1541" y="767"/>
                  <a:pt x="1588" y="890"/>
                  <a:pt x="1588" y="1024"/>
                </a:cubicBezTo>
                <a:cubicBezTo>
                  <a:pt x="1588" y="1335"/>
                  <a:pt x="1335" y="1588"/>
                  <a:pt x="1024" y="1588"/>
                </a:cubicBezTo>
                <a:cubicBezTo>
                  <a:pt x="713" y="1588"/>
                  <a:pt x="460" y="1335"/>
                  <a:pt x="460" y="1024"/>
                </a:cubicBezTo>
                <a:cubicBezTo>
                  <a:pt x="460" y="713"/>
                  <a:pt x="713" y="460"/>
                  <a:pt x="1024" y="460"/>
                </a:cubicBezTo>
                <a:cubicBezTo>
                  <a:pt x="1158" y="460"/>
                  <a:pt x="1281" y="507"/>
                  <a:pt x="1378" y="585"/>
                </a:cubicBezTo>
                <a:lnTo>
                  <a:pt x="1207" y="757"/>
                </a:lnTo>
                <a:close/>
                <a:moveTo>
                  <a:pt x="1663" y="1663"/>
                </a:moveTo>
                <a:cubicBezTo>
                  <a:pt x="1492" y="1834"/>
                  <a:pt x="1265" y="1928"/>
                  <a:pt x="1024" y="1928"/>
                </a:cubicBezTo>
                <a:cubicBezTo>
                  <a:pt x="783" y="1928"/>
                  <a:pt x="556" y="1834"/>
                  <a:pt x="385" y="1663"/>
                </a:cubicBezTo>
                <a:cubicBezTo>
                  <a:pt x="214" y="1492"/>
                  <a:pt x="120" y="1265"/>
                  <a:pt x="120" y="1024"/>
                </a:cubicBezTo>
                <a:cubicBezTo>
                  <a:pt x="120" y="783"/>
                  <a:pt x="214" y="556"/>
                  <a:pt x="385" y="385"/>
                </a:cubicBezTo>
                <a:cubicBezTo>
                  <a:pt x="556" y="214"/>
                  <a:pt x="783" y="120"/>
                  <a:pt x="1024" y="120"/>
                </a:cubicBezTo>
                <a:cubicBezTo>
                  <a:pt x="1182" y="120"/>
                  <a:pt x="1335" y="161"/>
                  <a:pt x="1471" y="238"/>
                </a:cubicBezTo>
                <a:cubicBezTo>
                  <a:pt x="1403" y="306"/>
                  <a:pt x="1403" y="306"/>
                  <a:pt x="1403" y="306"/>
                </a:cubicBezTo>
                <a:cubicBezTo>
                  <a:pt x="1392" y="317"/>
                  <a:pt x="1386" y="331"/>
                  <a:pt x="1385" y="346"/>
                </a:cubicBezTo>
                <a:cubicBezTo>
                  <a:pt x="1385" y="349"/>
                  <a:pt x="1385" y="351"/>
                  <a:pt x="1386" y="353"/>
                </a:cubicBezTo>
                <a:cubicBezTo>
                  <a:pt x="1394" y="449"/>
                  <a:pt x="1394" y="449"/>
                  <a:pt x="1394" y="449"/>
                </a:cubicBezTo>
                <a:cubicBezTo>
                  <a:pt x="1287" y="380"/>
                  <a:pt x="1160" y="340"/>
                  <a:pt x="1024" y="340"/>
                </a:cubicBezTo>
                <a:cubicBezTo>
                  <a:pt x="647" y="340"/>
                  <a:pt x="340" y="647"/>
                  <a:pt x="340" y="1024"/>
                </a:cubicBezTo>
                <a:cubicBezTo>
                  <a:pt x="340" y="1401"/>
                  <a:pt x="647" y="1708"/>
                  <a:pt x="1024" y="1708"/>
                </a:cubicBezTo>
                <a:cubicBezTo>
                  <a:pt x="1401" y="1708"/>
                  <a:pt x="1708" y="1401"/>
                  <a:pt x="1708" y="1024"/>
                </a:cubicBezTo>
                <a:cubicBezTo>
                  <a:pt x="1708" y="888"/>
                  <a:pt x="1668" y="761"/>
                  <a:pt x="1599" y="654"/>
                </a:cubicBezTo>
                <a:cubicBezTo>
                  <a:pt x="1695" y="662"/>
                  <a:pt x="1695" y="662"/>
                  <a:pt x="1695" y="662"/>
                </a:cubicBezTo>
                <a:cubicBezTo>
                  <a:pt x="1697" y="662"/>
                  <a:pt x="1698" y="663"/>
                  <a:pt x="1700" y="663"/>
                </a:cubicBezTo>
                <a:cubicBezTo>
                  <a:pt x="1700" y="663"/>
                  <a:pt x="1701" y="663"/>
                  <a:pt x="1701" y="663"/>
                </a:cubicBezTo>
                <a:cubicBezTo>
                  <a:pt x="1702" y="663"/>
                  <a:pt x="1702" y="662"/>
                  <a:pt x="1703" y="662"/>
                </a:cubicBezTo>
                <a:cubicBezTo>
                  <a:pt x="1705" y="662"/>
                  <a:pt x="1706" y="662"/>
                  <a:pt x="1707" y="662"/>
                </a:cubicBezTo>
                <a:cubicBezTo>
                  <a:pt x="1708" y="662"/>
                  <a:pt x="1709" y="662"/>
                  <a:pt x="1710" y="662"/>
                </a:cubicBezTo>
                <a:cubicBezTo>
                  <a:pt x="1711" y="662"/>
                  <a:pt x="1712" y="661"/>
                  <a:pt x="1713" y="661"/>
                </a:cubicBezTo>
                <a:cubicBezTo>
                  <a:pt x="1714" y="661"/>
                  <a:pt x="1715" y="661"/>
                  <a:pt x="1716" y="660"/>
                </a:cubicBezTo>
                <a:cubicBezTo>
                  <a:pt x="1717" y="660"/>
                  <a:pt x="1718" y="660"/>
                  <a:pt x="1719" y="659"/>
                </a:cubicBezTo>
                <a:cubicBezTo>
                  <a:pt x="1720" y="659"/>
                  <a:pt x="1721" y="659"/>
                  <a:pt x="1722" y="658"/>
                </a:cubicBezTo>
                <a:cubicBezTo>
                  <a:pt x="1723" y="658"/>
                  <a:pt x="1724" y="658"/>
                  <a:pt x="1725" y="657"/>
                </a:cubicBezTo>
                <a:cubicBezTo>
                  <a:pt x="1726" y="657"/>
                  <a:pt x="1727" y="656"/>
                  <a:pt x="1727" y="656"/>
                </a:cubicBezTo>
                <a:cubicBezTo>
                  <a:pt x="1728" y="655"/>
                  <a:pt x="1730" y="655"/>
                  <a:pt x="1731" y="654"/>
                </a:cubicBezTo>
                <a:cubicBezTo>
                  <a:pt x="1731" y="654"/>
                  <a:pt x="1732" y="653"/>
                  <a:pt x="1733" y="653"/>
                </a:cubicBezTo>
                <a:cubicBezTo>
                  <a:pt x="1734" y="652"/>
                  <a:pt x="1735" y="651"/>
                  <a:pt x="1736" y="650"/>
                </a:cubicBezTo>
                <a:cubicBezTo>
                  <a:pt x="1737" y="650"/>
                  <a:pt x="1737" y="650"/>
                  <a:pt x="1738" y="649"/>
                </a:cubicBezTo>
                <a:cubicBezTo>
                  <a:pt x="1739" y="648"/>
                  <a:pt x="1741" y="646"/>
                  <a:pt x="1742" y="645"/>
                </a:cubicBezTo>
                <a:cubicBezTo>
                  <a:pt x="1810" y="577"/>
                  <a:pt x="1810" y="577"/>
                  <a:pt x="1810" y="577"/>
                </a:cubicBezTo>
                <a:cubicBezTo>
                  <a:pt x="1887" y="713"/>
                  <a:pt x="1928" y="866"/>
                  <a:pt x="1928" y="1024"/>
                </a:cubicBezTo>
                <a:cubicBezTo>
                  <a:pt x="1928" y="1265"/>
                  <a:pt x="1834" y="1492"/>
                  <a:pt x="1663" y="1663"/>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9449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A7F59-2F23-07E1-7BD0-7B276B3ADE6C}"/>
              </a:ext>
            </a:extLst>
          </p:cNvPr>
          <p:cNvSpPr>
            <a:spLocks noGrp="1"/>
          </p:cNvSpPr>
          <p:nvPr>
            <p:ph type="title"/>
          </p:nvPr>
        </p:nvSpPr>
        <p:spPr>
          <a:xfrm>
            <a:off x="0" y="18255"/>
            <a:ext cx="12192000" cy="914400"/>
          </a:xfrm>
        </p:spPr>
        <p:txBody>
          <a:bodyPr>
            <a:normAutofit/>
          </a:bodyPr>
          <a:lstStyle/>
          <a:p>
            <a:pPr algn="ctr"/>
            <a:r>
              <a:rPr lang="en-US" b="1" dirty="0">
                <a:latin typeface="Arial" panose="020B0604020202020204" pitchFamily="34" charset="0"/>
                <a:ea typeface="Verdana" panose="020B0604030504040204" pitchFamily="34" charset="0"/>
                <a:cs typeface="Arial" panose="020B0604020202020204" pitchFamily="34" charset="0"/>
              </a:rPr>
              <a:t>RESEARCH QUESTIONS</a:t>
            </a:r>
          </a:p>
        </p:txBody>
      </p:sp>
      <p:grpSp>
        <p:nvGrpSpPr>
          <p:cNvPr id="4" name="Group 3">
            <a:extLst>
              <a:ext uri="{FF2B5EF4-FFF2-40B4-BE49-F238E27FC236}">
                <a16:creationId xmlns:a16="http://schemas.microsoft.com/office/drawing/2014/main" id="{C64F5F78-BA76-586A-7E88-D6D646E581F6}"/>
              </a:ext>
            </a:extLst>
          </p:cNvPr>
          <p:cNvGrpSpPr/>
          <p:nvPr/>
        </p:nvGrpSpPr>
        <p:grpSpPr>
          <a:xfrm>
            <a:off x="8100745" y="1682425"/>
            <a:ext cx="3898596" cy="4021741"/>
            <a:chOff x="5197476" y="919163"/>
            <a:chExt cx="3573462" cy="3567113"/>
          </a:xfrm>
          <a:solidFill>
            <a:schemeClr val="bg1">
              <a:lumMod val="95000"/>
              <a:alpha val="50000"/>
            </a:schemeClr>
          </a:solidFill>
        </p:grpSpPr>
        <p:sp>
          <p:nvSpPr>
            <p:cNvPr id="5" name="Freeform 5">
              <a:extLst>
                <a:ext uri="{FF2B5EF4-FFF2-40B4-BE49-F238E27FC236}">
                  <a16:creationId xmlns:a16="http://schemas.microsoft.com/office/drawing/2014/main" id="{B492E977-88D5-B4C9-BDA2-FF37FDC191F1}"/>
                </a:ext>
              </a:extLst>
            </p:cNvPr>
            <p:cNvSpPr>
              <a:spLocks/>
            </p:cNvSpPr>
            <p:nvPr/>
          </p:nvSpPr>
          <p:spPr bwMode="auto">
            <a:xfrm>
              <a:off x="5197476" y="919163"/>
              <a:ext cx="2974975" cy="3567113"/>
            </a:xfrm>
            <a:custGeom>
              <a:avLst/>
              <a:gdLst>
                <a:gd name="T0" fmla="*/ 91 w 1709"/>
                <a:gd name="T1" fmla="*/ 1299 h 2050"/>
                <a:gd name="T2" fmla="*/ 128 w 1709"/>
                <a:gd name="T3" fmla="*/ 1362 h 2050"/>
                <a:gd name="T4" fmla="*/ 111 w 1709"/>
                <a:gd name="T5" fmla="*/ 1476 h 2050"/>
                <a:gd name="T6" fmla="*/ 132 w 1709"/>
                <a:gd name="T7" fmla="*/ 1550 h 2050"/>
                <a:gd name="T8" fmla="*/ 175 w 1709"/>
                <a:gd name="T9" fmla="*/ 1599 h 2050"/>
                <a:gd name="T10" fmla="*/ 203 w 1709"/>
                <a:gd name="T11" fmla="*/ 1667 h 2050"/>
                <a:gd name="T12" fmla="*/ 209 w 1709"/>
                <a:gd name="T13" fmla="*/ 1786 h 2050"/>
                <a:gd name="T14" fmla="*/ 358 w 1709"/>
                <a:gd name="T15" fmla="*/ 1876 h 2050"/>
                <a:gd name="T16" fmla="*/ 784 w 1709"/>
                <a:gd name="T17" fmla="*/ 2024 h 2050"/>
                <a:gd name="T18" fmla="*/ 1673 w 1709"/>
                <a:gd name="T19" fmla="*/ 2048 h 2050"/>
                <a:gd name="T20" fmla="*/ 1706 w 1709"/>
                <a:gd name="T21" fmla="*/ 2003 h 2050"/>
                <a:gd name="T22" fmla="*/ 1649 w 1709"/>
                <a:gd name="T23" fmla="*/ 1901 h 2050"/>
                <a:gd name="T24" fmla="*/ 1571 w 1709"/>
                <a:gd name="T25" fmla="*/ 1605 h 2050"/>
                <a:gd name="T26" fmla="*/ 1516 w 1709"/>
                <a:gd name="T27" fmla="*/ 1581 h 2050"/>
                <a:gd name="T28" fmla="*/ 1546 w 1709"/>
                <a:gd name="T29" fmla="*/ 1825 h 2050"/>
                <a:gd name="T30" fmla="*/ 1614 w 1709"/>
                <a:gd name="T31" fmla="*/ 1976 h 2050"/>
                <a:gd name="T32" fmla="*/ 842 w 1709"/>
                <a:gd name="T33" fmla="*/ 1982 h 2050"/>
                <a:gd name="T34" fmla="*/ 753 w 1709"/>
                <a:gd name="T35" fmla="*/ 1753 h 2050"/>
                <a:gd name="T36" fmla="*/ 1019 w 1709"/>
                <a:gd name="T37" fmla="*/ 1538 h 2050"/>
                <a:gd name="T38" fmla="*/ 985 w 1709"/>
                <a:gd name="T39" fmla="*/ 1505 h 2050"/>
                <a:gd name="T40" fmla="*/ 781 w 1709"/>
                <a:gd name="T41" fmla="*/ 1671 h 2050"/>
                <a:gd name="T42" fmla="*/ 638 w 1709"/>
                <a:gd name="T43" fmla="*/ 1721 h 2050"/>
                <a:gd name="T44" fmla="*/ 344 w 1709"/>
                <a:gd name="T45" fmla="*/ 1809 h 2050"/>
                <a:gd name="T46" fmla="*/ 266 w 1709"/>
                <a:gd name="T47" fmla="*/ 1703 h 2050"/>
                <a:gd name="T48" fmla="*/ 273 w 1709"/>
                <a:gd name="T49" fmla="*/ 1609 h 2050"/>
                <a:gd name="T50" fmla="*/ 202 w 1709"/>
                <a:gd name="T51" fmla="*/ 1535 h 2050"/>
                <a:gd name="T52" fmla="*/ 222 w 1709"/>
                <a:gd name="T53" fmla="*/ 1488 h 2050"/>
                <a:gd name="T54" fmla="*/ 167 w 1709"/>
                <a:gd name="T55" fmla="*/ 1434 h 2050"/>
                <a:gd name="T56" fmla="*/ 190 w 1709"/>
                <a:gd name="T57" fmla="*/ 1391 h 2050"/>
                <a:gd name="T58" fmla="*/ 122 w 1709"/>
                <a:gd name="T59" fmla="*/ 1238 h 2050"/>
                <a:gd name="T60" fmla="*/ 73 w 1709"/>
                <a:gd name="T61" fmla="*/ 1205 h 2050"/>
                <a:gd name="T62" fmla="*/ 261 w 1709"/>
                <a:gd name="T63" fmla="*/ 902 h 2050"/>
                <a:gd name="T64" fmla="*/ 224 w 1709"/>
                <a:gd name="T65" fmla="*/ 771 h 2050"/>
                <a:gd name="T66" fmla="*/ 201 w 1709"/>
                <a:gd name="T67" fmla="*/ 711 h 2050"/>
                <a:gd name="T68" fmla="*/ 253 w 1709"/>
                <a:gd name="T69" fmla="*/ 578 h 2050"/>
                <a:gd name="T70" fmla="*/ 284 w 1709"/>
                <a:gd name="T71" fmla="*/ 463 h 2050"/>
                <a:gd name="T72" fmla="*/ 713 w 1709"/>
                <a:gd name="T73" fmla="*/ 117 h 2050"/>
                <a:gd name="T74" fmla="*/ 1194 w 1709"/>
                <a:gd name="T75" fmla="*/ 80 h 2050"/>
                <a:gd name="T76" fmla="*/ 1206 w 1709"/>
                <a:gd name="T77" fmla="*/ 13 h 2050"/>
                <a:gd name="T78" fmla="*/ 699 w 1709"/>
                <a:gd name="T79" fmla="*/ 50 h 2050"/>
                <a:gd name="T80" fmla="*/ 220 w 1709"/>
                <a:gd name="T81" fmla="*/ 439 h 2050"/>
                <a:gd name="T82" fmla="*/ 187 w 1709"/>
                <a:gd name="T83" fmla="*/ 563 h 2050"/>
                <a:gd name="T84" fmla="*/ 138 w 1709"/>
                <a:gd name="T85" fmla="*/ 688 h 2050"/>
                <a:gd name="T86" fmla="*/ 178 w 1709"/>
                <a:gd name="T87" fmla="*/ 821 h 2050"/>
                <a:gd name="T88" fmla="*/ 200 w 1709"/>
                <a:gd name="T89" fmla="*/ 871 h 2050"/>
                <a:gd name="T90" fmla="*/ 6 w 1709"/>
                <a:gd name="T91" fmla="*/ 1214 h 2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09" h="2050">
                  <a:moveTo>
                    <a:pt x="55" y="1278"/>
                  </a:moveTo>
                  <a:cubicBezTo>
                    <a:pt x="66" y="1286"/>
                    <a:pt x="78" y="1293"/>
                    <a:pt x="91" y="1299"/>
                  </a:cubicBezTo>
                  <a:cubicBezTo>
                    <a:pt x="105" y="1306"/>
                    <a:pt x="130" y="1319"/>
                    <a:pt x="132" y="1328"/>
                  </a:cubicBezTo>
                  <a:cubicBezTo>
                    <a:pt x="134" y="1339"/>
                    <a:pt x="133" y="1351"/>
                    <a:pt x="128" y="1362"/>
                  </a:cubicBezTo>
                  <a:cubicBezTo>
                    <a:pt x="123" y="1373"/>
                    <a:pt x="117" y="1383"/>
                    <a:pt x="113" y="1391"/>
                  </a:cubicBezTo>
                  <a:cubicBezTo>
                    <a:pt x="100" y="1413"/>
                    <a:pt x="79" y="1450"/>
                    <a:pt x="111" y="1476"/>
                  </a:cubicBezTo>
                  <a:cubicBezTo>
                    <a:pt x="118" y="1482"/>
                    <a:pt x="131" y="1492"/>
                    <a:pt x="143" y="1501"/>
                  </a:cubicBezTo>
                  <a:cubicBezTo>
                    <a:pt x="134" y="1516"/>
                    <a:pt x="130" y="1533"/>
                    <a:pt x="132" y="1550"/>
                  </a:cubicBezTo>
                  <a:cubicBezTo>
                    <a:pt x="133" y="1564"/>
                    <a:pt x="141" y="1576"/>
                    <a:pt x="152" y="1584"/>
                  </a:cubicBezTo>
                  <a:cubicBezTo>
                    <a:pt x="159" y="1589"/>
                    <a:pt x="168" y="1594"/>
                    <a:pt x="175" y="1599"/>
                  </a:cubicBezTo>
                  <a:cubicBezTo>
                    <a:pt x="196" y="1610"/>
                    <a:pt x="204" y="1615"/>
                    <a:pt x="206" y="1626"/>
                  </a:cubicBezTo>
                  <a:cubicBezTo>
                    <a:pt x="208" y="1640"/>
                    <a:pt x="207" y="1654"/>
                    <a:pt x="203" y="1667"/>
                  </a:cubicBezTo>
                  <a:cubicBezTo>
                    <a:pt x="201" y="1676"/>
                    <a:pt x="199" y="1685"/>
                    <a:pt x="198" y="1694"/>
                  </a:cubicBezTo>
                  <a:cubicBezTo>
                    <a:pt x="194" y="1725"/>
                    <a:pt x="198" y="1757"/>
                    <a:pt x="209" y="1786"/>
                  </a:cubicBezTo>
                  <a:cubicBezTo>
                    <a:pt x="224" y="1841"/>
                    <a:pt x="273" y="1878"/>
                    <a:pt x="330" y="1879"/>
                  </a:cubicBezTo>
                  <a:cubicBezTo>
                    <a:pt x="339" y="1879"/>
                    <a:pt x="348" y="1878"/>
                    <a:pt x="358" y="1876"/>
                  </a:cubicBezTo>
                  <a:cubicBezTo>
                    <a:pt x="455" y="1853"/>
                    <a:pt x="551" y="1824"/>
                    <a:pt x="645" y="1790"/>
                  </a:cubicBezTo>
                  <a:cubicBezTo>
                    <a:pt x="722" y="1835"/>
                    <a:pt x="771" y="1973"/>
                    <a:pt x="784" y="2024"/>
                  </a:cubicBezTo>
                  <a:cubicBezTo>
                    <a:pt x="787" y="2039"/>
                    <a:pt x="801" y="2050"/>
                    <a:pt x="817" y="2050"/>
                  </a:cubicBezTo>
                  <a:cubicBezTo>
                    <a:pt x="1673" y="2048"/>
                    <a:pt x="1673" y="2048"/>
                    <a:pt x="1673" y="2048"/>
                  </a:cubicBezTo>
                  <a:cubicBezTo>
                    <a:pt x="1684" y="2048"/>
                    <a:pt x="1694" y="2042"/>
                    <a:pt x="1701" y="2034"/>
                  </a:cubicBezTo>
                  <a:cubicBezTo>
                    <a:pt x="1707" y="2025"/>
                    <a:pt x="1709" y="2014"/>
                    <a:pt x="1706" y="2003"/>
                  </a:cubicBezTo>
                  <a:cubicBezTo>
                    <a:pt x="1697" y="1980"/>
                    <a:pt x="1686" y="1958"/>
                    <a:pt x="1671" y="1938"/>
                  </a:cubicBezTo>
                  <a:cubicBezTo>
                    <a:pt x="1663" y="1927"/>
                    <a:pt x="1656" y="1914"/>
                    <a:pt x="1649" y="1901"/>
                  </a:cubicBezTo>
                  <a:cubicBezTo>
                    <a:pt x="1634" y="1870"/>
                    <a:pt x="1621" y="1838"/>
                    <a:pt x="1611" y="1804"/>
                  </a:cubicBezTo>
                  <a:cubicBezTo>
                    <a:pt x="1592" y="1739"/>
                    <a:pt x="1578" y="1672"/>
                    <a:pt x="1571" y="1605"/>
                  </a:cubicBezTo>
                  <a:cubicBezTo>
                    <a:pt x="1570" y="1592"/>
                    <a:pt x="1562" y="1581"/>
                    <a:pt x="1550" y="1576"/>
                  </a:cubicBezTo>
                  <a:cubicBezTo>
                    <a:pt x="1539" y="1571"/>
                    <a:pt x="1526" y="1573"/>
                    <a:pt x="1516" y="1581"/>
                  </a:cubicBezTo>
                  <a:cubicBezTo>
                    <a:pt x="1506" y="1588"/>
                    <a:pt x="1501" y="1601"/>
                    <a:pt x="1503" y="1613"/>
                  </a:cubicBezTo>
                  <a:cubicBezTo>
                    <a:pt x="1511" y="1685"/>
                    <a:pt x="1525" y="1756"/>
                    <a:pt x="1546" y="1825"/>
                  </a:cubicBezTo>
                  <a:cubicBezTo>
                    <a:pt x="1557" y="1861"/>
                    <a:pt x="1571" y="1897"/>
                    <a:pt x="1588" y="1931"/>
                  </a:cubicBezTo>
                  <a:cubicBezTo>
                    <a:pt x="1596" y="1947"/>
                    <a:pt x="1604" y="1962"/>
                    <a:pt x="1614" y="1976"/>
                  </a:cubicBezTo>
                  <a:cubicBezTo>
                    <a:pt x="1617" y="1980"/>
                    <a:pt x="1617" y="1980"/>
                    <a:pt x="1617" y="1980"/>
                  </a:cubicBezTo>
                  <a:cubicBezTo>
                    <a:pt x="842" y="1982"/>
                    <a:pt x="842" y="1982"/>
                    <a:pt x="842" y="1982"/>
                  </a:cubicBezTo>
                  <a:cubicBezTo>
                    <a:pt x="820" y="1901"/>
                    <a:pt x="779" y="1826"/>
                    <a:pt x="722" y="1764"/>
                  </a:cubicBezTo>
                  <a:cubicBezTo>
                    <a:pt x="753" y="1753"/>
                    <a:pt x="753" y="1753"/>
                    <a:pt x="753" y="1753"/>
                  </a:cubicBezTo>
                  <a:cubicBezTo>
                    <a:pt x="776" y="1745"/>
                    <a:pt x="793" y="1739"/>
                    <a:pt x="802" y="1736"/>
                  </a:cubicBezTo>
                  <a:cubicBezTo>
                    <a:pt x="948" y="1690"/>
                    <a:pt x="1021" y="1623"/>
                    <a:pt x="1019" y="1538"/>
                  </a:cubicBezTo>
                  <a:cubicBezTo>
                    <a:pt x="1019" y="1529"/>
                    <a:pt x="1016" y="1520"/>
                    <a:pt x="1009" y="1514"/>
                  </a:cubicBezTo>
                  <a:cubicBezTo>
                    <a:pt x="1003" y="1508"/>
                    <a:pt x="994" y="1504"/>
                    <a:pt x="985" y="1505"/>
                  </a:cubicBezTo>
                  <a:cubicBezTo>
                    <a:pt x="966" y="1505"/>
                    <a:pt x="951" y="1521"/>
                    <a:pt x="951" y="1540"/>
                  </a:cubicBezTo>
                  <a:cubicBezTo>
                    <a:pt x="952" y="1575"/>
                    <a:pt x="923" y="1626"/>
                    <a:pt x="781" y="1671"/>
                  </a:cubicBezTo>
                  <a:cubicBezTo>
                    <a:pt x="772" y="1674"/>
                    <a:pt x="754" y="1680"/>
                    <a:pt x="731" y="1688"/>
                  </a:cubicBezTo>
                  <a:cubicBezTo>
                    <a:pt x="705" y="1697"/>
                    <a:pt x="673" y="1709"/>
                    <a:pt x="638" y="1721"/>
                  </a:cubicBezTo>
                  <a:cubicBezTo>
                    <a:pt x="637" y="1721"/>
                    <a:pt x="637" y="1721"/>
                    <a:pt x="637" y="1721"/>
                  </a:cubicBezTo>
                  <a:cubicBezTo>
                    <a:pt x="541" y="1756"/>
                    <a:pt x="443" y="1786"/>
                    <a:pt x="344" y="1809"/>
                  </a:cubicBezTo>
                  <a:cubicBezTo>
                    <a:pt x="312" y="1816"/>
                    <a:pt x="281" y="1796"/>
                    <a:pt x="274" y="1764"/>
                  </a:cubicBezTo>
                  <a:cubicBezTo>
                    <a:pt x="266" y="1745"/>
                    <a:pt x="263" y="1724"/>
                    <a:pt x="266" y="1703"/>
                  </a:cubicBezTo>
                  <a:cubicBezTo>
                    <a:pt x="266" y="1696"/>
                    <a:pt x="268" y="1689"/>
                    <a:pt x="270" y="1682"/>
                  </a:cubicBezTo>
                  <a:cubicBezTo>
                    <a:pt x="277" y="1658"/>
                    <a:pt x="278" y="1633"/>
                    <a:pt x="273" y="1609"/>
                  </a:cubicBezTo>
                  <a:cubicBezTo>
                    <a:pt x="263" y="1578"/>
                    <a:pt x="240" y="1552"/>
                    <a:pt x="209" y="1539"/>
                  </a:cubicBezTo>
                  <a:cubicBezTo>
                    <a:pt x="202" y="1535"/>
                    <a:pt x="202" y="1535"/>
                    <a:pt x="202" y="1535"/>
                  </a:cubicBezTo>
                  <a:cubicBezTo>
                    <a:pt x="206" y="1528"/>
                    <a:pt x="210" y="1521"/>
                    <a:pt x="215" y="1514"/>
                  </a:cubicBezTo>
                  <a:cubicBezTo>
                    <a:pt x="221" y="1507"/>
                    <a:pt x="224" y="1498"/>
                    <a:pt x="222" y="1488"/>
                  </a:cubicBezTo>
                  <a:cubicBezTo>
                    <a:pt x="221" y="1479"/>
                    <a:pt x="216" y="1471"/>
                    <a:pt x="209" y="1465"/>
                  </a:cubicBezTo>
                  <a:cubicBezTo>
                    <a:pt x="201" y="1459"/>
                    <a:pt x="181" y="1445"/>
                    <a:pt x="167" y="1434"/>
                  </a:cubicBezTo>
                  <a:cubicBezTo>
                    <a:pt x="169" y="1431"/>
                    <a:pt x="171" y="1427"/>
                    <a:pt x="172" y="1424"/>
                  </a:cubicBezTo>
                  <a:cubicBezTo>
                    <a:pt x="178" y="1415"/>
                    <a:pt x="184" y="1404"/>
                    <a:pt x="190" y="1391"/>
                  </a:cubicBezTo>
                  <a:cubicBezTo>
                    <a:pt x="201" y="1368"/>
                    <a:pt x="204" y="1341"/>
                    <a:pt x="199" y="1315"/>
                  </a:cubicBezTo>
                  <a:cubicBezTo>
                    <a:pt x="191" y="1273"/>
                    <a:pt x="151" y="1253"/>
                    <a:pt x="122" y="1238"/>
                  </a:cubicBezTo>
                  <a:cubicBezTo>
                    <a:pt x="112" y="1233"/>
                    <a:pt x="103" y="1228"/>
                    <a:pt x="94" y="1222"/>
                  </a:cubicBezTo>
                  <a:cubicBezTo>
                    <a:pt x="86" y="1217"/>
                    <a:pt x="80" y="1211"/>
                    <a:pt x="73" y="1205"/>
                  </a:cubicBezTo>
                  <a:cubicBezTo>
                    <a:pt x="73" y="1200"/>
                    <a:pt x="79" y="1188"/>
                    <a:pt x="105" y="1156"/>
                  </a:cubicBezTo>
                  <a:cubicBezTo>
                    <a:pt x="166" y="1077"/>
                    <a:pt x="218" y="992"/>
                    <a:pt x="261" y="902"/>
                  </a:cubicBezTo>
                  <a:cubicBezTo>
                    <a:pt x="269" y="888"/>
                    <a:pt x="274" y="872"/>
                    <a:pt x="274" y="856"/>
                  </a:cubicBezTo>
                  <a:cubicBezTo>
                    <a:pt x="271" y="822"/>
                    <a:pt x="253" y="790"/>
                    <a:pt x="224" y="771"/>
                  </a:cubicBezTo>
                  <a:cubicBezTo>
                    <a:pt x="211" y="758"/>
                    <a:pt x="198" y="746"/>
                    <a:pt x="196" y="735"/>
                  </a:cubicBezTo>
                  <a:cubicBezTo>
                    <a:pt x="196" y="727"/>
                    <a:pt x="198" y="719"/>
                    <a:pt x="201" y="711"/>
                  </a:cubicBezTo>
                  <a:cubicBezTo>
                    <a:pt x="207" y="697"/>
                    <a:pt x="213" y="682"/>
                    <a:pt x="220" y="668"/>
                  </a:cubicBezTo>
                  <a:cubicBezTo>
                    <a:pt x="234" y="639"/>
                    <a:pt x="245" y="609"/>
                    <a:pt x="253" y="578"/>
                  </a:cubicBezTo>
                  <a:cubicBezTo>
                    <a:pt x="257" y="564"/>
                    <a:pt x="257" y="564"/>
                    <a:pt x="257" y="564"/>
                  </a:cubicBezTo>
                  <a:cubicBezTo>
                    <a:pt x="264" y="529"/>
                    <a:pt x="273" y="496"/>
                    <a:pt x="284" y="463"/>
                  </a:cubicBezTo>
                  <a:cubicBezTo>
                    <a:pt x="311" y="389"/>
                    <a:pt x="353" y="320"/>
                    <a:pt x="407" y="263"/>
                  </a:cubicBezTo>
                  <a:cubicBezTo>
                    <a:pt x="472" y="194"/>
                    <a:pt x="575" y="145"/>
                    <a:pt x="713" y="117"/>
                  </a:cubicBezTo>
                  <a:cubicBezTo>
                    <a:pt x="818" y="94"/>
                    <a:pt x="925" y="79"/>
                    <a:pt x="1033" y="71"/>
                  </a:cubicBezTo>
                  <a:cubicBezTo>
                    <a:pt x="1087" y="68"/>
                    <a:pt x="1141" y="71"/>
                    <a:pt x="1194" y="80"/>
                  </a:cubicBezTo>
                  <a:cubicBezTo>
                    <a:pt x="1212" y="83"/>
                    <a:pt x="1229" y="71"/>
                    <a:pt x="1233" y="52"/>
                  </a:cubicBezTo>
                  <a:cubicBezTo>
                    <a:pt x="1236" y="34"/>
                    <a:pt x="1224" y="17"/>
                    <a:pt x="1206" y="13"/>
                  </a:cubicBezTo>
                  <a:cubicBezTo>
                    <a:pt x="1147" y="3"/>
                    <a:pt x="1088" y="0"/>
                    <a:pt x="1030" y="3"/>
                  </a:cubicBezTo>
                  <a:cubicBezTo>
                    <a:pt x="919" y="11"/>
                    <a:pt x="808" y="27"/>
                    <a:pt x="699" y="50"/>
                  </a:cubicBezTo>
                  <a:cubicBezTo>
                    <a:pt x="546" y="81"/>
                    <a:pt x="434" y="135"/>
                    <a:pt x="357" y="216"/>
                  </a:cubicBezTo>
                  <a:cubicBezTo>
                    <a:pt x="297" y="280"/>
                    <a:pt x="251" y="356"/>
                    <a:pt x="220" y="439"/>
                  </a:cubicBezTo>
                  <a:cubicBezTo>
                    <a:pt x="208" y="475"/>
                    <a:pt x="198" y="511"/>
                    <a:pt x="190" y="548"/>
                  </a:cubicBezTo>
                  <a:cubicBezTo>
                    <a:pt x="187" y="563"/>
                    <a:pt x="187" y="563"/>
                    <a:pt x="187" y="563"/>
                  </a:cubicBezTo>
                  <a:cubicBezTo>
                    <a:pt x="179" y="589"/>
                    <a:pt x="170" y="615"/>
                    <a:pt x="158" y="640"/>
                  </a:cubicBezTo>
                  <a:cubicBezTo>
                    <a:pt x="151" y="656"/>
                    <a:pt x="144" y="671"/>
                    <a:pt x="138" y="688"/>
                  </a:cubicBezTo>
                  <a:cubicBezTo>
                    <a:pt x="130" y="705"/>
                    <a:pt x="127" y="725"/>
                    <a:pt x="128" y="745"/>
                  </a:cubicBezTo>
                  <a:cubicBezTo>
                    <a:pt x="135" y="775"/>
                    <a:pt x="153" y="802"/>
                    <a:pt x="178" y="821"/>
                  </a:cubicBezTo>
                  <a:cubicBezTo>
                    <a:pt x="195" y="836"/>
                    <a:pt x="206" y="847"/>
                    <a:pt x="206" y="856"/>
                  </a:cubicBezTo>
                  <a:cubicBezTo>
                    <a:pt x="205" y="862"/>
                    <a:pt x="203" y="867"/>
                    <a:pt x="200" y="871"/>
                  </a:cubicBezTo>
                  <a:cubicBezTo>
                    <a:pt x="159" y="957"/>
                    <a:pt x="109" y="1039"/>
                    <a:pt x="51" y="1114"/>
                  </a:cubicBezTo>
                  <a:cubicBezTo>
                    <a:pt x="26" y="1144"/>
                    <a:pt x="0" y="1179"/>
                    <a:pt x="6" y="1214"/>
                  </a:cubicBezTo>
                  <a:cubicBezTo>
                    <a:pt x="13" y="1241"/>
                    <a:pt x="31" y="1265"/>
                    <a:pt x="55" y="1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6" name="Freeform 6">
              <a:extLst>
                <a:ext uri="{FF2B5EF4-FFF2-40B4-BE49-F238E27FC236}">
                  <a16:creationId xmlns:a16="http://schemas.microsoft.com/office/drawing/2014/main" id="{60A83BA7-6F2B-BBBC-D908-7FBBF00F0BE5}"/>
                </a:ext>
              </a:extLst>
            </p:cNvPr>
            <p:cNvSpPr>
              <a:spLocks/>
            </p:cNvSpPr>
            <p:nvPr/>
          </p:nvSpPr>
          <p:spPr bwMode="auto">
            <a:xfrm>
              <a:off x="5745163" y="1268413"/>
              <a:ext cx="652462" cy="757238"/>
            </a:xfrm>
            <a:custGeom>
              <a:avLst/>
              <a:gdLst>
                <a:gd name="T0" fmla="*/ 71 w 375"/>
                <a:gd name="T1" fmla="*/ 408 h 435"/>
                <a:gd name="T2" fmla="*/ 75 w 375"/>
                <a:gd name="T3" fmla="*/ 393 h 435"/>
                <a:gd name="T4" fmla="*/ 97 w 375"/>
                <a:gd name="T5" fmla="*/ 309 h 435"/>
                <a:gd name="T6" fmla="*/ 191 w 375"/>
                <a:gd name="T7" fmla="*/ 156 h 435"/>
                <a:gd name="T8" fmla="*/ 348 w 375"/>
                <a:gd name="T9" fmla="*/ 69 h 435"/>
                <a:gd name="T10" fmla="*/ 372 w 375"/>
                <a:gd name="T11" fmla="*/ 44 h 435"/>
                <a:gd name="T12" fmla="*/ 362 w 375"/>
                <a:gd name="T13" fmla="*/ 11 h 435"/>
                <a:gd name="T14" fmla="*/ 328 w 375"/>
                <a:gd name="T15" fmla="*/ 4 h 435"/>
                <a:gd name="T16" fmla="*/ 141 w 375"/>
                <a:gd name="T17" fmla="*/ 109 h 435"/>
                <a:gd name="T18" fmla="*/ 33 w 375"/>
                <a:gd name="T19" fmla="*/ 286 h 435"/>
                <a:gd name="T20" fmla="*/ 8 w 375"/>
                <a:gd name="T21" fmla="*/ 378 h 435"/>
                <a:gd name="T22" fmla="*/ 5 w 375"/>
                <a:gd name="T23" fmla="*/ 393 h 435"/>
                <a:gd name="T24" fmla="*/ 30 w 375"/>
                <a:gd name="T25" fmla="*/ 434 h 435"/>
                <a:gd name="T26" fmla="*/ 38 w 375"/>
                <a:gd name="T27" fmla="*/ 435 h 435"/>
                <a:gd name="T28" fmla="*/ 71 w 375"/>
                <a:gd name="T29" fmla="*/ 408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75" h="435">
                  <a:moveTo>
                    <a:pt x="71" y="408"/>
                  </a:moveTo>
                  <a:cubicBezTo>
                    <a:pt x="75" y="393"/>
                    <a:pt x="75" y="393"/>
                    <a:pt x="75" y="393"/>
                  </a:cubicBezTo>
                  <a:cubicBezTo>
                    <a:pt x="81" y="365"/>
                    <a:pt x="88" y="337"/>
                    <a:pt x="97" y="309"/>
                  </a:cubicBezTo>
                  <a:cubicBezTo>
                    <a:pt x="118" y="252"/>
                    <a:pt x="150" y="200"/>
                    <a:pt x="191" y="156"/>
                  </a:cubicBezTo>
                  <a:cubicBezTo>
                    <a:pt x="235" y="114"/>
                    <a:pt x="289" y="84"/>
                    <a:pt x="348" y="69"/>
                  </a:cubicBezTo>
                  <a:cubicBezTo>
                    <a:pt x="360" y="66"/>
                    <a:pt x="369" y="56"/>
                    <a:pt x="372" y="44"/>
                  </a:cubicBezTo>
                  <a:cubicBezTo>
                    <a:pt x="375" y="32"/>
                    <a:pt x="371" y="20"/>
                    <a:pt x="362" y="11"/>
                  </a:cubicBezTo>
                  <a:cubicBezTo>
                    <a:pt x="353" y="3"/>
                    <a:pt x="340" y="0"/>
                    <a:pt x="328" y="4"/>
                  </a:cubicBezTo>
                  <a:cubicBezTo>
                    <a:pt x="258" y="22"/>
                    <a:pt x="194" y="58"/>
                    <a:pt x="141" y="109"/>
                  </a:cubicBezTo>
                  <a:cubicBezTo>
                    <a:pt x="94" y="160"/>
                    <a:pt x="57" y="220"/>
                    <a:pt x="33" y="286"/>
                  </a:cubicBezTo>
                  <a:cubicBezTo>
                    <a:pt x="23" y="316"/>
                    <a:pt x="15" y="347"/>
                    <a:pt x="8" y="378"/>
                  </a:cubicBezTo>
                  <a:cubicBezTo>
                    <a:pt x="5" y="393"/>
                    <a:pt x="5" y="393"/>
                    <a:pt x="5" y="393"/>
                  </a:cubicBezTo>
                  <a:cubicBezTo>
                    <a:pt x="0" y="411"/>
                    <a:pt x="12" y="430"/>
                    <a:pt x="30" y="434"/>
                  </a:cubicBezTo>
                  <a:cubicBezTo>
                    <a:pt x="33" y="434"/>
                    <a:pt x="35" y="435"/>
                    <a:pt x="38" y="435"/>
                  </a:cubicBezTo>
                  <a:cubicBezTo>
                    <a:pt x="54" y="435"/>
                    <a:pt x="68" y="424"/>
                    <a:pt x="71" y="40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7" name="Oval 7">
              <a:extLst>
                <a:ext uri="{FF2B5EF4-FFF2-40B4-BE49-F238E27FC236}">
                  <a16:creationId xmlns:a16="http://schemas.microsoft.com/office/drawing/2014/main" id="{F0C8FCF7-F0B0-00BD-CC63-C1504288DB9F}"/>
                </a:ext>
              </a:extLst>
            </p:cNvPr>
            <p:cNvSpPr>
              <a:spLocks noChangeArrowheads="1"/>
            </p:cNvSpPr>
            <p:nvPr/>
          </p:nvSpPr>
          <p:spPr bwMode="auto">
            <a:xfrm>
              <a:off x="5680075" y="2111376"/>
              <a:ext cx="119062" cy="1174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8" name="Freeform 8">
              <a:extLst>
                <a:ext uri="{FF2B5EF4-FFF2-40B4-BE49-F238E27FC236}">
                  <a16:creationId xmlns:a16="http://schemas.microsoft.com/office/drawing/2014/main" id="{4F061AD3-CCFE-17E1-13CF-8483D685E758}"/>
                </a:ext>
              </a:extLst>
            </p:cNvPr>
            <p:cNvSpPr>
              <a:spLocks noEditPoints="1"/>
            </p:cNvSpPr>
            <p:nvPr/>
          </p:nvSpPr>
          <p:spPr bwMode="auto">
            <a:xfrm>
              <a:off x="6805613" y="1338263"/>
              <a:ext cx="1552575" cy="2374900"/>
            </a:xfrm>
            <a:custGeom>
              <a:avLst/>
              <a:gdLst>
                <a:gd name="T0" fmla="*/ 118 w 892"/>
                <a:gd name="T1" fmla="*/ 768 h 1365"/>
                <a:gd name="T2" fmla="*/ 306 w 892"/>
                <a:gd name="T3" fmla="*/ 963 h 1365"/>
                <a:gd name="T4" fmla="*/ 242 w 892"/>
                <a:gd name="T5" fmla="*/ 1126 h 1365"/>
                <a:gd name="T6" fmla="*/ 310 w 892"/>
                <a:gd name="T7" fmla="*/ 1229 h 1365"/>
                <a:gd name="T8" fmla="*/ 583 w 892"/>
                <a:gd name="T9" fmla="*/ 1229 h 1365"/>
                <a:gd name="T10" fmla="*/ 651 w 892"/>
                <a:gd name="T11" fmla="*/ 1126 h 1365"/>
                <a:gd name="T12" fmla="*/ 586 w 892"/>
                <a:gd name="T13" fmla="*/ 963 h 1365"/>
                <a:gd name="T14" fmla="*/ 775 w 892"/>
                <a:gd name="T15" fmla="*/ 768 h 1365"/>
                <a:gd name="T16" fmla="*/ 446 w 892"/>
                <a:gd name="T17" fmla="*/ 0 h 1365"/>
                <a:gd name="T18" fmla="*/ 344 w 892"/>
                <a:gd name="T19" fmla="*/ 512 h 1365"/>
                <a:gd name="T20" fmla="*/ 276 w 892"/>
                <a:gd name="T21" fmla="*/ 478 h 1365"/>
                <a:gd name="T22" fmla="*/ 344 w 892"/>
                <a:gd name="T23" fmla="*/ 478 h 1365"/>
                <a:gd name="T24" fmla="*/ 480 w 892"/>
                <a:gd name="T25" fmla="*/ 956 h 1365"/>
                <a:gd name="T26" fmla="*/ 412 w 892"/>
                <a:gd name="T27" fmla="*/ 580 h 1365"/>
                <a:gd name="T28" fmla="*/ 480 w 892"/>
                <a:gd name="T29" fmla="*/ 956 h 1365"/>
                <a:gd name="T30" fmla="*/ 378 w 892"/>
                <a:gd name="T31" fmla="*/ 1229 h 1365"/>
                <a:gd name="T32" fmla="*/ 446 w 892"/>
                <a:gd name="T33" fmla="*/ 1297 h 1365"/>
                <a:gd name="T34" fmla="*/ 549 w 892"/>
                <a:gd name="T35" fmla="*/ 1160 h 1365"/>
                <a:gd name="T36" fmla="*/ 310 w 892"/>
                <a:gd name="T37" fmla="*/ 1126 h 1365"/>
                <a:gd name="T38" fmla="*/ 344 w 892"/>
                <a:gd name="T39" fmla="*/ 1024 h 1365"/>
                <a:gd name="T40" fmla="*/ 583 w 892"/>
                <a:gd name="T41" fmla="*/ 1058 h 1365"/>
                <a:gd name="T42" fmla="*/ 822 w 892"/>
                <a:gd name="T43" fmla="*/ 452 h 1365"/>
                <a:gd name="T44" fmla="*/ 655 w 892"/>
                <a:gd name="T45" fmla="*/ 782 h 1365"/>
                <a:gd name="T46" fmla="*/ 549 w 892"/>
                <a:gd name="T47" fmla="*/ 580 h 1365"/>
                <a:gd name="T48" fmla="*/ 685 w 892"/>
                <a:gd name="T49" fmla="*/ 478 h 1365"/>
                <a:gd name="T50" fmla="*/ 480 w 892"/>
                <a:gd name="T51" fmla="*/ 478 h 1365"/>
                <a:gd name="T52" fmla="*/ 412 w 892"/>
                <a:gd name="T53" fmla="*/ 512 h 1365"/>
                <a:gd name="T54" fmla="*/ 310 w 892"/>
                <a:gd name="T55" fmla="*/ 375 h 1365"/>
                <a:gd name="T56" fmla="*/ 310 w 892"/>
                <a:gd name="T57" fmla="*/ 580 h 1365"/>
                <a:gd name="T58" fmla="*/ 344 w 892"/>
                <a:gd name="T59" fmla="*/ 883 h 1365"/>
                <a:gd name="T60" fmla="*/ 169 w 892"/>
                <a:gd name="T61" fmla="*/ 722 h 1365"/>
                <a:gd name="T62" fmla="*/ 446 w 892"/>
                <a:gd name="T63" fmla="*/ 68 h 1365"/>
                <a:gd name="T64" fmla="*/ 549 w 892"/>
                <a:gd name="T65" fmla="*/ 512 h 1365"/>
                <a:gd name="T66" fmla="*/ 583 w 892"/>
                <a:gd name="T67" fmla="*/ 444 h 1365"/>
                <a:gd name="T68" fmla="*/ 583 w 892"/>
                <a:gd name="T69" fmla="*/ 512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2" h="1365">
                  <a:moveTo>
                    <a:pt x="3" y="451"/>
                  </a:moveTo>
                  <a:cubicBezTo>
                    <a:pt x="0" y="567"/>
                    <a:pt x="41" y="680"/>
                    <a:pt x="118" y="768"/>
                  </a:cubicBezTo>
                  <a:cubicBezTo>
                    <a:pt x="142" y="793"/>
                    <a:pt x="168" y="816"/>
                    <a:pt x="196" y="836"/>
                  </a:cubicBezTo>
                  <a:cubicBezTo>
                    <a:pt x="246" y="875"/>
                    <a:pt x="294" y="912"/>
                    <a:pt x="306" y="963"/>
                  </a:cubicBezTo>
                  <a:cubicBezTo>
                    <a:pt x="267" y="978"/>
                    <a:pt x="242" y="1016"/>
                    <a:pt x="242" y="1058"/>
                  </a:cubicBezTo>
                  <a:cubicBezTo>
                    <a:pt x="242" y="1126"/>
                    <a:pt x="242" y="1126"/>
                    <a:pt x="242" y="1126"/>
                  </a:cubicBezTo>
                  <a:cubicBezTo>
                    <a:pt x="242" y="1170"/>
                    <a:pt x="269" y="1208"/>
                    <a:pt x="310" y="1222"/>
                  </a:cubicBezTo>
                  <a:cubicBezTo>
                    <a:pt x="310" y="1229"/>
                    <a:pt x="310" y="1229"/>
                    <a:pt x="310" y="1229"/>
                  </a:cubicBezTo>
                  <a:cubicBezTo>
                    <a:pt x="310" y="1304"/>
                    <a:pt x="371" y="1365"/>
                    <a:pt x="446" y="1365"/>
                  </a:cubicBezTo>
                  <a:cubicBezTo>
                    <a:pt x="522" y="1365"/>
                    <a:pt x="583" y="1304"/>
                    <a:pt x="583" y="1229"/>
                  </a:cubicBezTo>
                  <a:cubicBezTo>
                    <a:pt x="583" y="1222"/>
                    <a:pt x="583" y="1222"/>
                    <a:pt x="583" y="1222"/>
                  </a:cubicBezTo>
                  <a:cubicBezTo>
                    <a:pt x="624" y="1208"/>
                    <a:pt x="651" y="1170"/>
                    <a:pt x="651" y="1126"/>
                  </a:cubicBezTo>
                  <a:cubicBezTo>
                    <a:pt x="651" y="1058"/>
                    <a:pt x="651" y="1058"/>
                    <a:pt x="651" y="1058"/>
                  </a:cubicBezTo>
                  <a:cubicBezTo>
                    <a:pt x="651" y="1016"/>
                    <a:pt x="625" y="978"/>
                    <a:pt x="586" y="963"/>
                  </a:cubicBezTo>
                  <a:cubicBezTo>
                    <a:pt x="599" y="912"/>
                    <a:pt x="646" y="875"/>
                    <a:pt x="696" y="836"/>
                  </a:cubicBezTo>
                  <a:cubicBezTo>
                    <a:pt x="724" y="816"/>
                    <a:pt x="750" y="793"/>
                    <a:pt x="775" y="768"/>
                  </a:cubicBezTo>
                  <a:cubicBezTo>
                    <a:pt x="851" y="680"/>
                    <a:pt x="892" y="567"/>
                    <a:pt x="890" y="451"/>
                  </a:cubicBezTo>
                  <a:cubicBezTo>
                    <a:pt x="889" y="205"/>
                    <a:pt x="692" y="5"/>
                    <a:pt x="446" y="0"/>
                  </a:cubicBezTo>
                  <a:cubicBezTo>
                    <a:pt x="201" y="5"/>
                    <a:pt x="4" y="205"/>
                    <a:pt x="3" y="451"/>
                  </a:cubicBezTo>
                  <a:close/>
                  <a:moveTo>
                    <a:pt x="344" y="512"/>
                  </a:moveTo>
                  <a:cubicBezTo>
                    <a:pt x="310" y="512"/>
                    <a:pt x="310" y="512"/>
                    <a:pt x="310" y="512"/>
                  </a:cubicBezTo>
                  <a:cubicBezTo>
                    <a:pt x="291" y="512"/>
                    <a:pt x="276" y="497"/>
                    <a:pt x="276" y="478"/>
                  </a:cubicBezTo>
                  <a:cubicBezTo>
                    <a:pt x="276" y="459"/>
                    <a:pt x="291" y="444"/>
                    <a:pt x="310" y="444"/>
                  </a:cubicBezTo>
                  <a:cubicBezTo>
                    <a:pt x="329" y="444"/>
                    <a:pt x="344" y="459"/>
                    <a:pt x="344" y="478"/>
                  </a:cubicBezTo>
                  <a:lnTo>
                    <a:pt x="344" y="512"/>
                  </a:lnTo>
                  <a:close/>
                  <a:moveTo>
                    <a:pt x="480" y="956"/>
                  </a:moveTo>
                  <a:cubicBezTo>
                    <a:pt x="412" y="956"/>
                    <a:pt x="412" y="956"/>
                    <a:pt x="412" y="956"/>
                  </a:cubicBezTo>
                  <a:cubicBezTo>
                    <a:pt x="412" y="580"/>
                    <a:pt x="412" y="580"/>
                    <a:pt x="412" y="580"/>
                  </a:cubicBezTo>
                  <a:cubicBezTo>
                    <a:pt x="480" y="580"/>
                    <a:pt x="480" y="580"/>
                    <a:pt x="480" y="580"/>
                  </a:cubicBezTo>
                  <a:lnTo>
                    <a:pt x="480" y="956"/>
                  </a:lnTo>
                  <a:close/>
                  <a:moveTo>
                    <a:pt x="446" y="1297"/>
                  </a:moveTo>
                  <a:cubicBezTo>
                    <a:pt x="409" y="1297"/>
                    <a:pt x="378" y="1266"/>
                    <a:pt x="378" y="1229"/>
                  </a:cubicBezTo>
                  <a:cubicBezTo>
                    <a:pt x="515" y="1229"/>
                    <a:pt x="515" y="1229"/>
                    <a:pt x="515" y="1229"/>
                  </a:cubicBezTo>
                  <a:cubicBezTo>
                    <a:pt x="515" y="1266"/>
                    <a:pt x="484" y="1297"/>
                    <a:pt x="446" y="1297"/>
                  </a:cubicBezTo>
                  <a:close/>
                  <a:moveTo>
                    <a:pt x="583" y="1126"/>
                  </a:moveTo>
                  <a:cubicBezTo>
                    <a:pt x="583" y="1145"/>
                    <a:pt x="568" y="1160"/>
                    <a:pt x="549" y="1160"/>
                  </a:cubicBezTo>
                  <a:cubicBezTo>
                    <a:pt x="344" y="1160"/>
                    <a:pt x="344" y="1160"/>
                    <a:pt x="344" y="1160"/>
                  </a:cubicBezTo>
                  <a:cubicBezTo>
                    <a:pt x="325" y="1160"/>
                    <a:pt x="310" y="1145"/>
                    <a:pt x="310" y="1126"/>
                  </a:cubicBezTo>
                  <a:cubicBezTo>
                    <a:pt x="310" y="1058"/>
                    <a:pt x="310" y="1058"/>
                    <a:pt x="310" y="1058"/>
                  </a:cubicBezTo>
                  <a:cubicBezTo>
                    <a:pt x="310" y="1039"/>
                    <a:pt x="325" y="1024"/>
                    <a:pt x="344" y="1024"/>
                  </a:cubicBezTo>
                  <a:cubicBezTo>
                    <a:pt x="549" y="1024"/>
                    <a:pt x="549" y="1024"/>
                    <a:pt x="549" y="1024"/>
                  </a:cubicBezTo>
                  <a:cubicBezTo>
                    <a:pt x="568" y="1024"/>
                    <a:pt x="583" y="1039"/>
                    <a:pt x="583" y="1058"/>
                  </a:cubicBezTo>
                  <a:lnTo>
                    <a:pt x="583" y="1126"/>
                  </a:lnTo>
                  <a:close/>
                  <a:moveTo>
                    <a:pt x="822" y="452"/>
                  </a:moveTo>
                  <a:cubicBezTo>
                    <a:pt x="824" y="551"/>
                    <a:pt x="789" y="647"/>
                    <a:pt x="724" y="722"/>
                  </a:cubicBezTo>
                  <a:cubicBezTo>
                    <a:pt x="703" y="744"/>
                    <a:pt x="679" y="764"/>
                    <a:pt x="655" y="782"/>
                  </a:cubicBezTo>
                  <a:cubicBezTo>
                    <a:pt x="614" y="810"/>
                    <a:pt x="579" y="844"/>
                    <a:pt x="549" y="883"/>
                  </a:cubicBezTo>
                  <a:cubicBezTo>
                    <a:pt x="549" y="580"/>
                    <a:pt x="549" y="580"/>
                    <a:pt x="549" y="580"/>
                  </a:cubicBezTo>
                  <a:cubicBezTo>
                    <a:pt x="583" y="580"/>
                    <a:pt x="583" y="580"/>
                    <a:pt x="583" y="580"/>
                  </a:cubicBezTo>
                  <a:cubicBezTo>
                    <a:pt x="639" y="580"/>
                    <a:pt x="685" y="534"/>
                    <a:pt x="685" y="478"/>
                  </a:cubicBezTo>
                  <a:cubicBezTo>
                    <a:pt x="685" y="421"/>
                    <a:pt x="639" y="375"/>
                    <a:pt x="583" y="375"/>
                  </a:cubicBezTo>
                  <a:cubicBezTo>
                    <a:pt x="526" y="375"/>
                    <a:pt x="480" y="421"/>
                    <a:pt x="480" y="478"/>
                  </a:cubicBezTo>
                  <a:cubicBezTo>
                    <a:pt x="480" y="512"/>
                    <a:pt x="480" y="512"/>
                    <a:pt x="480" y="512"/>
                  </a:cubicBezTo>
                  <a:cubicBezTo>
                    <a:pt x="412" y="512"/>
                    <a:pt x="412" y="512"/>
                    <a:pt x="412" y="512"/>
                  </a:cubicBezTo>
                  <a:cubicBezTo>
                    <a:pt x="412" y="478"/>
                    <a:pt x="412" y="478"/>
                    <a:pt x="412" y="478"/>
                  </a:cubicBezTo>
                  <a:cubicBezTo>
                    <a:pt x="412" y="421"/>
                    <a:pt x="366" y="375"/>
                    <a:pt x="310" y="375"/>
                  </a:cubicBezTo>
                  <a:cubicBezTo>
                    <a:pt x="253" y="375"/>
                    <a:pt x="207" y="421"/>
                    <a:pt x="207" y="478"/>
                  </a:cubicBezTo>
                  <a:cubicBezTo>
                    <a:pt x="207" y="534"/>
                    <a:pt x="253" y="580"/>
                    <a:pt x="310" y="580"/>
                  </a:cubicBezTo>
                  <a:cubicBezTo>
                    <a:pt x="344" y="580"/>
                    <a:pt x="344" y="580"/>
                    <a:pt x="344" y="580"/>
                  </a:cubicBezTo>
                  <a:cubicBezTo>
                    <a:pt x="344" y="883"/>
                    <a:pt x="344" y="883"/>
                    <a:pt x="344" y="883"/>
                  </a:cubicBezTo>
                  <a:cubicBezTo>
                    <a:pt x="314" y="844"/>
                    <a:pt x="278" y="810"/>
                    <a:pt x="238" y="782"/>
                  </a:cubicBezTo>
                  <a:cubicBezTo>
                    <a:pt x="213" y="764"/>
                    <a:pt x="190" y="744"/>
                    <a:pt x="169" y="722"/>
                  </a:cubicBezTo>
                  <a:cubicBezTo>
                    <a:pt x="104" y="647"/>
                    <a:pt x="69" y="551"/>
                    <a:pt x="71" y="452"/>
                  </a:cubicBezTo>
                  <a:cubicBezTo>
                    <a:pt x="74" y="244"/>
                    <a:pt x="246" y="68"/>
                    <a:pt x="446" y="68"/>
                  </a:cubicBezTo>
                  <a:cubicBezTo>
                    <a:pt x="647" y="68"/>
                    <a:pt x="819" y="244"/>
                    <a:pt x="822" y="452"/>
                  </a:cubicBezTo>
                  <a:close/>
                  <a:moveTo>
                    <a:pt x="549" y="512"/>
                  </a:moveTo>
                  <a:cubicBezTo>
                    <a:pt x="549" y="478"/>
                    <a:pt x="549" y="478"/>
                    <a:pt x="549" y="478"/>
                  </a:cubicBezTo>
                  <a:cubicBezTo>
                    <a:pt x="549" y="459"/>
                    <a:pt x="564" y="444"/>
                    <a:pt x="583" y="444"/>
                  </a:cubicBezTo>
                  <a:cubicBezTo>
                    <a:pt x="602" y="444"/>
                    <a:pt x="617" y="459"/>
                    <a:pt x="617" y="478"/>
                  </a:cubicBezTo>
                  <a:cubicBezTo>
                    <a:pt x="617" y="497"/>
                    <a:pt x="602" y="512"/>
                    <a:pt x="583" y="512"/>
                  </a:cubicBezTo>
                  <a:lnTo>
                    <a:pt x="549" y="5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9" name="Freeform 9">
              <a:extLst>
                <a:ext uri="{FF2B5EF4-FFF2-40B4-BE49-F238E27FC236}">
                  <a16:creationId xmlns:a16="http://schemas.microsoft.com/office/drawing/2014/main" id="{C5B4CFA7-619F-490E-0D75-5F79ABA7BFC0}"/>
                </a:ext>
              </a:extLst>
            </p:cNvPr>
            <p:cNvSpPr>
              <a:spLocks/>
            </p:cNvSpPr>
            <p:nvPr/>
          </p:nvSpPr>
          <p:spPr bwMode="auto">
            <a:xfrm>
              <a:off x="8472488" y="2051051"/>
              <a:ext cx="298450" cy="119063"/>
            </a:xfrm>
            <a:custGeom>
              <a:avLst/>
              <a:gdLst>
                <a:gd name="T0" fmla="*/ 34 w 171"/>
                <a:gd name="T1" fmla="*/ 68 h 68"/>
                <a:gd name="T2" fmla="*/ 137 w 171"/>
                <a:gd name="T3" fmla="*/ 68 h 68"/>
                <a:gd name="T4" fmla="*/ 171 w 171"/>
                <a:gd name="T5" fmla="*/ 34 h 68"/>
                <a:gd name="T6" fmla="*/ 137 w 171"/>
                <a:gd name="T7" fmla="*/ 0 h 68"/>
                <a:gd name="T8" fmla="*/ 34 w 171"/>
                <a:gd name="T9" fmla="*/ 0 h 68"/>
                <a:gd name="T10" fmla="*/ 0 w 171"/>
                <a:gd name="T11" fmla="*/ 34 h 68"/>
                <a:gd name="T12" fmla="*/ 34 w 171"/>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171" h="68">
                  <a:moveTo>
                    <a:pt x="34" y="68"/>
                  </a:moveTo>
                  <a:cubicBezTo>
                    <a:pt x="137" y="68"/>
                    <a:pt x="137" y="68"/>
                    <a:pt x="137" y="68"/>
                  </a:cubicBezTo>
                  <a:cubicBezTo>
                    <a:pt x="156" y="68"/>
                    <a:pt x="171" y="53"/>
                    <a:pt x="171" y="34"/>
                  </a:cubicBezTo>
                  <a:cubicBezTo>
                    <a:pt x="171" y="15"/>
                    <a:pt x="156" y="0"/>
                    <a:pt x="137" y="0"/>
                  </a:cubicBezTo>
                  <a:cubicBezTo>
                    <a:pt x="34" y="0"/>
                    <a:pt x="34" y="0"/>
                    <a:pt x="34" y="0"/>
                  </a:cubicBezTo>
                  <a:cubicBezTo>
                    <a:pt x="16" y="0"/>
                    <a:pt x="0" y="15"/>
                    <a:pt x="0" y="34"/>
                  </a:cubicBezTo>
                  <a:cubicBezTo>
                    <a:pt x="0" y="53"/>
                    <a:pt x="16" y="68"/>
                    <a:pt x="34" y="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0" name="Freeform 10">
              <a:extLst>
                <a:ext uri="{FF2B5EF4-FFF2-40B4-BE49-F238E27FC236}">
                  <a16:creationId xmlns:a16="http://schemas.microsoft.com/office/drawing/2014/main" id="{353AE52C-3656-F7D5-E046-0CCDEDC11962}"/>
                </a:ext>
              </a:extLst>
            </p:cNvPr>
            <p:cNvSpPr>
              <a:spLocks/>
            </p:cNvSpPr>
            <p:nvPr/>
          </p:nvSpPr>
          <p:spPr bwMode="auto">
            <a:xfrm>
              <a:off x="8191500" y="1249363"/>
              <a:ext cx="252412" cy="249238"/>
            </a:xfrm>
            <a:custGeom>
              <a:avLst/>
              <a:gdLst>
                <a:gd name="T0" fmla="*/ 36 w 145"/>
                <a:gd name="T1" fmla="*/ 143 h 143"/>
                <a:gd name="T2" fmla="*/ 61 w 145"/>
                <a:gd name="T3" fmla="*/ 133 h 143"/>
                <a:gd name="T4" fmla="*/ 133 w 145"/>
                <a:gd name="T5" fmla="*/ 60 h 143"/>
                <a:gd name="T6" fmla="*/ 142 w 145"/>
                <a:gd name="T7" fmla="*/ 27 h 143"/>
                <a:gd name="T8" fmla="*/ 118 w 145"/>
                <a:gd name="T9" fmla="*/ 3 h 143"/>
                <a:gd name="T10" fmla="*/ 85 w 145"/>
                <a:gd name="T11" fmla="*/ 12 h 143"/>
                <a:gd name="T12" fmla="*/ 12 w 145"/>
                <a:gd name="T13" fmla="*/ 84 h 143"/>
                <a:gd name="T14" fmla="*/ 5 w 145"/>
                <a:gd name="T15" fmla="*/ 122 h 143"/>
                <a:gd name="T16" fmla="*/ 36 w 145"/>
                <a:gd name="T17" fmla="*/ 143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 h="143">
                  <a:moveTo>
                    <a:pt x="36" y="143"/>
                  </a:moveTo>
                  <a:cubicBezTo>
                    <a:pt x="46" y="143"/>
                    <a:pt x="54" y="139"/>
                    <a:pt x="61" y="133"/>
                  </a:cubicBezTo>
                  <a:cubicBezTo>
                    <a:pt x="133" y="60"/>
                    <a:pt x="133" y="60"/>
                    <a:pt x="133" y="60"/>
                  </a:cubicBezTo>
                  <a:cubicBezTo>
                    <a:pt x="142" y="52"/>
                    <a:pt x="145" y="39"/>
                    <a:pt x="142" y="27"/>
                  </a:cubicBezTo>
                  <a:cubicBezTo>
                    <a:pt x="139" y="15"/>
                    <a:pt x="130" y="6"/>
                    <a:pt x="118" y="3"/>
                  </a:cubicBezTo>
                  <a:cubicBezTo>
                    <a:pt x="106" y="0"/>
                    <a:pt x="93" y="3"/>
                    <a:pt x="85" y="12"/>
                  </a:cubicBezTo>
                  <a:cubicBezTo>
                    <a:pt x="12" y="84"/>
                    <a:pt x="12" y="84"/>
                    <a:pt x="12" y="84"/>
                  </a:cubicBezTo>
                  <a:cubicBezTo>
                    <a:pt x="3" y="94"/>
                    <a:pt x="0" y="109"/>
                    <a:pt x="5" y="122"/>
                  </a:cubicBezTo>
                  <a:cubicBezTo>
                    <a:pt x="10" y="134"/>
                    <a:pt x="23" y="143"/>
                    <a:pt x="36" y="1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1" name="Freeform 11">
              <a:extLst>
                <a:ext uri="{FF2B5EF4-FFF2-40B4-BE49-F238E27FC236}">
                  <a16:creationId xmlns:a16="http://schemas.microsoft.com/office/drawing/2014/main" id="{400B54CD-0FB1-7795-9A1C-6EF0401266E4}"/>
                </a:ext>
              </a:extLst>
            </p:cNvPr>
            <p:cNvSpPr>
              <a:spLocks/>
            </p:cNvSpPr>
            <p:nvPr/>
          </p:nvSpPr>
          <p:spPr bwMode="auto">
            <a:xfrm>
              <a:off x="7523163" y="922338"/>
              <a:ext cx="117475" cy="298450"/>
            </a:xfrm>
            <a:custGeom>
              <a:avLst/>
              <a:gdLst>
                <a:gd name="T0" fmla="*/ 34 w 68"/>
                <a:gd name="T1" fmla="*/ 171 h 171"/>
                <a:gd name="T2" fmla="*/ 68 w 68"/>
                <a:gd name="T3" fmla="*/ 137 h 171"/>
                <a:gd name="T4" fmla="*/ 68 w 68"/>
                <a:gd name="T5" fmla="*/ 34 h 171"/>
                <a:gd name="T6" fmla="*/ 34 w 68"/>
                <a:gd name="T7" fmla="*/ 0 h 171"/>
                <a:gd name="T8" fmla="*/ 0 w 68"/>
                <a:gd name="T9" fmla="*/ 34 h 171"/>
                <a:gd name="T10" fmla="*/ 0 w 68"/>
                <a:gd name="T11" fmla="*/ 137 h 171"/>
                <a:gd name="T12" fmla="*/ 34 w 68"/>
                <a:gd name="T13" fmla="*/ 171 h 171"/>
              </a:gdLst>
              <a:ahLst/>
              <a:cxnLst>
                <a:cxn ang="0">
                  <a:pos x="T0" y="T1"/>
                </a:cxn>
                <a:cxn ang="0">
                  <a:pos x="T2" y="T3"/>
                </a:cxn>
                <a:cxn ang="0">
                  <a:pos x="T4" y="T5"/>
                </a:cxn>
                <a:cxn ang="0">
                  <a:pos x="T6" y="T7"/>
                </a:cxn>
                <a:cxn ang="0">
                  <a:pos x="T8" y="T9"/>
                </a:cxn>
                <a:cxn ang="0">
                  <a:pos x="T10" y="T11"/>
                </a:cxn>
                <a:cxn ang="0">
                  <a:pos x="T12" y="T13"/>
                </a:cxn>
              </a:cxnLst>
              <a:rect l="0" t="0" r="r" b="b"/>
              <a:pathLst>
                <a:path w="68" h="171">
                  <a:moveTo>
                    <a:pt x="34" y="171"/>
                  </a:moveTo>
                  <a:cubicBezTo>
                    <a:pt x="53" y="171"/>
                    <a:pt x="68" y="155"/>
                    <a:pt x="68" y="137"/>
                  </a:cubicBezTo>
                  <a:cubicBezTo>
                    <a:pt x="68" y="34"/>
                    <a:pt x="68" y="34"/>
                    <a:pt x="68" y="34"/>
                  </a:cubicBezTo>
                  <a:cubicBezTo>
                    <a:pt x="68" y="15"/>
                    <a:pt x="53" y="0"/>
                    <a:pt x="34" y="0"/>
                  </a:cubicBezTo>
                  <a:cubicBezTo>
                    <a:pt x="15" y="0"/>
                    <a:pt x="0" y="15"/>
                    <a:pt x="0" y="34"/>
                  </a:cubicBezTo>
                  <a:cubicBezTo>
                    <a:pt x="0" y="137"/>
                    <a:pt x="0" y="137"/>
                    <a:pt x="0" y="137"/>
                  </a:cubicBezTo>
                  <a:cubicBezTo>
                    <a:pt x="0" y="155"/>
                    <a:pt x="15" y="171"/>
                    <a:pt x="34" y="1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2" name="Freeform 12">
              <a:extLst>
                <a:ext uri="{FF2B5EF4-FFF2-40B4-BE49-F238E27FC236}">
                  <a16:creationId xmlns:a16="http://schemas.microsoft.com/office/drawing/2014/main" id="{87239644-31AB-8B00-AE0B-D7DB7D0BA5CE}"/>
                </a:ext>
              </a:extLst>
            </p:cNvPr>
            <p:cNvSpPr>
              <a:spLocks/>
            </p:cNvSpPr>
            <p:nvPr/>
          </p:nvSpPr>
          <p:spPr bwMode="auto">
            <a:xfrm>
              <a:off x="6719888" y="1249363"/>
              <a:ext cx="249237" cy="249238"/>
            </a:xfrm>
            <a:custGeom>
              <a:avLst/>
              <a:gdLst>
                <a:gd name="T0" fmla="*/ 133 w 143"/>
                <a:gd name="T1" fmla="*/ 133 h 143"/>
                <a:gd name="T2" fmla="*/ 143 w 143"/>
                <a:gd name="T3" fmla="*/ 108 h 143"/>
                <a:gd name="T4" fmla="*/ 133 w 143"/>
                <a:gd name="T5" fmla="*/ 84 h 143"/>
                <a:gd name="T6" fmla="*/ 61 w 143"/>
                <a:gd name="T7" fmla="*/ 12 h 143"/>
                <a:gd name="T8" fmla="*/ 28 w 143"/>
                <a:gd name="T9" fmla="*/ 3 h 143"/>
                <a:gd name="T10" fmla="*/ 3 w 143"/>
                <a:gd name="T11" fmla="*/ 27 h 143"/>
                <a:gd name="T12" fmla="*/ 13 w 143"/>
                <a:gd name="T13" fmla="*/ 60 h 143"/>
                <a:gd name="T14" fmla="*/ 85 w 143"/>
                <a:gd name="T15" fmla="*/ 133 h 143"/>
                <a:gd name="T16" fmla="*/ 109 w 143"/>
                <a:gd name="T17" fmla="*/ 143 h 143"/>
                <a:gd name="T18" fmla="*/ 133 w 143"/>
                <a:gd name="T19" fmla="*/ 133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3" h="143">
                  <a:moveTo>
                    <a:pt x="133" y="133"/>
                  </a:moveTo>
                  <a:cubicBezTo>
                    <a:pt x="140" y="126"/>
                    <a:pt x="143" y="118"/>
                    <a:pt x="143" y="108"/>
                  </a:cubicBezTo>
                  <a:cubicBezTo>
                    <a:pt x="143" y="99"/>
                    <a:pt x="140" y="91"/>
                    <a:pt x="133" y="84"/>
                  </a:cubicBezTo>
                  <a:cubicBezTo>
                    <a:pt x="61" y="12"/>
                    <a:pt x="61" y="12"/>
                    <a:pt x="61" y="12"/>
                  </a:cubicBezTo>
                  <a:cubicBezTo>
                    <a:pt x="52" y="3"/>
                    <a:pt x="40" y="0"/>
                    <a:pt x="28" y="3"/>
                  </a:cubicBezTo>
                  <a:cubicBezTo>
                    <a:pt x="16" y="6"/>
                    <a:pt x="6" y="15"/>
                    <a:pt x="3" y="27"/>
                  </a:cubicBezTo>
                  <a:cubicBezTo>
                    <a:pt x="0" y="39"/>
                    <a:pt x="4" y="52"/>
                    <a:pt x="13" y="60"/>
                  </a:cubicBezTo>
                  <a:cubicBezTo>
                    <a:pt x="85" y="133"/>
                    <a:pt x="85" y="133"/>
                    <a:pt x="85" y="133"/>
                  </a:cubicBezTo>
                  <a:cubicBezTo>
                    <a:pt x="91" y="139"/>
                    <a:pt x="100" y="143"/>
                    <a:pt x="109" y="143"/>
                  </a:cubicBezTo>
                  <a:cubicBezTo>
                    <a:pt x="118" y="143"/>
                    <a:pt x="127" y="139"/>
                    <a:pt x="133"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13">
              <a:extLst>
                <a:ext uri="{FF2B5EF4-FFF2-40B4-BE49-F238E27FC236}">
                  <a16:creationId xmlns:a16="http://schemas.microsoft.com/office/drawing/2014/main" id="{F020F08C-C999-2D47-FD5C-010ADA9580FB}"/>
                </a:ext>
              </a:extLst>
            </p:cNvPr>
            <p:cNvSpPr>
              <a:spLocks/>
            </p:cNvSpPr>
            <p:nvPr/>
          </p:nvSpPr>
          <p:spPr bwMode="auto">
            <a:xfrm>
              <a:off x="6394450" y="2051051"/>
              <a:ext cx="295275" cy="119063"/>
            </a:xfrm>
            <a:custGeom>
              <a:avLst/>
              <a:gdLst>
                <a:gd name="T0" fmla="*/ 34 w 170"/>
                <a:gd name="T1" fmla="*/ 0 h 68"/>
                <a:gd name="T2" fmla="*/ 0 w 170"/>
                <a:gd name="T3" fmla="*/ 34 h 68"/>
                <a:gd name="T4" fmla="*/ 34 w 170"/>
                <a:gd name="T5" fmla="*/ 68 h 68"/>
                <a:gd name="T6" fmla="*/ 136 w 170"/>
                <a:gd name="T7" fmla="*/ 68 h 68"/>
                <a:gd name="T8" fmla="*/ 170 w 170"/>
                <a:gd name="T9" fmla="*/ 34 h 68"/>
                <a:gd name="T10" fmla="*/ 136 w 170"/>
                <a:gd name="T11" fmla="*/ 0 h 68"/>
                <a:gd name="T12" fmla="*/ 34 w 170"/>
                <a:gd name="T13" fmla="*/ 0 h 68"/>
              </a:gdLst>
              <a:ahLst/>
              <a:cxnLst>
                <a:cxn ang="0">
                  <a:pos x="T0" y="T1"/>
                </a:cxn>
                <a:cxn ang="0">
                  <a:pos x="T2" y="T3"/>
                </a:cxn>
                <a:cxn ang="0">
                  <a:pos x="T4" y="T5"/>
                </a:cxn>
                <a:cxn ang="0">
                  <a:pos x="T6" y="T7"/>
                </a:cxn>
                <a:cxn ang="0">
                  <a:pos x="T8" y="T9"/>
                </a:cxn>
                <a:cxn ang="0">
                  <a:pos x="T10" y="T11"/>
                </a:cxn>
                <a:cxn ang="0">
                  <a:pos x="T12" y="T13"/>
                </a:cxn>
              </a:cxnLst>
              <a:rect l="0" t="0" r="r" b="b"/>
              <a:pathLst>
                <a:path w="170" h="68">
                  <a:moveTo>
                    <a:pt x="34" y="0"/>
                  </a:moveTo>
                  <a:cubicBezTo>
                    <a:pt x="15" y="0"/>
                    <a:pt x="0" y="15"/>
                    <a:pt x="0" y="34"/>
                  </a:cubicBezTo>
                  <a:cubicBezTo>
                    <a:pt x="0" y="53"/>
                    <a:pt x="15" y="68"/>
                    <a:pt x="34" y="68"/>
                  </a:cubicBezTo>
                  <a:cubicBezTo>
                    <a:pt x="136" y="68"/>
                    <a:pt x="136" y="68"/>
                    <a:pt x="136" y="68"/>
                  </a:cubicBezTo>
                  <a:cubicBezTo>
                    <a:pt x="155" y="68"/>
                    <a:pt x="170" y="53"/>
                    <a:pt x="170" y="34"/>
                  </a:cubicBezTo>
                  <a:cubicBezTo>
                    <a:pt x="170" y="15"/>
                    <a:pt x="155" y="0"/>
                    <a:pt x="136" y="0"/>
                  </a:cubicBezTo>
                  <a:lnTo>
                    <a:pt x="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4" name="Group 13">
            <a:extLst>
              <a:ext uri="{FF2B5EF4-FFF2-40B4-BE49-F238E27FC236}">
                <a16:creationId xmlns:a16="http://schemas.microsoft.com/office/drawing/2014/main" id="{6AFB8A4A-A6DD-31B5-4AC5-657C57EEBDE4}"/>
              </a:ext>
            </a:extLst>
          </p:cNvPr>
          <p:cNvGrpSpPr/>
          <p:nvPr/>
        </p:nvGrpSpPr>
        <p:grpSpPr>
          <a:xfrm>
            <a:off x="8747444" y="2415848"/>
            <a:ext cx="2600109" cy="2682236"/>
            <a:chOff x="5197476" y="919163"/>
            <a:chExt cx="3573462" cy="3567113"/>
          </a:xfrm>
          <a:solidFill>
            <a:schemeClr val="accent2"/>
          </a:solidFill>
        </p:grpSpPr>
        <p:sp>
          <p:nvSpPr>
            <p:cNvPr id="15" name="Freeform 5">
              <a:extLst>
                <a:ext uri="{FF2B5EF4-FFF2-40B4-BE49-F238E27FC236}">
                  <a16:creationId xmlns:a16="http://schemas.microsoft.com/office/drawing/2014/main" id="{90041060-30CC-1322-B0B5-36DBC295257C}"/>
                </a:ext>
              </a:extLst>
            </p:cNvPr>
            <p:cNvSpPr>
              <a:spLocks/>
            </p:cNvSpPr>
            <p:nvPr/>
          </p:nvSpPr>
          <p:spPr bwMode="auto">
            <a:xfrm>
              <a:off x="5197476" y="919163"/>
              <a:ext cx="2974975" cy="3567113"/>
            </a:xfrm>
            <a:custGeom>
              <a:avLst/>
              <a:gdLst>
                <a:gd name="T0" fmla="*/ 91 w 1709"/>
                <a:gd name="T1" fmla="*/ 1299 h 2050"/>
                <a:gd name="T2" fmla="*/ 128 w 1709"/>
                <a:gd name="T3" fmla="*/ 1362 h 2050"/>
                <a:gd name="T4" fmla="*/ 111 w 1709"/>
                <a:gd name="T5" fmla="*/ 1476 h 2050"/>
                <a:gd name="T6" fmla="*/ 132 w 1709"/>
                <a:gd name="T7" fmla="*/ 1550 h 2050"/>
                <a:gd name="T8" fmla="*/ 175 w 1709"/>
                <a:gd name="T9" fmla="*/ 1599 h 2050"/>
                <a:gd name="T10" fmla="*/ 203 w 1709"/>
                <a:gd name="T11" fmla="*/ 1667 h 2050"/>
                <a:gd name="T12" fmla="*/ 209 w 1709"/>
                <a:gd name="T13" fmla="*/ 1786 h 2050"/>
                <a:gd name="T14" fmla="*/ 358 w 1709"/>
                <a:gd name="T15" fmla="*/ 1876 h 2050"/>
                <a:gd name="T16" fmla="*/ 784 w 1709"/>
                <a:gd name="T17" fmla="*/ 2024 h 2050"/>
                <a:gd name="T18" fmla="*/ 1673 w 1709"/>
                <a:gd name="T19" fmla="*/ 2048 h 2050"/>
                <a:gd name="T20" fmla="*/ 1706 w 1709"/>
                <a:gd name="T21" fmla="*/ 2003 h 2050"/>
                <a:gd name="T22" fmla="*/ 1649 w 1709"/>
                <a:gd name="T23" fmla="*/ 1901 h 2050"/>
                <a:gd name="T24" fmla="*/ 1571 w 1709"/>
                <a:gd name="T25" fmla="*/ 1605 h 2050"/>
                <a:gd name="T26" fmla="*/ 1516 w 1709"/>
                <a:gd name="T27" fmla="*/ 1581 h 2050"/>
                <a:gd name="T28" fmla="*/ 1546 w 1709"/>
                <a:gd name="T29" fmla="*/ 1825 h 2050"/>
                <a:gd name="T30" fmla="*/ 1614 w 1709"/>
                <a:gd name="T31" fmla="*/ 1976 h 2050"/>
                <a:gd name="T32" fmla="*/ 842 w 1709"/>
                <a:gd name="T33" fmla="*/ 1982 h 2050"/>
                <a:gd name="T34" fmla="*/ 753 w 1709"/>
                <a:gd name="T35" fmla="*/ 1753 h 2050"/>
                <a:gd name="T36" fmla="*/ 1019 w 1709"/>
                <a:gd name="T37" fmla="*/ 1538 h 2050"/>
                <a:gd name="T38" fmla="*/ 985 w 1709"/>
                <a:gd name="T39" fmla="*/ 1505 h 2050"/>
                <a:gd name="T40" fmla="*/ 781 w 1709"/>
                <a:gd name="T41" fmla="*/ 1671 h 2050"/>
                <a:gd name="T42" fmla="*/ 638 w 1709"/>
                <a:gd name="T43" fmla="*/ 1721 h 2050"/>
                <a:gd name="T44" fmla="*/ 344 w 1709"/>
                <a:gd name="T45" fmla="*/ 1809 h 2050"/>
                <a:gd name="T46" fmla="*/ 266 w 1709"/>
                <a:gd name="T47" fmla="*/ 1703 h 2050"/>
                <a:gd name="T48" fmla="*/ 273 w 1709"/>
                <a:gd name="T49" fmla="*/ 1609 h 2050"/>
                <a:gd name="T50" fmla="*/ 202 w 1709"/>
                <a:gd name="T51" fmla="*/ 1535 h 2050"/>
                <a:gd name="T52" fmla="*/ 222 w 1709"/>
                <a:gd name="T53" fmla="*/ 1488 h 2050"/>
                <a:gd name="T54" fmla="*/ 167 w 1709"/>
                <a:gd name="T55" fmla="*/ 1434 h 2050"/>
                <a:gd name="T56" fmla="*/ 190 w 1709"/>
                <a:gd name="T57" fmla="*/ 1391 h 2050"/>
                <a:gd name="T58" fmla="*/ 122 w 1709"/>
                <a:gd name="T59" fmla="*/ 1238 h 2050"/>
                <a:gd name="T60" fmla="*/ 73 w 1709"/>
                <a:gd name="T61" fmla="*/ 1205 h 2050"/>
                <a:gd name="T62" fmla="*/ 261 w 1709"/>
                <a:gd name="T63" fmla="*/ 902 h 2050"/>
                <a:gd name="T64" fmla="*/ 224 w 1709"/>
                <a:gd name="T65" fmla="*/ 771 h 2050"/>
                <a:gd name="T66" fmla="*/ 201 w 1709"/>
                <a:gd name="T67" fmla="*/ 711 h 2050"/>
                <a:gd name="T68" fmla="*/ 253 w 1709"/>
                <a:gd name="T69" fmla="*/ 578 h 2050"/>
                <a:gd name="T70" fmla="*/ 284 w 1709"/>
                <a:gd name="T71" fmla="*/ 463 h 2050"/>
                <a:gd name="T72" fmla="*/ 713 w 1709"/>
                <a:gd name="T73" fmla="*/ 117 h 2050"/>
                <a:gd name="T74" fmla="*/ 1194 w 1709"/>
                <a:gd name="T75" fmla="*/ 80 h 2050"/>
                <a:gd name="T76" fmla="*/ 1206 w 1709"/>
                <a:gd name="T77" fmla="*/ 13 h 2050"/>
                <a:gd name="T78" fmla="*/ 699 w 1709"/>
                <a:gd name="T79" fmla="*/ 50 h 2050"/>
                <a:gd name="T80" fmla="*/ 220 w 1709"/>
                <a:gd name="T81" fmla="*/ 439 h 2050"/>
                <a:gd name="T82" fmla="*/ 187 w 1709"/>
                <a:gd name="T83" fmla="*/ 563 h 2050"/>
                <a:gd name="T84" fmla="*/ 138 w 1709"/>
                <a:gd name="T85" fmla="*/ 688 h 2050"/>
                <a:gd name="T86" fmla="*/ 178 w 1709"/>
                <a:gd name="T87" fmla="*/ 821 h 2050"/>
                <a:gd name="T88" fmla="*/ 200 w 1709"/>
                <a:gd name="T89" fmla="*/ 871 h 2050"/>
                <a:gd name="T90" fmla="*/ 6 w 1709"/>
                <a:gd name="T91" fmla="*/ 1214 h 20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09" h="2050">
                  <a:moveTo>
                    <a:pt x="55" y="1278"/>
                  </a:moveTo>
                  <a:cubicBezTo>
                    <a:pt x="66" y="1286"/>
                    <a:pt x="78" y="1293"/>
                    <a:pt x="91" y="1299"/>
                  </a:cubicBezTo>
                  <a:cubicBezTo>
                    <a:pt x="105" y="1306"/>
                    <a:pt x="130" y="1319"/>
                    <a:pt x="132" y="1328"/>
                  </a:cubicBezTo>
                  <a:cubicBezTo>
                    <a:pt x="134" y="1339"/>
                    <a:pt x="133" y="1351"/>
                    <a:pt x="128" y="1362"/>
                  </a:cubicBezTo>
                  <a:cubicBezTo>
                    <a:pt x="123" y="1373"/>
                    <a:pt x="117" y="1383"/>
                    <a:pt x="113" y="1391"/>
                  </a:cubicBezTo>
                  <a:cubicBezTo>
                    <a:pt x="100" y="1413"/>
                    <a:pt x="79" y="1450"/>
                    <a:pt x="111" y="1476"/>
                  </a:cubicBezTo>
                  <a:cubicBezTo>
                    <a:pt x="118" y="1482"/>
                    <a:pt x="131" y="1492"/>
                    <a:pt x="143" y="1501"/>
                  </a:cubicBezTo>
                  <a:cubicBezTo>
                    <a:pt x="134" y="1516"/>
                    <a:pt x="130" y="1533"/>
                    <a:pt x="132" y="1550"/>
                  </a:cubicBezTo>
                  <a:cubicBezTo>
                    <a:pt x="133" y="1564"/>
                    <a:pt x="141" y="1576"/>
                    <a:pt x="152" y="1584"/>
                  </a:cubicBezTo>
                  <a:cubicBezTo>
                    <a:pt x="159" y="1589"/>
                    <a:pt x="168" y="1594"/>
                    <a:pt x="175" y="1599"/>
                  </a:cubicBezTo>
                  <a:cubicBezTo>
                    <a:pt x="196" y="1610"/>
                    <a:pt x="204" y="1615"/>
                    <a:pt x="206" y="1626"/>
                  </a:cubicBezTo>
                  <a:cubicBezTo>
                    <a:pt x="208" y="1640"/>
                    <a:pt x="207" y="1654"/>
                    <a:pt x="203" y="1667"/>
                  </a:cubicBezTo>
                  <a:cubicBezTo>
                    <a:pt x="201" y="1676"/>
                    <a:pt x="199" y="1685"/>
                    <a:pt x="198" y="1694"/>
                  </a:cubicBezTo>
                  <a:cubicBezTo>
                    <a:pt x="194" y="1725"/>
                    <a:pt x="198" y="1757"/>
                    <a:pt x="209" y="1786"/>
                  </a:cubicBezTo>
                  <a:cubicBezTo>
                    <a:pt x="224" y="1841"/>
                    <a:pt x="273" y="1878"/>
                    <a:pt x="330" y="1879"/>
                  </a:cubicBezTo>
                  <a:cubicBezTo>
                    <a:pt x="339" y="1879"/>
                    <a:pt x="348" y="1878"/>
                    <a:pt x="358" y="1876"/>
                  </a:cubicBezTo>
                  <a:cubicBezTo>
                    <a:pt x="455" y="1853"/>
                    <a:pt x="551" y="1824"/>
                    <a:pt x="645" y="1790"/>
                  </a:cubicBezTo>
                  <a:cubicBezTo>
                    <a:pt x="722" y="1835"/>
                    <a:pt x="771" y="1973"/>
                    <a:pt x="784" y="2024"/>
                  </a:cubicBezTo>
                  <a:cubicBezTo>
                    <a:pt x="787" y="2039"/>
                    <a:pt x="801" y="2050"/>
                    <a:pt x="817" y="2050"/>
                  </a:cubicBezTo>
                  <a:cubicBezTo>
                    <a:pt x="1673" y="2048"/>
                    <a:pt x="1673" y="2048"/>
                    <a:pt x="1673" y="2048"/>
                  </a:cubicBezTo>
                  <a:cubicBezTo>
                    <a:pt x="1684" y="2048"/>
                    <a:pt x="1694" y="2042"/>
                    <a:pt x="1701" y="2034"/>
                  </a:cubicBezTo>
                  <a:cubicBezTo>
                    <a:pt x="1707" y="2025"/>
                    <a:pt x="1709" y="2014"/>
                    <a:pt x="1706" y="2003"/>
                  </a:cubicBezTo>
                  <a:cubicBezTo>
                    <a:pt x="1697" y="1980"/>
                    <a:pt x="1686" y="1958"/>
                    <a:pt x="1671" y="1938"/>
                  </a:cubicBezTo>
                  <a:cubicBezTo>
                    <a:pt x="1663" y="1927"/>
                    <a:pt x="1656" y="1914"/>
                    <a:pt x="1649" y="1901"/>
                  </a:cubicBezTo>
                  <a:cubicBezTo>
                    <a:pt x="1634" y="1870"/>
                    <a:pt x="1621" y="1838"/>
                    <a:pt x="1611" y="1804"/>
                  </a:cubicBezTo>
                  <a:cubicBezTo>
                    <a:pt x="1592" y="1739"/>
                    <a:pt x="1578" y="1672"/>
                    <a:pt x="1571" y="1605"/>
                  </a:cubicBezTo>
                  <a:cubicBezTo>
                    <a:pt x="1570" y="1592"/>
                    <a:pt x="1562" y="1581"/>
                    <a:pt x="1550" y="1576"/>
                  </a:cubicBezTo>
                  <a:cubicBezTo>
                    <a:pt x="1539" y="1571"/>
                    <a:pt x="1526" y="1573"/>
                    <a:pt x="1516" y="1581"/>
                  </a:cubicBezTo>
                  <a:cubicBezTo>
                    <a:pt x="1506" y="1588"/>
                    <a:pt x="1501" y="1601"/>
                    <a:pt x="1503" y="1613"/>
                  </a:cubicBezTo>
                  <a:cubicBezTo>
                    <a:pt x="1511" y="1685"/>
                    <a:pt x="1525" y="1756"/>
                    <a:pt x="1546" y="1825"/>
                  </a:cubicBezTo>
                  <a:cubicBezTo>
                    <a:pt x="1557" y="1861"/>
                    <a:pt x="1571" y="1897"/>
                    <a:pt x="1588" y="1931"/>
                  </a:cubicBezTo>
                  <a:cubicBezTo>
                    <a:pt x="1596" y="1947"/>
                    <a:pt x="1604" y="1962"/>
                    <a:pt x="1614" y="1976"/>
                  </a:cubicBezTo>
                  <a:cubicBezTo>
                    <a:pt x="1617" y="1980"/>
                    <a:pt x="1617" y="1980"/>
                    <a:pt x="1617" y="1980"/>
                  </a:cubicBezTo>
                  <a:cubicBezTo>
                    <a:pt x="842" y="1982"/>
                    <a:pt x="842" y="1982"/>
                    <a:pt x="842" y="1982"/>
                  </a:cubicBezTo>
                  <a:cubicBezTo>
                    <a:pt x="820" y="1901"/>
                    <a:pt x="779" y="1826"/>
                    <a:pt x="722" y="1764"/>
                  </a:cubicBezTo>
                  <a:cubicBezTo>
                    <a:pt x="753" y="1753"/>
                    <a:pt x="753" y="1753"/>
                    <a:pt x="753" y="1753"/>
                  </a:cubicBezTo>
                  <a:cubicBezTo>
                    <a:pt x="776" y="1745"/>
                    <a:pt x="793" y="1739"/>
                    <a:pt x="802" y="1736"/>
                  </a:cubicBezTo>
                  <a:cubicBezTo>
                    <a:pt x="948" y="1690"/>
                    <a:pt x="1021" y="1623"/>
                    <a:pt x="1019" y="1538"/>
                  </a:cubicBezTo>
                  <a:cubicBezTo>
                    <a:pt x="1019" y="1529"/>
                    <a:pt x="1016" y="1520"/>
                    <a:pt x="1009" y="1514"/>
                  </a:cubicBezTo>
                  <a:cubicBezTo>
                    <a:pt x="1003" y="1508"/>
                    <a:pt x="994" y="1504"/>
                    <a:pt x="985" y="1505"/>
                  </a:cubicBezTo>
                  <a:cubicBezTo>
                    <a:pt x="966" y="1505"/>
                    <a:pt x="951" y="1521"/>
                    <a:pt x="951" y="1540"/>
                  </a:cubicBezTo>
                  <a:cubicBezTo>
                    <a:pt x="952" y="1575"/>
                    <a:pt x="923" y="1626"/>
                    <a:pt x="781" y="1671"/>
                  </a:cubicBezTo>
                  <a:cubicBezTo>
                    <a:pt x="772" y="1674"/>
                    <a:pt x="754" y="1680"/>
                    <a:pt x="731" y="1688"/>
                  </a:cubicBezTo>
                  <a:cubicBezTo>
                    <a:pt x="705" y="1697"/>
                    <a:pt x="673" y="1709"/>
                    <a:pt x="638" y="1721"/>
                  </a:cubicBezTo>
                  <a:cubicBezTo>
                    <a:pt x="637" y="1721"/>
                    <a:pt x="637" y="1721"/>
                    <a:pt x="637" y="1721"/>
                  </a:cubicBezTo>
                  <a:cubicBezTo>
                    <a:pt x="541" y="1756"/>
                    <a:pt x="443" y="1786"/>
                    <a:pt x="344" y="1809"/>
                  </a:cubicBezTo>
                  <a:cubicBezTo>
                    <a:pt x="312" y="1816"/>
                    <a:pt x="281" y="1796"/>
                    <a:pt x="274" y="1764"/>
                  </a:cubicBezTo>
                  <a:cubicBezTo>
                    <a:pt x="266" y="1745"/>
                    <a:pt x="263" y="1724"/>
                    <a:pt x="266" y="1703"/>
                  </a:cubicBezTo>
                  <a:cubicBezTo>
                    <a:pt x="266" y="1696"/>
                    <a:pt x="268" y="1689"/>
                    <a:pt x="270" y="1682"/>
                  </a:cubicBezTo>
                  <a:cubicBezTo>
                    <a:pt x="277" y="1658"/>
                    <a:pt x="278" y="1633"/>
                    <a:pt x="273" y="1609"/>
                  </a:cubicBezTo>
                  <a:cubicBezTo>
                    <a:pt x="263" y="1578"/>
                    <a:pt x="240" y="1552"/>
                    <a:pt x="209" y="1539"/>
                  </a:cubicBezTo>
                  <a:cubicBezTo>
                    <a:pt x="202" y="1535"/>
                    <a:pt x="202" y="1535"/>
                    <a:pt x="202" y="1535"/>
                  </a:cubicBezTo>
                  <a:cubicBezTo>
                    <a:pt x="206" y="1528"/>
                    <a:pt x="210" y="1521"/>
                    <a:pt x="215" y="1514"/>
                  </a:cubicBezTo>
                  <a:cubicBezTo>
                    <a:pt x="221" y="1507"/>
                    <a:pt x="224" y="1498"/>
                    <a:pt x="222" y="1488"/>
                  </a:cubicBezTo>
                  <a:cubicBezTo>
                    <a:pt x="221" y="1479"/>
                    <a:pt x="216" y="1471"/>
                    <a:pt x="209" y="1465"/>
                  </a:cubicBezTo>
                  <a:cubicBezTo>
                    <a:pt x="201" y="1459"/>
                    <a:pt x="181" y="1445"/>
                    <a:pt x="167" y="1434"/>
                  </a:cubicBezTo>
                  <a:cubicBezTo>
                    <a:pt x="169" y="1431"/>
                    <a:pt x="171" y="1427"/>
                    <a:pt x="172" y="1424"/>
                  </a:cubicBezTo>
                  <a:cubicBezTo>
                    <a:pt x="178" y="1415"/>
                    <a:pt x="184" y="1404"/>
                    <a:pt x="190" y="1391"/>
                  </a:cubicBezTo>
                  <a:cubicBezTo>
                    <a:pt x="201" y="1368"/>
                    <a:pt x="204" y="1341"/>
                    <a:pt x="199" y="1315"/>
                  </a:cubicBezTo>
                  <a:cubicBezTo>
                    <a:pt x="191" y="1273"/>
                    <a:pt x="151" y="1253"/>
                    <a:pt x="122" y="1238"/>
                  </a:cubicBezTo>
                  <a:cubicBezTo>
                    <a:pt x="112" y="1233"/>
                    <a:pt x="103" y="1228"/>
                    <a:pt x="94" y="1222"/>
                  </a:cubicBezTo>
                  <a:cubicBezTo>
                    <a:pt x="86" y="1217"/>
                    <a:pt x="80" y="1211"/>
                    <a:pt x="73" y="1205"/>
                  </a:cubicBezTo>
                  <a:cubicBezTo>
                    <a:pt x="73" y="1200"/>
                    <a:pt x="79" y="1188"/>
                    <a:pt x="105" y="1156"/>
                  </a:cubicBezTo>
                  <a:cubicBezTo>
                    <a:pt x="166" y="1077"/>
                    <a:pt x="218" y="992"/>
                    <a:pt x="261" y="902"/>
                  </a:cubicBezTo>
                  <a:cubicBezTo>
                    <a:pt x="269" y="888"/>
                    <a:pt x="274" y="872"/>
                    <a:pt x="274" y="856"/>
                  </a:cubicBezTo>
                  <a:cubicBezTo>
                    <a:pt x="271" y="822"/>
                    <a:pt x="253" y="790"/>
                    <a:pt x="224" y="771"/>
                  </a:cubicBezTo>
                  <a:cubicBezTo>
                    <a:pt x="211" y="758"/>
                    <a:pt x="198" y="746"/>
                    <a:pt x="196" y="735"/>
                  </a:cubicBezTo>
                  <a:cubicBezTo>
                    <a:pt x="196" y="727"/>
                    <a:pt x="198" y="719"/>
                    <a:pt x="201" y="711"/>
                  </a:cubicBezTo>
                  <a:cubicBezTo>
                    <a:pt x="207" y="697"/>
                    <a:pt x="213" y="682"/>
                    <a:pt x="220" y="668"/>
                  </a:cubicBezTo>
                  <a:cubicBezTo>
                    <a:pt x="234" y="639"/>
                    <a:pt x="245" y="609"/>
                    <a:pt x="253" y="578"/>
                  </a:cubicBezTo>
                  <a:cubicBezTo>
                    <a:pt x="257" y="564"/>
                    <a:pt x="257" y="564"/>
                    <a:pt x="257" y="564"/>
                  </a:cubicBezTo>
                  <a:cubicBezTo>
                    <a:pt x="264" y="529"/>
                    <a:pt x="273" y="496"/>
                    <a:pt x="284" y="463"/>
                  </a:cubicBezTo>
                  <a:cubicBezTo>
                    <a:pt x="311" y="389"/>
                    <a:pt x="353" y="320"/>
                    <a:pt x="407" y="263"/>
                  </a:cubicBezTo>
                  <a:cubicBezTo>
                    <a:pt x="472" y="194"/>
                    <a:pt x="575" y="145"/>
                    <a:pt x="713" y="117"/>
                  </a:cubicBezTo>
                  <a:cubicBezTo>
                    <a:pt x="818" y="94"/>
                    <a:pt x="925" y="79"/>
                    <a:pt x="1033" y="71"/>
                  </a:cubicBezTo>
                  <a:cubicBezTo>
                    <a:pt x="1087" y="68"/>
                    <a:pt x="1141" y="71"/>
                    <a:pt x="1194" y="80"/>
                  </a:cubicBezTo>
                  <a:cubicBezTo>
                    <a:pt x="1212" y="83"/>
                    <a:pt x="1229" y="71"/>
                    <a:pt x="1233" y="52"/>
                  </a:cubicBezTo>
                  <a:cubicBezTo>
                    <a:pt x="1236" y="34"/>
                    <a:pt x="1224" y="17"/>
                    <a:pt x="1206" y="13"/>
                  </a:cubicBezTo>
                  <a:cubicBezTo>
                    <a:pt x="1147" y="3"/>
                    <a:pt x="1088" y="0"/>
                    <a:pt x="1030" y="3"/>
                  </a:cubicBezTo>
                  <a:cubicBezTo>
                    <a:pt x="919" y="11"/>
                    <a:pt x="808" y="27"/>
                    <a:pt x="699" y="50"/>
                  </a:cubicBezTo>
                  <a:cubicBezTo>
                    <a:pt x="546" y="81"/>
                    <a:pt x="434" y="135"/>
                    <a:pt x="357" y="216"/>
                  </a:cubicBezTo>
                  <a:cubicBezTo>
                    <a:pt x="297" y="280"/>
                    <a:pt x="251" y="356"/>
                    <a:pt x="220" y="439"/>
                  </a:cubicBezTo>
                  <a:cubicBezTo>
                    <a:pt x="208" y="475"/>
                    <a:pt x="198" y="511"/>
                    <a:pt x="190" y="548"/>
                  </a:cubicBezTo>
                  <a:cubicBezTo>
                    <a:pt x="187" y="563"/>
                    <a:pt x="187" y="563"/>
                    <a:pt x="187" y="563"/>
                  </a:cubicBezTo>
                  <a:cubicBezTo>
                    <a:pt x="179" y="589"/>
                    <a:pt x="170" y="615"/>
                    <a:pt x="158" y="640"/>
                  </a:cubicBezTo>
                  <a:cubicBezTo>
                    <a:pt x="151" y="656"/>
                    <a:pt x="144" y="671"/>
                    <a:pt x="138" y="688"/>
                  </a:cubicBezTo>
                  <a:cubicBezTo>
                    <a:pt x="130" y="705"/>
                    <a:pt x="127" y="725"/>
                    <a:pt x="128" y="745"/>
                  </a:cubicBezTo>
                  <a:cubicBezTo>
                    <a:pt x="135" y="775"/>
                    <a:pt x="153" y="802"/>
                    <a:pt x="178" y="821"/>
                  </a:cubicBezTo>
                  <a:cubicBezTo>
                    <a:pt x="195" y="836"/>
                    <a:pt x="206" y="847"/>
                    <a:pt x="206" y="856"/>
                  </a:cubicBezTo>
                  <a:cubicBezTo>
                    <a:pt x="205" y="862"/>
                    <a:pt x="203" y="867"/>
                    <a:pt x="200" y="871"/>
                  </a:cubicBezTo>
                  <a:cubicBezTo>
                    <a:pt x="159" y="957"/>
                    <a:pt x="109" y="1039"/>
                    <a:pt x="51" y="1114"/>
                  </a:cubicBezTo>
                  <a:cubicBezTo>
                    <a:pt x="26" y="1144"/>
                    <a:pt x="0" y="1179"/>
                    <a:pt x="6" y="1214"/>
                  </a:cubicBezTo>
                  <a:cubicBezTo>
                    <a:pt x="13" y="1241"/>
                    <a:pt x="31" y="1265"/>
                    <a:pt x="55" y="127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6" name="Freeform 6">
              <a:extLst>
                <a:ext uri="{FF2B5EF4-FFF2-40B4-BE49-F238E27FC236}">
                  <a16:creationId xmlns:a16="http://schemas.microsoft.com/office/drawing/2014/main" id="{8DB683F0-EA48-0251-142D-8F917DCB5175}"/>
                </a:ext>
              </a:extLst>
            </p:cNvPr>
            <p:cNvSpPr>
              <a:spLocks/>
            </p:cNvSpPr>
            <p:nvPr/>
          </p:nvSpPr>
          <p:spPr bwMode="auto">
            <a:xfrm>
              <a:off x="5745163" y="1268413"/>
              <a:ext cx="652462" cy="757238"/>
            </a:xfrm>
            <a:custGeom>
              <a:avLst/>
              <a:gdLst>
                <a:gd name="T0" fmla="*/ 71 w 375"/>
                <a:gd name="T1" fmla="*/ 408 h 435"/>
                <a:gd name="T2" fmla="*/ 75 w 375"/>
                <a:gd name="T3" fmla="*/ 393 h 435"/>
                <a:gd name="T4" fmla="*/ 97 w 375"/>
                <a:gd name="T5" fmla="*/ 309 h 435"/>
                <a:gd name="T6" fmla="*/ 191 w 375"/>
                <a:gd name="T7" fmla="*/ 156 h 435"/>
                <a:gd name="T8" fmla="*/ 348 w 375"/>
                <a:gd name="T9" fmla="*/ 69 h 435"/>
                <a:gd name="T10" fmla="*/ 372 w 375"/>
                <a:gd name="T11" fmla="*/ 44 h 435"/>
                <a:gd name="T12" fmla="*/ 362 w 375"/>
                <a:gd name="T13" fmla="*/ 11 h 435"/>
                <a:gd name="T14" fmla="*/ 328 w 375"/>
                <a:gd name="T15" fmla="*/ 4 h 435"/>
                <a:gd name="T16" fmla="*/ 141 w 375"/>
                <a:gd name="T17" fmla="*/ 109 h 435"/>
                <a:gd name="T18" fmla="*/ 33 w 375"/>
                <a:gd name="T19" fmla="*/ 286 h 435"/>
                <a:gd name="T20" fmla="*/ 8 w 375"/>
                <a:gd name="T21" fmla="*/ 378 h 435"/>
                <a:gd name="T22" fmla="*/ 5 w 375"/>
                <a:gd name="T23" fmla="*/ 393 h 435"/>
                <a:gd name="T24" fmla="*/ 30 w 375"/>
                <a:gd name="T25" fmla="*/ 434 h 435"/>
                <a:gd name="T26" fmla="*/ 38 w 375"/>
                <a:gd name="T27" fmla="*/ 435 h 435"/>
                <a:gd name="T28" fmla="*/ 71 w 375"/>
                <a:gd name="T29" fmla="*/ 408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75" h="435">
                  <a:moveTo>
                    <a:pt x="71" y="408"/>
                  </a:moveTo>
                  <a:cubicBezTo>
                    <a:pt x="75" y="393"/>
                    <a:pt x="75" y="393"/>
                    <a:pt x="75" y="393"/>
                  </a:cubicBezTo>
                  <a:cubicBezTo>
                    <a:pt x="81" y="365"/>
                    <a:pt x="88" y="337"/>
                    <a:pt x="97" y="309"/>
                  </a:cubicBezTo>
                  <a:cubicBezTo>
                    <a:pt x="118" y="252"/>
                    <a:pt x="150" y="200"/>
                    <a:pt x="191" y="156"/>
                  </a:cubicBezTo>
                  <a:cubicBezTo>
                    <a:pt x="235" y="114"/>
                    <a:pt x="289" y="84"/>
                    <a:pt x="348" y="69"/>
                  </a:cubicBezTo>
                  <a:cubicBezTo>
                    <a:pt x="360" y="66"/>
                    <a:pt x="369" y="56"/>
                    <a:pt x="372" y="44"/>
                  </a:cubicBezTo>
                  <a:cubicBezTo>
                    <a:pt x="375" y="32"/>
                    <a:pt x="371" y="20"/>
                    <a:pt x="362" y="11"/>
                  </a:cubicBezTo>
                  <a:cubicBezTo>
                    <a:pt x="353" y="3"/>
                    <a:pt x="340" y="0"/>
                    <a:pt x="328" y="4"/>
                  </a:cubicBezTo>
                  <a:cubicBezTo>
                    <a:pt x="258" y="22"/>
                    <a:pt x="194" y="58"/>
                    <a:pt x="141" y="109"/>
                  </a:cubicBezTo>
                  <a:cubicBezTo>
                    <a:pt x="94" y="160"/>
                    <a:pt x="57" y="220"/>
                    <a:pt x="33" y="286"/>
                  </a:cubicBezTo>
                  <a:cubicBezTo>
                    <a:pt x="23" y="316"/>
                    <a:pt x="15" y="347"/>
                    <a:pt x="8" y="378"/>
                  </a:cubicBezTo>
                  <a:cubicBezTo>
                    <a:pt x="5" y="393"/>
                    <a:pt x="5" y="393"/>
                    <a:pt x="5" y="393"/>
                  </a:cubicBezTo>
                  <a:cubicBezTo>
                    <a:pt x="0" y="411"/>
                    <a:pt x="12" y="430"/>
                    <a:pt x="30" y="434"/>
                  </a:cubicBezTo>
                  <a:cubicBezTo>
                    <a:pt x="33" y="434"/>
                    <a:pt x="35" y="435"/>
                    <a:pt x="38" y="435"/>
                  </a:cubicBezTo>
                  <a:cubicBezTo>
                    <a:pt x="54" y="435"/>
                    <a:pt x="68" y="424"/>
                    <a:pt x="71" y="40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7" name="Oval 7">
              <a:extLst>
                <a:ext uri="{FF2B5EF4-FFF2-40B4-BE49-F238E27FC236}">
                  <a16:creationId xmlns:a16="http://schemas.microsoft.com/office/drawing/2014/main" id="{AE6A08EB-4F5F-77F0-8E89-1107AA386AE2}"/>
                </a:ext>
              </a:extLst>
            </p:cNvPr>
            <p:cNvSpPr>
              <a:spLocks noChangeArrowheads="1"/>
            </p:cNvSpPr>
            <p:nvPr/>
          </p:nvSpPr>
          <p:spPr bwMode="auto">
            <a:xfrm>
              <a:off x="5680075" y="2111376"/>
              <a:ext cx="119062" cy="1174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8">
              <a:extLst>
                <a:ext uri="{FF2B5EF4-FFF2-40B4-BE49-F238E27FC236}">
                  <a16:creationId xmlns:a16="http://schemas.microsoft.com/office/drawing/2014/main" id="{F8C4B969-39E2-9FA3-1696-B6BAF7A628A9}"/>
                </a:ext>
              </a:extLst>
            </p:cNvPr>
            <p:cNvSpPr>
              <a:spLocks noEditPoints="1"/>
            </p:cNvSpPr>
            <p:nvPr/>
          </p:nvSpPr>
          <p:spPr bwMode="auto">
            <a:xfrm>
              <a:off x="6805613" y="1338263"/>
              <a:ext cx="1552575" cy="2374900"/>
            </a:xfrm>
            <a:custGeom>
              <a:avLst/>
              <a:gdLst>
                <a:gd name="T0" fmla="*/ 118 w 892"/>
                <a:gd name="T1" fmla="*/ 768 h 1365"/>
                <a:gd name="T2" fmla="*/ 306 w 892"/>
                <a:gd name="T3" fmla="*/ 963 h 1365"/>
                <a:gd name="T4" fmla="*/ 242 w 892"/>
                <a:gd name="T5" fmla="*/ 1126 h 1365"/>
                <a:gd name="T6" fmla="*/ 310 w 892"/>
                <a:gd name="T7" fmla="*/ 1229 h 1365"/>
                <a:gd name="T8" fmla="*/ 583 w 892"/>
                <a:gd name="T9" fmla="*/ 1229 h 1365"/>
                <a:gd name="T10" fmla="*/ 651 w 892"/>
                <a:gd name="T11" fmla="*/ 1126 h 1365"/>
                <a:gd name="T12" fmla="*/ 586 w 892"/>
                <a:gd name="T13" fmla="*/ 963 h 1365"/>
                <a:gd name="T14" fmla="*/ 775 w 892"/>
                <a:gd name="T15" fmla="*/ 768 h 1365"/>
                <a:gd name="T16" fmla="*/ 446 w 892"/>
                <a:gd name="T17" fmla="*/ 0 h 1365"/>
                <a:gd name="T18" fmla="*/ 344 w 892"/>
                <a:gd name="T19" fmla="*/ 512 h 1365"/>
                <a:gd name="T20" fmla="*/ 276 w 892"/>
                <a:gd name="T21" fmla="*/ 478 h 1365"/>
                <a:gd name="T22" fmla="*/ 344 w 892"/>
                <a:gd name="T23" fmla="*/ 478 h 1365"/>
                <a:gd name="T24" fmla="*/ 480 w 892"/>
                <a:gd name="T25" fmla="*/ 956 h 1365"/>
                <a:gd name="T26" fmla="*/ 412 w 892"/>
                <a:gd name="T27" fmla="*/ 580 h 1365"/>
                <a:gd name="T28" fmla="*/ 480 w 892"/>
                <a:gd name="T29" fmla="*/ 956 h 1365"/>
                <a:gd name="T30" fmla="*/ 378 w 892"/>
                <a:gd name="T31" fmla="*/ 1229 h 1365"/>
                <a:gd name="T32" fmla="*/ 446 w 892"/>
                <a:gd name="T33" fmla="*/ 1297 h 1365"/>
                <a:gd name="T34" fmla="*/ 549 w 892"/>
                <a:gd name="T35" fmla="*/ 1160 h 1365"/>
                <a:gd name="T36" fmla="*/ 310 w 892"/>
                <a:gd name="T37" fmla="*/ 1126 h 1365"/>
                <a:gd name="T38" fmla="*/ 344 w 892"/>
                <a:gd name="T39" fmla="*/ 1024 h 1365"/>
                <a:gd name="T40" fmla="*/ 583 w 892"/>
                <a:gd name="T41" fmla="*/ 1058 h 1365"/>
                <a:gd name="T42" fmla="*/ 822 w 892"/>
                <a:gd name="T43" fmla="*/ 452 h 1365"/>
                <a:gd name="T44" fmla="*/ 655 w 892"/>
                <a:gd name="T45" fmla="*/ 782 h 1365"/>
                <a:gd name="T46" fmla="*/ 549 w 892"/>
                <a:gd name="T47" fmla="*/ 580 h 1365"/>
                <a:gd name="T48" fmla="*/ 685 w 892"/>
                <a:gd name="T49" fmla="*/ 478 h 1365"/>
                <a:gd name="T50" fmla="*/ 480 w 892"/>
                <a:gd name="T51" fmla="*/ 478 h 1365"/>
                <a:gd name="T52" fmla="*/ 412 w 892"/>
                <a:gd name="T53" fmla="*/ 512 h 1365"/>
                <a:gd name="T54" fmla="*/ 310 w 892"/>
                <a:gd name="T55" fmla="*/ 375 h 1365"/>
                <a:gd name="T56" fmla="*/ 310 w 892"/>
                <a:gd name="T57" fmla="*/ 580 h 1365"/>
                <a:gd name="T58" fmla="*/ 344 w 892"/>
                <a:gd name="T59" fmla="*/ 883 h 1365"/>
                <a:gd name="T60" fmla="*/ 169 w 892"/>
                <a:gd name="T61" fmla="*/ 722 h 1365"/>
                <a:gd name="T62" fmla="*/ 446 w 892"/>
                <a:gd name="T63" fmla="*/ 68 h 1365"/>
                <a:gd name="T64" fmla="*/ 549 w 892"/>
                <a:gd name="T65" fmla="*/ 512 h 1365"/>
                <a:gd name="T66" fmla="*/ 583 w 892"/>
                <a:gd name="T67" fmla="*/ 444 h 1365"/>
                <a:gd name="T68" fmla="*/ 583 w 892"/>
                <a:gd name="T69" fmla="*/ 512 h 1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92" h="1365">
                  <a:moveTo>
                    <a:pt x="3" y="451"/>
                  </a:moveTo>
                  <a:cubicBezTo>
                    <a:pt x="0" y="567"/>
                    <a:pt x="41" y="680"/>
                    <a:pt x="118" y="768"/>
                  </a:cubicBezTo>
                  <a:cubicBezTo>
                    <a:pt x="142" y="793"/>
                    <a:pt x="168" y="816"/>
                    <a:pt x="196" y="836"/>
                  </a:cubicBezTo>
                  <a:cubicBezTo>
                    <a:pt x="246" y="875"/>
                    <a:pt x="294" y="912"/>
                    <a:pt x="306" y="963"/>
                  </a:cubicBezTo>
                  <a:cubicBezTo>
                    <a:pt x="267" y="978"/>
                    <a:pt x="242" y="1016"/>
                    <a:pt x="242" y="1058"/>
                  </a:cubicBezTo>
                  <a:cubicBezTo>
                    <a:pt x="242" y="1126"/>
                    <a:pt x="242" y="1126"/>
                    <a:pt x="242" y="1126"/>
                  </a:cubicBezTo>
                  <a:cubicBezTo>
                    <a:pt x="242" y="1170"/>
                    <a:pt x="269" y="1208"/>
                    <a:pt x="310" y="1222"/>
                  </a:cubicBezTo>
                  <a:cubicBezTo>
                    <a:pt x="310" y="1229"/>
                    <a:pt x="310" y="1229"/>
                    <a:pt x="310" y="1229"/>
                  </a:cubicBezTo>
                  <a:cubicBezTo>
                    <a:pt x="310" y="1304"/>
                    <a:pt x="371" y="1365"/>
                    <a:pt x="446" y="1365"/>
                  </a:cubicBezTo>
                  <a:cubicBezTo>
                    <a:pt x="522" y="1365"/>
                    <a:pt x="583" y="1304"/>
                    <a:pt x="583" y="1229"/>
                  </a:cubicBezTo>
                  <a:cubicBezTo>
                    <a:pt x="583" y="1222"/>
                    <a:pt x="583" y="1222"/>
                    <a:pt x="583" y="1222"/>
                  </a:cubicBezTo>
                  <a:cubicBezTo>
                    <a:pt x="624" y="1208"/>
                    <a:pt x="651" y="1170"/>
                    <a:pt x="651" y="1126"/>
                  </a:cubicBezTo>
                  <a:cubicBezTo>
                    <a:pt x="651" y="1058"/>
                    <a:pt x="651" y="1058"/>
                    <a:pt x="651" y="1058"/>
                  </a:cubicBezTo>
                  <a:cubicBezTo>
                    <a:pt x="651" y="1016"/>
                    <a:pt x="625" y="978"/>
                    <a:pt x="586" y="963"/>
                  </a:cubicBezTo>
                  <a:cubicBezTo>
                    <a:pt x="599" y="912"/>
                    <a:pt x="646" y="875"/>
                    <a:pt x="696" y="836"/>
                  </a:cubicBezTo>
                  <a:cubicBezTo>
                    <a:pt x="724" y="816"/>
                    <a:pt x="750" y="793"/>
                    <a:pt x="775" y="768"/>
                  </a:cubicBezTo>
                  <a:cubicBezTo>
                    <a:pt x="851" y="680"/>
                    <a:pt x="892" y="567"/>
                    <a:pt x="890" y="451"/>
                  </a:cubicBezTo>
                  <a:cubicBezTo>
                    <a:pt x="889" y="205"/>
                    <a:pt x="692" y="5"/>
                    <a:pt x="446" y="0"/>
                  </a:cubicBezTo>
                  <a:cubicBezTo>
                    <a:pt x="201" y="5"/>
                    <a:pt x="4" y="205"/>
                    <a:pt x="3" y="451"/>
                  </a:cubicBezTo>
                  <a:close/>
                  <a:moveTo>
                    <a:pt x="344" y="512"/>
                  </a:moveTo>
                  <a:cubicBezTo>
                    <a:pt x="310" y="512"/>
                    <a:pt x="310" y="512"/>
                    <a:pt x="310" y="512"/>
                  </a:cubicBezTo>
                  <a:cubicBezTo>
                    <a:pt x="291" y="512"/>
                    <a:pt x="276" y="497"/>
                    <a:pt x="276" y="478"/>
                  </a:cubicBezTo>
                  <a:cubicBezTo>
                    <a:pt x="276" y="459"/>
                    <a:pt x="291" y="444"/>
                    <a:pt x="310" y="444"/>
                  </a:cubicBezTo>
                  <a:cubicBezTo>
                    <a:pt x="329" y="444"/>
                    <a:pt x="344" y="459"/>
                    <a:pt x="344" y="478"/>
                  </a:cubicBezTo>
                  <a:lnTo>
                    <a:pt x="344" y="512"/>
                  </a:lnTo>
                  <a:close/>
                  <a:moveTo>
                    <a:pt x="480" y="956"/>
                  </a:moveTo>
                  <a:cubicBezTo>
                    <a:pt x="412" y="956"/>
                    <a:pt x="412" y="956"/>
                    <a:pt x="412" y="956"/>
                  </a:cubicBezTo>
                  <a:cubicBezTo>
                    <a:pt x="412" y="580"/>
                    <a:pt x="412" y="580"/>
                    <a:pt x="412" y="580"/>
                  </a:cubicBezTo>
                  <a:cubicBezTo>
                    <a:pt x="480" y="580"/>
                    <a:pt x="480" y="580"/>
                    <a:pt x="480" y="580"/>
                  </a:cubicBezTo>
                  <a:lnTo>
                    <a:pt x="480" y="956"/>
                  </a:lnTo>
                  <a:close/>
                  <a:moveTo>
                    <a:pt x="446" y="1297"/>
                  </a:moveTo>
                  <a:cubicBezTo>
                    <a:pt x="409" y="1297"/>
                    <a:pt x="378" y="1266"/>
                    <a:pt x="378" y="1229"/>
                  </a:cubicBezTo>
                  <a:cubicBezTo>
                    <a:pt x="515" y="1229"/>
                    <a:pt x="515" y="1229"/>
                    <a:pt x="515" y="1229"/>
                  </a:cubicBezTo>
                  <a:cubicBezTo>
                    <a:pt x="515" y="1266"/>
                    <a:pt x="484" y="1297"/>
                    <a:pt x="446" y="1297"/>
                  </a:cubicBezTo>
                  <a:close/>
                  <a:moveTo>
                    <a:pt x="583" y="1126"/>
                  </a:moveTo>
                  <a:cubicBezTo>
                    <a:pt x="583" y="1145"/>
                    <a:pt x="568" y="1160"/>
                    <a:pt x="549" y="1160"/>
                  </a:cubicBezTo>
                  <a:cubicBezTo>
                    <a:pt x="344" y="1160"/>
                    <a:pt x="344" y="1160"/>
                    <a:pt x="344" y="1160"/>
                  </a:cubicBezTo>
                  <a:cubicBezTo>
                    <a:pt x="325" y="1160"/>
                    <a:pt x="310" y="1145"/>
                    <a:pt x="310" y="1126"/>
                  </a:cubicBezTo>
                  <a:cubicBezTo>
                    <a:pt x="310" y="1058"/>
                    <a:pt x="310" y="1058"/>
                    <a:pt x="310" y="1058"/>
                  </a:cubicBezTo>
                  <a:cubicBezTo>
                    <a:pt x="310" y="1039"/>
                    <a:pt x="325" y="1024"/>
                    <a:pt x="344" y="1024"/>
                  </a:cubicBezTo>
                  <a:cubicBezTo>
                    <a:pt x="549" y="1024"/>
                    <a:pt x="549" y="1024"/>
                    <a:pt x="549" y="1024"/>
                  </a:cubicBezTo>
                  <a:cubicBezTo>
                    <a:pt x="568" y="1024"/>
                    <a:pt x="583" y="1039"/>
                    <a:pt x="583" y="1058"/>
                  </a:cubicBezTo>
                  <a:lnTo>
                    <a:pt x="583" y="1126"/>
                  </a:lnTo>
                  <a:close/>
                  <a:moveTo>
                    <a:pt x="822" y="452"/>
                  </a:moveTo>
                  <a:cubicBezTo>
                    <a:pt x="824" y="551"/>
                    <a:pt x="789" y="647"/>
                    <a:pt x="724" y="722"/>
                  </a:cubicBezTo>
                  <a:cubicBezTo>
                    <a:pt x="703" y="744"/>
                    <a:pt x="679" y="764"/>
                    <a:pt x="655" y="782"/>
                  </a:cubicBezTo>
                  <a:cubicBezTo>
                    <a:pt x="614" y="810"/>
                    <a:pt x="579" y="844"/>
                    <a:pt x="549" y="883"/>
                  </a:cubicBezTo>
                  <a:cubicBezTo>
                    <a:pt x="549" y="580"/>
                    <a:pt x="549" y="580"/>
                    <a:pt x="549" y="580"/>
                  </a:cubicBezTo>
                  <a:cubicBezTo>
                    <a:pt x="583" y="580"/>
                    <a:pt x="583" y="580"/>
                    <a:pt x="583" y="580"/>
                  </a:cubicBezTo>
                  <a:cubicBezTo>
                    <a:pt x="639" y="580"/>
                    <a:pt x="685" y="534"/>
                    <a:pt x="685" y="478"/>
                  </a:cubicBezTo>
                  <a:cubicBezTo>
                    <a:pt x="685" y="421"/>
                    <a:pt x="639" y="375"/>
                    <a:pt x="583" y="375"/>
                  </a:cubicBezTo>
                  <a:cubicBezTo>
                    <a:pt x="526" y="375"/>
                    <a:pt x="480" y="421"/>
                    <a:pt x="480" y="478"/>
                  </a:cubicBezTo>
                  <a:cubicBezTo>
                    <a:pt x="480" y="512"/>
                    <a:pt x="480" y="512"/>
                    <a:pt x="480" y="512"/>
                  </a:cubicBezTo>
                  <a:cubicBezTo>
                    <a:pt x="412" y="512"/>
                    <a:pt x="412" y="512"/>
                    <a:pt x="412" y="512"/>
                  </a:cubicBezTo>
                  <a:cubicBezTo>
                    <a:pt x="412" y="478"/>
                    <a:pt x="412" y="478"/>
                    <a:pt x="412" y="478"/>
                  </a:cubicBezTo>
                  <a:cubicBezTo>
                    <a:pt x="412" y="421"/>
                    <a:pt x="366" y="375"/>
                    <a:pt x="310" y="375"/>
                  </a:cubicBezTo>
                  <a:cubicBezTo>
                    <a:pt x="253" y="375"/>
                    <a:pt x="207" y="421"/>
                    <a:pt x="207" y="478"/>
                  </a:cubicBezTo>
                  <a:cubicBezTo>
                    <a:pt x="207" y="534"/>
                    <a:pt x="253" y="580"/>
                    <a:pt x="310" y="580"/>
                  </a:cubicBezTo>
                  <a:cubicBezTo>
                    <a:pt x="344" y="580"/>
                    <a:pt x="344" y="580"/>
                    <a:pt x="344" y="580"/>
                  </a:cubicBezTo>
                  <a:cubicBezTo>
                    <a:pt x="344" y="883"/>
                    <a:pt x="344" y="883"/>
                    <a:pt x="344" y="883"/>
                  </a:cubicBezTo>
                  <a:cubicBezTo>
                    <a:pt x="314" y="844"/>
                    <a:pt x="278" y="810"/>
                    <a:pt x="238" y="782"/>
                  </a:cubicBezTo>
                  <a:cubicBezTo>
                    <a:pt x="213" y="764"/>
                    <a:pt x="190" y="744"/>
                    <a:pt x="169" y="722"/>
                  </a:cubicBezTo>
                  <a:cubicBezTo>
                    <a:pt x="104" y="647"/>
                    <a:pt x="69" y="551"/>
                    <a:pt x="71" y="452"/>
                  </a:cubicBezTo>
                  <a:cubicBezTo>
                    <a:pt x="74" y="244"/>
                    <a:pt x="246" y="68"/>
                    <a:pt x="446" y="68"/>
                  </a:cubicBezTo>
                  <a:cubicBezTo>
                    <a:pt x="647" y="68"/>
                    <a:pt x="819" y="244"/>
                    <a:pt x="822" y="452"/>
                  </a:cubicBezTo>
                  <a:close/>
                  <a:moveTo>
                    <a:pt x="549" y="512"/>
                  </a:moveTo>
                  <a:cubicBezTo>
                    <a:pt x="549" y="478"/>
                    <a:pt x="549" y="478"/>
                    <a:pt x="549" y="478"/>
                  </a:cubicBezTo>
                  <a:cubicBezTo>
                    <a:pt x="549" y="459"/>
                    <a:pt x="564" y="444"/>
                    <a:pt x="583" y="444"/>
                  </a:cubicBezTo>
                  <a:cubicBezTo>
                    <a:pt x="602" y="444"/>
                    <a:pt x="617" y="459"/>
                    <a:pt x="617" y="478"/>
                  </a:cubicBezTo>
                  <a:cubicBezTo>
                    <a:pt x="617" y="497"/>
                    <a:pt x="602" y="512"/>
                    <a:pt x="583" y="512"/>
                  </a:cubicBezTo>
                  <a:lnTo>
                    <a:pt x="549" y="5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19" name="Freeform 9">
              <a:extLst>
                <a:ext uri="{FF2B5EF4-FFF2-40B4-BE49-F238E27FC236}">
                  <a16:creationId xmlns:a16="http://schemas.microsoft.com/office/drawing/2014/main" id="{FC12B71A-FD96-F48E-C32A-0CD8B0204327}"/>
                </a:ext>
              </a:extLst>
            </p:cNvPr>
            <p:cNvSpPr>
              <a:spLocks/>
            </p:cNvSpPr>
            <p:nvPr/>
          </p:nvSpPr>
          <p:spPr bwMode="auto">
            <a:xfrm>
              <a:off x="8472488" y="2051051"/>
              <a:ext cx="298450" cy="119063"/>
            </a:xfrm>
            <a:custGeom>
              <a:avLst/>
              <a:gdLst>
                <a:gd name="T0" fmla="*/ 34 w 171"/>
                <a:gd name="T1" fmla="*/ 68 h 68"/>
                <a:gd name="T2" fmla="*/ 137 w 171"/>
                <a:gd name="T3" fmla="*/ 68 h 68"/>
                <a:gd name="T4" fmla="*/ 171 w 171"/>
                <a:gd name="T5" fmla="*/ 34 h 68"/>
                <a:gd name="T6" fmla="*/ 137 w 171"/>
                <a:gd name="T7" fmla="*/ 0 h 68"/>
                <a:gd name="T8" fmla="*/ 34 w 171"/>
                <a:gd name="T9" fmla="*/ 0 h 68"/>
                <a:gd name="T10" fmla="*/ 0 w 171"/>
                <a:gd name="T11" fmla="*/ 34 h 68"/>
                <a:gd name="T12" fmla="*/ 34 w 171"/>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171" h="68">
                  <a:moveTo>
                    <a:pt x="34" y="68"/>
                  </a:moveTo>
                  <a:cubicBezTo>
                    <a:pt x="137" y="68"/>
                    <a:pt x="137" y="68"/>
                    <a:pt x="137" y="68"/>
                  </a:cubicBezTo>
                  <a:cubicBezTo>
                    <a:pt x="156" y="68"/>
                    <a:pt x="171" y="53"/>
                    <a:pt x="171" y="34"/>
                  </a:cubicBezTo>
                  <a:cubicBezTo>
                    <a:pt x="171" y="15"/>
                    <a:pt x="156" y="0"/>
                    <a:pt x="137" y="0"/>
                  </a:cubicBezTo>
                  <a:cubicBezTo>
                    <a:pt x="34" y="0"/>
                    <a:pt x="34" y="0"/>
                    <a:pt x="34" y="0"/>
                  </a:cubicBezTo>
                  <a:cubicBezTo>
                    <a:pt x="16" y="0"/>
                    <a:pt x="0" y="15"/>
                    <a:pt x="0" y="34"/>
                  </a:cubicBezTo>
                  <a:cubicBezTo>
                    <a:pt x="0" y="53"/>
                    <a:pt x="16" y="68"/>
                    <a:pt x="34" y="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20" name="Freeform 10">
              <a:extLst>
                <a:ext uri="{FF2B5EF4-FFF2-40B4-BE49-F238E27FC236}">
                  <a16:creationId xmlns:a16="http://schemas.microsoft.com/office/drawing/2014/main" id="{BFD8DADA-BF2E-B298-301C-6455ED530D61}"/>
                </a:ext>
              </a:extLst>
            </p:cNvPr>
            <p:cNvSpPr>
              <a:spLocks/>
            </p:cNvSpPr>
            <p:nvPr/>
          </p:nvSpPr>
          <p:spPr bwMode="auto">
            <a:xfrm>
              <a:off x="8191500" y="1249363"/>
              <a:ext cx="252412" cy="249238"/>
            </a:xfrm>
            <a:custGeom>
              <a:avLst/>
              <a:gdLst>
                <a:gd name="T0" fmla="*/ 36 w 145"/>
                <a:gd name="T1" fmla="*/ 143 h 143"/>
                <a:gd name="T2" fmla="*/ 61 w 145"/>
                <a:gd name="T3" fmla="*/ 133 h 143"/>
                <a:gd name="T4" fmla="*/ 133 w 145"/>
                <a:gd name="T5" fmla="*/ 60 h 143"/>
                <a:gd name="T6" fmla="*/ 142 w 145"/>
                <a:gd name="T7" fmla="*/ 27 h 143"/>
                <a:gd name="T8" fmla="*/ 118 w 145"/>
                <a:gd name="T9" fmla="*/ 3 h 143"/>
                <a:gd name="T10" fmla="*/ 85 w 145"/>
                <a:gd name="T11" fmla="*/ 12 h 143"/>
                <a:gd name="T12" fmla="*/ 12 w 145"/>
                <a:gd name="T13" fmla="*/ 84 h 143"/>
                <a:gd name="T14" fmla="*/ 5 w 145"/>
                <a:gd name="T15" fmla="*/ 122 h 143"/>
                <a:gd name="T16" fmla="*/ 36 w 145"/>
                <a:gd name="T17" fmla="*/ 143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5" h="143">
                  <a:moveTo>
                    <a:pt x="36" y="143"/>
                  </a:moveTo>
                  <a:cubicBezTo>
                    <a:pt x="46" y="143"/>
                    <a:pt x="54" y="139"/>
                    <a:pt x="61" y="133"/>
                  </a:cubicBezTo>
                  <a:cubicBezTo>
                    <a:pt x="133" y="60"/>
                    <a:pt x="133" y="60"/>
                    <a:pt x="133" y="60"/>
                  </a:cubicBezTo>
                  <a:cubicBezTo>
                    <a:pt x="142" y="52"/>
                    <a:pt x="145" y="39"/>
                    <a:pt x="142" y="27"/>
                  </a:cubicBezTo>
                  <a:cubicBezTo>
                    <a:pt x="139" y="15"/>
                    <a:pt x="130" y="6"/>
                    <a:pt x="118" y="3"/>
                  </a:cubicBezTo>
                  <a:cubicBezTo>
                    <a:pt x="106" y="0"/>
                    <a:pt x="93" y="3"/>
                    <a:pt x="85" y="12"/>
                  </a:cubicBezTo>
                  <a:cubicBezTo>
                    <a:pt x="12" y="84"/>
                    <a:pt x="12" y="84"/>
                    <a:pt x="12" y="84"/>
                  </a:cubicBezTo>
                  <a:cubicBezTo>
                    <a:pt x="3" y="94"/>
                    <a:pt x="0" y="109"/>
                    <a:pt x="5" y="122"/>
                  </a:cubicBezTo>
                  <a:cubicBezTo>
                    <a:pt x="10" y="134"/>
                    <a:pt x="23" y="143"/>
                    <a:pt x="36" y="1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21" name="Freeform 11">
              <a:extLst>
                <a:ext uri="{FF2B5EF4-FFF2-40B4-BE49-F238E27FC236}">
                  <a16:creationId xmlns:a16="http://schemas.microsoft.com/office/drawing/2014/main" id="{4302854B-FA16-92F5-F6A6-BEA22E21B81E}"/>
                </a:ext>
              </a:extLst>
            </p:cNvPr>
            <p:cNvSpPr>
              <a:spLocks/>
            </p:cNvSpPr>
            <p:nvPr/>
          </p:nvSpPr>
          <p:spPr bwMode="auto">
            <a:xfrm>
              <a:off x="7523163" y="922338"/>
              <a:ext cx="117475" cy="298450"/>
            </a:xfrm>
            <a:custGeom>
              <a:avLst/>
              <a:gdLst>
                <a:gd name="T0" fmla="*/ 34 w 68"/>
                <a:gd name="T1" fmla="*/ 171 h 171"/>
                <a:gd name="T2" fmla="*/ 68 w 68"/>
                <a:gd name="T3" fmla="*/ 137 h 171"/>
                <a:gd name="T4" fmla="*/ 68 w 68"/>
                <a:gd name="T5" fmla="*/ 34 h 171"/>
                <a:gd name="T6" fmla="*/ 34 w 68"/>
                <a:gd name="T7" fmla="*/ 0 h 171"/>
                <a:gd name="T8" fmla="*/ 0 w 68"/>
                <a:gd name="T9" fmla="*/ 34 h 171"/>
                <a:gd name="T10" fmla="*/ 0 w 68"/>
                <a:gd name="T11" fmla="*/ 137 h 171"/>
                <a:gd name="T12" fmla="*/ 34 w 68"/>
                <a:gd name="T13" fmla="*/ 171 h 171"/>
              </a:gdLst>
              <a:ahLst/>
              <a:cxnLst>
                <a:cxn ang="0">
                  <a:pos x="T0" y="T1"/>
                </a:cxn>
                <a:cxn ang="0">
                  <a:pos x="T2" y="T3"/>
                </a:cxn>
                <a:cxn ang="0">
                  <a:pos x="T4" y="T5"/>
                </a:cxn>
                <a:cxn ang="0">
                  <a:pos x="T6" y="T7"/>
                </a:cxn>
                <a:cxn ang="0">
                  <a:pos x="T8" y="T9"/>
                </a:cxn>
                <a:cxn ang="0">
                  <a:pos x="T10" y="T11"/>
                </a:cxn>
                <a:cxn ang="0">
                  <a:pos x="T12" y="T13"/>
                </a:cxn>
              </a:cxnLst>
              <a:rect l="0" t="0" r="r" b="b"/>
              <a:pathLst>
                <a:path w="68" h="171">
                  <a:moveTo>
                    <a:pt x="34" y="171"/>
                  </a:moveTo>
                  <a:cubicBezTo>
                    <a:pt x="53" y="171"/>
                    <a:pt x="68" y="155"/>
                    <a:pt x="68" y="137"/>
                  </a:cubicBezTo>
                  <a:cubicBezTo>
                    <a:pt x="68" y="34"/>
                    <a:pt x="68" y="34"/>
                    <a:pt x="68" y="34"/>
                  </a:cubicBezTo>
                  <a:cubicBezTo>
                    <a:pt x="68" y="15"/>
                    <a:pt x="53" y="0"/>
                    <a:pt x="34" y="0"/>
                  </a:cubicBezTo>
                  <a:cubicBezTo>
                    <a:pt x="15" y="0"/>
                    <a:pt x="0" y="15"/>
                    <a:pt x="0" y="34"/>
                  </a:cubicBezTo>
                  <a:cubicBezTo>
                    <a:pt x="0" y="137"/>
                    <a:pt x="0" y="137"/>
                    <a:pt x="0" y="137"/>
                  </a:cubicBezTo>
                  <a:cubicBezTo>
                    <a:pt x="0" y="155"/>
                    <a:pt x="15" y="171"/>
                    <a:pt x="34" y="17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22" name="Freeform 12">
              <a:extLst>
                <a:ext uri="{FF2B5EF4-FFF2-40B4-BE49-F238E27FC236}">
                  <a16:creationId xmlns:a16="http://schemas.microsoft.com/office/drawing/2014/main" id="{60238AC5-BBD2-21B0-07E6-883C8C1C712A}"/>
                </a:ext>
              </a:extLst>
            </p:cNvPr>
            <p:cNvSpPr>
              <a:spLocks/>
            </p:cNvSpPr>
            <p:nvPr/>
          </p:nvSpPr>
          <p:spPr bwMode="auto">
            <a:xfrm>
              <a:off x="6719888" y="1249363"/>
              <a:ext cx="249237" cy="249238"/>
            </a:xfrm>
            <a:custGeom>
              <a:avLst/>
              <a:gdLst>
                <a:gd name="T0" fmla="*/ 133 w 143"/>
                <a:gd name="T1" fmla="*/ 133 h 143"/>
                <a:gd name="T2" fmla="*/ 143 w 143"/>
                <a:gd name="T3" fmla="*/ 108 h 143"/>
                <a:gd name="T4" fmla="*/ 133 w 143"/>
                <a:gd name="T5" fmla="*/ 84 h 143"/>
                <a:gd name="T6" fmla="*/ 61 w 143"/>
                <a:gd name="T7" fmla="*/ 12 h 143"/>
                <a:gd name="T8" fmla="*/ 28 w 143"/>
                <a:gd name="T9" fmla="*/ 3 h 143"/>
                <a:gd name="T10" fmla="*/ 3 w 143"/>
                <a:gd name="T11" fmla="*/ 27 h 143"/>
                <a:gd name="T12" fmla="*/ 13 w 143"/>
                <a:gd name="T13" fmla="*/ 60 h 143"/>
                <a:gd name="T14" fmla="*/ 85 w 143"/>
                <a:gd name="T15" fmla="*/ 133 h 143"/>
                <a:gd name="T16" fmla="*/ 109 w 143"/>
                <a:gd name="T17" fmla="*/ 143 h 143"/>
                <a:gd name="T18" fmla="*/ 133 w 143"/>
                <a:gd name="T19" fmla="*/ 133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3" h="143">
                  <a:moveTo>
                    <a:pt x="133" y="133"/>
                  </a:moveTo>
                  <a:cubicBezTo>
                    <a:pt x="140" y="126"/>
                    <a:pt x="143" y="118"/>
                    <a:pt x="143" y="108"/>
                  </a:cubicBezTo>
                  <a:cubicBezTo>
                    <a:pt x="143" y="99"/>
                    <a:pt x="140" y="91"/>
                    <a:pt x="133" y="84"/>
                  </a:cubicBezTo>
                  <a:cubicBezTo>
                    <a:pt x="61" y="12"/>
                    <a:pt x="61" y="12"/>
                    <a:pt x="61" y="12"/>
                  </a:cubicBezTo>
                  <a:cubicBezTo>
                    <a:pt x="52" y="3"/>
                    <a:pt x="40" y="0"/>
                    <a:pt x="28" y="3"/>
                  </a:cubicBezTo>
                  <a:cubicBezTo>
                    <a:pt x="16" y="6"/>
                    <a:pt x="6" y="15"/>
                    <a:pt x="3" y="27"/>
                  </a:cubicBezTo>
                  <a:cubicBezTo>
                    <a:pt x="0" y="39"/>
                    <a:pt x="4" y="52"/>
                    <a:pt x="13" y="60"/>
                  </a:cubicBezTo>
                  <a:cubicBezTo>
                    <a:pt x="85" y="133"/>
                    <a:pt x="85" y="133"/>
                    <a:pt x="85" y="133"/>
                  </a:cubicBezTo>
                  <a:cubicBezTo>
                    <a:pt x="91" y="139"/>
                    <a:pt x="100" y="143"/>
                    <a:pt x="109" y="143"/>
                  </a:cubicBezTo>
                  <a:cubicBezTo>
                    <a:pt x="118" y="143"/>
                    <a:pt x="127" y="139"/>
                    <a:pt x="133" y="1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13">
              <a:extLst>
                <a:ext uri="{FF2B5EF4-FFF2-40B4-BE49-F238E27FC236}">
                  <a16:creationId xmlns:a16="http://schemas.microsoft.com/office/drawing/2014/main" id="{7E3ECA19-2C15-42B5-5EA8-4B378A82A5F5}"/>
                </a:ext>
              </a:extLst>
            </p:cNvPr>
            <p:cNvSpPr>
              <a:spLocks/>
            </p:cNvSpPr>
            <p:nvPr/>
          </p:nvSpPr>
          <p:spPr bwMode="auto">
            <a:xfrm>
              <a:off x="6394450" y="2051051"/>
              <a:ext cx="295275" cy="119063"/>
            </a:xfrm>
            <a:custGeom>
              <a:avLst/>
              <a:gdLst>
                <a:gd name="T0" fmla="*/ 34 w 170"/>
                <a:gd name="T1" fmla="*/ 0 h 68"/>
                <a:gd name="T2" fmla="*/ 0 w 170"/>
                <a:gd name="T3" fmla="*/ 34 h 68"/>
                <a:gd name="T4" fmla="*/ 34 w 170"/>
                <a:gd name="T5" fmla="*/ 68 h 68"/>
                <a:gd name="T6" fmla="*/ 136 w 170"/>
                <a:gd name="T7" fmla="*/ 68 h 68"/>
                <a:gd name="T8" fmla="*/ 170 w 170"/>
                <a:gd name="T9" fmla="*/ 34 h 68"/>
                <a:gd name="T10" fmla="*/ 136 w 170"/>
                <a:gd name="T11" fmla="*/ 0 h 68"/>
                <a:gd name="T12" fmla="*/ 34 w 170"/>
                <a:gd name="T13" fmla="*/ 0 h 68"/>
              </a:gdLst>
              <a:ahLst/>
              <a:cxnLst>
                <a:cxn ang="0">
                  <a:pos x="T0" y="T1"/>
                </a:cxn>
                <a:cxn ang="0">
                  <a:pos x="T2" y="T3"/>
                </a:cxn>
                <a:cxn ang="0">
                  <a:pos x="T4" y="T5"/>
                </a:cxn>
                <a:cxn ang="0">
                  <a:pos x="T6" y="T7"/>
                </a:cxn>
                <a:cxn ang="0">
                  <a:pos x="T8" y="T9"/>
                </a:cxn>
                <a:cxn ang="0">
                  <a:pos x="T10" y="T11"/>
                </a:cxn>
                <a:cxn ang="0">
                  <a:pos x="T12" y="T13"/>
                </a:cxn>
              </a:cxnLst>
              <a:rect l="0" t="0" r="r" b="b"/>
              <a:pathLst>
                <a:path w="170" h="68">
                  <a:moveTo>
                    <a:pt x="34" y="0"/>
                  </a:moveTo>
                  <a:cubicBezTo>
                    <a:pt x="15" y="0"/>
                    <a:pt x="0" y="15"/>
                    <a:pt x="0" y="34"/>
                  </a:cubicBezTo>
                  <a:cubicBezTo>
                    <a:pt x="0" y="53"/>
                    <a:pt x="15" y="68"/>
                    <a:pt x="34" y="68"/>
                  </a:cubicBezTo>
                  <a:cubicBezTo>
                    <a:pt x="136" y="68"/>
                    <a:pt x="136" y="68"/>
                    <a:pt x="136" y="68"/>
                  </a:cubicBezTo>
                  <a:cubicBezTo>
                    <a:pt x="155" y="68"/>
                    <a:pt x="170" y="53"/>
                    <a:pt x="170" y="34"/>
                  </a:cubicBezTo>
                  <a:cubicBezTo>
                    <a:pt x="170" y="15"/>
                    <a:pt x="155" y="0"/>
                    <a:pt x="136" y="0"/>
                  </a:cubicBezTo>
                  <a:lnTo>
                    <a:pt x="3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p>
          </p:txBody>
        </p:sp>
      </p:grpSp>
      <p:sp>
        <p:nvSpPr>
          <p:cNvPr id="24" name="Inhaltsplatzhalter 4">
            <a:extLst>
              <a:ext uri="{FF2B5EF4-FFF2-40B4-BE49-F238E27FC236}">
                <a16:creationId xmlns:a16="http://schemas.microsoft.com/office/drawing/2014/main" id="{6A9AAE2B-654E-F327-06A5-C402C7ECAF2D}"/>
              </a:ext>
            </a:extLst>
          </p:cNvPr>
          <p:cNvSpPr txBox="1">
            <a:spLocks/>
          </p:cNvSpPr>
          <p:nvPr/>
        </p:nvSpPr>
        <p:spPr>
          <a:xfrm>
            <a:off x="2041330" y="1398729"/>
            <a:ext cx="5812509" cy="1938992"/>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Aft>
                <a:spcPts val="0"/>
              </a:spcAft>
              <a:buNone/>
            </a:pPr>
            <a:r>
              <a:rPr lang="en-US" sz="2800" dirty="0">
                <a:latin typeface="Arial" panose="020B0604020202020204" pitchFamily="34" charset="0"/>
                <a:ea typeface="Times New Roman" panose="02020603050405020304" pitchFamily="18" charset="0"/>
                <a:cs typeface="Arial" panose="020B0604020202020204" pitchFamily="34" charset="0"/>
              </a:rPr>
              <a:t>What are the demographic and health characteristics of enrolled survey panelists that are associated with subsequent response or nonresponse to survey invitations?</a:t>
            </a:r>
          </a:p>
        </p:txBody>
      </p:sp>
      <p:sp>
        <p:nvSpPr>
          <p:cNvPr id="25" name="Oval 24">
            <a:extLst>
              <a:ext uri="{FF2B5EF4-FFF2-40B4-BE49-F238E27FC236}">
                <a16:creationId xmlns:a16="http://schemas.microsoft.com/office/drawing/2014/main" id="{261B3E10-9F98-8DE8-E825-08147573EFEA}"/>
              </a:ext>
            </a:extLst>
          </p:cNvPr>
          <p:cNvSpPr/>
          <p:nvPr/>
        </p:nvSpPr>
        <p:spPr bwMode="auto">
          <a:xfrm>
            <a:off x="462216" y="1682425"/>
            <a:ext cx="1371600" cy="1371600"/>
          </a:xfrm>
          <a:prstGeom prst="ellipse">
            <a:avLst/>
          </a:prstGeom>
          <a:solidFill>
            <a:schemeClr val="accent1"/>
          </a:solidFill>
          <a:ln w="9525">
            <a:noFill/>
            <a:round/>
            <a:headEnd/>
            <a:tailEnd/>
          </a:ln>
        </p:spPr>
        <p:txBody>
          <a:bodyPr vert="horz" wrap="square" lIns="0" tIns="0" rIns="0" bIns="0" numCol="1" rtlCol="0" anchor="ctr" anchorCtr="0" compatLnSpc="1">
            <a:prstTxWarp prst="textNoShape">
              <a:avLst/>
            </a:prstTxWarp>
          </a:bodyPr>
          <a:lstStyle/>
          <a:p>
            <a:pPr algn="ctr"/>
            <a:r>
              <a:rPr lang="en-US" sz="3600" b="1" dirty="0">
                <a:solidFill>
                  <a:schemeClr val="bg1"/>
                </a:solidFill>
                <a:latin typeface="Arial" panose="020B0604020202020204" pitchFamily="34" charset="0"/>
                <a:cs typeface="Arial" panose="020B0604020202020204" pitchFamily="34" charset="0"/>
              </a:rPr>
              <a:t>01</a:t>
            </a:r>
          </a:p>
        </p:txBody>
      </p:sp>
      <p:sp>
        <p:nvSpPr>
          <p:cNvPr id="26" name="Inhaltsplatzhalter 4">
            <a:extLst>
              <a:ext uri="{FF2B5EF4-FFF2-40B4-BE49-F238E27FC236}">
                <a16:creationId xmlns:a16="http://schemas.microsoft.com/office/drawing/2014/main" id="{DDE26E56-CC6D-6C6F-6AD3-EE417999BD68}"/>
              </a:ext>
            </a:extLst>
          </p:cNvPr>
          <p:cNvSpPr txBox="1">
            <a:spLocks/>
          </p:cNvSpPr>
          <p:nvPr/>
        </p:nvSpPr>
        <p:spPr>
          <a:xfrm>
            <a:off x="2009484" y="4241363"/>
            <a:ext cx="5888625" cy="1938992"/>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spcAft>
                <a:spcPts val="0"/>
              </a:spcAft>
              <a:buNone/>
            </a:pPr>
            <a:r>
              <a:rPr lang="en-US" sz="2800" dirty="0">
                <a:latin typeface="Arial" panose="020B0604020202020204" pitchFamily="34" charset="0"/>
                <a:ea typeface="Times New Roman" panose="02020603050405020304" pitchFamily="18" charset="0"/>
                <a:cs typeface="Arial" panose="020B0604020202020204" pitchFamily="34" charset="0"/>
              </a:rPr>
              <a:t>Independent of demographics, what are the health characteristics of respondents in the first half of a field period (“early”) compared to those in the second half (“late”)?</a:t>
            </a:r>
          </a:p>
        </p:txBody>
      </p:sp>
      <p:sp>
        <p:nvSpPr>
          <p:cNvPr id="27" name="Oval 26">
            <a:extLst>
              <a:ext uri="{FF2B5EF4-FFF2-40B4-BE49-F238E27FC236}">
                <a16:creationId xmlns:a16="http://schemas.microsoft.com/office/drawing/2014/main" id="{12AAA4B2-7D32-3B72-7D95-F9F78A9F1D01}"/>
              </a:ext>
            </a:extLst>
          </p:cNvPr>
          <p:cNvSpPr/>
          <p:nvPr/>
        </p:nvSpPr>
        <p:spPr bwMode="auto">
          <a:xfrm>
            <a:off x="339741" y="4525059"/>
            <a:ext cx="1371600" cy="1371600"/>
          </a:xfrm>
          <a:prstGeom prst="ellipse">
            <a:avLst/>
          </a:prstGeom>
          <a:solidFill>
            <a:schemeClr val="accent2"/>
          </a:solidFill>
          <a:ln w="9525">
            <a:noFill/>
            <a:round/>
            <a:headEnd/>
            <a:tailEnd/>
          </a:ln>
        </p:spPr>
        <p:txBody>
          <a:bodyPr vert="horz" wrap="square" lIns="0" tIns="0" rIns="0" bIns="0" numCol="1" rtlCol="0" anchor="ctr" anchorCtr="0" compatLnSpc="1">
            <a:prstTxWarp prst="textNoShape">
              <a:avLst/>
            </a:prstTxWarp>
          </a:bodyPr>
          <a:lstStyle/>
          <a:p>
            <a:pPr algn="ctr"/>
            <a:r>
              <a:rPr lang="en-US" sz="3600" b="1" dirty="0">
                <a:solidFill>
                  <a:schemeClr val="bg1"/>
                </a:solidFill>
                <a:latin typeface="Arial" panose="020B0604020202020204" pitchFamily="34" charset="0"/>
                <a:cs typeface="Arial" panose="020B0604020202020204" pitchFamily="34" charset="0"/>
              </a:rPr>
              <a:t>02</a:t>
            </a:r>
          </a:p>
        </p:txBody>
      </p:sp>
    </p:spTree>
    <p:extLst>
      <p:ext uri="{BB962C8B-B14F-4D97-AF65-F5344CB8AC3E}">
        <p14:creationId xmlns:p14="http://schemas.microsoft.com/office/powerpoint/2010/main" val="798837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055A3-0E1F-8973-86C3-967899723453}"/>
              </a:ext>
            </a:extLst>
          </p:cNvPr>
          <p:cNvSpPr>
            <a:spLocks noGrp="1"/>
          </p:cNvSpPr>
          <p:nvPr>
            <p:ph type="title"/>
          </p:nvPr>
        </p:nvSpPr>
        <p:spPr>
          <a:xfrm>
            <a:off x="0" y="20132"/>
            <a:ext cx="12192000" cy="914400"/>
          </a:xfrm>
        </p:spPr>
        <p:txBody>
          <a:bodyPr/>
          <a:lstStyle/>
          <a:p>
            <a:pPr algn="ctr"/>
            <a:r>
              <a:rPr lang="en-US" b="1" dirty="0">
                <a:latin typeface="Arial" panose="020B0604020202020204" pitchFamily="34" charset="0"/>
                <a:cs typeface="Arial" panose="020B0604020202020204" pitchFamily="34" charset="0"/>
              </a:rPr>
              <a:t>METHODS</a:t>
            </a:r>
          </a:p>
        </p:txBody>
      </p:sp>
      <p:sp>
        <p:nvSpPr>
          <p:cNvPr id="3" name="Text Placeholder 2">
            <a:extLst>
              <a:ext uri="{FF2B5EF4-FFF2-40B4-BE49-F238E27FC236}">
                <a16:creationId xmlns:a16="http://schemas.microsoft.com/office/drawing/2014/main" id="{BD97F7C8-093D-0A40-6343-B1E78459F5E1}"/>
              </a:ext>
            </a:extLst>
          </p:cNvPr>
          <p:cNvSpPr>
            <a:spLocks noGrp="1"/>
          </p:cNvSpPr>
          <p:nvPr>
            <p:ph type="body" sz="quarter" idx="13"/>
          </p:nvPr>
        </p:nvSpPr>
        <p:spPr>
          <a:xfrm>
            <a:off x="822960" y="1495514"/>
            <a:ext cx="3383280" cy="914400"/>
          </a:xfrm>
          <a:solidFill>
            <a:srgbClr val="002060"/>
          </a:solidFill>
        </p:spPr>
        <p:txBody>
          <a:bodyPr anchor="ctr"/>
          <a:lstStyle/>
          <a:p>
            <a:pPr algn="ctr"/>
            <a:r>
              <a:rPr lang="en-US" dirty="0">
                <a:solidFill>
                  <a:schemeClr val="bg1"/>
                </a:solidFill>
                <a:latin typeface="Arial" panose="020B0604020202020204" pitchFamily="34" charset="0"/>
                <a:cs typeface="Arial" panose="020B0604020202020204" pitchFamily="34" charset="0"/>
              </a:rPr>
              <a:t>24 Surveys</a:t>
            </a:r>
          </a:p>
        </p:txBody>
      </p:sp>
      <p:sp>
        <p:nvSpPr>
          <p:cNvPr id="4" name="Text Placeholder 3">
            <a:extLst>
              <a:ext uri="{FF2B5EF4-FFF2-40B4-BE49-F238E27FC236}">
                <a16:creationId xmlns:a16="http://schemas.microsoft.com/office/drawing/2014/main" id="{7C0903C0-C9B3-CC43-D217-C8B9BF8E7313}"/>
              </a:ext>
            </a:extLst>
          </p:cNvPr>
          <p:cNvSpPr>
            <a:spLocks noGrp="1"/>
          </p:cNvSpPr>
          <p:nvPr>
            <p:ph type="body" sz="quarter" idx="14"/>
          </p:nvPr>
        </p:nvSpPr>
        <p:spPr>
          <a:xfrm>
            <a:off x="4381608" y="1495960"/>
            <a:ext cx="3383280" cy="914400"/>
          </a:xfrm>
          <a:solidFill>
            <a:srgbClr val="002060"/>
          </a:solidFill>
        </p:spPr>
        <p:txBody>
          <a:bodyPr anchor="ctr"/>
          <a:lstStyle/>
          <a:p>
            <a:pPr algn="ctr"/>
            <a:r>
              <a:rPr lang="en-US" dirty="0">
                <a:solidFill>
                  <a:schemeClr val="bg1"/>
                </a:solidFill>
                <a:latin typeface="Arial" panose="020B0604020202020204" pitchFamily="34" charset="0"/>
                <a:cs typeface="Arial" panose="020B0604020202020204" pitchFamily="34" charset="0"/>
              </a:rPr>
              <a:t>Variables</a:t>
            </a:r>
          </a:p>
        </p:txBody>
      </p:sp>
      <p:sp>
        <p:nvSpPr>
          <p:cNvPr id="5" name="Text Placeholder 4">
            <a:extLst>
              <a:ext uri="{FF2B5EF4-FFF2-40B4-BE49-F238E27FC236}">
                <a16:creationId xmlns:a16="http://schemas.microsoft.com/office/drawing/2014/main" id="{297F22F4-F04A-FA70-1C4D-00C0E4FE0759}"/>
              </a:ext>
            </a:extLst>
          </p:cNvPr>
          <p:cNvSpPr>
            <a:spLocks noGrp="1"/>
          </p:cNvSpPr>
          <p:nvPr>
            <p:ph type="body" sz="quarter" idx="15"/>
          </p:nvPr>
        </p:nvSpPr>
        <p:spPr>
          <a:xfrm>
            <a:off x="7940257" y="1490930"/>
            <a:ext cx="3383280" cy="914400"/>
          </a:xfrm>
          <a:solidFill>
            <a:srgbClr val="002060"/>
          </a:solidFill>
        </p:spPr>
        <p:txBody>
          <a:bodyPr anchor="ctr"/>
          <a:lstStyle/>
          <a:p>
            <a:pPr algn="ctr"/>
            <a:r>
              <a:rPr lang="en-US" dirty="0">
                <a:solidFill>
                  <a:schemeClr val="bg1"/>
                </a:solidFill>
                <a:latin typeface="Arial" panose="020B0604020202020204" pitchFamily="34" charset="0"/>
                <a:cs typeface="Arial" panose="020B0604020202020204" pitchFamily="34" charset="0"/>
              </a:rPr>
              <a:t>Analysis</a:t>
            </a:r>
          </a:p>
        </p:txBody>
      </p:sp>
      <p:sp>
        <p:nvSpPr>
          <p:cNvPr id="6" name="Text Placeholder 5">
            <a:extLst>
              <a:ext uri="{FF2B5EF4-FFF2-40B4-BE49-F238E27FC236}">
                <a16:creationId xmlns:a16="http://schemas.microsoft.com/office/drawing/2014/main" id="{1C900F3B-4E53-245F-4965-9F47042B0F62}"/>
              </a:ext>
            </a:extLst>
          </p:cNvPr>
          <p:cNvSpPr>
            <a:spLocks noGrp="1"/>
          </p:cNvSpPr>
          <p:nvPr>
            <p:ph type="body" sz="quarter" idx="16"/>
          </p:nvPr>
        </p:nvSpPr>
        <p:spPr/>
        <p:txBody>
          <a:bodyPr>
            <a:noAutofit/>
          </a:bodyPr>
          <a:lstStyle/>
          <a:p>
            <a:r>
              <a:rPr lang="en-US" sz="2000" dirty="0">
                <a:latin typeface="Arial" panose="020B0604020202020204" pitchFamily="34" charset="0"/>
                <a:cs typeface="Arial" panose="020B0604020202020204" pitchFamily="34" charset="0"/>
              </a:rPr>
              <a:t>Agency Omnibus Surveys (Health Opinion Polls) </a:t>
            </a:r>
          </a:p>
          <a:p>
            <a:r>
              <a:rPr lang="en-US" sz="2000" dirty="0">
                <a:latin typeface="Arial" panose="020B0604020202020204" pitchFamily="34" charset="0"/>
                <a:cs typeface="Arial" panose="020B0604020202020204" pitchFamily="34" charset="0"/>
              </a:rPr>
              <a:t>COVID </a:t>
            </a:r>
          </a:p>
          <a:p>
            <a:r>
              <a:rPr lang="en-US" sz="2000" dirty="0">
                <a:latin typeface="Arial" panose="020B0604020202020204" pitchFamily="34" charset="0"/>
                <a:cs typeface="Arial" panose="020B0604020202020204" pitchFamily="34" charset="0"/>
              </a:rPr>
              <a:t>Social Determinants of Health</a:t>
            </a:r>
          </a:p>
          <a:p>
            <a:r>
              <a:rPr lang="en-US" sz="2000" dirty="0">
                <a:latin typeface="Arial" panose="020B0604020202020204" pitchFamily="34" charset="0"/>
                <a:cs typeface="Arial" panose="020B0604020202020204" pitchFamily="34" charset="0"/>
              </a:rPr>
              <a:t>Energy Insecurity</a:t>
            </a:r>
          </a:p>
          <a:p>
            <a:r>
              <a:rPr lang="en-US" sz="2000" dirty="0">
                <a:latin typeface="Arial" panose="020B0604020202020204" pitchFamily="34" charset="0"/>
                <a:cs typeface="Arial" panose="020B0604020202020204" pitchFamily="34" charset="0"/>
              </a:rPr>
              <a:t>Food Access</a:t>
            </a:r>
          </a:p>
          <a:p>
            <a:r>
              <a:rPr lang="en-US" sz="2000" dirty="0">
                <a:latin typeface="Arial" panose="020B0604020202020204" pitchFamily="34" charset="0"/>
                <a:cs typeface="Arial" panose="020B0604020202020204" pitchFamily="34" charset="0"/>
              </a:rPr>
              <a:t>Sexual Health</a:t>
            </a:r>
          </a:p>
          <a:p>
            <a:r>
              <a:rPr lang="en-US" sz="2000" dirty="0">
                <a:latin typeface="Arial" panose="020B0604020202020204" pitchFamily="34" charset="0"/>
                <a:cs typeface="Arial" panose="020B0604020202020204" pitchFamily="34" charset="0"/>
              </a:rPr>
              <a:t>Others</a:t>
            </a:r>
          </a:p>
          <a:p>
            <a:endParaRPr lang="en-US" sz="2000" dirty="0">
              <a:latin typeface="Arial" panose="020B060402020202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3D314E84-A8AD-DFA2-61B2-6463D069863A}"/>
              </a:ext>
            </a:extLst>
          </p:cNvPr>
          <p:cNvSpPr>
            <a:spLocks noGrp="1"/>
          </p:cNvSpPr>
          <p:nvPr>
            <p:ph type="body" sz="quarter" idx="17"/>
          </p:nvPr>
        </p:nvSpPr>
        <p:spPr>
          <a:xfrm>
            <a:off x="4456498" y="2546288"/>
            <a:ext cx="3139502" cy="3587776"/>
          </a:xfrm>
        </p:spPr>
        <p:txBody>
          <a:bodyPr>
            <a:normAutofit lnSpcReduction="10000"/>
          </a:bodyPr>
          <a:lstStyle/>
          <a:p>
            <a:r>
              <a:rPr lang="en-US" sz="2000" dirty="0">
                <a:latin typeface="Arial" panose="020B0604020202020204" pitchFamily="34" charset="0"/>
                <a:cs typeface="Arial" panose="020B0604020202020204" pitchFamily="34" charset="0"/>
              </a:rPr>
              <a:t>Demographics (e.g., age, race/ethnicity, education, household size, survey language, health insurance status, etc.)</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Health-Related Quality of Life core: general health status, past 30 days poor physical health, past 30 days poor mental health, past 30 days impacted activity </a:t>
            </a:r>
          </a:p>
        </p:txBody>
      </p:sp>
      <p:sp>
        <p:nvSpPr>
          <p:cNvPr id="8" name="Text Placeholder 7">
            <a:extLst>
              <a:ext uri="{FF2B5EF4-FFF2-40B4-BE49-F238E27FC236}">
                <a16:creationId xmlns:a16="http://schemas.microsoft.com/office/drawing/2014/main" id="{7538EA4F-D588-B119-44DF-5CB715BBE573}"/>
              </a:ext>
            </a:extLst>
          </p:cNvPr>
          <p:cNvSpPr>
            <a:spLocks noGrp="1"/>
          </p:cNvSpPr>
          <p:nvPr>
            <p:ph type="body" sz="quarter" idx="18"/>
          </p:nvPr>
        </p:nvSpPr>
        <p:spPr/>
        <p:txBody>
          <a:bodyPr>
            <a:normAutofit/>
          </a:bodyPr>
          <a:lstStyle/>
          <a:p>
            <a:r>
              <a:rPr lang="en-US" sz="2000" dirty="0">
                <a:latin typeface="Arial" panose="020B0604020202020204" pitchFamily="34" charset="0"/>
                <a:cs typeface="Arial" panose="020B0604020202020204" pitchFamily="34" charset="0"/>
              </a:rPr>
              <a:t>Chi-square Tests</a:t>
            </a:r>
          </a:p>
          <a:p>
            <a:r>
              <a:rPr lang="en-US" sz="2000" dirty="0">
                <a:latin typeface="Arial" panose="020B0604020202020204" pitchFamily="34" charset="0"/>
                <a:cs typeface="Arial" panose="020B0604020202020204" pitchFamily="34" charset="0"/>
              </a:rPr>
              <a:t>Multivariable Logistic Regression</a:t>
            </a:r>
          </a:p>
          <a:p>
            <a:r>
              <a:rPr lang="en-US"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56900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0345A303-637A-2C5E-6417-38C519A55A67}"/>
              </a:ext>
            </a:extLst>
          </p:cNvPr>
          <p:cNvSpPr>
            <a:spLocks noGrp="1"/>
          </p:cNvSpPr>
          <p:nvPr>
            <p:ph type="title"/>
          </p:nvPr>
        </p:nvSpPr>
        <p:spPr>
          <a:xfrm>
            <a:off x="0" y="-5373"/>
            <a:ext cx="12192000" cy="914400"/>
          </a:xfrm>
        </p:spPr>
        <p:txBody>
          <a:bodyPr/>
          <a:lstStyle/>
          <a:p>
            <a:pPr algn="ctr"/>
            <a:r>
              <a:rPr lang="en-US" b="1" dirty="0">
                <a:latin typeface="Arial" panose="020B0604020202020204" pitchFamily="34" charset="0"/>
                <a:cs typeface="Arial" panose="020B0604020202020204" pitchFamily="34" charset="0"/>
              </a:rPr>
              <a:t>EXCLUSION AND INCLUSION CRITERIA</a:t>
            </a:r>
          </a:p>
        </p:txBody>
      </p:sp>
      <p:sp>
        <p:nvSpPr>
          <p:cNvPr id="17" name="Text Placeholder 16">
            <a:extLst>
              <a:ext uri="{FF2B5EF4-FFF2-40B4-BE49-F238E27FC236}">
                <a16:creationId xmlns:a16="http://schemas.microsoft.com/office/drawing/2014/main" id="{CDF64115-3814-75BA-4B1A-34F559A2A14A}"/>
              </a:ext>
            </a:extLst>
          </p:cNvPr>
          <p:cNvSpPr>
            <a:spLocks noGrp="1"/>
          </p:cNvSpPr>
          <p:nvPr>
            <p:ph type="body" sz="quarter" idx="13"/>
          </p:nvPr>
        </p:nvSpPr>
        <p:spPr/>
        <p:txBody>
          <a:bodyPr/>
          <a:lstStyle/>
          <a:p>
            <a:r>
              <a:rPr lang="en-US" dirty="0">
                <a:latin typeface="Arial" panose="020B0604020202020204" pitchFamily="34" charset="0"/>
                <a:cs typeface="Arial" panose="020B0604020202020204" pitchFamily="34" charset="0"/>
              </a:rPr>
              <a:t>Missing, Improbable, and Outliers </a:t>
            </a:r>
          </a:p>
        </p:txBody>
      </p:sp>
      <p:sp>
        <p:nvSpPr>
          <p:cNvPr id="18" name="Text Placeholder 17">
            <a:extLst>
              <a:ext uri="{FF2B5EF4-FFF2-40B4-BE49-F238E27FC236}">
                <a16:creationId xmlns:a16="http://schemas.microsoft.com/office/drawing/2014/main" id="{0CE02E9F-E54C-F2CA-5120-9FBA10E4D5CB}"/>
              </a:ext>
            </a:extLst>
          </p:cNvPr>
          <p:cNvSpPr>
            <a:spLocks noGrp="1"/>
          </p:cNvSpPr>
          <p:nvPr>
            <p:ph type="body" sz="quarter" idx="14"/>
          </p:nvPr>
        </p:nvSpPr>
        <p:spPr/>
        <p:txBody>
          <a:bodyPr>
            <a:normAutofit lnSpcReduction="10000"/>
          </a:bodyPr>
          <a:lstStyle/>
          <a:p>
            <a:r>
              <a:rPr lang="en-US" b="1" dirty="0">
                <a:latin typeface="Arial" panose="020B0604020202020204" pitchFamily="34" charset="0"/>
                <a:cs typeface="Arial" panose="020B0604020202020204" pitchFamily="34" charset="0"/>
              </a:rPr>
              <a:t>Respondents </a:t>
            </a:r>
            <a:r>
              <a:rPr lang="en-US" dirty="0">
                <a:latin typeface="Arial" panose="020B0604020202020204" pitchFamily="34" charset="0"/>
                <a:cs typeface="Arial" panose="020B0604020202020204" pitchFamily="34" charset="0"/>
              </a:rPr>
              <a:t> determined by invite and response variables</a:t>
            </a:r>
          </a:p>
        </p:txBody>
      </p:sp>
      <p:sp>
        <p:nvSpPr>
          <p:cNvPr id="19" name="Text Placeholder 18">
            <a:extLst>
              <a:ext uri="{FF2B5EF4-FFF2-40B4-BE49-F238E27FC236}">
                <a16:creationId xmlns:a16="http://schemas.microsoft.com/office/drawing/2014/main" id="{042CFD98-A0A4-2A05-3AB1-2F2B88754260}"/>
              </a:ext>
            </a:extLst>
          </p:cNvPr>
          <p:cNvSpPr>
            <a:spLocks noGrp="1"/>
          </p:cNvSpPr>
          <p:nvPr>
            <p:ph type="body" sz="quarter" idx="15"/>
          </p:nvPr>
        </p:nvSpPr>
        <p:spPr/>
        <p:txBody>
          <a:bodyPr>
            <a:normAutofit/>
          </a:bodyPr>
          <a:lstStyle/>
          <a:p>
            <a:r>
              <a:rPr lang="en-US" b="1" dirty="0">
                <a:latin typeface="Arial" panose="020B0604020202020204" pitchFamily="34" charset="0"/>
                <a:cs typeface="Arial" panose="020B0604020202020204" pitchFamily="34" charset="0"/>
              </a:rPr>
              <a:t>Early: </a:t>
            </a:r>
            <a:r>
              <a:rPr lang="en-US" dirty="0">
                <a:latin typeface="Arial" panose="020B0604020202020204" pitchFamily="34" charset="0"/>
                <a:cs typeface="Arial" panose="020B0604020202020204" pitchFamily="34" charset="0"/>
              </a:rPr>
              <a:t>responded before halfway point of fielding period </a:t>
            </a:r>
          </a:p>
        </p:txBody>
      </p:sp>
      <p:sp>
        <p:nvSpPr>
          <p:cNvPr id="20" name="Text Placeholder 19">
            <a:extLst>
              <a:ext uri="{FF2B5EF4-FFF2-40B4-BE49-F238E27FC236}">
                <a16:creationId xmlns:a16="http://schemas.microsoft.com/office/drawing/2014/main" id="{2321BC15-54C8-FAF7-A38A-3ED736E45615}"/>
              </a:ext>
            </a:extLst>
          </p:cNvPr>
          <p:cNvSpPr>
            <a:spLocks noGrp="1"/>
          </p:cNvSpPr>
          <p:nvPr>
            <p:ph type="body" sz="quarter" idx="16"/>
          </p:nvPr>
        </p:nvSpPr>
        <p:spPr/>
        <p:txBody>
          <a:bodyPr>
            <a:normAutofit/>
          </a:bodyPr>
          <a:lstStyle/>
          <a:p>
            <a:r>
              <a:rPr lang="en-US" dirty="0">
                <a:latin typeface="Arial" panose="020B0604020202020204" pitchFamily="34" charset="0"/>
                <a:cs typeface="Arial" panose="020B0604020202020204" pitchFamily="34" charset="0"/>
              </a:rPr>
              <a:t>Withdrawals</a:t>
            </a:r>
          </a:p>
          <a:p>
            <a:endParaRPr lang="en-US" dirty="0">
              <a:latin typeface="Arial" panose="020B0604020202020204" pitchFamily="34" charset="0"/>
              <a:cs typeface="Arial" panose="020B0604020202020204" pitchFamily="34" charset="0"/>
            </a:endParaRPr>
          </a:p>
        </p:txBody>
      </p:sp>
      <p:sp>
        <p:nvSpPr>
          <p:cNvPr id="21" name="Text Placeholder 20">
            <a:extLst>
              <a:ext uri="{FF2B5EF4-FFF2-40B4-BE49-F238E27FC236}">
                <a16:creationId xmlns:a16="http://schemas.microsoft.com/office/drawing/2014/main" id="{80987E63-4B57-5380-A542-DB48D6EB2D7C}"/>
              </a:ext>
            </a:extLst>
          </p:cNvPr>
          <p:cNvSpPr>
            <a:spLocks noGrp="1"/>
          </p:cNvSpPr>
          <p:nvPr>
            <p:ph type="body" sz="quarter" idx="17"/>
          </p:nvPr>
        </p:nvSpPr>
        <p:spPr/>
        <p:txBody>
          <a:bodyPr>
            <a:normAutofit fontScale="92500" lnSpcReduction="20000"/>
          </a:bodyPr>
          <a:lstStyle/>
          <a:p>
            <a:r>
              <a:rPr lang="en-US" dirty="0">
                <a:latin typeface="Arial" panose="020B0604020202020204" pitchFamily="34" charset="0"/>
                <a:cs typeface="Arial" panose="020B0604020202020204" pitchFamily="34" charset="0"/>
              </a:rPr>
              <a:t>Refusals/never responded  considered </a:t>
            </a:r>
            <a:r>
              <a:rPr lang="en-US" b="1" dirty="0">
                <a:latin typeface="Arial" panose="020B0604020202020204" pitchFamily="34" charset="0"/>
                <a:cs typeface="Arial" panose="020B0604020202020204" pitchFamily="34" charset="0"/>
              </a:rPr>
              <a:t>non-respondent</a:t>
            </a:r>
          </a:p>
          <a:p>
            <a:endParaRPr lang="en-US" dirty="0">
              <a:latin typeface="Arial" panose="020B0604020202020204" pitchFamily="34" charset="0"/>
              <a:cs typeface="Arial" panose="020B0604020202020204" pitchFamily="34" charset="0"/>
            </a:endParaRPr>
          </a:p>
        </p:txBody>
      </p:sp>
      <p:sp>
        <p:nvSpPr>
          <p:cNvPr id="22" name="Text Placeholder 21">
            <a:extLst>
              <a:ext uri="{FF2B5EF4-FFF2-40B4-BE49-F238E27FC236}">
                <a16:creationId xmlns:a16="http://schemas.microsoft.com/office/drawing/2014/main" id="{09430759-60E9-8B83-E9F3-C6DCEC84FE97}"/>
              </a:ext>
            </a:extLst>
          </p:cNvPr>
          <p:cNvSpPr>
            <a:spLocks noGrp="1"/>
          </p:cNvSpPr>
          <p:nvPr>
            <p:ph type="body" sz="quarter" idx="18"/>
          </p:nvPr>
        </p:nvSpPr>
        <p:spPr/>
        <p:txBody>
          <a:bodyPr>
            <a:normAutofit/>
          </a:bodyPr>
          <a:lstStyle/>
          <a:p>
            <a:r>
              <a:rPr lang="en-US" sz="2400" b="1" dirty="0">
                <a:latin typeface="Arial" panose="020B0604020202020204" pitchFamily="34" charset="0"/>
                <a:cs typeface="Arial" panose="020B0604020202020204" pitchFamily="34" charset="0"/>
              </a:rPr>
              <a:t>Late: </a:t>
            </a:r>
            <a:r>
              <a:rPr lang="en-US" sz="2400" dirty="0">
                <a:latin typeface="Arial" panose="020B0604020202020204" pitchFamily="34" charset="0"/>
                <a:cs typeface="Arial" panose="020B0604020202020204" pitchFamily="34" charset="0"/>
              </a:rPr>
              <a:t>responded after halfway point of fielding period </a:t>
            </a:r>
          </a:p>
          <a:p>
            <a:endParaRPr lang="en-US"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6CA83DBD-FB55-3E99-DFEA-E41F5E93A10B}"/>
              </a:ext>
            </a:extLst>
          </p:cNvPr>
          <p:cNvSpPr txBox="1"/>
          <p:nvPr/>
        </p:nvSpPr>
        <p:spPr>
          <a:xfrm>
            <a:off x="838200" y="5594418"/>
            <a:ext cx="10454640" cy="830997"/>
          </a:xfrm>
          <a:prstGeom prst="rect">
            <a:avLst/>
          </a:prstGeom>
          <a:solidFill>
            <a:schemeClr val="bg1"/>
          </a:solidFill>
        </p:spPr>
        <p:txBody>
          <a:bodyPr wrap="square">
            <a:spAutoFit/>
          </a:bodyPr>
          <a:lstStyle/>
          <a:p>
            <a:r>
              <a:rPr lang="en-US" sz="2400" b="1" dirty="0">
                <a:latin typeface="Arial" panose="020B0604020202020204" pitchFamily="34" charset="0"/>
                <a:cs typeface="Arial" panose="020B0604020202020204" pitchFamily="34" charset="0"/>
              </a:rPr>
              <a:t>Response Propensity</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often</a:t>
            </a:r>
            <a:r>
              <a:rPr lang="en-US" sz="2400" dirty="0">
                <a:latin typeface="Arial" panose="020B0604020202020204" pitchFamily="34" charset="0"/>
                <a:cs typeface="Arial" panose="020B0604020202020204" pitchFamily="34" charset="0"/>
              </a:rPr>
              <a:t> (more than 50% responses), </a:t>
            </a:r>
            <a:r>
              <a:rPr lang="en-US" sz="2400" b="1" dirty="0">
                <a:latin typeface="Arial" panose="020B0604020202020204" pitchFamily="34" charset="0"/>
                <a:cs typeface="Arial" panose="020B0604020202020204" pitchFamily="34" charset="0"/>
              </a:rPr>
              <a:t>sometimes</a:t>
            </a:r>
            <a:r>
              <a:rPr lang="en-US" sz="2400" dirty="0">
                <a:latin typeface="Arial" panose="020B0604020202020204" pitchFamily="34" charset="0"/>
                <a:cs typeface="Arial" panose="020B0604020202020204" pitchFamily="34" charset="0"/>
              </a:rPr>
              <a:t> (50% or fewer responses), and </a:t>
            </a:r>
            <a:r>
              <a:rPr lang="en-US" sz="2400" b="1" dirty="0">
                <a:latin typeface="Arial" panose="020B0604020202020204" pitchFamily="34" charset="0"/>
                <a:cs typeface="Arial" panose="020B0604020202020204" pitchFamily="34" charset="0"/>
              </a:rPr>
              <a:t>never</a:t>
            </a:r>
            <a:r>
              <a:rPr lang="en-US" sz="2400" dirty="0">
                <a:latin typeface="Arial" panose="020B0604020202020204" pitchFamily="34" charset="0"/>
                <a:cs typeface="Arial" panose="020B0604020202020204" pitchFamily="34" charset="0"/>
              </a:rPr>
              <a:t> (non-respondent) to survey invites.</a:t>
            </a:r>
          </a:p>
        </p:txBody>
      </p:sp>
      <p:sp>
        <p:nvSpPr>
          <p:cNvPr id="2" name="TextBox 1">
            <a:extLst>
              <a:ext uri="{FF2B5EF4-FFF2-40B4-BE49-F238E27FC236}">
                <a16:creationId xmlns:a16="http://schemas.microsoft.com/office/drawing/2014/main" id="{3BE5489B-758D-C4F9-CE23-E6E7684F5B63}"/>
              </a:ext>
            </a:extLst>
          </p:cNvPr>
          <p:cNvSpPr txBox="1"/>
          <p:nvPr/>
        </p:nvSpPr>
        <p:spPr>
          <a:xfrm>
            <a:off x="838200" y="1250679"/>
            <a:ext cx="3368040" cy="461665"/>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Exclusion Criteria:</a:t>
            </a:r>
          </a:p>
        </p:txBody>
      </p:sp>
    </p:spTree>
    <p:extLst>
      <p:ext uri="{BB962C8B-B14F-4D97-AF65-F5344CB8AC3E}">
        <p14:creationId xmlns:p14="http://schemas.microsoft.com/office/powerpoint/2010/main" val="553068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3" name="Title 12">
            <a:extLst>
              <a:ext uri="{FF2B5EF4-FFF2-40B4-BE49-F238E27FC236}">
                <a16:creationId xmlns:a16="http://schemas.microsoft.com/office/drawing/2014/main" id="{D30209DE-32B6-E485-B862-AD1FF1D1ED8F}"/>
              </a:ext>
            </a:extLst>
          </p:cNvPr>
          <p:cNvSpPr>
            <a:spLocks noGrp="1"/>
          </p:cNvSpPr>
          <p:nvPr>
            <p:ph type="title"/>
          </p:nvPr>
        </p:nvSpPr>
        <p:spPr>
          <a:xfrm>
            <a:off x="841248" y="334644"/>
            <a:ext cx="10509504" cy="1076914"/>
          </a:xfrm>
        </p:spPr>
        <p:txBody>
          <a:bodyPr anchor="ctr">
            <a:noAutofit/>
          </a:bodyPr>
          <a:lstStyle/>
          <a:p>
            <a:pPr algn="ctr"/>
            <a:r>
              <a:rPr lang="en-US" b="1" dirty="0">
                <a:latin typeface="Arial" panose="020B0604020202020204" pitchFamily="34" charset="0"/>
                <a:cs typeface="Arial" panose="020B0604020202020204" pitchFamily="34" charset="0"/>
              </a:rPr>
              <a:t>PANELISTS’ RESPONSE PROPENSITY (N=12,423)</a:t>
            </a:r>
          </a:p>
        </p:txBody>
      </p:sp>
      <p:sp>
        <p:nvSpPr>
          <p:cNvPr id="23" name="Rectangle 22">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5" name="Rectangle 24">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18" name="Content Placeholder 14">
            <a:extLst>
              <a:ext uri="{FF2B5EF4-FFF2-40B4-BE49-F238E27FC236}">
                <a16:creationId xmlns:a16="http://schemas.microsoft.com/office/drawing/2014/main" id="{98080FD3-FFBF-2561-787E-F7392D1B20C3}"/>
              </a:ext>
            </a:extLst>
          </p:cNvPr>
          <p:cNvGraphicFramePr>
            <a:graphicFrameLocks noGrp="1"/>
          </p:cNvGraphicFramePr>
          <p:nvPr>
            <p:ph idx="1"/>
            <p:extLst>
              <p:ext uri="{D42A27DB-BD31-4B8C-83A1-F6EECF244321}">
                <p14:modId xmlns:p14="http://schemas.microsoft.com/office/powerpoint/2010/main" val="2176332074"/>
              </p:ext>
            </p:extLst>
          </p:nvPr>
        </p:nvGraphicFramePr>
        <p:xfrm>
          <a:off x="1978090" y="1554817"/>
          <a:ext cx="8266922" cy="5057782"/>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12">
            <a:extLst>
              <a:ext uri="{FF2B5EF4-FFF2-40B4-BE49-F238E27FC236}">
                <a16:creationId xmlns:a16="http://schemas.microsoft.com/office/drawing/2014/main" id="{3F0F5128-112A-13A6-DD13-94489C443456}"/>
              </a:ext>
            </a:extLst>
          </p:cNvPr>
          <p:cNvSpPr txBox="1">
            <a:spLocks/>
          </p:cNvSpPr>
          <p:nvPr/>
        </p:nvSpPr>
        <p:spPr>
          <a:xfrm>
            <a:off x="9448800" y="649287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1F3864">
                    <a:tint val="75000"/>
                  </a:srgbClr>
                </a:solidFill>
                <a:effectLst/>
                <a:uLnTx/>
                <a:uFillTx/>
                <a:latin typeface="Franklin Gothic Book" panose="020B0503020102020204"/>
                <a:ea typeface="+mn-ea"/>
                <a:cs typeface="+mn-cs"/>
              </a:rPr>
              <a:t>27</a:t>
            </a:r>
          </a:p>
        </p:txBody>
      </p:sp>
      <p:cxnSp>
        <p:nvCxnSpPr>
          <p:cNvPr id="6" name="Straight Connector 5">
            <a:extLst>
              <a:ext uri="{FF2B5EF4-FFF2-40B4-BE49-F238E27FC236}">
                <a16:creationId xmlns:a16="http://schemas.microsoft.com/office/drawing/2014/main" id="{7EA52F7B-FE38-30F2-CBE0-5AC0EB2E0155}"/>
              </a:ext>
            </a:extLst>
          </p:cNvPr>
          <p:cNvCxnSpPr/>
          <p:nvPr/>
        </p:nvCxnSpPr>
        <p:spPr>
          <a:xfrm>
            <a:off x="5225143" y="2034077"/>
            <a:ext cx="0" cy="388620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ECB67973-6899-8E70-8696-EB77B3BD76F0}"/>
              </a:ext>
            </a:extLst>
          </p:cNvPr>
          <p:cNvSpPr txBox="1"/>
          <p:nvPr/>
        </p:nvSpPr>
        <p:spPr>
          <a:xfrm>
            <a:off x="6724265" y="2090060"/>
            <a:ext cx="2141933"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RESPONDENTS</a:t>
            </a:r>
          </a:p>
        </p:txBody>
      </p:sp>
      <p:cxnSp>
        <p:nvCxnSpPr>
          <p:cNvPr id="9" name="Straight Arrow Connector 8">
            <a:extLst>
              <a:ext uri="{FF2B5EF4-FFF2-40B4-BE49-F238E27FC236}">
                <a16:creationId xmlns:a16="http://schemas.microsoft.com/office/drawing/2014/main" id="{359E39CC-6FB7-F198-755D-81601A183A6B}"/>
              </a:ext>
            </a:extLst>
          </p:cNvPr>
          <p:cNvCxnSpPr>
            <a:cxnSpLocks/>
          </p:cNvCxnSpPr>
          <p:nvPr/>
        </p:nvCxnSpPr>
        <p:spPr>
          <a:xfrm>
            <a:off x="5337113" y="2290115"/>
            <a:ext cx="1371600" cy="0"/>
          </a:xfrm>
          <a:prstGeom prst="straightConnector1">
            <a:avLst/>
          </a:prstGeom>
          <a:ln w="38100">
            <a:headEnd type="stealth"/>
            <a:tailEnd type="non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8BCCC247-D1EA-E970-7DB6-7C2A3138A968}"/>
              </a:ext>
            </a:extLst>
          </p:cNvPr>
          <p:cNvCxnSpPr/>
          <p:nvPr/>
        </p:nvCxnSpPr>
        <p:spPr>
          <a:xfrm>
            <a:off x="8873412" y="2290115"/>
            <a:ext cx="1371600" cy="0"/>
          </a:xfrm>
          <a:prstGeom prst="straightConnector1">
            <a:avLst/>
          </a:prstGeom>
          <a:ln w="38100">
            <a:tailEnd type="stealth"/>
          </a:ln>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751BD851-DF45-849C-754C-04E8CE48906E}"/>
              </a:ext>
            </a:extLst>
          </p:cNvPr>
          <p:cNvSpPr txBox="1"/>
          <p:nvPr/>
        </p:nvSpPr>
        <p:spPr>
          <a:xfrm>
            <a:off x="2427582" y="2071399"/>
            <a:ext cx="2797561" cy="400110"/>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NON-RESPONDENTS</a:t>
            </a:r>
          </a:p>
        </p:txBody>
      </p:sp>
    </p:spTree>
    <p:extLst>
      <p:ext uri="{BB962C8B-B14F-4D97-AF65-F5344CB8AC3E}">
        <p14:creationId xmlns:p14="http://schemas.microsoft.com/office/powerpoint/2010/main" val="1814342213"/>
      </p:ext>
    </p:extLst>
  </p:cSld>
  <p:clrMapOvr>
    <a:masterClrMapping/>
  </p:clrMapOvr>
</p:sld>
</file>

<file path=ppt/theme/theme1.xml><?xml version="1.0" encoding="utf-8"?>
<a:theme xmlns:a="http://schemas.openxmlformats.org/drawingml/2006/main" name="Office Theme">
  <a:themeElements>
    <a:clrScheme name="Agency Blue">
      <a:dk1>
        <a:srgbClr val="1F3864"/>
      </a:dk1>
      <a:lt1>
        <a:sysClr val="window" lastClr="FFFFFF"/>
      </a:lt1>
      <a:dk2>
        <a:srgbClr val="1F3864"/>
      </a:dk2>
      <a:lt2>
        <a:srgbClr val="FFFFFF"/>
      </a:lt2>
      <a:accent1>
        <a:srgbClr val="DAE3F3"/>
      </a:accent1>
      <a:accent2>
        <a:srgbClr val="548BB7"/>
      </a:accent2>
      <a:accent3>
        <a:srgbClr val="BED3E3"/>
      </a:accent3>
      <a:accent4>
        <a:srgbClr val="D4E1ED"/>
      </a:accent4>
      <a:accent5>
        <a:srgbClr val="E9F0F5"/>
      </a:accent5>
      <a:accent6>
        <a:srgbClr val="D8D8D8"/>
      </a:accent6>
      <a:hlink>
        <a:srgbClr val="1F3864"/>
      </a:hlink>
      <a:folHlink>
        <a:srgbClr val="DAE3F3"/>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200A373DFABC2478E9D17E94548BF7E" ma:contentTypeVersion="21" ma:contentTypeDescription="Create a new document." ma:contentTypeScope="" ma:versionID="ae6b560bbc11ed7cde7b7448c257adba">
  <xsd:schema xmlns:xsd="http://www.w3.org/2001/XMLSchema" xmlns:xs="http://www.w3.org/2001/XMLSchema" xmlns:p="http://schemas.microsoft.com/office/2006/metadata/properties" xmlns:ns1="http://schemas.microsoft.com/sharepoint/v3" xmlns:ns2="d3896a90-1f9e-449d-9592-12bbe1614c59" xmlns:ns3="b4854fab-08df-486e-838e-9e236b4ee7f3" targetNamespace="http://schemas.microsoft.com/office/2006/metadata/properties" ma:root="true" ma:fieldsID="6344f01a01d076b6d6dba516c6d38b06" ns1:_="" ns2:_="" ns3:_="">
    <xsd:import namespace="http://schemas.microsoft.com/sharepoint/v3"/>
    <xsd:import namespace="d3896a90-1f9e-449d-9592-12bbe1614c59"/>
    <xsd:import namespace="b4854fab-08df-486e-838e-9e236b4ee7f3"/>
    <xsd:element name="properties">
      <xsd:complexType>
        <xsd:sequence>
          <xsd:element name="documentManagement">
            <xsd:complexType>
              <xsd:all>
                <xsd:element ref="ns1:PublishingStartDate" minOccurs="0"/>
                <xsd:element ref="ns1:PublishingExpirationDate" minOccurs="0"/>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3896a90-1f9e-449d-9592-12bbe1614c5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854fab-08df-486e-838e-9e236b4ee7f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A01A106-4910-4438-8738-C6E39092BDDC}">
  <ds:schemaRefs>
    <ds:schemaRef ds:uri="http://schemas.microsoft.com/sharepoint/v3/contenttype/forms"/>
  </ds:schemaRefs>
</ds:datastoreItem>
</file>

<file path=customXml/itemProps2.xml><?xml version="1.0" encoding="utf-8"?>
<ds:datastoreItem xmlns:ds="http://schemas.openxmlformats.org/officeDocument/2006/customXml" ds:itemID="{C1656134-08CC-42DE-8368-71018ED7DB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3896a90-1f9e-449d-9592-12bbe1614c59"/>
    <ds:schemaRef ds:uri="b4854fab-08df-486e-838e-9e236b4ee7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5034A8-135E-4D1E-B345-611E67B201CE}">
  <ds:schemaRefs>
    <ds:schemaRef ds:uri="http://purl.org/dc/elements/1.1/"/>
    <ds:schemaRef ds:uri="http://purl.org/dc/dcmitype/"/>
    <ds:schemaRef ds:uri="http://schemas.microsoft.com/sharepoint/v3"/>
    <ds:schemaRef ds:uri="http://schemas.microsoft.com/office/2006/metadata/properties"/>
    <ds:schemaRef ds:uri="http://purl.org/dc/terms/"/>
    <ds:schemaRef ds:uri="http://schemas.microsoft.com/office/2006/documentManagement/types"/>
    <ds:schemaRef ds:uri="http://schemas.microsoft.com/office/infopath/2007/PartnerControls"/>
    <ds:schemaRef ds:uri="d3896a90-1f9e-449d-9592-12bbe1614c59"/>
    <ds:schemaRef ds:uri="http://schemas.openxmlformats.org/package/2006/metadata/core-properties"/>
    <ds:schemaRef ds:uri="b4854fab-08df-486e-838e-9e236b4ee7f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9951</TotalTime>
  <Words>2750</Words>
  <Application>Microsoft Macintosh PowerPoint</Application>
  <PresentationFormat>Widescreen</PresentationFormat>
  <Paragraphs>231</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Franklin Gothic Book</vt:lpstr>
      <vt:lpstr>Franklin Gothic Medium</vt:lpstr>
      <vt:lpstr>Tw Cen MT</vt:lpstr>
      <vt:lpstr>Office Theme</vt:lpstr>
      <vt:lpstr>Sometimes (or Late)                           is Not the Same as Never:           Health Survey Panelist Response </vt:lpstr>
      <vt:lpstr>PRESENTATION OUTLINE</vt:lpstr>
      <vt:lpstr>BACKGROUND</vt:lpstr>
      <vt:lpstr>BACKGROUND</vt:lpstr>
      <vt:lpstr>RESEARCH OBJECTIVE</vt:lpstr>
      <vt:lpstr>RESEARCH QUESTIONS</vt:lpstr>
      <vt:lpstr>METHODS</vt:lpstr>
      <vt:lpstr>EXCLUSION AND INCLUSION CRITERIA</vt:lpstr>
      <vt:lpstr>PANELISTS’ RESPONSE PROPENSITY (N=12,423)</vt:lpstr>
      <vt:lpstr>RESPONSE PROPENSITY 1 RESULTS: Non-responding vs Responding Panelists</vt:lpstr>
      <vt:lpstr>RESPONSE PROPENSITY 2 RESULTS: Never, Sometimes, Often Panelists</vt:lpstr>
      <vt:lpstr>RESPONSE LAG TIME RESULTS: Early vs. Late Responses to 2- and 4-week Surveys</vt:lpstr>
      <vt:lpstr>STUDY LIMITATIONS</vt:lpstr>
      <vt:lpstr>SUMMARY AND CONCLUSIONS</vt:lpstr>
      <vt:lpstr>POTENTIAL NEXT STEPS                                        &amp; RECOMMENDATIONS</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Pawlowski</dc:creator>
  <cp:lastModifiedBy> </cp:lastModifiedBy>
  <cp:revision>91</cp:revision>
  <dcterms:created xsi:type="dcterms:W3CDTF">2023-03-29T19:47:52Z</dcterms:created>
  <dcterms:modified xsi:type="dcterms:W3CDTF">2024-04-08T18:19:21Z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0x0101006200A373DFABC2478E9D17E94548BF7E</vt:lpwstr>
  </property>
</Properties>
</file>