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65" r:id="rId3"/>
  </p:sldMasterIdLst>
  <p:notesMasterIdLst>
    <p:notesMasterId r:id="rId15"/>
  </p:notesMasterIdLst>
  <p:handoutMasterIdLst>
    <p:handoutMasterId r:id="rId16"/>
  </p:handoutMasterIdLst>
  <p:sldIdLst>
    <p:sldId id="266" r:id="rId4"/>
    <p:sldId id="271" r:id="rId5"/>
    <p:sldId id="272" r:id="rId6"/>
    <p:sldId id="273" r:id="rId7"/>
    <p:sldId id="532" r:id="rId8"/>
    <p:sldId id="539" r:id="rId9"/>
    <p:sldId id="540" r:id="rId10"/>
    <p:sldId id="536" r:id="rId11"/>
    <p:sldId id="538" r:id="rId12"/>
    <p:sldId id="537" r:id="rId13"/>
    <p:sldId id="269" r:id="rId14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FDA267-339B-D03E-56CF-59476196C182}" name="Miville, Marie-Hélène - HSMD/DMEM" initials="MHM" userId="Miville, Marie-Hélène - HSMD/DMEM" providerId="None"/>
  <p188:author id="{F89EB198-A01B-8E75-8B58-19F664120B7E}" name="Vézina, Geneviève (StatCan)" initials="VG(" userId="S::genevieve.vezina@statcan.gc.ca::3abed99c-62f7-47cb-bec9-efbe46abd6a2" providerId="AD"/>
  <p188:author id="{62C5DADD-B01B-D5C0-8ED8-4D395BA2D144}" name="Melki, Lillian" initials="LM" userId="Melki, Lillia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2" autoAdjust="0"/>
    <p:restoredTop sz="94595" autoAdjust="0"/>
  </p:normalViewPr>
  <p:slideViewPr>
    <p:cSldViewPr>
      <p:cViewPr varScale="1">
        <p:scale>
          <a:sx n="62" d="100"/>
          <a:sy n="62" d="100"/>
        </p:scale>
        <p:origin x="89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8/10/relationships/authors" Target="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72847-D326-49C9-AF07-20397E2DC730}" type="datetimeFigureOut">
              <a:rPr lang="en-CA" smtClean="0"/>
              <a:t>2024-04-12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0BAE-9B52-45C1-BD86-6C934F457C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01444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3F5B1DBA-E4F9-4F88-99A6-2D331653C8CB}" type="datetimeFigureOut">
              <a:rPr lang="en-CA" smtClean="0"/>
              <a:pPr/>
              <a:t>2024-04-12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3CFECE1-5790-48AB-B8F5-5692F790057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20156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ED552-B98B-4DBF-9122-B55D713A03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553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ED552-B98B-4DBF-9122-B55D713A03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578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0ED552-B98B-4DBF-9122-B55D713A03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7188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72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mall le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E62BAB1F-23DB-5F74-FD3F-BFAE6E672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1628800"/>
            <a:ext cx="11305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DDC825D-5995-D902-343B-3E95A43BE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376" y="3573016"/>
            <a:ext cx="11305256" cy="1224137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5526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822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0611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492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2529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7395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1190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826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83BF3-D961-4243-1DEC-C94D3AE2E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274638"/>
            <a:ext cx="11449272" cy="1066130"/>
          </a:xfrm>
          <a:prstGeom prst="rect">
            <a:avLst/>
          </a:prstGeom>
        </p:spPr>
        <p:txBody>
          <a:bodyPr anchor="ctr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EDF5AA5-741D-ABC8-FF59-18D06FCDBD5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368" y="1412776"/>
            <a:ext cx="11449272" cy="472409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A127131F-0328-2D04-9A2C-93C67AE0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74638"/>
            <a:ext cx="11305256" cy="962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45E5F10-4CE0-A5E4-14F0-74430BEC2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9376" y="1297196"/>
            <a:ext cx="5472608" cy="46520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EB51C09-B628-E941-3C0F-E67FC65F1CA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37514" y="1297196"/>
            <a:ext cx="5547118" cy="46520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305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mall le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E62BAB1F-23DB-5F74-FD3F-BFAE6E672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8680"/>
            <a:ext cx="9374832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DDC825D-5995-D902-343B-3E95A43BE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573016"/>
            <a:ext cx="7950598" cy="2079104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876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880" y="863600"/>
            <a:ext cx="8605520" cy="1910080"/>
          </a:xfrm>
        </p:spPr>
        <p:txBody>
          <a:bodyPr anchor="t">
            <a:normAutofit/>
          </a:bodyPr>
          <a:lstStyle>
            <a:lvl1pPr algn="l">
              <a:defRPr sz="48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880" y="3246280"/>
            <a:ext cx="6492240" cy="1655762"/>
          </a:xfrm>
        </p:spPr>
        <p:txBody>
          <a:bodyPr/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033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614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583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169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1190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159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F17808-6B54-2C57-20F3-9E66E29ED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 bwMode="auto">
          <a:xfrm>
            <a:off x="1" y="5551267"/>
            <a:ext cx="12192000" cy="13067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E160E1-EA27-9275-98D0-8FC92F9A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747" r="2079"/>
          <a:stretch/>
        </p:blipFill>
        <p:spPr>
          <a:xfrm>
            <a:off x="7787931" y="-1"/>
            <a:ext cx="4404069" cy="68580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67B15B0-D848-F07B-8C97-04B361706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5897845"/>
            <a:ext cx="12192000" cy="9628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4D0511-45D1-BDFB-7DB8-8DFCD91D8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802880" y="2236514"/>
            <a:ext cx="4389120" cy="462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18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9389" y="542287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588F7-12D2-4BB6-A26C-BD62DCD3EFB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591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indy.Ubartas@statcan.gc.c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genevieve.vezina@statcan.gc.ca" TargetMode="External"/><Relationship Id="rId4" Type="http://schemas.openxmlformats.org/officeDocument/2006/relationships/hyperlink" Target="mailto:marie-helene.miville@statcan.gc.c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E881B-07D2-0629-C52B-8D2B5E702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8680"/>
            <a:ext cx="9950896" cy="2592288"/>
          </a:xfrm>
        </p:spPr>
        <p:txBody>
          <a:bodyPr>
            <a:normAutofit fontScale="90000"/>
          </a:bodyPr>
          <a:lstStyle/>
          <a:p>
            <a:r>
              <a:rPr lang="en-US"/>
              <a:t>Survey on </a:t>
            </a:r>
            <a:r>
              <a:rPr lang="en-US" dirty="0"/>
              <a:t>Unpaid Time </a:t>
            </a:r>
            <a:r>
              <a:rPr lang="en-US"/>
              <a:t>– Statistics Canada’s  </a:t>
            </a:r>
            <a:r>
              <a:rPr lang="en-US" dirty="0"/>
              <a:t>first non-response bias </a:t>
            </a:r>
            <a:r>
              <a:rPr lang="en-US"/>
              <a:t>study (post-pandemic)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7FD21E-EE7B-AB84-7328-269C24F12B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Cindy Ubartas</a:t>
            </a:r>
          </a:p>
          <a:p>
            <a:r>
              <a:rPr lang="en-US"/>
              <a:t>Marie-Hélène Miville</a:t>
            </a:r>
          </a:p>
          <a:p>
            <a:r>
              <a:rPr lang="en-US"/>
              <a:t>Geneviève Vézina</a:t>
            </a:r>
          </a:p>
          <a:p>
            <a:r>
              <a:rPr lang="en-US" sz="2200"/>
              <a:t>Statistics Canada</a:t>
            </a:r>
          </a:p>
          <a:p>
            <a:r>
              <a:rPr lang="en-US" sz="2200"/>
              <a:t>April 2024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8855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9A9A-2118-EE74-93F3-35C5C0718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/>
              <a:t>Lessons learned/Future Plans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9E95C03-4BDD-B1E8-F057-524D9B86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277" y="1582434"/>
            <a:ext cx="10515600" cy="4340044"/>
          </a:xfrm>
        </p:spPr>
        <p:txBody>
          <a:bodyPr>
            <a:normAutofit lnSpcReduction="10000"/>
          </a:bodyPr>
          <a:lstStyle/>
          <a:p>
            <a:r>
              <a:rPr lang="en-CA">
                <a:solidFill>
                  <a:srgbClr val="000000"/>
                </a:solidFill>
              </a:rPr>
              <a:t>Proved </a:t>
            </a:r>
            <a:r>
              <a:rPr lang="en-CA" dirty="0">
                <a:solidFill>
                  <a:srgbClr val="000000"/>
                </a:solidFill>
              </a:rPr>
              <a:t>the feasibility </a:t>
            </a:r>
            <a:r>
              <a:rPr lang="en-CA">
                <a:solidFill>
                  <a:srgbClr val="000000"/>
                </a:solidFill>
              </a:rPr>
              <a:t>of NR bias studies</a:t>
            </a:r>
          </a:p>
          <a:p>
            <a:pPr lvl="1"/>
            <a:r>
              <a:rPr lang="fr-CA" b="0" i="0">
                <a:solidFill>
                  <a:srgbClr val="000000"/>
                </a:solidFill>
                <a:effectLst/>
              </a:rPr>
              <a:t>Possible to develop and lauch a new NR Survey very quickly</a:t>
            </a:r>
            <a:endParaRPr lang="en-CA">
              <a:solidFill>
                <a:srgbClr val="000000"/>
              </a:solidFill>
            </a:endParaRPr>
          </a:p>
          <a:p>
            <a:r>
              <a:rPr lang="en-CA">
                <a:solidFill>
                  <a:srgbClr val="000000"/>
                </a:solidFill>
              </a:rPr>
              <a:t>We </a:t>
            </a:r>
            <a:r>
              <a:rPr lang="en-CA" dirty="0">
                <a:solidFill>
                  <a:srgbClr val="000000"/>
                </a:solidFill>
              </a:rPr>
              <a:t>need to define a framework for them</a:t>
            </a:r>
          </a:p>
          <a:p>
            <a:pPr lvl="1"/>
            <a:r>
              <a:rPr lang="en-CA" dirty="0">
                <a:solidFill>
                  <a:srgbClr val="000000"/>
                </a:solidFill>
              </a:rPr>
              <a:t>When should we </a:t>
            </a:r>
            <a:r>
              <a:rPr lang="en-CA">
                <a:solidFill>
                  <a:srgbClr val="000000"/>
                </a:solidFill>
              </a:rPr>
              <a:t>implement these type of studies?</a:t>
            </a:r>
            <a:endParaRPr lang="en-CA" dirty="0">
              <a:solidFill>
                <a:srgbClr val="000000"/>
              </a:solidFill>
            </a:endParaRPr>
          </a:p>
          <a:p>
            <a:pPr lvl="1"/>
            <a:r>
              <a:rPr lang="en-CA" dirty="0">
                <a:solidFill>
                  <a:srgbClr val="000000"/>
                </a:solidFill>
              </a:rPr>
              <a:t>How can it be incorporated in our regular survey process? </a:t>
            </a:r>
          </a:p>
          <a:p>
            <a:pPr lvl="1"/>
            <a:r>
              <a:rPr lang="en-CA" dirty="0">
                <a:solidFill>
                  <a:srgbClr val="000000"/>
                </a:solidFill>
              </a:rPr>
              <a:t>Need to define the parameters of such studies (for example, sample size) to measure and correct bias in key estimates of a survey</a:t>
            </a:r>
          </a:p>
          <a:p>
            <a:r>
              <a:rPr lang="en-CA" dirty="0">
                <a:solidFill>
                  <a:srgbClr val="000000"/>
                </a:solidFill>
              </a:rPr>
              <a:t>Early planning in the process of a survey to define the key indicators and have specific questions to measure them in both surveys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CAPI is crucial </a:t>
            </a:r>
          </a:p>
        </p:txBody>
      </p:sp>
    </p:spTree>
    <p:extLst>
      <p:ext uri="{BB962C8B-B14F-4D97-AF65-F5344CB8AC3E}">
        <p14:creationId xmlns:p14="http://schemas.microsoft.com/office/powerpoint/2010/main" val="3349706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36">
            <a:extLst>
              <a:ext uri="{FF2B5EF4-FFF2-40B4-BE49-F238E27FC236}">
                <a16:creationId xmlns:a16="http://schemas.microsoft.com/office/drawing/2014/main" id="{855E5AF3-05D3-4526-426E-E77AB32B027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758062"/>
            <a:ext cx="12191999" cy="107721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CA" sz="1400"/>
              <a:t>Thank you! / Merci!</a:t>
            </a:r>
            <a:br>
              <a:rPr lang="en-CA" sz="1400"/>
            </a:br>
            <a:br>
              <a:rPr lang="en-CA" sz="1400"/>
            </a:br>
            <a:r>
              <a:rPr kumimoji="0" lang="en-CA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Questions?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A12BF4-9F88-A6EA-321B-1F1541837116}"/>
              </a:ext>
            </a:extLst>
          </p:cNvPr>
          <p:cNvSpPr txBox="1"/>
          <p:nvPr/>
        </p:nvSpPr>
        <p:spPr>
          <a:xfrm>
            <a:off x="108013" y="5589240"/>
            <a:ext cx="12191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Delivering insight through data for a better Canada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7C4465-4302-E1C7-DF3F-48BAD7C8843D}"/>
              </a:ext>
            </a:extLst>
          </p:cNvPr>
          <p:cNvSpPr txBox="1"/>
          <p:nvPr/>
        </p:nvSpPr>
        <p:spPr>
          <a:xfrm>
            <a:off x="1991544" y="1484784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CA"/>
          </a:p>
          <a:p>
            <a:pPr algn="ctr"/>
            <a:r>
              <a:rPr lang="en-CA"/>
              <a:t>Cindy Ubartas</a:t>
            </a:r>
          </a:p>
          <a:p>
            <a:pPr algn="ctr"/>
            <a:r>
              <a:rPr lang="en-CA"/>
              <a:t>Chief, Research and Innovation Section in Collection</a:t>
            </a:r>
          </a:p>
          <a:p>
            <a:pPr algn="ctr"/>
            <a:r>
              <a:rPr lang="en-CA">
                <a:hlinkClick r:id="rId3"/>
              </a:rPr>
              <a:t>cindy.Ubartas@statcan.gc.ca</a:t>
            </a:r>
            <a:endParaRPr lang="en-CA"/>
          </a:p>
          <a:p>
            <a:pPr algn="ctr"/>
            <a:endParaRPr lang="en-CA"/>
          </a:p>
          <a:p>
            <a:pPr algn="ctr"/>
            <a:r>
              <a:rPr lang="en-CA"/>
              <a:t>Marie-Hélène Miville</a:t>
            </a:r>
          </a:p>
          <a:p>
            <a:pPr algn="ctr"/>
            <a:r>
              <a:rPr lang="en-CA"/>
              <a:t>Senior Methodologist on the General Social Survey</a:t>
            </a:r>
          </a:p>
          <a:p>
            <a:pPr algn="ctr"/>
            <a:r>
              <a:rPr lang="en-CA">
                <a:hlinkClick r:id="rId4"/>
              </a:rPr>
              <a:t>marie-helene.miville@statcan.gc.ca</a:t>
            </a:r>
            <a:endParaRPr lang="en-CA"/>
          </a:p>
          <a:p>
            <a:pPr algn="ctr"/>
            <a:endParaRPr lang="en-CA"/>
          </a:p>
          <a:p>
            <a:pPr algn="ctr"/>
            <a:r>
              <a:rPr lang="en-CA"/>
              <a:t>Geneviève Vézina</a:t>
            </a:r>
          </a:p>
          <a:p>
            <a:pPr algn="ctr"/>
            <a:r>
              <a:rPr lang="en-CA"/>
              <a:t>Senior Methodologist on the General Social Survey</a:t>
            </a:r>
          </a:p>
          <a:p>
            <a:pPr algn="ctr"/>
            <a:r>
              <a:rPr lang="en-CA">
                <a:hlinkClick r:id="rId5"/>
              </a:rPr>
              <a:t>genevieve.vezina@statcan.gc.ca</a:t>
            </a:r>
            <a:endParaRPr lang="en-CA"/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473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FD084-0AC8-EDA3-3DF7-9A617618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F9FB8-C85E-4A1F-BCC7-FD9728FB66D4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sz="2400" dirty="0"/>
              <a:t>Context</a:t>
            </a:r>
          </a:p>
          <a:p>
            <a:r>
              <a:rPr lang="en-US" sz="2400" dirty="0"/>
              <a:t>Description of the survey selected</a:t>
            </a:r>
          </a:p>
          <a:p>
            <a:r>
              <a:rPr lang="en-US" sz="2400" dirty="0"/>
              <a:t>Objective of the non-response (NR) bias study</a:t>
            </a:r>
          </a:p>
          <a:p>
            <a:r>
              <a:rPr lang="en-US" sz="2400" dirty="0"/>
              <a:t>General Social Survey (GSS) Time </a:t>
            </a:r>
            <a:r>
              <a:rPr lang="en-US" sz="2400"/>
              <a:t>Use vs Survey on Unpaid Time (SUT) collection strategies </a:t>
            </a:r>
            <a:endParaRPr lang="en-US" sz="2400" dirty="0"/>
          </a:p>
          <a:p>
            <a:r>
              <a:rPr lang="en-US" sz="2400"/>
              <a:t>Collection </a:t>
            </a:r>
            <a:r>
              <a:rPr lang="en-US" sz="2400" dirty="0"/>
              <a:t>results</a:t>
            </a:r>
          </a:p>
          <a:p>
            <a:r>
              <a:rPr lang="en-US" sz="2400" dirty="0"/>
              <a:t>Analyses and basic results</a:t>
            </a:r>
          </a:p>
          <a:p>
            <a:r>
              <a:rPr lang="en-US" sz="2400" dirty="0"/>
              <a:t>Lessons learned / future plans</a:t>
            </a:r>
          </a:p>
        </p:txBody>
      </p:sp>
    </p:spTree>
    <p:extLst>
      <p:ext uri="{BB962C8B-B14F-4D97-AF65-F5344CB8AC3E}">
        <p14:creationId xmlns:p14="http://schemas.microsoft.com/office/powerpoint/2010/main" val="395874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FD084-0AC8-EDA3-3DF7-9A617618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F9FB8-C85E-4A1F-BCC7-FD9728FB66D4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CA"/>
              <a:t>Downward trend in response rates in social surveys</a:t>
            </a:r>
          </a:p>
          <a:p>
            <a:r>
              <a:rPr lang="en-US"/>
              <a:t>Variance was the main focus in the past but questions about potential bias are now raised more often</a:t>
            </a:r>
          </a:p>
          <a:p>
            <a:r>
              <a:rPr lang="en-US"/>
              <a:t>Options to evaluate potential bias are limited: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Link to other sources of information whenever possible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2021 Census can be an option in some cases</a:t>
            </a:r>
          </a:p>
          <a:p>
            <a:r>
              <a:rPr lang="en-US"/>
              <a:t>NR follow-up studies become the best option for certain surveys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Especially if no other sources have information comparable to the survey’s key variables</a:t>
            </a:r>
          </a:p>
          <a:p>
            <a:pPr marL="457200" lvl="1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650626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FD084-0AC8-EDA3-3DF7-9A617618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Description of the Survey Selected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F9FB8-C85E-4A1F-BCC7-FD9728FB66D4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fr-CA" dirty="0"/>
              <a:t>General Social Survey (GSS) on Time Use</a:t>
            </a:r>
          </a:p>
          <a:p>
            <a:r>
              <a:rPr lang="fr-CA" dirty="0" err="1"/>
              <a:t>Held</a:t>
            </a:r>
            <a:r>
              <a:rPr lang="fr-CA" dirty="0"/>
              <a:t> </a:t>
            </a:r>
            <a:r>
              <a:rPr lang="fr-CA" dirty="0" err="1"/>
              <a:t>every</a:t>
            </a:r>
            <a:r>
              <a:rPr lang="fr-CA" dirty="0"/>
              <a:t> 5 to 7 </a:t>
            </a:r>
            <a:r>
              <a:rPr lang="fr-CA" dirty="0" err="1"/>
              <a:t>years</a:t>
            </a:r>
            <a:r>
              <a:rPr lang="fr-CA" dirty="0"/>
              <a:t> (last </a:t>
            </a:r>
            <a:r>
              <a:rPr lang="fr-CA" dirty="0" err="1"/>
              <a:t>iteration</a:t>
            </a:r>
            <a:r>
              <a:rPr lang="fr-CA" dirty="0"/>
              <a:t> </a:t>
            </a:r>
            <a:r>
              <a:rPr lang="fr-CA" dirty="0" err="1"/>
              <a:t>was</a:t>
            </a:r>
            <a:r>
              <a:rPr lang="fr-CA" dirty="0"/>
              <a:t> in 2022)</a:t>
            </a:r>
          </a:p>
          <a:p>
            <a:r>
              <a:rPr lang="en-US" dirty="0"/>
              <a:t>Gathers data on how Canadians use their time in a day </a:t>
            </a:r>
          </a:p>
          <a:p>
            <a:r>
              <a:rPr lang="en-US" dirty="0"/>
              <a:t>Monitors changes over 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Particularly around paid and unpaid work (including caregiving), transportation, and personal care</a:t>
            </a:r>
            <a:r>
              <a:rPr lang="fr-CA" dirty="0"/>
              <a:t> </a:t>
            </a:r>
            <a:endParaRPr lang="en-US" dirty="0"/>
          </a:p>
          <a:p>
            <a:r>
              <a:rPr lang="en-US" dirty="0"/>
              <a:t>Each unit has a reference day for which they need to report their activities through a 24-hour diary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Historically, a recall period of 48 hours was allowed to respond to the survey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3139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FD084-0AC8-EDA3-3DF7-9A617618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/>
              <a:t>Objective of the NR </a:t>
            </a:r>
            <a:r>
              <a:rPr lang="fr-CA" sz="3600" dirty="0" err="1"/>
              <a:t>Bias</a:t>
            </a:r>
            <a:r>
              <a:rPr lang="fr-CA" sz="3600" dirty="0"/>
              <a:t> </a:t>
            </a:r>
            <a:r>
              <a:rPr lang="fr-CA" sz="3600" dirty="0" err="1"/>
              <a:t>Study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F9FB8-C85E-4A1F-BCC7-FD9728FB66D4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Get insights on non-respondents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Evaluate their socio-demographic characteristics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Evaluate their responses to key variables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Comparison with respondents </a:t>
            </a:r>
          </a:p>
          <a:p>
            <a:r>
              <a:rPr lang="fr-CA" b="0" i="0" dirty="0">
                <a:solidFill>
                  <a:srgbClr val="000000"/>
                </a:solidFill>
                <a:effectLst/>
              </a:rPr>
              <a:t>Small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sample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size: 400 non-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respondents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from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GSS Time </a:t>
            </a:r>
            <a:r>
              <a:rPr lang="fr-CA" dirty="0">
                <a:solidFill>
                  <a:srgbClr val="000000"/>
                </a:solidFill>
              </a:rPr>
              <a:t>U</a:t>
            </a:r>
            <a:r>
              <a:rPr lang="fr-CA" b="0" i="0" dirty="0">
                <a:solidFill>
                  <a:srgbClr val="000000"/>
                </a:solidFill>
                <a:effectLst/>
              </a:rPr>
              <a:t>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 err="1"/>
              <a:t>Seen</a:t>
            </a:r>
            <a:r>
              <a:rPr lang="fr-CA" dirty="0"/>
              <a:t> as a pilot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/>
              <a:t>Will </a:t>
            </a:r>
            <a:r>
              <a:rPr lang="fr-CA" dirty="0" err="1"/>
              <a:t>be</a:t>
            </a:r>
            <a:r>
              <a:rPr lang="fr-CA" dirty="0"/>
              <a:t> </a:t>
            </a:r>
            <a:r>
              <a:rPr lang="fr-CA" dirty="0" err="1"/>
              <a:t>used</a:t>
            </a:r>
            <a:r>
              <a:rPr lang="fr-CA" dirty="0"/>
              <a:t> to </a:t>
            </a:r>
            <a:r>
              <a:rPr lang="fr-CA" dirty="0" err="1"/>
              <a:t>get</a:t>
            </a:r>
            <a:r>
              <a:rPr lang="fr-CA" dirty="0"/>
              <a:t> an </a:t>
            </a:r>
            <a:r>
              <a:rPr lang="fr-CA" dirty="0" err="1"/>
              <a:t>idea</a:t>
            </a:r>
            <a:r>
              <a:rPr lang="fr-CA" dirty="0"/>
              <a:t> of </a:t>
            </a:r>
            <a:r>
              <a:rPr lang="fr-CA" dirty="0" err="1"/>
              <a:t>potential</a:t>
            </a:r>
            <a:r>
              <a:rPr lang="fr-CA" dirty="0"/>
              <a:t> </a:t>
            </a:r>
            <a:r>
              <a:rPr lang="fr-CA" dirty="0" err="1"/>
              <a:t>bias</a:t>
            </a:r>
            <a:r>
              <a:rPr lang="fr-CA"/>
              <a:t>, not </a:t>
            </a:r>
            <a:r>
              <a:rPr lang="fr-CA" dirty="0"/>
              <a:t>to correct </a:t>
            </a:r>
            <a:r>
              <a:rPr lang="fr-CA" dirty="0" err="1"/>
              <a:t>bias</a:t>
            </a:r>
            <a:endParaRPr lang="fr-CA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</a:rPr>
              <a:t>Costs-benefit analysis to assess future requirements</a:t>
            </a:r>
          </a:p>
          <a:p>
            <a:pPr lvl="2"/>
            <a:r>
              <a:rPr lang="en-US" b="0" i="0">
                <a:solidFill>
                  <a:srgbClr val="000000"/>
                </a:solidFill>
                <a:effectLst/>
              </a:rPr>
              <a:t>Could we start with a smaller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total </a:t>
            </a:r>
            <a:r>
              <a:rPr lang="en-US" b="0" i="0">
                <a:solidFill>
                  <a:srgbClr val="000000"/>
                </a:solidFill>
                <a:effectLst/>
              </a:rPr>
              <a:t>sample size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for the main survey </a:t>
            </a:r>
            <a:r>
              <a:rPr lang="en-US" b="0" i="0">
                <a:solidFill>
                  <a:srgbClr val="000000"/>
                </a:solidFill>
                <a:effectLst/>
              </a:rPr>
              <a:t>but plan for a NR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Bias </a:t>
            </a:r>
            <a:r>
              <a:rPr lang="en-US" b="0" i="0">
                <a:solidFill>
                  <a:srgbClr val="000000"/>
                </a:solidFill>
                <a:effectLst/>
              </a:rPr>
              <a:t>Study to be launched if needed?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6047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7ABE5-5594-1B04-1E4D-D436BFA8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Collection Strategies Comparison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FE1F64-A3EA-B858-9CF9-C68C6257F3C4}"/>
              </a:ext>
            </a:extLst>
          </p:cNvPr>
          <p:cNvGraphicFramePr>
            <a:graphicFrameLocks noGrp="1"/>
          </p:cNvGraphicFramePr>
          <p:nvPr>
            <p:ph sz="half" idx="10"/>
            <p:extLst>
              <p:ext uri="{D42A27DB-BD31-4B8C-83A1-F6EECF244321}">
                <p14:modId xmlns:p14="http://schemas.microsoft.com/office/powerpoint/2010/main" val="302067332"/>
              </p:ext>
            </p:extLst>
          </p:nvPr>
        </p:nvGraphicFramePr>
        <p:xfrm>
          <a:off x="983432" y="1340768"/>
          <a:ext cx="9496743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043">
                  <a:extLst>
                    <a:ext uri="{9D8B030D-6E8A-4147-A177-3AD203B41FA5}">
                      <a16:colId xmlns:a16="http://schemas.microsoft.com/office/drawing/2014/main" val="4210693838"/>
                    </a:ext>
                  </a:extLst>
                </a:gridCol>
                <a:gridCol w="3568770">
                  <a:extLst>
                    <a:ext uri="{9D8B030D-6E8A-4147-A177-3AD203B41FA5}">
                      <a16:colId xmlns:a16="http://schemas.microsoft.com/office/drawing/2014/main" val="1804203079"/>
                    </a:ext>
                  </a:extLst>
                </a:gridCol>
                <a:gridCol w="4063930">
                  <a:extLst>
                    <a:ext uri="{9D8B030D-6E8A-4147-A177-3AD203B41FA5}">
                      <a16:colId xmlns:a16="http://schemas.microsoft.com/office/drawing/2014/main" val="4003519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Item /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GSS Time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Survey on Unpaid Time (SUT)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42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/>
                        <a:t>Objective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olidFill>
                            <a:srgbClr val="000000"/>
                          </a:solidFill>
                        </a:rPr>
                        <a:t>Need good representation of all days during the year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CA" sz="1400"/>
                        <a:t>Strategy thought to maximize chances that a person completes the survey on the specified date chosen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CA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necessarily the best strategy for collection purposes but required for the topic</a:t>
                      </a:r>
                      <a:endParaRPr lang="en-CA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Strategy thought to maximize chances to get a response, if not at least the dwelling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858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/>
                        <a:t>Collection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/>
                        <a:t>July 16</a:t>
                      </a:r>
                      <a:r>
                        <a:rPr lang="en-CA" baseline="30000"/>
                        <a:t>th</a:t>
                      </a:r>
                      <a:r>
                        <a:rPr lang="en-CA"/>
                        <a:t>, 2022 to July 15</a:t>
                      </a:r>
                      <a:r>
                        <a:rPr lang="en-CA" baseline="30000"/>
                        <a:t>th</a:t>
                      </a:r>
                      <a:r>
                        <a:rPr lang="en-CA"/>
                        <a:t>, 2023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/>
                        <a:t>(12 waves of about a month)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</a:rPr>
                        <a:t>8 weeks between November 6 to February 3, 2024</a:t>
                      </a:r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856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/>
                        <a:t>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olidFill>
                            <a:srgbClr val="000000"/>
                          </a:solidFill>
                        </a:rPr>
                        <a:t>Complex survey: diary with 24-hour schedule, 45 minutes on 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>
                          <a:solidFill>
                            <a:srgbClr val="000000"/>
                          </a:solidFill>
                        </a:rPr>
                        <a:t>Less than 15 minutes to complete, 34 questions on </a:t>
                      </a:r>
                      <a:r>
                        <a:rPr lang="en-CA" altLang="en-US" sz="1800">
                          <a:solidFill>
                            <a:srgbClr val="000000"/>
                          </a:solidFill>
                        </a:rPr>
                        <a:t>basic household demographics, unpaid work, care and health &amp; main activity + education</a:t>
                      </a:r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897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446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7ABE5-5594-1B04-1E4D-D436BFA8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Collection Strategies Comparison (continued)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FE1F64-A3EA-B858-9CF9-C68C6257F3C4}"/>
              </a:ext>
            </a:extLst>
          </p:cNvPr>
          <p:cNvGraphicFramePr>
            <a:graphicFrameLocks noGrp="1"/>
          </p:cNvGraphicFramePr>
          <p:nvPr>
            <p:ph sz="half" idx="10"/>
            <p:extLst>
              <p:ext uri="{D42A27DB-BD31-4B8C-83A1-F6EECF244321}">
                <p14:modId xmlns:p14="http://schemas.microsoft.com/office/powerpoint/2010/main" val="1282782635"/>
              </p:ext>
            </p:extLst>
          </p:nvPr>
        </p:nvGraphicFramePr>
        <p:xfrm>
          <a:off x="1347628" y="1126067"/>
          <a:ext cx="9496743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043">
                  <a:extLst>
                    <a:ext uri="{9D8B030D-6E8A-4147-A177-3AD203B41FA5}">
                      <a16:colId xmlns:a16="http://schemas.microsoft.com/office/drawing/2014/main" val="4210693838"/>
                    </a:ext>
                  </a:extLst>
                </a:gridCol>
                <a:gridCol w="3568770">
                  <a:extLst>
                    <a:ext uri="{9D8B030D-6E8A-4147-A177-3AD203B41FA5}">
                      <a16:colId xmlns:a16="http://schemas.microsoft.com/office/drawing/2014/main" val="1804203079"/>
                    </a:ext>
                  </a:extLst>
                </a:gridCol>
                <a:gridCol w="4063930">
                  <a:extLst>
                    <a:ext uri="{9D8B030D-6E8A-4147-A177-3AD203B41FA5}">
                      <a16:colId xmlns:a16="http://schemas.microsoft.com/office/drawing/2014/main" val="4003519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Item /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GSS Time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/>
                        <a:t>Survey on Unpaid Time (SUT)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42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/>
                        <a:t>Initial Collection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>
                          <a:solidFill>
                            <a:srgbClr val="000000"/>
                          </a:solidFill>
                        </a:rPr>
                        <a:t>1) Self-response (EQ - electronic questionnaire online application)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>
                          <a:solidFill>
                            <a:srgbClr val="000000"/>
                          </a:solidFill>
                        </a:rPr>
                        <a:t>Email invitation when email available (about 69% of sample), 2 or 3 email reminders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>
                          <a:solidFill>
                            <a:srgbClr val="000000"/>
                          </a:solidFill>
                        </a:rPr>
                        <a:t>Letter invitation when mailable address but no phone number (about 8% of sample)</a:t>
                      </a:r>
                    </a:p>
                    <a:p>
                      <a:r>
                        <a:rPr lang="en-CA"/>
                        <a:t>2) By phone (interview-assisted) otherwise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CA" altLang="en-US" sz="1400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Introduction letter sent to let household know</a:t>
                      </a:r>
                      <a:r>
                        <a:rPr lang="en-US" altLang="en-US" sz="1400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CA" altLang="en-US" sz="1400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calls will follow (</a:t>
                      </a:r>
                      <a:r>
                        <a:rPr lang="en-CA" sz="1400"/>
                        <a:t>about 23% of the sample</a:t>
                      </a:r>
                      <a:r>
                        <a:rPr lang="en-CA" altLang="en-US" sz="1400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Wingdings" panose="05000000000000000000" pitchFamily="2" charset="2"/>
                        <a:buNone/>
                      </a:pPr>
                      <a:r>
                        <a:rPr lang="fr-CA" sz="1800">
                          <a:solidFill>
                            <a:srgbClr val="000000"/>
                          </a:solidFill>
                        </a:rPr>
                        <a:t>1) Introduction letter by mail with instructions to answer online whenever possible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CA" altLang="en-US" sz="1400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About 89% of the sample, </a:t>
                      </a:r>
                      <a:r>
                        <a:rPr lang="fr-CA" sz="1400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 letter reminders, 2 email and one SMS reminders </a:t>
                      </a:r>
                      <a:endParaRPr lang="fr-CA" sz="14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CA" sz="1800">
                          <a:solidFill>
                            <a:srgbClr val="000000"/>
                          </a:solidFill>
                        </a:rPr>
                        <a:t>2) Computer-assisted personal interviews (CAPI) otherwise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lang="en-CA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663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/>
                        <a:t>Non-response follow-up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Computer-Assisted Telephone Interviews (CATI)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>
                          <a:solidFill>
                            <a:srgbClr val="000000"/>
                          </a:solidFill>
                        </a:rPr>
                        <a:t>Between 6 to 14 days depending on the wave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CAPI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CA" sz="1400">
                          <a:solidFill>
                            <a:srgbClr val="000000"/>
                          </a:solidFill>
                        </a:rPr>
                        <a:t>With phone calls first when a number is available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>
                          <a:solidFill>
                            <a:srgbClr val="000000"/>
                          </a:solidFill>
                        </a:rPr>
                        <a:t>Personal visits coordinated with other surveys in the field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765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782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9A9A-2118-EE74-93F3-35C5C0718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SUT Collection </a:t>
            </a:r>
            <a:r>
              <a:rPr lang="fr-CA" dirty="0" err="1"/>
              <a:t>Results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9E95C03-4BDD-B1E8-F057-524D9B86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277" y="1582434"/>
            <a:ext cx="10515600" cy="4340044"/>
          </a:xfrm>
        </p:spPr>
        <p:txBody>
          <a:bodyPr>
            <a:normAutofit lnSpcReduction="10000"/>
          </a:bodyPr>
          <a:lstStyle/>
          <a:p>
            <a:r>
              <a:rPr lang="fr-CA" b="0" i="0" dirty="0">
                <a:solidFill>
                  <a:srgbClr val="000000"/>
                </a:solidFill>
                <a:effectLst/>
              </a:rPr>
              <a:t>Final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response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rate</a:t>
            </a:r>
            <a:r>
              <a:rPr lang="fr-CA" b="0" i="0">
                <a:solidFill>
                  <a:srgbClr val="000000"/>
                </a:solidFill>
                <a:effectLst/>
              </a:rPr>
              <a:t>: 69.3% (target was 85%)</a:t>
            </a:r>
            <a:endParaRPr lang="fr-CA" b="0" i="0" dirty="0">
              <a:solidFill>
                <a:srgbClr val="000000"/>
              </a:solidFill>
              <a:effectLst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CA">
                <a:solidFill>
                  <a:srgbClr val="000000"/>
                </a:solidFill>
              </a:rPr>
              <a:t>EQ completion: 34.7</a:t>
            </a:r>
            <a:r>
              <a:rPr lang="fr-CA" dirty="0">
                <a:solidFill>
                  <a:srgbClr val="000000"/>
                </a:solidFill>
              </a:rPr>
              <a:t>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b="0" i="0">
                <a:solidFill>
                  <a:srgbClr val="000000"/>
                </a:solidFill>
                <a:effectLst/>
              </a:rPr>
              <a:t>CAPI completion </a:t>
            </a:r>
            <a:r>
              <a:rPr lang="fr-CA" b="0" i="0" dirty="0">
                <a:solidFill>
                  <a:srgbClr val="000000"/>
                </a:solidFill>
                <a:effectLst/>
              </a:rPr>
              <a:t>(phone calls or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visits</a:t>
            </a:r>
            <a:r>
              <a:rPr lang="fr-CA" b="0" i="0">
                <a:solidFill>
                  <a:srgbClr val="000000"/>
                </a:solidFill>
                <a:effectLst/>
              </a:rPr>
              <a:t>): 65.3%</a:t>
            </a:r>
            <a:endParaRPr lang="fr-CA" b="0" i="0" dirty="0">
              <a:solidFill>
                <a:srgbClr val="000000"/>
              </a:solidFill>
              <a:effectLst/>
            </a:endParaRPr>
          </a:p>
          <a:p>
            <a:r>
              <a:rPr lang="fr-CA" dirty="0" err="1">
                <a:solidFill>
                  <a:srgbClr val="000000"/>
                </a:solidFill>
              </a:rPr>
              <a:t>Refusals</a:t>
            </a:r>
            <a:r>
              <a:rPr lang="fr-CA" dirty="0">
                <a:solidFill>
                  <a:srgbClr val="000000"/>
                </a:solidFill>
              </a:rPr>
              <a:t>: at least </a:t>
            </a:r>
            <a:r>
              <a:rPr lang="fr-CA">
                <a:solidFill>
                  <a:srgbClr val="000000"/>
                </a:solidFill>
              </a:rPr>
              <a:t>59 cases with </a:t>
            </a:r>
            <a:r>
              <a:rPr lang="fr-CA" dirty="0">
                <a:solidFill>
                  <a:srgbClr val="000000"/>
                </a:solidFill>
              </a:rPr>
              <a:t>one </a:t>
            </a:r>
            <a:r>
              <a:rPr lang="fr-CA" dirty="0" err="1">
                <a:solidFill>
                  <a:srgbClr val="000000"/>
                </a:solidFill>
              </a:rPr>
              <a:t>refusal</a:t>
            </a:r>
            <a:r>
              <a:rPr lang="fr-CA" dirty="0">
                <a:solidFill>
                  <a:srgbClr val="000000"/>
                </a:solidFill>
              </a:rPr>
              <a:t> (14.8% of the </a:t>
            </a:r>
            <a:r>
              <a:rPr lang="fr-CA" dirty="0" err="1">
                <a:solidFill>
                  <a:srgbClr val="000000"/>
                </a:solidFill>
              </a:rPr>
              <a:t>sample</a:t>
            </a:r>
            <a:r>
              <a:rPr lang="fr-CA" dirty="0">
                <a:solidFill>
                  <a:srgbClr val="000000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Converted</a:t>
            </a:r>
            <a:r>
              <a:rPr lang="fr-CA" dirty="0">
                <a:solidFill>
                  <a:srgbClr val="000000"/>
                </a:solidFill>
              </a:rPr>
              <a:t> 14 of </a:t>
            </a:r>
            <a:r>
              <a:rPr lang="fr-CA" dirty="0" err="1">
                <a:solidFill>
                  <a:srgbClr val="000000"/>
                </a:solidFill>
              </a:rPr>
              <a:t>them</a:t>
            </a:r>
            <a:r>
              <a:rPr lang="fr-CA" dirty="0">
                <a:solidFill>
                  <a:srgbClr val="000000"/>
                </a:solidFill>
              </a:rPr>
              <a:t> (23.7%)</a:t>
            </a:r>
          </a:p>
          <a:p>
            <a:r>
              <a:rPr lang="fr-CA" b="0" i="0" dirty="0">
                <a:solidFill>
                  <a:srgbClr val="000000"/>
                </a:solidFill>
                <a:effectLst/>
              </a:rPr>
              <a:t>Conclusion: </a:t>
            </a:r>
          </a:p>
          <a:p>
            <a:pPr lvl="1"/>
            <a:r>
              <a:rPr lang="fr-CA">
                <a:solidFill>
                  <a:srgbClr val="000000"/>
                </a:solidFill>
              </a:rPr>
              <a:t>There </a:t>
            </a:r>
            <a:r>
              <a:rPr lang="fr-CA" dirty="0" err="1">
                <a:solidFill>
                  <a:srgbClr val="000000"/>
                </a:solidFill>
              </a:rPr>
              <a:t>will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always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be</a:t>
            </a:r>
            <a:r>
              <a:rPr lang="fr-CA" dirty="0">
                <a:solidFill>
                  <a:srgbClr val="000000"/>
                </a:solidFill>
              </a:rPr>
              <a:t> a certain proportion of the population </a:t>
            </a:r>
            <a:r>
              <a:rPr lang="fr-CA" dirty="0" err="1">
                <a:solidFill>
                  <a:srgbClr val="000000"/>
                </a:solidFill>
              </a:rPr>
              <a:t>who</a:t>
            </a:r>
            <a:r>
              <a:rPr lang="fr-CA" dirty="0">
                <a:solidFill>
                  <a:srgbClr val="000000"/>
                </a:solidFill>
              </a:rPr>
              <a:t> refuses to </a:t>
            </a:r>
            <a:r>
              <a:rPr lang="fr-CA" dirty="0" err="1">
                <a:solidFill>
                  <a:srgbClr val="000000"/>
                </a:solidFill>
              </a:rPr>
              <a:t>answer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Statistics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Canada’s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surveys</a:t>
            </a:r>
            <a:r>
              <a:rPr lang="fr-CA" dirty="0">
                <a:solidFill>
                  <a:srgbClr val="000000"/>
                </a:solidFill>
              </a:rPr>
              <a:t> but…</a:t>
            </a:r>
          </a:p>
          <a:p>
            <a:pPr lvl="1"/>
            <a:r>
              <a:rPr lang="fr-CA" b="0" i="0" dirty="0" err="1">
                <a:solidFill>
                  <a:srgbClr val="000000"/>
                </a:solidFill>
                <a:effectLst/>
              </a:rPr>
              <a:t>When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a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different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collection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str</a:t>
            </a:r>
            <a:r>
              <a:rPr lang="fr-CA" dirty="0" err="1">
                <a:solidFill>
                  <a:srgbClr val="000000"/>
                </a:solidFill>
              </a:rPr>
              <a:t>ategy</a:t>
            </a:r>
            <a:r>
              <a:rPr lang="fr-CA" dirty="0">
                <a:solidFill>
                  <a:srgbClr val="000000"/>
                </a:solidFill>
              </a:rPr>
              <a:t> and a shorter questionnaire are </a:t>
            </a:r>
            <a:r>
              <a:rPr lang="fr-CA" dirty="0" err="1">
                <a:solidFill>
                  <a:srgbClr val="000000"/>
                </a:solidFill>
              </a:rPr>
              <a:t>used</a:t>
            </a:r>
            <a:r>
              <a:rPr lang="fr-CA" dirty="0">
                <a:solidFill>
                  <a:srgbClr val="000000"/>
                </a:solidFill>
              </a:rPr>
              <a:t>, good </a:t>
            </a:r>
            <a:r>
              <a:rPr lang="fr-CA" dirty="0" err="1">
                <a:solidFill>
                  <a:srgbClr val="000000"/>
                </a:solidFill>
              </a:rPr>
              <a:t>results</a:t>
            </a:r>
            <a:r>
              <a:rPr lang="fr-CA" dirty="0">
                <a:solidFill>
                  <a:srgbClr val="000000"/>
                </a:solidFill>
              </a:rPr>
              <a:t> can </a:t>
            </a:r>
            <a:r>
              <a:rPr lang="fr-CA" dirty="0" err="1">
                <a:solidFill>
                  <a:srgbClr val="000000"/>
                </a:solidFill>
              </a:rPr>
              <a:t>be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obtained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 dirty="0" err="1">
                <a:solidFill>
                  <a:srgbClr val="000000"/>
                </a:solidFill>
              </a:rPr>
              <a:t>with</a:t>
            </a:r>
            <a:r>
              <a:rPr lang="fr-CA" dirty="0">
                <a:solidFill>
                  <a:srgbClr val="000000"/>
                </a:solidFill>
              </a:rPr>
              <a:t> </a:t>
            </a:r>
            <a:r>
              <a:rPr lang="fr-CA">
                <a:solidFill>
                  <a:srgbClr val="000000"/>
                </a:solidFill>
              </a:rPr>
              <a:t>a NR </a:t>
            </a:r>
            <a:r>
              <a:rPr lang="fr-CA" err="1">
                <a:solidFill>
                  <a:srgbClr val="000000"/>
                </a:solidFill>
              </a:rPr>
              <a:t>Bias</a:t>
            </a:r>
            <a:r>
              <a:rPr lang="fr-CA">
                <a:solidFill>
                  <a:srgbClr val="000000"/>
                </a:solidFill>
              </a:rPr>
              <a:t> Study</a:t>
            </a:r>
          </a:p>
          <a:p>
            <a:pPr marL="457200" lvl="1" indent="0">
              <a:buNone/>
            </a:pPr>
            <a:endParaRPr lang="en-US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5225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9A9A-2118-EE74-93F3-35C5C0718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err="1"/>
              <a:t>Analysis</a:t>
            </a:r>
            <a:r>
              <a:rPr lang="fr-CA" dirty="0"/>
              <a:t> and </a:t>
            </a:r>
            <a:r>
              <a:rPr lang="fr-CA" dirty="0" err="1"/>
              <a:t>Results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9E95C03-4BDD-B1E8-F057-524D9B86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277" y="1582434"/>
            <a:ext cx="10515600" cy="4340044"/>
          </a:xfrm>
        </p:spPr>
        <p:txBody>
          <a:bodyPr>
            <a:normAutofit/>
          </a:bodyPr>
          <a:lstStyle/>
          <a:p>
            <a:r>
              <a:rPr lang="fr-CA" b="0" i="0">
                <a:solidFill>
                  <a:srgbClr val="000000"/>
                </a:solidFill>
                <a:effectLst/>
              </a:rPr>
              <a:t>Non-respondents </a:t>
            </a:r>
            <a:r>
              <a:rPr lang="fr-CA" b="0" i="0" dirty="0">
                <a:solidFill>
                  <a:srgbClr val="000000"/>
                </a:solidFill>
                <a:effectLst/>
              </a:rPr>
              <a:t>have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different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characteristics</a:t>
            </a:r>
            <a:endParaRPr lang="fr-CA" b="0" i="0" dirty="0">
              <a:solidFill>
                <a:srgbClr val="000000"/>
              </a:solidFill>
              <a:effectLst/>
            </a:endParaRPr>
          </a:p>
          <a:p>
            <a:pPr lvl="1"/>
            <a:r>
              <a:rPr lang="fr-CA" dirty="0">
                <a:solidFill>
                  <a:srgbClr val="000000"/>
                </a:solidFill>
              </a:rPr>
              <a:t>Younger people </a:t>
            </a:r>
            <a:r>
              <a:rPr lang="fr-CA" dirty="0" err="1">
                <a:solidFill>
                  <a:srgbClr val="000000"/>
                </a:solidFill>
              </a:rPr>
              <a:t>reached</a:t>
            </a:r>
            <a:r>
              <a:rPr lang="fr-CA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fr-CA" dirty="0" err="1">
                <a:solidFill>
                  <a:srgbClr val="000000"/>
                </a:solidFill>
              </a:rPr>
              <a:t>Higher</a:t>
            </a:r>
            <a:r>
              <a:rPr lang="fr-CA" dirty="0">
                <a:solidFill>
                  <a:srgbClr val="000000"/>
                </a:solidFill>
              </a:rPr>
              <a:t> proportion of men</a:t>
            </a:r>
          </a:p>
          <a:p>
            <a:pPr lvl="1"/>
            <a:r>
              <a:rPr lang="fr-CA" b="0" i="0" dirty="0" err="1">
                <a:solidFill>
                  <a:srgbClr val="000000"/>
                </a:solidFill>
                <a:effectLst/>
              </a:rPr>
              <a:t>Lower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level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of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education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fr-CA" b="0" i="0" dirty="0">
                <a:solidFill>
                  <a:srgbClr val="000000"/>
                </a:solidFill>
                <a:effectLst/>
              </a:rPr>
              <a:t>CAPI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allows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to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better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define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an in-scope or out-scope </a:t>
            </a:r>
            <a:r>
              <a:rPr lang="fr-CA" b="0" i="0" err="1">
                <a:solidFill>
                  <a:srgbClr val="000000"/>
                </a:solidFill>
                <a:effectLst/>
              </a:rPr>
              <a:t>status</a:t>
            </a:r>
            <a:r>
              <a:rPr lang="fr-CA">
                <a:solidFill>
                  <a:srgbClr val="000000"/>
                </a:solidFill>
              </a:rPr>
              <a:t> for the sampling </a:t>
            </a:r>
            <a:r>
              <a:rPr lang="fr-CA" dirty="0" err="1">
                <a:solidFill>
                  <a:srgbClr val="000000"/>
                </a:solidFill>
              </a:rPr>
              <a:t>units</a:t>
            </a:r>
            <a:endParaRPr lang="fr-CA" b="0" i="0" dirty="0">
              <a:solidFill>
                <a:srgbClr val="000000"/>
              </a:solidFill>
              <a:effectLst/>
            </a:endParaRPr>
          </a:p>
          <a:p>
            <a:r>
              <a:rPr lang="fr-CA" b="0" i="0" dirty="0" err="1">
                <a:solidFill>
                  <a:srgbClr val="000000"/>
                </a:solidFill>
                <a:effectLst/>
              </a:rPr>
              <a:t>Sample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size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was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too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low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to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measure</a:t>
            </a:r>
            <a:r>
              <a:rPr lang="fr-CA" b="0" i="0" dirty="0">
                <a:solidFill>
                  <a:srgbClr val="000000"/>
                </a:solidFill>
                <a:effectLst/>
              </a:rPr>
              <a:t> the </a:t>
            </a:r>
            <a:r>
              <a:rPr lang="fr-CA" b="0" i="0" dirty="0" err="1">
                <a:solidFill>
                  <a:srgbClr val="000000"/>
                </a:solidFill>
                <a:effectLst/>
              </a:rPr>
              <a:t>bias</a:t>
            </a:r>
            <a:endParaRPr lang="fr-CA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243052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ts template2">
      <a:majorFont>
        <a:latin typeface="Tahoma bol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ts template2">
      <a:majorFont>
        <a:latin typeface="Tahoma bol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ew_StatCan_PPT_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060"/>
      </a:accent1>
      <a:accent2>
        <a:srgbClr val="2E75B5"/>
      </a:accent2>
      <a:accent3>
        <a:srgbClr val="9CC3E5"/>
      </a:accent3>
      <a:accent4>
        <a:srgbClr val="C00000"/>
      </a:accent4>
      <a:accent5>
        <a:srgbClr val="C55A11"/>
      </a:accent5>
      <a:accent6>
        <a:srgbClr val="BF9000"/>
      </a:accent6>
      <a:hlink>
        <a:srgbClr val="0563C1"/>
      </a:hlink>
      <a:folHlink>
        <a:srgbClr val="954F72"/>
      </a:folHlink>
    </a:clrScheme>
    <a:fontScheme name="Custom 1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_StatCan_PPT_Theme" id="{DD4C50A4-FDE7-4A07-978D-CB7476149063}" vid="{CA5A9419-017D-49DD-AAEC-974977B02D9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7050</TotalTime>
  <Words>941</Words>
  <Application>Microsoft Office PowerPoint</Application>
  <PresentationFormat>Widescreen</PresentationFormat>
  <Paragraphs>117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Lato</vt:lpstr>
      <vt:lpstr>Tahoma</vt:lpstr>
      <vt:lpstr>Tahoma bold</vt:lpstr>
      <vt:lpstr>Wingdings</vt:lpstr>
      <vt:lpstr>Interior slide</vt:lpstr>
      <vt:lpstr>Title slide</vt:lpstr>
      <vt:lpstr>New_StatCan_PPT_Theme</vt:lpstr>
      <vt:lpstr>Survey on Unpaid Time – Statistics Canada’s  first non-response bias study (post-pandemic)</vt:lpstr>
      <vt:lpstr>Outline</vt:lpstr>
      <vt:lpstr>Context</vt:lpstr>
      <vt:lpstr>Description of the Survey Selected</vt:lpstr>
      <vt:lpstr>Objective of the NR Bias Study</vt:lpstr>
      <vt:lpstr>Collection Strategies Comparison</vt:lpstr>
      <vt:lpstr>Collection Strategies Comparison (continued)</vt:lpstr>
      <vt:lpstr>SUT Collection Results</vt:lpstr>
      <vt:lpstr>Analysis and Results</vt:lpstr>
      <vt:lpstr>Lessons learned/Future Plans</vt:lpstr>
      <vt:lpstr>Thank you! / Merci!  Questions?</vt:lpstr>
    </vt:vector>
  </TitlesOfParts>
  <Company>StatCan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malopau</dc:creator>
  <cp:lastModifiedBy>Ubartas, Cindy (StatCan)</cp:lastModifiedBy>
  <cp:revision>412</cp:revision>
  <dcterms:created xsi:type="dcterms:W3CDTF">2015-08-04T19:39:59Z</dcterms:created>
  <dcterms:modified xsi:type="dcterms:W3CDTF">2024-04-12T16:27:12Z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