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1"/>
  </p:notesMasterIdLst>
  <p:handoutMasterIdLst>
    <p:handoutMasterId r:id="rId32"/>
  </p:handoutMasterIdLst>
  <p:sldIdLst>
    <p:sldId id="256" r:id="rId2"/>
    <p:sldId id="323" r:id="rId3"/>
    <p:sldId id="535" r:id="rId4"/>
    <p:sldId id="540" r:id="rId5"/>
    <p:sldId id="515" r:id="rId6"/>
    <p:sldId id="262" r:id="rId7"/>
    <p:sldId id="263" r:id="rId8"/>
    <p:sldId id="264" r:id="rId9"/>
    <p:sldId id="265" r:id="rId10"/>
    <p:sldId id="266" r:id="rId11"/>
    <p:sldId id="267" r:id="rId12"/>
    <p:sldId id="268" r:id="rId13"/>
    <p:sldId id="275" r:id="rId14"/>
    <p:sldId id="466" r:id="rId15"/>
    <p:sldId id="269" r:id="rId16"/>
    <p:sldId id="468" r:id="rId17"/>
    <p:sldId id="277" r:id="rId18"/>
    <p:sldId id="278" r:id="rId19"/>
    <p:sldId id="537" r:id="rId20"/>
    <p:sldId id="282" r:id="rId21"/>
    <p:sldId id="293" r:id="rId22"/>
    <p:sldId id="517" r:id="rId23"/>
    <p:sldId id="518" r:id="rId24"/>
    <p:sldId id="516" r:id="rId25"/>
    <p:sldId id="532" r:id="rId26"/>
    <p:sldId id="528" r:id="rId27"/>
    <p:sldId id="529" r:id="rId28"/>
    <p:sldId id="539" r:id="rId29"/>
    <p:sldId id="541" r:id="rId30"/>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p:restoredTop sz="94694"/>
  </p:normalViewPr>
  <p:slideViewPr>
    <p:cSldViewPr snapToGrid="0">
      <p:cViewPr varScale="1">
        <p:scale>
          <a:sx n="121" d="100"/>
          <a:sy n="121" d="100"/>
        </p:scale>
        <p:origin x="1856" y="176"/>
      </p:cViewPr>
      <p:guideLst>
        <p:guide orient="horz" pos="2160"/>
        <p:guide pos="2880"/>
      </p:guideLst>
    </p:cSldViewPr>
  </p:slideViewPr>
  <p:outlineViewPr>
    <p:cViewPr>
      <p:scale>
        <a:sx n="33" d="100"/>
        <a:sy n="33" d="100"/>
      </p:scale>
      <p:origin x="0" y="-1544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ED456E2-4353-649A-7B68-2534FE6D26C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74775FC3-0A0D-DCDE-E665-87DE57E2CA0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ea typeface="+mn-ea"/>
                <a:cs typeface="+mn-cs"/>
              </a:defRPr>
            </a:lvl1pPr>
          </a:lstStyle>
          <a:p>
            <a:pPr>
              <a:defRPr/>
            </a:pPr>
            <a:endParaRPr lang="en-US"/>
          </a:p>
        </p:txBody>
      </p:sp>
      <p:sp>
        <p:nvSpPr>
          <p:cNvPr id="19460" name="Rectangle 4">
            <a:extLst>
              <a:ext uri="{FF2B5EF4-FFF2-40B4-BE49-F238E27FC236}">
                <a16:creationId xmlns:a16="http://schemas.microsoft.com/office/drawing/2014/main" id="{2953016F-18A3-0349-8429-838B5467C50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ea typeface="+mn-ea"/>
                <a:cs typeface="+mn-cs"/>
              </a:defRPr>
            </a:lvl1pPr>
          </a:lstStyle>
          <a:p>
            <a:pPr>
              <a:defRPr/>
            </a:pPr>
            <a:r>
              <a:rPr lang="en-US"/>
              <a:t>&lt;footer&gt;</a:t>
            </a:r>
          </a:p>
        </p:txBody>
      </p:sp>
      <p:sp>
        <p:nvSpPr>
          <p:cNvPr id="19461" name="Rectangle 5">
            <a:extLst>
              <a:ext uri="{FF2B5EF4-FFF2-40B4-BE49-F238E27FC236}">
                <a16:creationId xmlns:a16="http://schemas.microsoft.com/office/drawing/2014/main" id="{87630E8C-4B28-B7F8-9A53-EBE27C2053D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1BF372-DEDD-ED4E-A232-D5DD5AC4F73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E1B98B6-DD30-C5FF-1A50-A0EA0362A5D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latin typeface="Times New Roman" pitchFamily="18" charset="0"/>
                <a:ea typeface="+mn-ea"/>
                <a:cs typeface="+mn-cs"/>
              </a:defRPr>
            </a:lvl1pPr>
          </a:lstStyle>
          <a:p>
            <a:pPr>
              <a:defRPr/>
            </a:pPr>
            <a:endParaRPr lang="en-US"/>
          </a:p>
        </p:txBody>
      </p:sp>
      <p:sp>
        <p:nvSpPr>
          <p:cNvPr id="65539" name="Rectangle 3">
            <a:extLst>
              <a:ext uri="{FF2B5EF4-FFF2-40B4-BE49-F238E27FC236}">
                <a16:creationId xmlns:a16="http://schemas.microsoft.com/office/drawing/2014/main" id="{814A0C46-65E6-66D3-659F-25D46CB1827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Times New Roman" pitchFamily="18"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70AAC070-829E-8EC8-00DF-D63897523E5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a:extLst>
              <a:ext uri="{FF2B5EF4-FFF2-40B4-BE49-F238E27FC236}">
                <a16:creationId xmlns:a16="http://schemas.microsoft.com/office/drawing/2014/main" id="{FDB70981-0ED3-ADEA-6C14-14F49B4F3F5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a:extLst>
              <a:ext uri="{FF2B5EF4-FFF2-40B4-BE49-F238E27FC236}">
                <a16:creationId xmlns:a16="http://schemas.microsoft.com/office/drawing/2014/main" id="{1C5A2462-0A23-0DE4-938D-51C30918F26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latin typeface="Times New Roman" pitchFamily="18" charset="0"/>
                <a:ea typeface="+mn-ea"/>
                <a:cs typeface="+mn-cs"/>
              </a:defRPr>
            </a:lvl1pPr>
          </a:lstStyle>
          <a:p>
            <a:pPr>
              <a:defRPr/>
            </a:pPr>
            <a:endParaRPr lang="en-US"/>
          </a:p>
        </p:txBody>
      </p:sp>
      <p:sp>
        <p:nvSpPr>
          <p:cNvPr id="65543" name="Rectangle 7">
            <a:extLst>
              <a:ext uri="{FF2B5EF4-FFF2-40B4-BE49-F238E27FC236}">
                <a16:creationId xmlns:a16="http://schemas.microsoft.com/office/drawing/2014/main" id="{1F406BE0-D097-7196-DCCB-179E3EFAE8E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anose="02020603050405020304" pitchFamily="18" charset="0"/>
              </a:defRPr>
            </a:lvl1pPr>
          </a:lstStyle>
          <a:p>
            <a:pPr>
              <a:defRPr/>
            </a:pPr>
            <a:fld id="{4DC17131-D4F1-034C-9034-AD2929C4EF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BD465DCE-1E6F-541D-7CC4-65FE7BF10B59}"/>
              </a:ext>
            </a:extLst>
          </p:cNvPr>
          <p:cNvSpPr>
            <a:spLocks noGrp="1" noRot="1" noChangeAspect="1" noChangeArrowheads="1" noTextEdit="1"/>
          </p:cNvSpPr>
          <p:nvPr>
            <p:ph type="sldImg"/>
          </p:nvPr>
        </p:nvSpPr>
        <p:spPr>
          <a:ln/>
        </p:spPr>
      </p:sp>
      <p:sp>
        <p:nvSpPr>
          <p:cNvPr id="6146" name="Rectangle 3">
            <a:extLst>
              <a:ext uri="{FF2B5EF4-FFF2-40B4-BE49-F238E27FC236}">
                <a16:creationId xmlns:a16="http://schemas.microsoft.com/office/drawing/2014/main" id="{40BE62F1-51BE-4740-3E71-CEEE89D5CF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a:extLst>
              <a:ext uri="{FF2B5EF4-FFF2-40B4-BE49-F238E27FC236}">
                <a16:creationId xmlns:a16="http://schemas.microsoft.com/office/drawing/2014/main" id="{18FAB754-58D2-8C61-EC5F-4A08070B520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9pPr>
          </a:lstStyle>
          <a:p>
            <a:pPr>
              <a:spcBef>
                <a:spcPct val="0"/>
              </a:spcBef>
              <a:buClrTx/>
              <a:buFontTx/>
              <a:buNone/>
            </a:pPr>
            <a:fld id="{5B4BA23F-31D7-7C4F-9EBC-40559F6251F9}" type="slidenum">
              <a:rPr lang="en-US" altLang="en-US" smtClean="0">
                <a:solidFill>
                  <a:srgbClr val="FFFFFF"/>
                </a:solidFill>
              </a:rPr>
              <a:pPr>
                <a:spcBef>
                  <a:spcPct val="0"/>
                </a:spcBef>
                <a:buClrTx/>
                <a:buFontTx/>
                <a:buNone/>
              </a:pPr>
              <a:t>13</a:t>
            </a:fld>
            <a:endParaRPr lang="en-US" altLang="en-US">
              <a:solidFill>
                <a:srgbClr val="FFFFFF"/>
              </a:solidFill>
            </a:endParaRPr>
          </a:p>
        </p:txBody>
      </p:sp>
      <p:sp>
        <p:nvSpPr>
          <p:cNvPr id="10243" name="Text Box 1">
            <a:extLst>
              <a:ext uri="{FF2B5EF4-FFF2-40B4-BE49-F238E27FC236}">
                <a16:creationId xmlns:a16="http://schemas.microsoft.com/office/drawing/2014/main" id="{82065BE8-8E0A-1B54-7059-D3FC664520F4}"/>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Text Box 2">
            <a:extLst>
              <a:ext uri="{FF2B5EF4-FFF2-40B4-BE49-F238E27FC236}">
                <a16:creationId xmlns:a16="http://schemas.microsoft.com/office/drawing/2014/main" id="{1552DD71-7B8C-FAE3-8D75-BE07D0C8B49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a:extLst>
              <a:ext uri="{FF2B5EF4-FFF2-40B4-BE49-F238E27FC236}">
                <a16:creationId xmlns:a16="http://schemas.microsoft.com/office/drawing/2014/main" id="{F6F5504A-CB11-21A8-D3AB-877BB0E113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9pPr>
          </a:lstStyle>
          <a:p>
            <a:pPr>
              <a:spcBef>
                <a:spcPct val="0"/>
              </a:spcBef>
              <a:buClrTx/>
              <a:buFontTx/>
              <a:buNone/>
            </a:pPr>
            <a:fld id="{066D0D76-0F24-F749-9F2B-BA207D903C1F}" type="slidenum">
              <a:rPr lang="en-US" altLang="en-US" smtClean="0">
                <a:solidFill>
                  <a:srgbClr val="FFFFFF"/>
                </a:solidFill>
              </a:rPr>
              <a:pPr>
                <a:spcBef>
                  <a:spcPct val="0"/>
                </a:spcBef>
                <a:buClrTx/>
                <a:buFontTx/>
                <a:buNone/>
              </a:pPr>
              <a:t>14</a:t>
            </a:fld>
            <a:endParaRPr lang="en-US" altLang="en-US">
              <a:solidFill>
                <a:srgbClr val="FFFFFF"/>
              </a:solidFill>
            </a:endParaRPr>
          </a:p>
        </p:txBody>
      </p:sp>
      <p:sp>
        <p:nvSpPr>
          <p:cNvPr id="14339" name="Text Box 1">
            <a:extLst>
              <a:ext uri="{FF2B5EF4-FFF2-40B4-BE49-F238E27FC236}">
                <a16:creationId xmlns:a16="http://schemas.microsoft.com/office/drawing/2014/main" id="{D7B7C18D-9F74-0B66-537D-7D4103FDA021}"/>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a:extLst>
              <a:ext uri="{FF2B5EF4-FFF2-40B4-BE49-F238E27FC236}">
                <a16:creationId xmlns:a16="http://schemas.microsoft.com/office/drawing/2014/main" id="{14C1060B-5F94-8E5D-4EDD-671540751A7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a:extLst>
              <a:ext uri="{FF2B5EF4-FFF2-40B4-BE49-F238E27FC236}">
                <a16:creationId xmlns:a16="http://schemas.microsoft.com/office/drawing/2014/main" id="{9AF7BDBF-01CC-95DF-3985-934501A829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rgbClr val="000000"/>
                </a:solidFill>
                <a:latin typeface="Times New Roman" panose="02020603050405020304" pitchFamily="18" charset="0"/>
              </a:defRPr>
            </a:lvl9pPr>
          </a:lstStyle>
          <a:p>
            <a:pPr>
              <a:spcBef>
                <a:spcPct val="0"/>
              </a:spcBef>
              <a:buClrTx/>
              <a:buFontTx/>
              <a:buNone/>
            </a:pPr>
            <a:fld id="{680C2F4C-0954-E547-9F3F-806576040BE7}" type="slidenum">
              <a:rPr lang="en-US" altLang="en-US" smtClean="0">
                <a:solidFill>
                  <a:srgbClr val="FFFFFF"/>
                </a:solidFill>
              </a:rPr>
              <a:pPr>
                <a:spcBef>
                  <a:spcPct val="0"/>
                </a:spcBef>
                <a:buClrTx/>
                <a:buFontTx/>
                <a:buNone/>
              </a:pPr>
              <a:t>16</a:t>
            </a:fld>
            <a:endParaRPr lang="en-US" altLang="en-US">
              <a:solidFill>
                <a:srgbClr val="FFFFFF"/>
              </a:solidFill>
            </a:endParaRPr>
          </a:p>
        </p:txBody>
      </p:sp>
      <p:sp>
        <p:nvSpPr>
          <p:cNvPr id="18435" name="Text Box 1">
            <a:extLst>
              <a:ext uri="{FF2B5EF4-FFF2-40B4-BE49-F238E27FC236}">
                <a16:creationId xmlns:a16="http://schemas.microsoft.com/office/drawing/2014/main" id="{5625B022-054E-84AE-68A8-705C6BA0E91F}"/>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a:extLst>
              <a:ext uri="{FF2B5EF4-FFF2-40B4-BE49-F238E27FC236}">
                <a16:creationId xmlns:a16="http://schemas.microsoft.com/office/drawing/2014/main" id="{208F91C2-1722-E76E-605D-17CFE86365C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575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696D6C8-8265-C3FB-C240-133CCA0020D0}"/>
              </a:ext>
            </a:extLst>
          </p:cNvPr>
          <p:cNvSpPr>
            <a:spLocks noGrp="1" noRot="1" noChangeAspect="1" noChangeArrowheads="1" noTextEdit="1"/>
          </p:cNvSpPr>
          <p:nvPr>
            <p:ph type="sldImg"/>
          </p:nvPr>
        </p:nvSpPr>
        <p:spPr>
          <a:ln/>
        </p:spPr>
      </p:sp>
      <p:sp>
        <p:nvSpPr>
          <p:cNvPr id="8194" name="Notes Placeholder 2">
            <a:extLst>
              <a:ext uri="{FF2B5EF4-FFF2-40B4-BE49-F238E27FC236}">
                <a16:creationId xmlns:a16="http://schemas.microsoft.com/office/drawing/2014/main" id="{5FDA75C5-DC8F-8994-2E82-2777F0A8CE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195" name="Slide Number Placeholder 3">
            <a:extLst>
              <a:ext uri="{FF2B5EF4-FFF2-40B4-BE49-F238E27FC236}">
                <a16:creationId xmlns:a16="http://schemas.microsoft.com/office/drawing/2014/main" id="{F42480C1-CA01-3298-F088-9B7EF88C9C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fld id="{CD577CCF-14CB-4043-88DC-E9A0DD2A5D82}" type="slidenum">
              <a:rPr lang="en-US" altLang="en-US" sz="1200" b="0" smtClean="0">
                <a:latin typeface="Times New Roman" panose="02020603050405020304" pitchFamily="18" charset="0"/>
              </a:rPr>
              <a:pPr/>
              <a:t>21</a:t>
            </a:fld>
            <a:endParaRPr lang="en-US" altLang="en-US" sz="1200" b="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D81D4D3B-74CE-F99F-B69C-E25EADA31709}"/>
              </a:ext>
            </a:extLst>
          </p:cNvPr>
          <p:cNvSpPr>
            <a:spLocks noGrp="1" noRot="1" noChangeAspect="1" noChangeArrowheads="1" noTextEdit="1"/>
          </p:cNvSpPr>
          <p:nvPr>
            <p:ph type="sldImg"/>
          </p:nvPr>
        </p:nvSpPr>
        <p:spPr>
          <a:ln/>
        </p:spPr>
      </p:sp>
      <p:sp>
        <p:nvSpPr>
          <p:cNvPr id="10242" name="Notes Placeholder 2">
            <a:extLst>
              <a:ext uri="{FF2B5EF4-FFF2-40B4-BE49-F238E27FC236}">
                <a16:creationId xmlns:a16="http://schemas.microsoft.com/office/drawing/2014/main" id="{BD2ED863-B975-23F0-3713-28BEF40D0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243" name="Slide Number Placeholder 3">
            <a:extLst>
              <a:ext uri="{FF2B5EF4-FFF2-40B4-BE49-F238E27FC236}">
                <a16:creationId xmlns:a16="http://schemas.microsoft.com/office/drawing/2014/main" id="{CB92D3B4-55A0-E703-02FB-77A9EA6DF5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fld id="{E79C5BAF-E318-5E48-BB1C-8A35EAA1B62D}" type="slidenum">
              <a:rPr lang="en-US" altLang="en-US" sz="1200" b="0" smtClean="0">
                <a:latin typeface="Times New Roman" panose="02020603050405020304" pitchFamily="18" charset="0"/>
              </a:rPr>
              <a:pPr/>
              <a:t>22</a:t>
            </a:fld>
            <a:endParaRPr lang="en-US" altLang="en-US" sz="1200" b="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DD7FEBCD-D94F-0251-46F3-6E2D24DE77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CDEF15F-AD8C-8C49-9C6D-15098931A392}" type="slidenum">
              <a:rPr lang="en-US" altLang="zh-CN" smtClean="0">
                <a:ea typeface="宋体" panose="02010600030101010101" pitchFamily="2" charset="-122"/>
              </a:rPr>
              <a:pPr>
                <a:spcBef>
                  <a:spcPct val="0"/>
                </a:spcBef>
              </a:pPr>
              <a:t>5</a:t>
            </a:fld>
            <a:endParaRPr lang="en-US" altLang="zh-CN">
              <a:ea typeface="宋体" panose="02010600030101010101" pitchFamily="2" charset="-122"/>
            </a:endParaRPr>
          </a:p>
        </p:txBody>
      </p:sp>
      <p:sp>
        <p:nvSpPr>
          <p:cNvPr id="19458" name="Rectangle 2">
            <a:extLst>
              <a:ext uri="{FF2B5EF4-FFF2-40B4-BE49-F238E27FC236}">
                <a16:creationId xmlns:a16="http://schemas.microsoft.com/office/drawing/2014/main" id="{70FE08BE-D6DE-6F2D-21D8-E13E593BDEB3}"/>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A823C15-9FC9-4DC4-2CEA-6448EFA1F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a typeface="宋体" panose="02010600030101010101" pitchFamily="2" charset="-122"/>
              </a:rPr>
              <a:t>identify records that probably pertain to the same person</a:t>
            </a:r>
          </a:p>
          <a:p>
            <a:endParaRPr lang="en-US" altLang="zh-CN">
              <a:ea typeface="宋体" panose="02010600030101010101" pitchFamily="2" charset="-122"/>
            </a:endParaRPr>
          </a:p>
        </p:txBody>
      </p:sp>
    </p:spTree>
    <p:extLst>
      <p:ext uri="{BB962C8B-B14F-4D97-AF65-F5344CB8AC3E}">
        <p14:creationId xmlns:p14="http://schemas.microsoft.com/office/powerpoint/2010/main" val="265972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93D8B2C4-2046-E1BA-48A5-B865F2FDE424}"/>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C146617F-320B-4BE8-8A4E-782578791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2291" name="Slide Number Placeholder 3">
            <a:extLst>
              <a:ext uri="{FF2B5EF4-FFF2-40B4-BE49-F238E27FC236}">
                <a16:creationId xmlns:a16="http://schemas.microsoft.com/office/drawing/2014/main" id="{3BD4C864-764B-434C-C0DA-3871A07B88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fld id="{1F895F8F-F71D-914B-B5B5-86F3942F7CED}" type="slidenum">
              <a:rPr lang="en-US" altLang="en-US" sz="1200" b="0" smtClean="0">
                <a:latin typeface="Times New Roman" panose="02020603050405020304" pitchFamily="18" charset="0"/>
              </a:rPr>
              <a:pPr/>
              <a:t>23</a:t>
            </a:fld>
            <a:endParaRPr lang="en-US" altLang="en-US" sz="1200" b="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342091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61554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2913" y="641350"/>
            <a:ext cx="2146300" cy="3155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4013" y="641350"/>
            <a:ext cx="6286500" cy="3155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96293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4013" y="641350"/>
            <a:ext cx="8570912" cy="641350"/>
          </a:xfrm>
        </p:spPr>
        <p:txBody>
          <a:bodyPr/>
          <a:lstStyle/>
          <a:p>
            <a:r>
              <a:rPr lang="en-US"/>
              <a:t>Click to edit Master title style</a:t>
            </a:r>
          </a:p>
        </p:txBody>
      </p:sp>
      <p:sp>
        <p:nvSpPr>
          <p:cNvPr id="3" name="Content Placeholder 2"/>
          <p:cNvSpPr>
            <a:spLocks noGrp="1"/>
          </p:cNvSpPr>
          <p:nvPr>
            <p:ph sz="half" idx="1"/>
          </p:nvPr>
        </p:nvSpPr>
        <p:spPr>
          <a:xfrm>
            <a:off x="360363" y="1774825"/>
            <a:ext cx="4213225"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5988" y="1774825"/>
            <a:ext cx="4213225" cy="93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5988" y="2862263"/>
            <a:ext cx="4213225" cy="93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17936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4013" y="641350"/>
            <a:ext cx="8570912" cy="641350"/>
          </a:xfrm>
        </p:spPr>
        <p:txBody>
          <a:bodyPr/>
          <a:lstStyle/>
          <a:p>
            <a:r>
              <a:rPr lang="en-US"/>
              <a:t>Click to edit Master title style</a:t>
            </a:r>
          </a:p>
        </p:txBody>
      </p:sp>
      <p:sp>
        <p:nvSpPr>
          <p:cNvPr id="3" name="Table Placeholder 2"/>
          <p:cNvSpPr>
            <a:spLocks noGrp="1"/>
          </p:cNvSpPr>
          <p:nvPr>
            <p:ph type="tbl" idx="1"/>
          </p:nvPr>
        </p:nvSpPr>
        <p:spPr>
          <a:xfrm>
            <a:off x="360363" y="1774825"/>
            <a:ext cx="8578850" cy="2022475"/>
          </a:xfrm>
        </p:spPr>
        <p:txBody>
          <a:bodyPr/>
          <a:lstStyle/>
          <a:p>
            <a:pPr lvl="0"/>
            <a:endParaRPr lang="en-US" noProof="0"/>
          </a:p>
        </p:txBody>
      </p:sp>
    </p:spTree>
    <p:extLst>
      <p:ext uri="{BB962C8B-B14F-4D97-AF65-F5344CB8AC3E}">
        <p14:creationId xmlns:p14="http://schemas.microsoft.com/office/powerpoint/2010/main" val="29993319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959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14920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259428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774825"/>
            <a:ext cx="4213225" cy="202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5988" y="1774825"/>
            <a:ext cx="4213225" cy="202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27270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96947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626804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4498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810619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06768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3EE84D3-176A-BBD2-40E0-3FB7D0DAC873}"/>
              </a:ext>
            </a:extLst>
          </p:cNvPr>
          <p:cNvSpPr>
            <a:spLocks noGrp="1" noChangeArrowheads="1"/>
          </p:cNvSpPr>
          <p:nvPr>
            <p:ph type="title"/>
          </p:nvPr>
        </p:nvSpPr>
        <p:spPr bwMode="auto">
          <a:xfrm>
            <a:off x="354013" y="641350"/>
            <a:ext cx="8570912" cy="64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29699" name="Rectangle 3">
            <a:extLst>
              <a:ext uri="{FF2B5EF4-FFF2-40B4-BE49-F238E27FC236}">
                <a16:creationId xmlns:a16="http://schemas.microsoft.com/office/drawing/2014/main" id="{AFE2D8B7-D2FE-69D8-D84A-DECA841C318B}"/>
              </a:ext>
            </a:extLst>
          </p:cNvPr>
          <p:cNvSpPr>
            <a:spLocks noGrp="1" noChangeArrowheads="1"/>
          </p:cNvSpPr>
          <p:nvPr>
            <p:ph type="body" idx="1"/>
          </p:nvPr>
        </p:nvSpPr>
        <p:spPr bwMode="auto">
          <a:xfrm>
            <a:off x="360363" y="1774825"/>
            <a:ext cx="8578850" cy="202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ucweb">
            <a:extLst>
              <a:ext uri="{FF2B5EF4-FFF2-40B4-BE49-F238E27FC236}">
                <a16:creationId xmlns:a16="http://schemas.microsoft.com/office/drawing/2014/main" id="{51C2E435-F5DD-0090-6BFC-EA10A6CF28EF}"/>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4495800" cy="2619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9701" name="Line 5">
            <a:extLst>
              <a:ext uri="{FF2B5EF4-FFF2-40B4-BE49-F238E27FC236}">
                <a16:creationId xmlns:a16="http://schemas.microsoft.com/office/drawing/2014/main" id="{EB5F6A03-EAE4-C09B-AF70-19473DD1AC0C}"/>
              </a:ext>
            </a:extLst>
          </p:cNvPr>
          <p:cNvSpPr>
            <a:spLocks noChangeShapeType="1"/>
          </p:cNvSpPr>
          <p:nvPr userDrawn="1"/>
        </p:nvSpPr>
        <p:spPr bwMode="auto">
          <a:xfrm>
            <a:off x="271463" y="6508750"/>
            <a:ext cx="8656637" cy="1588"/>
          </a:xfrm>
          <a:prstGeom prst="line">
            <a:avLst/>
          </a:prstGeom>
          <a:noFill/>
          <a:ln w="28575">
            <a:solidFill>
              <a:schemeClr val="folHlink"/>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a typeface="+mn-ea"/>
            </a:endParaRPr>
          </a:p>
        </p:txBody>
      </p:sp>
      <p:sp>
        <p:nvSpPr>
          <p:cNvPr id="29704" name="Text Box 8">
            <a:extLst>
              <a:ext uri="{FF2B5EF4-FFF2-40B4-BE49-F238E27FC236}">
                <a16:creationId xmlns:a16="http://schemas.microsoft.com/office/drawing/2014/main" id="{6C21C53E-ACEC-DF43-CBD9-F3C637E3E205}"/>
              </a:ext>
            </a:extLst>
          </p:cNvPr>
          <p:cNvSpPr txBox="1">
            <a:spLocks noChangeArrowheads="1"/>
          </p:cNvSpPr>
          <p:nvPr userDrawn="1"/>
        </p:nvSpPr>
        <p:spPr bwMode="auto">
          <a:xfrm>
            <a:off x="1458913" y="6583363"/>
            <a:ext cx="858837" cy="274637"/>
          </a:xfrm>
          <a:prstGeom prst="rect">
            <a:avLst/>
          </a:prstGeom>
          <a:noFill/>
          <a:ln w="9525">
            <a:noFill/>
            <a:miter lim="800000"/>
            <a:headEnd/>
            <a:tailEnd/>
          </a:ln>
          <a:effectLst/>
        </p:spPr>
        <p:txBody>
          <a:bodyPr wrap="none">
            <a:spAutoFit/>
          </a:bodyPr>
          <a:lstStyle>
            <a:lvl1pPr eaLnBrk="0" hangingPunct="0">
              <a:defRPr sz="3200" b="1">
                <a:solidFill>
                  <a:schemeClr val="tx1"/>
                </a:solidFill>
                <a:latin typeface="Arial" charset="0"/>
                <a:ea typeface="ＭＳ Ｐゴシック" charset="-128"/>
              </a:defRPr>
            </a:lvl1pPr>
            <a:lvl2pPr marL="742950" indent="-285750" eaLnBrk="0" hangingPunct="0">
              <a:defRPr sz="3200" b="1">
                <a:solidFill>
                  <a:schemeClr val="tx1"/>
                </a:solidFill>
                <a:latin typeface="Arial" charset="0"/>
                <a:ea typeface="ＭＳ Ｐゴシック" charset="-128"/>
              </a:defRPr>
            </a:lvl2pPr>
            <a:lvl3pPr marL="1143000" indent="-228600" eaLnBrk="0" hangingPunct="0">
              <a:defRPr sz="3200" b="1">
                <a:solidFill>
                  <a:schemeClr val="tx1"/>
                </a:solidFill>
                <a:latin typeface="Arial" charset="0"/>
                <a:ea typeface="ＭＳ Ｐゴシック" charset="-128"/>
              </a:defRPr>
            </a:lvl3pPr>
            <a:lvl4pPr marL="1600200" indent="-228600" eaLnBrk="0" hangingPunct="0">
              <a:defRPr sz="3200" b="1">
                <a:solidFill>
                  <a:schemeClr val="tx1"/>
                </a:solidFill>
                <a:latin typeface="Arial" charset="0"/>
                <a:ea typeface="ＭＳ Ｐゴシック" charset="-128"/>
              </a:defRPr>
            </a:lvl4pPr>
            <a:lvl5pPr marL="2057400" indent="-228600" eaLnBrk="0" hangingPunct="0">
              <a:defRPr sz="3200" b="1">
                <a:solidFill>
                  <a:schemeClr val="tx1"/>
                </a:solidFill>
                <a:latin typeface="Arial" charset="0"/>
                <a:ea typeface="ＭＳ Ｐゴシック"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charset="-128"/>
              </a:defRPr>
            </a:lvl9pPr>
          </a:lstStyle>
          <a:p>
            <a:pPr eaLnBrk="1" hangingPunct="1">
              <a:defRPr/>
            </a:pPr>
            <a:fld id="{F018A948-BB1B-944F-80DD-4E06C71870A4}" type="datetime1">
              <a:rPr lang="en-US" altLang="en-US" sz="1200" b="0" smtClean="0"/>
              <a:pPr eaLnBrk="1" hangingPunct="1">
                <a:defRPr/>
              </a:pPr>
              <a:t>4/16/24</a:t>
            </a:fld>
            <a:endParaRPr lang="en-US" altLang="en-US" sz="1200" b="0"/>
          </a:p>
        </p:txBody>
      </p:sp>
      <p:sp>
        <p:nvSpPr>
          <p:cNvPr id="29706" name="Text Box 10">
            <a:extLst>
              <a:ext uri="{FF2B5EF4-FFF2-40B4-BE49-F238E27FC236}">
                <a16:creationId xmlns:a16="http://schemas.microsoft.com/office/drawing/2014/main" id="{92303E3E-2DB6-D383-25B0-E58FEEFFF07E}"/>
              </a:ext>
            </a:extLst>
          </p:cNvPr>
          <p:cNvSpPr txBox="1">
            <a:spLocks noChangeArrowheads="1"/>
          </p:cNvSpPr>
          <p:nvPr userDrawn="1"/>
        </p:nvSpPr>
        <p:spPr bwMode="auto">
          <a:xfrm>
            <a:off x="8421688" y="6583363"/>
            <a:ext cx="369887" cy="274637"/>
          </a:xfrm>
          <a:prstGeom prst="rect">
            <a:avLst/>
          </a:prstGeom>
          <a:noFill/>
          <a:ln w="9525">
            <a:noFill/>
            <a:miter lim="800000"/>
            <a:headEnd/>
            <a:tailEnd/>
          </a:ln>
          <a:effectLst/>
        </p:spPr>
        <p:txBody>
          <a:bodyPr wrap="none">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defRPr/>
            </a:pPr>
            <a:fld id="{8F995AF2-DC12-414C-AB5B-E59E78296F3F}" type="slidenum">
              <a:rPr lang="en-US" altLang="en-US" sz="1200" b="0" smtClean="0"/>
              <a:pPr eaLnBrk="1" hangingPunct="1">
                <a:defRPr/>
              </a:pPr>
              <a:t>‹#›</a:t>
            </a:fld>
            <a:endParaRPr lang="en-US" altLang="en-US" sz="1200" b="0"/>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random/>
  </p:transition>
  <p:txStyles>
    <p:titleStyle>
      <a:lvl1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tx2"/>
        </a:buClr>
        <a:buSzPct val="75000"/>
        <a:buFont typeface="Wingdings" pitchFamily="2" charset="2"/>
        <a:buChar char="l"/>
        <a:defRPr sz="3000" b="1">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1028700" indent="-455613" algn="l" rtl="0" eaLnBrk="0" fontAlgn="base" hangingPunct="0">
        <a:lnSpc>
          <a:spcPct val="90000"/>
        </a:lnSpc>
        <a:spcBef>
          <a:spcPct val="30000"/>
        </a:spcBef>
        <a:spcAft>
          <a:spcPct val="0"/>
        </a:spcAft>
        <a:buClr>
          <a:schemeClr val="tx2"/>
        </a:buClr>
        <a:buSzPct val="75000"/>
        <a:buFont typeface="Wingdings" pitchFamily="2" charset="2"/>
        <a:buChar char="Ø"/>
        <a:defRPr sz="2600" b="1">
          <a:solidFill>
            <a:schemeClr val="tx1"/>
          </a:solidFill>
          <a:effectLst>
            <a:outerShdw blurRad="38100" dist="38100" dir="2700000" algn="tl">
              <a:srgbClr val="000000"/>
            </a:outerShdw>
          </a:effectLst>
          <a:latin typeface="+mn-lt"/>
          <a:ea typeface="ＭＳ Ｐゴシック" charset="-128"/>
        </a:defRPr>
      </a:lvl2pPr>
      <a:lvl3pPr marL="1428750" indent="-398463" algn="l" rtl="0" eaLnBrk="0" fontAlgn="base" hangingPunct="0">
        <a:lnSpc>
          <a:spcPct val="90000"/>
        </a:lnSpc>
        <a:spcBef>
          <a:spcPct val="30000"/>
        </a:spcBef>
        <a:spcAft>
          <a:spcPct val="0"/>
        </a:spcAft>
        <a:buClr>
          <a:schemeClr val="tx2"/>
        </a:buClr>
        <a:buSzPct val="75000"/>
        <a:buFont typeface="Wingdings" pitchFamily="2" charset="2"/>
        <a:buChar char="§"/>
        <a:defRPr sz="2200" b="1">
          <a:solidFill>
            <a:schemeClr val="tx1"/>
          </a:solidFill>
          <a:effectLst>
            <a:outerShdw blurRad="38100" dist="38100" dir="2700000" algn="tl">
              <a:srgbClr val="000000"/>
            </a:outerShdw>
          </a:effectLst>
          <a:latin typeface="+mn-lt"/>
          <a:ea typeface="ＭＳ Ｐゴシック" charset="-128"/>
        </a:defRPr>
      </a:lvl3pPr>
      <a:lvl4pPr marL="1828800" indent="-398463" algn="l" rtl="0" eaLnBrk="0" fontAlgn="base" hangingPunct="0">
        <a:lnSpc>
          <a:spcPct val="90000"/>
        </a:lnSpc>
        <a:spcBef>
          <a:spcPct val="30000"/>
        </a:spcBef>
        <a:spcAft>
          <a:spcPct val="0"/>
        </a:spcAft>
        <a:buClr>
          <a:schemeClr val="tx2"/>
        </a:buClr>
        <a:buSzPct val="75000"/>
        <a:buFont typeface="Wingdings" pitchFamily="2" charset="2"/>
        <a:buChar char="§"/>
        <a:defRPr b="1">
          <a:solidFill>
            <a:schemeClr val="tx1"/>
          </a:solidFill>
          <a:effectLst>
            <a:outerShdw blurRad="38100" dist="38100" dir="2700000" algn="tl">
              <a:srgbClr val="000000"/>
            </a:outerShdw>
          </a:effectLst>
          <a:latin typeface="+mn-lt"/>
          <a:ea typeface="ＭＳ Ｐゴシック" charset="-128"/>
        </a:defRPr>
      </a:lvl4pPr>
      <a:lvl5pPr marL="2227263" indent="-396875" algn="l" rtl="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effectLst>
            <a:outerShdw blurRad="38100" dist="38100" dir="2700000" algn="tl">
              <a:srgbClr val="000000"/>
            </a:outerShdw>
          </a:effectLst>
          <a:latin typeface="+mn-lt"/>
          <a:ea typeface="ＭＳ Ｐゴシック" charset="-128"/>
        </a:defRPr>
      </a:lvl5pPr>
      <a:lvl6pPr marL="2684463" indent="-396875" algn="l" rtl="0" fontAlgn="base">
        <a:lnSpc>
          <a:spcPct val="90000"/>
        </a:lnSpc>
        <a:spcBef>
          <a:spcPct val="30000"/>
        </a:spcBef>
        <a:spcAft>
          <a:spcPct val="0"/>
        </a:spcAft>
        <a:buClr>
          <a:schemeClr val="tx2"/>
        </a:buClr>
        <a:buSzPct val="75000"/>
        <a:buFont typeface="Wingdings" pitchFamily="2" charset="2"/>
        <a:buChar char="§"/>
        <a:defRPr sz="1700" b="1">
          <a:solidFill>
            <a:schemeClr val="tx1"/>
          </a:solidFill>
          <a:effectLst>
            <a:outerShdw blurRad="38100" dist="38100" dir="2700000" algn="tl">
              <a:srgbClr val="000000"/>
            </a:outerShdw>
          </a:effectLst>
          <a:latin typeface="+mn-lt"/>
        </a:defRPr>
      </a:lvl6pPr>
      <a:lvl7pPr marL="3141663" indent="-396875" algn="l" rtl="0" fontAlgn="base">
        <a:lnSpc>
          <a:spcPct val="90000"/>
        </a:lnSpc>
        <a:spcBef>
          <a:spcPct val="30000"/>
        </a:spcBef>
        <a:spcAft>
          <a:spcPct val="0"/>
        </a:spcAft>
        <a:buClr>
          <a:schemeClr val="tx2"/>
        </a:buClr>
        <a:buSzPct val="75000"/>
        <a:buFont typeface="Wingdings" pitchFamily="2" charset="2"/>
        <a:buChar char="§"/>
        <a:defRPr sz="1700" b="1">
          <a:solidFill>
            <a:schemeClr val="tx1"/>
          </a:solidFill>
          <a:effectLst>
            <a:outerShdw blurRad="38100" dist="38100" dir="2700000" algn="tl">
              <a:srgbClr val="000000"/>
            </a:outerShdw>
          </a:effectLst>
          <a:latin typeface="+mn-lt"/>
        </a:defRPr>
      </a:lvl7pPr>
      <a:lvl8pPr marL="3598863" indent="-396875" algn="l" rtl="0" fontAlgn="base">
        <a:lnSpc>
          <a:spcPct val="90000"/>
        </a:lnSpc>
        <a:spcBef>
          <a:spcPct val="30000"/>
        </a:spcBef>
        <a:spcAft>
          <a:spcPct val="0"/>
        </a:spcAft>
        <a:buClr>
          <a:schemeClr val="tx2"/>
        </a:buClr>
        <a:buSzPct val="75000"/>
        <a:buFont typeface="Wingdings" pitchFamily="2" charset="2"/>
        <a:buChar char="§"/>
        <a:defRPr sz="1700" b="1">
          <a:solidFill>
            <a:schemeClr val="tx1"/>
          </a:solidFill>
          <a:effectLst>
            <a:outerShdw blurRad="38100" dist="38100" dir="2700000" algn="tl">
              <a:srgbClr val="000000"/>
            </a:outerShdw>
          </a:effectLst>
          <a:latin typeface="+mn-lt"/>
        </a:defRPr>
      </a:lvl8pPr>
      <a:lvl9pPr marL="4056063" indent="-396875" algn="l" rtl="0" fontAlgn="base">
        <a:lnSpc>
          <a:spcPct val="90000"/>
        </a:lnSpc>
        <a:spcBef>
          <a:spcPct val="30000"/>
        </a:spcBef>
        <a:spcAft>
          <a:spcPct val="0"/>
        </a:spcAft>
        <a:buClr>
          <a:schemeClr val="tx2"/>
        </a:buClr>
        <a:buSzPct val="75000"/>
        <a:buFont typeface="Wingdings" pitchFamily="2" charset="2"/>
        <a:buChar char="§"/>
        <a:defRPr sz="17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DF9F-9C46-FC77-D444-3E3797325DE9}"/>
              </a:ext>
            </a:extLst>
          </p:cNvPr>
          <p:cNvSpPr>
            <a:spLocks noGrp="1"/>
          </p:cNvSpPr>
          <p:nvPr>
            <p:ph type="ctrTitle"/>
          </p:nvPr>
        </p:nvSpPr>
        <p:spPr/>
        <p:txBody>
          <a:bodyPr>
            <a:normAutofit fontScale="90000"/>
          </a:bodyPr>
          <a:lstStyle/>
          <a:p>
            <a:pPr>
              <a:defRPr/>
            </a:pPr>
            <a:r>
              <a:rPr lang="en-US" sz="3200" b="0" dirty="0">
                <a:solidFill>
                  <a:srgbClr val="FFFF00"/>
                </a:solidFill>
                <a:effectLst/>
                <a:latin typeface="Times New Roman" panose="02020603050405020304" pitchFamily="18" charset="0"/>
                <a:cs typeface="Times New Roman" panose="02020603050405020304" pitchFamily="18" charset="0"/>
              </a:rPr>
              <a:t>Some Novel Algorithms </a:t>
            </a:r>
            <a:br>
              <a:rPr lang="en-US" sz="3200" b="0" dirty="0">
                <a:solidFill>
                  <a:srgbClr val="FFFF00"/>
                </a:solidFill>
                <a:effectLst/>
                <a:latin typeface="Times New Roman" panose="02020603050405020304" pitchFamily="18" charset="0"/>
                <a:cs typeface="Times New Roman" panose="02020603050405020304" pitchFamily="18" charset="0"/>
              </a:rPr>
            </a:br>
            <a:r>
              <a:rPr lang="en-US" sz="3200" b="0" dirty="0">
                <a:solidFill>
                  <a:srgbClr val="FFFF00"/>
                </a:solidFill>
                <a:effectLst/>
                <a:latin typeface="Times New Roman" panose="02020603050405020304" pitchFamily="18" charset="0"/>
                <a:cs typeface="Times New Roman" panose="02020603050405020304" pitchFamily="18" charset="0"/>
              </a:rPr>
              <a:t>for Record Linkage</a:t>
            </a:r>
            <a:br>
              <a:rPr lang="en-US" dirty="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42762D9-45DD-5BAC-D0B7-C203A3E4BD5C}"/>
              </a:ext>
            </a:extLst>
          </p:cNvPr>
          <p:cNvSpPr>
            <a:spLocks noGrp="1"/>
          </p:cNvSpPr>
          <p:nvPr>
            <p:ph type="subTitle" idx="1"/>
          </p:nvPr>
        </p:nvSpPr>
        <p:spPr>
          <a:xfrm>
            <a:off x="1143000" y="3559175"/>
            <a:ext cx="6951663" cy="1790700"/>
          </a:xfrm>
        </p:spPr>
        <p:txBody>
          <a:bodyPr>
            <a:normAutofit fontScale="40000" lnSpcReduction="20000"/>
          </a:bodyPr>
          <a:lstStyle/>
          <a:p>
            <a:pPr>
              <a:defRPr/>
            </a:pPr>
            <a:r>
              <a:rPr lang="en-US" sz="6000" b="0" i="1" dirty="0" err="1">
                <a:effectLst/>
                <a:latin typeface="Times New Roman" panose="02020603050405020304" pitchFamily="18" charset="0"/>
                <a:cs typeface="Times New Roman" panose="02020603050405020304" pitchFamily="18" charset="0"/>
              </a:rPr>
              <a:t>Sanguthevar</a:t>
            </a:r>
            <a:r>
              <a:rPr lang="en-US" sz="6000" b="0" i="1" dirty="0">
                <a:effectLst/>
                <a:latin typeface="Times New Roman" panose="02020603050405020304" pitchFamily="18" charset="0"/>
                <a:cs typeface="Times New Roman" panose="02020603050405020304" pitchFamily="18" charset="0"/>
              </a:rPr>
              <a:t> </a:t>
            </a:r>
            <a:r>
              <a:rPr lang="en-US" sz="6000" b="0" i="1" dirty="0" err="1">
                <a:effectLst/>
                <a:latin typeface="Times New Roman" panose="02020603050405020304" pitchFamily="18" charset="0"/>
                <a:cs typeface="Times New Roman" panose="02020603050405020304" pitchFamily="18" charset="0"/>
              </a:rPr>
              <a:t>Rajasekaran</a:t>
            </a:r>
            <a:endParaRPr lang="en-US" sz="6000" b="0" i="1" dirty="0">
              <a:effectLst/>
              <a:latin typeface="Times New Roman" panose="02020603050405020304" pitchFamily="18" charset="0"/>
              <a:cs typeface="Times New Roman" panose="02020603050405020304" pitchFamily="18" charset="0"/>
            </a:endParaRPr>
          </a:p>
          <a:p>
            <a:pPr>
              <a:defRPr/>
            </a:pPr>
            <a:r>
              <a:rPr lang="en-US" sz="6000" b="0" i="1" dirty="0">
                <a:effectLst/>
                <a:latin typeface="Times New Roman" panose="02020603050405020304" pitchFamily="18" charset="0"/>
                <a:cs typeface="Times New Roman" panose="02020603050405020304" pitchFamily="18" charset="0"/>
              </a:rPr>
              <a:t>University of Connecticut</a:t>
            </a:r>
          </a:p>
          <a:p>
            <a:pPr>
              <a:defRPr/>
            </a:pPr>
            <a:endParaRPr lang="en-US" b="0" dirty="0">
              <a:effectLst/>
              <a:latin typeface="Times New Roman" panose="02020603050405020304" pitchFamily="18" charset="0"/>
              <a:cs typeface="Times New Roman" panose="02020603050405020304" pitchFamily="18" charset="0"/>
            </a:endParaRPr>
          </a:p>
          <a:p>
            <a:pPr>
              <a:defRPr/>
            </a:pPr>
            <a:r>
              <a:rPr lang="en-US" sz="5000" b="0" dirty="0">
                <a:effectLst/>
                <a:latin typeface="Times New Roman" panose="02020603050405020304" pitchFamily="18" charset="0"/>
                <a:cs typeface="Times New Roman" panose="02020603050405020304" pitchFamily="18" charset="0"/>
              </a:rPr>
              <a:t>J. </a:t>
            </a:r>
            <a:r>
              <a:rPr lang="en-US" sz="5000" b="0" dirty="0" err="1">
                <a:effectLst/>
                <a:latin typeface="Times New Roman" panose="02020603050405020304" pitchFamily="18" charset="0"/>
                <a:cs typeface="Times New Roman" panose="02020603050405020304" pitchFamily="18" charset="0"/>
              </a:rPr>
              <a:t>Basak</a:t>
            </a:r>
            <a:r>
              <a:rPr lang="en-US" sz="5000" b="0" dirty="0">
                <a:effectLst/>
                <a:latin typeface="Times New Roman" panose="02020603050405020304" pitchFamily="18" charset="0"/>
                <a:cs typeface="Times New Roman" panose="02020603050405020304" pitchFamily="18" charset="0"/>
              </a:rPr>
              <a:t>, A. Soliman, N. Deo, S. </a:t>
            </a:r>
            <a:r>
              <a:rPr lang="en-US" sz="5000" b="0" dirty="0" err="1">
                <a:effectLst/>
                <a:latin typeface="Times New Roman" panose="02020603050405020304" pitchFamily="18" charset="0"/>
                <a:cs typeface="Times New Roman" panose="02020603050405020304" pitchFamily="18" charset="0"/>
              </a:rPr>
              <a:t>Sahni</a:t>
            </a:r>
            <a:r>
              <a:rPr lang="en-US" sz="5000" b="0" dirty="0">
                <a:effectLst/>
                <a:latin typeface="Times New Roman" panose="02020603050405020304" pitchFamily="18" charset="0"/>
                <a:cs typeface="Times New Roman" panose="02020603050405020304" pitchFamily="18" charset="0"/>
              </a:rPr>
              <a:t>, K. </a:t>
            </a:r>
            <a:r>
              <a:rPr lang="en-US" sz="5000" b="0" dirty="0" err="1">
                <a:effectLst/>
                <a:latin typeface="Times New Roman" panose="02020603050405020304" pitchFamily="18" charset="0"/>
                <a:cs typeface="Times New Roman" panose="02020603050405020304" pitchFamily="18" charset="0"/>
              </a:rPr>
              <a:t>Haase</a:t>
            </a:r>
            <a:r>
              <a:rPr lang="en-US" sz="5000" b="0" dirty="0">
                <a:effectLst/>
                <a:latin typeface="Times New Roman" panose="02020603050405020304" pitchFamily="18" charset="0"/>
                <a:cs typeface="Times New Roman" panose="02020603050405020304" pitchFamily="18" charset="0"/>
              </a:rPr>
              <a:t>, A. Mathur, </a:t>
            </a:r>
          </a:p>
          <a:p>
            <a:pPr>
              <a:defRPr/>
            </a:pPr>
            <a:r>
              <a:rPr lang="en-US" sz="5000" b="0" dirty="0">
                <a:effectLst/>
                <a:latin typeface="Times New Roman" panose="02020603050405020304" pitchFamily="18" charset="0"/>
                <a:cs typeface="Times New Roman" panose="02020603050405020304" pitchFamily="18" charset="0"/>
              </a:rPr>
              <a:t>K. Park, R. </a:t>
            </a:r>
            <a:r>
              <a:rPr lang="en-US" sz="5000" b="0" dirty="0" err="1">
                <a:effectLst/>
                <a:latin typeface="Times New Roman" panose="02020603050405020304" pitchFamily="18" charset="0"/>
                <a:cs typeface="Times New Roman" panose="02020603050405020304" pitchFamily="18" charset="0"/>
              </a:rPr>
              <a:t>Steorts</a:t>
            </a:r>
            <a:r>
              <a:rPr lang="en-US" sz="5000" b="0" dirty="0">
                <a:effectLst/>
                <a:latin typeface="Times New Roman" panose="02020603050405020304" pitchFamily="18" charset="0"/>
                <a:cs typeface="Times New Roman" panose="02020603050405020304" pitchFamily="18" charset="0"/>
              </a:rPr>
              <a:t>, D. Weinberg, and J.L. White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280217" y="414221"/>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Blocking</a:t>
            </a:r>
            <a:endParaRPr sz="3200" b="0" dirty="0">
              <a:latin typeface="Times New Roman" panose="02020603050405020304" pitchFamily="18" charset="0"/>
              <a:cs typeface="Times New Roman" panose="02020603050405020304" pitchFamily="18" charset="0"/>
            </a:endParaRPr>
          </a:p>
        </p:txBody>
      </p:sp>
      <p:sp>
        <p:nvSpPr>
          <p:cNvPr id="118" name="Google Shape;118;p23"/>
          <p:cNvSpPr txBox="1">
            <a:spLocks noGrp="1"/>
          </p:cNvSpPr>
          <p:nvPr>
            <p:ph type="body" idx="1"/>
          </p:nvPr>
        </p:nvSpPr>
        <p:spPr>
          <a:xfrm>
            <a:off x="280217" y="1407335"/>
            <a:ext cx="8653672" cy="4646623"/>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 sz="2200" b="0" dirty="0">
                <a:latin typeface="Times New Roman" panose="02020603050405020304" pitchFamily="18" charset="0"/>
                <a:cs typeface="Times New Roman" panose="02020603050405020304" pitchFamily="18" charset="0"/>
              </a:rPr>
              <a:t>The idea of blocking is to group the records such that for any two matching records, there will be at least one group in which they are placed together. In this case, distance computations have to be performed only among the pairs within the individual groups.</a:t>
            </a:r>
            <a:endParaRPr sz="2200" b="0" dirty="0">
              <a:latin typeface="Times New Roman" panose="02020603050405020304" pitchFamily="18" charset="0"/>
              <a:cs typeface="Times New Roman" panose="02020603050405020304" pitchFamily="18" charset="0"/>
            </a:endParaRPr>
          </a:p>
          <a:p>
            <a:pPr marL="0" indent="0">
              <a:spcBef>
                <a:spcPts val="1200"/>
              </a:spcBef>
              <a:buNone/>
            </a:pPr>
            <a:endParaRPr lang="en" sz="2200" b="0" dirty="0">
              <a:latin typeface="Times New Roman" panose="02020603050405020304" pitchFamily="18" charset="0"/>
              <a:cs typeface="Times New Roman" panose="02020603050405020304" pitchFamily="18" charset="0"/>
            </a:endParaRPr>
          </a:p>
          <a:p>
            <a:pPr marL="0" indent="0">
              <a:spcBef>
                <a:spcPts val="1200"/>
              </a:spcBef>
              <a:buNone/>
            </a:pPr>
            <a:r>
              <a:rPr lang="en" sz="2200" b="0" dirty="0">
                <a:latin typeface="Times New Roman" panose="02020603050405020304" pitchFamily="18" charset="0"/>
                <a:cs typeface="Times New Roman" panose="02020603050405020304" pitchFamily="18" charset="0"/>
              </a:rPr>
              <a:t>These groups are called Blocks. Blocks may or may not be disjoint!</a:t>
            </a:r>
            <a:endParaRPr sz="2200" b="0" dirty="0">
              <a:latin typeface="Times New Roman" panose="02020603050405020304" pitchFamily="18" charset="0"/>
              <a:cs typeface="Times New Roman" panose="02020603050405020304" pitchFamily="18" charset="0"/>
            </a:endParaRPr>
          </a:p>
          <a:p>
            <a:pPr marL="0" indent="0">
              <a:spcBef>
                <a:spcPts val="1200"/>
              </a:spcBef>
              <a:buNone/>
            </a:pPr>
            <a:r>
              <a:rPr lang="en" sz="2200" b="0" dirty="0">
                <a:latin typeface="Times New Roman" panose="02020603050405020304" pitchFamily="18" charset="0"/>
                <a:cs typeface="Times New Roman" panose="02020603050405020304" pitchFamily="18" charset="0"/>
              </a:rPr>
              <a:t>Let the input consist of </a:t>
            </a:r>
            <a:r>
              <a:rPr lang="en" sz="2200" b="0" i="1" dirty="0">
                <a:latin typeface="Times New Roman" panose="02020603050405020304" pitchFamily="18" charset="0"/>
                <a:cs typeface="Times New Roman" panose="02020603050405020304" pitchFamily="18" charset="0"/>
              </a:rPr>
              <a:t>n </a:t>
            </a:r>
            <a:r>
              <a:rPr lang="en" sz="2200" b="0" dirty="0">
                <a:latin typeface="Times New Roman" panose="02020603050405020304" pitchFamily="18" charset="0"/>
                <a:cs typeface="Times New Roman" panose="02020603050405020304" pitchFamily="18" charset="0"/>
              </a:rPr>
              <a:t>records and let the Blocks be </a:t>
            </a:r>
            <a:r>
              <a:rPr lang="en" sz="2200" b="0" i="1" dirty="0">
                <a:latin typeface="Times New Roman" panose="02020603050405020304" pitchFamily="18" charset="0"/>
                <a:cs typeface="Times New Roman" panose="02020603050405020304" pitchFamily="18" charset="0"/>
              </a:rPr>
              <a:t>G</a:t>
            </a:r>
            <a:r>
              <a:rPr lang="en" sz="2200" b="0" i="1" baseline="-25000" dirty="0">
                <a:latin typeface="Times New Roman" panose="02020603050405020304" pitchFamily="18" charset="0"/>
                <a:cs typeface="Times New Roman" panose="02020603050405020304" pitchFamily="18" charset="0"/>
              </a:rPr>
              <a:t>1</a:t>
            </a:r>
            <a:r>
              <a:rPr lang="en" sz="2200" b="0" i="1" dirty="0">
                <a:latin typeface="Times New Roman" panose="02020603050405020304" pitchFamily="18" charset="0"/>
                <a:cs typeface="Times New Roman" panose="02020603050405020304" pitchFamily="18" charset="0"/>
              </a:rPr>
              <a:t>, G</a:t>
            </a:r>
            <a:r>
              <a:rPr lang="en" sz="2200" b="0" i="1" baseline="-25000" dirty="0">
                <a:latin typeface="Times New Roman" panose="02020603050405020304" pitchFamily="18" charset="0"/>
                <a:cs typeface="Times New Roman" panose="02020603050405020304" pitchFamily="18" charset="0"/>
              </a:rPr>
              <a:t>2</a:t>
            </a:r>
            <a:r>
              <a:rPr lang="en" sz="2200" b="0" i="1" dirty="0">
                <a:latin typeface="Times New Roman" panose="02020603050405020304" pitchFamily="18" charset="0"/>
                <a:cs typeface="Times New Roman" panose="02020603050405020304" pitchFamily="18" charset="0"/>
              </a:rPr>
              <a:t>, ..., G</a:t>
            </a:r>
            <a:r>
              <a:rPr lang="en" sz="2200" b="0" i="1" baseline="-25000" dirty="0">
                <a:latin typeface="Times New Roman" panose="02020603050405020304" pitchFamily="18" charset="0"/>
                <a:cs typeface="Times New Roman" panose="02020603050405020304" pitchFamily="18" charset="0"/>
              </a:rPr>
              <a:t>m.</a:t>
            </a:r>
            <a:endParaRPr sz="2200" b="0" dirty="0">
              <a:latin typeface="Times New Roman" panose="02020603050405020304" pitchFamily="18" charset="0"/>
              <a:cs typeface="Times New Roman" panose="02020603050405020304" pitchFamily="18" charset="0"/>
            </a:endParaRPr>
          </a:p>
          <a:p>
            <a:pPr marL="0" indent="0">
              <a:spcBef>
                <a:spcPts val="1200"/>
              </a:spcBef>
              <a:buNone/>
            </a:pPr>
            <a:r>
              <a:rPr lang="en" sz="2200" b="0" dirty="0">
                <a:latin typeface="Times New Roman" panose="02020603050405020304" pitchFamily="18" charset="0"/>
                <a:cs typeface="Times New Roman" panose="02020603050405020304" pitchFamily="18" charset="0"/>
              </a:rPr>
              <a:t> We need to do  perform only                        distance computations instead of         of them.</a:t>
            </a:r>
            <a:endParaRPr sz="2200" b="0" dirty="0">
              <a:latin typeface="Times New Roman" panose="02020603050405020304" pitchFamily="18" charset="0"/>
              <a:cs typeface="Times New Roman" panose="02020603050405020304" pitchFamily="18" charset="0"/>
            </a:endParaRPr>
          </a:p>
        </p:txBody>
      </p:sp>
      <p:pic>
        <p:nvPicPr>
          <p:cNvPr id="119" name="Google Shape;119;p23"/>
          <p:cNvPicPr preferRelativeResize="0"/>
          <p:nvPr/>
        </p:nvPicPr>
        <p:blipFill rotWithShape="1">
          <a:blip r:embed="rId3">
            <a:alphaModFix/>
          </a:blip>
          <a:srcRect/>
          <a:stretch/>
        </p:blipFill>
        <p:spPr>
          <a:xfrm>
            <a:off x="3777454" y="4777073"/>
            <a:ext cx="1526125" cy="466325"/>
          </a:xfrm>
          <a:prstGeom prst="rect">
            <a:avLst/>
          </a:prstGeom>
          <a:noFill/>
          <a:ln>
            <a:noFill/>
          </a:ln>
        </p:spPr>
      </p:pic>
      <p:pic>
        <p:nvPicPr>
          <p:cNvPr id="120" name="Google Shape;120;p23"/>
          <p:cNvPicPr preferRelativeResize="0"/>
          <p:nvPr/>
        </p:nvPicPr>
        <p:blipFill rotWithShape="1">
          <a:blip r:embed="rId4">
            <a:alphaModFix/>
          </a:blip>
          <a:srcRect/>
          <a:stretch/>
        </p:blipFill>
        <p:spPr>
          <a:xfrm>
            <a:off x="705843" y="5164315"/>
            <a:ext cx="474512"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859175"/>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Standard </a:t>
            </a:r>
            <a:r>
              <a:rPr lang="en" sz="3200" b="0" i="1" dirty="0">
                <a:latin typeface="Times New Roman" panose="02020603050405020304" pitchFamily="18" charset="0"/>
                <a:cs typeface="Times New Roman" panose="02020603050405020304" pitchFamily="18" charset="0"/>
              </a:rPr>
              <a:t>k</a:t>
            </a:r>
            <a:r>
              <a:rPr lang="en" sz="3200" b="0" dirty="0">
                <a:latin typeface="Times New Roman" panose="02020603050405020304" pitchFamily="18" charset="0"/>
                <a:cs typeface="Times New Roman" panose="02020603050405020304" pitchFamily="18" charset="0"/>
              </a:rPr>
              <a:t>-</a:t>
            </a:r>
            <a:r>
              <a:rPr lang="en" sz="3200" b="0" dirty="0" err="1">
                <a:latin typeface="Times New Roman" panose="02020603050405020304" pitchFamily="18" charset="0"/>
                <a:cs typeface="Times New Roman" panose="02020603050405020304" pitchFamily="18" charset="0"/>
              </a:rPr>
              <a:t>mer</a:t>
            </a:r>
            <a:r>
              <a:rPr lang="en" sz="3200" b="0" dirty="0">
                <a:latin typeface="Times New Roman" panose="02020603050405020304" pitchFamily="18" charset="0"/>
                <a:cs typeface="Times New Roman" panose="02020603050405020304" pitchFamily="18" charset="0"/>
              </a:rPr>
              <a:t> Blocking</a:t>
            </a:r>
            <a:endParaRPr sz="3200" b="0" dirty="0">
              <a:latin typeface="Times New Roman" panose="02020603050405020304" pitchFamily="18" charset="0"/>
              <a:cs typeface="Times New Roman" panose="02020603050405020304" pitchFamily="18" charset="0"/>
            </a:endParaRPr>
          </a:p>
        </p:txBody>
      </p:sp>
      <p:sp>
        <p:nvSpPr>
          <p:cNvPr id="126" name="Google Shape;126;p24"/>
          <p:cNvSpPr txBox="1">
            <a:spLocks noGrp="1"/>
          </p:cNvSpPr>
          <p:nvPr>
            <p:ph type="body" idx="1"/>
          </p:nvPr>
        </p:nvSpPr>
        <p:spPr>
          <a:xfrm>
            <a:off x="311700" y="1704924"/>
            <a:ext cx="8520600" cy="4391075"/>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 sz="2200" b="0" i="1" dirty="0">
                <a:latin typeface="Times New Roman" panose="02020603050405020304" pitchFamily="18" charset="0"/>
                <a:cs typeface="Times New Roman" panose="02020603050405020304" pitchFamily="18" charset="0"/>
              </a:rPr>
              <a:t>Key Intuition</a:t>
            </a:r>
            <a:r>
              <a:rPr lang="en" sz="2200" b="0" dirty="0">
                <a:latin typeface="Times New Roman" panose="02020603050405020304" pitchFamily="18" charset="0"/>
                <a:cs typeface="Times New Roman" panose="02020603050405020304" pitchFamily="18" charset="0"/>
              </a:rPr>
              <a:t>: If two </a:t>
            </a:r>
            <a:r>
              <a:rPr lang="en" sz="2200" b="0" i="1" dirty="0">
                <a:latin typeface="Times New Roman" panose="02020603050405020304" pitchFamily="18" charset="0"/>
                <a:cs typeface="Times New Roman" panose="02020603050405020304" pitchFamily="18" charset="0"/>
              </a:rPr>
              <a:t>records</a:t>
            </a:r>
            <a:r>
              <a:rPr lang="en" sz="2200" b="0" dirty="0">
                <a:latin typeface="Times New Roman" panose="02020603050405020304" pitchFamily="18" charset="0"/>
                <a:cs typeface="Times New Roman" panose="02020603050405020304" pitchFamily="18" charset="0"/>
              </a:rPr>
              <a:t> belong to the same </a:t>
            </a:r>
            <a:r>
              <a:rPr lang="en" sz="2200" b="0" i="1" dirty="0">
                <a:latin typeface="Times New Roman" panose="02020603050405020304" pitchFamily="18" charset="0"/>
                <a:cs typeface="Times New Roman" panose="02020603050405020304" pitchFamily="18" charset="0"/>
              </a:rPr>
              <a:t>entity</a:t>
            </a:r>
            <a:r>
              <a:rPr lang="en" sz="2200" b="0" dirty="0">
                <a:latin typeface="Times New Roman" panose="02020603050405020304" pitchFamily="18" charset="0"/>
                <a:cs typeface="Times New Roman" panose="02020603050405020304" pitchFamily="18" charset="0"/>
              </a:rPr>
              <a:t> then they should share a reasonably large substring.</a:t>
            </a:r>
            <a:endParaRPr sz="2200" b="0" dirty="0">
              <a:latin typeface="Times New Roman" panose="02020603050405020304" pitchFamily="18" charset="0"/>
              <a:cs typeface="Times New Roman" panose="02020603050405020304" pitchFamily="18" charset="0"/>
            </a:endParaRPr>
          </a:p>
          <a:p>
            <a:pPr>
              <a:spcBef>
                <a:spcPts val="1200"/>
              </a:spcBef>
            </a:pPr>
            <a:r>
              <a:rPr lang="en" sz="2200" b="0" dirty="0">
                <a:latin typeface="Times New Roman" panose="02020603050405020304" pitchFamily="18" charset="0"/>
                <a:cs typeface="Times New Roman" panose="02020603050405020304" pitchFamily="18" charset="0"/>
              </a:rPr>
              <a:t>We generate a string from the record </a:t>
            </a:r>
            <a:r>
              <a:rPr lang="en" sz="2200" b="0" i="1" dirty="0">
                <a:latin typeface="Times New Roman" panose="02020603050405020304" pitchFamily="18" charset="0"/>
                <a:cs typeface="Times New Roman" panose="02020603050405020304" pitchFamily="18" charset="0"/>
              </a:rPr>
              <a:t>r</a:t>
            </a:r>
            <a:r>
              <a:rPr lang="en" sz="2200" b="0" dirty="0">
                <a:latin typeface="Times New Roman" panose="02020603050405020304" pitchFamily="18" charset="0"/>
                <a:cs typeface="Times New Roman" panose="02020603050405020304" pitchFamily="18" charset="0"/>
              </a:rPr>
              <a:t> referred to as the blocking key corresponding to the record </a:t>
            </a:r>
            <a:r>
              <a:rPr lang="en" sz="2200" b="0" i="1" dirty="0">
                <a:latin typeface="Times New Roman" panose="02020603050405020304" pitchFamily="18" charset="0"/>
                <a:cs typeface="Times New Roman" panose="02020603050405020304" pitchFamily="18" charset="0"/>
              </a:rPr>
              <a:t>r</a:t>
            </a:r>
            <a:r>
              <a:rPr lang="en" sz="2200" b="0" dirty="0">
                <a:latin typeface="Times New Roman" panose="02020603050405020304" pitchFamily="18" charset="0"/>
                <a:cs typeface="Times New Roman" panose="02020603050405020304" pitchFamily="18" charset="0"/>
              </a:rPr>
              <a:t>. </a:t>
            </a:r>
            <a:endParaRPr sz="2200" b="0" dirty="0">
              <a:latin typeface="Times New Roman" panose="02020603050405020304" pitchFamily="18" charset="0"/>
              <a:cs typeface="Times New Roman" panose="02020603050405020304" pitchFamily="18" charset="0"/>
            </a:endParaRPr>
          </a:p>
          <a:p>
            <a:r>
              <a:rPr lang="en" sz="2200" b="0" dirty="0">
                <a:latin typeface="Times New Roman" panose="02020603050405020304" pitchFamily="18" charset="0"/>
                <a:cs typeface="Times New Roman" panose="02020603050405020304" pitchFamily="18" charset="0"/>
              </a:rPr>
              <a:t>For some relevant </a:t>
            </a:r>
            <a:r>
              <a:rPr lang="en" sz="2200" b="0" i="1" dirty="0">
                <a:latin typeface="Times New Roman" panose="02020603050405020304" pitchFamily="18" charset="0"/>
                <a:cs typeface="Times New Roman" panose="02020603050405020304" pitchFamily="18" charset="0"/>
              </a:rPr>
              <a:t>k</a:t>
            </a:r>
            <a:r>
              <a:rPr lang="en" sz="2200" b="0" dirty="0">
                <a:latin typeface="Times New Roman" panose="02020603050405020304" pitchFamily="18" charset="0"/>
                <a:cs typeface="Times New Roman" panose="02020603050405020304" pitchFamily="18" charset="0"/>
              </a:rPr>
              <a:t>, we generate all the </a:t>
            </a:r>
            <a:r>
              <a:rPr lang="en" sz="2200" b="0" i="1" dirty="0">
                <a:latin typeface="Times New Roman" panose="02020603050405020304" pitchFamily="18" charset="0"/>
                <a:cs typeface="Times New Roman" panose="02020603050405020304" pitchFamily="18" charset="0"/>
              </a:rPr>
              <a:t>k</a:t>
            </a:r>
            <a:r>
              <a:rPr lang="en" sz="2200" b="0" dirty="0">
                <a:latin typeface="Times New Roman" panose="02020603050405020304" pitchFamily="18" charset="0"/>
                <a:cs typeface="Times New Roman" panose="02020603050405020304" pitchFamily="18" charset="0"/>
              </a:rPr>
              <a:t>-</a:t>
            </a:r>
            <a:r>
              <a:rPr lang="en" sz="2200" b="0" dirty="0" err="1">
                <a:latin typeface="Times New Roman" panose="02020603050405020304" pitchFamily="18" charset="0"/>
                <a:cs typeface="Times New Roman" panose="02020603050405020304" pitchFamily="18" charset="0"/>
              </a:rPr>
              <a:t>mers</a:t>
            </a:r>
            <a:r>
              <a:rPr lang="en" sz="2200" b="0" dirty="0">
                <a:latin typeface="Times New Roman" panose="02020603050405020304" pitchFamily="18" charset="0"/>
                <a:cs typeface="Times New Roman" panose="02020603050405020304" pitchFamily="18" charset="0"/>
              </a:rPr>
              <a:t> of the blocking key of </a:t>
            </a:r>
            <a:r>
              <a:rPr lang="en" sz="2200" b="0" i="1" dirty="0">
                <a:latin typeface="Times New Roman" panose="02020603050405020304" pitchFamily="18" charset="0"/>
                <a:cs typeface="Times New Roman" panose="02020603050405020304" pitchFamily="18" charset="0"/>
              </a:rPr>
              <a:t>r</a:t>
            </a:r>
            <a:r>
              <a:rPr lang="en" sz="2200" b="0" dirty="0">
                <a:latin typeface="Times New Roman" panose="02020603050405020304" pitchFamily="18" charset="0"/>
                <a:cs typeface="Times New Roman" panose="02020603050405020304" pitchFamily="18" charset="0"/>
              </a:rPr>
              <a:t>.</a:t>
            </a:r>
            <a:endParaRPr sz="2200" b="0" dirty="0">
              <a:latin typeface="Times New Roman" panose="02020603050405020304" pitchFamily="18" charset="0"/>
              <a:cs typeface="Times New Roman" panose="02020603050405020304" pitchFamily="18" charset="0"/>
            </a:endParaRPr>
          </a:p>
          <a:p>
            <a:r>
              <a:rPr lang="en" sz="2200" b="0" dirty="0">
                <a:latin typeface="Times New Roman" panose="02020603050405020304" pitchFamily="18" charset="0"/>
                <a:cs typeface="Times New Roman" panose="02020603050405020304" pitchFamily="18" charset="0"/>
              </a:rPr>
              <a:t>There will be a block corresponding to each distinct </a:t>
            </a:r>
            <a:r>
              <a:rPr lang="en" sz="2200" b="0" i="1" dirty="0">
                <a:latin typeface="Times New Roman" panose="02020603050405020304" pitchFamily="18" charset="0"/>
                <a:cs typeface="Times New Roman" panose="02020603050405020304" pitchFamily="18" charset="0"/>
              </a:rPr>
              <a:t>k</a:t>
            </a:r>
            <a:r>
              <a:rPr lang="en" sz="2200" b="0" dirty="0">
                <a:latin typeface="Times New Roman" panose="02020603050405020304" pitchFamily="18" charset="0"/>
                <a:cs typeface="Times New Roman" panose="02020603050405020304" pitchFamily="18" charset="0"/>
              </a:rPr>
              <a:t>-mer. If the alphabet size of the characters is </a:t>
            </a:r>
            <a:r>
              <a:rPr lang="en" sz="2200" b="0" i="1" dirty="0">
                <a:latin typeface="Times New Roman" panose="02020603050405020304" pitchFamily="18" charset="0"/>
                <a:cs typeface="Times New Roman" panose="02020603050405020304" pitchFamily="18" charset="0"/>
              </a:rPr>
              <a:t>α</a:t>
            </a:r>
            <a:r>
              <a:rPr lang="en" sz="2200" b="0" dirty="0">
                <a:latin typeface="Times New Roman" panose="02020603050405020304" pitchFamily="18" charset="0"/>
                <a:cs typeface="Times New Roman" panose="02020603050405020304" pitchFamily="18" charset="0"/>
              </a:rPr>
              <a:t>, there will be </a:t>
            </a:r>
            <a:r>
              <a:rPr lang="en" sz="2200" b="0" i="1" dirty="0">
                <a:latin typeface="Times New Roman" panose="02020603050405020304" pitchFamily="18" charset="0"/>
                <a:cs typeface="Times New Roman" panose="02020603050405020304" pitchFamily="18" charset="0"/>
              </a:rPr>
              <a:t>α</a:t>
            </a:r>
            <a:r>
              <a:rPr lang="en" sz="2200" b="0" i="1" baseline="30000" dirty="0">
                <a:latin typeface="Times New Roman" panose="02020603050405020304" pitchFamily="18" charset="0"/>
                <a:cs typeface="Times New Roman" panose="02020603050405020304" pitchFamily="18" charset="0"/>
              </a:rPr>
              <a:t>k</a:t>
            </a:r>
            <a:r>
              <a:rPr lang="en" sz="2200" b="0" dirty="0">
                <a:latin typeface="Times New Roman" panose="02020603050405020304" pitchFamily="18" charset="0"/>
                <a:cs typeface="Times New Roman" panose="02020603050405020304" pitchFamily="18" charset="0"/>
              </a:rPr>
              <a:t> blocks in total. </a:t>
            </a:r>
            <a:endParaRPr sz="2200" b="0" dirty="0">
              <a:latin typeface="Times New Roman" panose="02020603050405020304" pitchFamily="18" charset="0"/>
              <a:cs typeface="Times New Roman" panose="02020603050405020304" pitchFamily="18" charset="0"/>
            </a:endParaRPr>
          </a:p>
          <a:p>
            <a:r>
              <a:rPr lang="en" sz="2200" b="0" dirty="0">
                <a:latin typeface="Times New Roman" panose="02020603050405020304" pitchFamily="18" charset="0"/>
                <a:cs typeface="Times New Roman" panose="02020603050405020304" pitchFamily="18" charset="0"/>
              </a:rPr>
              <a:t>The record </a:t>
            </a:r>
            <a:r>
              <a:rPr lang="en" sz="2200" b="0" i="1" dirty="0">
                <a:latin typeface="Times New Roman" panose="02020603050405020304" pitchFamily="18" charset="0"/>
                <a:cs typeface="Times New Roman" panose="02020603050405020304" pitchFamily="18" charset="0"/>
              </a:rPr>
              <a:t>r</a:t>
            </a:r>
            <a:r>
              <a:rPr lang="en" sz="2200" b="0" dirty="0">
                <a:latin typeface="Times New Roman" panose="02020603050405020304" pitchFamily="18" charset="0"/>
                <a:cs typeface="Times New Roman" panose="02020603050405020304" pitchFamily="18" charset="0"/>
              </a:rPr>
              <a:t> will be placed in the blocks corresponding to all the </a:t>
            </a:r>
            <a:r>
              <a:rPr lang="en" sz="2200" b="0" i="1" dirty="0">
                <a:latin typeface="Times New Roman" panose="02020603050405020304" pitchFamily="18" charset="0"/>
                <a:cs typeface="Times New Roman" panose="02020603050405020304" pitchFamily="18" charset="0"/>
              </a:rPr>
              <a:t>k</a:t>
            </a:r>
            <a:r>
              <a:rPr lang="en" sz="2200" b="0" dirty="0">
                <a:latin typeface="Times New Roman" panose="02020603050405020304" pitchFamily="18" charset="0"/>
                <a:cs typeface="Times New Roman" panose="02020603050405020304" pitchFamily="18" charset="0"/>
              </a:rPr>
              <a:t>-</a:t>
            </a:r>
            <a:r>
              <a:rPr lang="en" sz="2200" b="0" dirty="0" err="1">
                <a:latin typeface="Times New Roman" panose="02020603050405020304" pitchFamily="18" charset="0"/>
                <a:cs typeface="Times New Roman" panose="02020603050405020304" pitchFamily="18" charset="0"/>
              </a:rPr>
              <a:t>mers</a:t>
            </a:r>
            <a:r>
              <a:rPr lang="en" sz="2200" b="0" dirty="0">
                <a:latin typeface="Times New Roman" panose="02020603050405020304" pitchFamily="18" charset="0"/>
                <a:cs typeface="Times New Roman" panose="02020603050405020304" pitchFamily="18" charset="0"/>
              </a:rPr>
              <a:t> in its blocking key.</a:t>
            </a:r>
            <a:endParaRPr sz="22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31650" y="650634"/>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Standard </a:t>
            </a:r>
            <a:r>
              <a:rPr lang="en" sz="3200" b="0" i="1" dirty="0">
                <a:latin typeface="Times New Roman" panose="02020603050405020304" pitchFamily="18" charset="0"/>
                <a:cs typeface="Times New Roman" panose="02020603050405020304" pitchFamily="18" charset="0"/>
              </a:rPr>
              <a:t>k</a:t>
            </a:r>
            <a:r>
              <a:rPr lang="en" sz="3200" b="0" dirty="0">
                <a:latin typeface="Times New Roman" panose="02020603050405020304" pitchFamily="18" charset="0"/>
                <a:cs typeface="Times New Roman" panose="02020603050405020304" pitchFamily="18" charset="0"/>
              </a:rPr>
              <a:t>-</a:t>
            </a:r>
            <a:r>
              <a:rPr lang="en" sz="3200" b="0" dirty="0" err="1">
                <a:latin typeface="Times New Roman" panose="02020603050405020304" pitchFamily="18" charset="0"/>
                <a:cs typeface="Times New Roman" panose="02020603050405020304" pitchFamily="18" charset="0"/>
              </a:rPr>
              <a:t>mer</a:t>
            </a:r>
            <a:r>
              <a:rPr lang="en" sz="3200" b="0" dirty="0">
                <a:latin typeface="Times New Roman" panose="02020603050405020304" pitchFamily="18" charset="0"/>
                <a:cs typeface="Times New Roman" panose="02020603050405020304" pitchFamily="18" charset="0"/>
              </a:rPr>
              <a:t> Blocking: An Example</a:t>
            </a:r>
            <a:endParaRPr sz="3200" b="0" dirty="0">
              <a:latin typeface="Times New Roman" panose="02020603050405020304" pitchFamily="18" charset="0"/>
              <a:cs typeface="Times New Roman" panose="02020603050405020304" pitchFamily="18" charset="0"/>
            </a:endParaRPr>
          </a:p>
        </p:txBody>
      </p:sp>
      <p:graphicFrame>
        <p:nvGraphicFramePr>
          <p:cNvPr id="132" name="Google Shape;132;p25"/>
          <p:cNvGraphicFramePr/>
          <p:nvPr>
            <p:extLst>
              <p:ext uri="{D42A27DB-BD31-4B8C-83A1-F6EECF244321}">
                <p14:modId xmlns:p14="http://schemas.microsoft.com/office/powerpoint/2010/main" val="2905276915"/>
              </p:ext>
            </p:extLst>
          </p:nvPr>
        </p:nvGraphicFramePr>
        <p:xfrm>
          <a:off x="377126" y="2960450"/>
          <a:ext cx="3368575" cy="1801640"/>
        </p:xfrm>
        <a:graphic>
          <a:graphicData uri="http://schemas.openxmlformats.org/drawingml/2006/table">
            <a:tbl>
              <a:tblPr>
                <a:noFill/>
              </a:tblPr>
              <a:tblGrid>
                <a:gridCol w="1751875">
                  <a:extLst>
                    <a:ext uri="{9D8B030D-6E8A-4147-A177-3AD203B41FA5}">
                      <a16:colId xmlns:a16="http://schemas.microsoft.com/office/drawing/2014/main" val="20000"/>
                    </a:ext>
                  </a:extLst>
                </a:gridCol>
                <a:gridCol w="1616700">
                  <a:extLst>
                    <a:ext uri="{9D8B030D-6E8A-4147-A177-3AD203B41FA5}">
                      <a16:colId xmlns:a16="http://schemas.microsoft.com/office/drawing/2014/main" val="20001"/>
                    </a:ext>
                  </a:extLst>
                </a:gridCol>
              </a:tblGrid>
              <a:tr h="582500">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t>Record</a:t>
                      </a:r>
                      <a:endParaRPr sz="1400" b="1" i="1" u="none" strike="noStrike" cap="none"/>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t>Blocking Key</a:t>
                      </a:r>
                      <a:endParaRPr sz="1400" b="1" i="1" u="none" strike="noStrike" cap="none"/>
                    </a:p>
                  </a:txBody>
                  <a:tcPr marL="91425" marR="91425" marT="91425" marB="91425">
                    <a:solidFill>
                      <a:schemeClr val="accent2"/>
                    </a:solidFill>
                  </a:tcPr>
                </a:tc>
                <a:extLst>
                  <a:ext uri="{0D108BD9-81ED-4DB2-BD59-A6C34878D82A}">
                    <a16:rowId xmlns:a16="http://schemas.microsoft.com/office/drawing/2014/main" val="10000"/>
                  </a:ext>
                </a:extLst>
              </a:tr>
              <a:tr h="561250">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dk1"/>
                          </a:solidFill>
                        </a:rPr>
                        <a:t>{Jonathan, Husky, 01-01-1931}</a:t>
                      </a:r>
                      <a:endParaRPr sz="1400" u="none" strike="noStrike" cap="none"/>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husky</a:t>
                      </a:r>
                      <a:endParaRPr sz="1400" u="none" strike="noStrike" cap="none"/>
                    </a:p>
                  </a:txBody>
                  <a:tcPr marL="91425" marR="91425" marT="91425" marB="91425">
                    <a:solidFill>
                      <a:schemeClr val="accent2"/>
                    </a:solidFill>
                  </a:tcPr>
                </a:tc>
                <a:extLst>
                  <a:ext uri="{0D108BD9-81ED-4DB2-BD59-A6C34878D82A}">
                    <a16:rowId xmlns:a16="http://schemas.microsoft.com/office/drawing/2014/main" val="10001"/>
                  </a:ext>
                </a:extLst>
              </a:tr>
              <a:tr h="561250">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dk1"/>
                          </a:solidFill>
                        </a:rPr>
                        <a:t>{Jonathan, Husk, 01-01-1931}</a:t>
                      </a:r>
                      <a:endParaRPr sz="1400" u="none" strike="noStrike" cap="none"/>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husk</a:t>
                      </a:r>
                      <a:endParaRPr sz="1400" u="none" strike="noStrike" cap="none" dirty="0"/>
                    </a:p>
                  </a:txBody>
                  <a:tcPr marL="91425" marR="91425" marT="91425" marB="91425">
                    <a:solidFill>
                      <a:schemeClr val="accent2"/>
                    </a:solidFill>
                  </a:tcPr>
                </a:tc>
                <a:extLst>
                  <a:ext uri="{0D108BD9-81ED-4DB2-BD59-A6C34878D82A}">
                    <a16:rowId xmlns:a16="http://schemas.microsoft.com/office/drawing/2014/main" val="10002"/>
                  </a:ext>
                </a:extLst>
              </a:tr>
            </a:tbl>
          </a:graphicData>
        </a:graphic>
      </p:graphicFrame>
      <p:graphicFrame>
        <p:nvGraphicFramePr>
          <p:cNvPr id="133" name="Google Shape;133;p25"/>
          <p:cNvGraphicFramePr/>
          <p:nvPr>
            <p:extLst>
              <p:ext uri="{D42A27DB-BD31-4B8C-83A1-F6EECF244321}">
                <p14:modId xmlns:p14="http://schemas.microsoft.com/office/powerpoint/2010/main" val="2657949833"/>
              </p:ext>
            </p:extLst>
          </p:nvPr>
        </p:nvGraphicFramePr>
        <p:xfrm>
          <a:off x="5875283" y="1954650"/>
          <a:ext cx="2769217" cy="1340610"/>
        </p:xfrm>
        <a:graphic>
          <a:graphicData uri="http://schemas.openxmlformats.org/drawingml/2006/table">
            <a:tbl>
              <a:tblPr>
                <a:noFill/>
              </a:tblPr>
              <a:tblGrid>
                <a:gridCol w="2769217">
                  <a:extLst>
                    <a:ext uri="{9D8B030D-6E8A-4147-A177-3AD203B41FA5}">
                      <a16:colId xmlns:a16="http://schemas.microsoft.com/office/drawing/2014/main" val="20000"/>
                    </a:ext>
                  </a:extLst>
                </a:gridCol>
              </a:tblGrid>
              <a:tr h="3531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Block ID “</a:t>
                      </a:r>
                      <a:r>
                        <a:rPr lang="en" sz="1400" i="1" u="none" strike="noStrike" cap="none"/>
                        <a:t>hus</a:t>
                      </a:r>
                      <a:r>
                        <a:rPr lang="en" sz="1400" u="none" strike="noStrike" cap="none"/>
                        <a:t>”</a:t>
                      </a:r>
                      <a:endParaRPr sz="1400" u="none" strike="noStrike" cap="none"/>
                    </a:p>
                  </a:txBody>
                  <a:tcPr marL="91425" marR="91425" marT="91425" marB="91425">
                    <a:solidFill>
                      <a:schemeClr val="accent2"/>
                    </a:solidFill>
                  </a:tcPr>
                </a:tc>
                <a:extLst>
                  <a:ext uri="{0D108BD9-81ED-4DB2-BD59-A6C34878D82A}">
                    <a16:rowId xmlns:a16="http://schemas.microsoft.com/office/drawing/2014/main" val="10000"/>
                  </a:ext>
                </a:extLst>
              </a:tr>
              <a:tr h="472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dk1"/>
                          </a:solidFill>
                        </a:rPr>
                        <a:t>{Jonathan, Husky, 01-01-1931}</a:t>
                      </a:r>
                      <a:endParaRPr sz="1400" u="none" strike="noStrike" cap="none">
                        <a:solidFill>
                          <a:schemeClr val="dk1"/>
                        </a:solidFill>
                      </a:endParaRPr>
                    </a:p>
                  </a:txBody>
                  <a:tcPr marL="91425" marR="91425" marT="91425" marB="91425">
                    <a:solidFill>
                      <a:schemeClr val="accent2"/>
                    </a:solidFill>
                  </a:tcPr>
                </a:tc>
                <a:extLst>
                  <a:ext uri="{0D108BD9-81ED-4DB2-BD59-A6C34878D82A}">
                    <a16:rowId xmlns:a16="http://schemas.microsoft.com/office/drawing/2014/main" val="10001"/>
                  </a:ext>
                </a:extLst>
              </a:tr>
              <a:tr h="472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dk1"/>
                          </a:solidFill>
                        </a:rPr>
                        <a:t>{Jonathan, Husk, 01-01-1931}</a:t>
                      </a:r>
                      <a:endParaRPr sz="1400" u="none" strike="noStrike" cap="none" dirty="0">
                        <a:solidFill>
                          <a:schemeClr val="dk1"/>
                        </a:solidFill>
                      </a:endParaRPr>
                    </a:p>
                  </a:txBody>
                  <a:tcPr marL="91425" marR="91425" marT="91425" marB="91425">
                    <a:solidFill>
                      <a:schemeClr val="accent2"/>
                    </a:solidFill>
                  </a:tcPr>
                </a:tc>
                <a:extLst>
                  <a:ext uri="{0D108BD9-81ED-4DB2-BD59-A6C34878D82A}">
                    <a16:rowId xmlns:a16="http://schemas.microsoft.com/office/drawing/2014/main" val="10002"/>
                  </a:ext>
                </a:extLst>
              </a:tr>
            </a:tbl>
          </a:graphicData>
        </a:graphic>
      </p:graphicFrame>
      <p:graphicFrame>
        <p:nvGraphicFramePr>
          <p:cNvPr id="134" name="Google Shape;134;p25"/>
          <p:cNvGraphicFramePr/>
          <p:nvPr>
            <p:extLst>
              <p:ext uri="{D42A27DB-BD31-4B8C-83A1-F6EECF244321}">
                <p14:modId xmlns:p14="http://schemas.microsoft.com/office/powerpoint/2010/main" val="1708970638"/>
              </p:ext>
            </p:extLst>
          </p:nvPr>
        </p:nvGraphicFramePr>
        <p:xfrm>
          <a:off x="5854300" y="5012800"/>
          <a:ext cx="2790200" cy="792420"/>
        </p:xfrm>
        <a:graphic>
          <a:graphicData uri="http://schemas.openxmlformats.org/drawingml/2006/table">
            <a:tbl>
              <a:tblPr>
                <a:noFill/>
              </a:tblPr>
              <a:tblGrid>
                <a:gridCol w="2790200">
                  <a:extLst>
                    <a:ext uri="{9D8B030D-6E8A-4147-A177-3AD203B41FA5}">
                      <a16:colId xmlns:a16="http://schemas.microsoft.com/office/drawing/2014/main" val="20000"/>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Block ID “</a:t>
                      </a:r>
                      <a:r>
                        <a:rPr lang="en" sz="1400" i="1" u="none" strike="noStrike" cap="none"/>
                        <a:t>sky</a:t>
                      </a:r>
                      <a:r>
                        <a:rPr lang="en" sz="1400" u="none" strike="noStrike" cap="none"/>
                        <a:t>”</a:t>
                      </a:r>
                      <a:endParaRPr sz="1400" u="none" strike="noStrike" cap="none"/>
                    </a:p>
                  </a:txBody>
                  <a:tcPr marL="91425" marR="91425" marT="91425" marB="91425">
                    <a:solidFill>
                      <a:schemeClr val="accent2"/>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dk1"/>
                          </a:solidFill>
                        </a:rPr>
                        <a:t>{Jonathan, Husky, 01-01-1931}</a:t>
                      </a:r>
                      <a:endParaRPr sz="1400" u="none" strike="noStrike" cap="none" dirty="0">
                        <a:solidFill>
                          <a:schemeClr val="dk1"/>
                        </a:solidFill>
                      </a:endParaRPr>
                    </a:p>
                  </a:txBody>
                  <a:tcPr marL="91425" marR="91425" marT="91425" marB="91425">
                    <a:solidFill>
                      <a:schemeClr val="accent2"/>
                    </a:solidFill>
                  </a:tcPr>
                </a:tc>
                <a:extLst>
                  <a:ext uri="{0D108BD9-81ED-4DB2-BD59-A6C34878D82A}">
                    <a16:rowId xmlns:a16="http://schemas.microsoft.com/office/drawing/2014/main" val="10001"/>
                  </a:ext>
                </a:extLst>
              </a:tr>
            </a:tbl>
          </a:graphicData>
        </a:graphic>
      </p:graphicFrame>
      <p:graphicFrame>
        <p:nvGraphicFramePr>
          <p:cNvPr id="135" name="Google Shape;135;p25"/>
          <p:cNvGraphicFramePr/>
          <p:nvPr>
            <p:extLst>
              <p:ext uri="{D42A27DB-BD31-4B8C-83A1-F6EECF244321}">
                <p14:modId xmlns:p14="http://schemas.microsoft.com/office/powerpoint/2010/main" val="299321966"/>
              </p:ext>
            </p:extLst>
          </p:nvPr>
        </p:nvGraphicFramePr>
        <p:xfrm>
          <a:off x="5854300" y="3483725"/>
          <a:ext cx="2790200" cy="1340610"/>
        </p:xfrm>
        <a:graphic>
          <a:graphicData uri="http://schemas.openxmlformats.org/drawingml/2006/table">
            <a:tbl>
              <a:tblPr>
                <a:noFill/>
              </a:tblPr>
              <a:tblGrid>
                <a:gridCol w="2790200">
                  <a:extLst>
                    <a:ext uri="{9D8B030D-6E8A-4147-A177-3AD203B41FA5}">
                      <a16:colId xmlns:a16="http://schemas.microsoft.com/office/drawing/2014/main" val="20000"/>
                    </a:ext>
                  </a:extLst>
                </a:gridCol>
              </a:tblGrid>
              <a:tr h="3531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Block ID “</a:t>
                      </a:r>
                      <a:r>
                        <a:rPr lang="en" sz="1400" i="1" u="none" strike="noStrike" cap="none"/>
                        <a:t>usk</a:t>
                      </a:r>
                      <a:r>
                        <a:rPr lang="en" sz="1400" u="none" strike="noStrike" cap="none"/>
                        <a:t>”</a:t>
                      </a:r>
                      <a:endParaRPr sz="1400" u="none" strike="noStrike" cap="none"/>
                    </a:p>
                  </a:txBody>
                  <a:tcPr marL="91425" marR="91425" marT="91425" marB="91425">
                    <a:solidFill>
                      <a:schemeClr val="accent2"/>
                    </a:solidFill>
                  </a:tcPr>
                </a:tc>
                <a:extLst>
                  <a:ext uri="{0D108BD9-81ED-4DB2-BD59-A6C34878D82A}">
                    <a16:rowId xmlns:a16="http://schemas.microsoft.com/office/drawing/2014/main" val="10000"/>
                  </a:ext>
                </a:extLst>
              </a:tr>
              <a:tr h="472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dk1"/>
                          </a:solidFill>
                        </a:rPr>
                        <a:t>{Jonathan, Husky, 01-01-1931}</a:t>
                      </a:r>
                      <a:endParaRPr sz="1400" u="none" strike="noStrike" cap="none">
                        <a:solidFill>
                          <a:schemeClr val="dk1"/>
                        </a:solidFill>
                      </a:endParaRPr>
                    </a:p>
                  </a:txBody>
                  <a:tcPr marL="91425" marR="91425" marT="91425" marB="91425">
                    <a:solidFill>
                      <a:schemeClr val="accent2"/>
                    </a:solidFill>
                  </a:tcPr>
                </a:tc>
                <a:extLst>
                  <a:ext uri="{0D108BD9-81ED-4DB2-BD59-A6C34878D82A}">
                    <a16:rowId xmlns:a16="http://schemas.microsoft.com/office/drawing/2014/main" val="10001"/>
                  </a:ext>
                </a:extLst>
              </a:tr>
              <a:tr h="472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dk1"/>
                          </a:solidFill>
                        </a:rPr>
                        <a:t>{Jonathan, Husk, 01-01-1931}</a:t>
                      </a:r>
                      <a:endParaRPr sz="1400" u="none" strike="noStrike" cap="none" dirty="0">
                        <a:solidFill>
                          <a:schemeClr val="dk1"/>
                        </a:solidFill>
                      </a:endParaRPr>
                    </a:p>
                  </a:txBody>
                  <a:tcPr marL="91425" marR="91425" marT="91425" marB="91425">
                    <a:solidFill>
                      <a:schemeClr val="accent2"/>
                    </a:solidFill>
                  </a:tcPr>
                </a:tc>
                <a:extLst>
                  <a:ext uri="{0D108BD9-81ED-4DB2-BD59-A6C34878D82A}">
                    <a16:rowId xmlns:a16="http://schemas.microsoft.com/office/drawing/2014/main" val="10002"/>
                  </a:ext>
                </a:extLst>
              </a:tr>
            </a:tbl>
          </a:graphicData>
        </a:graphic>
      </p:graphicFrame>
      <p:sp>
        <p:nvSpPr>
          <p:cNvPr id="136" name="Google Shape;136;p25"/>
          <p:cNvSpPr/>
          <p:nvPr/>
        </p:nvSpPr>
        <p:spPr>
          <a:xfrm>
            <a:off x="4106950" y="3676350"/>
            <a:ext cx="1170000" cy="57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buClr>
                <a:srgbClr val="000000"/>
              </a:buClr>
              <a:buSzPts val="1400"/>
            </a:pPr>
            <a:endParaRPr sz="1400" b="0">
              <a:solidFill>
                <a:srgbClr val="000000"/>
              </a:solidFill>
              <a:latin typeface="Arial"/>
              <a:ea typeface="Arial"/>
              <a:cs typeface="Arial"/>
              <a:sym typeface="Arial"/>
            </a:endParaRPr>
          </a:p>
        </p:txBody>
      </p:sp>
      <p:sp>
        <p:nvSpPr>
          <p:cNvPr id="137" name="Google Shape;137;p25"/>
          <p:cNvSpPr txBox="1"/>
          <p:nvPr/>
        </p:nvSpPr>
        <p:spPr>
          <a:xfrm>
            <a:off x="4106949" y="2960450"/>
            <a:ext cx="1291351" cy="715900"/>
          </a:xfrm>
          <a:prstGeom prst="rect">
            <a:avLst/>
          </a:prstGeom>
          <a:noFill/>
          <a:ln>
            <a:noFill/>
          </a:ln>
        </p:spPr>
        <p:txBody>
          <a:bodyPr spcFirstLastPara="1" wrap="square" lIns="91425" tIns="91425" rIns="91425" bIns="91425" anchor="t" anchorCtr="0">
            <a:noAutofit/>
          </a:bodyPr>
          <a:lstStyle/>
          <a:p>
            <a:pPr>
              <a:spcBef>
                <a:spcPts val="0"/>
              </a:spcBef>
              <a:spcAft>
                <a:spcPts val="0"/>
              </a:spcAft>
              <a:buClr>
                <a:srgbClr val="000000"/>
              </a:buClr>
              <a:buSzPts val="1300"/>
            </a:pPr>
            <a:r>
              <a:rPr lang="en" sz="1300" b="0" dirty="0">
                <a:latin typeface="Arial"/>
                <a:ea typeface="Arial"/>
                <a:cs typeface="Arial"/>
                <a:sym typeface="Arial"/>
              </a:rPr>
              <a:t>Standard</a:t>
            </a:r>
            <a:endParaRPr sz="1300" b="0" dirty="0">
              <a:latin typeface="Arial"/>
              <a:ea typeface="Arial"/>
              <a:cs typeface="Arial"/>
              <a:sym typeface="Arial"/>
            </a:endParaRPr>
          </a:p>
          <a:p>
            <a:pPr>
              <a:spcBef>
                <a:spcPts val="0"/>
              </a:spcBef>
              <a:spcAft>
                <a:spcPts val="0"/>
              </a:spcAft>
              <a:buClr>
                <a:srgbClr val="000000"/>
              </a:buClr>
              <a:buSzPts val="1300"/>
            </a:pPr>
            <a:r>
              <a:rPr lang="en" sz="1300" b="0" dirty="0">
                <a:latin typeface="Arial"/>
                <a:ea typeface="Arial"/>
                <a:cs typeface="Arial"/>
                <a:sym typeface="Arial"/>
              </a:rPr>
              <a:t>3-Mer Blocking</a:t>
            </a:r>
            <a:endParaRPr sz="1300" b="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747EEE46-28AC-AA4B-C16E-556EEA4A433B}"/>
              </a:ext>
            </a:extLst>
          </p:cNvPr>
          <p:cNvSpPr txBox="1">
            <a:spLocks noChangeArrowheads="1"/>
          </p:cNvSpPr>
          <p:nvPr/>
        </p:nvSpPr>
        <p:spPr bwMode="auto">
          <a:xfrm>
            <a:off x="573088" y="412750"/>
            <a:ext cx="8570912"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0000"/>
              </a:lnSpc>
              <a:spcBef>
                <a:spcPts val="11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3000" b="1">
                <a:solidFill>
                  <a:srgbClr val="FFFFFF"/>
                </a:solidFill>
                <a:latin typeface="Arial" panose="020B0604020202020204" pitchFamily="34" charset="0"/>
                <a:ea typeface="ＭＳ Ｐゴシック" panose="020B0600070205080204" pitchFamily="34" charset="-128"/>
              </a:defRPr>
            </a:lvl1pPr>
            <a:lvl2pPr>
              <a:lnSpc>
                <a:spcPct val="90000"/>
              </a:lnSpc>
              <a:spcBef>
                <a:spcPts val="9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600" b="1">
                <a:solidFill>
                  <a:srgbClr val="FFFFFF"/>
                </a:solidFill>
                <a:latin typeface="Arial" panose="020B0604020202020204" pitchFamily="34" charset="0"/>
                <a:ea typeface="ＭＳ Ｐゴシック" panose="020B0600070205080204" pitchFamily="34" charset="-128"/>
              </a:defRPr>
            </a:lvl2pPr>
            <a:lvl3pPr>
              <a:lnSpc>
                <a:spcPct val="90000"/>
              </a:lnSpc>
              <a:spcBef>
                <a:spcPts val="8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200" b="1">
                <a:solidFill>
                  <a:srgbClr val="FFFFFF"/>
                </a:solidFill>
                <a:latin typeface="Arial" panose="020B0604020202020204" pitchFamily="34" charset="0"/>
                <a:ea typeface="ＭＳ Ｐゴシック" panose="020B0600070205080204" pitchFamily="34" charset="-128"/>
              </a:defRPr>
            </a:lvl3pPr>
            <a:lvl4pPr>
              <a:lnSpc>
                <a:spcPct val="90000"/>
              </a:lnSpc>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b="1">
                <a:solidFill>
                  <a:srgbClr val="FFFFFF"/>
                </a:solidFill>
                <a:latin typeface="Arial" panose="020B0604020202020204" pitchFamily="34" charset="0"/>
                <a:ea typeface="ＭＳ Ｐゴシック" panose="020B0600070205080204" pitchFamily="34" charset="-128"/>
              </a:defRPr>
            </a:lvl4pPr>
            <a:lvl5pPr>
              <a:lnSpc>
                <a:spcPct val="90000"/>
              </a:lnSpc>
              <a:spcBef>
                <a:spcPts val="6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3200" b="0">
                <a:solidFill>
                  <a:srgbClr val="FFF15B"/>
                </a:solidFill>
                <a:latin typeface="Times New Roman" panose="02020603050405020304" pitchFamily="18" charset="0"/>
              </a:rPr>
              <a:t>A Summary of our Approach</a:t>
            </a:r>
          </a:p>
        </p:txBody>
      </p:sp>
      <p:sp>
        <p:nvSpPr>
          <p:cNvPr id="4098" name="Text Box 2">
            <a:extLst>
              <a:ext uri="{FF2B5EF4-FFF2-40B4-BE49-F238E27FC236}">
                <a16:creationId xmlns:a16="http://schemas.microsoft.com/office/drawing/2014/main" id="{1FB21F78-7753-3EDC-F5CD-BCDFAAA79EA8}"/>
              </a:ext>
            </a:extLst>
          </p:cNvPr>
          <p:cNvSpPr txBox="1">
            <a:spLocks noChangeArrowheads="1"/>
          </p:cNvSpPr>
          <p:nvPr/>
        </p:nvSpPr>
        <p:spPr bwMode="auto">
          <a:xfrm>
            <a:off x="463550" y="1152525"/>
            <a:ext cx="8375650" cy="5248275"/>
          </a:xfrm>
          <a:prstGeom prst="rect">
            <a:avLst/>
          </a:prstGeom>
          <a:noFill/>
          <a:ln>
            <a:noFill/>
          </a:ln>
          <a:effectLst/>
        </p:spPr>
        <p:txBody>
          <a:bodyPr/>
          <a:lstStyle>
            <a:lvl1pPr marL="566738" indent="-566738">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1pPr>
            <a:lvl2pPr marL="1023938"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9pPr>
          </a:lstStyle>
          <a:p>
            <a:pPr>
              <a:buClr>
                <a:srgbClr val="000000"/>
              </a:buClr>
              <a:buSzPct val="100000"/>
              <a:buFont typeface="+mj-lt"/>
              <a:buAutoNum type="arabicParenR"/>
              <a:defRPr/>
            </a:pPr>
            <a:r>
              <a:rPr lang="en-US" sz="2400" b="0" dirty="0">
                <a:solidFill>
                  <a:srgbClr val="FFFF00"/>
                </a:solidFill>
                <a:latin typeface="Georgia" panose="02040502050405020303" pitchFamily="18" charset="0"/>
              </a:rPr>
              <a:t>Given a set of records, identify identical clusters and select only a representative per cluster. Further processing is only on these representatives.</a:t>
            </a:r>
          </a:p>
          <a:p>
            <a:pPr>
              <a:buClr>
                <a:srgbClr val="000000"/>
              </a:buClr>
              <a:buSzPct val="100000"/>
              <a:buFont typeface="+mj-lt"/>
              <a:buAutoNum type="arabicParenR"/>
              <a:defRPr/>
            </a:pPr>
            <a:endParaRPr lang="en-US" sz="2400" b="0" dirty="0">
              <a:solidFill>
                <a:srgbClr val="FFFF00"/>
              </a:solidFill>
              <a:latin typeface="Georgia" panose="02040502050405020303" pitchFamily="18" charset="0"/>
            </a:endParaRPr>
          </a:p>
          <a:p>
            <a:pPr>
              <a:buClr>
                <a:srgbClr val="000000"/>
              </a:buClr>
              <a:buSzPct val="100000"/>
              <a:buFont typeface="+mj-lt"/>
              <a:buAutoNum type="arabicParenR"/>
              <a:defRPr/>
            </a:pPr>
            <a:r>
              <a:rPr lang="en-US" sz="2400" b="0" dirty="0">
                <a:solidFill>
                  <a:srgbClr val="FFFF00"/>
                </a:solidFill>
                <a:latin typeface="Georgia" panose="02040502050405020303" pitchFamily="18" charset="0"/>
              </a:rPr>
              <a:t>Perform blocking on the records. Records are placed in blocks. A record might be in multiple blocks.</a:t>
            </a:r>
          </a:p>
          <a:p>
            <a:pPr>
              <a:buClr>
                <a:srgbClr val="000000"/>
              </a:buClr>
              <a:buSzPct val="100000"/>
              <a:buFont typeface="+mj-lt"/>
              <a:buAutoNum type="arabicParenR"/>
              <a:defRPr/>
            </a:pPr>
            <a:endParaRPr lang="en-US" sz="2400" b="0" dirty="0">
              <a:solidFill>
                <a:srgbClr val="FFFF00"/>
              </a:solidFill>
              <a:latin typeface="Georgia" panose="02040502050405020303" pitchFamily="18" charset="0"/>
            </a:endParaRPr>
          </a:p>
          <a:p>
            <a:pPr>
              <a:buClr>
                <a:srgbClr val="000000"/>
              </a:buClr>
              <a:buSzPct val="100000"/>
              <a:buFont typeface="+mj-lt"/>
              <a:buAutoNum type="arabicParenR"/>
              <a:defRPr/>
            </a:pPr>
            <a:r>
              <a:rPr lang="en-US" sz="2400" b="0" dirty="0">
                <a:solidFill>
                  <a:srgbClr val="FFFF00"/>
                </a:solidFill>
                <a:latin typeface="Georgia" panose="02040502050405020303" pitchFamily="18" charset="0"/>
              </a:rPr>
              <a:t>Perform clustering within the individual blocks.</a:t>
            </a:r>
          </a:p>
          <a:p>
            <a:pPr>
              <a:buClr>
                <a:srgbClr val="000000"/>
              </a:buClr>
              <a:buSzPct val="100000"/>
              <a:buFont typeface="+mj-lt"/>
              <a:buAutoNum type="arabicParenR"/>
              <a:defRPr/>
            </a:pPr>
            <a:endParaRPr lang="en-US" sz="2400" b="0" dirty="0">
              <a:solidFill>
                <a:srgbClr val="FFFF00"/>
              </a:solidFill>
              <a:latin typeface="Georgia" panose="02040502050405020303" pitchFamily="18" charset="0"/>
            </a:endParaRPr>
          </a:p>
          <a:p>
            <a:pPr>
              <a:buClr>
                <a:srgbClr val="000000"/>
              </a:buClr>
              <a:buSzPct val="100000"/>
              <a:buFont typeface="+mj-lt"/>
              <a:buAutoNum type="arabicParenR"/>
              <a:defRPr/>
            </a:pPr>
            <a:r>
              <a:rPr lang="en-US" sz="2400" b="0" dirty="0">
                <a:solidFill>
                  <a:srgbClr val="FFFF00"/>
                </a:solidFill>
                <a:latin typeface="Georgia" panose="02040502050405020303" pitchFamily="18" charset="0"/>
              </a:rPr>
              <a:t>Define a graph G(V, E) where there is a node per record. There is an edge between two nodes if they are placed in the same cluster in at least one of the blocks. Find and output the connected components of G(V, E) as final clusters.</a:t>
            </a:r>
          </a:p>
          <a:p>
            <a:pPr>
              <a:buClr>
                <a:srgbClr val="000000"/>
              </a:buClr>
              <a:buSzPct val="100000"/>
              <a:buFont typeface="Times New Roman" panose="02020603050405020304" pitchFamily="18" charset="0"/>
              <a:buNone/>
              <a:defRPr/>
            </a:pPr>
            <a:endParaRPr lang="en-US" sz="2400" b="0" dirty="0">
              <a:solidFill>
                <a:srgbClr val="FFC000"/>
              </a:solidFill>
              <a:latin typeface="Georgia" panose="02040502050405020303" pitchFamily="18" charset="0"/>
            </a:endParaRPr>
          </a:p>
          <a:p>
            <a:pPr>
              <a:buClr>
                <a:srgbClr val="000000"/>
              </a:buClr>
              <a:buSzPct val="100000"/>
              <a:buFont typeface="Times New Roman" panose="02020603050405020304" pitchFamily="18" charset="0"/>
              <a:buNone/>
              <a:defRPr/>
            </a:pPr>
            <a:endParaRPr lang="en-US" sz="2400" b="0" dirty="0">
              <a:latin typeface="Georgia" panose="02040502050405020303" pitchFamily="18" charset="0"/>
            </a:endParaRPr>
          </a:p>
          <a:p>
            <a:pPr lvl="1">
              <a:lnSpc>
                <a:spcPct val="90000"/>
              </a:lnSpc>
              <a:buClr>
                <a:srgbClr val="FFF15B"/>
              </a:buClr>
              <a:buSzPct val="75000"/>
              <a:buFont typeface="Wingdings" pitchFamily="2" charset="2"/>
              <a:buChar char=""/>
              <a:defRPr/>
            </a:pPr>
            <a:endParaRPr lang="en-US" altLang="en-US" b="0" dirty="0">
              <a:effectLst>
                <a:outerShdw blurRad="38100" dist="38100" dir="2700000" algn="tl">
                  <a:srgbClr val="C0C0C0"/>
                </a:outerShdw>
              </a:effectLst>
              <a:latin typeface="Times New Roman" panose="02020603050405020304" pitchFamily="18" charset="0"/>
            </a:endParaRPr>
          </a:p>
        </p:txBody>
      </p:sp>
      <p:sp>
        <p:nvSpPr>
          <p:cNvPr id="9219" name="Text Box 3">
            <a:extLst>
              <a:ext uri="{FF2B5EF4-FFF2-40B4-BE49-F238E27FC236}">
                <a16:creationId xmlns:a16="http://schemas.microsoft.com/office/drawing/2014/main" id="{9C1DF36A-C27F-7E92-CBD6-3008B41FBB3A}"/>
              </a:ext>
            </a:extLst>
          </p:cNvPr>
          <p:cNvSpPr txBox="1">
            <a:spLocks noChangeArrowheads="1"/>
          </p:cNvSpPr>
          <p:nvPr/>
        </p:nvSpPr>
        <p:spPr bwMode="auto">
          <a:xfrm>
            <a:off x="3475038" y="1096963"/>
            <a:ext cx="4572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C4AD1624-B4EA-C7D5-39F1-40C2003F4081}"/>
              </a:ext>
            </a:extLst>
          </p:cNvPr>
          <p:cNvSpPr txBox="1">
            <a:spLocks noChangeArrowheads="1"/>
          </p:cNvSpPr>
          <p:nvPr/>
        </p:nvSpPr>
        <p:spPr bwMode="auto">
          <a:xfrm>
            <a:off x="573088" y="412750"/>
            <a:ext cx="8570912"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0000"/>
              </a:lnSpc>
              <a:spcBef>
                <a:spcPts val="11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3000" b="1">
                <a:solidFill>
                  <a:srgbClr val="FFFFFF"/>
                </a:solidFill>
                <a:latin typeface="Arial" panose="020B0604020202020204" pitchFamily="34" charset="0"/>
                <a:ea typeface="ＭＳ Ｐゴシック" panose="020B0600070205080204" pitchFamily="34" charset="-128"/>
              </a:defRPr>
            </a:lvl1pPr>
            <a:lvl2pPr>
              <a:lnSpc>
                <a:spcPct val="90000"/>
              </a:lnSpc>
              <a:spcBef>
                <a:spcPts val="9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600" b="1">
                <a:solidFill>
                  <a:srgbClr val="FFFFFF"/>
                </a:solidFill>
                <a:latin typeface="Arial" panose="020B0604020202020204" pitchFamily="34" charset="0"/>
                <a:ea typeface="ＭＳ Ｐゴシック" panose="020B0600070205080204" pitchFamily="34" charset="-128"/>
              </a:defRPr>
            </a:lvl2pPr>
            <a:lvl3pPr>
              <a:lnSpc>
                <a:spcPct val="90000"/>
              </a:lnSpc>
              <a:spcBef>
                <a:spcPts val="8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200" b="1">
                <a:solidFill>
                  <a:srgbClr val="FFFFFF"/>
                </a:solidFill>
                <a:latin typeface="Arial" panose="020B0604020202020204" pitchFamily="34" charset="0"/>
                <a:ea typeface="ＭＳ Ｐゴシック" panose="020B0600070205080204" pitchFamily="34" charset="-128"/>
              </a:defRPr>
            </a:lvl3pPr>
            <a:lvl4pPr>
              <a:lnSpc>
                <a:spcPct val="90000"/>
              </a:lnSpc>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b="1">
                <a:solidFill>
                  <a:srgbClr val="FFFFFF"/>
                </a:solidFill>
                <a:latin typeface="Arial" panose="020B0604020202020204" pitchFamily="34" charset="0"/>
                <a:ea typeface="ＭＳ Ｐゴシック" panose="020B0600070205080204" pitchFamily="34" charset="-128"/>
              </a:defRPr>
            </a:lvl4pPr>
            <a:lvl5pPr>
              <a:lnSpc>
                <a:spcPct val="90000"/>
              </a:lnSpc>
              <a:spcBef>
                <a:spcPts val="6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3200" b="0">
                <a:solidFill>
                  <a:srgbClr val="FFF15B"/>
                </a:solidFill>
                <a:latin typeface="Times New Roman" panose="02020603050405020304" pitchFamily="18" charset="0"/>
              </a:rPr>
              <a:t>A Novel Blocking Idea</a:t>
            </a:r>
          </a:p>
        </p:txBody>
      </p:sp>
      <p:sp>
        <p:nvSpPr>
          <p:cNvPr id="4098" name="Text Box 2">
            <a:extLst>
              <a:ext uri="{FF2B5EF4-FFF2-40B4-BE49-F238E27FC236}">
                <a16:creationId xmlns:a16="http://schemas.microsoft.com/office/drawing/2014/main" id="{77F375CB-38F0-0E82-0F8B-DF69740AB858}"/>
              </a:ext>
            </a:extLst>
          </p:cNvPr>
          <p:cNvSpPr txBox="1">
            <a:spLocks noChangeArrowheads="1"/>
          </p:cNvSpPr>
          <p:nvPr/>
        </p:nvSpPr>
        <p:spPr bwMode="auto">
          <a:xfrm>
            <a:off x="463550" y="1152525"/>
            <a:ext cx="8451850" cy="5172075"/>
          </a:xfrm>
          <a:prstGeom prst="rect">
            <a:avLst/>
          </a:prstGeom>
          <a:noFill/>
          <a:ln>
            <a:noFill/>
          </a:ln>
          <a:effectLst/>
        </p:spPr>
        <p:txBody>
          <a:bodyPr/>
          <a:lstStyle>
            <a:lvl1pPr marL="566738" indent="-566738">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1pPr>
            <a:lvl2pPr marL="1023938"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9pPr>
          </a:lstStyle>
          <a:p>
            <a:pPr marL="457200" indent="-457200">
              <a:buClr>
                <a:srgbClr val="000000"/>
              </a:buClr>
              <a:buSzPct val="100000"/>
              <a:buFont typeface="Courier New" panose="02070309020205020404" pitchFamily="49" charset="0"/>
              <a:buChar char="o"/>
              <a:defRPr/>
            </a:pPr>
            <a:r>
              <a:rPr lang="en-US" sz="2400" b="0" dirty="0">
                <a:solidFill>
                  <a:schemeClr val="tx1"/>
                </a:solidFill>
                <a:latin typeface="Georgia" panose="02040502050405020303" pitchFamily="18" charset="0"/>
              </a:rPr>
              <a:t>When the alphabet size is </a:t>
            </a:r>
            <a:r>
              <a:rPr lang="en-US" sz="2400" b="0" i="1" dirty="0">
                <a:solidFill>
                  <a:schemeClr val="tx1"/>
                </a:solidFill>
                <a:latin typeface="Georgia" panose="02040502050405020303" pitchFamily="18" charset="0"/>
              </a:rPr>
              <a:t>s </a:t>
            </a:r>
            <a:r>
              <a:rPr lang="en-US" sz="2400" b="0" dirty="0">
                <a:solidFill>
                  <a:schemeClr val="tx1"/>
                </a:solidFill>
                <a:latin typeface="Georgia" panose="02040502050405020303" pitchFamily="18" charset="0"/>
              </a:rPr>
              <a:t>and if we employ </a:t>
            </a:r>
            <a:r>
              <a:rPr lang="en-US" sz="2400" b="0" i="1" dirty="0">
                <a:solidFill>
                  <a:schemeClr val="tx1"/>
                </a:solidFill>
                <a:latin typeface="Georgia" panose="02040502050405020303" pitchFamily="18" charset="0"/>
              </a:rPr>
              <a:t>k-</a:t>
            </a:r>
            <a:r>
              <a:rPr lang="en-US" sz="2400" b="0" dirty="0" err="1">
                <a:solidFill>
                  <a:schemeClr val="tx1"/>
                </a:solidFill>
                <a:latin typeface="Georgia" panose="02040502050405020303" pitchFamily="18" charset="0"/>
              </a:rPr>
              <a:t>mer</a:t>
            </a:r>
            <a:r>
              <a:rPr lang="en-US" sz="2400" b="0" dirty="0">
                <a:solidFill>
                  <a:schemeClr val="tx1"/>
                </a:solidFill>
                <a:latin typeface="Georgia" panose="02040502050405020303" pitchFamily="18" charset="0"/>
              </a:rPr>
              <a:t> based blocking, the number of blocks will be </a:t>
            </a:r>
            <a:r>
              <a:rPr lang="en-US" sz="2400" b="0" i="1" dirty="0">
                <a:solidFill>
                  <a:schemeClr val="tx1"/>
                </a:solidFill>
                <a:latin typeface="Georgia" panose="02040502050405020303" pitchFamily="18" charset="0"/>
              </a:rPr>
              <a:t>s</a:t>
            </a:r>
            <a:r>
              <a:rPr lang="en-US" sz="2400" b="0" i="1" baseline="30000" dirty="0">
                <a:solidFill>
                  <a:schemeClr val="tx1"/>
                </a:solidFill>
                <a:latin typeface="Georgia" panose="02040502050405020303" pitchFamily="18" charset="0"/>
              </a:rPr>
              <a:t>k</a:t>
            </a:r>
            <a:r>
              <a:rPr lang="en-US" sz="2400" b="0" i="1" dirty="0">
                <a:solidFill>
                  <a:schemeClr val="tx1"/>
                </a:solidFill>
                <a:latin typeface="Georgia" panose="02040502050405020303" pitchFamily="18" charset="0"/>
              </a:rPr>
              <a:t>.</a:t>
            </a:r>
          </a:p>
          <a:p>
            <a:pPr marL="457200" indent="-457200">
              <a:buClr>
                <a:srgbClr val="000000"/>
              </a:buClr>
              <a:buSzPct val="100000"/>
              <a:buFont typeface="Courier New" panose="02070309020205020404" pitchFamily="49" charset="0"/>
              <a:buChar char="o"/>
              <a:defRPr/>
            </a:pPr>
            <a:endParaRPr lang="en-US" sz="2400" b="0" i="1" dirty="0">
              <a:solidFill>
                <a:schemeClr val="tx1"/>
              </a:solidFill>
              <a:latin typeface="Georgia" panose="02040502050405020303" pitchFamily="18" charset="0"/>
            </a:endParaRPr>
          </a:p>
          <a:p>
            <a:pPr marL="457200" indent="-457200">
              <a:buClr>
                <a:srgbClr val="000000"/>
              </a:buClr>
              <a:buSzPct val="100000"/>
              <a:buFont typeface="Courier New" panose="02070309020205020404" pitchFamily="49" charset="0"/>
              <a:buChar char="o"/>
              <a:defRPr/>
            </a:pPr>
            <a:r>
              <a:rPr lang="en-US" sz="2400" b="0" dirty="0">
                <a:solidFill>
                  <a:schemeClr val="tx1"/>
                </a:solidFill>
                <a:latin typeface="Georgia" panose="02040502050405020303" pitchFamily="18" charset="0"/>
              </a:rPr>
              <a:t>Call the set of these blocks as a </a:t>
            </a:r>
            <a:r>
              <a:rPr lang="en-US" sz="2400" b="0" i="1" dirty="0">
                <a:solidFill>
                  <a:schemeClr val="tx1"/>
                </a:solidFill>
                <a:latin typeface="Georgia" panose="02040502050405020303" pitchFamily="18" charset="0"/>
              </a:rPr>
              <a:t>superblock.</a:t>
            </a:r>
          </a:p>
          <a:p>
            <a:pPr marL="457200" indent="-457200">
              <a:buClr>
                <a:srgbClr val="000000"/>
              </a:buClr>
              <a:buSzPct val="100000"/>
              <a:buFont typeface="Courier New" panose="02070309020205020404" pitchFamily="49" charset="0"/>
              <a:buChar char="o"/>
              <a:defRPr/>
            </a:pPr>
            <a:endParaRPr lang="en-US" sz="2400" b="0" i="1" dirty="0">
              <a:solidFill>
                <a:schemeClr val="tx1"/>
              </a:solidFill>
              <a:latin typeface="Georgia" panose="02040502050405020303" pitchFamily="18" charset="0"/>
            </a:endParaRPr>
          </a:p>
          <a:p>
            <a:pPr marL="457200" indent="-457200">
              <a:buClr>
                <a:srgbClr val="000000"/>
              </a:buClr>
              <a:buSzPct val="100000"/>
              <a:buFont typeface="Courier New" panose="02070309020205020404" pitchFamily="49" charset="0"/>
              <a:buChar char="o"/>
              <a:defRPr/>
            </a:pPr>
            <a:r>
              <a:rPr lang="en-US" sz="2400" b="0" dirty="0">
                <a:solidFill>
                  <a:schemeClr val="tx1"/>
                </a:solidFill>
                <a:latin typeface="Georgia" panose="02040502050405020303" pitchFamily="18" charset="0"/>
              </a:rPr>
              <a:t>Blocking is done with respect to one or more of the attributes (such as last name, first name, etc.)</a:t>
            </a:r>
          </a:p>
          <a:p>
            <a:pPr marL="457200" indent="-457200">
              <a:buClr>
                <a:srgbClr val="000000"/>
              </a:buClr>
              <a:buSzPct val="100000"/>
              <a:buFont typeface="Courier New" panose="02070309020205020404" pitchFamily="49" charset="0"/>
              <a:buChar char="o"/>
              <a:defRPr/>
            </a:pPr>
            <a:endParaRPr lang="en-US" sz="2400" b="0" dirty="0">
              <a:solidFill>
                <a:schemeClr val="tx1"/>
              </a:solidFill>
              <a:latin typeface="Georgia" panose="02040502050405020303" pitchFamily="18" charset="0"/>
            </a:endParaRPr>
          </a:p>
          <a:p>
            <a:pPr marL="457200" indent="-457200">
              <a:buClr>
                <a:srgbClr val="000000"/>
              </a:buClr>
              <a:buSzPct val="100000"/>
              <a:buFont typeface="Courier New" panose="02070309020205020404" pitchFamily="49" charset="0"/>
              <a:buChar char="o"/>
              <a:defRPr/>
            </a:pPr>
            <a:r>
              <a:rPr lang="en-US" sz="2400" b="0" dirty="0">
                <a:solidFill>
                  <a:schemeClr val="tx1"/>
                </a:solidFill>
                <a:latin typeface="Georgia" panose="02040502050405020303" pitchFamily="18" charset="0"/>
              </a:rPr>
              <a:t>Call the collection of these attributes </a:t>
            </a:r>
            <a:r>
              <a:rPr lang="en-US" sz="2400" b="0" i="1" dirty="0">
                <a:solidFill>
                  <a:schemeClr val="tx1"/>
                </a:solidFill>
                <a:latin typeface="Georgia" panose="02040502050405020303" pitchFamily="18" charset="0"/>
              </a:rPr>
              <a:t>the blocking attribute.</a:t>
            </a:r>
          </a:p>
          <a:p>
            <a:pPr marL="457200" indent="-457200">
              <a:buClr>
                <a:srgbClr val="000000"/>
              </a:buClr>
              <a:buSzPct val="100000"/>
              <a:buFont typeface="Courier New" panose="02070309020205020404" pitchFamily="49" charset="0"/>
              <a:buChar char="o"/>
              <a:defRPr/>
            </a:pPr>
            <a:endParaRPr lang="en-US" sz="2400" b="0" i="1" dirty="0">
              <a:solidFill>
                <a:schemeClr val="tx1"/>
              </a:solidFill>
              <a:latin typeface="Georgia" panose="02040502050405020303" pitchFamily="18" charset="0"/>
            </a:endParaRPr>
          </a:p>
          <a:p>
            <a:pPr marL="457200" indent="-457200">
              <a:buClr>
                <a:srgbClr val="000000"/>
              </a:buClr>
              <a:buSzPct val="100000"/>
              <a:buFont typeface="Courier New" panose="02070309020205020404" pitchFamily="49" charset="0"/>
              <a:buChar char="o"/>
              <a:defRPr/>
            </a:pPr>
            <a:r>
              <a:rPr lang="en-US" sz="2400" b="0" dirty="0">
                <a:solidFill>
                  <a:schemeClr val="tx1"/>
                </a:solidFill>
                <a:latin typeface="Georgia" panose="02040502050405020303" pitchFamily="18" charset="0"/>
              </a:rPr>
              <a:t>The idea of </a:t>
            </a:r>
            <a:r>
              <a:rPr lang="en-US" sz="2400" b="0" dirty="0" err="1">
                <a:solidFill>
                  <a:schemeClr val="tx1"/>
                </a:solidFill>
                <a:latin typeface="Georgia" panose="02040502050405020303" pitchFamily="18" charset="0"/>
              </a:rPr>
              <a:t>superblocking</a:t>
            </a:r>
            <a:r>
              <a:rPr lang="en-US" sz="2400" b="0" dirty="0">
                <a:solidFill>
                  <a:schemeClr val="tx1"/>
                </a:solidFill>
                <a:latin typeface="Georgia" panose="02040502050405020303" pitchFamily="18" charset="0"/>
              </a:rPr>
              <a:t> is to have a </a:t>
            </a:r>
            <a:r>
              <a:rPr lang="en-US" sz="2400" b="0" i="1" dirty="0">
                <a:solidFill>
                  <a:schemeClr val="tx1"/>
                </a:solidFill>
                <a:latin typeface="Georgia" panose="02040502050405020303" pitchFamily="18" charset="0"/>
              </a:rPr>
              <a:t>superblock </a:t>
            </a:r>
            <a:r>
              <a:rPr lang="en-US" sz="2400" b="0" dirty="0">
                <a:solidFill>
                  <a:schemeClr val="tx1"/>
                </a:solidFill>
                <a:latin typeface="Georgia" panose="02040502050405020303" pitchFamily="18" charset="0"/>
              </a:rPr>
              <a:t>for every starting character of the blocking attribute. </a:t>
            </a:r>
          </a:p>
          <a:p>
            <a:pPr>
              <a:buClr>
                <a:srgbClr val="000000"/>
              </a:buClr>
              <a:buSzPct val="100000"/>
              <a:buFont typeface="Courier New" panose="02070309020205020404" pitchFamily="49" charset="0"/>
              <a:buChar char="o"/>
              <a:defRPr/>
            </a:pPr>
            <a:endParaRPr lang="en-US" sz="2400" b="0" dirty="0">
              <a:solidFill>
                <a:schemeClr val="tx1"/>
              </a:solidFill>
              <a:latin typeface="Georgia" panose="02040502050405020303" pitchFamily="18" charset="0"/>
            </a:endParaRPr>
          </a:p>
          <a:p>
            <a:pPr>
              <a:buClr>
                <a:srgbClr val="000000"/>
              </a:buClr>
              <a:buSzPct val="100000"/>
              <a:buFont typeface="Times New Roman" panose="02020603050405020304" pitchFamily="18" charset="0"/>
              <a:buNone/>
              <a:defRPr/>
            </a:pPr>
            <a:endParaRPr lang="en-US" sz="2400" b="0" dirty="0">
              <a:latin typeface="Georgia" panose="02040502050405020303" pitchFamily="18" charset="0"/>
            </a:endParaRPr>
          </a:p>
          <a:p>
            <a:pPr lvl="1">
              <a:lnSpc>
                <a:spcPct val="90000"/>
              </a:lnSpc>
              <a:buClr>
                <a:srgbClr val="FFF15B"/>
              </a:buClr>
              <a:buSzPct val="75000"/>
              <a:buFont typeface="Wingdings" pitchFamily="2" charset="2"/>
              <a:buChar char=""/>
              <a:defRPr/>
            </a:pPr>
            <a:endParaRPr lang="en-US" altLang="en-US" b="0" dirty="0">
              <a:effectLst>
                <a:outerShdw blurRad="38100" dist="38100" dir="2700000" algn="tl">
                  <a:srgbClr val="C0C0C0"/>
                </a:outerShdw>
              </a:effectLst>
              <a:latin typeface="Times New Roman" panose="02020603050405020304" pitchFamily="18" charset="0"/>
            </a:endParaRPr>
          </a:p>
        </p:txBody>
      </p:sp>
      <p:sp>
        <p:nvSpPr>
          <p:cNvPr id="13315" name="Text Box 3">
            <a:extLst>
              <a:ext uri="{FF2B5EF4-FFF2-40B4-BE49-F238E27FC236}">
                <a16:creationId xmlns:a16="http://schemas.microsoft.com/office/drawing/2014/main" id="{9CF638BF-7BE7-7EBD-BCEE-A0E2F2EC73E1}"/>
              </a:ext>
            </a:extLst>
          </p:cNvPr>
          <p:cNvSpPr txBox="1">
            <a:spLocks noChangeArrowheads="1"/>
          </p:cNvSpPr>
          <p:nvPr/>
        </p:nvSpPr>
        <p:spPr bwMode="auto">
          <a:xfrm>
            <a:off x="3475038" y="1096963"/>
            <a:ext cx="4572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489549" y="793272"/>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err="1">
                <a:latin typeface="Times New Roman" panose="02020603050405020304" pitchFamily="18" charset="0"/>
                <a:cs typeface="Times New Roman" panose="02020603050405020304" pitchFamily="18" charset="0"/>
              </a:rPr>
              <a:t>SuperBlocking</a:t>
            </a:r>
            <a:endParaRPr sz="3200" b="0" dirty="0">
              <a:latin typeface="Times New Roman" panose="02020603050405020304" pitchFamily="18" charset="0"/>
              <a:cs typeface="Times New Roman" panose="02020603050405020304" pitchFamily="18" charset="0"/>
            </a:endParaRPr>
          </a:p>
        </p:txBody>
      </p:sp>
      <p:sp>
        <p:nvSpPr>
          <p:cNvPr id="143" name="Google Shape;143;p26"/>
          <p:cNvSpPr txBox="1">
            <a:spLocks noGrp="1"/>
          </p:cNvSpPr>
          <p:nvPr>
            <p:ph type="body" idx="1"/>
          </p:nvPr>
        </p:nvSpPr>
        <p:spPr>
          <a:xfrm>
            <a:off x="311700" y="1857524"/>
            <a:ext cx="8433700" cy="4543275"/>
          </a:xfrm>
          <a:prstGeom prst="rect">
            <a:avLst/>
          </a:prstGeom>
          <a:noFill/>
          <a:ln>
            <a:noFill/>
          </a:ln>
        </p:spPr>
        <p:txBody>
          <a:bodyPr spcFirstLastPara="1" vert="horz" wrap="square" lIns="91425" tIns="91425" rIns="91425" bIns="91425" numCol="1" anchor="t" anchorCtr="0" compatLnSpc="1">
            <a:prstTxWarp prst="textNoShape">
              <a:avLst/>
            </a:prstTxWarp>
            <a:normAutofit/>
          </a:bodyPr>
          <a:lstStyle/>
          <a:p>
            <a:pPr marL="0" indent="0">
              <a:buNone/>
            </a:pPr>
            <a:r>
              <a:rPr lang="en" sz="2800" b="0" dirty="0">
                <a:latin typeface="Times New Roman" panose="02020603050405020304" pitchFamily="18" charset="0"/>
                <a:cs typeface="Times New Roman" panose="02020603050405020304" pitchFamily="18" charset="0"/>
              </a:rPr>
              <a:t>Key Idea: Have a superblock for every starting character of the blocking key. Then proceed with standard </a:t>
            </a:r>
            <a:r>
              <a:rPr lang="en" sz="2800" b="0" i="1" dirty="0">
                <a:latin typeface="Times New Roman" panose="02020603050405020304" pitchFamily="18" charset="0"/>
                <a:cs typeface="Times New Roman" panose="02020603050405020304" pitchFamily="18" charset="0"/>
              </a:rPr>
              <a:t>k</a:t>
            </a:r>
            <a:r>
              <a:rPr lang="en" sz="2800" b="0" dirty="0">
                <a:latin typeface="Times New Roman" panose="02020603050405020304" pitchFamily="18" charset="0"/>
                <a:cs typeface="Times New Roman" panose="02020603050405020304" pitchFamily="18" charset="0"/>
              </a:rPr>
              <a:t>-</a:t>
            </a:r>
            <a:r>
              <a:rPr lang="en" sz="2800" b="0" dirty="0" err="1">
                <a:latin typeface="Times New Roman" panose="02020603050405020304" pitchFamily="18" charset="0"/>
                <a:cs typeface="Times New Roman" panose="02020603050405020304" pitchFamily="18" charset="0"/>
              </a:rPr>
              <a:t>mer</a:t>
            </a:r>
            <a:r>
              <a:rPr lang="en" sz="2800" b="0" dirty="0">
                <a:latin typeface="Times New Roman" panose="02020603050405020304" pitchFamily="18" charset="0"/>
                <a:cs typeface="Times New Roman" panose="02020603050405020304" pitchFamily="18" charset="0"/>
              </a:rPr>
              <a:t> blocking in every superblock</a:t>
            </a:r>
            <a:r>
              <a:rPr lang="en" dirty="0"/>
              <a:t>.</a:t>
            </a:r>
            <a:endParaRPr dirty="0"/>
          </a:p>
          <a:p>
            <a:pPr marL="0" indent="0">
              <a:spcBef>
                <a:spcPts val="1200"/>
              </a:spcBef>
              <a:spcAft>
                <a:spcPts val="1200"/>
              </a:spcAft>
              <a:buNone/>
            </a:pPr>
            <a:endParaRPr dirty="0"/>
          </a:p>
        </p:txBody>
      </p:sp>
      <p:graphicFrame>
        <p:nvGraphicFramePr>
          <p:cNvPr id="144" name="Google Shape;144;p26"/>
          <p:cNvGraphicFramePr/>
          <p:nvPr>
            <p:extLst>
              <p:ext uri="{D42A27DB-BD31-4B8C-83A1-F6EECF244321}">
                <p14:modId xmlns:p14="http://schemas.microsoft.com/office/powerpoint/2010/main" val="624983287"/>
              </p:ext>
            </p:extLst>
          </p:nvPr>
        </p:nvGraphicFramePr>
        <p:xfrm>
          <a:off x="535525" y="3804935"/>
          <a:ext cx="1477975" cy="2377260"/>
        </p:xfrm>
        <a:graphic>
          <a:graphicData uri="http://schemas.openxmlformats.org/drawingml/2006/table">
            <a:tbl>
              <a:tblPr>
                <a:noFill/>
              </a:tblPr>
              <a:tblGrid>
                <a:gridCol w="1477975">
                  <a:extLst>
                    <a:ext uri="{9D8B030D-6E8A-4147-A177-3AD203B41FA5}">
                      <a16:colId xmlns:a16="http://schemas.microsoft.com/office/drawing/2014/main" val="20000"/>
                    </a:ext>
                  </a:extLst>
                </a:gridCol>
              </a:tblGrid>
              <a:tr h="395100">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dirty="0">
                          <a:solidFill>
                            <a:schemeClr val="tx1"/>
                          </a:solidFill>
                          <a:latin typeface="Times New Roman" panose="02020603050405020304" pitchFamily="18" charset="0"/>
                          <a:cs typeface="Times New Roman" panose="02020603050405020304" pitchFamily="18" charset="0"/>
                        </a:rPr>
                        <a:t>Blocking Key</a:t>
                      </a:r>
                      <a:endParaRPr sz="1400" b="1" i="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0"/>
                  </a:ext>
                </a:extLst>
              </a:tr>
              <a:tr h="380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Kannan</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1"/>
                  </a:ext>
                </a:extLst>
              </a:tr>
              <a:tr h="380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Krista</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2"/>
                  </a:ext>
                </a:extLst>
              </a:tr>
              <a:tr h="380675">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err="1">
                          <a:solidFill>
                            <a:schemeClr val="tx1"/>
                          </a:solidFill>
                          <a:latin typeface="Times New Roman" panose="02020603050405020304" pitchFamily="18" charset="0"/>
                          <a:cs typeface="Times New Roman" panose="02020603050405020304" pitchFamily="18" charset="0"/>
                        </a:rPr>
                        <a:t>Cannan</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3"/>
                  </a:ext>
                </a:extLst>
              </a:tr>
              <a:tr h="380675">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Crista</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4"/>
                  </a:ext>
                </a:extLst>
              </a:tr>
              <a:tr h="380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Annan</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5"/>
                  </a:ext>
                </a:extLst>
              </a:tr>
            </a:tbl>
          </a:graphicData>
        </a:graphic>
      </p:graphicFrame>
      <p:sp>
        <p:nvSpPr>
          <p:cNvPr id="145" name="Google Shape;145;p26"/>
          <p:cNvSpPr/>
          <p:nvPr/>
        </p:nvSpPr>
        <p:spPr>
          <a:xfrm>
            <a:off x="2167204" y="4514649"/>
            <a:ext cx="1779900" cy="654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buClr>
                <a:srgbClr val="000000"/>
              </a:buClr>
              <a:buSzPts val="1400"/>
            </a:pPr>
            <a:endParaRPr sz="1400" b="0">
              <a:solidFill>
                <a:srgbClr val="000000"/>
              </a:solidFill>
              <a:latin typeface="Arial"/>
              <a:ea typeface="Arial"/>
              <a:cs typeface="Arial"/>
              <a:sym typeface="Arial"/>
            </a:endParaRPr>
          </a:p>
        </p:txBody>
      </p:sp>
      <p:sp>
        <p:nvSpPr>
          <p:cNvPr id="146" name="Google Shape;146;p26"/>
          <p:cNvSpPr txBox="1"/>
          <p:nvPr/>
        </p:nvSpPr>
        <p:spPr>
          <a:xfrm>
            <a:off x="2222945" y="4086465"/>
            <a:ext cx="1562100" cy="482700"/>
          </a:xfrm>
          <a:prstGeom prst="rect">
            <a:avLst/>
          </a:prstGeom>
          <a:noFill/>
          <a:ln>
            <a:noFill/>
          </a:ln>
        </p:spPr>
        <p:txBody>
          <a:bodyPr spcFirstLastPara="1" wrap="square" lIns="91425" tIns="91425" rIns="91425" bIns="91425" anchor="t" anchorCtr="0">
            <a:noAutofit/>
          </a:bodyPr>
          <a:lstStyle/>
          <a:p>
            <a:pPr>
              <a:spcBef>
                <a:spcPts val="0"/>
              </a:spcBef>
              <a:spcAft>
                <a:spcPts val="0"/>
              </a:spcAft>
              <a:buClr>
                <a:srgbClr val="000000"/>
              </a:buClr>
              <a:buSzPts val="1600"/>
            </a:pPr>
            <a:r>
              <a:rPr lang="en" sz="1600" b="0" dirty="0" err="1">
                <a:latin typeface="Times New Roman" panose="02020603050405020304" pitchFamily="18" charset="0"/>
                <a:ea typeface="Arial"/>
                <a:cs typeface="Times New Roman" panose="02020603050405020304" pitchFamily="18" charset="0"/>
                <a:sym typeface="Arial"/>
              </a:rPr>
              <a:t>SuperBlocking</a:t>
            </a:r>
            <a:endParaRPr sz="1600" b="0" dirty="0">
              <a:latin typeface="Times New Roman" panose="02020603050405020304" pitchFamily="18" charset="0"/>
              <a:ea typeface="Arial"/>
              <a:cs typeface="Times New Roman" panose="02020603050405020304" pitchFamily="18" charset="0"/>
              <a:sym typeface="Arial"/>
            </a:endParaRPr>
          </a:p>
        </p:txBody>
      </p:sp>
      <p:graphicFrame>
        <p:nvGraphicFramePr>
          <p:cNvPr id="147" name="Google Shape;147;p26"/>
          <p:cNvGraphicFramePr/>
          <p:nvPr>
            <p:extLst>
              <p:ext uri="{D42A27DB-BD31-4B8C-83A1-F6EECF244321}">
                <p14:modId xmlns:p14="http://schemas.microsoft.com/office/powerpoint/2010/main" val="2703913891"/>
              </p:ext>
            </p:extLst>
          </p:nvPr>
        </p:nvGraphicFramePr>
        <p:xfrm>
          <a:off x="4200050" y="3556605"/>
          <a:ext cx="2333450" cy="792420"/>
        </p:xfrm>
        <a:graphic>
          <a:graphicData uri="http://schemas.openxmlformats.org/drawingml/2006/table">
            <a:tbl>
              <a:tblPr>
                <a:noFill/>
              </a:tblPr>
              <a:tblGrid>
                <a:gridCol w="2333450">
                  <a:extLst>
                    <a:ext uri="{9D8B030D-6E8A-4147-A177-3AD203B41FA5}">
                      <a16:colId xmlns:a16="http://schemas.microsoft.com/office/drawing/2014/main" val="20000"/>
                    </a:ext>
                  </a:extLst>
                </a:gridCol>
              </a:tblGrid>
              <a:tr h="354125">
                <a:tc>
                  <a:txBody>
                    <a:bodyPr/>
                    <a:lstStyle/>
                    <a:p>
                      <a:pPr marL="0" marR="0" lvl="0" indent="0" algn="l" rtl="0">
                        <a:lnSpc>
                          <a:spcPct val="100000"/>
                        </a:lnSpc>
                        <a:spcBef>
                          <a:spcPts val="0"/>
                        </a:spcBef>
                        <a:spcAft>
                          <a:spcPts val="0"/>
                        </a:spcAft>
                        <a:buClr>
                          <a:srgbClr val="000000"/>
                        </a:buClr>
                        <a:buSzPts val="13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Superblock ID: “</a:t>
                      </a:r>
                      <a:r>
                        <a:rPr lang="en" sz="1400" i="1" u="none" strike="noStrike" cap="none" dirty="0">
                          <a:solidFill>
                            <a:schemeClr val="tx1"/>
                          </a:solidFill>
                          <a:latin typeface="Times New Roman" panose="02020603050405020304" pitchFamily="18" charset="0"/>
                          <a:cs typeface="Times New Roman" panose="02020603050405020304" pitchFamily="18" charset="0"/>
                        </a:rPr>
                        <a:t>A</a:t>
                      </a:r>
                      <a:r>
                        <a:rPr lang="en" sz="1400" u="none" strike="noStrike" cap="none" dirty="0">
                          <a:solidFill>
                            <a:schemeClr val="tx1"/>
                          </a:solidFill>
                          <a:latin typeface="Times New Roman" panose="02020603050405020304" pitchFamily="18" charset="0"/>
                          <a:cs typeface="Times New Roman" panose="02020603050405020304" pitchFamily="18" charset="0"/>
                        </a:rPr>
                        <a:t>”</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0"/>
                  </a:ext>
                </a:extLst>
              </a:tr>
              <a:tr h="354125">
                <a:tc>
                  <a:txBody>
                    <a:bodyPr/>
                    <a:lstStyle/>
                    <a:p>
                      <a:pPr marL="0" marR="0" lvl="0" indent="0" algn="l" rtl="0">
                        <a:lnSpc>
                          <a:spcPct val="100000"/>
                        </a:lnSpc>
                        <a:spcBef>
                          <a:spcPts val="0"/>
                        </a:spcBef>
                        <a:spcAft>
                          <a:spcPts val="0"/>
                        </a:spcAft>
                        <a:buClr>
                          <a:srgbClr val="000000"/>
                        </a:buClr>
                        <a:buSzPts val="13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Keys: Annan</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1"/>
                  </a:ext>
                </a:extLst>
              </a:tr>
            </a:tbl>
          </a:graphicData>
        </a:graphic>
      </p:graphicFrame>
      <p:graphicFrame>
        <p:nvGraphicFramePr>
          <p:cNvPr id="148" name="Google Shape;148;p26"/>
          <p:cNvGraphicFramePr/>
          <p:nvPr>
            <p:extLst>
              <p:ext uri="{D42A27DB-BD31-4B8C-83A1-F6EECF244321}">
                <p14:modId xmlns:p14="http://schemas.microsoft.com/office/powerpoint/2010/main" val="2106125991"/>
              </p:ext>
            </p:extLst>
          </p:nvPr>
        </p:nvGraphicFramePr>
        <p:xfrm>
          <a:off x="4200050" y="4514649"/>
          <a:ext cx="2333450" cy="792420"/>
        </p:xfrm>
        <a:graphic>
          <a:graphicData uri="http://schemas.openxmlformats.org/drawingml/2006/table">
            <a:tbl>
              <a:tblPr>
                <a:noFill/>
              </a:tblPr>
              <a:tblGrid>
                <a:gridCol w="2333450">
                  <a:extLst>
                    <a:ext uri="{9D8B030D-6E8A-4147-A177-3AD203B41FA5}">
                      <a16:colId xmlns:a16="http://schemas.microsoft.com/office/drawing/2014/main" val="20000"/>
                    </a:ext>
                  </a:extLst>
                </a:gridCol>
              </a:tblGrid>
              <a:tr h="354125">
                <a:tc>
                  <a:txBody>
                    <a:bodyPr/>
                    <a:lstStyle/>
                    <a:p>
                      <a:pPr marL="0" marR="0" lvl="0" indent="0" algn="l" rtl="0">
                        <a:lnSpc>
                          <a:spcPct val="100000"/>
                        </a:lnSpc>
                        <a:spcBef>
                          <a:spcPts val="0"/>
                        </a:spcBef>
                        <a:spcAft>
                          <a:spcPts val="0"/>
                        </a:spcAft>
                        <a:buClr>
                          <a:srgbClr val="000000"/>
                        </a:buClr>
                        <a:buSzPts val="13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Superblock ID: “</a:t>
                      </a:r>
                      <a:r>
                        <a:rPr lang="en" sz="1400" i="1" u="none" strike="noStrike" cap="none" dirty="0">
                          <a:solidFill>
                            <a:schemeClr val="tx1"/>
                          </a:solidFill>
                          <a:latin typeface="Times New Roman" panose="02020603050405020304" pitchFamily="18" charset="0"/>
                          <a:cs typeface="Times New Roman" panose="02020603050405020304" pitchFamily="18" charset="0"/>
                        </a:rPr>
                        <a:t>C</a:t>
                      </a:r>
                      <a:r>
                        <a:rPr lang="en" sz="1400" u="none" strike="noStrike" cap="none" dirty="0">
                          <a:solidFill>
                            <a:schemeClr val="tx1"/>
                          </a:solidFill>
                          <a:latin typeface="Times New Roman" panose="02020603050405020304" pitchFamily="18" charset="0"/>
                          <a:cs typeface="Times New Roman" panose="02020603050405020304" pitchFamily="18" charset="0"/>
                        </a:rPr>
                        <a:t>”</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0"/>
                  </a:ext>
                </a:extLst>
              </a:tr>
              <a:tr h="354125">
                <a:tc>
                  <a:txBody>
                    <a:bodyPr/>
                    <a:lstStyle/>
                    <a:p>
                      <a:pPr marL="0" marR="0" lvl="0" indent="0" algn="l" rtl="0">
                        <a:lnSpc>
                          <a:spcPct val="100000"/>
                        </a:lnSpc>
                        <a:spcBef>
                          <a:spcPts val="0"/>
                        </a:spcBef>
                        <a:spcAft>
                          <a:spcPts val="0"/>
                        </a:spcAft>
                        <a:buClr>
                          <a:srgbClr val="000000"/>
                        </a:buClr>
                        <a:buSzPts val="13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Keys: </a:t>
                      </a:r>
                      <a:r>
                        <a:rPr lang="en" sz="1400" u="none" strike="noStrike" cap="none" dirty="0" err="1">
                          <a:solidFill>
                            <a:schemeClr val="tx1"/>
                          </a:solidFill>
                          <a:latin typeface="Times New Roman" panose="02020603050405020304" pitchFamily="18" charset="0"/>
                          <a:cs typeface="Times New Roman" panose="02020603050405020304" pitchFamily="18" charset="0"/>
                        </a:rPr>
                        <a:t>Cannan</a:t>
                      </a:r>
                      <a:r>
                        <a:rPr lang="en" sz="1400" u="none" strike="noStrike" cap="none" dirty="0">
                          <a:solidFill>
                            <a:schemeClr val="tx1"/>
                          </a:solidFill>
                          <a:latin typeface="Times New Roman" panose="02020603050405020304" pitchFamily="18" charset="0"/>
                          <a:cs typeface="Times New Roman" panose="02020603050405020304" pitchFamily="18" charset="0"/>
                        </a:rPr>
                        <a:t>, Crista</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1"/>
                  </a:ext>
                </a:extLst>
              </a:tr>
            </a:tbl>
          </a:graphicData>
        </a:graphic>
      </p:graphicFrame>
      <p:graphicFrame>
        <p:nvGraphicFramePr>
          <p:cNvPr id="149" name="Google Shape;149;p26"/>
          <p:cNvGraphicFramePr/>
          <p:nvPr>
            <p:extLst>
              <p:ext uri="{D42A27DB-BD31-4B8C-83A1-F6EECF244321}">
                <p14:modId xmlns:p14="http://schemas.microsoft.com/office/powerpoint/2010/main" val="662457969"/>
              </p:ext>
            </p:extLst>
          </p:nvPr>
        </p:nvGraphicFramePr>
        <p:xfrm>
          <a:off x="4200050" y="5487933"/>
          <a:ext cx="2333450" cy="792420"/>
        </p:xfrm>
        <a:graphic>
          <a:graphicData uri="http://schemas.openxmlformats.org/drawingml/2006/table">
            <a:tbl>
              <a:tblPr>
                <a:noFill/>
              </a:tblPr>
              <a:tblGrid>
                <a:gridCol w="2333450">
                  <a:extLst>
                    <a:ext uri="{9D8B030D-6E8A-4147-A177-3AD203B41FA5}">
                      <a16:colId xmlns:a16="http://schemas.microsoft.com/office/drawing/2014/main" val="20000"/>
                    </a:ext>
                  </a:extLst>
                </a:gridCol>
              </a:tblGrid>
              <a:tr h="354125">
                <a:tc>
                  <a:txBody>
                    <a:bodyPr/>
                    <a:lstStyle/>
                    <a:p>
                      <a:pPr marL="0" marR="0" lvl="0" indent="0" algn="l" rtl="0">
                        <a:lnSpc>
                          <a:spcPct val="100000"/>
                        </a:lnSpc>
                        <a:spcBef>
                          <a:spcPts val="0"/>
                        </a:spcBef>
                        <a:spcAft>
                          <a:spcPts val="0"/>
                        </a:spcAft>
                        <a:buClr>
                          <a:srgbClr val="000000"/>
                        </a:buClr>
                        <a:buSzPts val="13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Superblock ID: “</a:t>
                      </a:r>
                      <a:r>
                        <a:rPr lang="en" sz="1400" i="1" u="none" strike="noStrike" cap="none" dirty="0">
                          <a:solidFill>
                            <a:schemeClr val="tx1"/>
                          </a:solidFill>
                          <a:latin typeface="Times New Roman" panose="02020603050405020304" pitchFamily="18" charset="0"/>
                          <a:cs typeface="Times New Roman" panose="02020603050405020304" pitchFamily="18" charset="0"/>
                        </a:rPr>
                        <a:t>K</a:t>
                      </a:r>
                      <a:r>
                        <a:rPr lang="en" sz="1400" u="none" strike="noStrike" cap="none" dirty="0">
                          <a:solidFill>
                            <a:schemeClr val="tx1"/>
                          </a:solidFill>
                          <a:latin typeface="Times New Roman" panose="02020603050405020304" pitchFamily="18" charset="0"/>
                          <a:cs typeface="Times New Roman" panose="02020603050405020304" pitchFamily="18" charset="0"/>
                        </a:rPr>
                        <a:t>”</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0"/>
                  </a:ext>
                </a:extLst>
              </a:tr>
              <a:tr h="354125">
                <a:tc>
                  <a:txBody>
                    <a:bodyPr/>
                    <a:lstStyle/>
                    <a:p>
                      <a:pPr marL="0" marR="0" lvl="0" indent="0" algn="l" rtl="0">
                        <a:lnSpc>
                          <a:spcPct val="100000"/>
                        </a:lnSpc>
                        <a:spcBef>
                          <a:spcPts val="0"/>
                        </a:spcBef>
                        <a:spcAft>
                          <a:spcPts val="0"/>
                        </a:spcAft>
                        <a:buClr>
                          <a:srgbClr val="000000"/>
                        </a:buClr>
                        <a:buSzPts val="13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Keys: Kannan, Krista</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1"/>
                  </a:ext>
                </a:extLst>
              </a:tr>
            </a:tbl>
          </a:graphicData>
        </a:graphic>
      </p:graphicFrame>
      <p:sp>
        <p:nvSpPr>
          <p:cNvPr id="150" name="Google Shape;150;p26"/>
          <p:cNvSpPr/>
          <p:nvPr/>
        </p:nvSpPr>
        <p:spPr>
          <a:xfrm>
            <a:off x="6638950" y="4460799"/>
            <a:ext cx="2081100" cy="76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buClr>
                <a:srgbClr val="000000"/>
              </a:buClr>
              <a:buSzPts val="1400"/>
            </a:pPr>
            <a:endParaRPr sz="1400" b="0">
              <a:solidFill>
                <a:srgbClr val="000000"/>
              </a:solidFill>
              <a:latin typeface="Arial"/>
              <a:ea typeface="Arial"/>
              <a:cs typeface="Arial"/>
              <a:sym typeface="Arial"/>
            </a:endParaRPr>
          </a:p>
        </p:txBody>
      </p:sp>
      <p:sp>
        <p:nvSpPr>
          <p:cNvPr id="151" name="Google Shape;151;p26"/>
          <p:cNvSpPr txBox="1"/>
          <p:nvPr/>
        </p:nvSpPr>
        <p:spPr>
          <a:xfrm>
            <a:off x="6656434" y="3565725"/>
            <a:ext cx="2211900" cy="824400"/>
          </a:xfrm>
          <a:prstGeom prst="rect">
            <a:avLst/>
          </a:prstGeom>
          <a:noFill/>
          <a:ln>
            <a:noFill/>
          </a:ln>
        </p:spPr>
        <p:txBody>
          <a:bodyPr spcFirstLastPara="1" wrap="square" lIns="91425" tIns="91425" rIns="91425" bIns="91425" anchor="t" anchorCtr="0">
            <a:noAutofit/>
          </a:bodyPr>
          <a:lstStyle/>
          <a:p>
            <a:pPr>
              <a:spcBef>
                <a:spcPts val="0"/>
              </a:spcBef>
              <a:spcAft>
                <a:spcPts val="0"/>
              </a:spcAft>
              <a:buClr>
                <a:srgbClr val="000000"/>
              </a:buClr>
              <a:buSzPts val="1400"/>
            </a:pPr>
            <a:r>
              <a:rPr lang="en" sz="1400" b="0" dirty="0">
                <a:latin typeface="Times New Roman" panose="02020603050405020304" pitchFamily="18" charset="0"/>
                <a:ea typeface="Arial"/>
                <a:cs typeface="Times New Roman" panose="02020603050405020304" pitchFamily="18" charset="0"/>
                <a:sym typeface="Arial"/>
              </a:rPr>
              <a:t>Do Standard </a:t>
            </a:r>
            <a:r>
              <a:rPr lang="en" sz="1400" b="0" i="1" dirty="0">
                <a:latin typeface="Times New Roman" panose="02020603050405020304" pitchFamily="18" charset="0"/>
                <a:ea typeface="Arial"/>
                <a:cs typeface="Times New Roman" panose="02020603050405020304" pitchFamily="18" charset="0"/>
                <a:sym typeface="Arial"/>
              </a:rPr>
              <a:t>k</a:t>
            </a:r>
            <a:r>
              <a:rPr lang="en" sz="1400" b="0" dirty="0">
                <a:latin typeface="Times New Roman" panose="02020603050405020304" pitchFamily="18" charset="0"/>
                <a:ea typeface="Arial"/>
                <a:cs typeface="Times New Roman" panose="02020603050405020304" pitchFamily="18" charset="0"/>
                <a:sym typeface="Arial"/>
              </a:rPr>
              <a:t>-</a:t>
            </a:r>
            <a:r>
              <a:rPr lang="en" sz="1400" b="0" dirty="0" err="1">
                <a:latin typeface="Times New Roman" panose="02020603050405020304" pitchFamily="18" charset="0"/>
                <a:ea typeface="Arial"/>
                <a:cs typeface="Times New Roman" panose="02020603050405020304" pitchFamily="18" charset="0"/>
                <a:sym typeface="Arial"/>
              </a:rPr>
              <a:t>mer</a:t>
            </a:r>
            <a:r>
              <a:rPr lang="en" sz="1400" b="0" dirty="0">
                <a:latin typeface="Times New Roman" panose="02020603050405020304" pitchFamily="18" charset="0"/>
                <a:ea typeface="Arial"/>
                <a:cs typeface="Times New Roman" panose="02020603050405020304" pitchFamily="18" charset="0"/>
                <a:sym typeface="Arial"/>
              </a:rPr>
              <a:t> blocking on keys in each superblock separately</a:t>
            </a:r>
            <a:endParaRPr sz="1400" b="0" dirty="0">
              <a:latin typeface="Times New Roman" panose="02020603050405020304" pitchFamily="18" charset="0"/>
              <a:ea typeface="Arial"/>
              <a:cs typeface="Times New Roman" panose="02020603050405020304" pitchFamily="18"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6995408B-1EC8-ABAC-13F4-0D07EA686CF8}"/>
              </a:ext>
            </a:extLst>
          </p:cNvPr>
          <p:cNvSpPr txBox="1">
            <a:spLocks noChangeArrowheads="1"/>
          </p:cNvSpPr>
          <p:nvPr/>
        </p:nvSpPr>
        <p:spPr bwMode="auto">
          <a:xfrm>
            <a:off x="573088" y="412750"/>
            <a:ext cx="8570912"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0000"/>
              </a:lnSpc>
              <a:spcBef>
                <a:spcPts val="11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3000" b="1">
                <a:solidFill>
                  <a:srgbClr val="FFFFFF"/>
                </a:solidFill>
                <a:latin typeface="Arial" panose="020B0604020202020204" pitchFamily="34" charset="0"/>
                <a:ea typeface="ＭＳ Ｐゴシック" panose="020B0600070205080204" pitchFamily="34" charset="-128"/>
              </a:defRPr>
            </a:lvl1pPr>
            <a:lvl2pPr>
              <a:lnSpc>
                <a:spcPct val="90000"/>
              </a:lnSpc>
              <a:spcBef>
                <a:spcPts val="9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600" b="1">
                <a:solidFill>
                  <a:srgbClr val="FFFFFF"/>
                </a:solidFill>
                <a:latin typeface="Arial" panose="020B0604020202020204" pitchFamily="34" charset="0"/>
                <a:ea typeface="ＭＳ Ｐゴシック" panose="020B0600070205080204" pitchFamily="34" charset="-128"/>
              </a:defRPr>
            </a:lvl2pPr>
            <a:lvl3pPr>
              <a:lnSpc>
                <a:spcPct val="90000"/>
              </a:lnSpc>
              <a:spcBef>
                <a:spcPts val="8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200" b="1">
                <a:solidFill>
                  <a:srgbClr val="FFFFFF"/>
                </a:solidFill>
                <a:latin typeface="Arial" panose="020B0604020202020204" pitchFamily="34" charset="0"/>
                <a:ea typeface="ＭＳ Ｐゴシック" panose="020B0600070205080204" pitchFamily="34" charset="-128"/>
              </a:defRPr>
            </a:lvl3pPr>
            <a:lvl4pPr>
              <a:lnSpc>
                <a:spcPct val="90000"/>
              </a:lnSpc>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b="1">
                <a:solidFill>
                  <a:srgbClr val="FFFFFF"/>
                </a:solidFill>
                <a:latin typeface="Arial" panose="020B0604020202020204" pitchFamily="34" charset="0"/>
                <a:ea typeface="ＭＳ Ｐゴシック" panose="020B0600070205080204" pitchFamily="34" charset="-128"/>
              </a:defRPr>
            </a:lvl4pPr>
            <a:lvl5pPr>
              <a:lnSpc>
                <a:spcPct val="90000"/>
              </a:lnSpc>
              <a:spcBef>
                <a:spcPts val="6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ts val="63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7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3200" b="0">
                <a:solidFill>
                  <a:srgbClr val="FFF15B"/>
                </a:solidFill>
                <a:latin typeface="Times New Roman" panose="02020603050405020304" pitchFamily="18" charset="0"/>
              </a:rPr>
              <a:t>A Novel Blocking Idea</a:t>
            </a:r>
          </a:p>
        </p:txBody>
      </p:sp>
      <p:sp>
        <p:nvSpPr>
          <p:cNvPr id="4098" name="Text Box 2">
            <a:extLst>
              <a:ext uri="{FF2B5EF4-FFF2-40B4-BE49-F238E27FC236}">
                <a16:creationId xmlns:a16="http://schemas.microsoft.com/office/drawing/2014/main" id="{51C7C58F-13E4-6A81-0DAA-C0C259FE26DA}"/>
              </a:ext>
            </a:extLst>
          </p:cNvPr>
          <p:cNvSpPr txBox="1">
            <a:spLocks noChangeArrowheads="1"/>
          </p:cNvSpPr>
          <p:nvPr/>
        </p:nvSpPr>
        <p:spPr bwMode="auto">
          <a:xfrm>
            <a:off x="463550" y="1152525"/>
            <a:ext cx="8451850" cy="5172075"/>
          </a:xfrm>
          <a:prstGeom prst="rect">
            <a:avLst/>
          </a:prstGeom>
          <a:noFill/>
          <a:ln>
            <a:noFill/>
          </a:ln>
          <a:effectLst/>
        </p:spPr>
        <p:txBody>
          <a:bodyPr/>
          <a:lstStyle>
            <a:lvl1pPr marL="566738" indent="-566738">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1pPr>
            <a:lvl2pPr marL="1023938"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b="1">
                <a:solidFill>
                  <a:srgbClr val="FFFFFF"/>
                </a:solidFill>
                <a:latin typeface="Arial" panose="020B0604020202020204" pitchFamily="34" charset="0"/>
                <a:ea typeface="ＭＳ Ｐゴシック" panose="020B0600070205080204" pitchFamily="34" charset="-128"/>
              </a:defRPr>
            </a:lvl9pPr>
          </a:lstStyle>
          <a:p>
            <a:pPr marL="457200" indent="-457200">
              <a:buClr>
                <a:srgbClr val="000000"/>
              </a:buClr>
              <a:buSzPct val="100000"/>
              <a:buFont typeface="Courier New" panose="02070309020205020404" pitchFamily="49" charset="0"/>
              <a:buChar char="o"/>
              <a:defRPr/>
            </a:pPr>
            <a:r>
              <a:rPr lang="en-US" sz="2800" b="0" dirty="0">
                <a:solidFill>
                  <a:schemeClr val="tx1"/>
                </a:solidFill>
                <a:latin typeface="Times New Roman" panose="02020603050405020304" pitchFamily="18" charset="0"/>
                <a:cs typeface="Times New Roman" panose="02020603050405020304" pitchFamily="18" charset="0"/>
              </a:rPr>
              <a:t>Within every superblock there will be at most </a:t>
            </a:r>
            <a:r>
              <a:rPr lang="en-US" sz="2800" b="0" i="1" dirty="0" err="1">
                <a:solidFill>
                  <a:schemeClr val="tx1"/>
                </a:solidFill>
                <a:latin typeface="Times New Roman" panose="02020603050405020304" pitchFamily="18" charset="0"/>
                <a:cs typeface="Times New Roman" panose="02020603050405020304" pitchFamily="18" charset="0"/>
              </a:rPr>
              <a:t>s</a:t>
            </a:r>
            <a:r>
              <a:rPr lang="en-US" sz="2800" b="0" i="1" baseline="30000" dirty="0" err="1">
                <a:solidFill>
                  <a:schemeClr val="tx1"/>
                </a:solidFill>
                <a:latin typeface="Times New Roman" panose="02020603050405020304" pitchFamily="18" charset="0"/>
                <a:cs typeface="Times New Roman" panose="02020603050405020304" pitchFamily="18" charset="0"/>
              </a:rPr>
              <a:t>k</a:t>
            </a:r>
            <a:r>
              <a:rPr lang="en-US" sz="2800" b="0" i="1" dirty="0">
                <a:solidFill>
                  <a:schemeClr val="tx1"/>
                </a:solidFill>
                <a:latin typeface="Times New Roman" panose="02020603050405020304" pitchFamily="18" charset="0"/>
                <a:cs typeface="Times New Roman" panose="02020603050405020304" pitchFamily="18" charset="0"/>
              </a:rPr>
              <a:t> nonempty </a:t>
            </a:r>
            <a:r>
              <a:rPr lang="en-US" sz="2800" b="0" dirty="0">
                <a:solidFill>
                  <a:schemeClr val="tx1"/>
                </a:solidFill>
                <a:latin typeface="Times New Roman" panose="02020603050405020304" pitchFamily="18" charset="0"/>
                <a:cs typeface="Times New Roman" panose="02020603050405020304" pitchFamily="18" charset="0"/>
              </a:rPr>
              <a:t>blocks.</a:t>
            </a:r>
          </a:p>
          <a:p>
            <a:pPr marL="457200" indent="-457200">
              <a:buClr>
                <a:srgbClr val="000000"/>
              </a:buClr>
              <a:buSzPct val="100000"/>
              <a:buFont typeface="Courier New" panose="02070309020205020404" pitchFamily="49" charset="0"/>
              <a:buChar char="o"/>
              <a:defRPr/>
            </a:pPr>
            <a:endParaRPr lang="en-US" sz="2800" b="0" dirty="0">
              <a:solidFill>
                <a:schemeClr val="tx1"/>
              </a:solidFill>
              <a:latin typeface="Times New Roman" panose="02020603050405020304" pitchFamily="18" charset="0"/>
              <a:cs typeface="Times New Roman" panose="02020603050405020304" pitchFamily="18" charset="0"/>
            </a:endParaRPr>
          </a:p>
          <a:p>
            <a:pPr marL="457200" indent="-457200">
              <a:buClr>
                <a:srgbClr val="000000"/>
              </a:buClr>
              <a:buSzPct val="100000"/>
              <a:buFont typeface="Courier New" panose="02070309020205020404" pitchFamily="49" charset="0"/>
              <a:buChar char="o"/>
              <a:defRPr/>
            </a:pPr>
            <a:r>
              <a:rPr lang="en-US" sz="2800" b="0" dirty="0">
                <a:solidFill>
                  <a:schemeClr val="tx1"/>
                </a:solidFill>
                <a:latin typeface="Times New Roman" panose="02020603050405020304" pitchFamily="18" charset="0"/>
                <a:cs typeface="Times New Roman" panose="02020603050405020304" pitchFamily="18" charset="0"/>
              </a:rPr>
              <a:t>For example, assume that </a:t>
            </a:r>
            <a:r>
              <a:rPr lang="en-US" sz="2800" b="0" i="1" dirty="0">
                <a:solidFill>
                  <a:schemeClr val="tx1"/>
                </a:solidFill>
                <a:latin typeface="Times New Roman" panose="02020603050405020304" pitchFamily="18" charset="0"/>
                <a:cs typeface="Times New Roman" panose="02020603050405020304" pitchFamily="18" charset="0"/>
              </a:rPr>
              <a:t>k=</a:t>
            </a:r>
            <a:r>
              <a:rPr lang="en-US" sz="2800" b="0" dirty="0">
                <a:solidFill>
                  <a:schemeClr val="tx1"/>
                </a:solidFill>
                <a:latin typeface="Times New Roman" panose="02020603050405020304" pitchFamily="18" charset="0"/>
                <a:cs typeface="Times New Roman" panose="02020603050405020304" pitchFamily="18" charset="0"/>
              </a:rPr>
              <a:t>3. Johnson and Jackson will share a block in superblock J. Crista and Crystal will share a common block in superblock C. </a:t>
            </a:r>
          </a:p>
          <a:p>
            <a:pPr marL="457200" indent="-457200">
              <a:buClr>
                <a:srgbClr val="000000"/>
              </a:buClr>
              <a:buSzPct val="100000"/>
              <a:buFont typeface="Courier New" panose="02070309020205020404" pitchFamily="49" charset="0"/>
              <a:buChar char="o"/>
              <a:defRPr/>
            </a:pPr>
            <a:endParaRPr lang="en-US" sz="2800" b="0" dirty="0">
              <a:solidFill>
                <a:schemeClr val="tx1"/>
              </a:solidFill>
              <a:latin typeface="Times New Roman" panose="02020603050405020304" pitchFamily="18" charset="0"/>
              <a:cs typeface="Times New Roman" panose="02020603050405020304" pitchFamily="18" charset="0"/>
            </a:endParaRPr>
          </a:p>
          <a:p>
            <a:pPr marL="457200" indent="-457200">
              <a:buClr>
                <a:srgbClr val="000000"/>
              </a:buClr>
              <a:buSzPct val="100000"/>
              <a:buFont typeface="Courier New" panose="02070309020205020404" pitchFamily="49" charset="0"/>
              <a:buChar char="o"/>
              <a:defRPr/>
            </a:pPr>
            <a:r>
              <a:rPr lang="en-US" sz="2800" b="0" dirty="0">
                <a:solidFill>
                  <a:schemeClr val="tx1"/>
                </a:solidFill>
                <a:latin typeface="Times New Roman" panose="02020603050405020304" pitchFamily="18" charset="0"/>
                <a:cs typeface="Times New Roman" panose="02020603050405020304" pitchFamily="18" charset="0"/>
              </a:rPr>
              <a:t>Even though Annan and </a:t>
            </a:r>
            <a:r>
              <a:rPr lang="en-US" sz="2800" b="0" dirty="0" err="1">
                <a:solidFill>
                  <a:schemeClr val="tx1"/>
                </a:solidFill>
                <a:latin typeface="Times New Roman" panose="02020603050405020304" pitchFamily="18" charset="0"/>
                <a:cs typeface="Times New Roman" panose="02020603050405020304" pitchFamily="18" charset="0"/>
              </a:rPr>
              <a:t>Cannan</a:t>
            </a:r>
            <a:r>
              <a:rPr lang="en-US" sz="2800" b="0" dirty="0">
                <a:solidFill>
                  <a:schemeClr val="tx1"/>
                </a:solidFill>
                <a:latin typeface="Times New Roman" panose="02020603050405020304" pitchFamily="18" charset="0"/>
                <a:cs typeface="Times New Roman" panose="02020603050405020304" pitchFamily="18" charset="0"/>
              </a:rPr>
              <a:t> share a 3-mer, they will not share a block. Also, Crystal and Krista will not share a block even though they share a 3-mer. </a:t>
            </a:r>
          </a:p>
          <a:p>
            <a:pPr marL="0" indent="0">
              <a:buClr>
                <a:srgbClr val="000000"/>
              </a:buClr>
              <a:buSzPct val="100000"/>
              <a:defRPr/>
            </a:pPr>
            <a:endParaRPr lang="en-US" sz="2800" b="0" dirty="0">
              <a:solidFill>
                <a:schemeClr val="accent3"/>
              </a:solidFill>
              <a:latin typeface="Georgia" panose="02040502050405020303" pitchFamily="18" charset="0"/>
            </a:endParaRPr>
          </a:p>
          <a:p>
            <a:pPr>
              <a:buClr>
                <a:srgbClr val="000000"/>
              </a:buClr>
              <a:buSzPct val="100000"/>
              <a:buFont typeface="Courier New" panose="02070309020205020404" pitchFamily="49" charset="0"/>
              <a:buChar char="o"/>
              <a:defRPr/>
            </a:pPr>
            <a:endParaRPr lang="en-US" sz="2400" b="0" dirty="0">
              <a:solidFill>
                <a:srgbClr val="92D050"/>
              </a:solidFill>
              <a:latin typeface="Georgia" panose="02040502050405020303" pitchFamily="18" charset="0"/>
            </a:endParaRPr>
          </a:p>
          <a:p>
            <a:pPr>
              <a:buClr>
                <a:srgbClr val="000000"/>
              </a:buClr>
              <a:buSzPct val="100000"/>
              <a:buFont typeface="Times New Roman" panose="02020603050405020304" pitchFamily="18" charset="0"/>
              <a:buNone/>
              <a:defRPr/>
            </a:pPr>
            <a:endParaRPr lang="en-US" sz="2400" b="0" dirty="0">
              <a:latin typeface="Georgia" panose="02040502050405020303" pitchFamily="18" charset="0"/>
            </a:endParaRPr>
          </a:p>
          <a:p>
            <a:pPr lvl="1">
              <a:lnSpc>
                <a:spcPct val="90000"/>
              </a:lnSpc>
              <a:buClr>
                <a:srgbClr val="FFF15B"/>
              </a:buClr>
              <a:buSzPct val="75000"/>
              <a:buFont typeface="Wingdings" pitchFamily="2" charset="2"/>
              <a:buChar char=""/>
              <a:defRPr/>
            </a:pPr>
            <a:endParaRPr lang="en-US" altLang="en-US" b="0" dirty="0">
              <a:effectLst>
                <a:outerShdw blurRad="38100" dist="38100" dir="2700000" algn="tl">
                  <a:srgbClr val="C0C0C0"/>
                </a:outerShdw>
              </a:effectLst>
              <a:latin typeface="Times New Roman" panose="02020603050405020304" pitchFamily="18" charset="0"/>
            </a:endParaRPr>
          </a:p>
        </p:txBody>
      </p:sp>
      <p:sp>
        <p:nvSpPr>
          <p:cNvPr id="17411" name="Text Box 3">
            <a:extLst>
              <a:ext uri="{FF2B5EF4-FFF2-40B4-BE49-F238E27FC236}">
                <a16:creationId xmlns:a16="http://schemas.microsoft.com/office/drawing/2014/main" id="{6562C18F-B370-3216-981E-89695ED81645}"/>
              </a:ext>
            </a:extLst>
          </p:cNvPr>
          <p:cNvSpPr txBox="1">
            <a:spLocks noChangeArrowheads="1"/>
          </p:cNvSpPr>
          <p:nvPr/>
        </p:nvSpPr>
        <p:spPr bwMode="auto">
          <a:xfrm>
            <a:off x="3475038" y="1096963"/>
            <a:ext cx="4572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490376" y="461448"/>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Experimental Results: Datasets</a:t>
            </a:r>
            <a:endParaRPr sz="3200" b="0" dirty="0">
              <a:latin typeface="Times New Roman" panose="02020603050405020304" pitchFamily="18" charset="0"/>
              <a:cs typeface="Times New Roman" panose="02020603050405020304" pitchFamily="18" charset="0"/>
            </a:endParaRPr>
          </a:p>
        </p:txBody>
      </p:sp>
      <p:sp>
        <p:nvSpPr>
          <p:cNvPr id="256" name="Google Shape;256;p34"/>
          <p:cNvSpPr txBox="1">
            <a:spLocks noGrp="1"/>
          </p:cNvSpPr>
          <p:nvPr>
            <p:ph type="body" idx="1"/>
          </p:nvPr>
        </p:nvSpPr>
        <p:spPr>
          <a:xfrm>
            <a:off x="311700" y="1334483"/>
            <a:ext cx="8520600" cy="37476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 sz="2000" b="0" dirty="0">
                <a:latin typeface="Times New Roman" panose="02020603050405020304" pitchFamily="18" charset="0"/>
                <a:cs typeface="Times New Roman" panose="02020603050405020304" pitchFamily="18" charset="0"/>
              </a:rPr>
              <a:t>Social Security Death Master File Datasets (</a:t>
            </a:r>
            <a:r>
              <a:rPr lang="en" sz="2000" b="0" i="1" dirty="0">
                <a:latin typeface="Times New Roman" panose="02020603050405020304" pitchFamily="18" charset="0"/>
                <a:cs typeface="Times New Roman" panose="02020603050405020304" pitchFamily="18" charset="0"/>
              </a:rPr>
              <a:t>SSDMF</a:t>
            </a:r>
            <a:r>
              <a:rPr lang="en" sz="2000" b="0" dirty="0">
                <a:latin typeface="Times New Roman" panose="02020603050405020304" pitchFamily="18" charset="0"/>
                <a:cs typeface="Times New Roman" panose="02020603050405020304" pitchFamily="18" charset="0"/>
              </a:rPr>
              <a:t>): We collected deceased real people data from </a:t>
            </a:r>
            <a:r>
              <a:rPr lang="en" sz="2000" b="0" i="1" dirty="0">
                <a:latin typeface="Times New Roman" panose="02020603050405020304" pitchFamily="18" charset="0"/>
                <a:cs typeface="Times New Roman" panose="02020603050405020304" pitchFamily="18" charset="0"/>
              </a:rPr>
              <a:t>SSDMF</a:t>
            </a:r>
            <a:r>
              <a:rPr lang="en" sz="2000" b="0" dirty="0">
                <a:latin typeface="Times New Roman" panose="02020603050405020304" pitchFamily="18" charset="0"/>
                <a:cs typeface="Times New Roman" panose="02020603050405020304" pitchFamily="18" charset="0"/>
              </a:rPr>
              <a:t> and generated synthetic datasets by copying and edit operations (insert, delete, exchange). </a:t>
            </a:r>
            <a:endParaRPr sz="2000" b="0" dirty="0">
              <a:latin typeface="Times New Roman" panose="02020603050405020304" pitchFamily="18" charset="0"/>
              <a:cs typeface="Times New Roman" panose="02020603050405020304" pitchFamily="18" charset="0"/>
            </a:endParaRPr>
          </a:p>
          <a:p>
            <a:pPr marL="0" indent="0">
              <a:spcBef>
                <a:spcPts val="1200"/>
              </a:spcBef>
              <a:buNone/>
            </a:pPr>
            <a:r>
              <a:rPr lang="en" sz="2000" b="0" dirty="0">
                <a:latin typeface="Times New Roman" panose="02020603050405020304" pitchFamily="18" charset="0"/>
                <a:cs typeface="Times New Roman" panose="02020603050405020304" pitchFamily="18" charset="0"/>
              </a:rPr>
              <a:t>Each record in this dataset has 5 attributes : Social Security Number(SSN), Last Name, First Name, Date of Birth, and Date of Death. </a:t>
            </a:r>
            <a:endParaRPr sz="2000" b="0" dirty="0">
              <a:latin typeface="Times New Roman" panose="02020603050405020304" pitchFamily="18" charset="0"/>
              <a:cs typeface="Times New Roman" panose="02020603050405020304" pitchFamily="18" charset="0"/>
            </a:endParaRPr>
          </a:p>
          <a:p>
            <a:pPr marL="0" indent="0">
              <a:spcBef>
                <a:spcPts val="1200"/>
              </a:spcBef>
              <a:buNone/>
            </a:pPr>
            <a:r>
              <a:rPr lang="en" sz="2000" b="0" dirty="0">
                <a:latin typeface="Times New Roman" panose="02020603050405020304" pitchFamily="18" charset="0"/>
                <a:cs typeface="Times New Roman" panose="02020603050405020304" pitchFamily="18" charset="0"/>
              </a:rPr>
              <a:t>North Carolina Voter Dataset (</a:t>
            </a:r>
            <a:r>
              <a:rPr lang="en" sz="2000" b="0" i="1" dirty="0">
                <a:latin typeface="Times New Roman" panose="02020603050405020304" pitchFamily="18" charset="0"/>
                <a:cs typeface="Times New Roman" panose="02020603050405020304" pitchFamily="18" charset="0"/>
              </a:rPr>
              <a:t>NCVD</a:t>
            </a:r>
            <a:r>
              <a:rPr lang="en" sz="2000" b="0" dirty="0">
                <a:latin typeface="Times New Roman" panose="02020603050405020304" pitchFamily="18" charset="0"/>
                <a:cs typeface="Times New Roman" panose="02020603050405020304" pitchFamily="18" charset="0"/>
              </a:rPr>
              <a:t>): We collected the </a:t>
            </a:r>
            <a:r>
              <a:rPr lang="en" sz="2000" b="0" i="1" dirty="0">
                <a:latin typeface="Times New Roman" panose="02020603050405020304" pitchFamily="18" charset="0"/>
                <a:cs typeface="Times New Roman" panose="02020603050405020304" pitchFamily="18" charset="0"/>
              </a:rPr>
              <a:t>NCVD</a:t>
            </a:r>
            <a:r>
              <a:rPr lang="en" sz="2000" b="0" dirty="0">
                <a:latin typeface="Times New Roman" panose="02020603050405020304" pitchFamily="18" charset="0"/>
                <a:cs typeface="Times New Roman" panose="02020603050405020304" pitchFamily="18" charset="0"/>
              </a:rPr>
              <a:t> dataset used by </a:t>
            </a:r>
            <a:r>
              <a:rPr lang="en" sz="2000" b="0" dirty="0" err="1">
                <a:latin typeface="Times New Roman" panose="02020603050405020304" pitchFamily="18" charset="0"/>
                <a:cs typeface="Times New Roman" panose="02020603050405020304" pitchFamily="18" charset="0"/>
              </a:rPr>
              <a:t>Saeedi</a:t>
            </a:r>
            <a:r>
              <a:rPr lang="en" sz="2000" b="0" dirty="0">
                <a:latin typeface="Times New Roman" panose="02020603050405020304" pitchFamily="18" charset="0"/>
                <a:cs typeface="Times New Roman" panose="02020603050405020304" pitchFamily="18" charset="0"/>
              </a:rPr>
              <a:t>, </a:t>
            </a:r>
            <a:r>
              <a:rPr lang="en" sz="2000" b="0" dirty="0" err="1">
                <a:latin typeface="Times New Roman" panose="02020603050405020304" pitchFamily="18" charset="0"/>
                <a:cs typeface="Times New Roman" panose="02020603050405020304" pitchFamily="18" charset="0"/>
              </a:rPr>
              <a:t>Peukert</a:t>
            </a:r>
            <a:r>
              <a:rPr lang="en" sz="2000" b="0" dirty="0">
                <a:latin typeface="Times New Roman" panose="02020603050405020304" pitchFamily="18" charset="0"/>
                <a:cs typeface="Times New Roman" panose="02020603050405020304" pitchFamily="18" charset="0"/>
              </a:rPr>
              <a:t>, and Rahm*. This dataset is generated from real person data in the North Carolina Voters Registry and synthetically generated duplicates. The dataset has 5 million records. Each record has 5 attributes.</a:t>
            </a:r>
            <a:endParaRPr sz="2000" b="0" dirty="0">
              <a:latin typeface="Times New Roman" panose="02020603050405020304" pitchFamily="18" charset="0"/>
              <a:cs typeface="Times New Roman" panose="02020603050405020304" pitchFamily="18" charset="0"/>
            </a:endParaRPr>
          </a:p>
          <a:p>
            <a:pPr marL="0" indent="0">
              <a:spcBef>
                <a:spcPts val="1200"/>
              </a:spcBef>
              <a:spcAft>
                <a:spcPts val="1200"/>
              </a:spcAft>
              <a:buNone/>
            </a:pPr>
            <a:endParaRPr lang="en" sz="1600" b="0" dirty="0">
              <a:latin typeface="Times New Roman" panose="02020603050405020304" pitchFamily="18" charset="0"/>
              <a:cs typeface="Times New Roman" panose="02020603050405020304" pitchFamily="18" charset="0"/>
            </a:endParaRPr>
          </a:p>
          <a:p>
            <a:pPr marL="0" indent="0">
              <a:spcBef>
                <a:spcPts val="1200"/>
              </a:spcBef>
              <a:spcAft>
                <a:spcPts val="1200"/>
              </a:spcAft>
              <a:buNone/>
            </a:pPr>
            <a:r>
              <a:rPr lang="en" sz="1600" b="0" dirty="0">
                <a:latin typeface="Times New Roman" panose="02020603050405020304" pitchFamily="18" charset="0"/>
                <a:cs typeface="Times New Roman" panose="02020603050405020304" pitchFamily="18" charset="0"/>
              </a:rPr>
              <a:t>*A. </a:t>
            </a:r>
            <a:r>
              <a:rPr lang="en" sz="1600" b="0" dirty="0" err="1">
                <a:latin typeface="Times New Roman" panose="02020603050405020304" pitchFamily="18" charset="0"/>
                <a:cs typeface="Times New Roman" panose="02020603050405020304" pitchFamily="18" charset="0"/>
              </a:rPr>
              <a:t>Saeedi</a:t>
            </a:r>
            <a:r>
              <a:rPr lang="en" sz="1600" b="0" dirty="0">
                <a:latin typeface="Times New Roman" panose="02020603050405020304" pitchFamily="18" charset="0"/>
                <a:cs typeface="Times New Roman" panose="02020603050405020304" pitchFamily="18" charset="0"/>
              </a:rPr>
              <a:t>, E. </a:t>
            </a:r>
            <a:r>
              <a:rPr lang="en" sz="1600" b="0" dirty="0" err="1">
                <a:latin typeface="Times New Roman" panose="02020603050405020304" pitchFamily="18" charset="0"/>
                <a:cs typeface="Times New Roman" panose="02020603050405020304" pitchFamily="18" charset="0"/>
              </a:rPr>
              <a:t>Peukert</a:t>
            </a:r>
            <a:r>
              <a:rPr lang="en" sz="1600" b="0" dirty="0">
                <a:latin typeface="Times New Roman" panose="02020603050405020304" pitchFamily="18" charset="0"/>
                <a:cs typeface="Times New Roman" panose="02020603050405020304" pitchFamily="18" charset="0"/>
              </a:rPr>
              <a:t>, and E. Rahm, Using link features for entity clustering in knowledge graphs. </a:t>
            </a:r>
            <a:r>
              <a:rPr lang="en" sz="1600" b="0" i="1" dirty="0">
                <a:latin typeface="Times New Roman" panose="02020603050405020304" pitchFamily="18" charset="0"/>
                <a:cs typeface="Times New Roman" panose="02020603050405020304" pitchFamily="18" charset="0"/>
              </a:rPr>
              <a:t>The Semantic Web: 15th International Conference, ESWC 2018, Heraklion, Crete, Greece, June 3–7, 2018</a:t>
            </a:r>
            <a:r>
              <a:rPr lang="en" sz="1600" b="0" dirty="0">
                <a:latin typeface="Times New Roman" panose="02020603050405020304" pitchFamily="18" charset="0"/>
                <a:cs typeface="Times New Roman" panose="02020603050405020304" pitchFamily="18" charset="0"/>
              </a:rPr>
              <a:t>, Proceedings 15. pp. 576-592 (2018).</a:t>
            </a:r>
            <a:endParaRPr sz="16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311700" y="671654"/>
            <a:ext cx="8520600" cy="572700"/>
          </a:xfrm>
          <a:prstGeom prst="rect">
            <a:avLst/>
          </a:prstGeom>
          <a:noFill/>
          <a:ln>
            <a:solidFill>
              <a:schemeClr val="tx2">
                <a:lumMod val="75000"/>
              </a:schemeClr>
            </a:solid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Experiment 1: RLA-CL vs RLA-CL+</a:t>
            </a:r>
            <a:endParaRPr sz="3200" b="0" dirty="0">
              <a:latin typeface="Times New Roman" panose="02020603050405020304" pitchFamily="18" charset="0"/>
              <a:cs typeface="Times New Roman" panose="02020603050405020304" pitchFamily="18" charset="0"/>
            </a:endParaRPr>
          </a:p>
        </p:txBody>
      </p:sp>
      <p:graphicFrame>
        <p:nvGraphicFramePr>
          <p:cNvPr id="262" name="Google Shape;262;p35"/>
          <p:cNvGraphicFramePr/>
          <p:nvPr>
            <p:extLst>
              <p:ext uri="{D42A27DB-BD31-4B8C-83A1-F6EECF244321}">
                <p14:modId xmlns:p14="http://schemas.microsoft.com/office/powerpoint/2010/main" val="3253781899"/>
              </p:ext>
            </p:extLst>
          </p:nvPr>
        </p:nvGraphicFramePr>
        <p:xfrm>
          <a:off x="426708" y="1685421"/>
          <a:ext cx="8520600" cy="3865225"/>
        </p:xfrm>
        <a:graphic>
          <a:graphicData uri="http://schemas.openxmlformats.org/drawingml/2006/table">
            <a:tbl>
              <a:tblPr>
                <a:noFill/>
              </a:tblPr>
              <a:tblGrid>
                <a:gridCol w="1420100">
                  <a:extLst>
                    <a:ext uri="{9D8B030D-6E8A-4147-A177-3AD203B41FA5}">
                      <a16:colId xmlns:a16="http://schemas.microsoft.com/office/drawing/2014/main" val="20000"/>
                    </a:ext>
                  </a:extLst>
                </a:gridCol>
                <a:gridCol w="1537900">
                  <a:extLst>
                    <a:ext uri="{9D8B030D-6E8A-4147-A177-3AD203B41FA5}">
                      <a16:colId xmlns:a16="http://schemas.microsoft.com/office/drawing/2014/main" val="20001"/>
                    </a:ext>
                  </a:extLst>
                </a:gridCol>
                <a:gridCol w="1302300">
                  <a:extLst>
                    <a:ext uri="{9D8B030D-6E8A-4147-A177-3AD203B41FA5}">
                      <a16:colId xmlns:a16="http://schemas.microsoft.com/office/drawing/2014/main" val="20002"/>
                    </a:ext>
                  </a:extLst>
                </a:gridCol>
                <a:gridCol w="1420100">
                  <a:extLst>
                    <a:ext uri="{9D8B030D-6E8A-4147-A177-3AD203B41FA5}">
                      <a16:colId xmlns:a16="http://schemas.microsoft.com/office/drawing/2014/main" val="20003"/>
                    </a:ext>
                  </a:extLst>
                </a:gridCol>
                <a:gridCol w="1420100">
                  <a:extLst>
                    <a:ext uri="{9D8B030D-6E8A-4147-A177-3AD203B41FA5}">
                      <a16:colId xmlns:a16="http://schemas.microsoft.com/office/drawing/2014/main" val="20004"/>
                    </a:ext>
                  </a:extLst>
                </a:gridCol>
                <a:gridCol w="1420100">
                  <a:extLst>
                    <a:ext uri="{9D8B030D-6E8A-4147-A177-3AD203B41FA5}">
                      <a16:colId xmlns:a16="http://schemas.microsoft.com/office/drawing/2014/main" val="20005"/>
                    </a:ext>
                  </a:extLst>
                </a:gridCol>
              </a:tblGrid>
              <a:tr h="552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Algorithm</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 Blocking Method</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Dataset</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Reduction Ratio</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   Run Time (s)</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 F1 Score</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0"/>
                  </a:ext>
                </a:extLst>
              </a:tr>
              <a:tr h="552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RLA-CL</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Standard </a:t>
                      </a:r>
                      <a:r>
                        <a:rPr lang="en" sz="1400" i="1" u="none" strike="noStrike" cap="none">
                          <a:solidFill>
                            <a:schemeClr val="tx1"/>
                          </a:solidFill>
                          <a:latin typeface="Times New Roman" panose="02020603050405020304" pitchFamily="18" charset="0"/>
                          <a:cs typeface="Times New Roman" panose="02020603050405020304" pitchFamily="18" charset="0"/>
                        </a:rPr>
                        <a:t>K</a:t>
                      </a:r>
                      <a:r>
                        <a:rPr lang="en" sz="1400" u="none" strike="noStrike" cap="none">
                          <a:solidFill>
                            <a:schemeClr val="tx1"/>
                          </a:solidFill>
                          <a:latin typeface="Times New Roman" panose="02020603050405020304" pitchFamily="18" charset="0"/>
                          <a:cs typeface="Times New Roman" panose="02020603050405020304" pitchFamily="18" charset="0"/>
                        </a:rPr>
                        <a:t>-mer</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SSDMF</a:t>
                      </a:r>
                      <a:r>
                        <a:rPr lang="en" sz="1400" u="none" strike="noStrike" cap="none" baseline="-25000">
                          <a:solidFill>
                            <a:schemeClr val="tx1"/>
                          </a:solidFill>
                          <a:latin typeface="Times New Roman" panose="02020603050405020304" pitchFamily="18" charset="0"/>
                          <a:cs typeface="Times New Roman" panose="02020603050405020304" pitchFamily="18" charset="0"/>
                        </a:rPr>
                        <a:t>0.4 Million</a:t>
                      </a:r>
                      <a:endParaRPr sz="1400" u="none" strike="noStrike" cap="none" baseline="-2500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98.04%</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398.29</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99.99%</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1"/>
                  </a:ext>
                </a:extLst>
              </a:tr>
              <a:tr h="552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RLA-CL+</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Standard </a:t>
                      </a:r>
                      <a:r>
                        <a:rPr lang="en" sz="1400" i="1" u="none" strike="noStrike" cap="none">
                          <a:solidFill>
                            <a:schemeClr val="tx1"/>
                          </a:solidFill>
                          <a:latin typeface="Times New Roman" panose="02020603050405020304" pitchFamily="18" charset="0"/>
                          <a:cs typeface="Times New Roman" panose="02020603050405020304" pitchFamily="18" charset="0"/>
                        </a:rPr>
                        <a:t>K</a:t>
                      </a:r>
                      <a:r>
                        <a:rPr lang="en" sz="1400" u="none" strike="noStrike" cap="none">
                          <a:solidFill>
                            <a:schemeClr val="tx1"/>
                          </a:solidFill>
                          <a:latin typeface="Times New Roman" panose="02020603050405020304" pitchFamily="18" charset="0"/>
                          <a:cs typeface="Times New Roman" panose="02020603050405020304" pitchFamily="18" charset="0"/>
                        </a:rPr>
                        <a:t>-mer</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SSDMF</a:t>
                      </a:r>
                      <a:r>
                        <a:rPr lang="en" sz="1400" u="none" strike="noStrike" cap="none" baseline="-25000">
                          <a:solidFill>
                            <a:schemeClr val="tx1"/>
                          </a:solidFill>
                          <a:latin typeface="Times New Roman" panose="02020603050405020304" pitchFamily="18" charset="0"/>
                          <a:cs typeface="Times New Roman" panose="02020603050405020304" pitchFamily="18" charset="0"/>
                        </a:rPr>
                        <a:t>0.4 Million</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98.07%</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285.67</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99.99%</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2"/>
                  </a:ext>
                </a:extLst>
              </a:tr>
              <a:tr h="552175">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RLA-CL+</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SuperBlocking</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SSDMF</a:t>
                      </a:r>
                      <a:r>
                        <a:rPr lang="en" sz="1400" u="none" strike="noStrike" cap="none" baseline="-25000">
                          <a:solidFill>
                            <a:schemeClr val="tx1"/>
                          </a:solidFill>
                          <a:latin typeface="Times New Roman" panose="02020603050405020304" pitchFamily="18" charset="0"/>
                          <a:cs typeface="Times New Roman" panose="02020603050405020304" pitchFamily="18" charset="0"/>
                        </a:rPr>
                        <a:t>0.4 Million</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99.81%</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34.31</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99.99%</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3"/>
                  </a:ext>
                </a:extLst>
              </a:tr>
              <a:tr h="552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RLA-CL</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Standard </a:t>
                      </a:r>
                      <a:r>
                        <a:rPr lang="en" sz="1400" i="1" u="none" strike="noStrike" cap="none">
                          <a:solidFill>
                            <a:schemeClr val="tx1"/>
                          </a:solidFill>
                          <a:latin typeface="Times New Roman" panose="02020603050405020304" pitchFamily="18" charset="0"/>
                          <a:cs typeface="Times New Roman" panose="02020603050405020304" pitchFamily="18" charset="0"/>
                        </a:rPr>
                        <a:t>K</a:t>
                      </a:r>
                      <a:r>
                        <a:rPr lang="en" sz="1400" u="none" strike="noStrike" cap="none">
                          <a:solidFill>
                            <a:schemeClr val="tx1"/>
                          </a:solidFill>
                          <a:latin typeface="Times New Roman" panose="02020603050405020304" pitchFamily="18" charset="0"/>
                          <a:cs typeface="Times New Roman" panose="02020603050405020304" pitchFamily="18" charset="0"/>
                        </a:rPr>
                        <a:t>-mer</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SSDMF</a:t>
                      </a:r>
                      <a:r>
                        <a:rPr lang="en" sz="1400" u="none" strike="noStrike" cap="none" baseline="-25000">
                          <a:solidFill>
                            <a:schemeClr val="tx1"/>
                          </a:solidFill>
                          <a:latin typeface="Times New Roman" panose="02020603050405020304" pitchFamily="18" charset="0"/>
                          <a:cs typeface="Times New Roman" panose="02020603050405020304" pitchFamily="18" charset="0"/>
                        </a:rPr>
                        <a:t>1 Million</a:t>
                      </a:r>
                      <a:endParaRPr sz="1400" u="none" strike="noStrike" cap="none" baseline="-25000">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98.11%</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2381.52</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99.98%</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4"/>
                  </a:ext>
                </a:extLst>
              </a:tr>
              <a:tr h="552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RLA-CL+</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Standard </a:t>
                      </a:r>
                      <a:r>
                        <a:rPr lang="en" sz="1400" i="1" u="none" strike="noStrike" cap="none">
                          <a:solidFill>
                            <a:schemeClr val="tx1"/>
                          </a:solidFill>
                          <a:latin typeface="Times New Roman" panose="02020603050405020304" pitchFamily="18" charset="0"/>
                          <a:cs typeface="Times New Roman" panose="02020603050405020304" pitchFamily="18" charset="0"/>
                        </a:rPr>
                        <a:t>K</a:t>
                      </a:r>
                      <a:r>
                        <a:rPr lang="en" sz="1400" u="none" strike="noStrike" cap="none">
                          <a:solidFill>
                            <a:schemeClr val="tx1"/>
                          </a:solidFill>
                          <a:latin typeface="Times New Roman" panose="02020603050405020304" pitchFamily="18" charset="0"/>
                          <a:cs typeface="Times New Roman" panose="02020603050405020304" pitchFamily="18" charset="0"/>
                        </a:rPr>
                        <a:t>-mer</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SSDMF</a:t>
                      </a:r>
                      <a:r>
                        <a:rPr lang="en" sz="1400" u="none" strike="noStrike" cap="none" baseline="-25000">
                          <a:solidFill>
                            <a:schemeClr val="tx1"/>
                          </a:solidFill>
                          <a:latin typeface="Times New Roman" panose="02020603050405020304" pitchFamily="18" charset="0"/>
                          <a:cs typeface="Times New Roman" panose="02020603050405020304" pitchFamily="18" charset="0"/>
                        </a:rPr>
                        <a:t>1 Million</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98.12%</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1675.25</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99.98%</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5"/>
                  </a:ext>
                </a:extLst>
              </a:tr>
              <a:tr h="552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RLA-CL+</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SuperBlocking</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SSDMF</a:t>
                      </a:r>
                      <a:r>
                        <a:rPr lang="en" sz="1400" u="none" strike="noStrike" cap="none" baseline="-25000">
                          <a:solidFill>
                            <a:schemeClr val="tx1"/>
                          </a:solidFill>
                          <a:latin typeface="Times New Roman" panose="02020603050405020304" pitchFamily="18" charset="0"/>
                          <a:cs typeface="Times New Roman" panose="02020603050405020304" pitchFamily="18" charset="0"/>
                        </a:rPr>
                        <a:t>1 Million</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99.81%</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lnL w="9525" cap="flat" cmpd="sng">
                      <a:solidFill>
                        <a:srgbClr val="9E9E9E"/>
                      </a:solidFill>
                      <a:prstDash val="solid"/>
                      <a:round/>
                      <a:headEnd type="none" w="sm" len="sm"/>
                      <a:tailEnd type="none" w="sm" len="sm"/>
                    </a:lnL>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199.56</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99.97%</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437824" y="859175"/>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Experiment 2: North Carolina Voter Dataset</a:t>
            </a:r>
            <a:endParaRPr sz="3200" b="0" dirty="0">
              <a:latin typeface="Times New Roman" panose="02020603050405020304" pitchFamily="18" charset="0"/>
              <a:cs typeface="Times New Roman" panose="02020603050405020304" pitchFamily="18" charset="0"/>
            </a:endParaRPr>
          </a:p>
        </p:txBody>
      </p:sp>
      <p:sp>
        <p:nvSpPr>
          <p:cNvPr id="283" name="Google Shape;283;p38"/>
          <p:cNvSpPr txBox="1">
            <a:spLocks noGrp="1"/>
          </p:cNvSpPr>
          <p:nvPr>
            <p:ph type="body" idx="1"/>
          </p:nvPr>
        </p:nvSpPr>
        <p:spPr>
          <a:xfrm>
            <a:off x="437824" y="2135849"/>
            <a:ext cx="8520600"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 sz="2000" b="0" dirty="0">
                <a:latin typeface="Times New Roman" panose="02020603050405020304" pitchFamily="18" charset="0"/>
                <a:cs typeface="Times New Roman" panose="02020603050405020304" pitchFamily="18" charset="0"/>
              </a:rPr>
              <a:t>We sampled 5% of true matches to set the parameters (blocking key, record distance, and </a:t>
            </a:r>
            <a:r>
              <a:rPr lang="en" sz="2000" b="0" i="1" dirty="0">
                <a:latin typeface="Times New Roman" panose="02020603050405020304" pitchFamily="18" charset="0"/>
                <a:cs typeface="Times New Roman" panose="02020603050405020304" pitchFamily="18" charset="0"/>
              </a:rPr>
              <a:t>k</a:t>
            </a:r>
            <a:r>
              <a:rPr lang="en" sz="2000" b="0" dirty="0">
                <a:latin typeface="Times New Roman" panose="02020603050405020304" pitchFamily="18" charset="0"/>
                <a:cs typeface="Times New Roman" panose="02020603050405020304" pitchFamily="18" charset="0"/>
              </a:rPr>
              <a:t>-value)</a:t>
            </a:r>
            <a:endParaRPr sz="2000" b="0" dirty="0">
              <a:latin typeface="Times New Roman" panose="02020603050405020304" pitchFamily="18" charset="0"/>
              <a:cs typeface="Times New Roman" panose="02020603050405020304" pitchFamily="18" charset="0"/>
            </a:endParaRPr>
          </a:p>
          <a:p>
            <a:r>
              <a:rPr lang="en" sz="2000" b="0" dirty="0">
                <a:latin typeface="Times New Roman" panose="02020603050405020304" pitchFamily="18" charset="0"/>
                <a:cs typeface="Times New Roman" panose="02020603050405020304" pitchFamily="18" charset="0"/>
              </a:rPr>
              <a:t>We employed a shared memory multi-threaded implementation of PRLA-CL+ with </a:t>
            </a:r>
            <a:r>
              <a:rPr lang="en" sz="2000" b="0" dirty="0" err="1">
                <a:latin typeface="Times New Roman" panose="02020603050405020304" pitchFamily="18" charset="0"/>
                <a:cs typeface="Times New Roman" panose="02020603050405020304" pitchFamily="18" charset="0"/>
              </a:rPr>
              <a:t>SuperBlocking</a:t>
            </a:r>
            <a:r>
              <a:rPr lang="en" sz="2000" b="0" dirty="0">
                <a:latin typeface="Times New Roman" panose="02020603050405020304" pitchFamily="18" charset="0"/>
                <a:cs typeface="Times New Roman" panose="02020603050405020304" pitchFamily="18" charset="0"/>
              </a:rPr>
              <a:t> method and </a:t>
            </a:r>
            <a:r>
              <a:rPr lang="en" sz="2000" b="0" dirty="0" err="1">
                <a:latin typeface="Times New Roman" panose="02020603050405020304" pitchFamily="18" charset="0"/>
                <a:cs typeface="Times New Roman" panose="02020603050405020304" pitchFamily="18" charset="0"/>
              </a:rPr>
              <a:t>Jaro</a:t>
            </a:r>
            <a:r>
              <a:rPr lang="en" sz="2000" b="0" dirty="0">
                <a:latin typeface="Times New Roman" panose="02020603050405020304" pitchFamily="18" charset="0"/>
                <a:cs typeface="Times New Roman" panose="02020603050405020304" pitchFamily="18" charset="0"/>
              </a:rPr>
              <a:t> similarity as distance function for record linkage</a:t>
            </a:r>
            <a:endParaRPr sz="2000" b="0" dirty="0">
              <a:latin typeface="Times New Roman" panose="02020603050405020304" pitchFamily="18" charset="0"/>
              <a:cs typeface="Times New Roman" panose="02020603050405020304" pitchFamily="18" charset="0"/>
            </a:endParaRPr>
          </a:p>
          <a:p>
            <a:r>
              <a:rPr lang="en" sz="2000" b="0" dirty="0">
                <a:latin typeface="Times New Roman" panose="02020603050405020304" pitchFamily="18" charset="0"/>
                <a:cs typeface="Times New Roman" panose="02020603050405020304" pitchFamily="18" charset="0"/>
              </a:rPr>
              <a:t>Our algorithm achieves a better F1-score (87.34%) than CLIP algorithm (87%).</a:t>
            </a:r>
            <a:endParaRPr sz="2000" b="0" dirty="0">
              <a:latin typeface="Times New Roman" panose="02020603050405020304" pitchFamily="18" charset="0"/>
              <a:cs typeface="Times New Roman" panose="02020603050405020304" pitchFamily="18" charset="0"/>
            </a:endParaRPr>
          </a:p>
          <a:p>
            <a:r>
              <a:rPr lang="en" sz="2000" b="0" dirty="0">
                <a:latin typeface="Times New Roman" panose="02020603050405020304" pitchFamily="18" charset="0"/>
                <a:cs typeface="Times New Roman" panose="02020603050405020304" pitchFamily="18" charset="0"/>
              </a:rPr>
              <a:t>Our algorithm completes faster (2489 seconds) than the CLIP algorithm (5477 seconds) and utilizes lesser resource. </a:t>
            </a:r>
            <a:endParaRPr sz="2000" b="0" dirty="0">
              <a:latin typeface="Times New Roman" panose="02020603050405020304" pitchFamily="18" charset="0"/>
              <a:cs typeface="Times New Roman" panose="02020603050405020304" pitchFamily="18" charset="0"/>
            </a:endParaRPr>
          </a:p>
          <a:p>
            <a:pPr marL="0" indent="0">
              <a:spcBef>
                <a:spcPts val="1200"/>
              </a:spcBef>
              <a:spcAft>
                <a:spcPts val="1200"/>
              </a:spcAft>
              <a:buNone/>
            </a:pPr>
            <a:r>
              <a:rPr lang="en" sz="2000" b="0" dirty="0">
                <a:latin typeface="Times New Roman" panose="02020603050405020304" pitchFamily="18" charset="0"/>
                <a:cs typeface="Times New Roman" panose="02020603050405020304" pitchFamily="18" charset="0"/>
              </a:rPr>
              <a:t> </a:t>
            </a:r>
            <a:endParaRPr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22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DD440A2C-A2F5-7D0F-0060-008F8BD8D9FD}"/>
              </a:ext>
            </a:extLst>
          </p:cNvPr>
          <p:cNvSpPr>
            <a:spLocks noGrp="1" noChangeArrowheads="1"/>
          </p:cNvSpPr>
          <p:nvPr>
            <p:ph type="title"/>
          </p:nvPr>
        </p:nvSpPr>
        <p:spPr>
          <a:xfrm>
            <a:off x="354013" y="423863"/>
            <a:ext cx="8570912" cy="657225"/>
          </a:xfrm>
        </p:spPr>
        <p:txBody>
          <a:bodyPr/>
          <a:lstStyle/>
          <a:p>
            <a:pPr>
              <a:defRPr/>
            </a:pPr>
            <a:r>
              <a:rPr lang="en-US" altLang="en-US" b="0" dirty="0">
                <a:latin typeface="Georgia" charset="0"/>
                <a:ea typeface="ＭＳ Ｐゴシック" charset="-128"/>
              </a:rPr>
              <a:t>Acknowledgement</a:t>
            </a:r>
          </a:p>
        </p:txBody>
      </p:sp>
      <p:sp>
        <p:nvSpPr>
          <p:cNvPr id="389123" name="Rectangle 3">
            <a:extLst>
              <a:ext uri="{FF2B5EF4-FFF2-40B4-BE49-F238E27FC236}">
                <a16:creationId xmlns:a16="http://schemas.microsoft.com/office/drawing/2014/main" id="{9ACDB454-D200-5C19-9C2C-F4ACCFCBE252}"/>
              </a:ext>
            </a:extLst>
          </p:cNvPr>
          <p:cNvSpPr>
            <a:spLocks noGrp="1" noChangeArrowheads="1"/>
          </p:cNvSpPr>
          <p:nvPr>
            <p:ph type="body" idx="1"/>
          </p:nvPr>
        </p:nvSpPr>
        <p:spPr>
          <a:xfrm>
            <a:off x="252413" y="3368675"/>
            <a:ext cx="8772525" cy="2173288"/>
          </a:xfrm>
        </p:spPr>
        <p:txBody>
          <a:bodyPr/>
          <a:lstStyle/>
          <a:p>
            <a:pPr>
              <a:buFont typeface="Wingdings" charset="0"/>
              <a:buChar char="l"/>
              <a:defRPr/>
            </a:pPr>
            <a:endParaRPr lang="en-US" sz="2800" dirty="0">
              <a:solidFill>
                <a:srgbClr val="FFFF00"/>
              </a:solidFill>
              <a:latin typeface="Times New Roman" charset="0"/>
            </a:endParaRPr>
          </a:p>
          <a:p>
            <a:pPr>
              <a:buFont typeface="Wingdings" pitchFamily="2" charset="2"/>
              <a:buChar char="v"/>
              <a:defRPr/>
            </a:pPr>
            <a:r>
              <a:rPr lang="en-US" sz="2200" b="0" dirty="0">
                <a:effectLst/>
                <a:latin typeface="Georgia" charset="0"/>
                <a:ea typeface="Georgia" charset="0"/>
                <a:cs typeface="Georgia" charset="0"/>
              </a:rPr>
              <a:t>NSF: BIGDATA: F: DKA: DKM: Novel Out-of-core and Parallel Algorithms for Processing Biological Big Data</a:t>
            </a:r>
          </a:p>
          <a:p>
            <a:pPr>
              <a:buFont typeface="Wingdings" pitchFamily="2" charset="2"/>
              <a:buChar char="v"/>
              <a:defRPr/>
            </a:pPr>
            <a:r>
              <a:rPr lang="en-US" sz="2200" b="0" dirty="0">
                <a:effectLst/>
                <a:latin typeface="Georgia" charset="0"/>
                <a:ea typeface="Georgia" charset="0"/>
                <a:cs typeface="Georgia" charset="0"/>
              </a:rPr>
              <a:t>Census Bureau: </a:t>
            </a:r>
            <a:r>
              <a:rPr lang="en-US" sz="2200" b="0" dirty="0">
                <a:effectLst/>
                <a:latin typeface="Georgia" panose="02040502050405020303" pitchFamily="18" charset="0"/>
              </a:rPr>
              <a:t>Efficient Techniques for Record Linkage and Entity Resolution (2021-2026)</a:t>
            </a:r>
          </a:p>
          <a:p>
            <a:pPr>
              <a:buFont typeface="Wingdings" charset="2"/>
              <a:buChar char="q"/>
              <a:defRPr/>
            </a:pPr>
            <a:endParaRPr lang="en-US" sz="2000" dirty="0">
              <a:effectLst/>
              <a:latin typeface="Georgia" charset="0"/>
              <a:ea typeface="Georgia" charset="0"/>
              <a:cs typeface="Georgia" charset="0"/>
            </a:endParaRPr>
          </a:p>
          <a:p>
            <a:pPr>
              <a:buFont typeface="Wingdings" charset="0"/>
              <a:buNone/>
              <a:defRPr/>
            </a:pPr>
            <a:endParaRPr lang="en-US" sz="2000" dirty="0">
              <a:effectLst/>
            </a:endParaRPr>
          </a:p>
          <a:p>
            <a:pPr>
              <a:buFont typeface="Wingdings" charset="0"/>
              <a:buNone/>
              <a:defRPr/>
            </a:pPr>
            <a:endParaRPr lang="en-US" sz="2000" dirty="0">
              <a:effectLst/>
            </a:endParaRPr>
          </a:p>
          <a:p>
            <a:pPr>
              <a:buFont typeface="Wingdings" charset="0"/>
              <a:buNone/>
              <a:defRPr/>
            </a:pPr>
            <a:endParaRPr lang="en-US" sz="2000" dirty="0">
              <a:effectLst/>
            </a:endParaRPr>
          </a:p>
          <a:p>
            <a:pPr>
              <a:buFont typeface="Wingdings" charset="0"/>
              <a:buNone/>
              <a:defRPr/>
            </a:pPr>
            <a:endParaRPr lang="en-US" sz="2000" dirty="0">
              <a:solidFill>
                <a:srgbClr val="FFFF00"/>
              </a:solidFill>
              <a:latin typeface="Times New Roman" charset="0"/>
            </a:endParaRPr>
          </a:p>
        </p:txBody>
      </p:sp>
      <p:pic>
        <p:nvPicPr>
          <p:cNvPr id="5123" name="Picture 1">
            <a:extLst>
              <a:ext uri="{FF2B5EF4-FFF2-40B4-BE49-F238E27FC236}">
                <a16:creationId xmlns:a16="http://schemas.microsoft.com/office/drawing/2014/main" id="{DF709B3A-E13A-70C2-2545-EFFCCBD5B8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1497013"/>
            <a:ext cx="13620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F9D2A65C-0C65-D63C-08E9-394A2765073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5" name="Rectangle 5">
            <a:extLst>
              <a:ext uri="{FF2B5EF4-FFF2-40B4-BE49-F238E27FC236}">
                <a16:creationId xmlns:a16="http://schemas.microsoft.com/office/drawing/2014/main" id="{5DDCBF57-8C3D-7CE6-E3B1-241ECD270295}"/>
              </a:ext>
            </a:extLst>
          </p:cNvPr>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6" name="Rectangle 7">
            <a:extLst>
              <a:ext uri="{FF2B5EF4-FFF2-40B4-BE49-F238E27FC236}">
                <a16:creationId xmlns:a16="http://schemas.microsoft.com/office/drawing/2014/main" id="{8B1DEB5E-F970-7109-2EBB-13594D25592A}"/>
              </a:ext>
            </a:extLst>
          </p:cNvPr>
          <p:cNvSpPr>
            <a:spLocks noChangeArrowheads="1"/>
          </p:cNvSpPr>
          <p:nvPr/>
        </p:nvSpPr>
        <p:spPr bwMode="auto">
          <a:xfrm>
            <a:off x="30480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127" name="Picture 2">
            <a:extLst>
              <a:ext uri="{FF2B5EF4-FFF2-40B4-BE49-F238E27FC236}">
                <a16:creationId xmlns:a16="http://schemas.microsoft.com/office/drawing/2014/main" id="{CFC794BB-BA7E-C745-86E6-C7A7E032C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150495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497436" y="2857806"/>
            <a:ext cx="8334864" cy="1651132"/>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An Optimal Algorithm for </a:t>
            </a:r>
            <a:br>
              <a:rPr lang="en" sz="3200" b="0" dirty="0">
                <a:latin typeface="Times New Roman" panose="02020603050405020304" pitchFamily="18" charset="0"/>
                <a:cs typeface="Times New Roman" panose="02020603050405020304" pitchFamily="18" charset="0"/>
              </a:rPr>
            </a:br>
            <a:r>
              <a:rPr lang="en" sz="3200" b="0" dirty="0" err="1">
                <a:latin typeface="Times New Roman" panose="02020603050405020304" pitchFamily="18" charset="0"/>
                <a:cs typeface="Times New Roman" panose="02020603050405020304" pitchFamily="18" charset="0"/>
              </a:rPr>
              <a:t>Jaro</a:t>
            </a:r>
            <a:r>
              <a:rPr lang="en" sz="3200" b="0" dirty="0">
                <a:latin typeface="Times New Roman" panose="02020603050405020304" pitchFamily="18" charset="0"/>
                <a:cs typeface="Times New Roman" panose="02020603050405020304" pitchFamily="18" charset="0"/>
              </a:rPr>
              <a:t> distance Computation</a:t>
            </a:r>
            <a:endParaRPr sz="3200" b="0" dirty="0">
              <a:latin typeface="Times New Roman" panose="02020603050405020304" pitchFamily="18" charset="0"/>
              <a:cs typeface="Times New Roman" panose="02020603050405020304" pitchFamily="18" charset="0"/>
            </a:endParaRPr>
          </a:p>
        </p:txBody>
      </p:sp>
      <p:sp>
        <p:nvSpPr>
          <p:cNvPr id="289" name="Google Shape;289;p39"/>
          <p:cNvSpPr txBox="1">
            <a:spLocks noGrp="1"/>
          </p:cNvSpPr>
          <p:nvPr>
            <p:ph type="body" idx="1"/>
          </p:nvPr>
        </p:nvSpPr>
        <p:spPr>
          <a:xfrm>
            <a:off x="497436" y="5555725"/>
            <a:ext cx="8149128" cy="743985"/>
          </a:xfrm>
          <a:prstGeom prst="rect">
            <a:avLst/>
          </a:prstGeom>
          <a:noFill/>
          <a:ln>
            <a:noFill/>
          </a:ln>
        </p:spPr>
        <p:txBody>
          <a:bodyPr spcFirstLastPara="1" vert="horz" wrap="square" lIns="91425" tIns="91425" rIns="91425" bIns="91425" numCol="1" anchor="t" anchorCtr="0" compatLnSpc="1">
            <a:prstTxWarp prst="textNoShape">
              <a:avLst/>
            </a:prstTxWarp>
            <a:normAutofit/>
          </a:bodyPr>
          <a:lstStyle/>
          <a:p>
            <a:endParaRPr sz="2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7356AA2-A0AC-81E8-1ABC-1197757A9F5B}"/>
              </a:ext>
            </a:extLst>
          </p:cNvPr>
          <p:cNvSpPr>
            <a:spLocks noGrp="1" noChangeArrowheads="1"/>
          </p:cNvSpPr>
          <p:nvPr>
            <p:ph type="title"/>
          </p:nvPr>
        </p:nvSpPr>
        <p:spPr>
          <a:xfrm>
            <a:off x="354013" y="641350"/>
            <a:ext cx="8570912" cy="657225"/>
          </a:xfrm>
        </p:spPr>
        <p:txBody>
          <a:bodyPr/>
          <a:lstStyle/>
          <a:p>
            <a:pPr>
              <a:defRPr/>
            </a:pPr>
            <a:r>
              <a:rPr lang="en-US" altLang="zh-CN" b="0" dirty="0">
                <a:latin typeface="Georgia" charset="0"/>
                <a:ea typeface="ＭＳ Ｐゴシック" charset="-128"/>
              </a:rPr>
              <a:t>Preface</a:t>
            </a:r>
          </a:p>
        </p:txBody>
      </p:sp>
      <p:sp>
        <p:nvSpPr>
          <p:cNvPr id="76803" name="Rectangle 3">
            <a:extLst>
              <a:ext uri="{FF2B5EF4-FFF2-40B4-BE49-F238E27FC236}">
                <a16:creationId xmlns:a16="http://schemas.microsoft.com/office/drawing/2014/main" id="{FF50F1B3-80C0-E5D4-04E7-24BA95E68BF9}"/>
              </a:ext>
            </a:extLst>
          </p:cNvPr>
          <p:cNvSpPr>
            <a:spLocks noGrp="1" noChangeArrowheads="1"/>
          </p:cNvSpPr>
          <p:nvPr>
            <p:ph type="body" idx="1"/>
          </p:nvPr>
        </p:nvSpPr>
        <p:spPr>
          <a:xfrm>
            <a:off x="354013" y="1655763"/>
            <a:ext cx="8353425" cy="4335462"/>
          </a:xfrm>
        </p:spPr>
        <p:txBody>
          <a:bodyPr/>
          <a:lstStyle/>
          <a:p>
            <a:pPr>
              <a:defRPr/>
            </a:pPr>
            <a:r>
              <a:rPr lang="en-US" sz="2400" b="0" dirty="0">
                <a:effectLst/>
                <a:latin typeface="Times New Roman" panose="02020603050405020304" pitchFamily="18" charset="0"/>
                <a:cs typeface="Times New Roman" panose="02020603050405020304" pitchFamily="18" charset="0"/>
              </a:rPr>
              <a:t>Several domains in science and engineering have to process string data. </a:t>
            </a:r>
          </a:p>
          <a:p>
            <a:pPr>
              <a:defRPr/>
            </a:pPr>
            <a:r>
              <a:rPr lang="en-US" sz="2400" b="0" dirty="0">
                <a:effectLst/>
                <a:latin typeface="Times New Roman" panose="02020603050405020304" pitchFamily="18" charset="0"/>
                <a:cs typeface="Times New Roman" panose="02020603050405020304" pitchFamily="18" charset="0"/>
              </a:rPr>
              <a:t>A general problem in analyzing strings is that of computing the similarity between a pair of strings. </a:t>
            </a:r>
          </a:p>
          <a:p>
            <a:pPr>
              <a:defRPr/>
            </a:pPr>
            <a:r>
              <a:rPr lang="en-US" sz="2400" b="0" dirty="0">
                <a:effectLst/>
                <a:latin typeface="Times New Roman" panose="02020603050405020304" pitchFamily="18" charset="0"/>
                <a:cs typeface="Times New Roman" panose="02020603050405020304" pitchFamily="18" charset="0"/>
              </a:rPr>
              <a:t>For instance, in biology, quite frequently scientists have to measure how similar two given genomic sequences are.</a:t>
            </a:r>
          </a:p>
          <a:p>
            <a:pPr>
              <a:defRPr/>
            </a:pPr>
            <a:r>
              <a:rPr lang="en-US" sz="2400" b="0" dirty="0">
                <a:effectLst/>
                <a:latin typeface="Times New Roman" panose="02020603050405020304" pitchFamily="18" charset="0"/>
                <a:cs typeface="Times New Roman" panose="02020603050405020304" pitchFamily="18" charset="0"/>
              </a:rPr>
              <a:t>Similarities can be characterized as a function of the distance between the pair of strings.</a:t>
            </a:r>
          </a:p>
          <a:p>
            <a:pPr>
              <a:defRPr/>
            </a:pPr>
            <a:r>
              <a:rPr lang="en-US" sz="2400" b="0" dirty="0">
                <a:effectLst/>
                <a:latin typeface="Times New Roman" panose="02020603050405020304" pitchFamily="18" charset="0"/>
                <a:cs typeface="Times New Roman" panose="02020603050405020304" pitchFamily="18" charset="0"/>
              </a:rPr>
              <a:t>Numerous distance metrics can be found in the literature for strings such as edit distance (also known as the </a:t>
            </a:r>
            <a:r>
              <a:rPr lang="en-US" sz="2400" b="0" dirty="0" err="1">
                <a:effectLst/>
                <a:latin typeface="Times New Roman" panose="02020603050405020304" pitchFamily="18" charset="0"/>
                <a:cs typeface="Times New Roman" panose="02020603050405020304" pitchFamily="18" charset="0"/>
              </a:rPr>
              <a:t>Levenshtein</a:t>
            </a:r>
            <a:r>
              <a:rPr lang="en-US" sz="2400" b="0" dirty="0">
                <a:effectLst/>
                <a:latin typeface="Times New Roman" panose="02020603050405020304" pitchFamily="18" charset="0"/>
                <a:cs typeface="Times New Roman" panose="02020603050405020304" pitchFamily="18" charset="0"/>
              </a:rPr>
              <a:t> distance), </a:t>
            </a:r>
            <a:r>
              <a:rPr lang="en-US" sz="2400" b="0" i="1" dirty="0">
                <a:effectLst/>
                <a:latin typeface="Times New Roman" panose="02020603050405020304" pitchFamily="18" charset="0"/>
                <a:cs typeface="Times New Roman" panose="02020603050405020304" pitchFamily="18" charset="0"/>
              </a:rPr>
              <a:t>q</a:t>
            </a:r>
            <a:r>
              <a:rPr lang="en-US" sz="2400" b="0" dirty="0">
                <a:effectLst/>
                <a:latin typeface="Times New Roman" panose="02020603050405020304" pitchFamily="18" charset="0"/>
                <a:cs typeface="Times New Roman" panose="02020603050405020304" pitchFamily="18" charset="0"/>
              </a:rPr>
              <a:t>-gram distance, </a:t>
            </a:r>
            <a:r>
              <a:rPr lang="en-US" sz="2400" b="0" dirty="0" err="1">
                <a:effectLst/>
                <a:latin typeface="Times New Roman" panose="02020603050405020304" pitchFamily="18" charset="0"/>
                <a:cs typeface="Times New Roman" panose="02020603050405020304" pitchFamily="18" charset="0"/>
              </a:rPr>
              <a:t>Hausdorff</a:t>
            </a:r>
            <a:r>
              <a:rPr lang="en-US" sz="2400" b="0" dirty="0">
                <a:effectLst/>
                <a:latin typeface="Times New Roman" panose="02020603050405020304" pitchFamily="18" charset="0"/>
                <a:cs typeface="Times New Roman" panose="02020603050405020304" pitchFamily="18" charset="0"/>
              </a:rPr>
              <a:t> distance, etc. </a:t>
            </a:r>
          </a:p>
          <a:p>
            <a:pPr>
              <a:buFont typeface="Wingdings" charset="0"/>
              <a:buChar char="l"/>
              <a:defRPr/>
            </a:pPr>
            <a:endParaRPr lang="en-US" altLang="zh-CN" b="0" dirty="0">
              <a:latin typeface="Georgia"/>
              <a:cs typeface="Georgia"/>
            </a:endParaRPr>
          </a:p>
          <a:p>
            <a:pPr>
              <a:buFont typeface="Wingdings" charset="0"/>
              <a:buNone/>
              <a:defRPr/>
            </a:pPr>
            <a:endParaRPr lang="en-US" altLang="zh-CN"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63D6DB5-1C6F-225A-8286-ADC48137988D}"/>
              </a:ext>
            </a:extLst>
          </p:cNvPr>
          <p:cNvSpPr>
            <a:spLocks noGrp="1" noChangeArrowheads="1"/>
          </p:cNvSpPr>
          <p:nvPr>
            <p:ph type="title"/>
          </p:nvPr>
        </p:nvSpPr>
        <p:spPr>
          <a:xfrm>
            <a:off x="354013" y="641350"/>
            <a:ext cx="8570912" cy="657225"/>
          </a:xfrm>
        </p:spPr>
        <p:txBody>
          <a:bodyPr/>
          <a:lstStyle/>
          <a:p>
            <a:pPr>
              <a:defRPr/>
            </a:pPr>
            <a:r>
              <a:rPr lang="en-US" altLang="zh-CN" b="0" dirty="0">
                <a:latin typeface="Georgia" charset="0"/>
                <a:ea typeface="ＭＳ Ｐゴシック" charset="-128"/>
              </a:rPr>
              <a:t>Preface</a:t>
            </a:r>
          </a:p>
        </p:txBody>
      </p:sp>
      <p:sp>
        <p:nvSpPr>
          <p:cNvPr id="76803" name="Rectangle 3">
            <a:extLst>
              <a:ext uri="{FF2B5EF4-FFF2-40B4-BE49-F238E27FC236}">
                <a16:creationId xmlns:a16="http://schemas.microsoft.com/office/drawing/2014/main" id="{022D23B0-B8B9-2ADB-18A7-F258A379EEEB}"/>
              </a:ext>
            </a:extLst>
          </p:cNvPr>
          <p:cNvSpPr>
            <a:spLocks noGrp="1" noRot="1" noChangeAspect="1" noMove="1" noResize="1" noEditPoints="1" noAdjustHandles="1" noChangeArrowheads="1" noChangeShapeType="1" noTextEdit="1"/>
          </p:cNvSpPr>
          <p:nvPr>
            <p:ph type="body" idx="1"/>
          </p:nvPr>
        </p:nvSpPr>
        <p:spPr>
          <a:xfrm>
            <a:off x="354013" y="1994723"/>
            <a:ext cx="8570912" cy="3249940"/>
          </a:xfrm>
          <a:blipFill>
            <a:blip r:embed="rId3"/>
            <a:stretch>
              <a:fillRect l="-444" t="-2335" r="-740"/>
            </a:stretch>
          </a:blipFill>
        </p:spPr>
        <p:txBody>
          <a:bodyPr/>
          <a:lstStyle/>
          <a:p>
            <a:pPr>
              <a:defRPr/>
            </a:pPr>
            <a:r>
              <a:rPr lang="en-US">
                <a:noFill/>
              </a:rPr>
              <a:t> </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8E03EDF-F684-6F92-53D4-825DB11FC6AB}"/>
              </a:ext>
            </a:extLst>
          </p:cNvPr>
          <p:cNvSpPr>
            <a:spLocks noGrp="1" noChangeArrowheads="1"/>
          </p:cNvSpPr>
          <p:nvPr>
            <p:ph type="title"/>
          </p:nvPr>
        </p:nvSpPr>
        <p:spPr>
          <a:xfrm>
            <a:off x="354013" y="641350"/>
            <a:ext cx="8570912" cy="657225"/>
          </a:xfrm>
        </p:spPr>
        <p:txBody>
          <a:bodyPr/>
          <a:lstStyle/>
          <a:p>
            <a:pPr>
              <a:defRPr/>
            </a:pPr>
            <a:r>
              <a:rPr lang="en-US" altLang="zh-CN" b="0" dirty="0">
                <a:latin typeface="Georgia" charset="0"/>
                <a:ea typeface="ＭＳ Ｐゴシック" charset="-128"/>
              </a:rPr>
              <a:t>Problem Definition</a:t>
            </a:r>
          </a:p>
        </p:txBody>
      </p:sp>
      <p:sp>
        <p:nvSpPr>
          <p:cNvPr id="76803" name="Rectangle 3">
            <a:extLst>
              <a:ext uri="{FF2B5EF4-FFF2-40B4-BE49-F238E27FC236}">
                <a16:creationId xmlns:a16="http://schemas.microsoft.com/office/drawing/2014/main" id="{F5CD8C82-5836-2DF1-3D44-FC2AB069C7DF}"/>
              </a:ext>
            </a:extLst>
          </p:cNvPr>
          <p:cNvSpPr>
            <a:spLocks noGrp="1" noChangeArrowheads="1"/>
          </p:cNvSpPr>
          <p:nvPr>
            <p:ph type="body" idx="1"/>
          </p:nvPr>
        </p:nvSpPr>
        <p:spPr>
          <a:xfrm>
            <a:off x="354013" y="1995488"/>
            <a:ext cx="8570912" cy="1060450"/>
          </a:xfrm>
        </p:spPr>
        <p:txBody>
          <a:bodyPr/>
          <a:lstStyle/>
          <a:p>
            <a:pPr>
              <a:buFont typeface="Wingdings" charset="0"/>
              <a:buChar char="l"/>
              <a:defRPr/>
            </a:pPr>
            <a:endParaRPr lang="en-US" altLang="zh-CN" b="0" dirty="0">
              <a:latin typeface="Georgia"/>
              <a:cs typeface="Georgia"/>
            </a:endParaRPr>
          </a:p>
          <a:p>
            <a:pPr>
              <a:buFont typeface="Wingdings" charset="0"/>
              <a:buNone/>
              <a:defRPr/>
            </a:pPr>
            <a:endParaRPr lang="en-US" altLang="zh-CN"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4A54B312-2295-DF75-5332-35F956C17925}"/>
              </a:ext>
            </a:extLst>
          </p:cNvPr>
          <p:cNvPicPr>
            <a:picLocks noChangeAspect="1"/>
          </p:cNvPicPr>
          <p:nvPr/>
        </p:nvPicPr>
        <p:blipFill>
          <a:blip r:embed="rId3"/>
          <a:stretch>
            <a:fillRect/>
          </a:stretch>
        </p:blipFill>
        <p:spPr>
          <a:xfrm>
            <a:off x="98425" y="1995488"/>
            <a:ext cx="8947150" cy="4005262"/>
          </a:xfrm>
          <a:prstGeom prst="rect">
            <a:avLst/>
          </a:prstGeom>
          <a:solidFill>
            <a:schemeClr val="tx1"/>
          </a:solidFill>
          <a:effectLst>
            <a:outerShdw blurRad="50800" dist="38100" dir="2700000" algn="tl" rotWithShape="0">
              <a:prstClr val="black">
                <a:alpha val="40000"/>
              </a:prstClr>
            </a:outerShdw>
          </a:effec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E50E7FD-1587-8A6B-9669-78ACC42A6F57}"/>
              </a:ext>
            </a:extLst>
          </p:cNvPr>
          <p:cNvSpPr>
            <a:spLocks noGrp="1" noChangeArrowheads="1"/>
          </p:cNvSpPr>
          <p:nvPr>
            <p:ph type="title"/>
          </p:nvPr>
        </p:nvSpPr>
        <p:spPr>
          <a:xfrm>
            <a:off x="354013" y="641350"/>
            <a:ext cx="8570912" cy="657225"/>
          </a:xfrm>
        </p:spPr>
        <p:txBody>
          <a:bodyPr/>
          <a:lstStyle/>
          <a:p>
            <a:pPr>
              <a:defRPr/>
            </a:pPr>
            <a:r>
              <a:rPr lang="en-US" altLang="zh-CN" b="0" dirty="0">
                <a:latin typeface="Georgia" charset="0"/>
                <a:ea typeface="ＭＳ Ｐゴシック" charset="-128"/>
              </a:rPr>
              <a:t>An Example</a:t>
            </a:r>
          </a:p>
        </p:txBody>
      </p:sp>
      <p:sp>
        <p:nvSpPr>
          <p:cNvPr id="76803" name="Rectangle 3">
            <a:extLst>
              <a:ext uri="{FF2B5EF4-FFF2-40B4-BE49-F238E27FC236}">
                <a16:creationId xmlns:a16="http://schemas.microsoft.com/office/drawing/2014/main" id="{4BDC6B5D-C2F3-2B3D-2057-05E6E070E31B}"/>
              </a:ext>
            </a:extLst>
          </p:cNvPr>
          <p:cNvSpPr>
            <a:spLocks noGrp="1" noRot="1" noChangeAspect="1" noMove="1" noResize="1" noEditPoints="1" noAdjustHandles="1" noChangeArrowheads="1" noChangeShapeType="1" noTextEdit="1"/>
          </p:cNvSpPr>
          <p:nvPr>
            <p:ph type="body" idx="1"/>
          </p:nvPr>
        </p:nvSpPr>
        <p:spPr>
          <a:xfrm>
            <a:off x="286544" y="1795025"/>
            <a:ext cx="8570912" cy="4174851"/>
          </a:xfrm>
          <a:blipFill>
            <a:blip r:embed="rId2"/>
            <a:stretch>
              <a:fillRect l="-1036" t="-3040" r="-1627"/>
            </a:stretch>
          </a:blipFill>
        </p:spPr>
        <p:txBody>
          <a:bodyPr/>
          <a:lstStyle/>
          <a:p>
            <a:r>
              <a:rPr lang="en-US">
                <a:noFill/>
              </a:rPr>
              <a:t>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97CA423-1438-8DBF-62D3-3EB4F96D1739}"/>
              </a:ext>
            </a:extLst>
          </p:cNvPr>
          <p:cNvSpPr>
            <a:spLocks noGrp="1" noChangeArrowheads="1"/>
          </p:cNvSpPr>
          <p:nvPr>
            <p:ph type="title"/>
          </p:nvPr>
        </p:nvSpPr>
        <p:spPr>
          <a:xfrm>
            <a:off x="354013" y="641350"/>
            <a:ext cx="8570912" cy="590550"/>
          </a:xfrm>
        </p:spPr>
        <p:txBody>
          <a:bodyPr/>
          <a:lstStyle/>
          <a:p>
            <a:pPr>
              <a:defRPr/>
            </a:pPr>
            <a:r>
              <a:rPr lang="en-US" altLang="zh-CN" sz="3600" b="0" dirty="0">
                <a:latin typeface="Georgia" charset="0"/>
                <a:ea typeface="ＭＳ Ｐゴシック" charset="-128"/>
              </a:rPr>
              <a:t>Experimental Results</a:t>
            </a:r>
          </a:p>
        </p:txBody>
      </p:sp>
      <p:sp>
        <p:nvSpPr>
          <p:cNvPr id="76803" name="Rectangle 3">
            <a:extLst>
              <a:ext uri="{FF2B5EF4-FFF2-40B4-BE49-F238E27FC236}">
                <a16:creationId xmlns:a16="http://schemas.microsoft.com/office/drawing/2014/main" id="{DAC50FCB-0C3C-9C29-3588-5998EB089E14}"/>
              </a:ext>
            </a:extLst>
          </p:cNvPr>
          <p:cNvSpPr>
            <a:spLocks noGrp="1" noChangeArrowheads="1"/>
          </p:cNvSpPr>
          <p:nvPr>
            <p:ph type="body" idx="1"/>
          </p:nvPr>
        </p:nvSpPr>
        <p:spPr>
          <a:xfrm>
            <a:off x="350838" y="1476375"/>
            <a:ext cx="8574087" cy="5226050"/>
          </a:xfrm>
        </p:spPr>
        <p:txBody>
          <a:bodyPr/>
          <a:lstStyle/>
          <a:p>
            <a:pPr>
              <a:defRPr/>
            </a:pPr>
            <a:r>
              <a:rPr lang="en-US" sz="2800" b="0" dirty="0">
                <a:effectLst/>
                <a:latin typeface="Times New Roman" panose="02020603050405020304" pitchFamily="18" charset="0"/>
                <a:cs typeface="Times New Roman" panose="02020603050405020304" pitchFamily="18" charset="0"/>
              </a:rPr>
              <a:t>We have evaluated our algorithm in two different applications: record linkage of real people data and computing the similarity among genes of Escherichia Coli bacteria.</a:t>
            </a:r>
          </a:p>
          <a:p>
            <a:pPr>
              <a:defRPr/>
            </a:pPr>
            <a:r>
              <a:rPr lang="en-US" sz="2800" b="0" dirty="0">
                <a:effectLst/>
                <a:latin typeface="Times New Roman" panose="02020603050405020304" pitchFamily="18" charset="0"/>
                <a:cs typeface="Times New Roman" panose="02020603050405020304" pitchFamily="18" charset="0"/>
              </a:rPr>
              <a:t>All the experiments were carried out in a server machine with 6 Intel(R) Core(TM) i5-8400 2.80GHz CPU cores, 32GB DDR4 RAM, and 1TB of local storage running on Ubuntu 22.04.1 LTS. The programs were written in standard C++17.</a:t>
            </a:r>
          </a:p>
          <a:p>
            <a:pPr>
              <a:defRPr/>
            </a:pPr>
            <a:r>
              <a:rPr lang="en-US" sz="2800" b="0" dirty="0">
                <a:effectLst/>
                <a:latin typeface="Times New Roman" panose="02020603050405020304" pitchFamily="18" charset="0"/>
                <a:cs typeface="Times New Roman" panose="02020603050405020304" pitchFamily="18" charset="0"/>
              </a:rPr>
              <a:t>The programs can be downloaded from the </a:t>
            </a:r>
            <a:r>
              <a:rPr lang="en-US" sz="2800" b="0" dirty="0" err="1">
                <a:effectLst/>
                <a:latin typeface="Times New Roman" panose="02020603050405020304" pitchFamily="18" charset="0"/>
                <a:cs typeface="Times New Roman" panose="02020603050405020304" pitchFamily="18" charset="0"/>
              </a:rPr>
              <a:t>Github</a:t>
            </a:r>
            <a:r>
              <a:rPr lang="en-US" sz="2800" b="0" dirty="0">
                <a:effectLst/>
                <a:latin typeface="Times New Roman" panose="02020603050405020304" pitchFamily="18" charset="0"/>
                <a:cs typeface="Times New Roman" panose="02020603050405020304" pitchFamily="18" charset="0"/>
              </a:rPr>
              <a:t>.</a:t>
            </a:r>
          </a:p>
          <a:p>
            <a:pPr>
              <a:defRPr/>
            </a:pPr>
            <a:endParaRPr lang="en-US" sz="2400" b="0" dirty="0">
              <a:effectLst/>
              <a:latin typeface="Times New Roman" panose="02020603050405020304" pitchFamily="18" charset="0"/>
              <a:cs typeface="Times New Roman" panose="02020603050405020304" pitchFamily="18" charset="0"/>
            </a:endParaRPr>
          </a:p>
          <a:p>
            <a:pPr>
              <a:buFont typeface="Wingdings" charset="0"/>
              <a:buNone/>
              <a:defRPr/>
            </a:pPr>
            <a:endParaRPr lang="en-US" altLang="zh-CN"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a:extLst>
              <a:ext uri="{FF2B5EF4-FFF2-40B4-BE49-F238E27FC236}">
                <a16:creationId xmlns:a16="http://schemas.microsoft.com/office/drawing/2014/main" id="{8164B22B-000F-35CC-D2C6-3A92514E2C9A}"/>
              </a:ext>
            </a:extLst>
          </p:cNvPr>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SzPct val="75000"/>
              <a:buFont typeface="Wingdings" pitchFamily="2" charset="2"/>
              <a:buChar char="l"/>
              <a:defRPr sz="30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30000"/>
              </a:spcBef>
              <a:buClr>
                <a:schemeClr val="tx2"/>
              </a:buClr>
              <a:buSzPct val="75000"/>
              <a:buFont typeface="Wingdings" pitchFamily="2" charset="2"/>
              <a:buChar char="Ø"/>
              <a:defRPr sz="26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tx2"/>
              </a:buClr>
              <a:buSzPct val="75000"/>
              <a:buFont typeface="Wingdings" pitchFamily="2" charset="2"/>
              <a:buChar char="§"/>
              <a:defRPr sz="22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30000"/>
              </a:spcBef>
              <a:buClr>
                <a:schemeClr val="tx2"/>
              </a:buClr>
              <a:buSzPct val="75000"/>
              <a:buFont typeface="Wingdings" pitchFamily="2" charset="2"/>
              <a:buChar char="§"/>
              <a:defRPr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30000"/>
              </a:spcBef>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SzTx/>
              <a:buFontTx/>
              <a:buNone/>
            </a:pPr>
            <a:r>
              <a:rPr lang="en-US" altLang="zh-CN" sz="3200"/>
              <a:t> </a:t>
            </a:r>
          </a:p>
        </p:txBody>
      </p:sp>
      <p:sp>
        <p:nvSpPr>
          <p:cNvPr id="132098" name="Rectangle 2">
            <a:extLst>
              <a:ext uri="{FF2B5EF4-FFF2-40B4-BE49-F238E27FC236}">
                <a16:creationId xmlns:a16="http://schemas.microsoft.com/office/drawing/2014/main" id="{E670AB31-E4F8-2FB8-42DE-BB2F0C3C6525}"/>
              </a:ext>
            </a:extLst>
          </p:cNvPr>
          <p:cNvSpPr>
            <a:spLocks noGrp="1" noChangeArrowheads="1"/>
          </p:cNvSpPr>
          <p:nvPr>
            <p:ph type="title"/>
          </p:nvPr>
        </p:nvSpPr>
        <p:spPr>
          <a:xfrm>
            <a:off x="354013" y="641350"/>
            <a:ext cx="8570912" cy="534988"/>
          </a:xfrm>
        </p:spPr>
        <p:txBody>
          <a:bodyPr/>
          <a:lstStyle/>
          <a:p>
            <a:pPr>
              <a:defRPr/>
            </a:pPr>
            <a:r>
              <a:rPr lang="en-US" altLang="zh-CN" sz="3200" b="0" dirty="0">
                <a:latin typeface="Georgia" charset="0"/>
                <a:ea typeface="ＭＳ Ｐゴシック" charset="-128"/>
              </a:rPr>
              <a:t>Performance on Record Linkage</a:t>
            </a:r>
          </a:p>
        </p:txBody>
      </p:sp>
      <p:sp>
        <p:nvSpPr>
          <p:cNvPr id="132099" name="Rectangle 3">
            <a:extLst>
              <a:ext uri="{FF2B5EF4-FFF2-40B4-BE49-F238E27FC236}">
                <a16:creationId xmlns:a16="http://schemas.microsoft.com/office/drawing/2014/main" id="{D8C4A25A-7239-C6E9-315B-AF72A8D748C1}"/>
              </a:ext>
            </a:extLst>
          </p:cNvPr>
          <p:cNvSpPr>
            <a:spLocks noGrp="1" noChangeArrowheads="1"/>
          </p:cNvSpPr>
          <p:nvPr>
            <p:ph type="body" idx="1"/>
          </p:nvPr>
        </p:nvSpPr>
        <p:spPr>
          <a:xfrm>
            <a:off x="286544" y="1774825"/>
            <a:ext cx="8570912" cy="3139321"/>
          </a:xfrm>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000" b="0" dirty="0">
                <a:effectLst/>
                <a:latin typeface="Times New Roman" panose="02020603050405020304" pitchFamily="18" charset="0"/>
                <a:cs typeface="Times New Roman" panose="02020603050405020304" pitchFamily="18" charset="0"/>
              </a:rPr>
              <a:t>Two datasets have been used. The first dataset is collected from Soliman, et al. [9]. It contains 1 million records of deceased persons. Each record in this dataset contains 5 attributes – id, first name, last name, date of birth, and date of death. The second dataset is collected from </a:t>
            </a:r>
            <a:r>
              <a:rPr lang="en-US" sz="2000" b="0" dirty="0" err="1">
                <a:effectLst/>
                <a:latin typeface="Times New Roman" panose="02020603050405020304" pitchFamily="18" charset="0"/>
                <a:cs typeface="Times New Roman" panose="02020603050405020304" pitchFamily="18" charset="0"/>
              </a:rPr>
              <a:t>Saeedi</a:t>
            </a:r>
            <a:r>
              <a:rPr lang="en-US" sz="2000" b="0" dirty="0">
                <a:effectLst/>
                <a:latin typeface="Times New Roman" panose="02020603050405020304" pitchFamily="18" charset="0"/>
                <a:cs typeface="Times New Roman" panose="02020603050405020304" pitchFamily="18" charset="0"/>
              </a:rPr>
              <a:t>, et al. [8]. This has been created from the NC Voter Database. </a:t>
            </a:r>
          </a:p>
          <a:p>
            <a:pPr>
              <a:defRPr/>
            </a:pPr>
            <a:r>
              <a:rPr lang="en-US" sz="2000" b="0" dirty="0">
                <a:effectLst/>
                <a:latin typeface="Times New Roman" panose="02020603050405020304" pitchFamily="18" charset="0"/>
                <a:cs typeface="Times New Roman" panose="02020603050405020304" pitchFamily="18" charset="0"/>
              </a:rPr>
              <a:t>Average lengths of the records ranged from 25 to 30.</a:t>
            </a:r>
          </a:p>
          <a:p>
            <a:pPr>
              <a:defRPr/>
            </a:pPr>
            <a:endParaRPr lang="en-US" sz="2000" b="0" dirty="0">
              <a:effectLst/>
              <a:latin typeface="Times New Roman" panose="02020603050405020304" pitchFamily="18" charset="0"/>
              <a:cs typeface="Times New Roman" panose="02020603050405020304" pitchFamily="18" charset="0"/>
            </a:endParaRPr>
          </a:p>
          <a:p>
            <a:pPr>
              <a:defRPr/>
            </a:pPr>
            <a:endParaRPr lang="en-US" sz="2000" b="0" dirty="0">
              <a:effectLst/>
              <a:latin typeface="Times New Roman" panose="02020603050405020304" pitchFamily="18" charset="0"/>
              <a:cs typeface="Times New Roman" panose="02020603050405020304" pitchFamily="18" charset="0"/>
            </a:endParaRPr>
          </a:p>
          <a:p>
            <a:pPr>
              <a:buFont typeface="Wingdings" charset="0"/>
              <a:buChar char="l"/>
              <a:defRPr/>
            </a:pPr>
            <a:endParaRPr lang="en-US" altLang="zh-CN" dirty="0">
              <a:ln w="50800"/>
              <a:solidFill>
                <a:schemeClr val="bg1">
                  <a:shade val="50000"/>
                </a:schemeClr>
              </a:solidFill>
              <a:effectLst/>
            </a:endParaRPr>
          </a:p>
        </p:txBody>
      </p:sp>
      <p:pic>
        <p:nvPicPr>
          <p:cNvPr id="32772" name="Picture 2">
            <a:extLst>
              <a:ext uri="{FF2B5EF4-FFF2-40B4-BE49-F238E27FC236}">
                <a16:creationId xmlns:a16="http://schemas.microsoft.com/office/drawing/2014/main" id="{35CDCC3A-1353-8D4F-21A1-3E5D460C9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4135438"/>
            <a:ext cx="8415338" cy="1765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4">
            <a:extLst>
              <a:ext uri="{FF2B5EF4-FFF2-40B4-BE49-F238E27FC236}">
                <a16:creationId xmlns:a16="http://schemas.microsoft.com/office/drawing/2014/main" id="{B855C877-C269-3D8C-AFEE-342FAEB81EAF}"/>
              </a:ext>
            </a:extLst>
          </p:cNvPr>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SzPct val="75000"/>
              <a:buFont typeface="Wingdings" pitchFamily="2" charset="2"/>
              <a:buChar char="l"/>
              <a:defRPr sz="30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30000"/>
              </a:spcBef>
              <a:buClr>
                <a:schemeClr val="tx2"/>
              </a:buClr>
              <a:buSzPct val="75000"/>
              <a:buFont typeface="Wingdings" pitchFamily="2" charset="2"/>
              <a:buChar char="Ø"/>
              <a:defRPr sz="26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tx2"/>
              </a:buClr>
              <a:buSzPct val="75000"/>
              <a:buFont typeface="Wingdings" pitchFamily="2" charset="2"/>
              <a:buChar char="§"/>
              <a:defRPr sz="22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30000"/>
              </a:spcBef>
              <a:buClr>
                <a:schemeClr val="tx2"/>
              </a:buClr>
              <a:buSzPct val="75000"/>
              <a:buFont typeface="Wingdings" pitchFamily="2" charset="2"/>
              <a:buChar char="§"/>
              <a:defRPr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30000"/>
              </a:spcBef>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SzTx/>
              <a:buFontTx/>
              <a:buNone/>
            </a:pPr>
            <a:r>
              <a:rPr lang="en-US" altLang="zh-CN" sz="3200"/>
              <a:t> </a:t>
            </a:r>
          </a:p>
        </p:txBody>
      </p:sp>
      <p:sp>
        <p:nvSpPr>
          <p:cNvPr id="132098" name="Rectangle 2">
            <a:extLst>
              <a:ext uri="{FF2B5EF4-FFF2-40B4-BE49-F238E27FC236}">
                <a16:creationId xmlns:a16="http://schemas.microsoft.com/office/drawing/2014/main" id="{2AD25620-4DA6-CA74-159B-F1F51B841C08}"/>
              </a:ext>
            </a:extLst>
          </p:cNvPr>
          <p:cNvSpPr>
            <a:spLocks noGrp="1" noChangeArrowheads="1"/>
          </p:cNvSpPr>
          <p:nvPr>
            <p:ph type="title"/>
          </p:nvPr>
        </p:nvSpPr>
        <p:spPr>
          <a:xfrm>
            <a:off x="287338" y="433388"/>
            <a:ext cx="8569325" cy="425450"/>
          </a:xfrm>
        </p:spPr>
        <p:txBody>
          <a:bodyPr/>
          <a:lstStyle/>
          <a:p>
            <a:pPr>
              <a:defRPr/>
            </a:pPr>
            <a:r>
              <a:rPr lang="en-US" altLang="zh-CN" sz="2400" b="0" dirty="0">
                <a:latin typeface="Georgia" charset="0"/>
                <a:ea typeface="ＭＳ Ｐゴシック" charset="-128"/>
              </a:rPr>
              <a:t>Performance on Gene Sequence Similarity</a:t>
            </a:r>
          </a:p>
        </p:txBody>
      </p:sp>
      <p:sp>
        <p:nvSpPr>
          <p:cNvPr id="132099" name="Rectangle 3">
            <a:extLst>
              <a:ext uri="{FF2B5EF4-FFF2-40B4-BE49-F238E27FC236}">
                <a16:creationId xmlns:a16="http://schemas.microsoft.com/office/drawing/2014/main" id="{09D86FD9-7CEF-FFC5-3EDE-3056EAA66037}"/>
              </a:ext>
            </a:extLst>
          </p:cNvPr>
          <p:cNvSpPr>
            <a:spLocks noGrp="1" noChangeArrowheads="1"/>
          </p:cNvSpPr>
          <p:nvPr>
            <p:ph type="body" idx="1"/>
          </p:nvPr>
        </p:nvSpPr>
        <p:spPr>
          <a:xfrm>
            <a:off x="115614" y="922989"/>
            <a:ext cx="8741842" cy="1210113"/>
          </a:xfrm>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000" b="0" dirty="0">
                <a:effectLst/>
                <a:latin typeface="Times New Roman" panose="02020603050405020304" pitchFamily="18" charset="0"/>
                <a:cs typeface="Times New Roman" panose="02020603050405020304" pitchFamily="18" charset="0"/>
              </a:rPr>
              <a:t>We collected the E. Coli bacteria K-12 </a:t>
            </a:r>
            <a:r>
              <a:rPr lang="en-US" sz="2000" b="0" dirty="0" err="1">
                <a:effectLst/>
                <a:latin typeface="Times New Roman" panose="02020603050405020304" pitchFamily="18" charset="0"/>
                <a:cs typeface="Times New Roman" panose="02020603050405020304" pitchFamily="18" charset="0"/>
              </a:rPr>
              <a:t>substrain</a:t>
            </a:r>
            <a:r>
              <a:rPr lang="en-US" sz="2000" b="0" dirty="0">
                <a:effectLst/>
                <a:latin typeface="Times New Roman" panose="02020603050405020304" pitchFamily="18" charset="0"/>
                <a:cs typeface="Times New Roman" panose="02020603050405020304" pitchFamily="18" charset="0"/>
              </a:rPr>
              <a:t> genome from NCBI website (</a:t>
            </a:r>
            <a:r>
              <a:rPr lang="en-US" sz="2000" b="0" dirty="0" err="1">
                <a:effectLst/>
                <a:latin typeface="Times New Roman" panose="02020603050405020304" pitchFamily="18" charset="0"/>
                <a:cs typeface="Times New Roman" panose="02020603050405020304" pitchFamily="18" charset="0"/>
              </a:rPr>
              <a:t>Genbank</a:t>
            </a:r>
            <a:r>
              <a:rPr lang="en-US" sz="2000" b="0" dirty="0">
                <a:effectLst/>
                <a:latin typeface="Times New Roman" panose="02020603050405020304" pitchFamily="18" charset="0"/>
                <a:cs typeface="Times New Roman" panose="02020603050405020304" pitchFamily="18" charset="0"/>
              </a:rPr>
              <a:t> ascension no: U00096) and conducted several experiments on this genome. This genome has 4,639 annotated genes of varying sizes.</a:t>
            </a:r>
          </a:p>
          <a:p>
            <a:pPr>
              <a:defRPr/>
            </a:pPr>
            <a:endParaRPr lang="en-US" sz="2000" b="0" dirty="0">
              <a:effectLst/>
              <a:latin typeface="Times New Roman" panose="02020603050405020304" pitchFamily="18" charset="0"/>
              <a:cs typeface="Times New Roman" panose="02020603050405020304" pitchFamily="18" charset="0"/>
            </a:endParaRPr>
          </a:p>
          <a:p>
            <a:pPr>
              <a:defRPr/>
            </a:pPr>
            <a:endParaRPr lang="en-US" sz="2000" b="0" dirty="0">
              <a:effectLst/>
              <a:latin typeface="Times New Roman" panose="02020603050405020304" pitchFamily="18" charset="0"/>
              <a:cs typeface="Times New Roman" panose="02020603050405020304" pitchFamily="18" charset="0"/>
            </a:endParaRPr>
          </a:p>
          <a:p>
            <a:pPr>
              <a:defRPr/>
            </a:pPr>
            <a:endParaRPr lang="en-US" sz="2000" b="0" dirty="0">
              <a:effectLst/>
              <a:latin typeface="Times New Roman" panose="02020603050405020304" pitchFamily="18" charset="0"/>
              <a:cs typeface="Times New Roman" panose="02020603050405020304" pitchFamily="18" charset="0"/>
            </a:endParaRPr>
          </a:p>
          <a:p>
            <a:pPr>
              <a:defRPr/>
            </a:pPr>
            <a:endParaRPr lang="en-US" sz="2000" b="0" dirty="0">
              <a:effectLst/>
              <a:latin typeface="Times New Roman" panose="02020603050405020304" pitchFamily="18" charset="0"/>
              <a:cs typeface="Times New Roman" panose="02020603050405020304" pitchFamily="18" charset="0"/>
            </a:endParaRPr>
          </a:p>
          <a:p>
            <a:pPr>
              <a:buFont typeface="Wingdings" charset="0"/>
              <a:buChar char="l"/>
              <a:defRPr/>
            </a:pPr>
            <a:endParaRPr lang="en-US" altLang="zh-CN" dirty="0">
              <a:ln w="50800"/>
              <a:solidFill>
                <a:schemeClr val="bg1">
                  <a:shade val="50000"/>
                </a:schemeClr>
              </a:solidFill>
              <a:effectLst/>
            </a:endParaRPr>
          </a:p>
        </p:txBody>
      </p:sp>
      <p:pic>
        <p:nvPicPr>
          <p:cNvPr id="33796" name="Picture 3">
            <a:extLst>
              <a:ext uri="{FF2B5EF4-FFF2-40B4-BE49-F238E27FC236}">
                <a16:creationId xmlns:a16="http://schemas.microsoft.com/office/drawing/2014/main" id="{8145DA30-6C8A-431D-1B28-0916ACF07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905000"/>
            <a:ext cx="4987925" cy="434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311700" y="713696"/>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Conclusions</a:t>
            </a:r>
            <a:endParaRPr sz="3200" b="0" dirty="0">
              <a:latin typeface="Times New Roman" panose="02020603050405020304" pitchFamily="18" charset="0"/>
              <a:cs typeface="Times New Roman" panose="02020603050405020304" pitchFamily="18" charset="0"/>
            </a:endParaRPr>
          </a:p>
        </p:txBody>
      </p:sp>
      <p:sp>
        <p:nvSpPr>
          <p:cNvPr id="289" name="Google Shape;289;p39"/>
          <p:cNvSpPr txBox="1">
            <a:spLocks noGrp="1"/>
          </p:cNvSpPr>
          <p:nvPr>
            <p:ph type="body" idx="1"/>
          </p:nvPr>
        </p:nvSpPr>
        <p:spPr>
          <a:xfrm>
            <a:off x="409903" y="2156869"/>
            <a:ext cx="8422397" cy="2793503"/>
          </a:xfrm>
          <a:prstGeom prst="rect">
            <a:avLst/>
          </a:prstGeom>
          <a:noFill/>
          <a:ln>
            <a:noFill/>
          </a:ln>
        </p:spPr>
        <p:txBody>
          <a:bodyPr spcFirstLastPara="1" vert="horz" wrap="square" lIns="91425" tIns="91425" rIns="91425" bIns="91425" numCol="1" anchor="t" anchorCtr="0" compatLnSpc="1">
            <a:prstTxWarp prst="textNoShape">
              <a:avLst/>
            </a:prstTxWarp>
            <a:normAutofit fontScale="70000" lnSpcReduction="20000"/>
          </a:bodyPr>
          <a:lstStyle/>
          <a:p>
            <a:r>
              <a:rPr lang="en" sz="3400" b="0" dirty="0">
                <a:latin typeface="Times New Roman" panose="02020603050405020304" pitchFamily="18" charset="0"/>
                <a:cs typeface="Times New Roman" panose="02020603050405020304" pitchFamily="18" charset="0"/>
              </a:rPr>
              <a:t>In this talk, we have presented a new blocking scheme called </a:t>
            </a:r>
            <a:r>
              <a:rPr lang="en" sz="3400" b="0" dirty="0" err="1">
                <a:latin typeface="Times New Roman" panose="02020603050405020304" pitchFamily="18" charset="0"/>
                <a:cs typeface="Times New Roman" panose="02020603050405020304" pitchFamily="18" charset="0"/>
              </a:rPr>
              <a:t>SuperBlocking</a:t>
            </a:r>
            <a:r>
              <a:rPr lang="en" sz="3400" b="0" dirty="0">
                <a:latin typeface="Times New Roman" panose="02020603050405020304" pitchFamily="18" charset="0"/>
                <a:cs typeface="Times New Roman" panose="02020603050405020304" pitchFamily="18" charset="0"/>
              </a:rPr>
              <a:t>. This idea offers the potential to speed up record linkage algorithms by an order of magnitude.</a:t>
            </a:r>
            <a:endParaRPr sz="3400" b="0" dirty="0">
              <a:latin typeface="Times New Roman" panose="02020603050405020304" pitchFamily="18" charset="0"/>
              <a:cs typeface="Times New Roman" panose="02020603050405020304" pitchFamily="18" charset="0"/>
            </a:endParaRPr>
          </a:p>
          <a:p>
            <a:pPr>
              <a:defRPr/>
            </a:pPr>
            <a:r>
              <a:rPr lang="en-US" sz="3600" b="0" dirty="0">
                <a:effectLst/>
                <a:latin typeface="Times New Roman" panose="02020603050405020304" pitchFamily="18" charset="0"/>
                <a:cs typeface="Times New Roman" panose="02020603050405020304" pitchFamily="18" charset="0"/>
              </a:rPr>
              <a:t>In this talk we have also presented a linear time algorithm for the computation of the </a:t>
            </a:r>
            <a:r>
              <a:rPr lang="en-US" sz="3600" b="0" dirty="0" err="1">
                <a:effectLst/>
                <a:latin typeface="Times New Roman" panose="02020603050405020304" pitchFamily="18" charset="0"/>
                <a:cs typeface="Times New Roman" panose="02020603050405020304" pitchFamily="18" charset="0"/>
              </a:rPr>
              <a:t>Jaro</a:t>
            </a:r>
            <a:r>
              <a:rPr lang="en-US" sz="3600" b="0" dirty="0">
                <a:effectLst/>
                <a:latin typeface="Times New Roman" panose="02020603050405020304" pitchFamily="18" charset="0"/>
                <a:cs typeface="Times New Roman" panose="02020603050405020304" pitchFamily="18" charset="0"/>
              </a:rPr>
              <a:t> similarity between two given strings. Experiments on two applications reveal that our algorithm outperforms the prior best algorithm.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4">
            <a:extLst>
              <a:ext uri="{FF2B5EF4-FFF2-40B4-BE49-F238E27FC236}">
                <a16:creationId xmlns:a16="http://schemas.microsoft.com/office/drawing/2014/main" id="{E5F0FD72-50DE-9EFC-BB0E-918F33A85C24}"/>
              </a:ext>
            </a:extLst>
          </p:cNvPr>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SzPct val="75000"/>
              <a:buFont typeface="Wingdings" pitchFamily="2" charset="2"/>
              <a:buChar char="l"/>
              <a:defRPr sz="30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30000"/>
              </a:spcBef>
              <a:buClr>
                <a:schemeClr val="tx2"/>
              </a:buClr>
              <a:buSzPct val="75000"/>
              <a:buFont typeface="Wingdings" pitchFamily="2" charset="2"/>
              <a:buChar char="Ø"/>
              <a:defRPr sz="26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tx2"/>
              </a:buClr>
              <a:buSzPct val="75000"/>
              <a:buFont typeface="Wingdings" pitchFamily="2" charset="2"/>
              <a:buChar char="§"/>
              <a:defRPr sz="22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30000"/>
              </a:spcBef>
              <a:buClr>
                <a:schemeClr val="tx2"/>
              </a:buClr>
              <a:buSzPct val="75000"/>
              <a:buFont typeface="Wingdings" pitchFamily="2" charset="2"/>
              <a:buChar char="§"/>
              <a:defRPr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30000"/>
              </a:spcBef>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SzTx/>
              <a:buFontTx/>
              <a:buNone/>
            </a:pPr>
            <a:r>
              <a:rPr lang="en-US" altLang="zh-CN" sz="3200"/>
              <a:t> </a:t>
            </a:r>
          </a:p>
        </p:txBody>
      </p:sp>
      <p:sp>
        <p:nvSpPr>
          <p:cNvPr id="132098" name="Rectangle 2">
            <a:extLst>
              <a:ext uri="{FF2B5EF4-FFF2-40B4-BE49-F238E27FC236}">
                <a16:creationId xmlns:a16="http://schemas.microsoft.com/office/drawing/2014/main" id="{5354D93D-3685-6ABA-B3A9-F1A17BD2DFD3}"/>
              </a:ext>
            </a:extLst>
          </p:cNvPr>
          <p:cNvSpPr>
            <a:spLocks noGrp="1" noChangeArrowheads="1"/>
          </p:cNvSpPr>
          <p:nvPr>
            <p:ph type="title"/>
          </p:nvPr>
        </p:nvSpPr>
        <p:spPr>
          <a:xfrm>
            <a:off x="354013" y="641350"/>
            <a:ext cx="8570912" cy="534988"/>
          </a:xfrm>
        </p:spPr>
        <p:txBody>
          <a:bodyPr/>
          <a:lstStyle/>
          <a:p>
            <a:pPr>
              <a:defRPr/>
            </a:pPr>
            <a:r>
              <a:rPr lang="en-US" altLang="zh-CN" sz="3200" b="0" dirty="0">
                <a:latin typeface="Times New Roman" panose="02020603050405020304" pitchFamily="18" charset="0"/>
                <a:ea typeface="ＭＳ Ｐゴシック" charset="-128"/>
                <a:cs typeface="Times New Roman" panose="02020603050405020304" pitchFamily="18" charset="0"/>
              </a:rPr>
              <a:t>References</a:t>
            </a:r>
          </a:p>
        </p:txBody>
      </p:sp>
      <p:sp>
        <p:nvSpPr>
          <p:cNvPr id="132099" name="Rectangle 3">
            <a:extLst>
              <a:ext uri="{FF2B5EF4-FFF2-40B4-BE49-F238E27FC236}">
                <a16:creationId xmlns:a16="http://schemas.microsoft.com/office/drawing/2014/main" id="{7CF4F603-8BA6-2169-1671-F095205ABBE7}"/>
              </a:ext>
            </a:extLst>
          </p:cNvPr>
          <p:cNvSpPr>
            <a:spLocks noGrp="1" noChangeArrowheads="1"/>
          </p:cNvSpPr>
          <p:nvPr>
            <p:ph type="body" idx="1"/>
          </p:nvPr>
        </p:nvSpPr>
        <p:spPr>
          <a:xfrm>
            <a:off x="300079" y="2028219"/>
            <a:ext cx="8624846" cy="3605326"/>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2400" b="0" dirty="0">
                <a:effectLst/>
                <a:latin typeface="Times New Roman" panose="02020603050405020304" pitchFamily="18" charset="0"/>
                <a:cs typeface="Times New Roman" panose="02020603050405020304" pitchFamily="18" charset="0"/>
              </a:rPr>
              <a:t>J. </a:t>
            </a:r>
            <a:r>
              <a:rPr lang="en-US" sz="2400" b="0" dirty="0" err="1">
                <a:effectLst/>
                <a:latin typeface="Times New Roman" panose="02020603050405020304" pitchFamily="18" charset="0"/>
                <a:cs typeface="Times New Roman" panose="02020603050405020304" pitchFamily="18" charset="0"/>
              </a:rPr>
              <a:t>Basak</a:t>
            </a:r>
            <a:r>
              <a:rPr lang="en-US" sz="2400" b="0" dirty="0">
                <a:effectLst/>
                <a:latin typeface="Times New Roman" panose="02020603050405020304" pitchFamily="18" charset="0"/>
                <a:cs typeface="Times New Roman" panose="02020603050405020304" pitchFamily="18" charset="0"/>
              </a:rPr>
              <a:t>, S. </a:t>
            </a:r>
            <a:r>
              <a:rPr lang="en-US" sz="2400" b="0" dirty="0" err="1">
                <a:effectLst/>
                <a:latin typeface="Times New Roman" panose="02020603050405020304" pitchFamily="18" charset="0"/>
                <a:cs typeface="Times New Roman" panose="02020603050405020304" pitchFamily="18" charset="0"/>
              </a:rPr>
              <a:t>Sahni</a:t>
            </a:r>
            <a:r>
              <a:rPr lang="en-US" sz="2400" b="0" dirty="0">
                <a:effectLst/>
                <a:latin typeface="Times New Roman" panose="02020603050405020304" pitchFamily="18" charset="0"/>
                <a:cs typeface="Times New Roman" panose="02020603050405020304" pitchFamily="18" charset="0"/>
              </a:rPr>
              <a:t>, and S. </a:t>
            </a:r>
            <a:r>
              <a:rPr lang="en-US" sz="2400" b="0" dirty="0" err="1">
                <a:effectLst/>
                <a:latin typeface="Times New Roman" panose="02020603050405020304" pitchFamily="18" charset="0"/>
                <a:cs typeface="Times New Roman" panose="02020603050405020304" pitchFamily="18" charset="0"/>
              </a:rPr>
              <a:t>Rajasekaran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SuperBlocking</a:t>
            </a:r>
            <a:r>
              <a:rPr lang="en-US" sz="2400" b="0" dirty="0">
                <a:effectLst/>
                <a:latin typeface="Times New Roman" panose="02020603050405020304" pitchFamily="18" charset="0"/>
                <a:cs typeface="Times New Roman" panose="02020603050405020304" pitchFamily="18" charset="0"/>
              </a:rPr>
              <a:t>: An Efficient Blocking Technique for Record Linkage, </a:t>
            </a:r>
            <a:r>
              <a:rPr lang="en-US" sz="2400" b="0" i="1" dirty="0">
                <a:effectLst/>
                <a:latin typeface="Times New Roman" panose="02020603050405020304" pitchFamily="18" charset="0"/>
                <a:cs typeface="Times New Roman" panose="02020603050405020304" pitchFamily="18" charset="0"/>
              </a:rPr>
              <a:t>Proc. IEEE International Conference on Big Data</a:t>
            </a:r>
            <a:r>
              <a:rPr lang="en-US" sz="2400" b="0" dirty="0">
                <a:effectLst/>
                <a:latin typeface="Times New Roman" panose="02020603050405020304" pitchFamily="18" charset="0"/>
                <a:cs typeface="Times New Roman" panose="02020603050405020304" pitchFamily="18" charset="0"/>
              </a:rPr>
              <a:t>, 2023.</a:t>
            </a:r>
          </a:p>
          <a:p>
            <a:endParaRPr lang="en-US" sz="2400" b="0" dirty="0">
              <a:effectLst/>
              <a:latin typeface="Times New Roman" panose="02020603050405020304" pitchFamily="18" charset="0"/>
              <a:cs typeface="Times New Roman" panose="02020603050405020304" pitchFamily="18" charset="0"/>
            </a:endParaRPr>
          </a:p>
          <a:p>
            <a:r>
              <a:rPr lang="en-US" sz="2400" b="0" dirty="0">
                <a:effectLst/>
                <a:latin typeface="Times New Roman" panose="02020603050405020304" pitchFamily="18" charset="0"/>
                <a:cs typeface="Times New Roman" panose="02020603050405020304" pitchFamily="18" charset="0"/>
              </a:rPr>
              <a:t>J. </a:t>
            </a:r>
            <a:r>
              <a:rPr lang="en-US" sz="2400" b="0" dirty="0" err="1">
                <a:effectLst/>
                <a:latin typeface="Times New Roman" panose="02020603050405020304" pitchFamily="18" charset="0"/>
                <a:cs typeface="Times New Roman" panose="02020603050405020304" pitchFamily="18" charset="0"/>
              </a:rPr>
              <a:t>Basak</a:t>
            </a:r>
            <a:r>
              <a:rPr lang="en-US" sz="2400" b="0" dirty="0">
                <a:effectLst/>
                <a:latin typeface="Times New Roman" panose="02020603050405020304" pitchFamily="18" charset="0"/>
                <a:cs typeface="Times New Roman" panose="02020603050405020304" pitchFamily="18" charset="0"/>
              </a:rPr>
              <a:t>, A. Soliman, N. Deo, K. </a:t>
            </a:r>
            <a:r>
              <a:rPr lang="en-US" sz="2400" b="0" dirty="0" err="1">
                <a:effectLst/>
                <a:latin typeface="Times New Roman" panose="02020603050405020304" pitchFamily="18" charset="0"/>
                <a:cs typeface="Times New Roman" panose="02020603050405020304" pitchFamily="18" charset="0"/>
              </a:rPr>
              <a:t>Haase</a:t>
            </a:r>
            <a:r>
              <a:rPr lang="en-US" sz="2400" b="0" dirty="0">
                <a:effectLst/>
                <a:latin typeface="Times New Roman" panose="02020603050405020304" pitchFamily="18" charset="0"/>
                <a:cs typeface="Times New Roman" panose="02020603050405020304" pitchFamily="18" charset="0"/>
              </a:rPr>
              <a:t>, A. Mathur, K. Park, R. </a:t>
            </a:r>
            <a:r>
              <a:rPr lang="en-US" sz="2400" b="0" dirty="0" err="1">
                <a:effectLst/>
                <a:latin typeface="Times New Roman" panose="02020603050405020304" pitchFamily="18" charset="0"/>
                <a:cs typeface="Times New Roman" panose="02020603050405020304" pitchFamily="18" charset="0"/>
              </a:rPr>
              <a:t>Steorts</a:t>
            </a:r>
            <a:r>
              <a:rPr lang="en-US" sz="2400" b="0" dirty="0">
                <a:effectLst/>
                <a:latin typeface="Times New Roman" panose="02020603050405020304" pitchFamily="18" charset="0"/>
                <a:cs typeface="Times New Roman" panose="02020603050405020304" pitchFamily="18" charset="0"/>
              </a:rPr>
              <a:t>, D. Weinberg, S. </a:t>
            </a:r>
            <a:r>
              <a:rPr lang="en-US" sz="2400" b="0" dirty="0" err="1">
                <a:effectLst/>
                <a:latin typeface="Times New Roman" panose="02020603050405020304" pitchFamily="18" charset="0"/>
                <a:cs typeface="Times New Roman" panose="02020603050405020304" pitchFamily="18" charset="0"/>
              </a:rPr>
              <a:t>Sahni</a:t>
            </a:r>
            <a:r>
              <a:rPr lang="en-US" sz="2400" b="0" dirty="0">
                <a:effectLst/>
                <a:latin typeface="Times New Roman" panose="02020603050405020304" pitchFamily="18" charset="0"/>
                <a:cs typeface="Times New Roman" panose="02020603050405020304" pitchFamily="18" charset="0"/>
              </a:rPr>
              <a:t>, and S. </a:t>
            </a:r>
            <a:r>
              <a:rPr lang="en-US" sz="2400" b="0" dirty="0" err="1">
                <a:effectLst/>
                <a:latin typeface="Times New Roman" panose="02020603050405020304" pitchFamily="18" charset="0"/>
                <a:cs typeface="Times New Roman" panose="02020603050405020304" pitchFamily="18" charset="0"/>
              </a:rPr>
              <a:t>Rajasekaran</a:t>
            </a:r>
            <a:r>
              <a:rPr lang="en-US" sz="2400" b="0" dirty="0">
                <a:effectLst/>
                <a:latin typeface="Times New Roman" panose="02020603050405020304" pitchFamily="18" charset="0"/>
                <a:cs typeface="Times New Roman" panose="02020603050405020304" pitchFamily="18" charset="0"/>
              </a:rPr>
              <a:t>, On Computing the </a:t>
            </a:r>
            <a:r>
              <a:rPr lang="en-US" sz="2400" b="0" dirty="0" err="1">
                <a:effectLst/>
                <a:latin typeface="Times New Roman" panose="02020603050405020304" pitchFamily="18" charset="0"/>
                <a:cs typeface="Times New Roman" panose="02020603050405020304" pitchFamily="18" charset="0"/>
              </a:rPr>
              <a:t>Jaro</a:t>
            </a:r>
            <a:r>
              <a:rPr lang="en-US" sz="2400" b="0" dirty="0">
                <a:effectLst/>
                <a:latin typeface="Times New Roman" panose="02020603050405020304" pitchFamily="18" charset="0"/>
                <a:cs typeface="Times New Roman" panose="02020603050405020304" pitchFamily="18" charset="0"/>
              </a:rPr>
              <a:t> Similarity Between Two Strings, </a:t>
            </a:r>
            <a:r>
              <a:rPr lang="en-US" sz="2400" b="0" i="1" dirty="0">
                <a:effectLst/>
                <a:latin typeface="Times New Roman" panose="02020603050405020304" pitchFamily="18" charset="0"/>
                <a:cs typeface="Times New Roman" panose="02020603050405020304" pitchFamily="18" charset="0"/>
              </a:rPr>
              <a:t>Proc. 19th International Symposium on Bioinformatics Research and Applications (ISBRA 2023</a:t>
            </a:r>
            <a:r>
              <a:rPr lang="en-US" sz="2400" b="0" dirty="0">
                <a:effectLst/>
                <a:latin typeface="Times New Roman" panose="02020603050405020304" pitchFamily="18" charset="0"/>
                <a:cs typeface="Times New Roman" panose="02020603050405020304" pitchFamily="18" charset="0"/>
              </a:rPr>
              <a:t>), October 9-12, Wroclaw, Poland.</a:t>
            </a:r>
          </a:p>
          <a:p>
            <a:pPr>
              <a:defRPr/>
            </a:pPr>
            <a:endParaRPr lang="en-US" sz="2200" b="0" dirty="0">
              <a:effectLst/>
              <a:latin typeface="Times New Roman" panose="02020603050405020304" pitchFamily="18" charset="0"/>
              <a:cs typeface="Times New Roman" panose="02020603050405020304" pitchFamily="18" charset="0"/>
            </a:endParaRPr>
          </a:p>
          <a:p>
            <a:pPr>
              <a:defRPr/>
            </a:pPr>
            <a:endParaRPr lang="en-US" sz="2200" b="0" dirty="0">
              <a:effectLst/>
              <a:latin typeface="Times New Roman" panose="02020603050405020304" pitchFamily="18" charset="0"/>
              <a:cs typeface="Times New Roman" panose="02020603050405020304" pitchFamily="18" charset="0"/>
            </a:endParaRPr>
          </a:p>
          <a:p>
            <a:pPr>
              <a:defRPr/>
            </a:pPr>
            <a:endParaRPr lang="en-US" sz="2000" b="0" dirty="0">
              <a:effectLst/>
              <a:latin typeface="Times New Roman" panose="02020603050405020304" pitchFamily="18" charset="0"/>
              <a:cs typeface="Times New Roman" panose="02020603050405020304" pitchFamily="18" charset="0"/>
            </a:endParaRPr>
          </a:p>
          <a:p>
            <a:pPr>
              <a:defRPr/>
            </a:pPr>
            <a:endParaRPr lang="en-US" sz="2000" b="0" dirty="0">
              <a:effectLst/>
              <a:latin typeface="Times New Roman" panose="02020603050405020304" pitchFamily="18" charset="0"/>
              <a:cs typeface="Times New Roman" panose="02020603050405020304" pitchFamily="18" charset="0"/>
            </a:endParaRPr>
          </a:p>
          <a:p>
            <a:pPr>
              <a:buFont typeface="Wingdings" charset="0"/>
              <a:buChar char="l"/>
              <a:defRPr/>
            </a:pPr>
            <a:endParaRPr lang="en-US" altLang="zh-CN" dirty="0">
              <a:ln w="50800"/>
              <a:solidFill>
                <a:schemeClr val="bg1">
                  <a:shade val="50000"/>
                </a:schemeClr>
              </a:solidFill>
              <a:effectLst/>
            </a:endParaRPr>
          </a:p>
        </p:txBody>
      </p:sp>
    </p:spTree>
    <p:extLst>
      <p:ext uri="{BB962C8B-B14F-4D97-AF65-F5344CB8AC3E}">
        <p14:creationId xmlns:p14="http://schemas.microsoft.com/office/powerpoint/2010/main" val="177225448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EA660478-C417-FFBF-7E71-693DD8C1C64D}"/>
              </a:ext>
            </a:extLst>
          </p:cNvPr>
          <p:cNvSpPr>
            <a:spLocks noGrp="1" noChangeArrowheads="1"/>
          </p:cNvSpPr>
          <p:nvPr>
            <p:ph type="title"/>
          </p:nvPr>
        </p:nvSpPr>
        <p:spPr>
          <a:xfrm>
            <a:off x="354013" y="641350"/>
            <a:ext cx="8570912" cy="657225"/>
          </a:xfrm>
        </p:spPr>
        <p:txBody>
          <a:bodyPr/>
          <a:lstStyle/>
          <a:p>
            <a:r>
              <a:rPr lang="en-US" altLang="zh-CN" b="0">
                <a:latin typeface="Georgia" panose="02040502050405020303" pitchFamily="18" charset="0"/>
              </a:rPr>
              <a:t>Record Linkage</a:t>
            </a:r>
          </a:p>
        </p:txBody>
      </p:sp>
      <p:sp>
        <p:nvSpPr>
          <p:cNvPr id="5122" name="Rectangle 3">
            <a:extLst>
              <a:ext uri="{FF2B5EF4-FFF2-40B4-BE49-F238E27FC236}">
                <a16:creationId xmlns:a16="http://schemas.microsoft.com/office/drawing/2014/main" id="{92A87477-7C8E-4CA0-B241-BBACE7A4E53B}"/>
              </a:ext>
            </a:extLst>
          </p:cNvPr>
          <p:cNvSpPr>
            <a:spLocks noGrp="1" noChangeArrowheads="1"/>
          </p:cNvSpPr>
          <p:nvPr>
            <p:ph type="body" idx="1"/>
          </p:nvPr>
        </p:nvSpPr>
        <p:spPr>
          <a:xfrm>
            <a:off x="354013" y="1427163"/>
            <a:ext cx="8578850" cy="5466112"/>
          </a:xfrm>
        </p:spPr>
        <p:txBody>
          <a:bodyPr/>
          <a:lstStyle/>
          <a:p>
            <a:pPr>
              <a:buFont typeface="Wingdings" pitchFamily="2" charset="2"/>
              <a:buChar char="l"/>
            </a:pPr>
            <a:r>
              <a:rPr lang="en-US" altLang="zh-CN" sz="2800" b="0" dirty="0">
                <a:latin typeface="Georgia" panose="02040502050405020303" pitchFamily="18" charset="0"/>
              </a:rPr>
              <a:t>Large amounts of duplicated data across data sets</a:t>
            </a:r>
          </a:p>
          <a:p>
            <a:pPr>
              <a:buFont typeface="Wingdings" pitchFamily="2" charset="2"/>
              <a:buChar char="l"/>
            </a:pPr>
            <a:r>
              <a:rPr lang="en-US" altLang="zh-CN" sz="2800" b="0" dirty="0">
                <a:latin typeface="Georgia" panose="02040502050405020303" pitchFamily="18" charset="0"/>
              </a:rPr>
              <a:t>Usually from more than two data sets</a:t>
            </a:r>
          </a:p>
          <a:p>
            <a:pPr>
              <a:buFont typeface="Wingdings" pitchFamily="2" charset="2"/>
              <a:buChar char="l"/>
            </a:pPr>
            <a:r>
              <a:rPr lang="en-US" altLang="zh-CN" sz="2800" b="0" dirty="0">
                <a:latin typeface="Georgia" panose="02040502050405020303" pitchFamily="18" charset="0"/>
              </a:rPr>
              <a:t>Given multiple datasets, the Record Linkage Problem is to cluster the records such that each cluster contains all the records of only one entity and no other records.</a:t>
            </a:r>
          </a:p>
          <a:p>
            <a:r>
              <a:rPr lang="en-US" altLang="zh-CN" sz="2800" b="0" dirty="0">
                <a:latin typeface="Georgia" panose="02040502050405020303" pitchFamily="18" charset="0"/>
              </a:rPr>
              <a:t>Applications: </a:t>
            </a:r>
            <a:r>
              <a:rPr lang="en-US" altLang="en-US" sz="2800" b="0" dirty="0">
                <a:latin typeface="Georgia" panose="02040502050405020303" pitchFamily="18" charset="0"/>
              </a:rPr>
              <a:t>Congressional apportionment, redistricting, distribution of public funds, entrepreneurs’ decisions about where to locate their businesses, monetary policy; etc.</a:t>
            </a:r>
          </a:p>
          <a:p>
            <a:pPr>
              <a:buFont typeface="Wingdings" pitchFamily="2" charset="2"/>
              <a:buChar char="l"/>
            </a:pPr>
            <a:endParaRPr lang="en-US" altLang="zh-CN" b="0" dirty="0">
              <a:latin typeface="Georgia" panose="02040502050405020303" pitchFamily="18" charset="0"/>
            </a:endParaRPr>
          </a:p>
          <a:p>
            <a:pPr>
              <a:buFont typeface="Wingdings" pitchFamily="2" charset="2"/>
              <a:buNone/>
            </a:pPr>
            <a:endParaRPr lang="en-US" altLang="zh-CN"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1F83EEF-56D9-6CAB-EF3B-971B592E9DD8}"/>
              </a:ext>
            </a:extLst>
          </p:cNvPr>
          <p:cNvSpPr>
            <a:spLocks noGrp="1" noChangeArrowheads="1"/>
          </p:cNvSpPr>
          <p:nvPr>
            <p:ph type="title"/>
          </p:nvPr>
        </p:nvSpPr>
        <p:spPr>
          <a:xfrm>
            <a:off x="354013" y="641350"/>
            <a:ext cx="8570912" cy="657225"/>
          </a:xfrm>
        </p:spPr>
        <p:txBody>
          <a:bodyPr/>
          <a:lstStyle/>
          <a:p>
            <a:pPr>
              <a:defRPr/>
            </a:pPr>
            <a:r>
              <a:rPr lang="en-US" altLang="zh-CN" b="0" dirty="0">
                <a:latin typeface="Georgia" panose="02040502050405020303" pitchFamily="18" charset="0"/>
              </a:rPr>
              <a:t>What is a Record?</a:t>
            </a:r>
          </a:p>
        </p:txBody>
      </p:sp>
      <p:sp>
        <p:nvSpPr>
          <p:cNvPr id="7170" name="Rectangle 3">
            <a:extLst>
              <a:ext uri="{FF2B5EF4-FFF2-40B4-BE49-F238E27FC236}">
                <a16:creationId xmlns:a16="http://schemas.microsoft.com/office/drawing/2014/main" id="{AAC6CCCE-E267-FA69-A6B1-3D85F00F9E61}"/>
              </a:ext>
            </a:extLst>
          </p:cNvPr>
          <p:cNvSpPr>
            <a:spLocks noGrp="1" noChangeArrowheads="1"/>
          </p:cNvSpPr>
          <p:nvPr>
            <p:ph type="body" idx="1"/>
          </p:nvPr>
        </p:nvSpPr>
        <p:spPr>
          <a:xfrm>
            <a:off x="350838" y="1476375"/>
            <a:ext cx="8574087" cy="4376738"/>
          </a:xfrm>
        </p:spPr>
        <p:txBody>
          <a:bodyPr/>
          <a:lstStyle/>
          <a:p>
            <a:pPr>
              <a:defRPr/>
            </a:pPr>
            <a:r>
              <a:rPr lang="en-US" altLang="en-US" sz="2400" b="0" dirty="0">
                <a:latin typeface="Georgia" panose="02040502050405020303" pitchFamily="18" charset="0"/>
              </a:rPr>
              <a:t>A record can be viewed as a collection of attributes.</a:t>
            </a:r>
          </a:p>
          <a:p>
            <a:pPr>
              <a:defRPr/>
            </a:pPr>
            <a:r>
              <a:rPr lang="en-US" altLang="en-US" sz="2400" b="0" dirty="0">
                <a:latin typeface="Georgia" panose="02040502050405020303" pitchFamily="18" charset="0"/>
              </a:rPr>
              <a:t>For example a medical record might contain:</a:t>
            </a:r>
          </a:p>
          <a:p>
            <a:pPr marL="800100" lvl="1" indent="-342900">
              <a:buFont typeface="Courier New" panose="02070309020205020404" pitchFamily="49" charset="0"/>
              <a:buChar char="o"/>
              <a:defRPr/>
            </a:pPr>
            <a:r>
              <a:rPr lang="en-US" altLang="en-US" sz="2000" b="0" dirty="0">
                <a:latin typeface="Georgia" panose="02040502050405020303" pitchFamily="18" charset="0"/>
              </a:rPr>
              <a:t>First name</a:t>
            </a:r>
          </a:p>
          <a:p>
            <a:pPr marL="800100" lvl="1" indent="-342900">
              <a:buFont typeface="Courier New" panose="02070309020205020404" pitchFamily="49" charset="0"/>
              <a:buChar char="o"/>
              <a:defRPr/>
            </a:pPr>
            <a:r>
              <a:rPr lang="en-US" altLang="en-US" sz="2000" b="0" dirty="0">
                <a:latin typeface="Georgia" panose="02040502050405020303" pitchFamily="18" charset="0"/>
              </a:rPr>
              <a:t>Last name</a:t>
            </a:r>
          </a:p>
          <a:p>
            <a:pPr marL="800100" lvl="1" indent="-342900">
              <a:buFont typeface="Courier New" panose="02070309020205020404" pitchFamily="49" charset="0"/>
              <a:buChar char="o"/>
              <a:defRPr/>
            </a:pPr>
            <a:r>
              <a:rPr lang="en-US" altLang="en-US" sz="2000" b="0" dirty="0">
                <a:latin typeface="Georgia" panose="02040502050405020303" pitchFamily="18" charset="0"/>
              </a:rPr>
              <a:t>Date of birth</a:t>
            </a:r>
          </a:p>
          <a:p>
            <a:pPr marL="800100" lvl="1" indent="-342900">
              <a:buFont typeface="Courier New" panose="02070309020205020404" pitchFamily="49" charset="0"/>
              <a:buChar char="o"/>
              <a:defRPr/>
            </a:pPr>
            <a:r>
              <a:rPr lang="en-US" altLang="en-US" sz="2000" b="0" dirty="0">
                <a:latin typeface="Georgia" panose="02040502050405020303" pitchFamily="18" charset="0"/>
              </a:rPr>
              <a:t>Height</a:t>
            </a:r>
          </a:p>
          <a:p>
            <a:pPr marL="800100" lvl="1" indent="-342900">
              <a:buFont typeface="Courier New" panose="02070309020205020404" pitchFamily="49" charset="0"/>
              <a:buChar char="o"/>
              <a:defRPr/>
            </a:pPr>
            <a:r>
              <a:rPr lang="en-US" altLang="en-US" sz="2000" b="0" dirty="0">
                <a:latin typeface="Georgia" panose="02040502050405020303" pitchFamily="18" charset="0"/>
              </a:rPr>
              <a:t>Gender</a:t>
            </a:r>
          </a:p>
          <a:p>
            <a:pPr marL="800100" lvl="1" indent="-342900">
              <a:buFont typeface="Courier New" panose="02070309020205020404" pitchFamily="49" charset="0"/>
              <a:buChar char="o"/>
              <a:defRPr/>
            </a:pPr>
            <a:r>
              <a:rPr lang="en-US" altLang="en-US" sz="2000" b="0" dirty="0">
                <a:latin typeface="Georgia" panose="02040502050405020303" pitchFamily="18" charset="0"/>
              </a:rPr>
              <a:t>Blood group</a:t>
            </a:r>
          </a:p>
          <a:p>
            <a:pPr marL="800100" lvl="1" indent="-342900">
              <a:buFont typeface="Courier New" panose="02070309020205020404" pitchFamily="49" charset="0"/>
              <a:buChar char="o"/>
              <a:defRPr/>
            </a:pPr>
            <a:r>
              <a:rPr lang="en-US" altLang="en-US" sz="2000" b="0" dirty="0">
                <a:latin typeface="Georgia" panose="02040502050405020303" pitchFamily="18" charset="0"/>
              </a:rPr>
              <a:t>Address</a:t>
            </a:r>
          </a:p>
          <a:p>
            <a:pPr marL="800100" lvl="1" indent="-342900">
              <a:buFont typeface="Courier New" panose="02070309020205020404" pitchFamily="49" charset="0"/>
              <a:buChar char="o"/>
              <a:defRPr/>
            </a:pPr>
            <a:r>
              <a:rPr lang="en-US" altLang="en-US" sz="2000" b="0" dirty="0">
                <a:latin typeface="Georgia" panose="02040502050405020303" pitchFamily="18" charset="0"/>
              </a:rPr>
              <a:t>etc.</a:t>
            </a:r>
          </a:p>
          <a:p>
            <a:pPr>
              <a:buFont typeface="Wingdings" pitchFamily="2" charset="2"/>
              <a:buNone/>
              <a:defRPr/>
            </a:pPr>
            <a:endParaRPr lang="en-US" altLang="zh-CN" dirty="0"/>
          </a:p>
        </p:txBody>
      </p:sp>
    </p:spTree>
    <p:extLst>
      <p:ext uri="{BB962C8B-B14F-4D97-AF65-F5344CB8AC3E}">
        <p14:creationId xmlns:p14="http://schemas.microsoft.com/office/powerpoint/2010/main" val="360694282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4">
            <a:extLst>
              <a:ext uri="{FF2B5EF4-FFF2-40B4-BE49-F238E27FC236}">
                <a16:creationId xmlns:a16="http://schemas.microsoft.com/office/drawing/2014/main" id="{89D225D5-6B6C-9BCC-064D-255BFCA39112}"/>
              </a:ext>
            </a:extLst>
          </p:cNvPr>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tx2"/>
              </a:buClr>
              <a:buSzPct val="75000"/>
              <a:buFont typeface="Wingdings" pitchFamily="2" charset="2"/>
              <a:buChar char="l"/>
              <a:defRPr sz="3000" b="1">
                <a:solidFill>
                  <a:schemeClr val="tx1"/>
                </a:solidFill>
                <a:latin typeface="Arial" panose="020B0604020202020204" pitchFamily="34" charset="0"/>
                <a:ea typeface="ＭＳ Ｐゴシック" panose="020B0600070205080204" pitchFamily="34" charset="-128"/>
              </a:defRPr>
            </a:lvl1pPr>
            <a:lvl2pPr marL="1028700" indent="-455613">
              <a:lnSpc>
                <a:spcPct val="90000"/>
              </a:lnSpc>
              <a:spcBef>
                <a:spcPct val="30000"/>
              </a:spcBef>
              <a:buClr>
                <a:schemeClr val="tx2"/>
              </a:buClr>
              <a:buSzPct val="75000"/>
              <a:buFont typeface="Wingdings" pitchFamily="2" charset="2"/>
              <a:buChar char="Ø"/>
              <a:defRPr sz="2600" b="1">
                <a:solidFill>
                  <a:schemeClr val="tx1"/>
                </a:solidFill>
                <a:latin typeface="Arial" panose="020B0604020202020204" pitchFamily="34" charset="0"/>
                <a:ea typeface="ＭＳ Ｐゴシック" panose="020B0600070205080204" pitchFamily="34" charset="-128"/>
              </a:defRPr>
            </a:lvl2pPr>
            <a:lvl3pPr marL="1428750" indent="-398463">
              <a:lnSpc>
                <a:spcPct val="90000"/>
              </a:lnSpc>
              <a:spcBef>
                <a:spcPct val="30000"/>
              </a:spcBef>
              <a:buClr>
                <a:schemeClr val="tx2"/>
              </a:buClr>
              <a:buSzPct val="75000"/>
              <a:buFont typeface="Wingdings" pitchFamily="2" charset="2"/>
              <a:buChar char="§"/>
              <a:defRPr sz="2200" b="1">
                <a:solidFill>
                  <a:schemeClr val="tx1"/>
                </a:solidFill>
                <a:latin typeface="Arial" panose="020B0604020202020204" pitchFamily="34" charset="0"/>
                <a:ea typeface="ＭＳ Ｐゴシック" panose="020B0600070205080204" pitchFamily="34" charset="-128"/>
              </a:defRPr>
            </a:lvl3pPr>
            <a:lvl4pPr marL="1828800" indent="-398463">
              <a:lnSpc>
                <a:spcPct val="90000"/>
              </a:lnSpc>
              <a:spcBef>
                <a:spcPct val="30000"/>
              </a:spcBef>
              <a:buClr>
                <a:schemeClr val="tx2"/>
              </a:buClr>
              <a:buSzPct val="75000"/>
              <a:buFont typeface="Wingdings" pitchFamily="2" charset="2"/>
              <a:buChar char="§"/>
              <a:defRPr b="1">
                <a:solidFill>
                  <a:schemeClr val="tx1"/>
                </a:solidFill>
                <a:latin typeface="Arial" panose="020B0604020202020204" pitchFamily="34" charset="0"/>
                <a:ea typeface="ＭＳ Ｐゴシック" panose="020B0600070205080204" pitchFamily="34" charset="-128"/>
              </a:defRPr>
            </a:lvl4pPr>
            <a:lvl5pPr marL="2227263" indent="-396875">
              <a:lnSpc>
                <a:spcPct val="90000"/>
              </a:lnSpc>
              <a:spcBef>
                <a:spcPct val="30000"/>
              </a:spcBef>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5pPr>
            <a:lvl6pPr marL="2684463" indent="-396875"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6pPr>
            <a:lvl7pPr marL="3141663" indent="-396875"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7pPr>
            <a:lvl8pPr marL="3598863" indent="-396875"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8pPr>
            <a:lvl9pPr marL="4056063" indent="-396875" eaLnBrk="0" fontAlgn="base" hangingPunct="0">
              <a:lnSpc>
                <a:spcPct val="90000"/>
              </a:lnSpc>
              <a:spcBef>
                <a:spcPct val="30000"/>
              </a:spcBef>
              <a:spcAft>
                <a:spcPct val="0"/>
              </a:spcAft>
              <a:buClr>
                <a:schemeClr val="tx2"/>
              </a:buClr>
              <a:buSzPct val="75000"/>
              <a:buFont typeface="Wingdings" pitchFamily="2" charset="2"/>
              <a:buChar char="§"/>
              <a:defRPr sz="17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SzTx/>
              <a:buFontTx/>
              <a:buNone/>
            </a:pPr>
            <a:r>
              <a:rPr lang="en-US" altLang="zh-CN" sz="3200"/>
              <a:t> </a:t>
            </a:r>
          </a:p>
        </p:txBody>
      </p:sp>
      <p:sp>
        <p:nvSpPr>
          <p:cNvPr id="8194" name="Rectangle 2">
            <a:extLst>
              <a:ext uri="{FF2B5EF4-FFF2-40B4-BE49-F238E27FC236}">
                <a16:creationId xmlns:a16="http://schemas.microsoft.com/office/drawing/2014/main" id="{E0A82129-BBCE-E7A7-992B-EB5E257B551F}"/>
              </a:ext>
            </a:extLst>
          </p:cNvPr>
          <p:cNvSpPr>
            <a:spLocks noGrp="1" noChangeArrowheads="1"/>
          </p:cNvSpPr>
          <p:nvPr>
            <p:ph type="title"/>
          </p:nvPr>
        </p:nvSpPr>
        <p:spPr>
          <a:xfrm>
            <a:off x="354013" y="641350"/>
            <a:ext cx="8570912" cy="657225"/>
          </a:xfrm>
        </p:spPr>
        <p:txBody>
          <a:bodyPr/>
          <a:lstStyle/>
          <a:p>
            <a:pPr>
              <a:defRPr/>
            </a:pPr>
            <a:r>
              <a:rPr lang="en-US" altLang="zh-CN" b="0" dirty="0">
                <a:latin typeface="Georgia" panose="02040502050405020303" pitchFamily="18" charset="0"/>
              </a:rPr>
              <a:t>An Example</a:t>
            </a:r>
          </a:p>
        </p:txBody>
      </p:sp>
      <p:sp>
        <p:nvSpPr>
          <p:cNvPr id="7171" name="Rectangle 3">
            <a:extLst>
              <a:ext uri="{FF2B5EF4-FFF2-40B4-BE49-F238E27FC236}">
                <a16:creationId xmlns:a16="http://schemas.microsoft.com/office/drawing/2014/main" id="{49B77DF8-9A8F-D578-4A46-AF8BF612E627}"/>
              </a:ext>
            </a:extLst>
          </p:cNvPr>
          <p:cNvSpPr>
            <a:spLocks noGrp="1" noChangeArrowheads="1"/>
          </p:cNvSpPr>
          <p:nvPr>
            <p:ph type="body" idx="1"/>
          </p:nvPr>
        </p:nvSpPr>
        <p:spPr>
          <a:xfrm>
            <a:off x="360363" y="1774825"/>
            <a:ext cx="8578850" cy="508000"/>
          </a:xfrm>
        </p:spPr>
        <p:txBody>
          <a:bodyPr/>
          <a:lstStyle/>
          <a:p>
            <a:pPr>
              <a:defRPr/>
            </a:pPr>
            <a:endParaRPr lang="en-US" altLang="zh-CN" dirty="0"/>
          </a:p>
        </p:txBody>
      </p:sp>
      <p:graphicFrame>
        <p:nvGraphicFramePr>
          <p:cNvPr id="3" name="Table 2">
            <a:extLst>
              <a:ext uri="{FF2B5EF4-FFF2-40B4-BE49-F238E27FC236}">
                <a16:creationId xmlns:a16="http://schemas.microsoft.com/office/drawing/2014/main" id="{E90C9E37-8A94-03C1-7530-AE557F9D620D}"/>
              </a:ext>
            </a:extLst>
          </p:cNvPr>
          <p:cNvGraphicFramePr>
            <a:graphicFrameLocks noGrp="1"/>
          </p:cNvGraphicFramePr>
          <p:nvPr/>
        </p:nvGraphicFramePr>
        <p:xfrm>
          <a:off x="1417638" y="1668463"/>
          <a:ext cx="6632575" cy="4311648"/>
        </p:xfrm>
        <a:graphic>
          <a:graphicData uri="http://schemas.openxmlformats.org/drawingml/2006/table">
            <a:tbl>
              <a:tblPr firstRow="1" firstCol="1" bandRow="1">
                <a:tableStyleId>{5C22544A-7EE6-4342-B048-85BDC9FD1C3A}</a:tableStyleId>
              </a:tblPr>
              <a:tblGrid>
                <a:gridCol w="3425812">
                  <a:extLst>
                    <a:ext uri="{9D8B030D-6E8A-4147-A177-3AD203B41FA5}">
                      <a16:colId xmlns:a16="http://schemas.microsoft.com/office/drawing/2014/main" val="20000"/>
                    </a:ext>
                  </a:extLst>
                </a:gridCol>
                <a:gridCol w="3206763">
                  <a:extLst>
                    <a:ext uri="{9D8B030D-6E8A-4147-A177-3AD203B41FA5}">
                      <a16:colId xmlns:a16="http://schemas.microsoft.com/office/drawing/2014/main" val="20001"/>
                    </a:ext>
                  </a:extLst>
                </a:gridCol>
              </a:tblGrid>
              <a:tr h="479072">
                <a:tc>
                  <a:txBody>
                    <a:bodyPr/>
                    <a:lstStyle/>
                    <a:p>
                      <a:pPr marL="0" marR="0" algn="ctr">
                        <a:spcBef>
                          <a:spcPts val="0"/>
                        </a:spcBef>
                        <a:spcAft>
                          <a:spcPts val="0"/>
                        </a:spcAft>
                      </a:pPr>
                      <a:r>
                        <a:rPr lang="en-US" sz="2400" kern="100" dirty="0">
                          <a:solidFill>
                            <a:srgbClr val="FF0000"/>
                          </a:solidFill>
                          <a:effectLst/>
                          <a:latin typeface="Times New Roman" panose="02020603050405020304" pitchFamily="18" charset="0"/>
                          <a:cs typeface="Times New Roman" panose="02020603050405020304" pitchFamily="18" charset="0"/>
                        </a:rPr>
                        <a:t>Data Set 1</a:t>
                      </a:r>
                      <a:endPar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lgn="ctr">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Data Set 2</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0"/>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Ahmed Soliman</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Veejay Shankar</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1"/>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Cathy Wu</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Liz Johnson</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2"/>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Li Liao</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Elan Musk</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3"/>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Vijay Shanker</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Kristin Carpet</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4"/>
                  </a:ext>
                </a:extLst>
              </a:tr>
              <a:tr h="479072">
                <a:tc>
                  <a:txBody>
                    <a:bodyPr/>
                    <a:lstStyle/>
                    <a:p>
                      <a:pPr marL="0" marR="0">
                        <a:spcBef>
                          <a:spcPts val="0"/>
                        </a:spcBef>
                        <a:spcAft>
                          <a:spcPts val="0"/>
                        </a:spcAft>
                      </a:pPr>
                      <a:r>
                        <a:rPr lang="en-US" sz="2400" b="0" kern="100" dirty="0" err="1">
                          <a:solidFill>
                            <a:srgbClr val="FF0000"/>
                          </a:solidFill>
                          <a:effectLst/>
                          <a:latin typeface="Times New Roman" panose="02020603050405020304" pitchFamily="18" charset="0"/>
                          <a:cs typeface="Times New Roman" panose="02020603050405020304" pitchFamily="18" charset="0"/>
                        </a:rPr>
                        <a:t>Joyanta</a:t>
                      </a:r>
                      <a:r>
                        <a:rPr lang="en-US" sz="2400" b="0" kern="100" dirty="0">
                          <a:solidFill>
                            <a:srgbClr val="FF0000"/>
                          </a:solidFill>
                          <a:effectLst/>
                          <a:latin typeface="Times New Roman" panose="02020603050405020304" pitchFamily="18" charset="0"/>
                          <a:cs typeface="Times New Roman" panose="02020603050405020304" pitchFamily="18" charset="0"/>
                        </a:rPr>
                        <a:t> </a:t>
                      </a:r>
                      <a:r>
                        <a:rPr lang="en-US" sz="2400" b="0" kern="100" dirty="0" err="1">
                          <a:solidFill>
                            <a:srgbClr val="FF0000"/>
                          </a:solidFill>
                          <a:effectLst/>
                          <a:latin typeface="Times New Roman" panose="02020603050405020304" pitchFamily="18" charset="0"/>
                          <a:cs typeface="Times New Roman" panose="02020603050405020304" pitchFamily="18" charset="0"/>
                        </a:rPr>
                        <a:t>Basak</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Kathy Woo</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5"/>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Elizabeth Johnson</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err="1">
                          <a:solidFill>
                            <a:schemeClr val="bg1"/>
                          </a:solidFill>
                          <a:effectLst/>
                          <a:latin typeface="Times New Roman" panose="02020603050405020304" pitchFamily="18" charset="0"/>
                          <a:cs typeface="Times New Roman" panose="02020603050405020304" pitchFamily="18" charset="0"/>
                        </a:rPr>
                        <a:t>Joyanta</a:t>
                      </a:r>
                      <a:r>
                        <a:rPr lang="en-US" sz="2400" kern="100" dirty="0">
                          <a:solidFill>
                            <a:schemeClr val="bg1"/>
                          </a:solidFill>
                          <a:effectLst/>
                          <a:latin typeface="Times New Roman" panose="02020603050405020304" pitchFamily="18" charset="0"/>
                          <a:cs typeface="Times New Roman" panose="02020603050405020304" pitchFamily="18" charset="0"/>
                        </a:rPr>
                        <a:t> Basket</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6"/>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Kristin Corbett</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Jon Little</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7"/>
                  </a:ext>
                </a:extLst>
              </a:tr>
              <a:tr h="479072">
                <a:tc>
                  <a:txBody>
                    <a:bodyPr/>
                    <a:lstStyle/>
                    <a:p>
                      <a:pPr marL="0" marR="0">
                        <a:spcBef>
                          <a:spcPts val="0"/>
                        </a:spcBef>
                        <a:spcAft>
                          <a:spcPts val="0"/>
                        </a:spcAft>
                      </a:pPr>
                      <a:r>
                        <a:rPr lang="en-US" sz="2400" b="0" kern="100" dirty="0">
                          <a:solidFill>
                            <a:srgbClr val="FF0000"/>
                          </a:solidFill>
                          <a:effectLst/>
                          <a:latin typeface="Times New Roman" panose="02020603050405020304" pitchFamily="18" charset="0"/>
                          <a:cs typeface="Times New Roman" panose="02020603050405020304" pitchFamily="18" charset="0"/>
                        </a:rPr>
                        <a:t>Elan Musk</a:t>
                      </a:r>
                      <a:endParaRPr lang="en-US" sz="2400" b="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a:spcBef>
                          <a:spcPts val="0"/>
                        </a:spcBef>
                        <a:spcAft>
                          <a:spcPts val="0"/>
                        </a:spcAft>
                      </a:pPr>
                      <a:r>
                        <a:rPr lang="en-US" sz="2400" kern="100" dirty="0">
                          <a:solidFill>
                            <a:schemeClr val="bg1"/>
                          </a:solidFill>
                          <a:effectLst/>
                          <a:latin typeface="Times New Roman" panose="02020603050405020304" pitchFamily="18" charset="0"/>
                          <a:cs typeface="Times New Roman" panose="02020603050405020304" pitchFamily="18" charset="0"/>
                        </a:rPr>
                        <a:t>Li Liao</a:t>
                      </a:r>
                      <a:endPar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6526338"/>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1" y="724206"/>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rmAutofit fontScale="90000"/>
          </a:bodyPr>
          <a:lstStyle/>
          <a:p>
            <a:pPr algn="ctr">
              <a:buClr>
                <a:schemeClr val="dk1"/>
              </a:buClr>
              <a:buSzPct val="39285"/>
            </a:pPr>
            <a:r>
              <a:rPr lang="en" sz="3600" b="0" dirty="0">
                <a:latin typeface="Times New Roman" panose="02020603050405020304" pitchFamily="18" charset="0"/>
                <a:cs typeface="Times New Roman" panose="02020603050405020304" pitchFamily="18" charset="0"/>
              </a:rPr>
              <a:t>Record Linkage Problem: An Example</a:t>
            </a:r>
            <a:endParaRPr sz="3600" b="0" dirty="0">
              <a:latin typeface="Times New Roman" panose="02020603050405020304" pitchFamily="18" charset="0"/>
              <a:cs typeface="Times New Roman" panose="02020603050405020304" pitchFamily="18" charset="0"/>
            </a:endParaRPr>
          </a:p>
          <a:p>
            <a:pPr>
              <a:buSzPct val="111111"/>
            </a:pPr>
            <a:endParaRPr dirty="0"/>
          </a:p>
        </p:txBody>
      </p:sp>
      <p:graphicFrame>
        <p:nvGraphicFramePr>
          <p:cNvPr id="91" name="Google Shape;91;p19"/>
          <p:cNvGraphicFramePr/>
          <p:nvPr>
            <p:extLst>
              <p:ext uri="{D42A27DB-BD31-4B8C-83A1-F6EECF244321}">
                <p14:modId xmlns:p14="http://schemas.microsoft.com/office/powerpoint/2010/main" val="1538836398"/>
              </p:ext>
            </p:extLst>
          </p:nvPr>
        </p:nvGraphicFramePr>
        <p:xfrm>
          <a:off x="325821" y="1857325"/>
          <a:ext cx="3764605" cy="1981050"/>
        </p:xfrm>
        <a:graphic>
          <a:graphicData uri="http://schemas.openxmlformats.org/drawingml/2006/table">
            <a:tbl>
              <a:tblPr>
                <a:noFill/>
              </a:tblPr>
              <a:tblGrid>
                <a:gridCol w="1245455">
                  <a:extLst>
                    <a:ext uri="{9D8B030D-6E8A-4147-A177-3AD203B41FA5}">
                      <a16:colId xmlns:a16="http://schemas.microsoft.com/office/drawing/2014/main" val="20000"/>
                    </a:ext>
                  </a:extLst>
                </a:gridCol>
                <a:gridCol w="1259575">
                  <a:extLst>
                    <a:ext uri="{9D8B030D-6E8A-4147-A177-3AD203B41FA5}">
                      <a16:colId xmlns:a16="http://schemas.microsoft.com/office/drawing/2014/main" val="20001"/>
                    </a:ext>
                  </a:extLst>
                </a:gridCol>
                <a:gridCol w="1259575">
                  <a:extLst>
                    <a:ext uri="{9D8B030D-6E8A-4147-A177-3AD203B41FA5}">
                      <a16:colId xmlns:a16="http://schemas.microsoft.com/office/drawing/2014/main" val="20002"/>
                    </a:ext>
                  </a:extLst>
                </a:gridCol>
              </a:tblGrid>
              <a:tr h="381000">
                <a:tc gridSpan="3">
                  <a:txBody>
                    <a:bodyPr/>
                    <a:lstStyle/>
                    <a:p>
                      <a:pPr marL="0" marR="0" lvl="0" indent="0" algn="ctr" rtl="0">
                        <a:lnSpc>
                          <a:spcPct val="100000"/>
                        </a:lnSpc>
                        <a:spcBef>
                          <a:spcPts val="0"/>
                        </a:spcBef>
                        <a:spcAft>
                          <a:spcPts val="0"/>
                        </a:spcAft>
                        <a:buClr>
                          <a:srgbClr val="000000"/>
                        </a:buClr>
                        <a:buSzPts val="1400"/>
                        <a:buFont typeface="Arial"/>
                        <a:buNone/>
                      </a:pPr>
                      <a:r>
                        <a:rPr lang="en" sz="1400" b="1" i="1" u="none" strike="noStrike" cap="none">
                          <a:latin typeface="Times New Roman" panose="02020603050405020304" pitchFamily="18" charset="0"/>
                          <a:cs typeface="Times New Roman" panose="02020603050405020304" pitchFamily="18" charset="0"/>
                        </a:rPr>
                        <a:t>File 1</a:t>
                      </a:r>
                      <a:endParaRPr sz="1400" b="1" i="1" u="none" strike="noStrike" cap="none">
                        <a:latin typeface="Times New Roman" panose="02020603050405020304" pitchFamily="18" charset="0"/>
                        <a:cs typeface="Times New Roman" panose="02020603050405020304" pitchFamily="18" charset="0"/>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i="1" u="none" strike="noStrike" cap="none"/>
                        <a:t>First Name</a:t>
                      </a:r>
                      <a:endParaRPr sz="1400" i="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i="1" u="none" strike="noStrike" cap="none">
                          <a:latin typeface="Times New Roman" panose="02020603050405020304" pitchFamily="18" charset="0"/>
                          <a:cs typeface="Times New Roman" panose="02020603050405020304" pitchFamily="18" charset="0"/>
                        </a:rPr>
                        <a:t>Last Name</a:t>
                      </a:r>
                      <a:endParaRPr sz="1400" i="1"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i="1" u="none" strike="noStrike" cap="none">
                          <a:latin typeface="Times New Roman" panose="02020603050405020304" pitchFamily="18" charset="0"/>
                          <a:cs typeface="Times New Roman" panose="02020603050405020304" pitchFamily="18" charset="0"/>
                        </a:rPr>
                        <a:t>Date of Birth</a:t>
                      </a:r>
                      <a:endParaRPr sz="1400" i="1" u="none" strike="noStrike" cap="none">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John  </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Doe</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12-31-1900</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panose="02020603050405020304" pitchFamily="18" charset="0"/>
                          <a:cs typeface="Times New Roman" panose="02020603050405020304" pitchFamily="18" charset="0"/>
                        </a:rPr>
                        <a:t>Jonathan</a:t>
                      </a:r>
                      <a:endParaRPr sz="1400" u="none" strike="noStrike" cap="none" dirty="0">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Husky</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panose="02020603050405020304" pitchFamily="18" charset="0"/>
                          <a:cs typeface="Times New Roman" panose="02020603050405020304" pitchFamily="18" charset="0"/>
                        </a:rPr>
                        <a:t>01-01-1931</a:t>
                      </a:r>
                      <a:endParaRPr sz="1400" u="none" strike="noStrike" cap="none" dirty="0">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err="1">
                          <a:latin typeface="Times New Roman" panose="02020603050405020304" pitchFamily="18" charset="0"/>
                          <a:cs typeface="Times New Roman" panose="02020603050405020304" pitchFamily="18" charset="0"/>
                        </a:rPr>
                        <a:t>Joyanta</a:t>
                      </a:r>
                      <a:endParaRPr sz="1400" u="none" strike="noStrike" cap="none" dirty="0">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Basak</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panose="02020603050405020304" pitchFamily="18" charset="0"/>
                          <a:cs typeface="Times New Roman" panose="02020603050405020304" pitchFamily="18" charset="0"/>
                        </a:rPr>
                        <a:t>03-14-1592</a:t>
                      </a:r>
                      <a:endParaRPr sz="1400" u="none" strike="noStrike" cap="none" dirty="0">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92" name="Google Shape;92;p19"/>
          <p:cNvGraphicFramePr/>
          <p:nvPr>
            <p:extLst>
              <p:ext uri="{D42A27DB-BD31-4B8C-83A1-F6EECF244321}">
                <p14:modId xmlns:p14="http://schemas.microsoft.com/office/powerpoint/2010/main" val="591432703"/>
              </p:ext>
            </p:extLst>
          </p:nvPr>
        </p:nvGraphicFramePr>
        <p:xfrm>
          <a:off x="4450976" y="1857325"/>
          <a:ext cx="3778725" cy="1981050"/>
        </p:xfrm>
        <a:graphic>
          <a:graphicData uri="http://schemas.openxmlformats.org/drawingml/2006/table">
            <a:tbl>
              <a:tblPr>
                <a:noFill/>
              </a:tblPr>
              <a:tblGrid>
                <a:gridCol w="1259575">
                  <a:extLst>
                    <a:ext uri="{9D8B030D-6E8A-4147-A177-3AD203B41FA5}">
                      <a16:colId xmlns:a16="http://schemas.microsoft.com/office/drawing/2014/main" val="20000"/>
                    </a:ext>
                  </a:extLst>
                </a:gridCol>
                <a:gridCol w="1259575">
                  <a:extLst>
                    <a:ext uri="{9D8B030D-6E8A-4147-A177-3AD203B41FA5}">
                      <a16:colId xmlns:a16="http://schemas.microsoft.com/office/drawing/2014/main" val="20001"/>
                    </a:ext>
                  </a:extLst>
                </a:gridCol>
                <a:gridCol w="1259575">
                  <a:extLst>
                    <a:ext uri="{9D8B030D-6E8A-4147-A177-3AD203B41FA5}">
                      <a16:colId xmlns:a16="http://schemas.microsoft.com/office/drawing/2014/main" val="20002"/>
                    </a:ext>
                  </a:extLst>
                </a:gridCol>
              </a:tblGrid>
              <a:tr h="381000">
                <a:tc gridSpan="3">
                  <a:txBody>
                    <a:bodyPr/>
                    <a:lstStyle/>
                    <a:p>
                      <a:pPr marL="0" marR="0" lvl="0" indent="0" algn="ctr" rtl="0">
                        <a:lnSpc>
                          <a:spcPct val="100000"/>
                        </a:lnSpc>
                        <a:spcBef>
                          <a:spcPts val="0"/>
                        </a:spcBef>
                        <a:spcAft>
                          <a:spcPts val="0"/>
                        </a:spcAft>
                        <a:buClr>
                          <a:srgbClr val="000000"/>
                        </a:buClr>
                        <a:buSzPts val="1400"/>
                        <a:buFont typeface="Arial"/>
                        <a:buNone/>
                      </a:pPr>
                      <a:r>
                        <a:rPr lang="en" sz="1400" b="1" i="1" u="none" strike="noStrike" cap="none"/>
                        <a:t>File 2</a:t>
                      </a:r>
                      <a:endParaRPr sz="1400" b="1" i="1" u="none" strike="noStrike" cap="none"/>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i="1" u="none" strike="noStrike" cap="none" dirty="0">
                          <a:latin typeface="Times New Roman" panose="02020603050405020304" pitchFamily="18" charset="0"/>
                          <a:cs typeface="Times New Roman" panose="02020603050405020304" pitchFamily="18" charset="0"/>
                        </a:rPr>
                        <a:t>First Name</a:t>
                      </a:r>
                      <a:endParaRPr sz="1400" i="1" u="none" strike="noStrike" cap="none" dirty="0">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i="1" u="none" strike="noStrike" cap="none">
                          <a:latin typeface="Times New Roman" panose="02020603050405020304" pitchFamily="18" charset="0"/>
                          <a:cs typeface="Times New Roman" panose="02020603050405020304" pitchFamily="18" charset="0"/>
                        </a:rPr>
                        <a:t>Last Name</a:t>
                      </a:r>
                      <a:endParaRPr sz="1400" i="1"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i="1" u="none" strike="noStrike" cap="none">
                          <a:latin typeface="Times New Roman" panose="02020603050405020304" pitchFamily="18" charset="0"/>
                          <a:cs typeface="Times New Roman" panose="02020603050405020304" pitchFamily="18" charset="0"/>
                        </a:rPr>
                        <a:t>Date of Birth</a:t>
                      </a:r>
                      <a:endParaRPr sz="1400" i="1" u="none" strike="noStrike" cap="none">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Jon  </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Dow</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31-12-1900</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err="1">
                          <a:solidFill>
                            <a:schemeClr val="tx1"/>
                          </a:solidFill>
                          <a:latin typeface="Times New Roman" panose="02020603050405020304" pitchFamily="18" charset="0"/>
                          <a:cs typeface="Times New Roman" panose="02020603050405020304" pitchFamily="18" charset="0"/>
                        </a:rPr>
                        <a:t>Joyant</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tx1"/>
                          </a:solidFill>
                          <a:latin typeface="Times New Roman" panose="02020603050405020304" pitchFamily="18" charset="0"/>
                          <a:cs typeface="Times New Roman" panose="02020603050405020304" pitchFamily="18" charset="0"/>
                        </a:rPr>
                        <a:t>Ba3ak</a:t>
                      </a:r>
                      <a:endParaRPr sz="1400" u="none" strike="noStrike" cap="none">
                        <a:solidFill>
                          <a:schemeClr val="tx1"/>
                        </a:solidFill>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03-14-1592</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Jonathan</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Husk</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tx1"/>
                          </a:solidFill>
                          <a:latin typeface="Times New Roman" panose="02020603050405020304" pitchFamily="18" charset="0"/>
                          <a:cs typeface="Times New Roman" panose="02020603050405020304" pitchFamily="18" charset="0"/>
                        </a:rPr>
                        <a:t>01-01-1931</a:t>
                      </a:r>
                      <a:endParaRPr sz="1400"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93" name="Google Shape;93;p19"/>
          <p:cNvGraphicFramePr/>
          <p:nvPr>
            <p:extLst>
              <p:ext uri="{D42A27DB-BD31-4B8C-83A1-F6EECF244321}">
                <p14:modId xmlns:p14="http://schemas.microsoft.com/office/powerpoint/2010/main" val="1874126872"/>
              </p:ext>
            </p:extLst>
          </p:nvPr>
        </p:nvGraphicFramePr>
        <p:xfrm>
          <a:off x="734775" y="4150175"/>
          <a:ext cx="7239000" cy="1584840"/>
        </p:xfrm>
        <a:graphic>
          <a:graphicData uri="http://schemas.openxmlformats.org/drawingml/2006/table">
            <a:tbl>
              <a:tblPr>
                <a:noFill/>
              </a:tblPr>
              <a:tblGrid>
                <a:gridCol w="1415125">
                  <a:extLst>
                    <a:ext uri="{9D8B030D-6E8A-4147-A177-3AD203B41FA5}">
                      <a16:colId xmlns:a16="http://schemas.microsoft.com/office/drawing/2014/main" val="20000"/>
                    </a:ext>
                  </a:extLst>
                </a:gridCol>
                <a:gridCol w="582387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i="1" u="none" strike="noStrike" cap="none">
                          <a:latin typeface="Times New Roman" panose="02020603050405020304" pitchFamily="18" charset="0"/>
                          <a:cs typeface="Times New Roman" panose="02020603050405020304" pitchFamily="18" charset="0"/>
                        </a:rPr>
                        <a:t>Linked Records File</a:t>
                      </a:r>
                      <a:endParaRPr sz="1400" b="1" i="1" u="none" strike="noStrike" cap="none">
                        <a:latin typeface="Times New Roman" panose="02020603050405020304" pitchFamily="18" charset="0"/>
                        <a:cs typeface="Times New Roman" panose="02020603050405020304" pitchFamily="18" charset="0"/>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Cluster 1</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{John, Doe, 12-31-1900}, {Jon, Dow, 31-12-1900}</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Cluster 2</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{Jonathan, Husky, 01-01-1931}, {Jonathan, Husk, 01-01-1931}</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imes New Roman" panose="02020603050405020304" pitchFamily="18" charset="0"/>
                          <a:cs typeface="Times New Roman" panose="02020603050405020304" pitchFamily="18" charset="0"/>
                        </a:rPr>
                        <a:t>Cluster 3</a:t>
                      </a:r>
                      <a:endParaRPr sz="1400" u="none" strike="noStrike" cap="none">
                        <a:latin typeface="Times New Roman" panose="02020603050405020304" pitchFamily="18" charset="0"/>
                        <a:cs typeface="Times New Roman" panose="02020603050405020304" pitchFamily="18"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panose="02020603050405020304" pitchFamily="18" charset="0"/>
                          <a:cs typeface="Times New Roman" panose="02020603050405020304" pitchFamily="18" charset="0"/>
                        </a:rPr>
                        <a:t>{</a:t>
                      </a:r>
                      <a:r>
                        <a:rPr lang="en" sz="1400" u="none" strike="noStrike" cap="none" dirty="0" err="1">
                          <a:latin typeface="Times New Roman" panose="02020603050405020304" pitchFamily="18" charset="0"/>
                          <a:cs typeface="Times New Roman" panose="02020603050405020304" pitchFamily="18" charset="0"/>
                        </a:rPr>
                        <a:t>Joyanta</a:t>
                      </a:r>
                      <a:r>
                        <a:rPr lang="en" sz="1400" u="none" strike="noStrike" cap="none" dirty="0">
                          <a:latin typeface="Times New Roman" panose="02020603050405020304" pitchFamily="18" charset="0"/>
                          <a:cs typeface="Times New Roman" panose="02020603050405020304" pitchFamily="18" charset="0"/>
                        </a:rPr>
                        <a:t>, </a:t>
                      </a:r>
                      <a:r>
                        <a:rPr lang="en" sz="1400" u="none" strike="noStrike" cap="none" dirty="0" err="1">
                          <a:latin typeface="Times New Roman" panose="02020603050405020304" pitchFamily="18" charset="0"/>
                          <a:cs typeface="Times New Roman" panose="02020603050405020304" pitchFamily="18" charset="0"/>
                        </a:rPr>
                        <a:t>Basak</a:t>
                      </a:r>
                      <a:r>
                        <a:rPr lang="en" sz="1400" u="none" strike="noStrike" cap="none" dirty="0">
                          <a:latin typeface="Times New Roman" panose="02020603050405020304" pitchFamily="18" charset="0"/>
                          <a:cs typeface="Times New Roman" panose="02020603050405020304" pitchFamily="18" charset="0"/>
                        </a:rPr>
                        <a:t>, 03-14-1592}, {</a:t>
                      </a:r>
                      <a:r>
                        <a:rPr lang="en" sz="1400" u="none" strike="noStrike" cap="none" dirty="0" err="1">
                          <a:solidFill>
                            <a:schemeClr val="tx1"/>
                          </a:solidFill>
                          <a:latin typeface="Times New Roman" panose="02020603050405020304" pitchFamily="18" charset="0"/>
                          <a:cs typeface="Times New Roman" panose="02020603050405020304" pitchFamily="18" charset="0"/>
                        </a:rPr>
                        <a:t>Joyant</a:t>
                      </a:r>
                      <a:r>
                        <a:rPr lang="en" sz="1400" u="none" strike="noStrike" cap="none" dirty="0">
                          <a:solidFill>
                            <a:schemeClr val="tx1"/>
                          </a:solidFill>
                          <a:latin typeface="Times New Roman" panose="02020603050405020304" pitchFamily="18" charset="0"/>
                          <a:cs typeface="Times New Roman" panose="02020603050405020304" pitchFamily="18" charset="0"/>
                        </a:rPr>
                        <a:t>, Ba3ak, 03-14-1592</a:t>
                      </a:r>
                      <a:r>
                        <a:rPr lang="en" sz="1400" u="none" strike="noStrike" cap="none" dirty="0">
                          <a:latin typeface="Times New Roman" panose="02020603050405020304" pitchFamily="18" charset="0"/>
                          <a:cs typeface="Times New Roman" panose="02020603050405020304" pitchFamily="18" charset="0"/>
                        </a:rPr>
                        <a:t>}</a:t>
                      </a:r>
                      <a:endParaRPr sz="1400" u="none" strike="noStrike" cap="none" dirty="0">
                        <a:latin typeface="Times New Roman" panose="02020603050405020304" pitchFamily="18" charset="0"/>
                        <a:cs typeface="Times New Roman" panose="02020603050405020304" pitchFamily="18" charset="0"/>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16804" y="577061"/>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Record Linkage Problem: Challenges</a:t>
            </a:r>
            <a:endParaRPr sz="3200" b="0" dirty="0">
              <a:latin typeface="Times New Roman" panose="02020603050405020304" pitchFamily="18" charset="0"/>
              <a:cs typeface="Times New Roman" panose="02020603050405020304" pitchFamily="18" charset="0"/>
            </a:endParaRPr>
          </a:p>
        </p:txBody>
      </p:sp>
      <p:sp>
        <p:nvSpPr>
          <p:cNvPr id="99" name="Google Shape;99;p20"/>
          <p:cNvSpPr txBox="1">
            <a:spLocks noGrp="1"/>
          </p:cNvSpPr>
          <p:nvPr>
            <p:ph type="body" idx="1"/>
          </p:nvPr>
        </p:nvSpPr>
        <p:spPr>
          <a:xfrm>
            <a:off x="311700" y="1238717"/>
            <a:ext cx="8520600" cy="5508924"/>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 sz="2100" b="0" dirty="0">
                <a:latin typeface="Times New Roman" panose="02020603050405020304" pitchFamily="18" charset="0"/>
                <a:cs typeface="Times New Roman" panose="02020603050405020304" pitchFamily="18" charset="0"/>
              </a:rPr>
              <a:t>Lacks unique entity identifiers and additional information about entities.</a:t>
            </a:r>
            <a:endParaRPr sz="2100" b="0" dirty="0">
              <a:latin typeface="Times New Roman" panose="02020603050405020304" pitchFamily="18" charset="0"/>
              <a:cs typeface="Times New Roman" panose="02020603050405020304" pitchFamily="18" charset="0"/>
            </a:endParaRPr>
          </a:p>
          <a:p>
            <a:r>
              <a:rPr lang="en" sz="2100" b="0" dirty="0">
                <a:latin typeface="Times New Roman" panose="02020603050405020304" pitchFamily="18" charset="0"/>
                <a:cs typeface="Times New Roman" panose="02020603050405020304" pitchFamily="18" charset="0"/>
              </a:rPr>
              <a:t>Noisy Data:</a:t>
            </a:r>
            <a:endParaRPr sz="2100" b="0" dirty="0">
              <a:latin typeface="Times New Roman" panose="02020603050405020304" pitchFamily="18" charset="0"/>
              <a:cs typeface="Times New Roman" panose="02020603050405020304" pitchFamily="18" charset="0"/>
            </a:endParaRPr>
          </a:p>
          <a:p>
            <a:pPr lvl="1"/>
            <a:r>
              <a:rPr lang="en" sz="2100" b="0" dirty="0">
                <a:latin typeface="Times New Roman" panose="02020603050405020304" pitchFamily="18" charset="0"/>
                <a:cs typeface="Times New Roman" panose="02020603050405020304" pitchFamily="18" charset="0"/>
              </a:rPr>
              <a:t>Data entry &amp; OCR errors</a:t>
            </a:r>
            <a:endParaRPr sz="2100" b="0" dirty="0">
              <a:latin typeface="Times New Roman" panose="02020603050405020304" pitchFamily="18" charset="0"/>
              <a:cs typeface="Times New Roman" panose="02020603050405020304" pitchFamily="18" charset="0"/>
            </a:endParaRPr>
          </a:p>
          <a:p>
            <a:pPr lvl="1"/>
            <a:r>
              <a:rPr lang="en" sz="2100" b="0" dirty="0">
                <a:latin typeface="Times New Roman" panose="02020603050405020304" pitchFamily="18" charset="0"/>
                <a:cs typeface="Times New Roman" panose="02020603050405020304" pitchFamily="18" charset="0"/>
              </a:rPr>
              <a:t>Missing values, nicknames, and different encoding scheme in different files.</a:t>
            </a:r>
            <a:endParaRPr sz="2100" b="0" dirty="0">
              <a:latin typeface="Times New Roman" panose="02020603050405020304" pitchFamily="18" charset="0"/>
              <a:cs typeface="Times New Roman" panose="02020603050405020304" pitchFamily="18" charset="0"/>
            </a:endParaRPr>
          </a:p>
          <a:p>
            <a:pPr lvl="1"/>
            <a:r>
              <a:rPr lang="en" sz="2100" b="0" dirty="0">
                <a:latin typeface="Times New Roman" panose="02020603050405020304" pitchFamily="18" charset="0"/>
                <a:cs typeface="Times New Roman" panose="02020603050405020304" pitchFamily="18" charset="0"/>
              </a:rPr>
              <a:t>Swapping attribute values (such as reversal of first name and last name).</a:t>
            </a:r>
            <a:endParaRPr sz="2100" b="0" dirty="0">
              <a:latin typeface="Times New Roman" panose="02020603050405020304" pitchFamily="18" charset="0"/>
              <a:cs typeface="Times New Roman" panose="02020603050405020304" pitchFamily="18" charset="0"/>
            </a:endParaRPr>
          </a:p>
          <a:p>
            <a:r>
              <a:rPr lang="en" sz="2100" b="0" dirty="0">
                <a:latin typeface="Times New Roman" panose="02020603050405020304" pitchFamily="18" charset="0"/>
                <a:cs typeface="Times New Roman" panose="02020603050405020304" pitchFamily="18" charset="0"/>
              </a:rPr>
              <a:t>Scalability: </a:t>
            </a:r>
            <a:endParaRPr sz="2100" b="0" dirty="0">
              <a:latin typeface="Times New Roman" panose="02020603050405020304" pitchFamily="18" charset="0"/>
              <a:cs typeface="Times New Roman" panose="02020603050405020304" pitchFamily="18" charset="0"/>
            </a:endParaRPr>
          </a:p>
          <a:p>
            <a:pPr lvl="1" indent="-330200">
              <a:buSzPts val="1600"/>
            </a:pPr>
            <a:r>
              <a:rPr lang="en" sz="2100" b="0" dirty="0">
                <a:latin typeface="Times New Roman" panose="02020603050405020304" pitchFamily="18" charset="0"/>
                <a:cs typeface="Times New Roman" panose="02020603050405020304" pitchFamily="18" charset="0"/>
              </a:rPr>
              <a:t>Naive all pair comparison of records requires quadratic time !</a:t>
            </a:r>
            <a:endParaRPr sz="2100" b="0" dirty="0">
              <a:latin typeface="Times New Roman" panose="02020603050405020304" pitchFamily="18" charset="0"/>
              <a:cs typeface="Times New Roman" panose="02020603050405020304" pitchFamily="18" charset="0"/>
            </a:endParaRPr>
          </a:p>
          <a:p>
            <a:pPr lvl="1" indent="-330200">
              <a:buSzPts val="1600"/>
            </a:pPr>
            <a:r>
              <a:rPr lang="en" sz="2100" b="0" dirty="0">
                <a:latin typeface="Times New Roman" panose="02020603050405020304" pitchFamily="18" charset="0"/>
                <a:cs typeface="Times New Roman" panose="02020603050405020304" pitchFamily="18" charset="0"/>
              </a:rPr>
              <a:t>Requires clever techniques to remove non-matches as much as possible.</a:t>
            </a:r>
            <a:endParaRPr sz="2100" b="0" dirty="0">
              <a:latin typeface="Times New Roman" panose="02020603050405020304" pitchFamily="18" charset="0"/>
              <a:cs typeface="Times New Roman" panose="02020603050405020304" pitchFamily="18" charset="0"/>
            </a:endParaRPr>
          </a:p>
          <a:p>
            <a:r>
              <a:rPr lang="en" sz="2100" b="0" dirty="0">
                <a:latin typeface="Times New Roman" panose="02020603050405020304" pitchFamily="18" charset="0"/>
                <a:cs typeface="Times New Roman" panose="02020603050405020304" pitchFamily="18" charset="0"/>
              </a:rPr>
              <a:t>Many real-world applications dem</a:t>
            </a:r>
            <a:r>
              <a:rPr lang="en" sz="2200" b="0" dirty="0">
                <a:latin typeface="Times New Roman" panose="02020603050405020304" pitchFamily="18" charset="0"/>
                <a:cs typeface="Times New Roman" panose="02020603050405020304" pitchFamily="18" charset="0"/>
              </a:rPr>
              <a:t>and real-time or near real-time </a:t>
            </a:r>
            <a:r>
              <a:rPr lang="en" sz="2100" b="0" dirty="0">
                <a:latin typeface="Times New Roman" panose="02020603050405020304" pitchFamily="18" charset="0"/>
                <a:cs typeface="Times New Roman" panose="02020603050405020304" pitchFamily="18" charset="0"/>
              </a:rPr>
              <a:t>record linkage.</a:t>
            </a:r>
            <a:endParaRPr sz="21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614855"/>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Record Linkage: A General Approach</a:t>
            </a:r>
            <a:endParaRPr sz="3200" b="0" dirty="0">
              <a:latin typeface="Times New Roman" panose="02020603050405020304" pitchFamily="18" charset="0"/>
              <a:cs typeface="Times New Roman" panose="02020603050405020304" pitchFamily="18" charset="0"/>
            </a:endParaRPr>
          </a:p>
        </p:txBody>
      </p:sp>
      <p:sp>
        <p:nvSpPr>
          <p:cNvPr id="105" name="Google Shape;105;p21"/>
          <p:cNvSpPr txBox="1">
            <a:spLocks noGrp="1"/>
          </p:cNvSpPr>
          <p:nvPr>
            <p:ph type="body" idx="1"/>
          </p:nvPr>
        </p:nvSpPr>
        <p:spPr>
          <a:xfrm>
            <a:off x="371312" y="1484208"/>
            <a:ext cx="8401376" cy="423342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 sz="2000" b="0" dirty="0">
                <a:latin typeface="Times New Roman" panose="02020603050405020304" pitchFamily="18" charset="0"/>
                <a:cs typeface="Times New Roman" panose="02020603050405020304" pitchFamily="18" charset="0"/>
              </a:rPr>
              <a:t>There are two steps in any record linkage algorithm: </a:t>
            </a:r>
            <a:endParaRPr sz="2000" b="0" dirty="0">
              <a:latin typeface="Times New Roman" panose="02020603050405020304" pitchFamily="18" charset="0"/>
              <a:cs typeface="Times New Roman" panose="02020603050405020304" pitchFamily="18" charset="0"/>
            </a:endParaRPr>
          </a:p>
          <a:p>
            <a:pPr lvl="1"/>
            <a:r>
              <a:rPr lang="en" sz="2000" b="0" dirty="0">
                <a:latin typeface="Times New Roman" panose="02020603050405020304" pitchFamily="18" charset="0"/>
                <a:cs typeface="Times New Roman" panose="02020603050405020304" pitchFamily="18" charset="0"/>
              </a:rPr>
              <a:t>Define rules for deciding if two given records match.</a:t>
            </a:r>
            <a:endParaRPr sz="2000" b="0" dirty="0">
              <a:latin typeface="Times New Roman" panose="02020603050405020304" pitchFamily="18" charset="0"/>
              <a:cs typeface="Times New Roman" panose="02020603050405020304" pitchFamily="18" charset="0"/>
            </a:endParaRPr>
          </a:p>
          <a:p>
            <a:pPr lvl="1"/>
            <a:r>
              <a:rPr lang="en" sz="2000" b="0" dirty="0">
                <a:latin typeface="Times New Roman" panose="02020603050405020304" pitchFamily="18" charset="0"/>
                <a:cs typeface="Times New Roman" panose="02020603050405020304" pitchFamily="18" charset="0"/>
              </a:rPr>
              <a:t>Implement the rules efficiently. </a:t>
            </a:r>
            <a:endParaRPr sz="2000" b="0" dirty="0">
              <a:latin typeface="Times New Roman" panose="02020603050405020304" pitchFamily="18" charset="0"/>
              <a:cs typeface="Times New Roman" panose="02020603050405020304" pitchFamily="18" charset="0"/>
            </a:endParaRPr>
          </a:p>
          <a:p>
            <a:pPr marL="0" indent="0">
              <a:spcBef>
                <a:spcPts val="1200"/>
              </a:spcBef>
              <a:buNone/>
            </a:pPr>
            <a:r>
              <a:rPr lang="en" sz="2000" b="0" dirty="0">
                <a:latin typeface="Times New Roman" panose="02020603050405020304" pitchFamily="18" charset="0"/>
                <a:cs typeface="Times New Roman" panose="02020603050405020304" pitchFamily="18" charset="0"/>
              </a:rPr>
              <a:t>Rules typically are based on the notion of a </a:t>
            </a:r>
            <a:r>
              <a:rPr lang="en" sz="2000" b="0" i="1" dirty="0">
                <a:latin typeface="Times New Roman" panose="02020603050405020304" pitchFamily="18" charset="0"/>
                <a:cs typeface="Times New Roman" panose="02020603050405020304" pitchFamily="18" charset="0"/>
              </a:rPr>
              <a:t>distance</a:t>
            </a:r>
            <a:r>
              <a:rPr lang="en" sz="2000" b="0" dirty="0">
                <a:latin typeface="Times New Roman" panose="02020603050405020304" pitchFamily="18" charset="0"/>
                <a:cs typeface="Times New Roman" panose="02020603050405020304" pitchFamily="18" charset="0"/>
              </a:rPr>
              <a:t>. Any distance measure such as Edit distance, Hamming distance, Euclidean distance, etc. can be used to define the rules.</a:t>
            </a:r>
            <a:endParaRPr sz="2000" b="0" dirty="0">
              <a:latin typeface="Times New Roman" panose="02020603050405020304" pitchFamily="18" charset="0"/>
              <a:cs typeface="Times New Roman" panose="02020603050405020304" pitchFamily="18" charset="0"/>
            </a:endParaRPr>
          </a:p>
          <a:p>
            <a:pPr marL="0" indent="0">
              <a:spcBef>
                <a:spcPts val="1200"/>
              </a:spcBef>
              <a:buNone/>
            </a:pPr>
            <a:r>
              <a:rPr lang="en" sz="2000" b="0" dirty="0">
                <a:latin typeface="Times New Roman" panose="02020603050405020304" pitchFamily="18" charset="0"/>
                <a:cs typeface="Times New Roman" panose="02020603050405020304" pitchFamily="18" charset="0"/>
              </a:rPr>
              <a:t>A rule could say: Two records match if their edit distance is less than a threshold.</a:t>
            </a:r>
            <a:endParaRPr sz="2000" b="0" dirty="0">
              <a:latin typeface="Times New Roman" panose="02020603050405020304" pitchFamily="18" charset="0"/>
              <a:cs typeface="Times New Roman" panose="02020603050405020304" pitchFamily="18" charset="0"/>
            </a:endParaRPr>
          </a:p>
          <a:p>
            <a:pPr marL="0" indent="0">
              <a:spcBef>
                <a:spcPts val="1200"/>
              </a:spcBef>
              <a:spcAft>
                <a:spcPts val="1200"/>
              </a:spcAft>
              <a:buNone/>
            </a:pPr>
            <a:r>
              <a:rPr lang="en" sz="2000" b="0" dirty="0">
                <a:latin typeface="Times New Roman" panose="02020603050405020304" pitchFamily="18" charset="0"/>
                <a:cs typeface="Times New Roman" panose="02020603050405020304" pitchFamily="18" charset="0"/>
              </a:rPr>
              <a:t>Implementing the rules and finding all the matches in a reasonable time for large number of records could benefit from </a:t>
            </a:r>
            <a:r>
              <a:rPr lang="en" sz="2000" b="0" i="1" dirty="0">
                <a:latin typeface="Times New Roman" panose="02020603050405020304" pitchFamily="18" charset="0"/>
                <a:cs typeface="Times New Roman" panose="02020603050405020304" pitchFamily="18" charset="0"/>
              </a:rPr>
              <a:t>Blocking</a:t>
            </a:r>
            <a:r>
              <a:rPr lang="en" sz="2000" b="0" dirty="0">
                <a:latin typeface="Times New Roman" panose="02020603050405020304" pitchFamily="18" charset="0"/>
                <a:cs typeface="Times New Roman" panose="02020603050405020304" pitchFamily="18" charset="0"/>
              </a:rPr>
              <a:t>.</a:t>
            </a:r>
            <a:endParaRPr sz="20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06293" y="665466"/>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buSzPct val="111111"/>
            </a:pPr>
            <a:r>
              <a:rPr lang="en" sz="3200" b="0" dirty="0">
                <a:latin typeface="Times New Roman" panose="02020603050405020304" pitchFamily="18" charset="0"/>
                <a:cs typeface="Times New Roman" panose="02020603050405020304" pitchFamily="18" charset="0"/>
              </a:rPr>
              <a:t>Record Linkage: Performance Metrics</a:t>
            </a:r>
            <a:endParaRPr sz="3200" b="0" dirty="0">
              <a:latin typeface="Times New Roman" panose="02020603050405020304" pitchFamily="18" charset="0"/>
              <a:cs typeface="Times New Roman" panose="02020603050405020304" pitchFamily="18" charset="0"/>
            </a:endParaRPr>
          </a:p>
        </p:txBody>
      </p:sp>
      <p:sp>
        <p:nvSpPr>
          <p:cNvPr id="111" name="Google Shape;111;p22"/>
          <p:cNvSpPr txBox="1">
            <a:spLocks noGrp="1"/>
          </p:cNvSpPr>
          <p:nvPr>
            <p:ph type="body" idx="1"/>
          </p:nvPr>
        </p:nvSpPr>
        <p:spPr>
          <a:xfrm>
            <a:off x="311700" y="1431026"/>
            <a:ext cx="8520600" cy="4475158"/>
          </a:xfrm>
          <a:prstGeom prst="rect">
            <a:avLst/>
          </a:prstGeom>
          <a:noFill/>
          <a:ln>
            <a:noFill/>
          </a:ln>
        </p:spPr>
        <p:txBody>
          <a:bodyPr spcFirstLastPara="1" vert="horz" wrap="square" lIns="91425" tIns="91425" rIns="91425" bIns="91425" numCol="1" anchor="t" anchorCtr="0" compatLnSpc="1">
            <a:prstTxWarp prst="textNoShape">
              <a:avLst/>
            </a:prstTxWarp>
            <a:normAutofit fontScale="70000" lnSpcReduction="20000"/>
          </a:bodyPr>
          <a:lstStyle/>
          <a:p>
            <a:pPr marL="0" indent="0">
              <a:buSzPct val="108108"/>
              <a:buNone/>
            </a:pPr>
            <a:r>
              <a:rPr lang="en" b="0" dirty="0">
                <a:latin typeface="Times New Roman" panose="02020603050405020304" pitchFamily="18" charset="0"/>
                <a:cs typeface="Times New Roman" panose="02020603050405020304" pitchFamily="18" charset="0"/>
              </a:rPr>
              <a:t>Performance is evaluated by </a:t>
            </a:r>
            <a:r>
              <a:rPr lang="en" b="0" i="1" dirty="0">
                <a:latin typeface="Times New Roman" panose="02020603050405020304" pitchFamily="18" charset="0"/>
                <a:cs typeface="Times New Roman" panose="02020603050405020304" pitchFamily="18" charset="0"/>
              </a:rPr>
              <a:t>Runtime</a:t>
            </a:r>
            <a:r>
              <a:rPr lang="en" b="0" dirty="0">
                <a:latin typeface="Times New Roman" panose="02020603050405020304" pitchFamily="18" charset="0"/>
                <a:cs typeface="Times New Roman" panose="02020603050405020304" pitchFamily="18" charset="0"/>
              </a:rPr>
              <a:t> and </a:t>
            </a:r>
            <a:r>
              <a:rPr lang="en" b="0" i="1" dirty="0">
                <a:latin typeface="Times New Roman" panose="02020603050405020304" pitchFamily="18" charset="0"/>
                <a:cs typeface="Times New Roman" panose="02020603050405020304" pitchFamily="18" charset="0"/>
              </a:rPr>
              <a:t>Linkage Quality</a:t>
            </a:r>
            <a:r>
              <a:rPr lang="en" b="0" dirty="0">
                <a:latin typeface="Times New Roman" panose="02020603050405020304" pitchFamily="18" charset="0"/>
                <a:cs typeface="Times New Roman" panose="02020603050405020304" pitchFamily="18" charset="0"/>
              </a:rPr>
              <a:t>. </a:t>
            </a:r>
            <a:endParaRPr b="0" dirty="0">
              <a:latin typeface="Times New Roman" panose="02020603050405020304" pitchFamily="18" charset="0"/>
              <a:cs typeface="Times New Roman" panose="02020603050405020304" pitchFamily="18" charset="0"/>
            </a:endParaRPr>
          </a:p>
          <a:p>
            <a:pPr marL="0" indent="0">
              <a:spcBef>
                <a:spcPts val="1200"/>
              </a:spcBef>
              <a:buSzPct val="108108"/>
              <a:buNone/>
            </a:pPr>
            <a:r>
              <a:rPr lang="en" b="0" dirty="0">
                <a:latin typeface="Times New Roman" panose="02020603050405020304" pitchFamily="18" charset="0"/>
                <a:cs typeface="Times New Roman" panose="02020603050405020304" pitchFamily="18" charset="0"/>
              </a:rPr>
              <a:t>We need ground truth to evaluate the linkage quality. </a:t>
            </a:r>
            <a:r>
              <a:rPr lang="en" b="0" i="1" dirty="0">
                <a:latin typeface="Times New Roman" panose="02020603050405020304" pitchFamily="18" charset="0"/>
                <a:cs typeface="Times New Roman" panose="02020603050405020304" pitchFamily="18" charset="0"/>
              </a:rPr>
              <a:t>F1-score</a:t>
            </a:r>
            <a:r>
              <a:rPr lang="en" b="0" dirty="0">
                <a:latin typeface="Times New Roman" panose="02020603050405020304" pitchFamily="18" charset="0"/>
                <a:cs typeface="Times New Roman" panose="02020603050405020304" pitchFamily="18" charset="0"/>
              </a:rPr>
              <a:t> is the most popular quality metric.</a:t>
            </a:r>
            <a:endParaRPr b="0" dirty="0">
              <a:latin typeface="Times New Roman" panose="02020603050405020304" pitchFamily="18" charset="0"/>
              <a:cs typeface="Times New Roman" panose="02020603050405020304" pitchFamily="18" charset="0"/>
            </a:endParaRPr>
          </a:p>
          <a:p>
            <a:pPr marL="0" indent="0">
              <a:spcBef>
                <a:spcPts val="1200"/>
              </a:spcBef>
              <a:buSzPct val="108108"/>
              <a:buNone/>
            </a:pPr>
            <a:r>
              <a:rPr lang="en" b="0" dirty="0">
                <a:latin typeface="Times New Roman" panose="02020603050405020304" pitchFamily="18" charset="0"/>
                <a:cs typeface="Times New Roman" panose="02020603050405020304" pitchFamily="18" charset="0"/>
              </a:rPr>
              <a:t> A records pair can be:</a:t>
            </a:r>
            <a:endParaRPr b="0" dirty="0">
              <a:latin typeface="Times New Roman" panose="02020603050405020304" pitchFamily="18" charset="0"/>
              <a:cs typeface="Times New Roman" panose="02020603050405020304" pitchFamily="18" charset="0"/>
            </a:endParaRPr>
          </a:p>
          <a:p>
            <a:pPr indent="-334327">
              <a:spcBef>
                <a:spcPts val="1200"/>
              </a:spcBef>
              <a:buSzPct val="100000"/>
            </a:pPr>
            <a:r>
              <a:rPr lang="en" b="0" dirty="0">
                <a:latin typeface="Times New Roman" panose="02020603050405020304" pitchFamily="18" charset="0"/>
                <a:cs typeface="Times New Roman" panose="02020603050405020304" pitchFamily="18" charset="0"/>
              </a:rPr>
              <a:t>True Positive (TP) if a true matching record pair is classified as matching </a:t>
            </a:r>
            <a:endParaRPr b="0" dirty="0">
              <a:latin typeface="Times New Roman" panose="02020603050405020304" pitchFamily="18" charset="0"/>
              <a:cs typeface="Times New Roman" panose="02020603050405020304" pitchFamily="18" charset="0"/>
            </a:endParaRPr>
          </a:p>
          <a:p>
            <a:pPr indent="-334327">
              <a:buSzPct val="100000"/>
            </a:pPr>
            <a:r>
              <a:rPr lang="en" b="0" dirty="0">
                <a:latin typeface="Times New Roman" panose="02020603050405020304" pitchFamily="18" charset="0"/>
                <a:cs typeface="Times New Roman" panose="02020603050405020304" pitchFamily="18" charset="0"/>
              </a:rPr>
              <a:t>False Negative (FN) if a true matching record pair is classified as non-matching </a:t>
            </a:r>
            <a:endParaRPr b="0" dirty="0">
              <a:latin typeface="Times New Roman" panose="02020603050405020304" pitchFamily="18" charset="0"/>
              <a:cs typeface="Times New Roman" panose="02020603050405020304" pitchFamily="18" charset="0"/>
            </a:endParaRPr>
          </a:p>
          <a:p>
            <a:pPr indent="-334327">
              <a:buSzPct val="100000"/>
            </a:pPr>
            <a:r>
              <a:rPr lang="en" b="0" dirty="0">
                <a:latin typeface="Times New Roman" panose="02020603050405020304" pitchFamily="18" charset="0"/>
                <a:cs typeface="Times New Roman" panose="02020603050405020304" pitchFamily="18" charset="0"/>
              </a:rPr>
              <a:t>False Positive (FP) if a true non-matching record pair is classified as matching </a:t>
            </a:r>
            <a:endParaRPr b="0" dirty="0">
              <a:latin typeface="Times New Roman" panose="02020603050405020304" pitchFamily="18" charset="0"/>
              <a:cs typeface="Times New Roman" panose="02020603050405020304" pitchFamily="18" charset="0"/>
            </a:endParaRPr>
          </a:p>
          <a:p>
            <a:pPr indent="-334327">
              <a:buSzPct val="100000"/>
            </a:pPr>
            <a:r>
              <a:rPr lang="en" b="0" dirty="0">
                <a:latin typeface="Times New Roman" panose="02020603050405020304" pitchFamily="18" charset="0"/>
                <a:cs typeface="Times New Roman" panose="02020603050405020304" pitchFamily="18" charset="0"/>
              </a:rPr>
              <a:t>True Negative (TN) if a true non-matching record pair is classified as non-matching </a:t>
            </a:r>
            <a:endParaRPr b="0" dirty="0">
              <a:latin typeface="Times New Roman" panose="02020603050405020304" pitchFamily="18" charset="0"/>
              <a:cs typeface="Times New Roman" panose="02020603050405020304" pitchFamily="18" charset="0"/>
            </a:endParaRPr>
          </a:p>
        </p:txBody>
      </p:sp>
      <p:graphicFrame>
        <p:nvGraphicFramePr>
          <p:cNvPr id="112" name="Google Shape;112;p22"/>
          <p:cNvGraphicFramePr/>
          <p:nvPr>
            <p:extLst>
              <p:ext uri="{D42A27DB-BD31-4B8C-83A1-F6EECF244321}">
                <p14:modId xmlns:p14="http://schemas.microsoft.com/office/powerpoint/2010/main" val="2109966153"/>
              </p:ext>
            </p:extLst>
          </p:nvPr>
        </p:nvGraphicFramePr>
        <p:xfrm>
          <a:off x="2866885" y="5261358"/>
          <a:ext cx="3868550" cy="955833"/>
        </p:xfrm>
        <a:graphic>
          <a:graphicData uri="http://schemas.openxmlformats.org/drawingml/2006/table">
            <a:tbl>
              <a:tblPr>
                <a:noFill/>
              </a:tblPr>
              <a:tblGrid>
                <a:gridCol w="1428450">
                  <a:extLst>
                    <a:ext uri="{9D8B030D-6E8A-4147-A177-3AD203B41FA5}">
                      <a16:colId xmlns:a16="http://schemas.microsoft.com/office/drawing/2014/main" val="20000"/>
                    </a:ext>
                  </a:extLst>
                </a:gridCol>
                <a:gridCol w="2440100">
                  <a:extLst>
                    <a:ext uri="{9D8B030D-6E8A-4147-A177-3AD203B41FA5}">
                      <a16:colId xmlns:a16="http://schemas.microsoft.com/office/drawing/2014/main" val="20001"/>
                    </a:ext>
                  </a:extLst>
                </a:gridCol>
              </a:tblGrid>
              <a:tr h="484375">
                <a:tc rowSpan="2">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dirty="0">
                          <a:solidFill>
                            <a:schemeClr val="dk2"/>
                          </a:solidFill>
                        </a:rPr>
                        <a:t>F-1 Score =</a:t>
                      </a:r>
                      <a:endParaRPr sz="1800" u="none" strike="noStrike" cap="none" dirty="0">
                        <a:solidFill>
                          <a:schemeClr val="dk2"/>
                        </a:solidFill>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800" u="none" strike="noStrike" cap="none" dirty="0">
                          <a:solidFill>
                            <a:schemeClr val="dk2"/>
                          </a:solidFill>
                        </a:rPr>
                        <a:t>2TP</a:t>
                      </a:r>
                      <a:endParaRPr sz="1400" u="none" strike="noStrike" cap="none" dirty="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solidFill>
                      <a:schemeClr val="accent2"/>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lvl="0" indent="0" algn="ctr" rtl="0">
                        <a:lnSpc>
                          <a:spcPct val="115000"/>
                        </a:lnSpc>
                        <a:spcBef>
                          <a:spcPts val="0"/>
                        </a:spcBef>
                        <a:spcAft>
                          <a:spcPts val="0"/>
                        </a:spcAft>
                        <a:buClr>
                          <a:schemeClr val="dk1"/>
                        </a:buClr>
                        <a:buSzPts val="1100"/>
                        <a:buFont typeface="Arial"/>
                        <a:buNone/>
                      </a:pPr>
                      <a:r>
                        <a:rPr lang="en" sz="1800" u="none" strike="noStrike" cap="none" dirty="0">
                          <a:solidFill>
                            <a:schemeClr val="dk2"/>
                          </a:solidFill>
                        </a:rPr>
                        <a:t>2 TP + FN +FP</a:t>
                      </a:r>
                      <a:endParaRPr sz="1400" u="none" strike="noStrike" cap="none" dirty="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blue">
  <a:themeElements>
    <a:clrScheme name="">
      <a:dk1>
        <a:srgbClr val="000000"/>
      </a:dk1>
      <a:lt1>
        <a:srgbClr val="FFFFFF"/>
      </a:lt1>
      <a:dk2>
        <a:srgbClr val="000099"/>
      </a:dk2>
      <a:lt2>
        <a:srgbClr val="FFF15B"/>
      </a:lt2>
      <a:accent1>
        <a:srgbClr val="FCEB98"/>
      </a:accent1>
      <a:accent2>
        <a:srgbClr val="FF7D00"/>
      </a:accent2>
      <a:accent3>
        <a:srgbClr val="AAAACA"/>
      </a:accent3>
      <a:accent4>
        <a:srgbClr val="DADADA"/>
      </a:accent4>
      <a:accent5>
        <a:srgbClr val="FDF3CA"/>
      </a:accent5>
      <a:accent6>
        <a:srgbClr val="E77100"/>
      </a:accent6>
      <a:hlink>
        <a:srgbClr val="47D44F"/>
      </a:hlink>
      <a:folHlink>
        <a:srgbClr val="3587F5"/>
      </a:folHlink>
    </a:clrScheme>
    <a:fontScheme name="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Settings\Mohamed Kerasha\Application Data\Microsoft\Templates\blue.pot</Template>
  <TotalTime>5602</TotalTime>
  <Words>2156</Words>
  <Application>Microsoft Macintosh PowerPoint</Application>
  <PresentationFormat>On-screen Show (4:3)</PresentationFormat>
  <Paragraphs>285</Paragraphs>
  <Slides>29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宋体</vt:lpstr>
      <vt:lpstr>Arial</vt:lpstr>
      <vt:lpstr>Courier New</vt:lpstr>
      <vt:lpstr>Georgia</vt:lpstr>
      <vt:lpstr>Times New Roman</vt:lpstr>
      <vt:lpstr>Wingdings</vt:lpstr>
      <vt:lpstr>blue</vt:lpstr>
      <vt:lpstr>Some Novel Algorithms  for Record Linkage </vt:lpstr>
      <vt:lpstr>Acknowledgement</vt:lpstr>
      <vt:lpstr>Record Linkage</vt:lpstr>
      <vt:lpstr>What is a Record?</vt:lpstr>
      <vt:lpstr>An Example</vt:lpstr>
      <vt:lpstr>Record Linkage Problem: An Example </vt:lpstr>
      <vt:lpstr>Record Linkage Problem: Challenges</vt:lpstr>
      <vt:lpstr>Record Linkage: A General Approach</vt:lpstr>
      <vt:lpstr>Record Linkage: Performance Metrics</vt:lpstr>
      <vt:lpstr>Blocking</vt:lpstr>
      <vt:lpstr>Standard k-mer Blocking</vt:lpstr>
      <vt:lpstr>Standard k-mer Blocking: An Example</vt:lpstr>
      <vt:lpstr>PowerPoint Presentation</vt:lpstr>
      <vt:lpstr>PowerPoint Presentation</vt:lpstr>
      <vt:lpstr>SuperBlocking</vt:lpstr>
      <vt:lpstr>PowerPoint Presentation</vt:lpstr>
      <vt:lpstr>Experimental Results: Datasets</vt:lpstr>
      <vt:lpstr>Experiment 1: RLA-CL vs RLA-CL+</vt:lpstr>
      <vt:lpstr>Experiment 2: North Carolina Voter Dataset</vt:lpstr>
      <vt:lpstr>An Optimal Algorithm for  Jaro distance Computation</vt:lpstr>
      <vt:lpstr>Preface</vt:lpstr>
      <vt:lpstr>Preface</vt:lpstr>
      <vt:lpstr>Problem Definition</vt:lpstr>
      <vt:lpstr>An Example</vt:lpstr>
      <vt:lpstr>Experimental Results</vt:lpstr>
      <vt:lpstr>Performance on Record Linkage</vt:lpstr>
      <vt:lpstr>Performance on Gene Sequence Similarity</vt:lpstr>
      <vt:lpstr>Conclusions</vt:lpstr>
      <vt:lpstr>References</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event name</dc:subject>
  <dc:creator>Mohamed Kerasha</dc:creator>
  <dc:description>Template design: Silverfox Productions_x000d_
Graphic design: Polly Macomber_x000d_
Formatter:</dc:description>
  <cp:lastModifiedBy>Sanguthevar Rajasekaran</cp:lastModifiedBy>
  <cp:revision>415</cp:revision>
  <cp:lastPrinted>2002-03-19T18:34:54Z</cp:lastPrinted>
  <dcterms:created xsi:type="dcterms:W3CDTF">2010-03-20T17:56:43Z</dcterms:created>
  <dcterms:modified xsi:type="dcterms:W3CDTF">2024-04-16T15:16:44Z</dcterms:modified>
</cp:coreProperties>
</file>