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69" r:id="rId6"/>
    <p:sldId id="271" r:id="rId7"/>
    <p:sldId id="278" r:id="rId8"/>
    <p:sldId id="279" r:id="rId9"/>
    <p:sldId id="272" r:id="rId10"/>
    <p:sldId id="260" r:id="rId11"/>
    <p:sldId id="261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A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6" autoAdjust="0"/>
    <p:restoredTop sz="94660"/>
  </p:normalViewPr>
  <p:slideViewPr>
    <p:cSldViewPr snapToGrid="0">
      <p:cViewPr varScale="1">
        <p:scale>
          <a:sx n="62" d="100"/>
          <a:sy n="62" d="100"/>
        </p:scale>
        <p:origin x="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CD2E6-C502-458D-A4F2-14794DA39B73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95A6-220A-46A0-AE00-83E355935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5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48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7594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86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03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5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89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4026-6243-42C4-8CD0-77FC237B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A05F0-58CB-4CB5-898B-AF3875C05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D2E4-83FD-4434-B13B-7DE6857F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976F9-810C-4EDC-91CC-AAC69054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FE07D-DBB2-4D00-AC79-CF952810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6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7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0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1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4375C8A-8BC1-461E-9227-EFDF7AA06362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7A508D-6815-4AB0-AF6E-A4E8FE81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6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7EEA-D09F-4345-BB41-20C2E19C9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Name and Address Parser using Active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1A770-0EB8-40B9-A43C-489632035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University of Arkansas at Little Rock</a:t>
            </a:r>
          </a:p>
          <a:p>
            <a:r>
              <a:rPr lang="en-US" dirty="0"/>
              <a:t>Project of the US Census Bureau</a:t>
            </a:r>
          </a:p>
          <a:p>
            <a:r>
              <a:rPr lang="en-US" dirty="0"/>
              <a:t>April 17</a:t>
            </a:r>
            <a:r>
              <a:rPr lang="en-US" baseline="30000" dirty="0"/>
              <a:t>th</a:t>
            </a:r>
            <a:r>
              <a:rPr lang="en-US" dirty="0"/>
              <a:t>, 2024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74453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3F42-3B9B-3E5E-F60D-83C6BEE2E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30911"/>
            <a:ext cx="10364451" cy="1596177"/>
          </a:xfrm>
        </p:spPr>
        <p:txBody>
          <a:bodyPr/>
          <a:lstStyle/>
          <a:p>
            <a:r>
              <a:rPr lang="en-US" dirty="0"/>
              <a:t>Demonstration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477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4C024-935D-88C1-D85C-7919E46A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4320" y="1872828"/>
            <a:ext cx="7223359" cy="3112343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Questions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251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46F94-CA34-8209-78EB-1CDFED089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513107"/>
            <a:ext cx="10351752" cy="1368183"/>
          </a:xfrm>
        </p:spPr>
        <p:txBody>
          <a:bodyPr>
            <a:normAutofit/>
          </a:bodyPr>
          <a:lstStyle/>
          <a:p>
            <a:r>
              <a:rPr lang="en-US" dirty="0"/>
              <a:t>Improve the Quality of Name &amp; Address Parsing and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89040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3E59-C298-4407-B777-8D1D77A2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parsing?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9EE-2A80-4941-8B67-D1EE33715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1900"/>
          </a:xfrm>
        </p:spPr>
        <p:txBody>
          <a:bodyPr>
            <a:normAutofit/>
          </a:bodyPr>
          <a:lstStyle/>
          <a:p>
            <a:r>
              <a:rPr lang="en-US" dirty="0"/>
              <a:t>In general parsing means to clean or to pick important/ required elements/ tokens from a string.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C88C38-0DF3-A41E-E08F-108CCA6686D8}"/>
              </a:ext>
            </a:extLst>
          </p:cNvPr>
          <p:cNvSpPr txBox="1"/>
          <p:nvPr/>
        </p:nvSpPr>
        <p:spPr>
          <a:xfrm>
            <a:off x="3567113" y="3244334"/>
            <a:ext cx="5057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Name and Address: -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Doe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pine street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E1877492-82C2-5742-889B-2A9C109C59CA}"/>
              </a:ext>
            </a:extLst>
          </p:cNvPr>
          <p:cNvSpPr/>
          <p:nvPr/>
        </p:nvSpPr>
        <p:spPr>
          <a:xfrm>
            <a:off x="2534613" y="4131616"/>
            <a:ext cx="1762125" cy="442615"/>
          </a:xfrm>
          <a:prstGeom prst="wedgeRectCallout">
            <a:avLst>
              <a:gd name="adj1" fmla="val 80876"/>
              <a:gd name="adj2" fmla="val -13424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PERSON_NAME</a:t>
            </a:r>
            <a:endParaRPr lang="en-IN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9100354-BAB1-76B9-D20A-458A881D66D7}"/>
              </a:ext>
            </a:extLst>
          </p:cNvPr>
          <p:cNvSpPr/>
          <p:nvPr/>
        </p:nvSpPr>
        <p:spPr>
          <a:xfrm>
            <a:off x="7400925" y="4131616"/>
            <a:ext cx="1971675" cy="442615"/>
          </a:xfrm>
          <a:prstGeom prst="wedgeRectCallout">
            <a:avLst>
              <a:gd name="adj1" fmla="val -76069"/>
              <a:gd name="adj2" fmla="val -12641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PERSON_ADDRESS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19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3E59-C298-4407-B777-8D1D77A2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Name and Address Parsing?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9EE-2A80-4941-8B67-D1EE33715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we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 Entity Resolution, address plays a crucial role in identifying a reference in a data repository.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most of the time they are unstructured, misspelt, and incomplete.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order to make the addresses standardize first we must identify/ label its tokens, and perform standardization.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US Address Data Preparation Function is designed to parse an unstructured address string into a set of Address Components</a:t>
            </a:r>
          </a:p>
          <a:p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So first lets focus on Addresses.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039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3E59-C298-4407-B777-8D1D77A2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US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9EE-2A80-4941-8B67-D1EE33715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Scope: Ability to parse six of the eight basic types of name and address styles identified in USPS Publication 28 Part A2</a:t>
            </a:r>
          </a:p>
          <a:p>
            <a:pPr lvl="1"/>
            <a:r>
              <a:rPr lang="en-US" dirty="0"/>
              <a:t>Individual</a:t>
            </a:r>
          </a:p>
          <a:p>
            <a:pPr lvl="1"/>
            <a:r>
              <a:rPr lang="en-US" dirty="0"/>
              <a:t>Rural Route</a:t>
            </a:r>
          </a:p>
          <a:p>
            <a:pPr lvl="1"/>
            <a:r>
              <a:rPr lang="en-US" dirty="0"/>
              <a:t>Attention Line</a:t>
            </a:r>
          </a:p>
          <a:p>
            <a:pPr lvl="1"/>
            <a:r>
              <a:rPr lang="en-US" dirty="0"/>
              <a:t>Highway Contract</a:t>
            </a:r>
          </a:p>
          <a:p>
            <a:pPr lvl="1"/>
            <a:r>
              <a:rPr lang="en-US" dirty="0"/>
              <a:t>Post Office Box</a:t>
            </a:r>
          </a:p>
          <a:p>
            <a:pPr lvl="1"/>
            <a:r>
              <a:rPr lang="en-US" dirty="0"/>
              <a:t>Military</a:t>
            </a:r>
          </a:p>
          <a:p>
            <a:r>
              <a:rPr lang="en-US" dirty="0"/>
              <a:t>Developed an initial token pattern with “human-in-the-loop” proof-of-concept system in Python</a:t>
            </a:r>
          </a:p>
        </p:txBody>
      </p:sp>
    </p:spTree>
    <p:extLst>
      <p:ext uri="{BB962C8B-B14F-4D97-AF65-F5344CB8AC3E}">
        <p14:creationId xmlns:p14="http://schemas.microsoft.com/office/powerpoint/2010/main" val="106497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3E59-C298-4407-B777-8D1D77A2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Token Pattern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9EE-2A80-4941-8B67-D1EE33715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a file of name and address records, the basic process uses token “patterns” to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Use light-weight token patterns to identify and separate name tokens and address tokens</a:t>
            </a:r>
            <a:endParaRPr lang="en-US" dirty="0">
              <a:sym typeface="Wingdings" panose="05000000000000000000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Send names tokens to US Name Parser</a:t>
            </a:r>
            <a:br>
              <a:rPr lang="en-US" dirty="0"/>
            </a:br>
            <a:r>
              <a:rPr lang="en-US" dirty="0"/>
              <a:t>Use name-specific patterns to map (parse) the name tokens into 6 standard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Send address tokens to US Address Parser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Use address-specific patterns to parse the address tokens into 15 standard fields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If a pattern is not found, a “best guess” algorithm parses the data.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At the same time, the data are sent to a person to review and to create the “correct” pattern to be added to the pattern knowledgebase</a:t>
            </a:r>
          </a:p>
        </p:txBody>
      </p:sp>
    </p:spTree>
    <p:extLst>
      <p:ext uri="{BB962C8B-B14F-4D97-AF65-F5344CB8AC3E}">
        <p14:creationId xmlns:p14="http://schemas.microsoft.com/office/powerpoint/2010/main" val="19970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3E59-C298-4407-B777-8D1D77A2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9EE-2A80-4941-8B67-D1EE33715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Convert address to mask using Clue Table: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>
                <a:solidFill>
                  <a:srgbClr val="002060"/>
                </a:solidFill>
              </a:rPr>
              <a:t>123 Oak St, St Cloud, MN 63646</a:t>
            </a:r>
            <a:r>
              <a:rPr lang="en-US" dirty="0"/>
              <a:t>” </a:t>
            </a:r>
            <a:r>
              <a:rPr lang="en-US" dirty="0">
                <a:sym typeface="Wingdings" panose="05000000000000000000" pitchFamily="2" charset="2"/>
              </a:rPr>
              <a:t> “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NWF,FW,TN</a:t>
            </a:r>
            <a:r>
              <a:rPr lang="en-US" dirty="0">
                <a:sym typeface="Wingdings" panose="05000000000000000000" pitchFamily="2" charset="2"/>
              </a:rPr>
              <a:t>” (@1,200 entries)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“ST” is in Clue Table as Street Suffix (Code “F”), “MN” is State clue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If mask is in the mapping knowledgebase, use the mapping to parse</a:t>
            </a:r>
            <a:br>
              <a:rPr lang="en-US" dirty="0"/>
            </a:br>
            <a:r>
              <a:rPr lang="en-US" sz="2400" dirty="0"/>
              <a:t>T1</a:t>
            </a:r>
            <a:r>
              <a:rPr lang="en-US" sz="2400" dirty="0">
                <a:sym typeface="Wingdings" panose="05000000000000000000" pitchFamily="2" charset="2"/>
              </a:rPr>
              <a:t>StrNbr, T2StrName, T3StrSuffix, T4 &amp; T5CityName, T6State, T7Zip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If mask is not in the knowledgebase, write to exception file for person to create mapping, then add the mapping back to the KB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983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10E1-377F-4AF9-ABEE-1288632EE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5021"/>
          </a:xfrm>
        </p:spPr>
        <p:txBody>
          <a:bodyPr/>
          <a:lstStyle/>
          <a:p>
            <a:r>
              <a:rPr lang="en-US" dirty="0"/>
              <a:t>Implemented as Two Processes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37663B82-ECD2-46B5-9950-01ADF7EEDF44}"/>
              </a:ext>
            </a:extLst>
          </p:cNvPr>
          <p:cNvSpPr/>
          <p:nvPr/>
        </p:nvSpPr>
        <p:spPr>
          <a:xfrm>
            <a:off x="628650" y="2869404"/>
            <a:ext cx="1381125" cy="638175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Clues Table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4A8C5300-DC17-4F32-A3CA-D40A4765ECB8}"/>
              </a:ext>
            </a:extLst>
          </p:cNvPr>
          <p:cNvSpPr/>
          <p:nvPr/>
        </p:nvSpPr>
        <p:spPr>
          <a:xfrm>
            <a:off x="4210050" y="2765821"/>
            <a:ext cx="1619250" cy="823911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Mask-Mapping KB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7FC6BC-2E08-40C7-918F-F98918905DD3}"/>
              </a:ext>
            </a:extLst>
          </p:cNvPr>
          <p:cNvSpPr/>
          <p:nvPr/>
        </p:nvSpPr>
        <p:spPr>
          <a:xfrm>
            <a:off x="2243135" y="2840829"/>
            <a:ext cx="1695448" cy="692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Generate Mask &amp; Lookup</a:t>
            </a: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31ED1365-E863-4696-92DE-57913E1F76C8}"/>
              </a:ext>
            </a:extLst>
          </p:cNvPr>
          <p:cNvSpPr/>
          <p:nvPr/>
        </p:nvSpPr>
        <p:spPr>
          <a:xfrm>
            <a:off x="1990725" y="1893092"/>
            <a:ext cx="2200275" cy="638175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Name &amp; Address File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389A31-588E-4D74-8F41-E06112E62FA5}"/>
              </a:ext>
            </a:extLst>
          </p:cNvPr>
          <p:cNvCxnSpPr>
            <a:cxnSpLocks/>
            <a:stCxn id="8" idx="3"/>
            <a:endCxn id="7" idx="0"/>
          </p:cNvCxnSpPr>
          <p:nvPr/>
        </p:nvCxnSpPr>
        <p:spPr>
          <a:xfrm flipH="1">
            <a:off x="3090859" y="2531267"/>
            <a:ext cx="4" cy="309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E21741-5475-45BB-93AA-2251FD61752D}"/>
              </a:ext>
            </a:extLst>
          </p:cNvPr>
          <p:cNvCxnSpPr>
            <a:cxnSpLocks/>
            <a:stCxn id="4" idx="4"/>
            <a:endCxn id="7" idx="1"/>
          </p:cNvCxnSpPr>
          <p:nvPr/>
        </p:nvCxnSpPr>
        <p:spPr>
          <a:xfrm flipV="1">
            <a:off x="2009775" y="3187302"/>
            <a:ext cx="233360" cy="1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16229D-F05E-4B6F-A9B4-63AA9B3DE66D}"/>
              </a:ext>
            </a:extLst>
          </p:cNvPr>
          <p:cNvCxnSpPr>
            <a:cxnSpLocks/>
            <a:stCxn id="5" idx="2"/>
            <a:endCxn id="7" idx="3"/>
          </p:cNvCxnSpPr>
          <p:nvPr/>
        </p:nvCxnSpPr>
        <p:spPr>
          <a:xfrm flipH="1">
            <a:off x="3938583" y="3177777"/>
            <a:ext cx="271467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lowchart: Decision 17">
            <a:extLst>
              <a:ext uri="{FF2B5EF4-FFF2-40B4-BE49-F238E27FC236}">
                <a16:creationId xmlns:a16="http://schemas.microsoft.com/office/drawing/2014/main" id="{663B8B71-9AEB-41A8-91C3-6304C3F094C8}"/>
              </a:ext>
            </a:extLst>
          </p:cNvPr>
          <p:cNvSpPr/>
          <p:nvPr/>
        </p:nvSpPr>
        <p:spPr>
          <a:xfrm>
            <a:off x="2362202" y="3907628"/>
            <a:ext cx="1476374" cy="79057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Mask found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813C7E-8AA1-4183-8BDF-804A2DED9EE2}"/>
              </a:ext>
            </a:extLst>
          </p:cNvPr>
          <p:cNvSpPr/>
          <p:nvPr/>
        </p:nvSpPr>
        <p:spPr>
          <a:xfrm>
            <a:off x="719135" y="4698203"/>
            <a:ext cx="1595442" cy="692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Parse Name/Address</a:t>
            </a:r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5AACE5F9-C703-4FF8-BDA5-35657BF1ADBF}"/>
              </a:ext>
            </a:extLst>
          </p:cNvPr>
          <p:cNvSpPr/>
          <p:nvPr/>
        </p:nvSpPr>
        <p:spPr>
          <a:xfrm>
            <a:off x="804861" y="5667375"/>
            <a:ext cx="1428749" cy="777875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Parsed Information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C152DBF-6BE0-49A0-8D6C-B737A139136B}"/>
              </a:ext>
            </a:extLst>
          </p:cNvPr>
          <p:cNvCxnSpPr>
            <a:cxnSpLocks/>
            <a:stCxn id="7" idx="2"/>
            <a:endCxn id="18" idx="0"/>
          </p:cNvCxnSpPr>
          <p:nvPr/>
        </p:nvCxnSpPr>
        <p:spPr>
          <a:xfrm>
            <a:off x="3090859" y="3533775"/>
            <a:ext cx="9530" cy="373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5A45DB5-1ABC-4A9D-B07B-71DAF5FD33FD}"/>
              </a:ext>
            </a:extLst>
          </p:cNvPr>
          <p:cNvCxnSpPr>
            <a:cxnSpLocks/>
            <a:endCxn id="19" idx="0"/>
          </p:cNvCxnSpPr>
          <p:nvPr/>
        </p:nvCxnSpPr>
        <p:spPr>
          <a:xfrm rot="10800000" flipV="1">
            <a:off x="1516857" y="4302911"/>
            <a:ext cx="912023" cy="3952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DE3BF65-6BBE-4810-93CA-B4D59E37CCC4}"/>
              </a:ext>
            </a:extLst>
          </p:cNvPr>
          <p:cNvCxnSpPr>
            <a:cxnSpLocks/>
            <a:stCxn id="19" idx="2"/>
            <a:endCxn id="20" idx="1"/>
          </p:cNvCxnSpPr>
          <p:nvPr/>
        </p:nvCxnSpPr>
        <p:spPr>
          <a:xfrm>
            <a:off x="1516856" y="5391149"/>
            <a:ext cx="2380" cy="276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875BE72-5C2D-4559-AD2A-F2C920E8915E}"/>
              </a:ext>
            </a:extLst>
          </p:cNvPr>
          <p:cNvSpPr txBox="1"/>
          <p:nvPr/>
        </p:nvSpPr>
        <p:spPr>
          <a:xfrm>
            <a:off x="1843092" y="4012402"/>
            <a:ext cx="62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1" name="Flowchart: Magnetic Disk 30">
            <a:extLst>
              <a:ext uri="{FF2B5EF4-FFF2-40B4-BE49-F238E27FC236}">
                <a16:creationId xmlns:a16="http://schemas.microsoft.com/office/drawing/2014/main" id="{6F33607F-0140-4CE0-AB2F-375F257FEAE4}"/>
              </a:ext>
            </a:extLst>
          </p:cNvPr>
          <p:cNvSpPr/>
          <p:nvPr/>
        </p:nvSpPr>
        <p:spPr>
          <a:xfrm>
            <a:off x="4395786" y="3910003"/>
            <a:ext cx="1428749" cy="777875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Exception Output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6CF205C-5292-4914-A435-F69B1BDDB52C}"/>
              </a:ext>
            </a:extLst>
          </p:cNvPr>
          <p:cNvCxnSpPr>
            <a:cxnSpLocks/>
            <a:stCxn id="18" idx="3"/>
            <a:endCxn id="31" idx="2"/>
          </p:cNvCxnSpPr>
          <p:nvPr/>
        </p:nvCxnSpPr>
        <p:spPr>
          <a:xfrm flipV="1">
            <a:off x="3838576" y="4298941"/>
            <a:ext cx="557210" cy="3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id="{F3CA3849-4F49-4AF6-8E77-B0D06AEA55C9}"/>
              </a:ext>
            </a:extLst>
          </p:cNvPr>
          <p:cNvSpPr/>
          <p:nvPr/>
        </p:nvSpPr>
        <p:spPr>
          <a:xfrm>
            <a:off x="8586786" y="1823241"/>
            <a:ext cx="1428749" cy="777875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Exception Output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8225501-6016-4B33-9396-D1DBF1947743}"/>
              </a:ext>
            </a:extLst>
          </p:cNvPr>
          <p:cNvSpPr/>
          <p:nvPr/>
        </p:nvSpPr>
        <p:spPr>
          <a:xfrm>
            <a:off x="8491536" y="2882494"/>
            <a:ext cx="1619250" cy="692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Display Mask</a:t>
            </a:r>
          </a:p>
          <a:p>
            <a:pPr algn="ctr"/>
            <a:r>
              <a:rPr lang="en-US" dirty="0">
                <a:solidFill>
                  <a:schemeClr val="dk1"/>
                </a:solidFill>
              </a:rPr>
              <a:t>Input Mapping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EDA16CE-E082-45B6-9FD7-DD8C63B31483}"/>
              </a:ext>
            </a:extLst>
          </p:cNvPr>
          <p:cNvSpPr/>
          <p:nvPr/>
        </p:nvSpPr>
        <p:spPr>
          <a:xfrm>
            <a:off x="6938961" y="2900360"/>
            <a:ext cx="171450" cy="147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08E289C-D6BE-43F7-8D37-4A6CA11C2565}"/>
              </a:ext>
            </a:extLst>
          </p:cNvPr>
          <p:cNvCxnSpPr>
            <a:cxnSpLocks/>
            <a:stCxn id="38" idx="4"/>
          </p:cNvCxnSpPr>
          <p:nvPr/>
        </p:nvCxnSpPr>
        <p:spPr>
          <a:xfrm>
            <a:off x="7024686" y="3047604"/>
            <a:ext cx="0" cy="2813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BE3C2D1-D21C-440D-B6BC-4F09A275C1BE}"/>
              </a:ext>
            </a:extLst>
          </p:cNvPr>
          <p:cNvCxnSpPr>
            <a:cxnSpLocks/>
          </p:cNvCxnSpPr>
          <p:nvPr/>
        </p:nvCxnSpPr>
        <p:spPr>
          <a:xfrm flipH="1">
            <a:off x="6872286" y="3142854"/>
            <a:ext cx="304800" cy="123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FC79474-A27A-4EFF-BC8E-6A8A914C3141}"/>
              </a:ext>
            </a:extLst>
          </p:cNvPr>
          <p:cNvCxnSpPr>
            <a:cxnSpLocks/>
          </p:cNvCxnSpPr>
          <p:nvPr/>
        </p:nvCxnSpPr>
        <p:spPr>
          <a:xfrm>
            <a:off x="7024686" y="3315891"/>
            <a:ext cx="152400" cy="1654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0D05E0-C869-4D13-AAF9-EACEEBC9FD2E}"/>
              </a:ext>
            </a:extLst>
          </p:cNvPr>
          <p:cNvCxnSpPr>
            <a:cxnSpLocks/>
          </p:cNvCxnSpPr>
          <p:nvPr/>
        </p:nvCxnSpPr>
        <p:spPr>
          <a:xfrm flipV="1">
            <a:off x="6938961" y="3315891"/>
            <a:ext cx="85725" cy="1738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Manual Input 52">
            <a:extLst>
              <a:ext uri="{FF2B5EF4-FFF2-40B4-BE49-F238E27FC236}">
                <a16:creationId xmlns:a16="http://schemas.microsoft.com/office/drawing/2014/main" id="{4337E236-1089-4E4D-B4A0-8BB2CB1A5870}"/>
              </a:ext>
            </a:extLst>
          </p:cNvPr>
          <p:cNvSpPr/>
          <p:nvPr/>
        </p:nvSpPr>
        <p:spPr>
          <a:xfrm>
            <a:off x="7467596" y="2897979"/>
            <a:ext cx="752473" cy="664371"/>
          </a:xfrm>
          <a:prstGeom prst="flowChartManualIn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UI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2C9D230-5932-46DC-8F2D-964C9109542E}"/>
              </a:ext>
            </a:extLst>
          </p:cNvPr>
          <p:cNvCxnSpPr>
            <a:cxnSpLocks/>
            <a:stCxn id="53" idx="3"/>
            <a:endCxn id="37" idx="1"/>
          </p:cNvCxnSpPr>
          <p:nvPr/>
        </p:nvCxnSpPr>
        <p:spPr>
          <a:xfrm flipV="1">
            <a:off x="8220069" y="3228967"/>
            <a:ext cx="271467" cy="1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4965243-D950-4A63-94D5-4ED6E07D47BC}"/>
              </a:ext>
            </a:extLst>
          </p:cNvPr>
          <p:cNvCxnSpPr>
            <a:cxnSpLocks/>
            <a:stCxn id="36" idx="3"/>
            <a:endCxn id="37" idx="0"/>
          </p:cNvCxnSpPr>
          <p:nvPr/>
        </p:nvCxnSpPr>
        <p:spPr>
          <a:xfrm>
            <a:off x="9301161" y="2601116"/>
            <a:ext cx="0" cy="281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Flowchart: Magnetic Disk 61">
            <a:extLst>
              <a:ext uri="{FF2B5EF4-FFF2-40B4-BE49-F238E27FC236}">
                <a16:creationId xmlns:a16="http://schemas.microsoft.com/office/drawing/2014/main" id="{FAB5B93D-7F80-44B9-B6CF-062DA6CAED88}"/>
              </a:ext>
            </a:extLst>
          </p:cNvPr>
          <p:cNvSpPr/>
          <p:nvPr/>
        </p:nvSpPr>
        <p:spPr>
          <a:xfrm>
            <a:off x="8491535" y="4567238"/>
            <a:ext cx="1619250" cy="823911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Mask-Mapping KB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7ABFD5B-F907-41A7-A1EF-D7C3972A09B8}"/>
              </a:ext>
            </a:extLst>
          </p:cNvPr>
          <p:cNvCxnSpPr>
            <a:cxnSpLocks/>
            <a:stCxn id="37" idx="2"/>
            <a:endCxn id="66" idx="0"/>
          </p:cNvCxnSpPr>
          <p:nvPr/>
        </p:nvCxnSpPr>
        <p:spPr>
          <a:xfrm flipH="1">
            <a:off x="9296399" y="3575440"/>
            <a:ext cx="4762" cy="265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B8CC7E17-840D-4B22-8577-8DB7CC40E091}"/>
              </a:ext>
            </a:extLst>
          </p:cNvPr>
          <p:cNvSpPr/>
          <p:nvPr/>
        </p:nvSpPr>
        <p:spPr>
          <a:xfrm>
            <a:off x="8558211" y="3841349"/>
            <a:ext cx="1476375" cy="457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Update KB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8019703-E649-42E4-A465-2617AF2C9404}"/>
              </a:ext>
            </a:extLst>
          </p:cNvPr>
          <p:cNvCxnSpPr>
            <a:cxnSpLocks/>
            <a:stCxn id="66" idx="2"/>
            <a:endCxn id="62" idx="1"/>
          </p:cNvCxnSpPr>
          <p:nvPr/>
        </p:nvCxnSpPr>
        <p:spPr>
          <a:xfrm>
            <a:off x="9296399" y="4298941"/>
            <a:ext cx="4761" cy="268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ECAD43A3-6F3C-4BBE-9AC7-51C7C2E1A644}"/>
              </a:ext>
            </a:extLst>
          </p:cNvPr>
          <p:cNvSpPr txBox="1"/>
          <p:nvPr/>
        </p:nvSpPr>
        <p:spPr>
          <a:xfrm>
            <a:off x="1814515" y="1449273"/>
            <a:ext cx="255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Process 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F0C88E2-4D00-4EA8-A670-A8C2A15ACCBA}"/>
              </a:ext>
            </a:extLst>
          </p:cNvPr>
          <p:cNvSpPr txBox="1"/>
          <p:nvPr/>
        </p:nvSpPr>
        <p:spPr>
          <a:xfrm>
            <a:off x="8020051" y="1357197"/>
            <a:ext cx="255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Process 2</a:t>
            </a:r>
          </a:p>
        </p:txBody>
      </p:sp>
      <p:sp>
        <p:nvSpPr>
          <p:cNvPr id="3" name="Arrow: Bent-Up 2">
            <a:extLst>
              <a:ext uri="{FF2B5EF4-FFF2-40B4-BE49-F238E27FC236}">
                <a16:creationId xmlns:a16="http://schemas.microsoft.com/office/drawing/2014/main" id="{941E810B-8EEB-5682-189A-1CCBCEB23BA0}"/>
              </a:ext>
            </a:extLst>
          </p:cNvPr>
          <p:cNvSpPr/>
          <p:nvPr/>
        </p:nvSpPr>
        <p:spPr>
          <a:xfrm rot="10800000">
            <a:off x="4914900" y="2238375"/>
            <a:ext cx="2109782" cy="43219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Bent-Up 38">
            <a:extLst>
              <a:ext uri="{FF2B5EF4-FFF2-40B4-BE49-F238E27FC236}">
                <a16:creationId xmlns:a16="http://schemas.microsoft.com/office/drawing/2014/main" id="{B77D7AF3-54A4-43E5-0FE7-A56F1E079553}"/>
              </a:ext>
            </a:extLst>
          </p:cNvPr>
          <p:cNvSpPr/>
          <p:nvPr/>
        </p:nvSpPr>
        <p:spPr>
          <a:xfrm>
            <a:off x="5938841" y="3907628"/>
            <a:ext cx="1233484" cy="432196"/>
          </a:xfrm>
          <a:prstGeom prst="bentUpArrow">
            <a:avLst>
              <a:gd name="adj1" fmla="val 27204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8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D6A1-278F-9B2D-C56F-A19BF723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 explanation using an Example</a:t>
            </a:r>
            <a:endParaRPr lang="en-I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2FF383-071E-CBB4-109C-25270AA55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82297"/>
              </p:ext>
            </p:extLst>
          </p:nvPr>
        </p:nvGraphicFramePr>
        <p:xfrm>
          <a:off x="9219852" y="2633171"/>
          <a:ext cx="2714973" cy="248421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368831117"/>
                    </a:ext>
                  </a:extLst>
                </a:gridCol>
                <a:gridCol w="1486248">
                  <a:extLst>
                    <a:ext uri="{9D8B030D-6E8A-4147-A177-3AD203B41FA5}">
                      <a16:colId xmlns:a16="http://schemas.microsoft.com/office/drawing/2014/main" val="264631175"/>
                    </a:ext>
                  </a:extLst>
                </a:gridCol>
              </a:tblGrid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Comp Code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Value Assigned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2256275473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@USAD_SNO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123-1/2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3756348642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@USAD_SPR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2143918735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@USAD_SNM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OAK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3628504928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@USAD_SFX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STREET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3533029068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@USAD_ANM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APT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4268890666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@USAD_ANO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3A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3609927878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@USAD_CTY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LITTLE ROCK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229936378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@USAD_STA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ARK</a:t>
                      </a: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225290986"/>
                  </a:ext>
                </a:extLst>
              </a:tr>
              <a:tr h="2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@USAD_ZIP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72203-4352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50" marR="60850" marT="0" marB="0"/>
                </a:tc>
                <a:extLst>
                  <a:ext uri="{0D108BD9-81ED-4DB2-BD59-A6C34878D82A}">
                    <a16:rowId xmlns:a16="http://schemas.microsoft.com/office/drawing/2014/main" val="8343824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C279220-C23A-AA2D-08BA-74F1EA68FF74}"/>
              </a:ext>
            </a:extLst>
          </p:cNvPr>
          <p:cNvSpPr txBox="1"/>
          <p:nvPr/>
        </p:nvSpPr>
        <p:spPr>
          <a:xfrm>
            <a:off x="142875" y="3505945"/>
            <a:ext cx="233362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123-1/2 N. Oak Street, Apt 3A, Little Rock, ARK 72203-4352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8F96B4-1516-F93B-05CA-706A7C25EA9B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2476500" y="3875277"/>
            <a:ext cx="5714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1A536E2-1A7B-7E43-0ED5-9377F5386CF2}"/>
              </a:ext>
            </a:extLst>
          </p:cNvPr>
          <p:cNvSpPr txBox="1"/>
          <p:nvPr/>
        </p:nvSpPr>
        <p:spPr>
          <a:xfrm>
            <a:off x="3047999" y="3721388"/>
            <a:ext cx="25050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NDWF,SN,WW,TN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008CAD0-28F9-B58A-E3FC-73FC74885023}"/>
              </a:ext>
            </a:extLst>
          </p:cNvPr>
          <p:cNvCxnSpPr>
            <a:cxnSpLocks/>
          </p:cNvCxnSpPr>
          <p:nvPr/>
        </p:nvCxnSpPr>
        <p:spPr>
          <a:xfrm>
            <a:off x="5086350" y="3875276"/>
            <a:ext cx="6476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Content Placeholder 5">
            <a:extLst>
              <a:ext uri="{FF2B5EF4-FFF2-40B4-BE49-F238E27FC236}">
                <a16:creationId xmlns:a16="http://schemas.microsoft.com/office/drawing/2014/main" id="{36DCAAE6-01CE-9736-B81B-23D6697E76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703493"/>
              </p:ext>
            </p:extLst>
          </p:nvPr>
        </p:nvGraphicFramePr>
        <p:xfrm>
          <a:off x="5886450" y="2505864"/>
          <a:ext cx="2638425" cy="27388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49395066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3358959747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3290667265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Pos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Token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</a:rPr>
                        <a:t>Code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129490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123-1/2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432595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428931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OAK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84538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STREET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F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7155794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APT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S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716734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3A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615753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LITTLE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154238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ROCK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9716733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ARK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T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28195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72203-4352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460815"/>
                  </a:ext>
                </a:extLst>
              </a:tr>
            </a:tbl>
          </a:graphicData>
        </a:graphic>
      </p:graphicFrame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296B77-57C5-B621-A745-DD7E47B9C40C}"/>
              </a:ext>
            </a:extLst>
          </p:cNvPr>
          <p:cNvCxnSpPr>
            <a:cxnSpLocks/>
          </p:cNvCxnSpPr>
          <p:nvPr/>
        </p:nvCxnSpPr>
        <p:spPr>
          <a:xfrm>
            <a:off x="8572153" y="3864352"/>
            <a:ext cx="6476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A1FB67B-0E55-1947-0965-650D5F9CB2C4}"/>
              </a:ext>
            </a:extLst>
          </p:cNvPr>
          <p:cNvSpPr/>
          <p:nvPr/>
        </p:nvSpPr>
        <p:spPr>
          <a:xfrm>
            <a:off x="538162" y="4667249"/>
            <a:ext cx="1543050" cy="3809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Address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44EF51-34D4-D4F1-D91F-005EADECCD49}"/>
              </a:ext>
            </a:extLst>
          </p:cNvPr>
          <p:cNvSpPr/>
          <p:nvPr/>
        </p:nvSpPr>
        <p:spPr>
          <a:xfrm>
            <a:off x="3648423" y="4667248"/>
            <a:ext cx="154305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Mask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075870-A05C-CC61-75AA-19E3E9F84342}"/>
              </a:ext>
            </a:extLst>
          </p:cNvPr>
          <p:cNvSpPr/>
          <p:nvPr/>
        </p:nvSpPr>
        <p:spPr>
          <a:xfrm>
            <a:off x="6434137" y="5926374"/>
            <a:ext cx="1543050" cy="3518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Token Table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E8D1E3-A824-BA2B-018A-3CE27EC98C8A}"/>
              </a:ext>
            </a:extLst>
          </p:cNvPr>
          <p:cNvSpPr/>
          <p:nvPr/>
        </p:nvSpPr>
        <p:spPr>
          <a:xfrm>
            <a:off x="9805813" y="5936506"/>
            <a:ext cx="1543050" cy="351817"/>
          </a:xfrm>
          <a:prstGeom prst="rect">
            <a:avLst/>
          </a:prstGeom>
          <a:solidFill>
            <a:srgbClr val="4CAF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Final Parsing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532334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B6BBFAF6EE004A9EF901A52AB47010" ma:contentTypeVersion="4" ma:contentTypeDescription="Create a new document." ma:contentTypeScope="" ma:versionID="561ca78044b99e978bd828e2fb010524">
  <xsd:schema xmlns:xsd="http://www.w3.org/2001/XMLSchema" xmlns:xs="http://www.w3.org/2001/XMLSchema" xmlns:p="http://schemas.microsoft.com/office/2006/metadata/properties" xmlns:ns3="e3808159-1003-4b4f-84f2-cf49e3c67cec" targetNamespace="http://schemas.microsoft.com/office/2006/metadata/properties" ma:root="true" ma:fieldsID="5697937c282ec043b85e602de1c8343f" ns3:_="">
    <xsd:import namespace="e3808159-1003-4b4f-84f2-cf49e3c67c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808159-1003-4b4f-84f2-cf49e3c67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0CB10A-9DF3-4128-9CE8-1BAE6A8D83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193BE3-2CCF-4D32-A7A2-E634FB5FBC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808159-1003-4b4f-84f2-cf49e3c67c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29219-0B78-4447-A2AF-FFE286386EA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e3808159-1003-4b4f-84f2-cf49e3c67cec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2838</TotalTime>
  <Words>627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</vt:lpstr>
      <vt:lpstr>Droplet</vt:lpstr>
      <vt:lpstr>Name and Address Parser using Active Learning</vt:lpstr>
      <vt:lpstr>Improve the Quality of Name &amp; Address Parsing and Standardization</vt:lpstr>
      <vt:lpstr>What is parsing?</vt:lpstr>
      <vt:lpstr>What is Name and Address Parsing?</vt:lpstr>
      <vt:lpstr>Types of US Addresses</vt:lpstr>
      <vt:lpstr>Token Pattern Approach</vt:lpstr>
      <vt:lpstr>Example Address Pattern</vt:lpstr>
      <vt:lpstr>Implemented as Two Processes</vt:lpstr>
      <vt:lpstr>Step by step explanation using an Example</vt:lpstr>
      <vt:lpstr>Demonstration</vt:lpstr>
      <vt:lpstr>Thank You! 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Entity Resolution Project Status</dc:title>
  <dc:creator>John Talburt</dc:creator>
  <cp:lastModifiedBy>Onais Khan Mohammed</cp:lastModifiedBy>
  <cp:revision>11</cp:revision>
  <dcterms:created xsi:type="dcterms:W3CDTF">2022-01-10T14:53:41Z</dcterms:created>
  <dcterms:modified xsi:type="dcterms:W3CDTF">2024-04-16T09:22:08Z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0x0101007BB6BBFAF6EE004A9EF901A52AB47010</vt:lpwstr>
  </property>
</Properties>
</file>