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20" r:id="rId5"/>
    <p:sldId id="321" r:id="rId6"/>
    <p:sldId id="327" r:id="rId7"/>
    <p:sldId id="344" r:id="rId8"/>
    <p:sldId id="353" r:id="rId9"/>
    <p:sldId id="343" r:id="rId10"/>
    <p:sldId id="328" r:id="rId11"/>
    <p:sldId id="326" r:id="rId12"/>
    <p:sldId id="354" r:id="rId13"/>
    <p:sldId id="331" r:id="rId14"/>
    <p:sldId id="330" r:id="rId15"/>
    <p:sldId id="345" r:id="rId16"/>
    <p:sldId id="329" r:id="rId17"/>
    <p:sldId id="340" r:id="rId18"/>
    <p:sldId id="346" r:id="rId19"/>
    <p:sldId id="342" r:id="rId20"/>
    <p:sldId id="350" r:id="rId21"/>
    <p:sldId id="351" r:id="rId22"/>
    <p:sldId id="337" r:id="rId23"/>
    <p:sldId id="338" r:id="rId24"/>
    <p:sldId id="352" r:id="rId25"/>
    <p:sldId id="30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47AD49-FFAD-A3B3-BB38-C553E47645F3}" v="982" dt="2024-12-09T22:41:41.5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63" d="100"/>
          <a:sy n="63" d="100"/>
        </p:scale>
        <p:origin x="72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sv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9.png"/><Relationship Id="rId7"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09A91-9CB3-5912-05F4-83F6C05A40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73E14B-F7B2-13F5-2EA7-4196830E56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A0E12F-AFEC-27E2-9E2D-77819EA3CA00}"/>
              </a:ext>
            </a:extLst>
          </p:cNvPr>
          <p:cNvSpPr>
            <a:spLocks noGrp="1"/>
          </p:cNvSpPr>
          <p:nvPr>
            <p:ph type="dt" sz="half" idx="10"/>
          </p:nvPr>
        </p:nvSpPr>
        <p:spPr/>
        <p:txBody>
          <a:bodyPr/>
          <a:lstStyle/>
          <a:p>
            <a:fld id="{30D27B15-2C76-4AFD-BE16-8BB86C0FC332}" type="datetimeFigureOut">
              <a:rPr lang="en-US" smtClean="0"/>
              <a:t>4/22/2025</a:t>
            </a:fld>
            <a:endParaRPr lang="en-US"/>
          </a:p>
        </p:txBody>
      </p:sp>
      <p:sp>
        <p:nvSpPr>
          <p:cNvPr id="5" name="Footer Placeholder 4">
            <a:extLst>
              <a:ext uri="{FF2B5EF4-FFF2-40B4-BE49-F238E27FC236}">
                <a16:creationId xmlns:a16="http://schemas.microsoft.com/office/drawing/2014/main" id="{9DBCFA22-2ABE-F9B3-BFF8-D801F5B6F1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FE797F-F0C3-5354-8698-2C7FE4946AE3}"/>
              </a:ext>
            </a:extLst>
          </p:cNvPr>
          <p:cNvSpPr>
            <a:spLocks noGrp="1"/>
          </p:cNvSpPr>
          <p:nvPr>
            <p:ph type="sldNum" sz="quarter" idx="12"/>
          </p:nvPr>
        </p:nvSpPr>
        <p:spPr/>
        <p:txBody>
          <a:bodyPr/>
          <a:lstStyle/>
          <a:p>
            <a:fld id="{3C1DC63C-E163-4138-B6B8-7571B2DFC2C3}" type="slidenum">
              <a:rPr lang="en-US" smtClean="0"/>
              <a:t>‹#›</a:t>
            </a:fld>
            <a:endParaRPr lang="en-US"/>
          </a:p>
        </p:txBody>
      </p:sp>
    </p:spTree>
    <p:extLst>
      <p:ext uri="{BB962C8B-B14F-4D97-AF65-F5344CB8AC3E}">
        <p14:creationId xmlns:p14="http://schemas.microsoft.com/office/powerpoint/2010/main" val="2279693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669A2-220F-D068-49F4-FBCAB34459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4D2137-5422-43D4-A496-03A1F0CCAB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29EE84-ED17-24DD-1BF8-490BF99B20A8}"/>
              </a:ext>
            </a:extLst>
          </p:cNvPr>
          <p:cNvSpPr>
            <a:spLocks noGrp="1"/>
          </p:cNvSpPr>
          <p:nvPr>
            <p:ph type="dt" sz="half" idx="10"/>
          </p:nvPr>
        </p:nvSpPr>
        <p:spPr/>
        <p:txBody>
          <a:bodyPr/>
          <a:lstStyle/>
          <a:p>
            <a:fld id="{30D27B15-2C76-4AFD-BE16-8BB86C0FC332}" type="datetimeFigureOut">
              <a:rPr lang="en-US" smtClean="0"/>
              <a:t>4/22/2025</a:t>
            </a:fld>
            <a:endParaRPr lang="en-US"/>
          </a:p>
        </p:txBody>
      </p:sp>
      <p:sp>
        <p:nvSpPr>
          <p:cNvPr id="5" name="Footer Placeholder 4">
            <a:extLst>
              <a:ext uri="{FF2B5EF4-FFF2-40B4-BE49-F238E27FC236}">
                <a16:creationId xmlns:a16="http://schemas.microsoft.com/office/drawing/2014/main" id="{F68B4D33-3597-38C4-6B25-A694187731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BF7FF2-D614-4FC8-1281-C2DC23C14514}"/>
              </a:ext>
            </a:extLst>
          </p:cNvPr>
          <p:cNvSpPr>
            <a:spLocks noGrp="1"/>
          </p:cNvSpPr>
          <p:nvPr>
            <p:ph type="sldNum" sz="quarter" idx="12"/>
          </p:nvPr>
        </p:nvSpPr>
        <p:spPr/>
        <p:txBody>
          <a:bodyPr/>
          <a:lstStyle/>
          <a:p>
            <a:fld id="{3C1DC63C-E163-4138-B6B8-7571B2DFC2C3}" type="slidenum">
              <a:rPr lang="en-US" smtClean="0"/>
              <a:t>‹#›</a:t>
            </a:fld>
            <a:endParaRPr lang="en-US"/>
          </a:p>
        </p:txBody>
      </p:sp>
    </p:spTree>
    <p:extLst>
      <p:ext uri="{BB962C8B-B14F-4D97-AF65-F5344CB8AC3E}">
        <p14:creationId xmlns:p14="http://schemas.microsoft.com/office/powerpoint/2010/main" val="1295345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B1198D-ACD7-F84C-3B3C-7B180D9D99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74C449-F069-C00C-BBA3-DE8DA4E5B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6D4DD9-DF4E-5A48-3A37-DC26ACAC04EC}"/>
              </a:ext>
            </a:extLst>
          </p:cNvPr>
          <p:cNvSpPr>
            <a:spLocks noGrp="1"/>
          </p:cNvSpPr>
          <p:nvPr>
            <p:ph type="dt" sz="half" idx="10"/>
          </p:nvPr>
        </p:nvSpPr>
        <p:spPr/>
        <p:txBody>
          <a:bodyPr/>
          <a:lstStyle/>
          <a:p>
            <a:fld id="{30D27B15-2C76-4AFD-BE16-8BB86C0FC332}" type="datetimeFigureOut">
              <a:rPr lang="en-US" smtClean="0"/>
              <a:t>4/22/2025</a:t>
            </a:fld>
            <a:endParaRPr lang="en-US"/>
          </a:p>
        </p:txBody>
      </p:sp>
      <p:sp>
        <p:nvSpPr>
          <p:cNvPr id="5" name="Footer Placeholder 4">
            <a:extLst>
              <a:ext uri="{FF2B5EF4-FFF2-40B4-BE49-F238E27FC236}">
                <a16:creationId xmlns:a16="http://schemas.microsoft.com/office/drawing/2014/main" id="{2180940A-BD74-8B4E-07DB-80FEFF3EEA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B07230-0E09-D66E-A4C2-31E8856FCEC4}"/>
              </a:ext>
            </a:extLst>
          </p:cNvPr>
          <p:cNvSpPr>
            <a:spLocks noGrp="1"/>
          </p:cNvSpPr>
          <p:nvPr>
            <p:ph type="sldNum" sz="quarter" idx="12"/>
          </p:nvPr>
        </p:nvSpPr>
        <p:spPr/>
        <p:txBody>
          <a:bodyPr/>
          <a:lstStyle/>
          <a:p>
            <a:fld id="{3C1DC63C-E163-4138-B6B8-7571B2DFC2C3}" type="slidenum">
              <a:rPr lang="en-US" smtClean="0"/>
              <a:t>‹#›</a:t>
            </a:fld>
            <a:endParaRPr lang="en-US"/>
          </a:p>
        </p:txBody>
      </p:sp>
    </p:spTree>
    <p:extLst>
      <p:ext uri="{BB962C8B-B14F-4D97-AF65-F5344CB8AC3E}">
        <p14:creationId xmlns:p14="http://schemas.microsoft.com/office/powerpoint/2010/main" val="2564621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_02">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CB2E3A09-72DA-A152-CA10-19302FD50A1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0653B1CA-BADB-4A9C-58F0-0B00A8DA38E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97690" y="162854"/>
            <a:ext cx="4143091" cy="4163106"/>
          </a:xfrm>
          <a:prstGeom prst="rect">
            <a:avLst/>
          </a:prstGeom>
        </p:spPr>
      </p:pic>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418626" y="503913"/>
            <a:ext cx="5677374" cy="5668287"/>
          </a:xfrm>
          <a:prstGeom prst="ellipse">
            <a:avLst/>
          </a:prstGeom>
          <a:solidFill>
            <a:schemeClr val="bg2"/>
          </a:solidFill>
        </p:spPr>
        <p:txBody>
          <a:bodyPr anchor="ctr"/>
          <a:lstStyle>
            <a:lvl1pPr marL="0" indent="0" algn="ctr">
              <a:buNone/>
              <a:defRPr lang="en-US" noProof="0" dirty="0"/>
            </a:lvl1pPr>
          </a:lstStyle>
          <a:p>
            <a:r>
              <a:rPr lang="en-US" noProof="0"/>
              <a:t>Click icon to add picture</a:t>
            </a:r>
            <a:endParaRPr lang="en-US" noProof="0" dirty="0"/>
          </a:p>
        </p:txBody>
      </p:sp>
      <p:pic>
        <p:nvPicPr>
          <p:cNvPr id="16" name="Picture 15">
            <a:extLst>
              <a:ext uri="{FF2B5EF4-FFF2-40B4-BE49-F238E27FC236}">
                <a16:creationId xmlns:a16="http://schemas.microsoft.com/office/drawing/2014/main" id="{C1253460-3675-EF63-65CD-87591AC7361D}"/>
              </a:ext>
            </a:extLst>
          </p:cNvPr>
          <p:cNvPicPr>
            <a:picLocks noChangeAspect="1"/>
          </p:cNvPicPr>
          <p:nvPr userDrawn="1"/>
        </p:nvPicPr>
        <p:blipFill>
          <a:blip r:embed="rId5">
            <a:alphaModFix amt="10000"/>
          </a:blip>
          <a:stretch>
            <a:fillRect/>
          </a:stretch>
        </p:blipFill>
        <p:spPr>
          <a:xfrm>
            <a:off x="6214874" y="1395455"/>
            <a:ext cx="2503796" cy="2503796"/>
          </a:xfrm>
          <a:prstGeom prst="rect">
            <a:avLst/>
          </a:prstGeom>
        </p:spPr>
      </p:pic>
      <p:pic>
        <p:nvPicPr>
          <p:cNvPr id="17" name="Picture 16">
            <a:extLst>
              <a:ext uri="{FF2B5EF4-FFF2-40B4-BE49-F238E27FC236}">
                <a16:creationId xmlns:a16="http://schemas.microsoft.com/office/drawing/2014/main" id="{F38FBF91-8F51-37C5-0938-6B77EFAB48E8}"/>
              </a:ext>
            </a:extLst>
          </p:cNvPr>
          <p:cNvPicPr>
            <a:picLocks noChangeAspect="1"/>
          </p:cNvPicPr>
          <p:nvPr userDrawn="1"/>
        </p:nvPicPr>
        <p:blipFill>
          <a:blip r:embed="rId5">
            <a:alphaModFix amt="5000"/>
          </a:blip>
          <a:stretch>
            <a:fillRect/>
          </a:stretch>
        </p:blipFill>
        <p:spPr>
          <a:xfrm>
            <a:off x="7352768" y="3584198"/>
            <a:ext cx="2503796" cy="2503796"/>
          </a:xfrm>
          <a:prstGeom prst="rect">
            <a:avLst/>
          </a:prstGeom>
        </p:spPr>
      </p:pic>
      <p:pic>
        <p:nvPicPr>
          <p:cNvPr id="2" name="Picture 1">
            <a:extLst>
              <a:ext uri="{FF2B5EF4-FFF2-40B4-BE49-F238E27FC236}">
                <a16:creationId xmlns:a16="http://schemas.microsoft.com/office/drawing/2014/main" id="{A578990D-4303-288B-5D83-265057AB763F}"/>
              </a:ext>
            </a:extLst>
          </p:cNvPr>
          <p:cNvPicPr>
            <a:picLocks noChangeAspect="1"/>
          </p:cNvPicPr>
          <p:nvPr userDrawn="1"/>
        </p:nvPicPr>
        <p:blipFill>
          <a:blip r:embed="rId6" cstate="print">
            <a:biLevel thresh="25000"/>
            <a:extLst>
              <a:ext uri="{28A0092B-C50C-407E-A947-70E740481C1C}">
                <a14:useLocalDpi xmlns:a14="http://schemas.microsoft.com/office/drawing/2010/main" val="0"/>
              </a:ext>
            </a:extLst>
          </a:blip>
          <a:stretch>
            <a:fillRect/>
          </a:stretch>
        </p:blipFill>
        <p:spPr>
          <a:xfrm>
            <a:off x="10456433" y="5903931"/>
            <a:ext cx="1405998" cy="589340"/>
          </a:xfrm>
          <a:prstGeom prst="rect">
            <a:avLst/>
          </a:prstGeom>
          <a:ln>
            <a:noFill/>
          </a:ln>
        </p:spPr>
      </p:pic>
    </p:spTree>
    <p:extLst>
      <p:ext uri="{BB962C8B-B14F-4D97-AF65-F5344CB8AC3E}">
        <p14:creationId xmlns:p14="http://schemas.microsoft.com/office/powerpoint/2010/main" val="42338394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Onl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40E80B-5BC2-4340-8CF3-D26106B239FF}"/>
              </a:ext>
            </a:extLst>
          </p:cNvPr>
          <p:cNvSpPr>
            <a:spLocks noGrp="1"/>
          </p:cNvSpPr>
          <p:nvPr>
            <p:ph type="body" sz="quarter" idx="13"/>
          </p:nvPr>
        </p:nvSpPr>
        <p:spPr>
          <a:xfrm>
            <a:off x="515938" y="1671042"/>
            <a:ext cx="10725803" cy="3936382"/>
          </a:xfrm>
        </p:spPr>
        <p:txBody>
          <a:bodyPr/>
          <a:lstStyle>
            <a:lvl1pPr>
              <a:defRPr>
                <a:latin typeface="Gotham Book" pitchFamily="50" charset="0"/>
              </a:defRPr>
            </a:lvl1pPr>
            <a:lvl2pPr>
              <a:defRPr>
                <a:latin typeface="Gotham Book" pitchFamily="50" charset="0"/>
              </a:defRPr>
            </a:lvl2pPr>
            <a:lvl3pPr>
              <a:defRPr>
                <a:latin typeface="Gotham Book" pitchFamily="50" charset="0"/>
              </a:defRPr>
            </a:lvl3pPr>
            <a:lvl4pPr>
              <a:defRPr>
                <a:latin typeface="Gotham Book" pitchFamily="50" charset="0"/>
              </a:defRPr>
            </a:lvl4pPr>
            <a:lvl5pPr>
              <a:defRPr>
                <a:latin typeface="Gotham Book"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id="{55801C38-01A9-F995-6782-856B2E9E0B0E}"/>
              </a:ext>
            </a:extLst>
          </p:cNvPr>
          <p:cNvPicPr>
            <a:picLocks noChangeAspect="1"/>
          </p:cNvPicPr>
          <p:nvPr userDrawn="1"/>
        </p:nvPicPr>
        <p:blipFill>
          <a:blip r:embed="rId2"/>
          <a:stretch>
            <a:fillRect/>
          </a:stretch>
        </p:blipFill>
        <p:spPr>
          <a:xfrm rot="10800000">
            <a:off x="1184" y="0"/>
            <a:ext cx="12189631" cy="6858000"/>
          </a:xfrm>
          <a:prstGeom prst="rect">
            <a:avLst/>
          </a:prstGeom>
        </p:spPr>
      </p:pic>
      <p:pic>
        <p:nvPicPr>
          <p:cNvPr id="6" name="Graphic 5">
            <a:extLst>
              <a:ext uri="{FF2B5EF4-FFF2-40B4-BE49-F238E27FC236}">
                <a16:creationId xmlns:a16="http://schemas.microsoft.com/office/drawing/2014/main" id="{F6A3203F-DED7-5B7F-683B-592AF9F652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97690" y="162854"/>
            <a:ext cx="4143091" cy="4163106"/>
          </a:xfrm>
          <a:prstGeom prst="rect">
            <a:avLst/>
          </a:prstGeom>
        </p:spPr>
      </p:pic>
      <p:cxnSp>
        <p:nvCxnSpPr>
          <p:cNvPr id="12" name="Straight Connector 11">
            <a:extLst>
              <a:ext uri="{FF2B5EF4-FFF2-40B4-BE49-F238E27FC236}">
                <a16:creationId xmlns:a16="http://schemas.microsoft.com/office/drawing/2014/main" id="{CAE7A62E-F1C7-DD06-5CCD-D5F63A6B49F4}"/>
              </a:ext>
            </a:extLst>
          </p:cNvPr>
          <p:cNvCxnSpPr>
            <a:cxnSpLocks/>
          </p:cNvCxnSpPr>
          <p:nvPr userDrawn="1"/>
        </p:nvCxnSpPr>
        <p:spPr>
          <a:xfrm>
            <a:off x="2043113" y="6255025"/>
            <a:ext cx="961504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E21B5DE5-EC7A-EE67-67D0-84256519F560}"/>
              </a:ext>
            </a:extLst>
          </p:cNvPr>
          <p:cNvSpPr>
            <a:spLocks noGrp="1"/>
          </p:cNvSpPr>
          <p:nvPr>
            <p:ph type="title"/>
          </p:nvPr>
        </p:nvSpPr>
        <p:spPr>
          <a:xfrm>
            <a:off x="515938" y="375212"/>
            <a:ext cx="7956550" cy="920335"/>
          </a:xfrm>
        </p:spPr>
        <p:txBody>
          <a:bodyPr lIns="0" tIns="0" rIns="0" bIns="0" anchor="t">
            <a:noAutofit/>
          </a:bodyPr>
          <a:lstStyle>
            <a:lvl1pPr>
              <a:defRPr sz="3200" b="0" cap="none" baseline="0">
                <a:solidFill>
                  <a:srgbClr val="205392"/>
                </a:solidFill>
                <a:latin typeface="Gotham Medium" pitchFamily="50" charset="0"/>
              </a:defRPr>
            </a:lvl1pPr>
          </a:lstStyle>
          <a:p>
            <a:r>
              <a:rPr lang="en-US" noProof="0"/>
              <a:t>Click to edit Master title style</a:t>
            </a:r>
            <a:endParaRPr lang="en-US" noProof="0" dirty="0"/>
          </a:p>
        </p:txBody>
      </p:sp>
      <p:sp>
        <p:nvSpPr>
          <p:cNvPr id="14" name="TextBox 13">
            <a:extLst>
              <a:ext uri="{FF2B5EF4-FFF2-40B4-BE49-F238E27FC236}">
                <a16:creationId xmlns:a16="http://schemas.microsoft.com/office/drawing/2014/main" id="{C7A2AB06-CE1A-3BB8-8596-DFD44B38A4BF}"/>
              </a:ext>
            </a:extLst>
          </p:cNvPr>
          <p:cNvSpPr txBox="1"/>
          <p:nvPr userDrawn="1"/>
        </p:nvSpPr>
        <p:spPr>
          <a:xfrm>
            <a:off x="11381191" y="6343034"/>
            <a:ext cx="748902" cy="307777"/>
          </a:xfrm>
          <a:prstGeom prst="rect">
            <a:avLst/>
          </a:prstGeom>
          <a:noFill/>
        </p:spPr>
        <p:txBody>
          <a:bodyPr wrap="square">
            <a:spAutoFit/>
          </a:bodyPr>
          <a:lstStyle/>
          <a:p>
            <a:fld id="{9EC71654-96A5-4280-94F3-931C61A9F92C}" type="slidenum">
              <a:rPr lang="en-US" sz="1400" smtClean="0">
                <a:solidFill>
                  <a:srgbClr val="195594"/>
                </a:solidFill>
                <a:latin typeface="Gotham Book" pitchFamily="50" charset="0"/>
              </a:rPr>
              <a:pPr/>
              <a:t>‹#›</a:t>
            </a:fld>
            <a:endParaRPr lang="en-US" sz="1400" dirty="0">
              <a:solidFill>
                <a:srgbClr val="195594"/>
              </a:solidFill>
              <a:latin typeface="Gotham Book" pitchFamily="50" charset="0"/>
            </a:endParaRPr>
          </a:p>
        </p:txBody>
      </p:sp>
      <p:pic>
        <p:nvPicPr>
          <p:cNvPr id="9" name="Picture 8">
            <a:extLst>
              <a:ext uri="{FF2B5EF4-FFF2-40B4-BE49-F238E27FC236}">
                <a16:creationId xmlns:a16="http://schemas.microsoft.com/office/drawing/2014/main" id="{165EDE95-D4CE-AA4C-62F6-97E95C2984F8}"/>
              </a:ext>
            </a:extLst>
          </p:cNvPr>
          <p:cNvPicPr>
            <a:picLocks noChangeAspect="1"/>
          </p:cNvPicPr>
          <p:nvPr userDrawn="1"/>
        </p:nvPicPr>
        <p:blipFill>
          <a:blip r:embed="rId5">
            <a:alphaModFix amt="10000"/>
          </a:blip>
          <a:stretch>
            <a:fillRect/>
          </a:stretch>
        </p:blipFill>
        <p:spPr>
          <a:xfrm>
            <a:off x="4355338" y="1343380"/>
            <a:ext cx="2503796" cy="2503796"/>
          </a:xfrm>
          <a:prstGeom prst="rect">
            <a:avLst/>
          </a:prstGeom>
        </p:spPr>
      </p:pic>
      <p:pic>
        <p:nvPicPr>
          <p:cNvPr id="10" name="Picture 9">
            <a:extLst>
              <a:ext uri="{FF2B5EF4-FFF2-40B4-BE49-F238E27FC236}">
                <a16:creationId xmlns:a16="http://schemas.microsoft.com/office/drawing/2014/main" id="{B500BF3D-9BDD-1064-231C-888DA8241EE2}"/>
              </a:ext>
            </a:extLst>
          </p:cNvPr>
          <p:cNvPicPr>
            <a:picLocks noChangeAspect="1"/>
          </p:cNvPicPr>
          <p:nvPr userDrawn="1"/>
        </p:nvPicPr>
        <p:blipFill>
          <a:blip r:embed="rId5">
            <a:alphaModFix amt="20000"/>
          </a:blip>
          <a:stretch>
            <a:fillRect/>
          </a:stretch>
        </p:blipFill>
        <p:spPr>
          <a:xfrm>
            <a:off x="5493232" y="3532123"/>
            <a:ext cx="2503796" cy="2503796"/>
          </a:xfrm>
          <a:prstGeom prst="rect">
            <a:avLst/>
          </a:prstGeom>
        </p:spPr>
      </p:pic>
      <p:pic>
        <p:nvPicPr>
          <p:cNvPr id="5" name="Picture 4">
            <a:extLst>
              <a:ext uri="{FF2B5EF4-FFF2-40B4-BE49-F238E27FC236}">
                <a16:creationId xmlns:a16="http://schemas.microsoft.com/office/drawing/2014/main" id="{7614661C-E60B-3341-6A73-09EA56EA10E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07105" y="6175797"/>
            <a:ext cx="967320" cy="405463"/>
          </a:xfrm>
          <a:prstGeom prst="rect">
            <a:avLst/>
          </a:prstGeom>
        </p:spPr>
      </p:pic>
    </p:spTree>
    <p:extLst>
      <p:ext uri="{BB962C8B-B14F-4D97-AF65-F5344CB8AC3E}">
        <p14:creationId xmlns:p14="http://schemas.microsoft.com/office/powerpoint/2010/main" val="3969190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440D6DAB-0BBC-74E2-00FA-AFBE73446FAB}"/>
              </a:ext>
            </a:extLst>
          </p:cNvPr>
          <p:cNvPicPr>
            <a:picLocks noChangeAspect="1"/>
          </p:cNvPicPr>
          <p:nvPr userDrawn="1"/>
        </p:nvPicPr>
        <p:blipFill>
          <a:blip r:embed="rId2"/>
          <a:stretch>
            <a:fillRect/>
          </a:stretch>
        </p:blipFill>
        <p:spPr>
          <a:xfrm rot="10800000">
            <a:off x="1184" y="0"/>
            <a:ext cx="12189631" cy="6858000"/>
          </a:xfrm>
          <a:prstGeom prst="rect">
            <a:avLst/>
          </a:prstGeom>
        </p:spPr>
      </p:pic>
      <p:pic>
        <p:nvPicPr>
          <p:cNvPr id="7" name="Picture 6">
            <a:extLst>
              <a:ext uri="{FF2B5EF4-FFF2-40B4-BE49-F238E27FC236}">
                <a16:creationId xmlns:a16="http://schemas.microsoft.com/office/drawing/2014/main" id="{C1A7A117-92C7-4857-B416-1961BF3609C6}"/>
              </a:ext>
            </a:extLst>
          </p:cNvPr>
          <p:cNvPicPr>
            <a:picLocks noChangeAspect="1"/>
          </p:cNvPicPr>
          <p:nvPr userDrawn="1"/>
        </p:nvPicPr>
        <p:blipFill>
          <a:blip r:embed="rId3"/>
          <a:srcRect/>
          <a:stretch/>
        </p:blipFill>
        <p:spPr>
          <a:xfrm>
            <a:off x="1525" y="858"/>
            <a:ext cx="12190474" cy="6857142"/>
          </a:xfrm>
          <a:prstGeom prst="rect">
            <a:avLst/>
          </a:prstGeom>
        </p:spPr>
      </p:pic>
      <p:sp>
        <p:nvSpPr>
          <p:cNvPr id="18" name="TextBox 17">
            <a:extLst>
              <a:ext uri="{FF2B5EF4-FFF2-40B4-BE49-F238E27FC236}">
                <a16:creationId xmlns:a16="http://schemas.microsoft.com/office/drawing/2014/main" id="{974F64C6-C81E-7BEE-9B2F-5E9491D5FAF2}"/>
              </a:ext>
            </a:extLst>
          </p:cNvPr>
          <p:cNvSpPr txBox="1"/>
          <p:nvPr userDrawn="1"/>
        </p:nvSpPr>
        <p:spPr>
          <a:xfrm>
            <a:off x="666750" y="1337184"/>
            <a:ext cx="10725802" cy="830997"/>
          </a:xfrm>
          <a:prstGeom prst="rect">
            <a:avLst/>
          </a:prstGeom>
          <a:noFill/>
        </p:spPr>
        <p:txBody>
          <a:bodyPr wrap="square">
            <a:spAutoFit/>
          </a:bodyPr>
          <a:lstStyle/>
          <a:p>
            <a:r>
              <a:rPr lang="en-US" sz="4800" dirty="0">
                <a:solidFill>
                  <a:srgbClr val="205392"/>
                </a:solidFill>
                <a:latin typeface="Gotham Medium" pitchFamily="50" charset="0"/>
              </a:rPr>
              <a:t>QUESTIONS?</a:t>
            </a:r>
          </a:p>
        </p:txBody>
      </p:sp>
      <p:grpSp>
        <p:nvGrpSpPr>
          <p:cNvPr id="19" name="Group 18">
            <a:extLst>
              <a:ext uri="{FF2B5EF4-FFF2-40B4-BE49-F238E27FC236}">
                <a16:creationId xmlns:a16="http://schemas.microsoft.com/office/drawing/2014/main" id="{5A1ABB69-45CE-339D-B12B-541A019D8A5D}"/>
              </a:ext>
            </a:extLst>
          </p:cNvPr>
          <p:cNvGrpSpPr/>
          <p:nvPr userDrawn="1"/>
        </p:nvGrpSpPr>
        <p:grpSpPr>
          <a:xfrm>
            <a:off x="3275105" y="714472"/>
            <a:ext cx="4272551" cy="4806344"/>
            <a:chOff x="1322962" y="-1012557"/>
            <a:chExt cx="4272551" cy="4806344"/>
          </a:xfrm>
        </p:grpSpPr>
        <p:sp>
          <p:nvSpPr>
            <p:cNvPr id="20" name="Rectangle 19">
              <a:extLst>
                <a:ext uri="{FF2B5EF4-FFF2-40B4-BE49-F238E27FC236}">
                  <a16:creationId xmlns:a16="http://schemas.microsoft.com/office/drawing/2014/main" id="{6F948CD8-F4B4-EB47-BCBB-2E707CFEE8E2}"/>
                </a:ext>
              </a:extLst>
            </p:cNvPr>
            <p:cNvSpPr/>
            <p:nvPr/>
          </p:nvSpPr>
          <p:spPr>
            <a:xfrm>
              <a:off x="1322962" y="3424276"/>
              <a:ext cx="2859932" cy="3695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a:extLst>
                <a:ext uri="{FF2B5EF4-FFF2-40B4-BE49-F238E27FC236}">
                  <a16:creationId xmlns:a16="http://schemas.microsoft.com/office/drawing/2014/main" id="{94788DE5-5A33-F0DE-EE7E-96289A5F29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12027" y="-1012557"/>
              <a:ext cx="2283486" cy="2283486"/>
            </a:xfrm>
            <a:prstGeom prst="rect">
              <a:avLst/>
            </a:prstGeom>
          </p:spPr>
        </p:pic>
      </p:grpSp>
      <p:cxnSp>
        <p:nvCxnSpPr>
          <p:cNvPr id="23" name="Straight Connector 22">
            <a:extLst>
              <a:ext uri="{FF2B5EF4-FFF2-40B4-BE49-F238E27FC236}">
                <a16:creationId xmlns:a16="http://schemas.microsoft.com/office/drawing/2014/main" id="{7BEFB624-0C5B-D9BE-9B3C-8DF245772A63}"/>
              </a:ext>
            </a:extLst>
          </p:cNvPr>
          <p:cNvCxnSpPr>
            <a:cxnSpLocks/>
          </p:cNvCxnSpPr>
          <p:nvPr userDrawn="1"/>
        </p:nvCxnSpPr>
        <p:spPr>
          <a:xfrm>
            <a:off x="2043113" y="6255025"/>
            <a:ext cx="961504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5CE9D58-AF4C-9853-B860-442892FD43E8}"/>
              </a:ext>
            </a:extLst>
          </p:cNvPr>
          <p:cNvSpPr txBox="1"/>
          <p:nvPr userDrawn="1"/>
        </p:nvSpPr>
        <p:spPr>
          <a:xfrm>
            <a:off x="11381191" y="6343034"/>
            <a:ext cx="748902" cy="307777"/>
          </a:xfrm>
          <a:prstGeom prst="rect">
            <a:avLst/>
          </a:prstGeom>
          <a:noFill/>
        </p:spPr>
        <p:txBody>
          <a:bodyPr wrap="square">
            <a:spAutoFit/>
          </a:bodyPr>
          <a:lstStyle/>
          <a:p>
            <a:fld id="{9EC71654-96A5-4280-94F3-931C61A9F92C}" type="slidenum">
              <a:rPr lang="en-US" sz="1400" smtClean="0">
                <a:solidFill>
                  <a:srgbClr val="195594"/>
                </a:solidFill>
                <a:latin typeface="Gotham Book" pitchFamily="50" charset="0"/>
              </a:rPr>
              <a:pPr/>
              <a:t>‹#›</a:t>
            </a:fld>
            <a:endParaRPr lang="en-US" sz="1400" dirty="0">
              <a:solidFill>
                <a:srgbClr val="195594"/>
              </a:solidFill>
              <a:latin typeface="Gotham Book" pitchFamily="50" charset="0"/>
            </a:endParaRPr>
          </a:p>
        </p:txBody>
      </p:sp>
      <p:pic>
        <p:nvPicPr>
          <p:cNvPr id="2" name="Graphic 1">
            <a:extLst>
              <a:ext uri="{FF2B5EF4-FFF2-40B4-BE49-F238E27FC236}">
                <a16:creationId xmlns:a16="http://schemas.microsoft.com/office/drawing/2014/main" id="{BF1D1A89-39FD-9415-F0AA-8657F1085DF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797690" y="162854"/>
            <a:ext cx="4143091" cy="4163106"/>
          </a:xfrm>
          <a:prstGeom prst="rect">
            <a:avLst/>
          </a:prstGeom>
        </p:spPr>
      </p:pic>
      <p:pic>
        <p:nvPicPr>
          <p:cNvPr id="4" name="Picture 3">
            <a:extLst>
              <a:ext uri="{FF2B5EF4-FFF2-40B4-BE49-F238E27FC236}">
                <a16:creationId xmlns:a16="http://schemas.microsoft.com/office/drawing/2014/main" id="{006457F3-C6D1-1556-E53B-91133F8E7EC7}"/>
              </a:ext>
            </a:extLst>
          </p:cNvPr>
          <p:cNvPicPr>
            <a:picLocks noChangeAspect="1"/>
          </p:cNvPicPr>
          <p:nvPr userDrawn="1"/>
        </p:nvPicPr>
        <p:blipFill>
          <a:blip r:embed="rId8">
            <a:alphaModFix amt="21000"/>
          </a:blip>
          <a:stretch>
            <a:fillRect/>
          </a:stretch>
        </p:blipFill>
        <p:spPr>
          <a:xfrm>
            <a:off x="6615150" y="2574184"/>
            <a:ext cx="3680841" cy="3680841"/>
          </a:xfrm>
          <a:prstGeom prst="rect">
            <a:avLst/>
          </a:prstGeom>
        </p:spPr>
      </p:pic>
      <p:pic>
        <p:nvPicPr>
          <p:cNvPr id="5" name="Picture 4">
            <a:extLst>
              <a:ext uri="{FF2B5EF4-FFF2-40B4-BE49-F238E27FC236}">
                <a16:creationId xmlns:a16="http://schemas.microsoft.com/office/drawing/2014/main" id="{E53FCD76-4219-A8FE-08A3-37CE0F1D4E1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07105" y="6175797"/>
            <a:ext cx="967320" cy="405463"/>
          </a:xfrm>
          <a:prstGeom prst="rect">
            <a:avLst/>
          </a:prstGeom>
        </p:spPr>
      </p:pic>
    </p:spTree>
    <p:extLst>
      <p:ext uri="{BB962C8B-B14F-4D97-AF65-F5344CB8AC3E}">
        <p14:creationId xmlns:p14="http://schemas.microsoft.com/office/powerpoint/2010/main" val="641944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F522E-6A94-8BA3-49F1-4086322E30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106BE6-13ED-9538-068A-3F1473085C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02E058-882B-9B33-25D7-00FC4E149F5D}"/>
              </a:ext>
            </a:extLst>
          </p:cNvPr>
          <p:cNvSpPr>
            <a:spLocks noGrp="1"/>
          </p:cNvSpPr>
          <p:nvPr>
            <p:ph type="dt" sz="half" idx="10"/>
          </p:nvPr>
        </p:nvSpPr>
        <p:spPr/>
        <p:txBody>
          <a:bodyPr/>
          <a:lstStyle/>
          <a:p>
            <a:fld id="{30D27B15-2C76-4AFD-BE16-8BB86C0FC332}" type="datetimeFigureOut">
              <a:rPr lang="en-US" smtClean="0"/>
              <a:t>4/22/2025</a:t>
            </a:fld>
            <a:endParaRPr lang="en-US"/>
          </a:p>
        </p:txBody>
      </p:sp>
      <p:sp>
        <p:nvSpPr>
          <p:cNvPr id="5" name="Footer Placeholder 4">
            <a:extLst>
              <a:ext uri="{FF2B5EF4-FFF2-40B4-BE49-F238E27FC236}">
                <a16:creationId xmlns:a16="http://schemas.microsoft.com/office/drawing/2014/main" id="{B190F549-757F-E4A8-8FD8-4B31BC67F4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7F28AD-82CD-EE04-7AF2-0E360BC8833C}"/>
              </a:ext>
            </a:extLst>
          </p:cNvPr>
          <p:cNvSpPr>
            <a:spLocks noGrp="1"/>
          </p:cNvSpPr>
          <p:nvPr>
            <p:ph type="sldNum" sz="quarter" idx="12"/>
          </p:nvPr>
        </p:nvSpPr>
        <p:spPr/>
        <p:txBody>
          <a:bodyPr/>
          <a:lstStyle/>
          <a:p>
            <a:fld id="{3C1DC63C-E163-4138-B6B8-7571B2DFC2C3}" type="slidenum">
              <a:rPr lang="en-US" smtClean="0"/>
              <a:t>‹#›</a:t>
            </a:fld>
            <a:endParaRPr lang="en-US"/>
          </a:p>
        </p:txBody>
      </p:sp>
    </p:spTree>
    <p:extLst>
      <p:ext uri="{BB962C8B-B14F-4D97-AF65-F5344CB8AC3E}">
        <p14:creationId xmlns:p14="http://schemas.microsoft.com/office/powerpoint/2010/main" val="2332139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1810B-6B45-CAAF-5829-A65D5A862A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8E3AD0-9034-9651-E86B-B6A17D8E56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944924-80BC-5294-4704-7DB7C95857C9}"/>
              </a:ext>
            </a:extLst>
          </p:cNvPr>
          <p:cNvSpPr>
            <a:spLocks noGrp="1"/>
          </p:cNvSpPr>
          <p:nvPr>
            <p:ph type="dt" sz="half" idx="10"/>
          </p:nvPr>
        </p:nvSpPr>
        <p:spPr/>
        <p:txBody>
          <a:bodyPr/>
          <a:lstStyle/>
          <a:p>
            <a:fld id="{30D27B15-2C76-4AFD-BE16-8BB86C0FC332}" type="datetimeFigureOut">
              <a:rPr lang="en-US" smtClean="0"/>
              <a:t>4/22/2025</a:t>
            </a:fld>
            <a:endParaRPr lang="en-US"/>
          </a:p>
        </p:txBody>
      </p:sp>
      <p:sp>
        <p:nvSpPr>
          <p:cNvPr id="5" name="Footer Placeholder 4">
            <a:extLst>
              <a:ext uri="{FF2B5EF4-FFF2-40B4-BE49-F238E27FC236}">
                <a16:creationId xmlns:a16="http://schemas.microsoft.com/office/drawing/2014/main" id="{7AC569D6-37C4-8AEE-B3E3-6B69946A47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D7E20B-1529-5E98-9103-2B4537F8B11A}"/>
              </a:ext>
            </a:extLst>
          </p:cNvPr>
          <p:cNvSpPr>
            <a:spLocks noGrp="1"/>
          </p:cNvSpPr>
          <p:nvPr>
            <p:ph type="sldNum" sz="quarter" idx="12"/>
          </p:nvPr>
        </p:nvSpPr>
        <p:spPr/>
        <p:txBody>
          <a:bodyPr/>
          <a:lstStyle/>
          <a:p>
            <a:fld id="{3C1DC63C-E163-4138-B6B8-7571B2DFC2C3}" type="slidenum">
              <a:rPr lang="en-US" smtClean="0"/>
              <a:t>‹#›</a:t>
            </a:fld>
            <a:endParaRPr lang="en-US"/>
          </a:p>
        </p:txBody>
      </p:sp>
    </p:spTree>
    <p:extLst>
      <p:ext uri="{BB962C8B-B14F-4D97-AF65-F5344CB8AC3E}">
        <p14:creationId xmlns:p14="http://schemas.microsoft.com/office/powerpoint/2010/main" val="898537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4429A-30C2-2931-B52C-BE887D0B52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0FE251-C8A5-78F6-5240-BB26F392A7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CDB3C6-3FED-4DFF-7DE6-789BC6D983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28C3D4-E3F1-5993-44AA-CAFCA9923C5A}"/>
              </a:ext>
            </a:extLst>
          </p:cNvPr>
          <p:cNvSpPr>
            <a:spLocks noGrp="1"/>
          </p:cNvSpPr>
          <p:nvPr>
            <p:ph type="dt" sz="half" idx="10"/>
          </p:nvPr>
        </p:nvSpPr>
        <p:spPr/>
        <p:txBody>
          <a:bodyPr/>
          <a:lstStyle/>
          <a:p>
            <a:fld id="{30D27B15-2C76-4AFD-BE16-8BB86C0FC332}" type="datetimeFigureOut">
              <a:rPr lang="en-US" smtClean="0"/>
              <a:t>4/22/2025</a:t>
            </a:fld>
            <a:endParaRPr lang="en-US"/>
          </a:p>
        </p:txBody>
      </p:sp>
      <p:sp>
        <p:nvSpPr>
          <p:cNvPr id="6" name="Footer Placeholder 5">
            <a:extLst>
              <a:ext uri="{FF2B5EF4-FFF2-40B4-BE49-F238E27FC236}">
                <a16:creationId xmlns:a16="http://schemas.microsoft.com/office/drawing/2014/main" id="{6563AF12-A527-53CB-A4AD-21BB846F19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8C837F-82C1-D4F6-A2A5-8D2763728421}"/>
              </a:ext>
            </a:extLst>
          </p:cNvPr>
          <p:cNvSpPr>
            <a:spLocks noGrp="1"/>
          </p:cNvSpPr>
          <p:nvPr>
            <p:ph type="sldNum" sz="quarter" idx="12"/>
          </p:nvPr>
        </p:nvSpPr>
        <p:spPr/>
        <p:txBody>
          <a:bodyPr/>
          <a:lstStyle/>
          <a:p>
            <a:fld id="{3C1DC63C-E163-4138-B6B8-7571B2DFC2C3}" type="slidenum">
              <a:rPr lang="en-US" smtClean="0"/>
              <a:t>‹#›</a:t>
            </a:fld>
            <a:endParaRPr lang="en-US"/>
          </a:p>
        </p:txBody>
      </p:sp>
    </p:spTree>
    <p:extLst>
      <p:ext uri="{BB962C8B-B14F-4D97-AF65-F5344CB8AC3E}">
        <p14:creationId xmlns:p14="http://schemas.microsoft.com/office/powerpoint/2010/main" val="3985158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D19D3-93FC-726C-015F-A3B1B0A3EC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10766-AD86-198C-F385-9C77966255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C6E35C-E356-36D6-6DF6-DBBD68237A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03B41F-4904-DCF8-2175-BFBEECE34D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BEBB0-63F8-3353-E66F-16EC00F3A2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B96A57-842F-058C-4951-0435388A9EBB}"/>
              </a:ext>
            </a:extLst>
          </p:cNvPr>
          <p:cNvSpPr>
            <a:spLocks noGrp="1"/>
          </p:cNvSpPr>
          <p:nvPr>
            <p:ph type="dt" sz="half" idx="10"/>
          </p:nvPr>
        </p:nvSpPr>
        <p:spPr/>
        <p:txBody>
          <a:bodyPr/>
          <a:lstStyle/>
          <a:p>
            <a:fld id="{30D27B15-2C76-4AFD-BE16-8BB86C0FC332}" type="datetimeFigureOut">
              <a:rPr lang="en-US" smtClean="0"/>
              <a:t>4/22/2025</a:t>
            </a:fld>
            <a:endParaRPr lang="en-US"/>
          </a:p>
        </p:txBody>
      </p:sp>
      <p:sp>
        <p:nvSpPr>
          <p:cNvPr id="8" name="Footer Placeholder 7">
            <a:extLst>
              <a:ext uri="{FF2B5EF4-FFF2-40B4-BE49-F238E27FC236}">
                <a16:creationId xmlns:a16="http://schemas.microsoft.com/office/drawing/2014/main" id="{C08D4B93-D45C-AB9B-AAB8-B10FED43C1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273827-8DCF-5AAE-EDB3-7BBAE6640520}"/>
              </a:ext>
            </a:extLst>
          </p:cNvPr>
          <p:cNvSpPr>
            <a:spLocks noGrp="1"/>
          </p:cNvSpPr>
          <p:nvPr>
            <p:ph type="sldNum" sz="quarter" idx="12"/>
          </p:nvPr>
        </p:nvSpPr>
        <p:spPr/>
        <p:txBody>
          <a:bodyPr/>
          <a:lstStyle/>
          <a:p>
            <a:fld id="{3C1DC63C-E163-4138-B6B8-7571B2DFC2C3}" type="slidenum">
              <a:rPr lang="en-US" smtClean="0"/>
              <a:t>‹#›</a:t>
            </a:fld>
            <a:endParaRPr lang="en-US"/>
          </a:p>
        </p:txBody>
      </p:sp>
    </p:spTree>
    <p:extLst>
      <p:ext uri="{BB962C8B-B14F-4D97-AF65-F5344CB8AC3E}">
        <p14:creationId xmlns:p14="http://schemas.microsoft.com/office/powerpoint/2010/main" val="3569556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D2D69-76C1-479C-4918-E52D5782DF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9D3978-1A09-190D-FA29-ABE6F5D77C68}"/>
              </a:ext>
            </a:extLst>
          </p:cNvPr>
          <p:cNvSpPr>
            <a:spLocks noGrp="1"/>
          </p:cNvSpPr>
          <p:nvPr>
            <p:ph type="dt" sz="half" idx="10"/>
          </p:nvPr>
        </p:nvSpPr>
        <p:spPr/>
        <p:txBody>
          <a:bodyPr/>
          <a:lstStyle/>
          <a:p>
            <a:fld id="{30D27B15-2C76-4AFD-BE16-8BB86C0FC332}" type="datetimeFigureOut">
              <a:rPr lang="en-US" smtClean="0"/>
              <a:t>4/22/2025</a:t>
            </a:fld>
            <a:endParaRPr lang="en-US"/>
          </a:p>
        </p:txBody>
      </p:sp>
      <p:sp>
        <p:nvSpPr>
          <p:cNvPr id="4" name="Footer Placeholder 3">
            <a:extLst>
              <a:ext uri="{FF2B5EF4-FFF2-40B4-BE49-F238E27FC236}">
                <a16:creationId xmlns:a16="http://schemas.microsoft.com/office/drawing/2014/main" id="{D0651CE2-C38C-4EC7-01DF-95FE8A4823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A98E6C-A709-53EA-BEC0-2D6823CD9FA5}"/>
              </a:ext>
            </a:extLst>
          </p:cNvPr>
          <p:cNvSpPr>
            <a:spLocks noGrp="1"/>
          </p:cNvSpPr>
          <p:nvPr>
            <p:ph type="sldNum" sz="quarter" idx="12"/>
          </p:nvPr>
        </p:nvSpPr>
        <p:spPr/>
        <p:txBody>
          <a:bodyPr/>
          <a:lstStyle/>
          <a:p>
            <a:fld id="{3C1DC63C-E163-4138-B6B8-7571B2DFC2C3}" type="slidenum">
              <a:rPr lang="en-US" smtClean="0"/>
              <a:t>‹#›</a:t>
            </a:fld>
            <a:endParaRPr lang="en-US"/>
          </a:p>
        </p:txBody>
      </p:sp>
    </p:spTree>
    <p:extLst>
      <p:ext uri="{BB962C8B-B14F-4D97-AF65-F5344CB8AC3E}">
        <p14:creationId xmlns:p14="http://schemas.microsoft.com/office/powerpoint/2010/main" val="2477862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920477-7A77-5640-30BE-8BDC22B69778}"/>
              </a:ext>
            </a:extLst>
          </p:cNvPr>
          <p:cNvSpPr>
            <a:spLocks noGrp="1"/>
          </p:cNvSpPr>
          <p:nvPr>
            <p:ph type="dt" sz="half" idx="10"/>
          </p:nvPr>
        </p:nvSpPr>
        <p:spPr/>
        <p:txBody>
          <a:bodyPr/>
          <a:lstStyle/>
          <a:p>
            <a:fld id="{30D27B15-2C76-4AFD-BE16-8BB86C0FC332}" type="datetimeFigureOut">
              <a:rPr lang="en-US" smtClean="0"/>
              <a:t>4/22/2025</a:t>
            </a:fld>
            <a:endParaRPr lang="en-US"/>
          </a:p>
        </p:txBody>
      </p:sp>
      <p:sp>
        <p:nvSpPr>
          <p:cNvPr id="3" name="Footer Placeholder 2">
            <a:extLst>
              <a:ext uri="{FF2B5EF4-FFF2-40B4-BE49-F238E27FC236}">
                <a16:creationId xmlns:a16="http://schemas.microsoft.com/office/drawing/2014/main" id="{06A4D4BA-72FB-213A-47DC-E81B18AC61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46A730-8B07-454E-2246-386828A23309}"/>
              </a:ext>
            </a:extLst>
          </p:cNvPr>
          <p:cNvSpPr>
            <a:spLocks noGrp="1"/>
          </p:cNvSpPr>
          <p:nvPr>
            <p:ph type="sldNum" sz="quarter" idx="12"/>
          </p:nvPr>
        </p:nvSpPr>
        <p:spPr/>
        <p:txBody>
          <a:bodyPr/>
          <a:lstStyle/>
          <a:p>
            <a:fld id="{3C1DC63C-E163-4138-B6B8-7571B2DFC2C3}" type="slidenum">
              <a:rPr lang="en-US" smtClean="0"/>
              <a:t>‹#›</a:t>
            </a:fld>
            <a:endParaRPr lang="en-US"/>
          </a:p>
        </p:txBody>
      </p:sp>
    </p:spTree>
    <p:extLst>
      <p:ext uri="{BB962C8B-B14F-4D97-AF65-F5344CB8AC3E}">
        <p14:creationId xmlns:p14="http://schemas.microsoft.com/office/powerpoint/2010/main" val="2328670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69B3B-A7C1-ADA1-27BC-1A3C7097B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5D5BFF-C6AF-E559-4A68-1DA1DF4625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DE4027-0FD9-BBEF-8665-D001D0F81B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2F6576-B098-975D-DDB7-FB4606E90A66}"/>
              </a:ext>
            </a:extLst>
          </p:cNvPr>
          <p:cNvSpPr>
            <a:spLocks noGrp="1"/>
          </p:cNvSpPr>
          <p:nvPr>
            <p:ph type="dt" sz="half" idx="10"/>
          </p:nvPr>
        </p:nvSpPr>
        <p:spPr/>
        <p:txBody>
          <a:bodyPr/>
          <a:lstStyle/>
          <a:p>
            <a:fld id="{30D27B15-2C76-4AFD-BE16-8BB86C0FC332}" type="datetimeFigureOut">
              <a:rPr lang="en-US" smtClean="0"/>
              <a:t>4/22/2025</a:t>
            </a:fld>
            <a:endParaRPr lang="en-US"/>
          </a:p>
        </p:txBody>
      </p:sp>
      <p:sp>
        <p:nvSpPr>
          <p:cNvPr id="6" name="Footer Placeholder 5">
            <a:extLst>
              <a:ext uri="{FF2B5EF4-FFF2-40B4-BE49-F238E27FC236}">
                <a16:creationId xmlns:a16="http://schemas.microsoft.com/office/drawing/2014/main" id="{17F2B015-7FBC-C0EC-F434-9B78CC6256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43FB9-1656-670E-EA42-2C63F421C46E}"/>
              </a:ext>
            </a:extLst>
          </p:cNvPr>
          <p:cNvSpPr>
            <a:spLocks noGrp="1"/>
          </p:cNvSpPr>
          <p:nvPr>
            <p:ph type="sldNum" sz="quarter" idx="12"/>
          </p:nvPr>
        </p:nvSpPr>
        <p:spPr/>
        <p:txBody>
          <a:bodyPr/>
          <a:lstStyle/>
          <a:p>
            <a:fld id="{3C1DC63C-E163-4138-B6B8-7571B2DFC2C3}" type="slidenum">
              <a:rPr lang="en-US" smtClean="0"/>
              <a:t>‹#›</a:t>
            </a:fld>
            <a:endParaRPr lang="en-US"/>
          </a:p>
        </p:txBody>
      </p:sp>
    </p:spTree>
    <p:extLst>
      <p:ext uri="{BB962C8B-B14F-4D97-AF65-F5344CB8AC3E}">
        <p14:creationId xmlns:p14="http://schemas.microsoft.com/office/powerpoint/2010/main" val="54394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F345D-95EF-2E5D-EA50-D4E304BC12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40691E-ACDA-2C99-78C2-B2C09B09D3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BDECCE-5B5C-EE20-AD6B-66E26AC57D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9552D3-10ED-BE21-9861-C8EF0AD4BBC0}"/>
              </a:ext>
            </a:extLst>
          </p:cNvPr>
          <p:cNvSpPr>
            <a:spLocks noGrp="1"/>
          </p:cNvSpPr>
          <p:nvPr>
            <p:ph type="dt" sz="half" idx="10"/>
          </p:nvPr>
        </p:nvSpPr>
        <p:spPr/>
        <p:txBody>
          <a:bodyPr/>
          <a:lstStyle/>
          <a:p>
            <a:fld id="{30D27B15-2C76-4AFD-BE16-8BB86C0FC332}" type="datetimeFigureOut">
              <a:rPr lang="en-US" smtClean="0"/>
              <a:t>4/22/2025</a:t>
            </a:fld>
            <a:endParaRPr lang="en-US"/>
          </a:p>
        </p:txBody>
      </p:sp>
      <p:sp>
        <p:nvSpPr>
          <p:cNvPr id="6" name="Footer Placeholder 5">
            <a:extLst>
              <a:ext uri="{FF2B5EF4-FFF2-40B4-BE49-F238E27FC236}">
                <a16:creationId xmlns:a16="http://schemas.microsoft.com/office/drawing/2014/main" id="{AD6E8BC2-8F84-1BD7-1461-BE29965323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7646F2-9DEB-A65A-320D-90A56CD13316}"/>
              </a:ext>
            </a:extLst>
          </p:cNvPr>
          <p:cNvSpPr>
            <a:spLocks noGrp="1"/>
          </p:cNvSpPr>
          <p:nvPr>
            <p:ph type="sldNum" sz="quarter" idx="12"/>
          </p:nvPr>
        </p:nvSpPr>
        <p:spPr/>
        <p:txBody>
          <a:bodyPr/>
          <a:lstStyle/>
          <a:p>
            <a:fld id="{3C1DC63C-E163-4138-B6B8-7571B2DFC2C3}" type="slidenum">
              <a:rPr lang="en-US" smtClean="0"/>
              <a:t>‹#›</a:t>
            </a:fld>
            <a:endParaRPr lang="en-US"/>
          </a:p>
        </p:txBody>
      </p:sp>
    </p:spTree>
    <p:extLst>
      <p:ext uri="{BB962C8B-B14F-4D97-AF65-F5344CB8AC3E}">
        <p14:creationId xmlns:p14="http://schemas.microsoft.com/office/powerpoint/2010/main" val="917425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686FC5-A49D-53C0-EF9C-4A66C8DEF4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B694FB-2B15-D84D-B250-8872D0D62A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A681CB-AD18-F563-4B91-6D1F49CA59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D27B15-2C76-4AFD-BE16-8BB86C0FC332}" type="datetimeFigureOut">
              <a:rPr lang="en-US" smtClean="0"/>
              <a:t>4/22/2025</a:t>
            </a:fld>
            <a:endParaRPr lang="en-US"/>
          </a:p>
        </p:txBody>
      </p:sp>
      <p:sp>
        <p:nvSpPr>
          <p:cNvPr id="5" name="Footer Placeholder 4">
            <a:extLst>
              <a:ext uri="{FF2B5EF4-FFF2-40B4-BE49-F238E27FC236}">
                <a16:creationId xmlns:a16="http://schemas.microsoft.com/office/drawing/2014/main" id="{654E2975-7CBA-FC58-D62B-C70D34FAE2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04EEEF-F3E3-936F-7BE2-3E5DD32B8F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DC63C-E163-4138-B6B8-7571B2DFC2C3}" type="slidenum">
              <a:rPr lang="en-US" smtClean="0"/>
              <a:t>‹#›</a:t>
            </a:fld>
            <a:endParaRPr lang="en-US"/>
          </a:p>
        </p:txBody>
      </p:sp>
    </p:spTree>
    <p:extLst>
      <p:ext uri="{BB962C8B-B14F-4D97-AF65-F5344CB8AC3E}">
        <p14:creationId xmlns:p14="http://schemas.microsoft.com/office/powerpoint/2010/main" val="3410030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hyperlink" Target="mailto:kai.yue.charm@census.gov"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93E13EB2-3980-7586-0B7F-C92F120C8EF7}"/>
              </a:ext>
            </a:extLst>
          </p:cNvPr>
          <p:cNvSpPr txBox="1">
            <a:spLocks/>
          </p:cNvSpPr>
          <p:nvPr/>
        </p:nvSpPr>
        <p:spPr>
          <a:xfrm>
            <a:off x="1253020" y="1742464"/>
            <a:ext cx="9835957" cy="65144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r>
              <a:rPr lang="en-US" sz="4000" b="1" dirty="0">
                <a:solidFill>
                  <a:schemeClr val="bg1"/>
                </a:solidFill>
                <a:latin typeface="Gotham Medium"/>
              </a:rPr>
              <a:t>Optimizing blocking strategies for record deduplication</a:t>
            </a:r>
          </a:p>
        </p:txBody>
      </p:sp>
      <p:sp>
        <p:nvSpPr>
          <p:cNvPr id="11" name="Title 2">
            <a:extLst>
              <a:ext uri="{FF2B5EF4-FFF2-40B4-BE49-F238E27FC236}">
                <a16:creationId xmlns:a16="http://schemas.microsoft.com/office/drawing/2014/main" id="{A0B581B9-30BA-BFB3-592D-261383C2C9D3}"/>
              </a:ext>
            </a:extLst>
          </p:cNvPr>
          <p:cNvSpPr txBox="1">
            <a:spLocks/>
          </p:cNvSpPr>
          <p:nvPr/>
        </p:nvSpPr>
        <p:spPr>
          <a:xfrm>
            <a:off x="1334300" y="3517833"/>
            <a:ext cx="8967940" cy="65144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r>
              <a:rPr lang="en-US" sz="2000" dirty="0">
                <a:solidFill>
                  <a:schemeClr val="bg1"/>
                </a:solidFill>
                <a:latin typeface="Gotham Book"/>
              </a:rPr>
              <a:t>Theodore Charm</a:t>
            </a:r>
          </a:p>
          <a:p>
            <a:r>
              <a:rPr lang="en-US" sz="2000" dirty="0">
                <a:solidFill>
                  <a:schemeClr val="bg1"/>
                </a:solidFill>
                <a:latin typeface="Gotham Book"/>
              </a:rPr>
              <a:t>Center for Optimization and Data Science, U.S. Census Bureau</a:t>
            </a:r>
          </a:p>
          <a:p>
            <a:endParaRPr lang="en-US" sz="2000" dirty="0">
              <a:solidFill>
                <a:schemeClr val="bg1"/>
              </a:solidFill>
              <a:latin typeface="Gotham Book" pitchFamily="50" charset="0"/>
            </a:endParaRPr>
          </a:p>
          <a:p>
            <a:r>
              <a:rPr lang="en-US" sz="2000" dirty="0" err="1">
                <a:solidFill>
                  <a:schemeClr val="bg1"/>
                </a:solidFill>
                <a:latin typeface="Gotham Book"/>
              </a:rPr>
              <a:t>FedCASIC</a:t>
            </a:r>
            <a:endParaRPr lang="en-US" sz="2000" dirty="0">
              <a:solidFill>
                <a:schemeClr val="bg1"/>
              </a:solidFill>
              <a:latin typeface="Gotham Book"/>
            </a:endParaRPr>
          </a:p>
          <a:p>
            <a:r>
              <a:rPr lang="en-US" sz="2000" dirty="0">
                <a:solidFill>
                  <a:schemeClr val="bg1"/>
                </a:solidFill>
                <a:latin typeface="Gotham Book"/>
              </a:rPr>
              <a:t>April 22, 2025</a:t>
            </a:r>
          </a:p>
          <a:p>
            <a:endParaRPr lang="en-US" sz="2000" dirty="0">
              <a:solidFill>
                <a:schemeClr val="bg1"/>
              </a:solidFill>
              <a:latin typeface="Gotham Book"/>
            </a:endParaRPr>
          </a:p>
          <a:p>
            <a:endParaRPr lang="en-US" sz="2000" dirty="0">
              <a:solidFill>
                <a:schemeClr val="bg1"/>
              </a:solidFill>
              <a:latin typeface="Gotham Book"/>
            </a:endParaRPr>
          </a:p>
          <a:p>
            <a:endParaRPr lang="en-US" sz="2000" dirty="0">
              <a:solidFill>
                <a:schemeClr val="bg1"/>
              </a:solidFill>
              <a:latin typeface="Gotham Book"/>
            </a:endParaRPr>
          </a:p>
          <a:p>
            <a:r>
              <a:rPr lang="en-US" sz="1600" dirty="0">
                <a:solidFill>
                  <a:schemeClr val="bg1"/>
                </a:solidFill>
                <a:latin typeface="Gotham Book"/>
              </a:rPr>
              <a:t>Any opinions and conclusions expressed herein are those of the author and do not reflect the views of the U.S. Census Bureau. This presentation does not contain sensitive information including Title 13, Title 26, Title 5, other controlled unclassified information, or administratively restricted information.</a:t>
            </a:r>
          </a:p>
        </p:txBody>
      </p:sp>
      <p:cxnSp>
        <p:nvCxnSpPr>
          <p:cNvPr id="13" name="Straight Connector 12">
            <a:extLst>
              <a:ext uri="{FF2B5EF4-FFF2-40B4-BE49-F238E27FC236}">
                <a16:creationId xmlns:a16="http://schemas.microsoft.com/office/drawing/2014/main" id="{4DAA8A8F-E381-DDCC-892C-128310DABDC6}"/>
              </a:ext>
            </a:extLst>
          </p:cNvPr>
          <p:cNvCxnSpPr>
            <a:cxnSpLocks/>
          </p:cNvCxnSpPr>
          <p:nvPr/>
        </p:nvCxnSpPr>
        <p:spPr>
          <a:xfrm>
            <a:off x="1405420" y="3107621"/>
            <a:ext cx="216159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6479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EE185C46-B54B-80C7-B688-831FE8554C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928" y="397973"/>
            <a:ext cx="8144127" cy="5637114"/>
          </a:xfrm>
          <a:prstGeom prst="rect">
            <a:avLst/>
          </a:prstGeom>
        </p:spPr>
      </p:pic>
      <p:sp>
        <p:nvSpPr>
          <p:cNvPr id="6" name="TextBox 5">
            <a:extLst>
              <a:ext uri="{FF2B5EF4-FFF2-40B4-BE49-F238E27FC236}">
                <a16:creationId xmlns:a16="http://schemas.microsoft.com/office/drawing/2014/main" id="{D174B89E-715B-AD50-B691-63D0459194E8}"/>
              </a:ext>
            </a:extLst>
          </p:cNvPr>
          <p:cNvSpPr txBox="1"/>
          <p:nvPr/>
        </p:nvSpPr>
        <p:spPr>
          <a:xfrm>
            <a:off x="2598495" y="6323553"/>
            <a:ext cx="5589287" cy="369332"/>
          </a:xfrm>
          <a:prstGeom prst="rect">
            <a:avLst/>
          </a:prstGeom>
          <a:noFill/>
        </p:spPr>
        <p:txBody>
          <a:bodyPr wrap="none" rtlCol="0">
            <a:spAutoFit/>
          </a:bodyPr>
          <a:lstStyle/>
          <a:p>
            <a:r>
              <a:rPr lang="en-US"/>
              <a:t>https://hyunyoung2.github.io/2018/10/11/Min_Hashing/</a:t>
            </a:r>
            <a:endParaRPr lang="en-US" dirty="0"/>
          </a:p>
        </p:txBody>
      </p:sp>
    </p:spTree>
    <p:extLst>
      <p:ext uri="{BB962C8B-B14F-4D97-AF65-F5344CB8AC3E}">
        <p14:creationId xmlns:p14="http://schemas.microsoft.com/office/powerpoint/2010/main" val="1030815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schematic&#10;&#10;Description automatically generated">
            <a:extLst>
              <a:ext uri="{FF2B5EF4-FFF2-40B4-BE49-F238E27FC236}">
                <a16:creationId xmlns:a16="http://schemas.microsoft.com/office/drawing/2014/main" id="{28B25A69-ED6E-0340-87F0-F86CB9B23A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9411" y="875898"/>
            <a:ext cx="8305991" cy="4803631"/>
          </a:xfrm>
          <a:prstGeom prst="rect">
            <a:avLst/>
          </a:prstGeom>
        </p:spPr>
      </p:pic>
      <p:sp>
        <p:nvSpPr>
          <p:cNvPr id="6" name="TextBox 5">
            <a:extLst>
              <a:ext uri="{FF2B5EF4-FFF2-40B4-BE49-F238E27FC236}">
                <a16:creationId xmlns:a16="http://schemas.microsoft.com/office/drawing/2014/main" id="{AB8A6407-6146-44E2-40F5-15238B9E60A0}"/>
              </a:ext>
            </a:extLst>
          </p:cNvPr>
          <p:cNvSpPr txBox="1"/>
          <p:nvPr/>
        </p:nvSpPr>
        <p:spPr>
          <a:xfrm>
            <a:off x="2587888" y="6299319"/>
            <a:ext cx="6786794" cy="369332"/>
          </a:xfrm>
          <a:prstGeom prst="rect">
            <a:avLst/>
          </a:prstGeom>
          <a:noFill/>
        </p:spPr>
        <p:txBody>
          <a:bodyPr wrap="none" rtlCol="0">
            <a:spAutoFit/>
          </a:bodyPr>
          <a:lstStyle/>
          <a:p>
            <a:r>
              <a:rPr lang="en-US"/>
              <a:t>https://www.pinecone.io/learn/series/faiss/locality-sensitive-hashing/</a:t>
            </a:r>
            <a:endParaRPr lang="en-US" dirty="0"/>
          </a:p>
        </p:txBody>
      </p:sp>
    </p:spTree>
    <p:extLst>
      <p:ext uri="{BB962C8B-B14F-4D97-AF65-F5344CB8AC3E}">
        <p14:creationId xmlns:p14="http://schemas.microsoft.com/office/powerpoint/2010/main" val="4105024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260AF7-FC9D-B1B4-93CB-83A90A0CCA59}"/>
              </a:ext>
            </a:extLst>
          </p:cNvPr>
          <p:cNvSpPr>
            <a:spLocks noGrp="1"/>
          </p:cNvSpPr>
          <p:nvPr>
            <p:ph type="title"/>
          </p:nvPr>
        </p:nvSpPr>
        <p:spPr/>
        <p:txBody>
          <a:bodyPr/>
          <a:lstStyle/>
          <a:p>
            <a:r>
              <a:rPr lang="en-US" dirty="0"/>
              <a:t>Summary Statistics</a:t>
            </a:r>
            <a:br>
              <a:rPr lang="en-US" dirty="0"/>
            </a:br>
            <a:r>
              <a:rPr lang="en-US" dirty="0"/>
              <a:t>F</a:t>
            </a:r>
            <a:r>
              <a:rPr lang="en-US" sz="2800" dirty="0"/>
              <a:t>eature Match Rates for Duplicate Pairs</a:t>
            </a:r>
          </a:p>
        </p:txBody>
      </p:sp>
      <p:pic>
        <p:nvPicPr>
          <p:cNvPr id="5" name="Picture 4" descr="Chart, bar chart&#10;&#10;AI-generated content may be incorrect.">
            <a:extLst>
              <a:ext uri="{FF2B5EF4-FFF2-40B4-BE49-F238E27FC236}">
                <a16:creationId xmlns:a16="http://schemas.microsoft.com/office/drawing/2014/main" id="{D61F0A65-EF75-F644-5D22-DE8DC89872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511" y="2184400"/>
            <a:ext cx="4057241" cy="3538937"/>
          </a:xfrm>
          <a:prstGeom prst="rect">
            <a:avLst/>
          </a:prstGeom>
        </p:spPr>
      </p:pic>
      <p:pic>
        <p:nvPicPr>
          <p:cNvPr id="4" name="Picture 3" descr="Chart, bar chart&#10;&#10;AI-generated content may be incorrect.">
            <a:extLst>
              <a:ext uri="{FF2B5EF4-FFF2-40B4-BE49-F238E27FC236}">
                <a16:creationId xmlns:a16="http://schemas.microsoft.com/office/drawing/2014/main" id="{C90AB64A-8DCF-F4B0-38F6-A8E215830B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7265" y="2184400"/>
            <a:ext cx="4057241" cy="3538937"/>
          </a:xfrm>
          <a:prstGeom prst="rect">
            <a:avLst/>
          </a:prstGeom>
        </p:spPr>
      </p:pic>
      <p:pic>
        <p:nvPicPr>
          <p:cNvPr id="6" name="Picture 5" descr="Chart, bar chart&#10;&#10;AI-generated content may be incorrect.">
            <a:extLst>
              <a:ext uri="{FF2B5EF4-FFF2-40B4-BE49-F238E27FC236}">
                <a16:creationId xmlns:a16="http://schemas.microsoft.com/office/drawing/2014/main" id="{7184A7C3-FE8C-5258-D57B-CEB7C71493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4759" y="2184400"/>
            <a:ext cx="4057242" cy="3481428"/>
          </a:xfrm>
          <a:prstGeom prst="rect">
            <a:avLst/>
          </a:prstGeom>
        </p:spPr>
      </p:pic>
    </p:spTree>
    <p:extLst>
      <p:ext uri="{BB962C8B-B14F-4D97-AF65-F5344CB8AC3E}">
        <p14:creationId xmlns:p14="http://schemas.microsoft.com/office/powerpoint/2010/main" val="151537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D8AC69-34D8-EE10-D098-75746DA84B4F}"/>
              </a:ext>
            </a:extLst>
          </p:cNvPr>
          <p:cNvSpPr>
            <a:spLocks noGrp="1"/>
          </p:cNvSpPr>
          <p:nvPr>
            <p:ph type="title"/>
          </p:nvPr>
        </p:nvSpPr>
        <p:spPr>
          <a:xfrm>
            <a:off x="946262" y="369788"/>
            <a:ext cx="9673612" cy="920335"/>
          </a:xfrm>
        </p:spPr>
        <p:txBody>
          <a:bodyPr/>
          <a:lstStyle/>
          <a:p>
            <a:r>
              <a:rPr lang="en-US" dirty="0"/>
              <a:t>LSH: Hyperparameter tuning</a:t>
            </a:r>
          </a:p>
        </p:txBody>
      </p:sp>
      <p:sp>
        <p:nvSpPr>
          <p:cNvPr id="6" name="Text Placeholder 5">
            <a:extLst>
              <a:ext uri="{FF2B5EF4-FFF2-40B4-BE49-F238E27FC236}">
                <a16:creationId xmlns:a16="http://schemas.microsoft.com/office/drawing/2014/main" id="{FBDC3D3D-B26F-C3B7-AD55-ADB912334928}"/>
              </a:ext>
            </a:extLst>
          </p:cNvPr>
          <p:cNvSpPr>
            <a:spLocks noGrp="1"/>
          </p:cNvSpPr>
          <p:nvPr>
            <p:ph type="body" sz="quarter" idx="13"/>
          </p:nvPr>
        </p:nvSpPr>
        <p:spPr>
          <a:xfrm>
            <a:off x="515938" y="1290123"/>
            <a:ext cx="10725803" cy="4840333"/>
          </a:xfrm>
        </p:spPr>
        <p:txBody>
          <a:bodyPr>
            <a:normAutofit/>
          </a:bodyPr>
          <a:lstStyle/>
          <a:p>
            <a:r>
              <a:rPr lang="en-US" sz="2600" dirty="0"/>
              <a:t>Number of permutations = {50, 80, </a:t>
            </a:r>
            <a:r>
              <a:rPr lang="en-US" sz="2600" dirty="0">
                <a:solidFill>
                  <a:srgbClr val="FF0000"/>
                </a:solidFill>
              </a:rPr>
              <a:t>100</a:t>
            </a:r>
            <a:r>
              <a:rPr lang="en-US" sz="2600" dirty="0"/>
              <a:t>, 200}</a:t>
            </a:r>
          </a:p>
          <a:p>
            <a:r>
              <a:rPr lang="en-US" sz="2600" dirty="0"/>
              <a:t>Top-k similar pairs = {2, 5, 10, </a:t>
            </a:r>
            <a:r>
              <a:rPr lang="en-US" sz="2600" dirty="0">
                <a:solidFill>
                  <a:srgbClr val="FF0000"/>
                </a:solidFill>
              </a:rPr>
              <a:t>100</a:t>
            </a:r>
            <a:r>
              <a:rPr lang="en-US" sz="2600" dirty="0"/>
              <a:t>}</a:t>
            </a:r>
          </a:p>
          <a:p>
            <a:endParaRPr lang="en-US" sz="2600" dirty="0"/>
          </a:p>
          <a:p>
            <a:r>
              <a:rPr lang="en-US" sz="2600" dirty="0"/>
              <a:t>Performance metrics</a:t>
            </a:r>
          </a:p>
          <a:p>
            <a:pPr marL="0" indent="0">
              <a:buNone/>
            </a:pPr>
            <a:r>
              <a:rPr lang="en-US" sz="2600" dirty="0"/>
              <a:t>   - Number of candidate pairs</a:t>
            </a:r>
          </a:p>
          <a:p>
            <a:pPr marL="0" indent="0">
              <a:buNone/>
            </a:pPr>
            <a:r>
              <a:rPr lang="en-US" sz="2600" dirty="0"/>
              <a:t>   - Coverage of real duplicates (%)</a:t>
            </a:r>
          </a:p>
          <a:p>
            <a:pPr marL="0" indent="0">
              <a:buNone/>
            </a:pPr>
            <a:r>
              <a:rPr lang="en-US" sz="2600" dirty="0"/>
              <a:t>   - Runtime</a:t>
            </a:r>
          </a:p>
          <a:p>
            <a:pPr marL="0" indent="0">
              <a:buNone/>
            </a:pPr>
            <a:endParaRPr lang="en-US" sz="2600" dirty="0"/>
          </a:p>
          <a:p>
            <a:pPr marL="0" indent="0">
              <a:buNone/>
            </a:pPr>
            <a:r>
              <a:rPr lang="en-US" sz="2200" dirty="0"/>
              <a:t>Coverage: Number of duplicate pairs that occur within the same block</a:t>
            </a:r>
          </a:p>
        </p:txBody>
      </p:sp>
    </p:spTree>
    <p:extLst>
      <p:ext uri="{BB962C8B-B14F-4D97-AF65-F5344CB8AC3E}">
        <p14:creationId xmlns:p14="http://schemas.microsoft.com/office/powerpoint/2010/main" val="349700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AI-generated content may be incorrect.">
            <a:extLst>
              <a:ext uri="{FF2B5EF4-FFF2-40B4-BE49-F238E27FC236}">
                <a16:creationId xmlns:a16="http://schemas.microsoft.com/office/drawing/2014/main" id="{851C7755-DAEA-CE74-F19E-9CC172D3BC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1831" y="411292"/>
            <a:ext cx="9881774" cy="6035415"/>
          </a:xfrm>
          <a:prstGeom prst="rect">
            <a:avLst/>
          </a:prstGeom>
        </p:spPr>
      </p:pic>
    </p:spTree>
    <p:extLst>
      <p:ext uri="{BB962C8B-B14F-4D97-AF65-F5344CB8AC3E}">
        <p14:creationId xmlns:p14="http://schemas.microsoft.com/office/powerpoint/2010/main" val="3452061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AI-generated content may be incorrect.">
            <a:extLst>
              <a:ext uri="{FF2B5EF4-FFF2-40B4-BE49-F238E27FC236}">
                <a16:creationId xmlns:a16="http://schemas.microsoft.com/office/drawing/2014/main" id="{9872E772-FEF5-58F5-1494-BD94862796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9940" y="396240"/>
            <a:ext cx="10050756" cy="6009551"/>
          </a:xfrm>
          <a:prstGeom prst="rect">
            <a:avLst/>
          </a:prstGeom>
        </p:spPr>
      </p:pic>
    </p:spTree>
    <p:extLst>
      <p:ext uri="{BB962C8B-B14F-4D97-AF65-F5344CB8AC3E}">
        <p14:creationId xmlns:p14="http://schemas.microsoft.com/office/powerpoint/2010/main" val="945713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scatter chart&#10;&#10;AI-generated content may be incorrect.">
            <a:extLst>
              <a:ext uri="{FF2B5EF4-FFF2-40B4-BE49-F238E27FC236}">
                <a16:creationId xmlns:a16="http://schemas.microsoft.com/office/drawing/2014/main" id="{E93612E6-8786-9DF7-291A-DBEFD3F4F2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873" y="438686"/>
            <a:ext cx="9796007" cy="5980628"/>
          </a:xfrm>
          <a:prstGeom prst="rect">
            <a:avLst/>
          </a:prstGeom>
        </p:spPr>
      </p:pic>
    </p:spTree>
    <p:extLst>
      <p:ext uri="{BB962C8B-B14F-4D97-AF65-F5344CB8AC3E}">
        <p14:creationId xmlns:p14="http://schemas.microsoft.com/office/powerpoint/2010/main" val="3012895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scatter chart&#10;&#10;AI-generated content may be incorrect.">
            <a:extLst>
              <a:ext uri="{FF2B5EF4-FFF2-40B4-BE49-F238E27FC236}">
                <a16:creationId xmlns:a16="http://schemas.microsoft.com/office/drawing/2014/main" id="{B8111A9C-A536-4D51-AC80-857CA01869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8376" y="276396"/>
            <a:ext cx="9405863" cy="6141686"/>
          </a:xfrm>
          <a:prstGeom prst="rect">
            <a:avLst/>
          </a:prstGeom>
        </p:spPr>
      </p:pic>
    </p:spTree>
    <p:extLst>
      <p:ext uri="{BB962C8B-B14F-4D97-AF65-F5344CB8AC3E}">
        <p14:creationId xmlns:p14="http://schemas.microsoft.com/office/powerpoint/2010/main" val="2670596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ox and whisker chart&#10;&#10;AI-generated content may be incorrect.">
            <a:extLst>
              <a:ext uri="{FF2B5EF4-FFF2-40B4-BE49-F238E27FC236}">
                <a16:creationId xmlns:a16="http://schemas.microsoft.com/office/drawing/2014/main" id="{E77A7E20-4E46-D45D-C9B8-00EC362AAA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3846" y="388532"/>
            <a:ext cx="8164302" cy="6080936"/>
          </a:xfrm>
          <a:prstGeom prst="rect">
            <a:avLst/>
          </a:prstGeom>
        </p:spPr>
      </p:pic>
    </p:spTree>
    <p:extLst>
      <p:ext uri="{BB962C8B-B14F-4D97-AF65-F5344CB8AC3E}">
        <p14:creationId xmlns:p14="http://schemas.microsoft.com/office/powerpoint/2010/main" val="2133402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515916-0EFF-97CD-9387-F20A2AE475A8}"/>
              </a:ext>
            </a:extLst>
          </p:cNvPr>
          <p:cNvSpPr>
            <a:spLocks noGrp="1"/>
          </p:cNvSpPr>
          <p:nvPr>
            <p:ph type="body" sz="quarter" idx="13"/>
          </p:nvPr>
        </p:nvSpPr>
        <p:spPr>
          <a:xfrm>
            <a:off x="579549" y="1272209"/>
            <a:ext cx="10941891" cy="4589657"/>
          </a:xfrm>
        </p:spPr>
        <p:txBody>
          <a:bodyPr vert="horz" lIns="91440" tIns="45720" rIns="91440" bIns="45720" rtlCol="0" anchor="t">
            <a:normAutofit/>
          </a:bodyPr>
          <a:lstStyle/>
          <a:p>
            <a:r>
              <a:rPr lang="en-US" sz="2300" dirty="0"/>
              <a:t>This study conducts record de-duplication on synthetic datasets with duplicates</a:t>
            </a:r>
          </a:p>
          <a:p>
            <a:r>
              <a:rPr lang="en-US" sz="2300" dirty="0"/>
              <a:t>Locality Sensitive Hashing (LSH) outperforms legacy blocking approach in identifying true duplicates for the synthetic datasets: </a:t>
            </a:r>
            <a:r>
              <a:rPr lang="en-US" sz="2300" dirty="0">
                <a:solidFill>
                  <a:srgbClr val="C00000"/>
                </a:solidFill>
              </a:rPr>
              <a:t>ANN</a:t>
            </a:r>
            <a:r>
              <a:rPr lang="en-US" sz="2300" dirty="0"/>
              <a:t> vs </a:t>
            </a:r>
            <a:r>
              <a:rPr lang="en-US" sz="2300" dirty="0">
                <a:solidFill>
                  <a:schemeClr val="accent1"/>
                </a:solidFill>
              </a:rPr>
              <a:t>exact match</a:t>
            </a:r>
          </a:p>
          <a:p>
            <a:r>
              <a:rPr lang="en-US" sz="2300" dirty="0"/>
              <a:t>LSH takes substantially more time to compute</a:t>
            </a:r>
          </a:p>
          <a:p>
            <a:r>
              <a:rPr lang="en-US" sz="2300" dirty="0"/>
              <a:t>Performance is optimized when # permutations = {100}; top-k = {100}, but this could differ on real datasets</a:t>
            </a:r>
          </a:p>
          <a:p>
            <a:r>
              <a:rPr lang="en-US" sz="2300" dirty="0"/>
              <a:t>High coverage of </a:t>
            </a:r>
            <a:r>
              <a:rPr lang="en-US" sz="2300" dirty="0">
                <a:solidFill>
                  <a:schemeClr val="accent6">
                    <a:lumMod val="75000"/>
                  </a:schemeClr>
                </a:solidFill>
              </a:rPr>
              <a:t>true duplicates</a:t>
            </a:r>
            <a:r>
              <a:rPr lang="en-US" sz="2300" dirty="0"/>
              <a:t>, but high number of </a:t>
            </a:r>
            <a:r>
              <a:rPr lang="en-US" sz="2300" dirty="0">
                <a:solidFill>
                  <a:schemeClr val="accent1"/>
                </a:solidFill>
              </a:rPr>
              <a:t>candidate pairs</a:t>
            </a:r>
            <a:endParaRPr lang="en-US" sz="2300" dirty="0"/>
          </a:p>
          <a:p>
            <a:r>
              <a:rPr lang="en-US" sz="2300" dirty="0"/>
              <a:t>Trade-off between </a:t>
            </a:r>
            <a:r>
              <a:rPr lang="en-US" sz="2300" dirty="0">
                <a:solidFill>
                  <a:srgbClr val="0070C0"/>
                </a:solidFill>
              </a:rPr>
              <a:t># candidate pairs </a:t>
            </a:r>
            <a:r>
              <a:rPr lang="en-US" sz="2300" dirty="0"/>
              <a:t>and </a:t>
            </a:r>
            <a:r>
              <a:rPr lang="en-US" sz="2300" dirty="0">
                <a:solidFill>
                  <a:schemeClr val="accent6">
                    <a:lumMod val="75000"/>
                  </a:schemeClr>
                </a:solidFill>
              </a:rPr>
              <a:t># coverage of true duplicates</a:t>
            </a:r>
            <a:endParaRPr lang="en-US" sz="2300" dirty="0"/>
          </a:p>
        </p:txBody>
      </p:sp>
      <p:sp>
        <p:nvSpPr>
          <p:cNvPr id="3" name="Title 2">
            <a:extLst>
              <a:ext uri="{FF2B5EF4-FFF2-40B4-BE49-F238E27FC236}">
                <a16:creationId xmlns:a16="http://schemas.microsoft.com/office/drawing/2014/main" id="{0A8B81B3-EA47-7E01-F61E-1EF4CB926A4F}"/>
              </a:ext>
            </a:extLst>
          </p:cNvPr>
          <p:cNvSpPr>
            <a:spLocks noGrp="1"/>
          </p:cNvSpPr>
          <p:nvPr>
            <p:ph type="title"/>
          </p:nvPr>
        </p:nvSpPr>
        <p:spPr>
          <a:xfrm>
            <a:off x="515938" y="375212"/>
            <a:ext cx="7956550" cy="642555"/>
          </a:xfrm>
        </p:spPr>
        <p:txBody>
          <a:bodyPr/>
          <a:lstStyle/>
          <a:p>
            <a:r>
              <a:rPr lang="en-US" dirty="0"/>
              <a:t>Conclusions</a:t>
            </a:r>
          </a:p>
        </p:txBody>
      </p:sp>
    </p:spTree>
    <p:extLst>
      <p:ext uri="{BB962C8B-B14F-4D97-AF65-F5344CB8AC3E}">
        <p14:creationId xmlns:p14="http://schemas.microsoft.com/office/powerpoint/2010/main" val="2364138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1914B9-8A2B-244B-9285-3B565A59D623}"/>
              </a:ext>
            </a:extLst>
          </p:cNvPr>
          <p:cNvSpPr>
            <a:spLocks noGrp="1"/>
          </p:cNvSpPr>
          <p:nvPr>
            <p:ph type="title"/>
          </p:nvPr>
        </p:nvSpPr>
        <p:spPr>
          <a:xfrm>
            <a:off x="515938" y="743674"/>
            <a:ext cx="7956550" cy="920335"/>
          </a:xfrm>
        </p:spPr>
        <p:txBody>
          <a:bodyPr/>
          <a:lstStyle/>
          <a:p>
            <a:r>
              <a:rPr lang="en-US" dirty="0"/>
              <a:t>Overview</a:t>
            </a:r>
          </a:p>
        </p:txBody>
      </p:sp>
      <p:sp>
        <p:nvSpPr>
          <p:cNvPr id="4" name="Text Placeholder 3">
            <a:extLst>
              <a:ext uri="{FF2B5EF4-FFF2-40B4-BE49-F238E27FC236}">
                <a16:creationId xmlns:a16="http://schemas.microsoft.com/office/drawing/2014/main" id="{9EAF227E-1517-3D7F-F1B9-3EE34E901AAA}"/>
              </a:ext>
            </a:extLst>
          </p:cNvPr>
          <p:cNvSpPr>
            <a:spLocks noGrp="1"/>
          </p:cNvSpPr>
          <p:nvPr>
            <p:ph type="body" sz="quarter" idx="13"/>
          </p:nvPr>
        </p:nvSpPr>
        <p:spPr>
          <a:xfrm>
            <a:off x="515938" y="1664009"/>
            <a:ext cx="10725803" cy="3936382"/>
          </a:xfrm>
        </p:spPr>
        <p:txBody>
          <a:bodyPr/>
          <a:lstStyle/>
          <a:p>
            <a:r>
              <a:rPr lang="en-US" dirty="0"/>
              <a:t>Objective</a:t>
            </a:r>
          </a:p>
          <a:p>
            <a:r>
              <a:rPr lang="en-US" dirty="0"/>
              <a:t>Data and Methods</a:t>
            </a:r>
          </a:p>
          <a:p>
            <a:r>
              <a:rPr lang="en-US" dirty="0"/>
              <a:t>Findings</a:t>
            </a:r>
          </a:p>
          <a:p>
            <a:r>
              <a:rPr lang="en-US" dirty="0"/>
              <a:t>Next steps</a:t>
            </a:r>
          </a:p>
        </p:txBody>
      </p:sp>
    </p:spTree>
    <p:extLst>
      <p:ext uri="{BB962C8B-B14F-4D97-AF65-F5344CB8AC3E}">
        <p14:creationId xmlns:p14="http://schemas.microsoft.com/office/powerpoint/2010/main" val="931811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A05325-9AC1-335C-11BF-88B01D9C5D4E}"/>
              </a:ext>
            </a:extLst>
          </p:cNvPr>
          <p:cNvSpPr>
            <a:spLocks noGrp="1"/>
          </p:cNvSpPr>
          <p:nvPr>
            <p:ph type="body" sz="quarter" idx="13"/>
          </p:nvPr>
        </p:nvSpPr>
        <p:spPr>
          <a:xfrm>
            <a:off x="607378" y="1732427"/>
            <a:ext cx="10725803" cy="4311877"/>
          </a:xfrm>
        </p:spPr>
        <p:txBody>
          <a:bodyPr vert="horz" lIns="91440" tIns="45720" rIns="91440" bIns="45720" rtlCol="0" anchor="t">
            <a:normAutofit/>
          </a:bodyPr>
          <a:lstStyle/>
          <a:p>
            <a:r>
              <a:rPr lang="en-US" sz="2400" dirty="0">
                <a:latin typeface="Gotham Book"/>
              </a:rPr>
              <a:t>Explore the LSH blocking approach for record deduplication on a nationwide scale</a:t>
            </a:r>
          </a:p>
          <a:p>
            <a:r>
              <a:rPr lang="en-US" sz="2400" dirty="0">
                <a:latin typeface="Gotham Book"/>
              </a:rPr>
              <a:t>Apply the LSH method to real Census datasets, specifically the 2020 Decennial Census and Post-enumeration survey datasets</a:t>
            </a:r>
          </a:p>
        </p:txBody>
      </p:sp>
      <p:sp>
        <p:nvSpPr>
          <p:cNvPr id="3" name="Title 2">
            <a:extLst>
              <a:ext uri="{FF2B5EF4-FFF2-40B4-BE49-F238E27FC236}">
                <a16:creationId xmlns:a16="http://schemas.microsoft.com/office/drawing/2014/main" id="{672E3676-4B62-AF42-E27A-A11EFE151D8F}"/>
              </a:ext>
            </a:extLst>
          </p:cNvPr>
          <p:cNvSpPr>
            <a:spLocks noGrp="1"/>
          </p:cNvSpPr>
          <p:nvPr>
            <p:ph type="title"/>
          </p:nvPr>
        </p:nvSpPr>
        <p:spPr>
          <a:xfrm>
            <a:off x="607378" y="730812"/>
            <a:ext cx="7956550" cy="920335"/>
          </a:xfrm>
        </p:spPr>
        <p:txBody>
          <a:bodyPr/>
          <a:lstStyle/>
          <a:p>
            <a:r>
              <a:rPr lang="en-US" dirty="0"/>
              <a:t>Next steps</a:t>
            </a:r>
          </a:p>
        </p:txBody>
      </p:sp>
    </p:spTree>
    <p:extLst>
      <p:ext uri="{BB962C8B-B14F-4D97-AF65-F5344CB8AC3E}">
        <p14:creationId xmlns:p14="http://schemas.microsoft.com/office/powerpoint/2010/main" val="38143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0DDE6E-3FC8-30BD-AA3D-B719D95BD6FB}"/>
              </a:ext>
            </a:extLst>
          </p:cNvPr>
          <p:cNvSpPr>
            <a:spLocks noGrp="1"/>
          </p:cNvSpPr>
          <p:nvPr>
            <p:ph type="body" sz="quarter" idx="13"/>
          </p:nvPr>
        </p:nvSpPr>
        <p:spPr>
          <a:xfrm>
            <a:off x="515938" y="1986002"/>
            <a:ext cx="10725803" cy="3936382"/>
          </a:xfrm>
        </p:spPr>
        <p:txBody>
          <a:bodyPr/>
          <a:lstStyle/>
          <a:p>
            <a:r>
              <a:rPr lang="en-US" b="1" dirty="0"/>
              <a:t>Haley Hunter-Zinck</a:t>
            </a:r>
          </a:p>
          <a:p>
            <a:r>
              <a:rPr lang="en-US" dirty="0"/>
              <a:t>Jennifer </a:t>
            </a:r>
            <a:r>
              <a:rPr lang="en-US" dirty="0" err="1"/>
              <a:t>Hutnick</a:t>
            </a:r>
            <a:endParaRPr lang="en-US" dirty="0"/>
          </a:p>
          <a:p>
            <a:r>
              <a:rPr lang="en-US" dirty="0"/>
              <a:t>Krista Park</a:t>
            </a:r>
          </a:p>
        </p:txBody>
      </p:sp>
      <p:sp>
        <p:nvSpPr>
          <p:cNvPr id="3" name="Title 2">
            <a:extLst>
              <a:ext uri="{FF2B5EF4-FFF2-40B4-BE49-F238E27FC236}">
                <a16:creationId xmlns:a16="http://schemas.microsoft.com/office/drawing/2014/main" id="{F3DDD739-C61B-157C-83FA-2D1FEE0BE391}"/>
              </a:ext>
            </a:extLst>
          </p:cNvPr>
          <p:cNvSpPr>
            <a:spLocks noGrp="1"/>
          </p:cNvSpPr>
          <p:nvPr>
            <p:ph type="title"/>
          </p:nvPr>
        </p:nvSpPr>
        <p:spPr>
          <a:xfrm>
            <a:off x="515938" y="842147"/>
            <a:ext cx="7956550" cy="920335"/>
          </a:xfrm>
        </p:spPr>
        <p:txBody>
          <a:bodyPr/>
          <a:lstStyle/>
          <a:p>
            <a:r>
              <a:rPr lang="en-US" dirty="0"/>
              <a:t>Acknowledgement</a:t>
            </a:r>
          </a:p>
        </p:txBody>
      </p:sp>
    </p:spTree>
    <p:extLst>
      <p:ext uri="{BB962C8B-B14F-4D97-AF65-F5344CB8AC3E}">
        <p14:creationId xmlns:p14="http://schemas.microsoft.com/office/powerpoint/2010/main" val="346821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B19FDB5-4D04-40A8-7F4E-C18C18B66EC1}"/>
              </a:ext>
            </a:extLst>
          </p:cNvPr>
          <p:cNvSpPr txBox="1"/>
          <p:nvPr/>
        </p:nvSpPr>
        <p:spPr>
          <a:xfrm>
            <a:off x="783178" y="2830084"/>
            <a:ext cx="11408822" cy="1018869"/>
          </a:xfrm>
          <a:prstGeom prst="rect">
            <a:avLst/>
          </a:prstGeom>
          <a:noFill/>
        </p:spPr>
        <p:txBody>
          <a:bodyPr wrap="square" rtlCol="0">
            <a:spAutoFit/>
          </a:bodyPr>
          <a:lstStyle/>
          <a:p>
            <a:pPr marL="0" marR="0">
              <a:lnSpc>
                <a:spcPct val="150000"/>
              </a:lnSpc>
              <a:spcBef>
                <a:spcPts val="0"/>
              </a:spcBef>
              <a:spcAft>
                <a:spcPts val="0"/>
              </a:spcAft>
            </a:pPr>
            <a:r>
              <a:rPr lang="en-US" sz="2400" dirty="0">
                <a:solidFill>
                  <a:schemeClr val="accent1"/>
                </a:solidFill>
                <a:latin typeface="Gotham"/>
                <a:ea typeface="Calibri" panose="020F0502020204030204" pitchFamily="34" charset="0"/>
                <a:cs typeface="Times New Roman" panose="02020603050405020304" pitchFamily="18" charset="0"/>
                <a:hlinkClick r:id="rId2"/>
              </a:rPr>
              <a:t>k</a:t>
            </a:r>
            <a:r>
              <a:rPr lang="en-US" sz="2400" dirty="0">
                <a:solidFill>
                  <a:schemeClr val="accent1"/>
                </a:solidFill>
                <a:effectLst/>
                <a:latin typeface="Gotham"/>
                <a:ea typeface="Calibri" panose="020F0502020204030204" pitchFamily="34" charset="0"/>
                <a:cs typeface="Times New Roman" panose="02020603050405020304" pitchFamily="18" charset="0"/>
                <a:hlinkClick r:id="rId2"/>
              </a:rPr>
              <a:t>ai.yue.charm@census.gov</a:t>
            </a:r>
            <a:r>
              <a:rPr lang="en-US" sz="2400" dirty="0">
                <a:solidFill>
                  <a:schemeClr val="accent1"/>
                </a:solidFill>
                <a:effectLst/>
                <a:latin typeface="Gotham"/>
                <a:ea typeface="Calibri" panose="020F0502020204030204" pitchFamily="34" charset="0"/>
                <a:cs typeface="Times New Roman" panose="02020603050405020304" pitchFamily="18" charset="0"/>
              </a:rPr>
              <a:t> </a:t>
            </a:r>
            <a:endParaRPr lang="en-US" sz="2400" dirty="0">
              <a:solidFill>
                <a:schemeClr val="accent1"/>
              </a:solidFill>
              <a:latin typeface="Gotham"/>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dirty="0">
                <a:solidFill>
                  <a:schemeClr val="accent1"/>
                </a:solidFill>
                <a:latin typeface="Gotham"/>
                <a:ea typeface="Calibri" panose="020F0502020204030204" pitchFamily="34" charset="0"/>
                <a:cs typeface="Times New Roman" panose="02020603050405020304" pitchFamily="18" charset="0"/>
              </a:rPr>
              <a:t> </a:t>
            </a:r>
            <a:endParaRPr lang="en-US" dirty="0">
              <a:solidFill>
                <a:schemeClr val="accent1"/>
              </a:solidFill>
              <a:effectLst/>
              <a:latin typeface="Gotham"/>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5464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64F7AD-13C0-C3F9-CE3D-D1C690465109}"/>
              </a:ext>
            </a:extLst>
          </p:cNvPr>
          <p:cNvSpPr>
            <a:spLocks noGrp="1"/>
          </p:cNvSpPr>
          <p:nvPr>
            <p:ph type="body" sz="quarter" idx="13"/>
          </p:nvPr>
        </p:nvSpPr>
        <p:spPr>
          <a:xfrm>
            <a:off x="515938" y="1959690"/>
            <a:ext cx="10725803" cy="3936382"/>
          </a:xfrm>
        </p:spPr>
        <p:txBody>
          <a:bodyPr/>
          <a:lstStyle/>
          <a:p>
            <a:r>
              <a:rPr lang="en-US" dirty="0"/>
              <a:t>Investigate new blocking strategies to optimize de-duplication of records on a nationwide scale</a:t>
            </a:r>
          </a:p>
          <a:p>
            <a:r>
              <a:rPr lang="en-US" dirty="0"/>
              <a:t>Research Locality Sensitive Hashing as a blocking strategy for efficient person matching and linkage</a:t>
            </a:r>
          </a:p>
        </p:txBody>
      </p:sp>
      <p:sp>
        <p:nvSpPr>
          <p:cNvPr id="3" name="Title 2">
            <a:extLst>
              <a:ext uri="{FF2B5EF4-FFF2-40B4-BE49-F238E27FC236}">
                <a16:creationId xmlns:a16="http://schemas.microsoft.com/office/drawing/2014/main" id="{6E0BA28C-EFB0-2D3F-DE69-F89E1E6335F6}"/>
              </a:ext>
            </a:extLst>
          </p:cNvPr>
          <p:cNvSpPr>
            <a:spLocks noGrp="1"/>
          </p:cNvSpPr>
          <p:nvPr>
            <p:ph type="title"/>
          </p:nvPr>
        </p:nvSpPr>
        <p:spPr>
          <a:xfrm>
            <a:off x="515938" y="961928"/>
            <a:ext cx="7956550" cy="920335"/>
          </a:xfrm>
        </p:spPr>
        <p:txBody>
          <a:bodyPr/>
          <a:lstStyle/>
          <a:p>
            <a:r>
              <a:rPr lang="en-US" dirty="0"/>
              <a:t>Objective</a:t>
            </a:r>
          </a:p>
        </p:txBody>
      </p:sp>
    </p:spTree>
    <p:extLst>
      <p:ext uri="{BB962C8B-B14F-4D97-AF65-F5344CB8AC3E}">
        <p14:creationId xmlns:p14="http://schemas.microsoft.com/office/powerpoint/2010/main" val="766612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C4683A-007A-2A24-35B6-D3E4B0F53567}"/>
              </a:ext>
            </a:extLst>
          </p:cNvPr>
          <p:cNvSpPr>
            <a:spLocks noGrp="1"/>
          </p:cNvSpPr>
          <p:nvPr>
            <p:ph type="body" sz="quarter" idx="13"/>
          </p:nvPr>
        </p:nvSpPr>
        <p:spPr>
          <a:xfrm>
            <a:off x="515938" y="1732427"/>
            <a:ext cx="10725803" cy="4658213"/>
          </a:xfrm>
        </p:spPr>
        <p:txBody>
          <a:bodyPr>
            <a:normAutofit/>
          </a:bodyPr>
          <a:lstStyle/>
          <a:p>
            <a:r>
              <a:rPr lang="en-US" dirty="0"/>
              <a:t>Blocking partitions data into “blocks” of records according to a set of attributes</a:t>
            </a:r>
          </a:p>
          <a:p>
            <a:r>
              <a:rPr lang="en-US" dirty="0"/>
              <a:t>Record linkage is only applied “within” blocks</a:t>
            </a:r>
          </a:p>
          <a:p>
            <a:r>
              <a:rPr lang="en-US" dirty="0"/>
              <a:t>Scalability issue in record linkage: Blocking reduces computational complexity</a:t>
            </a:r>
          </a:p>
          <a:p>
            <a:pPr marL="0" indent="0">
              <a:buNone/>
            </a:pPr>
            <a:r>
              <a:rPr lang="en-US" dirty="0"/>
              <a:t>   </a:t>
            </a:r>
          </a:p>
        </p:txBody>
      </p:sp>
      <p:sp>
        <p:nvSpPr>
          <p:cNvPr id="3" name="Title 2">
            <a:extLst>
              <a:ext uri="{FF2B5EF4-FFF2-40B4-BE49-F238E27FC236}">
                <a16:creationId xmlns:a16="http://schemas.microsoft.com/office/drawing/2014/main" id="{EA5CD31D-43E9-B9F1-C837-E0C414C96600}"/>
              </a:ext>
            </a:extLst>
          </p:cNvPr>
          <p:cNvSpPr>
            <a:spLocks noGrp="1"/>
          </p:cNvSpPr>
          <p:nvPr>
            <p:ph type="title"/>
          </p:nvPr>
        </p:nvSpPr>
        <p:spPr>
          <a:xfrm>
            <a:off x="515938" y="730812"/>
            <a:ext cx="7956550" cy="920335"/>
          </a:xfrm>
        </p:spPr>
        <p:txBody>
          <a:bodyPr/>
          <a:lstStyle/>
          <a:p>
            <a:r>
              <a:rPr lang="en-US" dirty="0">
                <a:solidFill>
                  <a:schemeClr val="accent1">
                    <a:lumMod val="75000"/>
                  </a:schemeClr>
                </a:solidFill>
              </a:rPr>
              <a:t>Legacy blocking </a:t>
            </a:r>
            <a:r>
              <a:rPr lang="en-US" dirty="0">
                <a:solidFill>
                  <a:schemeClr val="tx1"/>
                </a:solidFill>
              </a:rPr>
              <a:t>in record linkage</a:t>
            </a:r>
          </a:p>
        </p:txBody>
      </p:sp>
    </p:spTree>
    <p:extLst>
      <p:ext uri="{BB962C8B-B14F-4D97-AF65-F5344CB8AC3E}">
        <p14:creationId xmlns:p14="http://schemas.microsoft.com/office/powerpoint/2010/main" val="586746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58F3E2-CF28-366D-8EF2-863AC38A5A8D}"/>
              </a:ext>
            </a:extLst>
          </p:cNvPr>
          <p:cNvSpPr>
            <a:spLocks noGrp="1"/>
          </p:cNvSpPr>
          <p:nvPr>
            <p:ph type="body" sz="quarter" idx="13"/>
          </p:nvPr>
        </p:nvSpPr>
        <p:spPr>
          <a:xfrm>
            <a:off x="515938" y="1813282"/>
            <a:ext cx="10725803" cy="3936382"/>
          </a:xfrm>
        </p:spPr>
        <p:txBody>
          <a:bodyPr/>
          <a:lstStyle/>
          <a:p>
            <a:pPr marL="0" indent="0">
              <a:buNone/>
            </a:pPr>
            <a:r>
              <a:rPr lang="en-US" dirty="0"/>
              <a:t>Pass 1: ZIP + 1</a:t>
            </a:r>
            <a:r>
              <a:rPr lang="en-US" baseline="30000" dirty="0"/>
              <a:t>st</a:t>
            </a:r>
            <a:r>
              <a:rPr lang="en-US" dirty="0"/>
              <a:t> letter FN + 1</a:t>
            </a:r>
            <a:r>
              <a:rPr lang="en-US" baseline="30000" dirty="0"/>
              <a:t>st</a:t>
            </a:r>
            <a:r>
              <a:rPr lang="en-US" dirty="0"/>
              <a:t> letter LN</a:t>
            </a:r>
          </a:p>
          <a:p>
            <a:pPr marL="0" indent="0">
              <a:buNone/>
            </a:pPr>
            <a:r>
              <a:rPr lang="en-US" dirty="0"/>
              <a:t>Pass 2: 1</a:t>
            </a:r>
            <a:r>
              <a:rPr lang="en-US" baseline="30000" dirty="0"/>
              <a:t>st</a:t>
            </a:r>
            <a:r>
              <a:rPr lang="en-US" dirty="0"/>
              <a:t> letter FN + 1</a:t>
            </a:r>
            <a:r>
              <a:rPr lang="en-US" baseline="30000" dirty="0"/>
              <a:t>st</a:t>
            </a:r>
            <a:r>
              <a:rPr lang="en-US" dirty="0"/>
              <a:t> letter LN + DOB-Month + DOB-Day</a:t>
            </a:r>
          </a:p>
          <a:p>
            <a:pPr marL="0" indent="0">
              <a:buNone/>
            </a:pPr>
            <a:r>
              <a:rPr lang="en-US" dirty="0"/>
              <a:t>Pass 3: state + city + ZIP + first 2 letters FN + first 2 letters LN</a:t>
            </a:r>
          </a:p>
          <a:p>
            <a:endParaRPr lang="en-US" dirty="0"/>
          </a:p>
        </p:txBody>
      </p:sp>
      <p:sp>
        <p:nvSpPr>
          <p:cNvPr id="3" name="Title 2">
            <a:extLst>
              <a:ext uri="{FF2B5EF4-FFF2-40B4-BE49-F238E27FC236}">
                <a16:creationId xmlns:a16="http://schemas.microsoft.com/office/drawing/2014/main" id="{AFA93DBB-78DA-55A8-6E57-ED2627099631}"/>
              </a:ext>
            </a:extLst>
          </p:cNvPr>
          <p:cNvSpPr>
            <a:spLocks noGrp="1"/>
          </p:cNvSpPr>
          <p:nvPr>
            <p:ph type="title"/>
          </p:nvPr>
        </p:nvSpPr>
        <p:spPr>
          <a:xfrm>
            <a:off x="515938" y="791347"/>
            <a:ext cx="7956550" cy="920335"/>
          </a:xfrm>
        </p:spPr>
        <p:txBody>
          <a:bodyPr/>
          <a:lstStyle/>
          <a:p>
            <a:r>
              <a:rPr lang="en-US" dirty="0"/>
              <a:t>Example of legacy blocking</a:t>
            </a:r>
          </a:p>
        </p:txBody>
      </p:sp>
    </p:spTree>
    <p:extLst>
      <p:ext uri="{BB962C8B-B14F-4D97-AF65-F5344CB8AC3E}">
        <p14:creationId xmlns:p14="http://schemas.microsoft.com/office/powerpoint/2010/main" val="2873860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D8DE9A-3696-824A-F61C-E0526ECCFA5E}"/>
              </a:ext>
            </a:extLst>
          </p:cNvPr>
          <p:cNvSpPr>
            <a:spLocks noGrp="1"/>
          </p:cNvSpPr>
          <p:nvPr>
            <p:ph type="body" sz="quarter" idx="13"/>
          </p:nvPr>
        </p:nvSpPr>
        <p:spPr>
          <a:xfrm>
            <a:off x="515937" y="1574800"/>
            <a:ext cx="10725803" cy="4826000"/>
          </a:xfrm>
        </p:spPr>
        <p:txBody>
          <a:bodyPr>
            <a:normAutofit/>
          </a:bodyPr>
          <a:lstStyle/>
          <a:p>
            <a:r>
              <a:rPr lang="en-US" sz="2600" dirty="0"/>
              <a:t>Find </a:t>
            </a:r>
            <a:r>
              <a:rPr lang="en-US" sz="2600" dirty="0">
                <a:solidFill>
                  <a:srgbClr val="C00000"/>
                </a:solidFill>
              </a:rPr>
              <a:t>Approximate Nearest Neighbor (ANN)</a:t>
            </a:r>
            <a:r>
              <a:rPr lang="en-US" sz="2600" dirty="0"/>
              <a:t> in high-dim spaces: Closer data points in high-dim spaces are mapped to the same hash buckets in low-dim projected space</a:t>
            </a:r>
          </a:p>
          <a:p>
            <a:r>
              <a:rPr lang="en-US" sz="2600" dirty="0"/>
              <a:t>LSH enhances scalability in privacy preserving record linkage for big data</a:t>
            </a:r>
          </a:p>
          <a:p>
            <a:r>
              <a:rPr lang="en-US" sz="2600" dirty="0"/>
              <a:t>Previous research find that LSH typically outperforms legacy blocking methods: </a:t>
            </a:r>
            <a:r>
              <a:rPr lang="en-US" sz="2600" dirty="0">
                <a:solidFill>
                  <a:srgbClr val="C00000"/>
                </a:solidFill>
              </a:rPr>
              <a:t>ANN</a:t>
            </a:r>
            <a:r>
              <a:rPr lang="en-US" sz="2600" dirty="0"/>
              <a:t> vs </a:t>
            </a:r>
            <a:r>
              <a:rPr lang="en-US" sz="2600" dirty="0">
                <a:solidFill>
                  <a:schemeClr val="accent1">
                    <a:lumMod val="75000"/>
                  </a:schemeClr>
                </a:solidFill>
              </a:rPr>
              <a:t>exact match</a:t>
            </a:r>
          </a:p>
          <a:p>
            <a:endParaRPr lang="en-US" sz="2600" dirty="0"/>
          </a:p>
          <a:p>
            <a:pPr marL="0" indent="0">
              <a:buNone/>
            </a:pPr>
            <a:endParaRPr lang="en-US" sz="1800" dirty="0"/>
          </a:p>
          <a:p>
            <a:pPr marL="0" indent="0">
              <a:buNone/>
            </a:pPr>
            <a:endParaRPr lang="en-US" sz="1800" dirty="0"/>
          </a:p>
          <a:p>
            <a:pPr marL="0" indent="0">
              <a:buNone/>
            </a:pPr>
            <a:r>
              <a:rPr lang="en-US" sz="1800" dirty="0"/>
              <a:t>Reference: Jafari et al. 2021; </a:t>
            </a:r>
            <a:r>
              <a:rPr lang="en-US" sz="1800" dirty="0" err="1"/>
              <a:t>Karapiperis</a:t>
            </a:r>
            <a:r>
              <a:rPr lang="en-US" sz="1800" dirty="0"/>
              <a:t> and </a:t>
            </a:r>
            <a:r>
              <a:rPr lang="en-US" sz="1800" dirty="0" err="1"/>
              <a:t>Verykios</a:t>
            </a:r>
            <a:r>
              <a:rPr lang="en-US" sz="1800" dirty="0"/>
              <a:t> 2015; Zhang et al. 2016; Dasgupta et al. 2011; </a:t>
            </a:r>
            <a:r>
              <a:rPr lang="en-US" sz="1800" dirty="0" err="1"/>
              <a:t>Steorts</a:t>
            </a:r>
            <a:r>
              <a:rPr lang="en-US" sz="1800" dirty="0"/>
              <a:t> et al. 2014</a:t>
            </a:r>
          </a:p>
        </p:txBody>
      </p:sp>
      <p:sp>
        <p:nvSpPr>
          <p:cNvPr id="3" name="Title 2">
            <a:extLst>
              <a:ext uri="{FF2B5EF4-FFF2-40B4-BE49-F238E27FC236}">
                <a16:creationId xmlns:a16="http://schemas.microsoft.com/office/drawing/2014/main" id="{1E9D9167-31D1-3E6C-7A88-C1A39F104A90}"/>
              </a:ext>
            </a:extLst>
          </p:cNvPr>
          <p:cNvSpPr>
            <a:spLocks noGrp="1"/>
          </p:cNvSpPr>
          <p:nvPr>
            <p:ph type="title"/>
          </p:nvPr>
        </p:nvSpPr>
        <p:spPr>
          <a:xfrm>
            <a:off x="515937" y="654465"/>
            <a:ext cx="10725802" cy="920335"/>
          </a:xfrm>
        </p:spPr>
        <p:txBody>
          <a:bodyPr/>
          <a:lstStyle/>
          <a:p>
            <a:r>
              <a:rPr lang="en-US" dirty="0"/>
              <a:t>Locality Sensitive Hashing (LSH) as blocking strategy</a:t>
            </a:r>
          </a:p>
        </p:txBody>
      </p:sp>
    </p:spTree>
    <p:extLst>
      <p:ext uri="{BB962C8B-B14F-4D97-AF65-F5344CB8AC3E}">
        <p14:creationId xmlns:p14="http://schemas.microsoft.com/office/powerpoint/2010/main" val="1549661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3F2916-221F-B5C3-8992-B4905BD55C89}"/>
              </a:ext>
            </a:extLst>
          </p:cNvPr>
          <p:cNvSpPr>
            <a:spLocks noGrp="1"/>
          </p:cNvSpPr>
          <p:nvPr>
            <p:ph type="body" sz="quarter" idx="13"/>
          </p:nvPr>
        </p:nvSpPr>
        <p:spPr>
          <a:xfrm>
            <a:off x="515938" y="1519775"/>
            <a:ext cx="11086782" cy="4861414"/>
          </a:xfrm>
        </p:spPr>
        <p:txBody>
          <a:bodyPr>
            <a:normAutofit/>
          </a:bodyPr>
          <a:lstStyle/>
          <a:p>
            <a:r>
              <a:rPr lang="en-US" sz="2400" dirty="0">
                <a:solidFill>
                  <a:srgbClr val="C00000"/>
                </a:solidFill>
              </a:rPr>
              <a:t>Synthetic</a:t>
            </a:r>
            <a:r>
              <a:rPr lang="en-US" sz="2400" dirty="0"/>
              <a:t> datasets of 1.1M records (White 2010)</a:t>
            </a:r>
          </a:p>
          <a:p>
            <a:r>
              <a:rPr lang="en-US" sz="2400" dirty="0">
                <a:solidFill>
                  <a:schemeClr val="accent6">
                    <a:lumMod val="75000"/>
                  </a:schemeClr>
                </a:solidFill>
              </a:rPr>
              <a:t>Easy</a:t>
            </a:r>
            <a:r>
              <a:rPr lang="en-US" sz="2400" dirty="0"/>
              <a:t> dataset includes 100k duplicate pairs; </a:t>
            </a:r>
            <a:r>
              <a:rPr lang="en-US" sz="2400" dirty="0">
                <a:solidFill>
                  <a:schemeClr val="accent1">
                    <a:lumMod val="75000"/>
                  </a:schemeClr>
                </a:solidFill>
              </a:rPr>
              <a:t>Medium</a:t>
            </a:r>
            <a:r>
              <a:rPr lang="en-US" sz="2400" dirty="0"/>
              <a:t> &amp; </a:t>
            </a:r>
            <a:r>
              <a:rPr lang="en-US" sz="2400" dirty="0">
                <a:solidFill>
                  <a:srgbClr val="C00000"/>
                </a:solidFill>
              </a:rPr>
              <a:t>Hard</a:t>
            </a:r>
            <a:r>
              <a:rPr lang="en-US" sz="2400" dirty="0"/>
              <a:t>: 199,859 duplicate pairs</a:t>
            </a:r>
          </a:p>
          <a:p>
            <a:r>
              <a:rPr lang="en-US" sz="2400" dirty="0">
                <a:solidFill>
                  <a:srgbClr val="C00000"/>
                </a:solidFill>
              </a:rPr>
              <a:t>Duplicated</a:t>
            </a:r>
            <a:r>
              <a:rPr lang="en-US" sz="2400" dirty="0"/>
              <a:t> records are indicated by the </a:t>
            </a:r>
            <a:r>
              <a:rPr lang="en-US" sz="2400" dirty="0">
                <a:solidFill>
                  <a:srgbClr val="C00000"/>
                </a:solidFill>
              </a:rPr>
              <a:t>same ID</a:t>
            </a:r>
          </a:p>
          <a:p>
            <a:r>
              <a:rPr lang="en-US" sz="2400" dirty="0">
                <a:solidFill>
                  <a:srgbClr val="C00000"/>
                </a:solidFill>
              </a:rPr>
              <a:t>Blocking</a:t>
            </a:r>
            <a:r>
              <a:rPr lang="en-US" sz="2400" dirty="0"/>
              <a:t> strategy: Locality Sensitive Hashing (LSH)</a:t>
            </a:r>
          </a:p>
          <a:p>
            <a:r>
              <a:rPr lang="en-US" sz="2400" dirty="0">
                <a:solidFill>
                  <a:srgbClr val="C00000"/>
                </a:solidFill>
              </a:rPr>
              <a:t>Hyperparameter tuning</a:t>
            </a:r>
            <a:r>
              <a:rPr lang="en-US" sz="2400" dirty="0"/>
              <a:t>: compare performance metrics</a:t>
            </a:r>
          </a:p>
          <a:p>
            <a:pPr marL="0" indent="0">
              <a:buNone/>
            </a:pPr>
            <a:endParaRPr lang="en-US" sz="2400" dirty="0"/>
          </a:p>
          <a:p>
            <a:pPr marL="0" indent="0">
              <a:buNone/>
            </a:pPr>
            <a:endParaRPr lang="en-US" sz="1800" dirty="0"/>
          </a:p>
          <a:p>
            <a:pPr marL="0" indent="0">
              <a:buNone/>
            </a:pPr>
            <a:endParaRPr lang="en-US" sz="1800" dirty="0"/>
          </a:p>
          <a:p>
            <a:pPr marL="0" indent="0">
              <a:buNone/>
            </a:pPr>
            <a:r>
              <a:rPr lang="en-US" sz="1800" dirty="0"/>
              <a:t>Reference: White, J. (2010). Creating Personally Identifiable Honeytokens. In: </a:t>
            </a:r>
            <a:r>
              <a:rPr lang="en-US" sz="1800" dirty="0" err="1"/>
              <a:t>Sobh</a:t>
            </a:r>
            <a:r>
              <a:rPr lang="en-US" sz="1800" dirty="0"/>
              <a:t>, T. (eds) Innovations and Advances in Computer Sciences and Engineering. Springer, Dordrecht. https://doi.org/10.1007/978-90-481-3658-2_39</a:t>
            </a:r>
          </a:p>
          <a:p>
            <a:pPr marL="0" indent="0">
              <a:buNone/>
            </a:pPr>
            <a:endParaRPr lang="en-US" sz="2400" dirty="0"/>
          </a:p>
        </p:txBody>
      </p:sp>
      <p:sp>
        <p:nvSpPr>
          <p:cNvPr id="3" name="Title 2">
            <a:extLst>
              <a:ext uri="{FF2B5EF4-FFF2-40B4-BE49-F238E27FC236}">
                <a16:creationId xmlns:a16="http://schemas.microsoft.com/office/drawing/2014/main" id="{68EE1313-BC7D-E1F4-0F68-CDD650225E37}"/>
              </a:ext>
            </a:extLst>
          </p:cNvPr>
          <p:cNvSpPr>
            <a:spLocks noGrp="1"/>
          </p:cNvSpPr>
          <p:nvPr>
            <p:ph type="title"/>
          </p:nvPr>
        </p:nvSpPr>
        <p:spPr>
          <a:xfrm>
            <a:off x="515938" y="599440"/>
            <a:ext cx="7956550" cy="920335"/>
          </a:xfrm>
        </p:spPr>
        <p:txBody>
          <a:bodyPr/>
          <a:lstStyle/>
          <a:p>
            <a:r>
              <a:rPr lang="en-US" dirty="0"/>
              <a:t>Data and Methods</a:t>
            </a:r>
          </a:p>
        </p:txBody>
      </p:sp>
    </p:spTree>
    <p:extLst>
      <p:ext uri="{BB962C8B-B14F-4D97-AF65-F5344CB8AC3E}">
        <p14:creationId xmlns:p14="http://schemas.microsoft.com/office/powerpoint/2010/main" val="132340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1914B9-8A2B-244B-9285-3B565A59D623}"/>
              </a:ext>
            </a:extLst>
          </p:cNvPr>
          <p:cNvSpPr>
            <a:spLocks noGrp="1"/>
          </p:cNvSpPr>
          <p:nvPr>
            <p:ph type="title"/>
          </p:nvPr>
        </p:nvSpPr>
        <p:spPr>
          <a:xfrm>
            <a:off x="515938" y="629212"/>
            <a:ext cx="8784401" cy="920335"/>
          </a:xfrm>
        </p:spPr>
        <p:txBody>
          <a:bodyPr/>
          <a:lstStyle/>
          <a:p>
            <a:r>
              <a:rPr lang="en-US" dirty="0"/>
              <a:t>Applying LSH to Synthetic Datasets</a:t>
            </a:r>
          </a:p>
        </p:txBody>
      </p:sp>
      <p:sp>
        <p:nvSpPr>
          <p:cNvPr id="4" name="Text Placeholder 3">
            <a:extLst>
              <a:ext uri="{FF2B5EF4-FFF2-40B4-BE49-F238E27FC236}">
                <a16:creationId xmlns:a16="http://schemas.microsoft.com/office/drawing/2014/main" id="{9EAF227E-1517-3D7F-F1B9-3EE34E901AAA}"/>
              </a:ext>
            </a:extLst>
          </p:cNvPr>
          <p:cNvSpPr>
            <a:spLocks noGrp="1"/>
          </p:cNvSpPr>
          <p:nvPr>
            <p:ph type="body" sz="quarter" idx="13"/>
          </p:nvPr>
        </p:nvSpPr>
        <p:spPr>
          <a:xfrm>
            <a:off x="515938" y="1695105"/>
            <a:ext cx="10725803" cy="5162895"/>
          </a:xfrm>
        </p:spPr>
        <p:txBody>
          <a:bodyPr vert="horz" lIns="91440" tIns="45720" rIns="91440" bIns="45720" rtlCol="0" anchor="t">
            <a:normAutofit/>
          </a:bodyPr>
          <a:lstStyle/>
          <a:p>
            <a:r>
              <a:rPr lang="en-US" sz="2400" dirty="0">
                <a:solidFill>
                  <a:srgbClr val="C00000"/>
                </a:solidFill>
                <a:latin typeface="Gotham Book"/>
              </a:rPr>
              <a:t>Concatenate</a:t>
            </a:r>
            <a:r>
              <a:rPr lang="en-US" sz="2400" dirty="0">
                <a:latin typeface="Gotham Book"/>
              </a:rPr>
              <a:t> the following variables to form strings: “First Name”, “Last Name”, “DOB-Month”, “DOB-Day”, “DOB-Year”, “House Number”, “Street Address”, “State”, “City”, “Zip”</a:t>
            </a:r>
          </a:p>
          <a:p>
            <a:r>
              <a:rPr lang="en-US" sz="2400" dirty="0">
                <a:solidFill>
                  <a:srgbClr val="C00000"/>
                </a:solidFill>
                <a:latin typeface="Gotham Book"/>
              </a:rPr>
              <a:t>k-shingling</a:t>
            </a:r>
            <a:r>
              <a:rPr lang="en-US" sz="2400" dirty="0">
                <a:latin typeface="Gotham Book"/>
              </a:rPr>
              <a:t>: length k = 4</a:t>
            </a:r>
          </a:p>
          <a:p>
            <a:r>
              <a:rPr lang="en-US" sz="2400" dirty="0">
                <a:latin typeface="Gotham Book"/>
              </a:rPr>
              <a:t>One-hot encoding -&gt; sparse vectors</a:t>
            </a:r>
          </a:p>
          <a:p>
            <a:r>
              <a:rPr lang="en-US" sz="2400" dirty="0" err="1">
                <a:solidFill>
                  <a:srgbClr val="C00000"/>
                </a:solidFill>
              </a:rPr>
              <a:t>Minhashing</a:t>
            </a:r>
            <a:r>
              <a:rPr lang="en-US" sz="2400" dirty="0"/>
              <a:t>: </a:t>
            </a:r>
            <a:r>
              <a:rPr lang="en-US" sz="2400" dirty="0" err="1"/>
              <a:t>MinHash</a:t>
            </a:r>
            <a:r>
              <a:rPr lang="en-US" sz="2400" dirty="0"/>
              <a:t> functions (</a:t>
            </a:r>
            <a:r>
              <a:rPr lang="en-US" sz="2400" dirty="0">
                <a:solidFill>
                  <a:srgbClr val="C00000"/>
                </a:solidFill>
              </a:rPr>
              <a:t>Permutations</a:t>
            </a:r>
            <a:r>
              <a:rPr lang="en-US" sz="2400" dirty="0"/>
              <a:t>) to generate signature matrix</a:t>
            </a:r>
          </a:p>
          <a:p>
            <a:endParaRPr lang="en-US" sz="2300" dirty="0"/>
          </a:p>
          <a:p>
            <a:endParaRPr lang="en-US" sz="2300" dirty="0"/>
          </a:p>
          <a:p>
            <a:endParaRPr lang="en-US" sz="2300" dirty="0"/>
          </a:p>
          <a:p>
            <a:pPr marL="0" indent="0">
              <a:buNone/>
            </a:pPr>
            <a:r>
              <a:rPr lang="en-US" sz="2000" dirty="0"/>
              <a:t>k-shingling: moving through a string and adding k characters at a time to a “shingle set”</a:t>
            </a:r>
          </a:p>
          <a:p>
            <a:endParaRPr lang="en-US" sz="2200" dirty="0"/>
          </a:p>
        </p:txBody>
      </p:sp>
    </p:spTree>
    <p:extLst>
      <p:ext uri="{BB962C8B-B14F-4D97-AF65-F5344CB8AC3E}">
        <p14:creationId xmlns:p14="http://schemas.microsoft.com/office/powerpoint/2010/main" val="1042134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A2F6B3-6E0E-104B-CCD6-EB8F20BB11DF}"/>
              </a:ext>
            </a:extLst>
          </p:cNvPr>
          <p:cNvSpPr>
            <a:spLocks noGrp="1"/>
          </p:cNvSpPr>
          <p:nvPr>
            <p:ph type="body" sz="quarter" idx="13"/>
          </p:nvPr>
        </p:nvSpPr>
        <p:spPr>
          <a:xfrm>
            <a:off x="515938" y="1889760"/>
            <a:ext cx="10725803" cy="4398384"/>
          </a:xfrm>
        </p:spPr>
        <p:txBody>
          <a:bodyPr/>
          <a:lstStyle/>
          <a:p>
            <a:r>
              <a:rPr lang="en-US" sz="2600" dirty="0">
                <a:latin typeface="Gotham Book"/>
              </a:rPr>
              <a:t>LSH: </a:t>
            </a:r>
            <a:r>
              <a:rPr lang="en-US" sz="2600" dirty="0">
                <a:solidFill>
                  <a:srgbClr val="C00000"/>
                </a:solidFill>
                <a:latin typeface="Gotham Book"/>
              </a:rPr>
              <a:t>Split</a:t>
            </a:r>
            <a:r>
              <a:rPr lang="en-US" sz="2600" dirty="0">
                <a:latin typeface="Gotham Book"/>
              </a:rPr>
              <a:t> </a:t>
            </a:r>
            <a:r>
              <a:rPr lang="en-US" sz="2600" dirty="0" err="1">
                <a:latin typeface="Gotham Book"/>
              </a:rPr>
              <a:t>MinHash</a:t>
            </a:r>
            <a:r>
              <a:rPr lang="en-US" sz="2600" dirty="0">
                <a:latin typeface="Gotham Book"/>
              </a:rPr>
              <a:t> signature into </a:t>
            </a:r>
            <a:r>
              <a:rPr lang="en-US" sz="2600" dirty="0">
                <a:solidFill>
                  <a:srgbClr val="C00000"/>
                </a:solidFill>
                <a:latin typeface="Gotham Book"/>
              </a:rPr>
              <a:t>bands</a:t>
            </a:r>
            <a:r>
              <a:rPr lang="en-US" sz="2600" dirty="0">
                <a:latin typeface="Gotham Book"/>
              </a:rPr>
              <a:t>, process each band through a </a:t>
            </a:r>
            <a:r>
              <a:rPr lang="en-US" sz="2600" dirty="0">
                <a:solidFill>
                  <a:srgbClr val="C00000"/>
                </a:solidFill>
                <a:latin typeface="Gotham Book"/>
              </a:rPr>
              <a:t>hash function</a:t>
            </a:r>
            <a:r>
              <a:rPr lang="en-US" sz="2600" dirty="0">
                <a:latin typeface="Gotham Book"/>
              </a:rPr>
              <a:t>, then map each record to a hash value (</a:t>
            </a:r>
            <a:r>
              <a:rPr lang="en-US" sz="2600" dirty="0">
                <a:solidFill>
                  <a:srgbClr val="C00000"/>
                </a:solidFill>
                <a:latin typeface="Gotham Book"/>
              </a:rPr>
              <a:t>bucket</a:t>
            </a:r>
            <a:r>
              <a:rPr lang="en-US" sz="2600" dirty="0">
                <a:latin typeface="Gotham Book"/>
              </a:rPr>
              <a:t>) within each band</a:t>
            </a:r>
          </a:p>
          <a:p>
            <a:r>
              <a:rPr lang="en-US" sz="2600" dirty="0">
                <a:latin typeface="Gotham Book"/>
              </a:rPr>
              <a:t>Records that </a:t>
            </a:r>
            <a:r>
              <a:rPr lang="en-US" sz="2600" dirty="0">
                <a:solidFill>
                  <a:srgbClr val="C00000"/>
                </a:solidFill>
                <a:latin typeface="Gotham Book"/>
              </a:rPr>
              <a:t>share</a:t>
            </a:r>
            <a:r>
              <a:rPr lang="en-US" sz="2600" dirty="0">
                <a:latin typeface="Gotham Book"/>
              </a:rPr>
              <a:t> a bucket -&gt; </a:t>
            </a:r>
            <a:r>
              <a:rPr lang="en-US" sz="2600" dirty="0">
                <a:solidFill>
                  <a:srgbClr val="C00000"/>
                </a:solidFill>
                <a:latin typeface="Gotham Book"/>
              </a:rPr>
              <a:t>Candidate pairs</a:t>
            </a:r>
          </a:p>
          <a:p>
            <a:r>
              <a:rPr lang="en-US" sz="2600" dirty="0" err="1"/>
              <a:t>MinHashLSHForest</a:t>
            </a:r>
            <a:r>
              <a:rPr lang="en-US" sz="2600" dirty="0"/>
              <a:t>: For each bucket, retrieve the </a:t>
            </a:r>
            <a:r>
              <a:rPr lang="en-US" sz="2600" dirty="0">
                <a:solidFill>
                  <a:srgbClr val="C00000"/>
                </a:solidFill>
              </a:rPr>
              <a:t>top k</a:t>
            </a:r>
            <a:r>
              <a:rPr lang="en-US" sz="2600" dirty="0"/>
              <a:t> candidate pairs that have the highest Jaccard similarities</a:t>
            </a:r>
          </a:p>
          <a:p>
            <a:endParaRPr lang="en-US" dirty="0"/>
          </a:p>
          <a:p>
            <a:endParaRPr lang="en-US" sz="2800" dirty="0"/>
          </a:p>
          <a:p>
            <a:pPr marL="0" indent="0">
              <a:buNone/>
            </a:pPr>
            <a:endParaRPr lang="en-US" sz="1800" dirty="0"/>
          </a:p>
          <a:p>
            <a:pPr marL="0" indent="0">
              <a:buNone/>
            </a:pPr>
            <a:endParaRPr lang="en-US" sz="1800" dirty="0"/>
          </a:p>
          <a:p>
            <a:pPr marL="0" indent="0">
              <a:buNone/>
            </a:pPr>
            <a:r>
              <a:rPr lang="en-US" sz="1800" dirty="0"/>
              <a:t>Reference: </a:t>
            </a:r>
            <a:r>
              <a:rPr lang="en-US" sz="1800" dirty="0" err="1"/>
              <a:t>Toshniwal</a:t>
            </a:r>
            <a:r>
              <a:rPr lang="en-US" sz="1800" dirty="0"/>
              <a:t> 2024; Zhu 2024</a:t>
            </a:r>
          </a:p>
          <a:p>
            <a:endParaRPr lang="en-US" sz="2800" dirty="0"/>
          </a:p>
          <a:p>
            <a:endParaRPr lang="en-US" dirty="0"/>
          </a:p>
        </p:txBody>
      </p:sp>
      <p:sp>
        <p:nvSpPr>
          <p:cNvPr id="3" name="Title 2">
            <a:extLst>
              <a:ext uri="{FF2B5EF4-FFF2-40B4-BE49-F238E27FC236}">
                <a16:creationId xmlns:a16="http://schemas.microsoft.com/office/drawing/2014/main" id="{7E65E42E-61F0-89DD-91FF-15EEBC794321}"/>
              </a:ext>
            </a:extLst>
          </p:cNvPr>
          <p:cNvSpPr>
            <a:spLocks noGrp="1"/>
          </p:cNvSpPr>
          <p:nvPr>
            <p:ph type="title"/>
          </p:nvPr>
        </p:nvSpPr>
        <p:spPr>
          <a:xfrm>
            <a:off x="515938" y="730812"/>
            <a:ext cx="7956550" cy="920335"/>
          </a:xfrm>
        </p:spPr>
        <p:txBody>
          <a:bodyPr/>
          <a:lstStyle/>
          <a:p>
            <a:r>
              <a:rPr lang="en-US" dirty="0"/>
              <a:t>Applying LSH to Synthetic Datasets</a:t>
            </a:r>
          </a:p>
        </p:txBody>
      </p:sp>
    </p:spTree>
    <p:extLst>
      <p:ext uri="{BB962C8B-B14F-4D97-AF65-F5344CB8AC3E}">
        <p14:creationId xmlns:p14="http://schemas.microsoft.com/office/powerpoint/2010/main" val="2841763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3DC7AC06673DB47AE3983B332D278A9" ma:contentTypeVersion="3" ma:contentTypeDescription="Create a new document." ma:contentTypeScope="" ma:versionID="24df3de390d737e792c5366cddaf9da8">
  <xsd:schema xmlns:xsd="http://www.w3.org/2001/XMLSchema" xmlns:xs="http://www.w3.org/2001/XMLSchema" xmlns:p="http://schemas.microsoft.com/office/2006/metadata/properties" xmlns:ns2="e6db4f07-2e5e-4997-a3e4-76854ad13079" xmlns:ns3="48fcb02c-68b6-4721-b044-ff19e869f574" targetNamespace="http://schemas.microsoft.com/office/2006/metadata/properties" ma:root="true" ma:fieldsID="277a4db21009f499ff9438ccd9951c18" ns2:_="" ns3:_="">
    <xsd:import namespace="e6db4f07-2e5e-4997-a3e4-76854ad13079"/>
    <xsd:import namespace="48fcb02c-68b6-4721-b044-ff19e869f574"/>
    <xsd:element name="properties">
      <xsd:complexType>
        <xsd:sequence>
          <xsd:element name="documentManagement">
            <xsd:complexType>
              <xsd:all>
                <xsd:element ref="ns2:Document_x0020_Typ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db4f07-2e5e-4997-a3e4-76854ad13079" elementFormDefault="qualified">
    <xsd:import namespace="http://schemas.microsoft.com/office/2006/documentManagement/types"/>
    <xsd:import namespace="http://schemas.microsoft.com/office/infopath/2007/PartnerControls"/>
    <xsd:element name="Document_x0020_Type" ma:index="8" nillable="true" ma:displayName="Document Type" ma:default="Minutes" ma:format="Dropdown" ma:internalName="Document_x0020_Type">
      <xsd:simpleType>
        <xsd:restriction base="dms:Choice">
          <xsd:enumeration value="Agenda"/>
          <xsd:enumeration value="Minutes"/>
          <xsd:enumeration value="Presentation"/>
          <xsd:enumeration value="Reference Guide"/>
          <xsd:enumeration value="Other"/>
        </xsd:restriction>
      </xsd:simpleType>
    </xsd:element>
  </xsd:schema>
  <xsd:schema xmlns:xsd="http://www.w3.org/2001/XMLSchema" xmlns:xs="http://www.w3.org/2001/XMLSchema" xmlns:dms="http://schemas.microsoft.com/office/2006/documentManagement/types" xmlns:pc="http://schemas.microsoft.com/office/infopath/2007/PartnerControls" targetNamespace="48fcb02c-68b6-4721-b044-ff19e869f574"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cument_x0020_Type xmlns="e6db4f07-2e5e-4997-a3e4-76854ad13079">Minutes</Document_x0020_Type>
  </documentManagement>
</p:properties>
</file>

<file path=customXml/itemProps1.xml><?xml version="1.0" encoding="utf-8"?>
<ds:datastoreItem xmlns:ds="http://schemas.openxmlformats.org/officeDocument/2006/customXml" ds:itemID="{DF492FCC-13B8-4782-AB27-BC7DDBAAFEDB}">
  <ds:schemaRefs>
    <ds:schemaRef ds:uri="http://schemas.microsoft.com/sharepoint/v3/contenttype/forms"/>
  </ds:schemaRefs>
</ds:datastoreItem>
</file>

<file path=customXml/itemProps2.xml><?xml version="1.0" encoding="utf-8"?>
<ds:datastoreItem xmlns:ds="http://schemas.openxmlformats.org/officeDocument/2006/customXml" ds:itemID="{09209380-C1CB-4B99-94B7-251B889F575A}"/>
</file>

<file path=customXml/itemProps3.xml><?xml version="1.0" encoding="utf-8"?>
<ds:datastoreItem xmlns:ds="http://schemas.openxmlformats.org/officeDocument/2006/customXml" ds:itemID="{C2A207D4-994C-4712-A42C-B584AE4F040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1237</TotalTime>
  <Words>778</Words>
  <Application>Microsoft Office PowerPoint</Application>
  <PresentationFormat>Widescreen</PresentationFormat>
  <Paragraphs>92</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Gotham</vt:lpstr>
      <vt:lpstr>Gotham Book</vt:lpstr>
      <vt:lpstr>Gotham Medium</vt:lpstr>
      <vt:lpstr>Arial</vt:lpstr>
      <vt:lpstr>Calibri</vt:lpstr>
      <vt:lpstr>Calibri Light</vt:lpstr>
      <vt:lpstr>Office Theme</vt:lpstr>
      <vt:lpstr>PowerPoint Presentation</vt:lpstr>
      <vt:lpstr>Overview</vt:lpstr>
      <vt:lpstr>Objective</vt:lpstr>
      <vt:lpstr>Legacy blocking in record linkage</vt:lpstr>
      <vt:lpstr>Example of legacy blocking</vt:lpstr>
      <vt:lpstr>Locality Sensitive Hashing (LSH) as blocking strategy</vt:lpstr>
      <vt:lpstr>Data and Methods</vt:lpstr>
      <vt:lpstr>Applying LSH to Synthetic Datasets</vt:lpstr>
      <vt:lpstr>Applying LSH to Synthetic Datasets</vt:lpstr>
      <vt:lpstr>PowerPoint Presentation</vt:lpstr>
      <vt:lpstr>PowerPoint Presentation</vt:lpstr>
      <vt:lpstr>Summary Statistics Feature Match Rates for Duplicate Pairs</vt:lpstr>
      <vt:lpstr>LSH: Hyperparameter tuning</vt:lpstr>
      <vt:lpstr>PowerPoint Presentation</vt:lpstr>
      <vt:lpstr>PowerPoint Presentation</vt:lpstr>
      <vt:lpstr>PowerPoint Presentation</vt:lpstr>
      <vt:lpstr>PowerPoint Presentation</vt:lpstr>
      <vt:lpstr>PowerPoint Presentation</vt:lpstr>
      <vt:lpstr>Conclusions</vt:lpstr>
      <vt:lpstr>Next steps</vt:lpstr>
      <vt:lpstr>Acknowledgement</vt:lpstr>
      <vt:lpstr>PowerPoint Presentation</vt:lpstr>
    </vt:vector>
  </TitlesOfParts>
  <Company>U.S. Census Bureau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 Yue Charm (CENSUS/CODS FED)</dc:creator>
  <cp:lastModifiedBy>Kai Yue Charm (CENSUS/CODS FED)</cp:lastModifiedBy>
  <cp:revision>654</cp:revision>
  <dcterms:created xsi:type="dcterms:W3CDTF">2024-11-20T16:49:22Z</dcterms:created>
  <dcterms:modified xsi:type="dcterms:W3CDTF">2025-04-22T14:05:29Z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0x01010003DC7AC06673DB47AE3983B332D278A9</vt:lpwstr>
  </property>
</Properties>
</file>