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diagrams/data4.xml" ContentType="application/vnd.openxmlformats-officedocument.drawingml.diagramData+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slideMasters/slideMaster1.xml" ContentType="application/vnd.openxmlformats-officedocument.presentationml.slideMaster+xml"/>
  <Override PartName="/ppt/notesSlides/notesSlide3.xml" ContentType="application/vnd.openxmlformats-officedocument.presentationml.notesSlide+xml"/>
  <Override PartName="/ppt/notesSlides/notesSlide8.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5.xml" ContentType="application/vnd.openxmlformats-officedocument.presentationml.notesSlide+xml"/>
  <Override PartName="/ppt/notesSlides/notesSlide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4.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colors4.xml" ContentType="application/vnd.openxmlformats-officedocument.drawingml.diagramColors+xml"/>
  <Override PartName="/ppt/diagrams/drawing2.xml" ContentType="application/vnd.ms-office.drawingml.diagramDrawing+xml"/>
  <Override PartName="/ppt/diagrams/drawing4.xml" ContentType="application/vnd.ms-office.drawingml.diagramDrawing+xml"/>
  <Override PartName="/ppt/diagrams/layout4.xml" ContentType="application/vnd.openxmlformats-officedocument.drawingml.diagramLayout+xml"/>
  <Override PartName="/ppt/diagrams/quickStyle4.xml" ContentType="application/vnd.openxmlformats-officedocument.drawingml.diagramStyle+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Metadata/LabelInfo.xml" ContentType="application/vnd.ms-office.classificationlabel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openxmlformats.org/officeDocument/2006/relationships/custom-properties" Target="docProps/custom.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61" r:id="rId2"/>
    <p:sldId id="262" r:id="rId3"/>
    <p:sldId id="263" r:id="rId4"/>
    <p:sldId id="310" r:id="rId5"/>
    <p:sldId id="316" r:id="rId6"/>
    <p:sldId id="317" r:id="rId7"/>
    <p:sldId id="318" r:id="rId8"/>
    <p:sldId id="323" r:id="rId9"/>
    <p:sldId id="324" r:id="rId10"/>
    <p:sldId id="320" r:id="rId11"/>
    <p:sldId id="319" r:id="rId12"/>
    <p:sldId id="321" r:id="rId13"/>
    <p:sldId id="32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797C717-9DAA-74D7-F7C2-8550A127E880}" name="Clayton G Knappenberger (CENSUS/EWD FED)" initials="CK" userId="S::clayton.g.knappenberger@census.gov::46e0a4da-48df-46db-a307-325a1ed4a6ea" providerId="AD"/>
  <p188:author id="{FEA6A783-CD25-07B8-161C-4AB72B247B5E}" name="Neeka Sewnath (CENSUS/EWD FED)" initials="NS" userId="S::neeka.sewnath@census.gov::e6c1d805-3d13-4e75-8033-d011ab3ff755" providerId="AD"/>
  <p188:author id="{1E0D22E4-1AC5-DE5A-0FA0-C942DF98EC46}" name="Emily L Wiley (CENSUS/EWD FED)" initials="EW" userId="S::emily.l.wiley@census.gov::c1826123-a76c-4df6-a318-d69d2f7329b4"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7433" autoAdjust="0"/>
  </p:normalViewPr>
  <p:slideViewPr>
    <p:cSldViewPr snapToGrid="0">
      <p:cViewPr varScale="1">
        <p:scale>
          <a:sx n="74" d="100"/>
          <a:sy n="74" d="100"/>
        </p:scale>
        <p:origin x="19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774D83-2E0D-462F-A7A3-3B5BB456B720}"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23400C8E-1412-4686-B2A8-62356DBB6386}">
      <dgm:prSet phldrT="[Text]"/>
      <dgm:spPr/>
      <dgm:t>
        <a:bodyPr/>
        <a:lstStyle/>
        <a:p>
          <a:r>
            <a:rPr lang="en-US" dirty="0"/>
            <a:t>2. Analyst converts into AIES format</a:t>
          </a:r>
        </a:p>
      </dgm:t>
    </dgm:pt>
    <dgm:pt modelId="{3CE997F8-2451-4FB9-BB5D-5D2C13C4A058}" type="parTrans" cxnId="{EB63FC17-0A5C-4378-B5CC-B33ACA190414}">
      <dgm:prSet/>
      <dgm:spPr/>
      <dgm:t>
        <a:bodyPr/>
        <a:lstStyle/>
        <a:p>
          <a:endParaRPr lang="en-US"/>
        </a:p>
      </dgm:t>
    </dgm:pt>
    <dgm:pt modelId="{94CF49F5-4289-446C-B021-DA193A699265}" type="sibTrans" cxnId="{EB63FC17-0A5C-4378-B5CC-B33ACA190414}">
      <dgm:prSet/>
      <dgm:spPr/>
      <dgm:t>
        <a:bodyPr/>
        <a:lstStyle/>
        <a:p>
          <a:endParaRPr lang="en-US"/>
        </a:p>
      </dgm:t>
    </dgm:pt>
    <dgm:pt modelId="{292FE590-8565-4F46-8DAA-D0615674DE59}">
      <dgm:prSet phldrT="[Text]"/>
      <dgm:spPr/>
      <dgm:t>
        <a:bodyPr/>
        <a:lstStyle/>
        <a:p>
          <a:r>
            <a:rPr lang="en-US" dirty="0"/>
            <a:t>3. Analyst runs validation</a:t>
          </a:r>
        </a:p>
      </dgm:t>
    </dgm:pt>
    <dgm:pt modelId="{D417260F-91A6-4662-BE5A-63CD968C601C}" type="parTrans" cxnId="{42822221-5B32-49FE-8B5B-BC3BCA626803}">
      <dgm:prSet/>
      <dgm:spPr/>
      <dgm:t>
        <a:bodyPr/>
        <a:lstStyle/>
        <a:p>
          <a:endParaRPr lang="en-US"/>
        </a:p>
      </dgm:t>
    </dgm:pt>
    <dgm:pt modelId="{48DF092F-3249-430C-9F33-B2088A422279}" type="sibTrans" cxnId="{42822221-5B32-49FE-8B5B-BC3BCA626803}">
      <dgm:prSet/>
      <dgm:spPr/>
      <dgm:t>
        <a:bodyPr/>
        <a:lstStyle/>
        <a:p>
          <a:endParaRPr lang="en-US"/>
        </a:p>
      </dgm:t>
    </dgm:pt>
    <dgm:pt modelId="{9DC1B56C-D0FB-4CFC-B20F-364ED787F6B8}">
      <dgm:prSet phldrT="[Text]"/>
      <dgm:spPr/>
      <dgm:t>
        <a:bodyPr/>
        <a:lstStyle/>
        <a:p>
          <a:r>
            <a:rPr lang="en-US" dirty="0"/>
            <a:t>4. Analyst reviews output</a:t>
          </a:r>
        </a:p>
      </dgm:t>
    </dgm:pt>
    <dgm:pt modelId="{D82C8A7F-06D3-4558-8BBA-35B6DCA74529}" type="parTrans" cxnId="{E7CE68B5-EFF4-4BAB-BCEF-8137D57B21EB}">
      <dgm:prSet/>
      <dgm:spPr/>
      <dgm:t>
        <a:bodyPr/>
        <a:lstStyle/>
        <a:p>
          <a:endParaRPr lang="en-US"/>
        </a:p>
      </dgm:t>
    </dgm:pt>
    <dgm:pt modelId="{5D41EA6A-9672-4ABD-A550-753A557149F2}" type="sibTrans" cxnId="{E7CE68B5-EFF4-4BAB-BCEF-8137D57B21EB}">
      <dgm:prSet/>
      <dgm:spPr/>
      <dgm:t>
        <a:bodyPr/>
        <a:lstStyle/>
        <a:p>
          <a:endParaRPr lang="en-US"/>
        </a:p>
      </dgm:t>
    </dgm:pt>
    <dgm:pt modelId="{A5550C8E-1A52-4DA2-8A3C-3B4B1A9ACD10}">
      <dgm:prSet phldrT="[Text]"/>
      <dgm:spPr/>
      <dgm:t>
        <a:bodyPr/>
        <a:lstStyle/>
        <a:p>
          <a:r>
            <a:rPr lang="en-US" dirty="0"/>
            <a:t>5. Analyst runs matching</a:t>
          </a:r>
        </a:p>
      </dgm:t>
    </dgm:pt>
    <dgm:pt modelId="{05740DF9-E4A6-4B01-9AAD-02E59EC6B669}" type="parTrans" cxnId="{C5A58A6A-5613-4D09-997B-C6695CE3A4BF}">
      <dgm:prSet/>
      <dgm:spPr/>
      <dgm:t>
        <a:bodyPr/>
        <a:lstStyle/>
        <a:p>
          <a:endParaRPr lang="en-US"/>
        </a:p>
      </dgm:t>
    </dgm:pt>
    <dgm:pt modelId="{7FB0AC8B-7CF7-44F6-8ED8-A0B848940711}" type="sibTrans" cxnId="{C5A58A6A-5613-4D09-997B-C6695CE3A4BF}">
      <dgm:prSet/>
      <dgm:spPr/>
      <dgm:t>
        <a:bodyPr/>
        <a:lstStyle/>
        <a:p>
          <a:endParaRPr lang="en-US"/>
        </a:p>
      </dgm:t>
    </dgm:pt>
    <dgm:pt modelId="{75E50FA2-BCFF-4C78-9A19-2C5081DBB96B}">
      <dgm:prSet phldrT="[Text]"/>
      <dgm:spPr/>
      <dgm:t>
        <a:bodyPr/>
        <a:lstStyle/>
        <a:p>
          <a:r>
            <a:rPr lang="en-US" dirty="0"/>
            <a:t>1. Census receives location spreadsheet</a:t>
          </a:r>
        </a:p>
      </dgm:t>
    </dgm:pt>
    <dgm:pt modelId="{045A0C14-B957-4414-AB02-93E59D4BF346}" type="parTrans" cxnId="{B5FA4DBA-8F24-4FCF-A5D7-5D071BDF6237}">
      <dgm:prSet/>
      <dgm:spPr/>
      <dgm:t>
        <a:bodyPr/>
        <a:lstStyle/>
        <a:p>
          <a:endParaRPr lang="en-US"/>
        </a:p>
      </dgm:t>
    </dgm:pt>
    <dgm:pt modelId="{12674393-54CD-4A87-87FD-EE10476C9466}" type="sibTrans" cxnId="{B5FA4DBA-8F24-4FCF-A5D7-5D071BDF6237}">
      <dgm:prSet/>
      <dgm:spPr/>
      <dgm:t>
        <a:bodyPr/>
        <a:lstStyle/>
        <a:p>
          <a:endParaRPr lang="en-US"/>
        </a:p>
      </dgm:t>
    </dgm:pt>
    <dgm:pt modelId="{64D79A79-3EAB-47EB-BB2F-AC97F8961E56}">
      <dgm:prSet/>
      <dgm:spPr/>
      <dgm:t>
        <a:bodyPr/>
        <a:lstStyle/>
        <a:p>
          <a:r>
            <a:rPr lang="en-US" dirty="0"/>
            <a:t>6. Analyst reviews output</a:t>
          </a:r>
        </a:p>
      </dgm:t>
    </dgm:pt>
    <dgm:pt modelId="{EA6211D4-C566-4F6B-8991-950BB66D4753}" type="parTrans" cxnId="{FB95D77E-7B9F-407E-AD55-0B7E0BE70E26}">
      <dgm:prSet/>
      <dgm:spPr/>
      <dgm:t>
        <a:bodyPr/>
        <a:lstStyle/>
        <a:p>
          <a:endParaRPr lang="en-US"/>
        </a:p>
      </dgm:t>
    </dgm:pt>
    <dgm:pt modelId="{865085D8-9786-444E-9931-9ED1D03C9826}" type="sibTrans" cxnId="{FB95D77E-7B9F-407E-AD55-0B7E0BE70E26}">
      <dgm:prSet/>
      <dgm:spPr/>
      <dgm:t>
        <a:bodyPr/>
        <a:lstStyle/>
        <a:p>
          <a:endParaRPr lang="en-US"/>
        </a:p>
      </dgm:t>
    </dgm:pt>
    <dgm:pt modelId="{75C193B5-AEBF-4AC5-9879-C62D68B33820}" type="pres">
      <dgm:prSet presAssocID="{36774D83-2E0D-462F-A7A3-3B5BB456B720}" presName="cycle" presStyleCnt="0">
        <dgm:presLayoutVars>
          <dgm:dir/>
          <dgm:resizeHandles val="exact"/>
        </dgm:presLayoutVars>
      </dgm:prSet>
      <dgm:spPr/>
    </dgm:pt>
    <dgm:pt modelId="{C78F7F99-C237-4714-83CA-9B7A586F8DAF}" type="pres">
      <dgm:prSet presAssocID="{23400C8E-1412-4686-B2A8-62356DBB6386}" presName="dummy" presStyleCnt="0"/>
      <dgm:spPr/>
    </dgm:pt>
    <dgm:pt modelId="{861A2EF0-B996-4874-B6D8-E4A7F18A7526}" type="pres">
      <dgm:prSet presAssocID="{23400C8E-1412-4686-B2A8-62356DBB6386}" presName="node" presStyleLbl="revTx" presStyleIdx="0" presStyleCnt="6">
        <dgm:presLayoutVars>
          <dgm:bulletEnabled val="1"/>
        </dgm:presLayoutVars>
      </dgm:prSet>
      <dgm:spPr/>
    </dgm:pt>
    <dgm:pt modelId="{6D0E5487-3974-4CF1-8E49-FFEC740B33CA}" type="pres">
      <dgm:prSet presAssocID="{94CF49F5-4289-446C-B021-DA193A699265}" presName="sibTrans" presStyleLbl="node1" presStyleIdx="0" presStyleCnt="6" custLinFactNeighborY="556"/>
      <dgm:spPr/>
    </dgm:pt>
    <dgm:pt modelId="{1A615B81-2E30-49BB-AF20-B7CB7EC34728}" type="pres">
      <dgm:prSet presAssocID="{292FE590-8565-4F46-8DAA-D0615674DE59}" presName="dummy" presStyleCnt="0"/>
      <dgm:spPr/>
    </dgm:pt>
    <dgm:pt modelId="{84A3A607-3DEC-4973-B6FE-F14B7A2E04C2}" type="pres">
      <dgm:prSet presAssocID="{292FE590-8565-4F46-8DAA-D0615674DE59}" presName="node" presStyleLbl="revTx" presStyleIdx="1" presStyleCnt="6">
        <dgm:presLayoutVars>
          <dgm:bulletEnabled val="1"/>
        </dgm:presLayoutVars>
      </dgm:prSet>
      <dgm:spPr/>
    </dgm:pt>
    <dgm:pt modelId="{58A67581-8F30-4A6F-8C54-076F821CC8E6}" type="pres">
      <dgm:prSet presAssocID="{48DF092F-3249-430C-9F33-B2088A422279}" presName="sibTrans" presStyleLbl="node1" presStyleIdx="1" presStyleCnt="6" custLinFactNeighborY="556"/>
      <dgm:spPr/>
    </dgm:pt>
    <dgm:pt modelId="{2E5DF118-88F6-4D84-8D0A-54A6B9879396}" type="pres">
      <dgm:prSet presAssocID="{9DC1B56C-D0FB-4CFC-B20F-364ED787F6B8}" presName="dummy" presStyleCnt="0"/>
      <dgm:spPr/>
    </dgm:pt>
    <dgm:pt modelId="{233FF9EC-6A20-4277-8D0D-1D3FFB394DCF}" type="pres">
      <dgm:prSet presAssocID="{9DC1B56C-D0FB-4CFC-B20F-364ED787F6B8}" presName="node" presStyleLbl="revTx" presStyleIdx="2" presStyleCnt="6">
        <dgm:presLayoutVars>
          <dgm:bulletEnabled val="1"/>
        </dgm:presLayoutVars>
      </dgm:prSet>
      <dgm:spPr/>
    </dgm:pt>
    <dgm:pt modelId="{257137FC-DD86-47A8-BA5B-E9DF2CCD2595}" type="pres">
      <dgm:prSet presAssocID="{5D41EA6A-9672-4ABD-A550-753A557149F2}" presName="sibTrans" presStyleLbl="node1" presStyleIdx="2" presStyleCnt="6"/>
      <dgm:spPr/>
    </dgm:pt>
    <dgm:pt modelId="{6041EEE1-90C7-42C2-BB77-D466CE3A1CA1}" type="pres">
      <dgm:prSet presAssocID="{A5550C8E-1A52-4DA2-8A3C-3B4B1A9ACD10}" presName="dummy" presStyleCnt="0"/>
      <dgm:spPr/>
    </dgm:pt>
    <dgm:pt modelId="{89F7E7F7-6710-4DA3-96C7-DA82272504C4}" type="pres">
      <dgm:prSet presAssocID="{A5550C8E-1A52-4DA2-8A3C-3B4B1A9ACD10}" presName="node" presStyleLbl="revTx" presStyleIdx="3" presStyleCnt="6">
        <dgm:presLayoutVars>
          <dgm:bulletEnabled val="1"/>
        </dgm:presLayoutVars>
      </dgm:prSet>
      <dgm:spPr/>
    </dgm:pt>
    <dgm:pt modelId="{8853C642-FB7F-4ABE-8875-952A7378BE7E}" type="pres">
      <dgm:prSet presAssocID="{7FB0AC8B-7CF7-44F6-8ED8-A0B848940711}" presName="sibTrans" presStyleLbl="node1" presStyleIdx="3" presStyleCnt="6"/>
      <dgm:spPr/>
    </dgm:pt>
    <dgm:pt modelId="{AE9F68A3-A109-41CC-A724-8C2DB9227F15}" type="pres">
      <dgm:prSet presAssocID="{64D79A79-3EAB-47EB-BB2F-AC97F8961E56}" presName="dummy" presStyleCnt="0"/>
      <dgm:spPr/>
    </dgm:pt>
    <dgm:pt modelId="{88719C79-6F65-486E-8C3B-9FD978978A31}" type="pres">
      <dgm:prSet presAssocID="{64D79A79-3EAB-47EB-BB2F-AC97F8961E56}" presName="node" presStyleLbl="revTx" presStyleIdx="4" presStyleCnt="6">
        <dgm:presLayoutVars>
          <dgm:bulletEnabled val="1"/>
        </dgm:presLayoutVars>
      </dgm:prSet>
      <dgm:spPr/>
    </dgm:pt>
    <dgm:pt modelId="{3AC7EC96-E51A-4769-A1BB-EA17160F98A5}" type="pres">
      <dgm:prSet presAssocID="{865085D8-9786-444E-9931-9ED1D03C9826}" presName="sibTrans" presStyleLbl="node1" presStyleIdx="4" presStyleCnt="6" custLinFactNeighborY="556"/>
      <dgm:spPr/>
    </dgm:pt>
    <dgm:pt modelId="{7D0EEA93-4FCE-4F95-B09C-3D0AFD824C10}" type="pres">
      <dgm:prSet presAssocID="{75E50FA2-BCFF-4C78-9A19-2C5081DBB96B}" presName="dummy" presStyleCnt="0"/>
      <dgm:spPr/>
    </dgm:pt>
    <dgm:pt modelId="{7EEF28A1-57A3-46D4-9900-2A33DC797697}" type="pres">
      <dgm:prSet presAssocID="{75E50FA2-BCFF-4C78-9A19-2C5081DBB96B}" presName="node" presStyleLbl="revTx" presStyleIdx="5" presStyleCnt="6">
        <dgm:presLayoutVars>
          <dgm:bulletEnabled val="1"/>
        </dgm:presLayoutVars>
      </dgm:prSet>
      <dgm:spPr/>
    </dgm:pt>
    <dgm:pt modelId="{2E450F6D-E764-4E10-BCC9-9D3265AE7AD6}" type="pres">
      <dgm:prSet presAssocID="{12674393-54CD-4A87-87FD-EE10476C9466}" presName="sibTrans" presStyleLbl="node1" presStyleIdx="5" presStyleCnt="6" custLinFactNeighborY="556"/>
      <dgm:spPr/>
    </dgm:pt>
  </dgm:ptLst>
  <dgm:cxnLst>
    <dgm:cxn modelId="{53A8B40C-BDED-4526-8D03-01679E957600}" type="presOf" srcId="{A5550C8E-1A52-4DA2-8A3C-3B4B1A9ACD10}" destId="{89F7E7F7-6710-4DA3-96C7-DA82272504C4}" srcOrd="0" destOrd="0" presId="urn:microsoft.com/office/officeart/2005/8/layout/cycle1"/>
    <dgm:cxn modelId="{EB63FC17-0A5C-4378-B5CC-B33ACA190414}" srcId="{36774D83-2E0D-462F-A7A3-3B5BB456B720}" destId="{23400C8E-1412-4686-B2A8-62356DBB6386}" srcOrd="0" destOrd="0" parTransId="{3CE997F8-2451-4FB9-BB5D-5D2C13C4A058}" sibTransId="{94CF49F5-4289-446C-B021-DA193A699265}"/>
    <dgm:cxn modelId="{42822221-5B32-49FE-8B5B-BC3BCA626803}" srcId="{36774D83-2E0D-462F-A7A3-3B5BB456B720}" destId="{292FE590-8565-4F46-8DAA-D0615674DE59}" srcOrd="1" destOrd="0" parTransId="{D417260F-91A6-4662-BE5A-63CD968C601C}" sibTransId="{48DF092F-3249-430C-9F33-B2088A422279}"/>
    <dgm:cxn modelId="{62018E31-BD2B-432F-9064-91B95082B2E4}" type="presOf" srcId="{7FB0AC8B-7CF7-44F6-8ED8-A0B848940711}" destId="{8853C642-FB7F-4ABE-8875-952A7378BE7E}" srcOrd="0" destOrd="0" presId="urn:microsoft.com/office/officeart/2005/8/layout/cycle1"/>
    <dgm:cxn modelId="{0E73F935-3016-4D3B-BD1F-28F75BE261F1}" type="presOf" srcId="{64D79A79-3EAB-47EB-BB2F-AC97F8961E56}" destId="{88719C79-6F65-486E-8C3B-9FD978978A31}" srcOrd="0" destOrd="0" presId="urn:microsoft.com/office/officeart/2005/8/layout/cycle1"/>
    <dgm:cxn modelId="{F58B9A5F-BB03-4EFA-B09A-0DDDF22239D3}" type="presOf" srcId="{48DF092F-3249-430C-9F33-B2088A422279}" destId="{58A67581-8F30-4A6F-8C54-076F821CC8E6}" srcOrd="0" destOrd="0" presId="urn:microsoft.com/office/officeart/2005/8/layout/cycle1"/>
    <dgm:cxn modelId="{C5A58A6A-5613-4D09-997B-C6695CE3A4BF}" srcId="{36774D83-2E0D-462F-A7A3-3B5BB456B720}" destId="{A5550C8E-1A52-4DA2-8A3C-3B4B1A9ACD10}" srcOrd="3" destOrd="0" parTransId="{05740DF9-E4A6-4B01-9AAD-02E59EC6B669}" sibTransId="{7FB0AC8B-7CF7-44F6-8ED8-A0B848940711}"/>
    <dgm:cxn modelId="{0F05B94A-3584-484D-A520-DBBDB3713F89}" type="presOf" srcId="{9DC1B56C-D0FB-4CFC-B20F-364ED787F6B8}" destId="{233FF9EC-6A20-4277-8D0D-1D3FFB394DCF}" srcOrd="0" destOrd="0" presId="urn:microsoft.com/office/officeart/2005/8/layout/cycle1"/>
    <dgm:cxn modelId="{2CB0E071-EB79-443E-935F-7916B4EE6AB9}" type="presOf" srcId="{75E50FA2-BCFF-4C78-9A19-2C5081DBB96B}" destId="{7EEF28A1-57A3-46D4-9900-2A33DC797697}" srcOrd="0" destOrd="0" presId="urn:microsoft.com/office/officeart/2005/8/layout/cycle1"/>
    <dgm:cxn modelId="{C40A0E59-C422-41EA-9BE8-A1986C6AB5EC}" type="presOf" srcId="{23400C8E-1412-4686-B2A8-62356DBB6386}" destId="{861A2EF0-B996-4874-B6D8-E4A7F18A7526}" srcOrd="0" destOrd="0" presId="urn:microsoft.com/office/officeart/2005/8/layout/cycle1"/>
    <dgm:cxn modelId="{FB95D77E-7B9F-407E-AD55-0B7E0BE70E26}" srcId="{36774D83-2E0D-462F-A7A3-3B5BB456B720}" destId="{64D79A79-3EAB-47EB-BB2F-AC97F8961E56}" srcOrd="4" destOrd="0" parTransId="{EA6211D4-C566-4F6B-8991-950BB66D4753}" sibTransId="{865085D8-9786-444E-9931-9ED1D03C9826}"/>
    <dgm:cxn modelId="{4CF5498A-BBDE-4112-8D37-A6C31EE1110F}" type="presOf" srcId="{5D41EA6A-9672-4ABD-A550-753A557149F2}" destId="{257137FC-DD86-47A8-BA5B-E9DF2CCD2595}" srcOrd="0" destOrd="0" presId="urn:microsoft.com/office/officeart/2005/8/layout/cycle1"/>
    <dgm:cxn modelId="{617A769F-B5D8-4336-9614-9BEA46BA4A68}" type="presOf" srcId="{12674393-54CD-4A87-87FD-EE10476C9466}" destId="{2E450F6D-E764-4E10-BCC9-9D3265AE7AD6}" srcOrd="0" destOrd="0" presId="urn:microsoft.com/office/officeart/2005/8/layout/cycle1"/>
    <dgm:cxn modelId="{2A1349A3-52F1-45C7-A6DB-A0D5BD62BAAC}" type="presOf" srcId="{36774D83-2E0D-462F-A7A3-3B5BB456B720}" destId="{75C193B5-AEBF-4AC5-9879-C62D68B33820}" srcOrd="0" destOrd="0" presId="urn:microsoft.com/office/officeart/2005/8/layout/cycle1"/>
    <dgm:cxn modelId="{56AD1CAF-9339-4090-A361-3DC6FB1F86F7}" type="presOf" srcId="{865085D8-9786-444E-9931-9ED1D03C9826}" destId="{3AC7EC96-E51A-4769-A1BB-EA17160F98A5}" srcOrd="0" destOrd="0" presId="urn:microsoft.com/office/officeart/2005/8/layout/cycle1"/>
    <dgm:cxn modelId="{E7CE68B5-EFF4-4BAB-BCEF-8137D57B21EB}" srcId="{36774D83-2E0D-462F-A7A3-3B5BB456B720}" destId="{9DC1B56C-D0FB-4CFC-B20F-364ED787F6B8}" srcOrd="2" destOrd="0" parTransId="{D82C8A7F-06D3-4558-8BBA-35B6DCA74529}" sibTransId="{5D41EA6A-9672-4ABD-A550-753A557149F2}"/>
    <dgm:cxn modelId="{B5FA4DBA-8F24-4FCF-A5D7-5D071BDF6237}" srcId="{36774D83-2E0D-462F-A7A3-3B5BB456B720}" destId="{75E50FA2-BCFF-4C78-9A19-2C5081DBB96B}" srcOrd="5" destOrd="0" parTransId="{045A0C14-B957-4414-AB02-93E59D4BF346}" sibTransId="{12674393-54CD-4A87-87FD-EE10476C9466}"/>
    <dgm:cxn modelId="{00B47EC3-922C-48DC-BBA9-84FD5E232DCE}" type="presOf" srcId="{94CF49F5-4289-446C-B021-DA193A699265}" destId="{6D0E5487-3974-4CF1-8E49-FFEC740B33CA}" srcOrd="0" destOrd="0" presId="urn:microsoft.com/office/officeart/2005/8/layout/cycle1"/>
    <dgm:cxn modelId="{F638ABEC-6811-466D-83A8-A3247AC61043}" type="presOf" srcId="{292FE590-8565-4F46-8DAA-D0615674DE59}" destId="{84A3A607-3DEC-4973-B6FE-F14B7A2E04C2}" srcOrd="0" destOrd="0" presId="urn:microsoft.com/office/officeart/2005/8/layout/cycle1"/>
    <dgm:cxn modelId="{930FFEA4-EF74-40C1-9CFB-71D416BB009D}" type="presParOf" srcId="{75C193B5-AEBF-4AC5-9879-C62D68B33820}" destId="{C78F7F99-C237-4714-83CA-9B7A586F8DAF}" srcOrd="0" destOrd="0" presId="urn:microsoft.com/office/officeart/2005/8/layout/cycle1"/>
    <dgm:cxn modelId="{3A144659-9117-42CC-9B72-B4EC5FFD28C6}" type="presParOf" srcId="{75C193B5-AEBF-4AC5-9879-C62D68B33820}" destId="{861A2EF0-B996-4874-B6D8-E4A7F18A7526}" srcOrd="1" destOrd="0" presId="urn:microsoft.com/office/officeart/2005/8/layout/cycle1"/>
    <dgm:cxn modelId="{58F1121B-90FC-4E6B-92A1-E29F671DC9E1}" type="presParOf" srcId="{75C193B5-AEBF-4AC5-9879-C62D68B33820}" destId="{6D0E5487-3974-4CF1-8E49-FFEC740B33CA}" srcOrd="2" destOrd="0" presId="urn:microsoft.com/office/officeart/2005/8/layout/cycle1"/>
    <dgm:cxn modelId="{C7C1A5C6-4531-4EEB-9D2A-0D93D3D20137}" type="presParOf" srcId="{75C193B5-AEBF-4AC5-9879-C62D68B33820}" destId="{1A615B81-2E30-49BB-AF20-B7CB7EC34728}" srcOrd="3" destOrd="0" presId="urn:microsoft.com/office/officeart/2005/8/layout/cycle1"/>
    <dgm:cxn modelId="{17386DBC-99A7-440B-94B4-57035205E044}" type="presParOf" srcId="{75C193B5-AEBF-4AC5-9879-C62D68B33820}" destId="{84A3A607-3DEC-4973-B6FE-F14B7A2E04C2}" srcOrd="4" destOrd="0" presId="urn:microsoft.com/office/officeart/2005/8/layout/cycle1"/>
    <dgm:cxn modelId="{917EBB1B-4082-4546-813D-98F5D4A3F82E}" type="presParOf" srcId="{75C193B5-AEBF-4AC5-9879-C62D68B33820}" destId="{58A67581-8F30-4A6F-8C54-076F821CC8E6}" srcOrd="5" destOrd="0" presId="urn:microsoft.com/office/officeart/2005/8/layout/cycle1"/>
    <dgm:cxn modelId="{16FA9F50-9D1F-42A1-B5E1-684829BF3A26}" type="presParOf" srcId="{75C193B5-AEBF-4AC5-9879-C62D68B33820}" destId="{2E5DF118-88F6-4D84-8D0A-54A6B9879396}" srcOrd="6" destOrd="0" presId="urn:microsoft.com/office/officeart/2005/8/layout/cycle1"/>
    <dgm:cxn modelId="{61A162F2-4D65-4A20-9669-CAF1ECA3AD14}" type="presParOf" srcId="{75C193B5-AEBF-4AC5-9879-C62D68B33820}" destId="{233FF9EC-6A20-4277-8D0D-1D3FFB394DCF}" srcOrd="7" destOrd="0" presId="urn:microsoft.com/office/officeart/2005/8/layout/cycle1"/>
    <dgm:cxn modelId="{8023E48D-8012-485B-8302-8B361B76E764}" type="presParOf" srcId="{75C193B5-AEBF-4AC5-9879-C62D68B33820}" destId="{257137FC-DD86-47A8-BA5B-E9DF2CCD2595}" srcOrd="8" destOrd="0" presId="urn:microsoft.com/office/officeart/2005/8/layout/cycle1"/>
    <dgm:cxn modelId="{097BDFE5-F2AB-4A3A-B945-7535076F9AF7}" type="presParOf" srcId="{75C193B5-AEBF-4AC5-9879-C62D68B33820}" destId="{6041EEE1-90C7-42C2-BB77-D466CE3A1CA1}" srcOrd="9" destOrd="0" presId="urn:microsoft.com/office/officeart/2005/8/layout/cycle1"/>
    <dgm:cxn modelId="{C2303969-F9DB-4E79-865D-725EB0AC42D7}" type="presParOf" srcId="{75C193B5-AEBF-4AC5-9879-C62D68B33820}" destId="{89F7E7F7-6710-4DA3-96C7-DA82272504C4}" srcOrd="10" destOrd="0" presId="urn:microsoft.com/office/officeart/2005/8/layout/cycle1"/>
    <dgm:cxn modelId="{D4CD1179-EC87-468F-88CA-8766550A0AD9}" type="presParOf" srcId="{75C193B5-AEBF-4AC5-9879-C62D68B33820}" destId="{8853C642-FB7F-4ABE-8875-952A7378BE7E}" srcOrd="11" destOrd="0" presId="urn:microsoft.com/office/officeart/2005/8/layout/cycle1"/>
    <dgm:cxn modelId="{27A18B2D-87DA-472C-B071-50EF34BC5BDB}" type="presParOf" srcId="{75C193B5-AEBF-4AC5-9879-C62D68B33820}" destId="{AE9F68A3-A109-41CC-A724-8C2DB9227F15}" srcOrd="12" destOrd="0" presId="urn:microsoft.com/office/officeart/2005/8/layout/cycle1"/>
    <dgm:cxn modelId="{891E2DAA-A9FC-4D1B-AD9A-0A5CE5C1A040}" type="presParOf" srcId="{75C193B5-AEBF-4AC5-9879-C62D68B33820}" destId="{88719C79-6F65-486E-8C3B-9FD978978A31}" srcOrd="13" destOrd="0" presId="urn:microsoft.com/office/officeart/2005/8/layout/cycle1"/>
    <dgm:cxn modelId="{70DE9C51-CB02-414B-B2B2-1B8A9B93DA21}" type="presParOf" srcId="{75C193B5-AEBF-4AC5-9879-C62D68B33820}" destId="{3AC7EC96-E51A-4769-A1BB-EA17160F98A5}" srcOrd="14" destOrd="0" presId="urn:microsoft.com/office/officeart/2005/8/layout/cycle1"/>
    <dgm:cxn modelId="{2EEAAC8C-8075-4633-845C-B1826F24EB49}" type="presParOf" srcId="{75C193B5-AEBF-4AC5-9879-C62D68B33820}" destId="{7D0EEA93-4FCE-4F95-B09C-3D0AFD824C10}" srcOrd="15" destOrd="0" presId="urn:microsoft.com/office/officeart/2005/8/layout/cycle1"/>
    <dgm:cxn modelId="{95F2B8D3-08EC-4DA6-9D40-726729851952}" type="presParOf" srcId="{75C193B5-AEBF-4AC5-9879-C62D68B33820}" destId="{7EEF28A1-57A3-46D4-9900-2A33DC797697}" srcOrd="16" destOrd="0" presId="urn:microsoft.com/office/officeart/2005/8/layout/cycle1"/>
    <dgm:cxn modelId="{120EACCB-6F6A-455E-86B4-A3E3021647DD}" type="presParOf" srcId="{75C193B5-AEBF-4AC5-9879-C62D68B33820}" destId="{2E450F6D-E764-4E10-BCC9-9D3265AE7AD6}" srcOrd="17"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A07269D-4C84-42A7-B1BB-261F36220219}" type="doc">
      <dgm:prSet loTypeId="urn:microsoft.com/office/officeart/2005/8/layout/StepDownProcess" loCatId="process" qsTypeId="urn:microsoft.com/office/officeart/2005/8/quickstyle/simple1" qsCatId="simple" csTypeId="urn:microsoft.com/office/officeart/2005/8/colors/accent1_2" csCatId="accent1" phldr="1"/>
      <dgm:spPr/>
    </dgm:pt>
    <dgm:pt modelId="{05E45F5E-2BCA-4D51-B454-D0F562B081AA}">
      <dgm:prSet phldrT="[Text]" custT="1"/>
      <dgm:spPr/>
      <dgm:t>
        <a:bodyPr/>
        <a:lstStyle/>
        <a:p>
          <a:r>
            <a:rPr lang="en-US" sz="1200" dirty="0"/>
            <a:t>Split out duplicates</a:t>
          </a:r>
        </a:p>
      </dgm:t>
    </dgm:pt>
    <dgm:pt modelId="{F8EA8D95-8C06-4F05-A06F-90373E05E20B}" type="parTrans" cxnId="{0A28501A-D3AA-4DBF-BCE5-3BC5F183563E}">
      <dgm:prSet/>
      <dgm:spPr/>
      <dgm:t>
        <a:bodyPr/>
        <a:lstStyle/>
        <a:p>
          <a:endParaRPr lang="en-US"/>
        </a:p>
      </dgm:t>
    </dgm:pt>
    <dgm:pt modelId="{AABC928A-07A6-4DBD-A2BE-EC60235547AE}" type="sibTrans" cxnId="{0A28501A-D3AA-4DBF-BCE5-3BC5F183563E}">
      <dgm:prSet/>
      <dgm:spPr/>
      <dgm:t>
        <a:bodyPr/>
        <a:lstStyle/>
        <a:p>
          <a:endParaRPr lang="en-US"/>
        </a:p>
      </dgm:t>
    </dgm:pt>
    <dgm:pt modelId="{42DACBB0-DF3D-41BA-8BE1-51FD01A81148}">
      <dgm:prSet phldrT="[Text]" custT="1"/>
      <dgm:spPr/>
      <dgm:t>
        <a:bodyPr/>
        <a:lstStyle/>
        <a:p>
          <a:r>
            <a:rPr lang="en-US" sz="1200" dirty="0"/>
            <a:t>Standardize/flag invalid zip codes</a:t>
          </a:r>
        </a:p>
      </dgm:t>
    </dgm:pt>
    <dgm:pt modelId="{E205C427-A098-48EA-9687-1C16DE5D969C}" type="parTrans" cxnId="{412191E4-ABC4-40F4-B0C2-0816F8810177}">
      <dgm:prSet/>
      <dgm:spPr/>
      <dgm:t>
        <a:bodyPr/>
        <a:lstStyle/>
        <a:p>
          <a:endParaRPr lang="en-US"/>
        </a:p>
      </dgm:t>
    </dgm:pt>
    <dgm:pt modelId="{72A62080-5585-4B4B-AE9B-49936F097F9F}" type="sibTrans" cxnId="{412191E4-ABC4-40F4-B0C2-0816F8810177}">
      <dgm:prSet/>
      <dgm:spPr/>
      <dgm:t>
        <a:bodyPr/>
        <a:lstStyle/>
        <a:p>
          <a:endParaRPr lang="en-US"/>
        </a:p>
      </dgm:t>
    </dgm:pt>
    <dgm:pt modelId="{C6BB15D3-EE95-423D-9CAE-011EB5566611}">
      <dgm:prSet phldrT="[Text]" custT="1"/>
      <dgm:spPr/>
      <dgm:t>
        <a:bodyPr/>
        <a:lstStyle/>
        <a:p>
          <a:r>
            <a:rPr lang="en-US" sz="1200" dirty="0"/>
            <a:t>Standardize/flag invalid state abbreviations</a:t>
          </a:r>
        </a:p>
      </dgm:t>
    </dgm:pt>
    <dgm:pt modelId="{62F5CBBB-84E2-4DAD-9907-61BFF8711568}" type="parTrans" cxnId="{52F93AB6-ED9D-4963-9EF2-C5DE3C0FBA82}">
      <dgm:prSet/>
      <dgm:spPr/>
      <dgm:t>
        <a:bodyPr/>
        <a:lstStyle/>
        <a:p>
          <a:endParaRPr lang="en-US"/>
        </a:p>
      </dgm:t>
    </dgm:pt>
    <dgm:pt modelId="{1D329FA4-6B39-4DCC-932B-6ED46ED8691F}" type="sibTrans" cxnId="{52F93AB6-ED9D-4963-9EF2-C5DE3C0FBA82}">
      <dgm:prSet/>
      <dgm:spPr/>
      <dgm:t>
        <a:bodyPr/>
        <a:lstStyle/>
        <a:p>
          <a:endParaRPr lang="en-US"/>
        </a:p>
      </dgm:t>
    </dgm:pt>
    <dgm:pt modelId="{D6295F1A-E168-41A7-A686-0C5FFB312790}">
      <dgm:prSet custT="1"/>
      <dgm:spPr/>
      <dgm:t>
        <a:bodyPr/>
        <a:lstStyle/>
        <a:p>
          <a:r>
            <a:rPr lang="en-US" sz="1200" dirty="0"/>
            <a:t>Impute missing address components</a:t>
          </a:r>
        </a:p>
      </dgm:t>
    </dgm:pt>
    <dgm:pt modelId="{B64C6A53-97E9-4DBF-99FF-AE7CC5300C40}" type="parTrans" cxnId="{9862EB7D-2072-4A8A-AE3F-A693C380332C}">
      <dgm:prSet/>
      <dgm:spPr/>
      <dgm:t>
        <a:bodyPr/>
        <a:lstStyle/>
        <a:p>
          <a:endParaRPr lang="en-US"/>
        </a:p>
      </dgm:t>
    </dgm:pt>
    <dgm:pt modelId="{5A3509A8-7A8E-4933-B668-F9F9DB0C9173}" type="sibTrans" cxnId="{9862EB7D-2072-4A8A-AE3F-A693C380332C}">
      <dgm:prSet/>
      <dgm:spPr/>
      <dgm:t>
        <a:bodyPr/>
        <a:lstStyle/>
        <a:p>
          <a:endParaRPr lang="en-US"/>
        </a:p>
      </dgm:t>
    </dgm:pt>
    <dgm:pt modelId="{D08852A4-BA10-4E7E-A79E-163761B6C13D}">
      <dgm:prSet custT="1"/>
      <dgm:spPr/>
      <dgm:t>
        <a:bodyPr/>
        <a:lstStyle/>
        <a:p>
          <a:r>
            <a:rPr lang="en-US" sz="1200" dirty="0"/>
            <a:t>Standardize the  full address</a:t>
          </a:r>
        </a:p>
      </dgm:t>
    </dgm:pt>
    <dgm:pt modelId="{7C437728-E8D4-485F-9B35-0FC81A8DFBDE}" type="parTrans" cxnId="{3B7CB86B-B3D6-4468-B29B-5E2BF7D0F29F}">
      <dgm:prSet/>
      <dgm:spPr/>
      <dgm:t>
        <a:bodyPr/>
        <a:lstStyle/>
        <a:p>
          <a:endParaRPr lang="en-US"/>
        </a:p>
      </dgm:t>
    </dgm:pt>
    <dgm:pt modelId="{1C43ED9E-0DF8-4A31-8D86-79E55C9627BC}" type="sibTrans" cxnId="{3B7CB86B-B3D6-4468-B29B-5E2BF7D0F29F}">
      <dgm:prSet/>
      <dgm:spPr/>
      <dgm:t>
        <a:bodyPr/>
        <a:lstStyle/>
        <a:p>
          <a:endParaRPr lang="en-US"/>
        </a:p>
      </dgm:t>
    </dgm:pt>
    <dgm:pt modelId="{BA5C2909-34EE-4C9D-B7B7-B5AB3AADCD32}" type="pres">
      <dgm:prSet presAssocID="{5A07269D-4C84-42A7-B1BB-261F36220219}" presName="rootnode" presStyleCnt="0">
        <dgm:presLayoutVars>
          <dgm:chMax/>
          <dgm:chPref/>
          <dgm:dir/>
          <dgm:animLvl val="lvl"/>
        </dgm:presLayoutVars>
      </dgm:prSet>
      <dgm:spPr/>
    </dgm:pt>
    <dgm:pt modelId="{9F30A7F6-78B0-4CB6-BAB3-DDEF074E1DBA}" type="pres">
      <dgm:prSet presAssocID="{05E45F5E-2BCA-4D51-B454-D0F562B081AA}" presName="composite" presStyleCnt="0"/>
      <dgm:spPr/>
    </dgm:pt>
    <dgm:pt modelId="{7A78F01E-2C47-4CB4-8B36-54B7A75576C8}" type="pres">
      <dgm:prSet presAssocID="{05E45F5E-2BCA-4D51-B454-D0F562B081AA}" presName="bentUpArrow1" presStyleLbl="alignImgPlace1" presStyleIdx="0" presStyleCnt="4"/>
      <dgm:spPr/>
    </dgm:pt>
    <dgm:pt modelId="{FED72AD1-940C-4BEF-8FE5-43080AABB5EA}" type="pres">
      <dgm:prSet presAssocID="{05E45F5E-2BCA-4D51-B454-D0F562B081AA}" presName="ParentText" presStyleLbl="node1" presStyleIdx="0" presStyleCnt="5" custScaleX="125891">
        <dgm:presLayoutVars>
          <dgm:chMax val="1"/>
          <dgm:chPref val="1"/>
          <dgm:bulletEnabled val="1"/>
        </dgm:presLayoutVars>
      </dgm:prSet>
      <dgm:spPr/>
    </dgm:pt>
    <dgm:pt modelId="{1DE28AAF-7D35-4564-9378-90EBCA8FCBEA}" type="pres">
      <dgm:prSet presAssocID="{05E45F5E-2BCA-4D51-B454-D0F562B081AA}" presName="ChildText" presStyleLbl="revTx" presStyleIdx="0" presStyleCnt="4">
        <dgm:presLayoutVars>
          <dgm:chMax val="0"/>
          <dgm:chPref val="0"/>
          <dgm:bulletEnabled val="1"/>
        </dgm:presLayoutVars>
      </dgm:prSet>
      <dgm:spPr/>
    </dgm:pt>
    <dgm:pt modelId="{ACAD4501-AC32-45FA-87B7-68F1E774A74F}" type="pres">
      <dgm:prSet presAssocID="{AABC928A-07A6-4DBD-A2BE-EC60235547AE}" presName="sibTrans" presStyleCnt="0"/>
      <dgm:spPr/>
    </dgm:pt>
    <dgm:pt modelId="{4811BD97-A24A-442A-A415-9B27BE714CAA}" type="pres">
      <dgm:prSet presAssocID="{42DACBB0-DF3D-41BA-8BE1-51FD01A81148}" presName="composite" presStyleCnt="0"/>
      <dgm:spPr/>
    </dgm:pt>
    <dgm:pt modelId="{076061B0-A6C4-4C00-B161-B75458FCDDCC}" type="pres">
      <dgm:prSet presAssocID="{42DACBB0-DF3D-41BA-8BE1-51FD01A81148}" presName="bentUpArrow1" presStyleLbl="alignImgPlace1" presStyleIdx="1" presStyleCnt="4"/>
      <dgm:spPr/>
    </dgm:pt>
    <dgm:pt modelId="{EF20AF85-1BE1-48B9-B85B-BC16D631EAD4}" type="pres">
      <dgm:prSet presAssocID="{42DACBB0-DF3D-41BA-8BE1-51FD01A81148}" presName="ParentText" presStyleLbl="node1" presStyleIdx="1" presStyleCnt="5" custScaleX="125891">
        <dgm:presLayoutVars>
          <dgm:chMax val="1"/>
          <dgm:chPref val="1"/>
          <dgm:bulletEnabled val="1"/>
        </dgm:presLayoutVars>
      </dgm:prSet>
      <dgm:spPr/>
    </dgm:pt>
    <dgm:pt modelId="{AE10921F-5DD8-45A2-83A2-C288B116D8B3}" type="pres">
      <dgm:prSet presAssocID="{42DACBB0-DF3D-41BA-8BE1-51FD01A81148}" presName="ChildText" presStyleLbl="revTx" presStyleIdx="1" presStyleCnt="4">
        <dgm:presLayoutVars>
          <dgm:chMax val="0"/>
          <dgm:chPref val="0"/>
          <dgm:bulletEnabled val="1"/>
        </dgm:presLayoutVars>
      </dgm:prSet>
      <dgm:spPr/>
    </dgm:pt>
    <dgm:pt modelId="{0A5021D2-057B-4B11-9FF0-EF50EE3CD8D4}" type="pres">
      <dgm:prSet presAssocID="{72A62080-5585-4B4B-AE9B-49936F097F9F}" presName="sibTrans" presStyleCnt="0"/>
      <dgm:spPr/>
    </dgm:pt>
    <dgm:pt modelId="{7B879ACF-D68A-4EEE-8472-11799F6CEEBA}" type="pres">
      <dgm:prSet presAssocID="{C6BB15D3-EE95-423D-9CAE-011EB5566611}" presName="composite" presStyleCnt="0"/>
      <dgm:spPr/>
    </dgm:pt>
    <dgm:pt modelId="{EE064FF6-915A-4E00-8B14-AF8CFFD56733}" type="pres">
      <dgm:prSet presAssocID="{C6BB15D3-EE95-423D-9CAE-011EB5566611}" presName="bentUpArrow1" presStyleLbl="alignImgPlace1" presStyleIdx="2" presStyleCnt="4"/>
      <dgm:spPr/>
    </dgm:pt>
    <dgm:pt modelId="{7248214A-6E29-4D6B-9143-727C6BAA984A}" type="pres">
      <dgm:prSet presAssocID="{C6BB15D3-EE95-423D-9CAE-011EB5566611}" presName="ParentText" presStyleLbl="node1" presStyleIdx="2" presStyleCnt="5" custScaleX="125891">
        <dgm:presLayoutVars>
          <dgm:chMax val="1"/>
          <dgm:chPref val="1"/>
          <dgm:bulletEnabled val="1"/>
        </dgm:presLayoutVars>
      </dgm:prSet>
      <dgm:spPr/>
    </dgm:pt>
    <dgm:pt modelId="{C2DB3E0E-812C-457A-BD8E-9E84B48C9157}" type="pres">
      <dgm:prSet presAssocID="{C6BB15D3-EE95-423D-9CAE-011EB5566611}" presName="ChildText" presStyleLbl="revTx" presStyleIdx="2" presStyleCnt="4">
        <dgm:presLayoutVars>
          <dgm:chMax val="0"/>
          <dgm:chPref val="0"/>
          <dgm:bulletEnabled val="1"/>
        </dgm:presLayoutVars>
      </dgm:prSet>
      <dgm:spPr/>
    </dgm:pt>
    <dgm:pt modelId="{D8668070-CC55-4531-B098-4EB96575D1EC}" type="pres">
      <dgm:prSet presAssocID="{1D329FA4-6B39-4DCC-932B-6ED46ED8691F}" presName="sibTrans" presStyleCnt="0"/>
      <dgm:spPr/>
    </dgm:pt>
    <dgm:pt modelId="{09A477E6-74C2-43B6-B77C-4BFF826B9D83}" type="pres">
      <dgm:prSet presAssocID="{D6295F1A-E168-41A7-A686-0C5FFB312790}" presName="composite" presStyleCnt="0"/>
      <dgm:spPr/>
    </dgm:pt>
    <dgm:pt modelId="{00930E1D-3BD5-4959-B39B-A0D7FD445E4F}" type="pres">
      <dgm:prSet presAssocID="{D6295F1A-E168-41A7-A686-0C5FFB312790}" presName="bentUpArrow1" presStyleLbl="alignImgPlace1" presStyleIdx="3" presStyleCnt="4"/>
      <dgm:spPr/>
    </dgm:pt>
    <dgm:pt modelId="{D509BD98-32CC-4651-8ECC-87CD3AC9DF34}" type="pres">
      <dgm:prSet presAssocID="{D6295F1A-E168-41A7-A686-0C5FFB312790}" presName="ParentText" presStyleLbl="node1" presStyleIdx="3" presStyleCnt="5" custScaleX="125891">
        <dgm:presLayoutVars>
          <dgm:chMax val="1"/>
          <dgm:chPref val="1"/>
          <dgm:bulletEnabled val="1"/>
        </dgm:presLayoutVars>
      </dgm:prSet>
      <dgm:spPr/>
    </dgm:pt>
    <dgm:pt modelId="{8B464FCA-485C-422C-BEA7-8FC231238B8E}" type="pres">
      <dgm:prSet presAssocID="{D6295F1A-E168-41A7-A686-0C5FFB312790}" presName="ChildText" presStyleLbl="revTx" presStyleIdx="3" presStyleCnt="4">
        <dgm:presLayoutVars>
          <dgm:chMax val="0"/>
          <dgm:chPref val="0"/>
          <dgm:bulletEnabled val="1"/>
        </dgm:presLayoutVars>
      </dgm:prSet>
      <dgm:spPr/>
    </dgm:pt>
    <dgm:pt modelId="{CE5D7769-63F1-497F-B962-50C5D055DB34}" type="pres">
      <dgm:prSet presAssocID="{5A3509A8-7A8E-4933-B668-F9F9DB0C9173}" presName="sibTrans" presStyleCnt="0"/>
      <dgm:spPr/>
    </dgm:pt>
    <dgm:pt modelId="{D862B63B-568A-4B49-92E8-39C13869B240}" type="pres">
      <dgm:prSet presAssocID="{D08852A4-BA10-4E7E-A79E-163761B6C13D}" presName="composite" presStyleCnt="0"/>
      <dgm:spPr/>
    </dgm:pt>
    <dgm:pt modelId="{01E21C9D-7EC6-48BE-8CF4-518E597462F9}" type="pres">
      <dgm:prSet presAssocID="{D08852A4-BA10-4E7E-A79E-163761B6C13D}" presName="ParentText" presStyleLbl="node1" presStyleIdx="4" presStyleCnt="5" custScaleX="125891">
        <dgm:presLayoutVars>
          <dgm:chMax val="1"/>
          <dgm:chPref val="1"/>
          <dgm:bulletEnabled val="1"/>
        </dgm:presLayoutVars>
      </dgm:prSet>
      <dgm:spPr/>
    </dgm:pt>
  </dgm:ptLst>
  <dgm:cxnLst>
    <dgm:cxn modelId="{0A28501A-D3AA-4DBF-BCE5-3BC5F183563E}" srcId="{5A07269D-4C84-42A7-B1BB-261F36220219}" destId="{05E45F5E-2BCA-4D51-B454-D0F562B081AA}" srcOrd="0" destOrd="0" parTransId="{F8EA8D95-8C06-4F05-A06F-90373E05E20B}" sibTransId="{AABC928A-07A6-4DBD-A2BE-EC60235547AE}"/>
    <dgm:cxn modelId="{2883D42A-6838-4CD6-B1AC-920AF9642D8C}" type="presOf" srcId="{05E45F5E-2BCA-4D51-B454-D0F562B081AA}" destId="{FED72AD1-940C-4BEF-8FE5-43080AABB5EA}" srcOrd="0" destOrd="0" presId="urn:microsoft.com/office/officeart/2005/8/layout/StepDownProcess"/>
    <dgm:cxn modelId="{3B7CB86B-B3D6-4468-B29B-5E2BF7D0F29F}" srcId="{5A07269D-4C84-42A7-B1BB-261F36220219}" destId="{D08852A4-BA10-4E7E-A79E-163761B6C13D}" srcOrd="4" destOrd="0" parTransId="{7C437728-E8D4-485F-9B35-0FC81A8DFBDE}" sibTransId="{1C43ED9E-0DF8-4A31-8D86-79E55C9627BC}"/>
    <dgm:cxn modelId="{32A72D4C-5894-4F9A-AF4A-A2DC9C782632}" type="presOf" srcId="{D08852A4-BA10-4E7E-A79E-163761B6C13D}" destId="{01E21C9D-7EC6-48BE-8CF4-518E597462F9}" srcOrd="0" destOrd="0" presId="urn:microsoft.com/office/officeart/2005/8/layout/StepDownProcess"/>
    <dgm:cxn modelId="{D72D5752-5584-493C-9750-18B1A67395DC}" type="presOf" srcId="{D6295F1A-E168-41A7-A686-0C5FFB312790}" destId="{D509BD98-32CC-4651-8ECC-87CD3AC9DF34}" srcOrd="0" destOrd="0" presId="urn:microsoft.com/office/officeart/2005/8/layout/StepDownProcess"/>
    <dgm:cxn modelId="{2D249558-6EB0-4274-9392-58E3C53D26D2}" type="presOf" srcId="{42DACBB0-DF3D-41BA-8BE1-51FD01A81148}" destId="{EF20AF85-1BE1-48B9-B85B-BC16D631EAD4}" srcOrd="0" destOrd="0" presId="urn:microsoft.com/office/officeart/2005/8/layout/StepDownProcess"/>
    <dgm:cxn modelId="{9862EB7D-2072-4A8A-AE3F-A693C380332C}" srcId="{5A07269D-4C84-42A7-B1BB-261F36220219}" destId="{D6295F1A-E168-41A7-A686-0C5FFB312790}" srcOrd="3" destOrd="0" parTransId="{B64C6A53-97E9-4DBF-99FF-AE7CC5300C40}" sibTransId="{5A3509A8-7A8E-4933-B668-F9F9DB0C9173}"/>
    <dgm:cxn modelId="{F76DB58C-9254-46A2-830E-4F94A53C907A}" type="presOf" srcId="{5A07269D-4C84-42A7-B1BB-261F36220219}" destId="{BA5C2909-34EE-4C9D-B7B7-B5AB3AADCD32}" srcOrd="0" destOrd="0" presId="urn:microsoft.com/office/officeart/2005/8/layout/StepDownProcess"/>
    <dgm:cxn modelId="{52F93AB6-ED9D-4963-9EF2-C5DE3C0FBA82}" srcId="{5A07269D-4C84-42A7-B1BB-261F36220219}" destId="{C6BB15D3-EE95-423D-9CAE-011EB5566611}" srcOrd="2" destOrd="0" parTransId="{62F5CBBB-84E2-4DAD-9907-61BFF8711568}" sibTransId="{1D329FA4-6B39-4DCC-932B-6ED46ED8691F}"/>
    <dgm:cxn modelId="{EFF7E7B7-640E-48CF-B7CC-71D29E3F6E49}" type="presOf" srcId="{C6BB15D3-EE95-423D-9CAE-011EB5566611}" destId="{7248214A-6E29-4D6B-9143-727C6BAA984A}" srcOrd="0" destOrd="0" presId="urn:microsoft.com/office/officeart/2005/8/layout/StepDownProcess"/>
    <dgm:cxn modelId="{412191E4-ABC4-40F4-B0C2-0816F8810177}" srcId="{5A07269D-4C84-42A7-B1BB-261F36220219}" destId="{42DACBB0-DF3D-41BA-8BE1-51FD01A81148}" srcOrd="1" destOrd="0" parTransId="{E205C427-A098-48EA-9687-1C16DE5D969C}" sibTransId="{72A62080-5585-4B4B-AE9B-49936F097F9F}"/>
    <dgm:cxn modelId="{EA3598E3-7A3B-42A5-ABAA-454324C20C45}" type="presParOf" srcId="{BA5C2909-34EE-4C9D-B7B7-B5AB3AADCD32}" destId="{9F30A7F6-78B0-4CB6-BAB3-DDEF074E1DBA}" srcOrd="0" destOrd="0" presId="urn:microsoft.com/office/officeart/2005/8/layout/StepDownProcess"/>
    <dgm:cxn modelId="{BDDFD0C1-320A-4E82-BB01-6A916497967B}" type="presParOf" srcId="{9F30A7F6-78B0-4CB6-BAB3-DDEF074E1DBA}" destId="{7A78F01E-2C47-4CB4-8B36-54B7A75576C8}" srcOrd="0" destOrd="0" presId="urn:microsoft.com/office/officeart/2005/8/layout/StepDownProcess"/>
    <dgm:cxn modelId="{AF886A83-276F-442E-8886-CEB4935AA65B}" type="presParOf" srcId="{9F30A7F6-78B0-4CB6-BAB3-DDEF074E1DBA}" destId="{FED72AD1-940C-4BEF-8FE5-43080AABB5EA}" srcOrd="1" destOrd="0" presId="urn:microsoft.com/office/officeart/2005/8/layout/StepDownProcess"/>
    <dgm:cxn modelId="{3AFF4656-96C7-4B98-B6B2-2FD01C2EAE74}" type="presParOf" srcId="{9F30A7F6-78B0-4CB6-BAB3-DDEF074E1DBA}" destId="{1DE28AAF-7D35-4564-9378-90EBCA8FCBEA}" srcOrd="2" destOrd="0" presId="urn:microsoft.com/office/officeart/2005/8/layout/StepDownProcess"/>
    <dgm:cxn modelId="{6ECCF791-D4D8-4CFF-9C68-6EA180B5D380}" type="presParOf" srcId="{BA5C2909-34EE-4C9D-B7B7-B5AB3AADCD32}" destId="{ACAD4501-AC32-45FA-87B7-68F1E774A74F}" srcOrd="1" destOrd="0" presId="urn:microsoft.com/office/officeart/2005/8/layout/StepDownProcess"/>
    <dgm:cxn modelId="{60CB320A-9CEF-4F70-B433-44914C0300EC}" type="presParOf" srcId="{BA5C2909-34EE-4C9D-B7B7-B5AB3AADCD32}" destId="{4811BD97-A24A-442A-A415-9B27BE714CAA}" srcOrd="2" destOrd="0" presId="urn:microsoft.com/office/officeart/2005/8/layout/StepDownProcess"/>
    <dgm:cxn modelId="{AFEE8934-6325-4805-9633-1F8C029490B4}" type="presParOf" srcId="{4811BD97-A24A-442A-A415-9B27BE714CAA}" destId="{076061B0-A6C4-4C00-B161-B75458FCDDCC}" srcOrd="0" destOrd="0" presId="urn:microsoft.com/office/officeart/2005/8/layout/StepDownProcess"/>
    <dgm:cxn modelId="{26F9455B-D366-483E-9EF2-3B14BB93B4C2}" type="presParOf" srcId="{4811BD97-A24A-442A-A415-9B27BE714CAA}" destId="{EF20AF85-1BE1-48B9-B85B-BC16D631EAD4}" srcOrd="1" destOrd="0" presId="urn:microsoft.com/office/officeart/2005/8/layout/StepDownProcess"/>
    <dgm:cxn modelId="{E6923C31-8C19-4D92-9DD8-3A30BAC2C7F6}" type="presParOf" srcId="{4811BD97-A24A-442A-A415-9B27BE714CAA}" destId="{AE10921F-5DD8-45A2-83A2-C288B116D8B3}" srcOrd="2" destOrd="0" presId="urn:microsoft.com/office/officeart/2005/8/layout/StepDownProcess"/>
    <dgm:cxn modelId="{619C7065-AC7D-45DE-B0CA-C7C48ED95843}" type="presParOf" srcId="{BA5C2909-34EE-4C9D-B7B7-B5AB3AADCD32}" destId="{0A5021D2-057B-4B11-9FF0-EF50EE3CD8D4}" srcOrd="3" destOrd="0" presId="urn:microsoft.com/office/officeart/2005/8/layout/StepDownProcess"/>
    <dgm:cxn modelId="{1E21979B-8CBD-46FA-9306-82DB714A7A0D}" type="presParOf" srcId="{BA5C2909-34EE-4C9D-B7B7-B5AB3AADCD32}" destId="{7B879ACF-D68A-4EEE-8472-11799F6CEEBA}" srcOrd="4" destOrd="0" presId="urn:microsoft.com/office/officeart/2005/8/layout/StepDownProcess"/>
    <dgm:cxn modelId="{91C92E8B-CACC-4A1B-ADC6-850B6F3DAF32}" type="presParOf" srcId="{7B879ACF-D68A-4EEE-8472-11799F6CEEBA}" destId="{EE064FF6-915A-4E00-8B14-AF8CFFD56733}" srcOrd="0" destOrd="0" presId="urn:microsoft.com/office/officeart/2005/8/layout/StepDownProcess"/>
    <dgm:cxn modelId="{5292B178-3AE7-4EE4-BB5D-298082249F0B}" type="presParOf" srcId="{7B879ACF-D68A-4EEE-8472-11799F6CEEBA}" destId="{7248214A-6E29-4D6B-9143-727C6BAA984A}" srcOrd="1" destOrd="0" presId="urn:microsoft.com/office/officeart/2005/8/layout/StepDownProcess"/>
    <dgm:cxn modelId="{6704F10C-21C9-4E92-B418-144D72449A6F}" type="presParOf" srcId="{7B879ACF-D68A-4EEE-8472-11799F6CEEBA}" destId="{C2DB3E0E-812C-457A-BD8E-9E84B48C9157}" srcOrd="2" destOrd="0" presId="urn:microsoft.com/office/officeart/2005/8/layout/StepDownProcess"/>
    <dgm:cxn modelId="{7633B573-16AE-4F52-B165-1C03F288669D}" type="presParOf" srcId="{BA5C2909-34EE-4C9D-B7B7-B5AB3AADCD32}" destId="{D8668070-CC55-4531-B098-4EB96575D1EC}" srcOrd="5" destOrd="0" presId="urn:microsoft.com/office/officeart/2005/8/layout/StepDownProcess"/>
    <dgm:cxn modelId="{18B755E2-048E-41CB-B6CE-1FB3EB2A08CF}" type="presParOf" srcId="{BA5C2909-34EE-4C9D-B7B7-B5AB3AADCD32}" destId="{09A477E6-74C2-43B6-B77C-4BFF826B9D83}" srcOrd="6" destOrd="0" presId="urn:microsoft.com/office/officeart/2005/8/layout/StepDownProcess"/>
    <dgm:cxn modelId="{8635A643-0002-44DE-822B-C36CB13099D4}" type="presParOf" srcId="{09A477E6-74C2-43B6-B77C-4BFF826B9D83}" destId="{00930E1D-3BD5-4959-B39B-A0D7FD445E4F}" srcOrd="0" destOrd="0" presId="urn:microsoft.com/office/officeart/2005/8/layout/StepDownProcess"/>
    <dgm:cxn modelId="{711A0832-B352-4DF8-B5E1-06F2910C6E72}" type="presParOf" srcId="{09A477E6-74C2-43B6-B77C-4BFF826B9D83}" destId="{D509BD98-32CC-4651-8ECC-87CD3AC9DF34}" srcOrd="1" destOrd="0" presId="urn:microsoft.com/office/officeart/2005/8/layout/StepDownProcess"/>
    <dgm:cxn modelId="{20540CE8-CF7E-4EBB-A1C0-B630088ABB05}" type="presParOf" srcId="{09A477E6-74C2-43B6-B77C-4BFF826B9D83}" destId="{8B464FCA-485C-422C-BEA7-8FC231238B8E}" srcOrd="2" destOrd="0" presId="urn:microsoft.com/office/officeart/2005/8/layout/StepDownProcess"/>
    <dgm:cxn modelId="{E62576D9-850C-450E-B3A1-B9A83456C856}" type="presParOf" srcId="{BA5C2909-34EE-4C9D-B7B7-B5AB3AADCD32}" destId="{CE5D7769-63F1-497F-B962-50C5D055DB34}" srcOrd="7" destOrd="0" presId="urn:microsoft.com/office/officeart/2005/8/layout/StepDownProcess"/>
    <dgm:cxn modelId="{2A85D739-876C-415C-859C-580F1121F0A5}" type="presParOf" srcId="{BA5C2909-34EE-4C9D-B7B7-B5AB3AADCD32}" destId="{D862B63B-568A-4B49-92E8-39C13869B240}" srcOrd="8" destOrd="0" presId="urn:microsoft.com/office/officeart/2005/8/layout/StepDownProcess"/>
    <dgm:cxn modelId="{23FA5381-9116-4AB2-BEAB-40AC484A4D2F}" type="presParOf" srcId="{D862B63B-568A-4B49-92E8-39C13869B240}" destId="{01E21C9D-7EC6-48BE-8CF4-518E597462F9}"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7B48427-7DAD-431A-A675-19EDF62C7674}"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0400B93A-6571-4F3F-A815-E0D75972636F}">
      <dgm:prSet phldrT="[Text]"/>
      <dgm:spPr/>
      <dgm:t>
        <a:bodyPr/>
        <a:lstStyle/>
        <a:p>
          <a:r>
            <a:rPr lang="en-US" dirty="0"/>
            <a:t>Input Addresses</a:t>
          </a:r>
        </a:p>
      </dgm:t>
    </dgm:pt>
    <dgm:pt modelId="{D79631C4-FADA-4F5C-B326-F79296D01E7D}" type="parTrans" cxnId="{6DF9A942-25EE-4FDE-8BC9-CE7313E176E1}">
      <dgm:prSet/>
      <dgm:spPr/>
      <dgm:t>
        <a:bodyPr/>
        <a:lstStyle/>
        <a:p>
          <a:endParaRPr lang="en-US"/>
        </a:p>
      </dgm:t>
    </dgm:pt>
    <dgm:pt modelId="{2EAEC833-F1FB-41E3-8DCF-26E54567E2F6}" type="sibTrans" cxnId="{6DF9A942-25EE-4FDE-8BC9-CE7313E176E1}">
      <dgm:prSet/>
      <dgm:spPr/>
      <dgm:t>
        <a:bodyPr/>
        <a:lstStyle/>
        <a:p>
          <a:endParaRPr lang="en-US"/>
        </a:p>
      </dgm:t>
    </dgm:pt>
    <dgm:pt modelId="{8C4CCD75-3000-41BC-9EA4-3044577C9940}">
      <dgm:prSet/>
      <dgm:spPr/>
      <dgm:t>
        <a:bodyPr/>
        <a:lstStyle/>
        <a:p>
          <a:r>
            <a:rPr lang="en-US" dirty="0"/>
            <a:t>State Matches</a:t>
          </a:r>
        </a:p>
      </dgm:t>
    </dgm:pt>
    <dgm:pt modelId="{216B93E0-0393-4DD8-8F37-291EAA0FB134}" type="parTrans" cxnId="{DACE2978-F076-4BE4-B03C-11E4734F612E}">
      <dgm:prSet/>
      <dgm:spPr/>
      <dgm:t>
        <a:bodyPr/>
        <a:lstStyle/>
        <a:p>
          <a:endParaRPr lang="en-US"/>
        </a:p>
      </dgm:t>
    </dgm:pt>
    <dgm:pt modelId="{AE52E1B4-C860-4356-9181-FA2C05C13E23}" type="sibTrans" cxnId="{DACE2978-F076-4BE4-B03C-11E4734F612E}">
      <dgm:prSet/>
      <dgm:spPr/>
      <dgm:t>
        <a:bodyPr/>
        <a:lstStyle/>
        <a:p>
          <a:endParaRPr lang="en-US"/>
        </a:p>
      </dgm:t>
    </dgm:pt>
    <dgm:pt modelId="{E37C65F9-E87B-4C53-9CA7-A5FEB395BC38}">
      <dgm:prSet/>
      <dgm:spPr/>
      <dgm:t>
        <a:bodyPr/>
        <a:lstStyle/>
        <a:p>
          <a:r>
            <a:rPr lang="en-US" dirty="0"/>
            <a:t>Candidate Matches</a:t>
          </a:r>
        </a:p>
      </dgm:t>
    </dgm:pt>
    <dgm:pt modelId="{7A63CAC6-88A4-443E-9B37-5F5FEA4F3980}" type="parTrans" cxnId="{D3B95D30-7974-443D-8701-DD644F705258}">
      <dgm:prSet/>
      <dgm:spPr/>
      <dgm:t>
        <a:bodyPr/>
        <a:lstStyle/>
        <a:p>
          <a:endParaRPr lang="en-US"/>
        </a:p>
      </dgm:t>
    </dgm:pt>
    <dgm:pt modelId="{25A0BA5F-F1C5-45BC-944A-9263C367007C}" type="sibTrans" cxnId="{D3B95D30-7974-443D-8701-DD644F705258}">
      <dgm:prSet/>
      <dgm:spPr/>
      <dgm:t>
        <a:bodyPr/>
        <a:lstStyle/>
        <a:p>
          <a:endParaRPr lang="en-US"/>
        </a:p>
      </dgm:t>
    </dgm:pt>
    <dgm:pt modelId="{3B06139F-7FA9-4A06-8191-8A4C20BE1144}">
      <dgm:prSet/>
      <dgm:spPr/>
      <dgm:t>
        <a:bodyPr/>
        <a:lstStyle/>
        <a:p>
          <a:r>
            <a:rPr lang="en-US" dirty="0"/>
            <a:t>Initial Filter</a:t>
          </a:r>
        </a:p>
      </dgm:t>
    </dgm:pt>
    <dgm:pt modelId="{DFAB7C86-E85F-4D5D-A2F6-110758D17D43}" type="parTrans" cxnId="{BDD00BE2-F09A-4DBD-A624-72E761B5B06E}">
      <dgm:prSet/>
      <dgm:spPr/>
      <dgm:t>
        <a:bodyPr/>
        <a:lstStyle/>
        <a:p>
          <a:endParaRPr lang="en-US"/>
        </a:p>
      </dgm:t>
    </dgm:pt>
    <dgm:pt modelId="{95AE552F-7487-4277-940A-2D32E0319D09}" type="sibTrans" cxnId="{BDD00BE2-F09A-4DBD-A624-72E761B5B06E}">
      <dgm:prSet/>
      <dgm:spPr/>
      <dgm:t>
        <a:bodyPr/>
        <a:lstStyle/>
        <a:p>
          <a:endParaRPr lang="en-US"/>
        </a:p>
      </dgm:t>
    </dgm:pt>
    <dgm:pt modelId="{1462023C-E44B-41B5-AA26-46EE961F36DB}">
      <dgm:prSet/>
      <dgm:spPr/>
      <dgm:t>
        <a:bodyPr/>
        <a:lstStyle/>
        <a:p>
          <a:r>
            <a:rPr lang="en-US" dirty="0"/>
            <a:t>Record Linkage Model</a:t>
          </a:r>
        </a:p>
      </dgm:t>
    </dgm:pt>
    <dgm:pt modelId="{033DFE2C-DBDC-4515-B919-97F039E49F60}" type="parTrans" cxnId="{C8CE9B66-F351-43D8-935F-2167A3A4A531}">
      <dgm:prSet/>
      <dgm:spPr/>
      <dgm:t>
        <a:bodyPr/>
        <a:lstStyle/>
        <a:p>
          <a:endParaRPr lang="en-US"/>
        </a:p>
      </dgm:t>
    </dgm:pt>
    <dgm:pt modelId="{D1B5EC45-D07E-46E3-B11F-16B361142F5F}" type="sibTrans" cxnId="{C8CE9B66-F351-43D8-935F-2167A3A4A531}">
      <dgm:prSet/>
      <dgm:spPr/>
      <dgm:t>
        <a:bodyPr/>
        <a:lstStyle/>
        <a:p>
          <a:endParaRPr lang="en-US"/>
        </a:p>
      </dgm:t>
    </dgm:pt>
    <dgm:pt modelId="{E874B445-AD16-469D-8784-11B703CE6BC8}">
      <dgm:prSet/>
      <dgm:spPr>
        <a:solidFill>
          <a:schemeClr val="accent2"/>
        </a:solidFill>
      </dgm:spPr>
      <dgm:t>
        <a:bodyPr/>
        <a:lstStyle/>
        <a:p>
          <a:r>
            <a:rPr lang="en-US" dirty="0"/>
            <a:t>Possible Closes</a:t>
          </a:r>
        </a:p>
      </dgm:t>
    </dgm:pt>
    <dgm:pt modelId="{75588EBF-974F-4C10-B3FD-148930ECF56B}" type="parTrans" cxnId="{54C19C6A-496D-42E7-A403-CA5964C6E37D}">
      <dgm:prSet/>
      <dgm:spPr/>
      <dgm:t>
        <a:bodyPr/>
        <a:lstStyle/>
        <a:p>
          <a:endParaRPr lang="en-US"/>
        </a:p>
      </dgm:t>
    </dgm:pt>
    <dgm:pt modelId="{8995696D-16BD-4CB7-A3F0-8242D5839042}" type="sibTrans" cxnId="{54C19C6A-496D-42E7-A403-CA5964C6E37D}">
      <dgm:prSet/>
      <dgm:spPr/>
      <dgm:t>
        <a:bodyPr/>
        <a:lstStyle/>
        <a:p>
          <a:endParaRPr lang="en-US"/>
        </a:p>
      </dgm:t>
    </dgm:pt>
    <dgm:pt modelId="{FF122CB2-A888-4229-B065-D4EA1F30B7F1}">
      <dgm:prSet/>
      <dgm:spPr>
        <a:solidFill>
          <a:schemeClr val="accent2"/>
        </a:solidFill>
      </dgm:spPr>
      <dgm:t>
        <a:bodyPr/>
        <a:lstStyle/>
        <a:p>
          <a:r>
            <a:rPr lang="en-US" dirty="0"/>
            <a:t>Exact Matches</a:t>
          </a:r>
        </a:p>
      </dgm:t>
    </dgm:pt>
    <dgm:pt modelId="{4F76E993-EC11-4E2E-8977-73FC2D379AC5}" type="parTrans" cxnId="{C0372AE3-41A3-48C2-92F5-A8F6BC01ACA2}">
      <dgm:prSet/>
      <dgm:spPr/>
      <dgm:t>
        <a:bodyPr/>
        <a:lstStyle/>
        <a:p>
          <a:endParaRPr lang="en-US"/>
        </a:p>
      </dgm:t>
    </dgm:pt>
    <dgm:pt modelId="{65E754E2-2667-428F-9594-C80A207E9436}" type="sibTrans" cxnId="{C0372AE3-41A3-48C2-92F5-A8F6BC01ACA2}">
      <dgm:prSet/>
      <dgm:spPr/>
      <dgm:t>
        <a:bodyPr/>
        <a:lstStyle/>
        <a:p>
          <a:endParaRPr lang="en-US"/>
        </a:p>
      </dgm:t>
    </dgm:pt>
    <dgm:pt modelId="{379D22A7-7A79-4F82-9C1C-199D01DECC5C}">
      <dgm:prSet/>
      <dgm:spPr>
        <a:solidFill>
          <a:schemeClr val="accent2"/>
        </a:solidFill>
      </dgm:spPr>
      <dgm:t>
        <a:bodyPr/>
        <a:lstStyle/>
        <a:p>
          <a:r>
            <a:rPr lang="en-US" dirty="0"/>
            <a:t>Possible Adds</a:t>
          </a:r>
        </a:p>
      </dgm:t>
    </dgm:pt>
    <dgm:pt modelId="{D2E87B46-7BFE-45AB-865B-BEF215738238}" type="parTrans" cxnId="{81060494-4324-47CB-B462-8B7EEF1DC8EF}">
      <dgm:prSet/>
      <dgm:spPr/>
      <dgm:t>
        <a:bodyPr/>
        <a:lstStyle/>
        <a:p>
          <a:endParaRPr lang="en-US"/>
        </a:p>
      </dgm:t>
    </dgm:pt>
    <dgm:pt modelId="{615E0428-562C-4029-968A-D411B02AD964}" type="sibTrans" cxnId="{81060494-4324-47CB-B462-8B7EEF1DC8EF}">
      <dgm:prSet/>
      <dgm:spPr/>
      <dgm:t>
        <a:bodyPr/>
        <a:lstStyle/>
        <a:p>
          <a:endParaRPr lang="en-US"/>
        </a:p>
      </dgm:t>
    </dgm:pt>
    <dgm:pt modelId="{FDED0787-2A08-4E67-9E32-777E7FE9DC92}">
      <dgm:prSet/>
      <dgm:spPr>
        <a:solidFill>
          <a:schemeClr val="accent2"/>
        </a:solidFill>
      </dgm:spPr>
      <dgm:t>
        <a:bodyPr/>
        <a:lstStyle/>
        <a:p>
          <a:r>
            <a:rPr lang="en-US" dirty="0"/>
            <a:t>Possible Matches</a:t>
          </a:r>
        </a:p>
      </dgm:t>
    </dgm:pt>
    <dgm:pt modelId="{18FA54BB-8C3C-4E94-9B4E-48B8AF574741}" type="parTrans" cxnId="{921EF241-3150-4D94-8AA6-3FE1BC6E1543}">
      <dgm:prSet/>
      <dgm:spPr/>
      <dgm:t>
        <a:bodyPr/>
        <a:lstStyle/>
        <a:p>
          <a:endParaRPr lang="en-US"/>
        </a:p>
      </dgm:t>
    </dgm:pt>
    <dgm:pt modelId="{4C535444-346D-473A-9198-F2DD3C4A083F}" type="sibTrans" cxnId="{921EF241-3150-4D94-8AA6-3FE1BC6E1543}">
      <dgm:prSet/>
      <dgm:spPr/>
      <dgm:t>
        <a:bodyPr/>
        <a:lstStyle/>
        <a:p>
          <a:endParaRPr lang="en-US"/>
        </a:p>
      </dgm:t>
    </dgm:pt>
    <dgm:pt modelId="{DE6D0900-1C5D-4FD5-8D69-6048710B3E50}">
      <dgm:prSet/>
      <dgm:spPr>
        <a:solidFill>
          <a:schemeClr val="accent2"/>
        </a:solidFill>
      </dgm:spPr>
      <dgm:t>
        <a:bodyPr/>
        <a:lstStyle/>
        <a:p>
          <a:r>
            <a:rPr lang="en-US"/>
            <a:t>Non-State Matches</a:t>
          </a:r>
        </a:p>
      </dgm:t>
    </dgm:pt>
    <dgm:pt modelId="{BC37B764-A884-49B8-9F33-BACECBC5B39A}" type="parTrans" cxnId="{825FC296-0C98-4114-91B7-C61DED7085C2}">
      <dgm:prSet/>
      <dgm:spPr/>
      <dgm:t>
        <a:bodyPr/>
        <a:lstStyle/>
        <a:p>
          <a:endParaRPr lang="en-US"/>
        </a:p>
      </dgm:t>
    </dgm:pt>
    <dgm:pt modelId="{B75C8180-A2AA-4043-ACBD-1E1AFC72272E}" type="sibTrans" cxnId="{825FC296-0C98-4114-91B7-C61DED7085C2}">
      <dgm:prSet/>
      <dgm:spPr/>
      <dgm:t>
        <a:bodyPr/>
        <a:lstStyle/>
        <a:p>
          <a:endParaRPr lang="en-US"/>
        </a:p>
      </dgm:t>
    </dgm:pt>
    <dgm:pt modelId="{022B019B-6895-46F0-B6E7-EA5415A8F69D}">
      <dgm:prSet phldrT="[Text]"/>
      <dgm:spPr/>
      <dgm:t>
        <a:bodyPr/>
        <a:lstStyle/>
        <a:p>
          <a:r>
            <a:rPr lang="en-US" dirty="0"/>
            <a:t>Store Number Matches</a:t>
          </a:r>
        </a:p>
      </dgm:t>
    </dgm:pt>
    <dgm:pt modelId="{2ECDB1DA-20B6-4DCF-BB6E-C706E65CDAB1}" type="sibTrans" cxnId="{2E1EC7A7-2920-4814-ADEC-3883178F7DBD}">
      <dgm:prSet/>
      <dgm:spPr/>
      <dgm:t>
        <a:bodyPr/>
        <a:lstStyle/>
        <a:p>
          <a:endParaRPr lang="en-US"/>
        </a:p>
      </dgm:t>
    </dgm:pt>
    <dgm:pt modelId="{24D101E6-68CE-4DBB-9774-9FE73EF71A71}" type="parTrans" cxnId="{2E1EC7A7-2920-4814-ADEC-3883178F7DBD}">
      <dgm:prSet/>
      <dgm:spPr/>
      <dgm:t>
        <a:bodyPr/>
        <a:lstStyle/>
        <a:p>
          <a:endParaRPr lang="en-US"/>
        </a:p>
      </dgm:t>
    </dgm:pt>
    <dgm:pt modelId="{D6A00AAC-67EA-4322-ABBD-8291C5179EC4}" type="pres">
      <dgm:prSet presAssocID="{A7B48427-7DAD-431A-A675-19EDF62C7674}" presName="diagram" presStyleCnt="0">
        <dgm:presLayoutVars>
          <dgm:chPref val="1"/>
          <dgm:dir/>
          <dgm:animOne val="branch"/>
          <dgm:animLvl val="lvl"/>
          <dgm:resizeHandles val="exact"/>
        </dgm:presLayoutVars>
      </dgm:prSet>
      <dgm:spPr/>
    </dgm:pt>
    <dgm:pt modelId="{B59E463E-DEB0-434C-B67B-44A81A9E371E}" type="pres">
      <dgm:prSet presAssocID="{0400B93A-6571-4F3F-A815-E0D75972636F}" presName="root1" presStyleCnt="0"/>
      <dgm:spPr/>
    </dgm:pt>
    <dgm:pt modelId="{08777685-EF36-4581-A720-DC92DFA19796}" type="pres">
      <dgm:prSet presAssocID="{0400B93A-6571-4F3F-A815-E0D75972636F}" presName="LevelOneTextNode" presStyleLbl="node0" presStyleIdx="0" presStyleCnt="1" custLinFactNeighborX="4645" custLinFactNeighborY="53885">
        <dgm:presLayoutVars>
          <dgm:chPref val="3"/>
        </dgm:presLayoutVars>
      </dgm:prSet>
      <dgm:spPr/>
    </dgm:pt>
    <dgm:pt modelId="{98D877DD-263C-4917-9C6B-B89A0F5418AF}" type="pres">
      <dgm:prSet presAssocID="{0400B93A-6571-4F3F-A815-E0D75972636F}" presName="level2hierChild" presStyleCnt="0"/>
      <dgm:spPr/>
    </dgm:pt>
    <dgm:pt modelId="{AD9B427B-BB05-4890-973E-F9F3BC406C4B}" type="pres">
      <dgm:prSet presAssocID="{24D101E6-68CE-4DBB-9774-9FE73EF71A71}" presName="conn2-1" presStyleLbl="parChTrans1D2" presStyleIdx="0" presStyleCnt="2"/>
      <dgm:spPr/>
    </dgm:pt>
    <dgm:pt modelId="{A01A5014-CEB3-421F-A9F1-3A2980B85809}" type="pres">
      <dgm:prSet presAssocID="{24D101E6-68CE-4DBB-9774-9FE73EF71A71}" presName="connTx" presStyleLbl="parChTrans1D2" presStyleIdx="0" presStyleCnt="2"/>
      <dgm:spPr/>
    </dgm:pt>
    <dgm:pt modelId="{5010BC2D-EF13-43A4-9005-8C5111F91366}" type="pres">
      <dgm:prSet presAssocID="{022B019B-6895-46F0-B6E7-EA5415A8F69D}" presName="root2" presStyleCnt="0"/>
      <dgm:spPr/>
    </dgm:pt>
    <dgm:pt modelId="{05C6CA02-2C22-496D-A82F-3A7EBF7E6463}" type="pres">
      <dgm:prSet presAssocID="{022B019B-6895-46F0-B6E7-EA5415A8F69D}" presName="LevelTwoTextNode" presStyleLbl="node2" presStyleIdx="0" presStyleCnt="2" custLinFactNeighborX="-914" custLinFactNeighborY="50000">
        <dgm:presLayoutVars>
          <dgm:chPref val="3"/>
        </dgm:presLayoutVars>
      </dgm:prSet>
      <dgm:spPr/>
    </dgm:pt>
    <dgm:pt modelId="{E65C9528-1B64-41DF-87FE-3AFD1EEC4A1D}" type="pres">
      <dgm:prSet presAssocID="{022B019B-6895-46F0-B6E7-EA5415A8F69D}" presName="level3hierChild" presStyleCnt="0"/>
      <dgm:spPr/>
    </dgm:pt>
    <dgm:pt modelId="{6598BF6A-D8C9-4192-9546-B579120D92B3}" type="pres">
      <dgm:prSet presAssocID="{7A63CAC6-88A4-443E-9B37-5F5FEA4F3980}" presName="conn2-1" presStyleLbl="parChTrans1D3" presStyleIdx="0" presStyleCnt="2"/>
      <dgm:spPr/>
    </dgm:pt>
    <dgm:pt modelId="{D299F3E0-B389-4998-AE68-1F3CF932FFF7}" type="pres">
      <dgm:prSet presAssocID="{7A63CAC6-88A4-443E-9B37-5F5FEA4F3980}" presName="connTx" presStyleLbl="parChTrans1D3" presStyleIdx="0" presStyleCnt="2"/>
      <dgm:spPr/>
    </dgm:pt>
    <dgm:pt modelId="{B41C0C52-5F9A-4543-9F5C-69188E2FB928}" type="pres">
      <dgm:prSet presAssocID="{E37C65F9-E87B-4C53-9CA7-A5FEB395BC38}" presName="root2" presStyleCnt="0"/>
      <dgm:spPr/>
    </dgm:pt>
    <dgm:pt modelId="{6AE192EF-AB98-431B-B2FA-28DBF984F4D0}" type="pres">
      <dgm:prSet presAssocID="{E37C65F9-E87B-4C53-9CA7-A5FEB395BC38}" presName="LevelTwoTextNode" presStyleLbl="node3" presStyleIdx="0" presStyleCnt="2" custLinFactY="17993" custLinFactNeighborX="20000" custLinFactNeighborY="100000">
        <dgm:presLayoutVars>
          <dgm:chPref val="3"/>
        </dgm:presLayoutVars>
      </dgm:prSet>
      <dgm:spPr/>
    </dgm:pt>
    <dgm:pt modelId="{17DD3A73-695A-4066-A9F0-7FF21493BAC0}" type="pres">
      <dgm:prSet presAssocID="{E37C65F9-E87B-4C53-9CA7-A5FEB395BC38}" presName="level3hierChild" presStyleCnt="0"/>
      <dgm:spPr/>
    </dgm:pt>
    <dgm:pt modelId="{2B58E7C0-B055-4BD1-BE62-646100FD9E8C}" type="pres">
      <dgm:prSet presAssocID="{DFAB7C86-E85F-4D5D-A2F6-110758D17D43}" presName="conn2-1" presStyleLbl="parChTrans1D4" presStyleIdx="0" presStyleCnt="6"/>
      <dgm:spPr/>
    </dgm:pt>
    <dgm:pt modelId="{63947E0E-674F-4875-819B-556B3F0485E3}" type="pres">
      <dgm:prSet presAssocID="{DFAB7C86-E85F-4D5D-A2F6-110758D17D43}" presName="connTx" presStyleLbl="parChTrans1D4" presStyleIdx="0" presStyleCnt="6"/>
      <dgm:spPr/>
    </dgm:pt>
    <dgm:pt modelId="{ED5D2C05-7874-4C3F-82E4-6489E8222BCF}" type="pres">
      <dgm:prSet presAssocID="{3B06139F-7FA9-4A06-8191-8A4C20BE1144}" presName="root2" presStyleCnt="0"/>
      <dgm:spPr/>
    </dgm:pt>
    <dgm:pt modelId="{65F28B7F-5498-4863-A992-C9B7FD101461}" type="pres">
      <dgm:prSet presAssocID="{3B06139F-7FA9-4A06-8191-8A4C20BE1144}" presName="LevelTwoTextNode" presStyleLbl="node4" presStyleIdx="0" presStyleCnt="6" custLinFactY="17993" custLinFactNeighborX="-2347" custLinFactNeighborY="100000">
        <dgm:presLayoutVars>
          <dgm:chPref val="3"/>
        </dgm:presLayoutVars>
      </dgm:prSet>
      <dgm:spPr/>
    </dgm:pt>
    <dgm:pt modelId="{326831EF-230F-4EE6-85C4-91F6C61108BF}" type="pres">
      <dgm:prSet presAssocID="{3B06139F-7FA9-4A06-8191-8A4C20BE1144}" presName="level3hierChild" presStyleCnt="0"/>
      <dgm:spPr/>
    </dgm:pt>
    <dgm:pt modelId="{4B6C62BC-C509-40DA-A3AA-2128621315DB}" type="pres">
      <dgm:prSet presAssocID="{033DFE2C-DBDC-4515-B919-97F039E49F60}" presName="conn2-1" presStyleLbl="parChTrans1D4" presStyleIdx="1" presStyleCnt="6"/>
      <dgm:spPr/>
    </dgm:pt>
    <dgm:pt modelId="{478D82D5-61AC-4F74-AF67-2C1DFC2858C8}" type="pres">
      <dgm:prSet presAssocID="{033DFE2C-DBDC-4515-B919-97F039E49F60}" presName="connTx" presStyleLbl="parChTrans1D4" presStyleIdx="1" presStyleCnt="6"/>
      <dgm:spPr/>
    </dgm:pt>
    <dgm:pt modelId="{50C17BAF-D6E0-44F2-910B-7E16A8DA7A9E}" type="pres">
      <dgm:prSet presAssocID="{1462023C-E44B-41B5-AA26-46EE961F36DB}" presName="root2" presStyleCnt="0"/>
      <dgm:spPr/>
    </dgm:pt>
    <dgm:pt modelId="{C9CFA59D-9800-4A35-97AB-D3D5F63E7036}" type="pres">
      <dgm:prSet presAssocID="{1462023C-E44B-41B5-AA26-46EE961F36DB}" presName="LevelTwoTextNode" presStyleLbl="node4" presStyleIdx="1" presStyleCnt="6" custLinFactY="17993" custLinFactNeighborX="-22245" custLinFactNeighborY="100000">
        <dgm:presLayoutVars>
          <dgm:chPref val="3"/>
        </dgm:presLayoutVars>
      </dgm:prSet>
      <dgm:spPr/>
    </dgm:pt>
    <dgm:pt modelId="{92D81862-08C5-468C-A589-07B624BAB66F}" type="pres">
      <dgm:prSet presAssocID="{1462023C-E44B-41B5-AA26-46EE961F36DB}" presName="level3hierChild" presStyleCnt="0"/>
      <dgm:spPr/>
    </dgm:pt>
    <dgm:pt modelId="{1232E111-1185-446F-9BAD-22E3A4CEA858}" type="pres">
      <dgm:prSet presAssocID="{75588EBF-974F-4C10-B3FD-148930ECF56B}" presName="conn2-1" presStyleLbl="parChTrans1D4" presStyleIdx="2" presStyleCnt="6"/>
      <dgm:spPr/>
    </dgm:pt>
    <dgm:pt modelId="{655EBCC6-CABF-449F-BEA5-6748C8ADF521}" type="pres">
      <dgm:prSet presAssocID="{75588EBF-974F-4C10-B3FD-148930ECF56B}" presName="connTx" presStyleLbl="parChTrans1D4" presStyleIdx="2" presStyleCnt="6"/>
      <dgm:spPr/>
    </dgm:pt>
    <dgm:pt modelId="{5BFC811E-9DA7-41AA-9D72-1CC587D08800}" type="pres">
      <dgm:prSet presAssocID="{E874B445-AD16-469D-8784-11B703CE6BC8}" presName="root2" presStyleCnt="0"/>
      <dgm:spPr/>
    </dgm:pt>
    <dgm:pt modelId="{2E681266-B3FD-48CA-AAC5-4F1568FA21D6}" type="pres">
      <dgm:prSet presAssocID="{E874B445-AD16-469D-8784-11B703CE6BC8}" presName="LevelTwoTextNode" presStyleLbl="node4" presStyleIdx="2" presStyleCnt="6" custLinFactY="838" custLinFactNeighborX="-35463" custLinFactNeighborY="100000">
        <dgm:presLayoutVars>
          <dgm:chPref val="3"/>
        </dgm:presLayoutVars>
      </dgm:prSet>
      <dgm:spPr/>
    </dgm:pt>
    <dgm:pt modelId="{D5A60FFA-1292-47F6-86EE-01A1B8A4C3CF}" type="pres">
      <dgm:prSet presAssocID="{E874B445-AD16-469D-8784-11B703CE6BC8}" presName="level3hierChild" presStyleCnt="0"/>
      <dgm:spPr/>
    </dgm:pt>
    <dgm:pt modelId="{831186B8-732D-4DF8-BF03-7E3A5B0368DF}" type="pres">
      <dgm:prSet presAssocID="{4F76E993-EC11-4E2E-8977-73FC2D379AC5}" presName="conn2-1" presStyleLbl="parChTrans1D4" presStyleIdx="3" presStyleCnt="6"/>
      <dgm:spPr/>
    </dgm:pt>
    <dgm:pt modelId="{1E5DC54F-A097-4F71-9C35-9A215D92796C}" type="pres">
      <dgm:prSet presAssocID="{4F76E993-EC11-4E2E-8977-73FC2D379AC5}" presName="connTx" presStyleLbl="parChTrans1D4" presStyleIdx="3" presStyleCnt="6"/>
      <dgm:spPr/>
    </dgm:pt>
    <dgm:pt modelId="{08977155-A289-4CA7-97B3-52E130C1D30E}" type="pres">
      <dgm:prSet presAssocID="{FF122CB2-A888-4229-B065-D4EA1F30B7F1}" presName="root2" presStyleCnt="0"/>
      <dgm:spPr/>
    </dgm:pt>
    <dgm:pt modelId="{AA49CA1A-80BF-4A2D-B5BA-ECDC36CD65D6}" type="pres">
      <dgm:prSet presAssocID="{FF122CB2-A888-4229-B065-D4EA1F30B7F1}" presName="LevelTwoTextNode" presStyleLbl="node4" presStyleIdx="3" presStyleCnt="6" custLinFactY="38484" custLinFactNeighborX="-35463" custLinFactNeighborY="100000">
        <dgm:presLayoutVars>
          <dgm:chPref val="3"/>
        </dgm:presLayoutVars>
      </dgm:prSet>
      <dgm:spPr/>
    </dgm:pt>
    <dgm:pt modelId="{461A76A1-7B9F-4FC1-ADD7-10F18DA09E57}" type="pres">
      <dgm:prSet presAssocID="{FF122CB2-A888-4229-B065-D4EA1F30B7F1}" presName="level3hierChild" presStyleCnt="0"/>
      <dgm:spPr/>
    </dgm:pt>
    <dgm:pt modelId="{034A4D6A-2F2E-482E-8467-C541A69C4B06}" type="pres">
      <dgm:prSet presAssocID="{D2E87B46-7BFE-45AB-865B-BEF215738238}" presName="conn2-1" presStyleLbl="parChTrans1D4" presStyleIdx="4" presStyleCnt="6"/>
      <dgm:spPr/>
    </dgm:pt>
    <dgm:pt modelId="{531A9AAF-9371-43E5-9D29-D175F96ABFFD}" type="pres">
      <dgm:prSet presAssocID="{D2E87B46-7BFE-45AB-865B-BEF215738238}" presName="connTx" presStyleLbl="parChTrans1D4" presStyleIdx="4" presStyleCnt="6"/>
      <dgm:spPr/>
    </dgm:pt>
    <dgm:pt modelId="{1293C2F9-9AA2-4EA5-8BA8-140B25A8FC83}" type="pres">
      <dgm:prSet presAssocID="{379D22A7-7A79-4F82-9C1C-199D01DECC5C}" presName="root2" presStyleCnt="0"/>
      <dgm:spPr/>
    </dgm:pt>
    <dgm:pt modelId="{9C434818-B18B-4C17-86D9-C9BA792E164B}" type="pres">
      <dgm:prSet presAssocID="{379D22A7-7A79-4F82-9C1C-199D01DECC5C}" presName="LevelTwoTextNode" presStyleLbl="node4" presStyleIdx="4" presStyleCnt="6" custLinFactY="127883" custLinFactNeighborX="-35463" custLinFactNeighborY="200000">
        <dgm:presLayoutVars>
          <dgm:chPref val="3"/>
        </dgm:presLayoutVars>
      </dgm:prSet>
      <dgm:spPr/>
    </dgm:pt>
    <dgm:pt modelId="{64946297-CDE6-4533-967A-69513482B5B7}" type="pres">
      <dgm:prSet presAssocID="{379D22A7-7A79-4F82-9C1C-199D01DECC5C}" presName="level3hierChild" presStyleCnt="0"/>
      <dgm:spPr/>
    </dgm:pt>
    <dgm:pt modelId="{9D4F2CDF-C034-4AFC-999B-69B1FCC6B748}" type="pres">
      <dgm:prSet presAssocID="{18FA54BB-8C3C-4E94-9B4E-48B8AF574741}" presName="conn2-1" presStyleLbl="parChTrans1D4" presStyleIdx="5" presStyleCnt="6"/>
      <dgm:spPr/>
    </dgm:pt>
    <dgm:pt modelId="{2FCA4558-987E-4D5E-A18C-24EE9C61BB42}" type="pres">
      <dgm:prSet presAssocID="{18FA54BB-8C3C-4E94-9B4E-48B8AF574741}" presName="connTx" presStyleLbl="parChTrans1D4" presStyleIdx="5" presStyleCnt="6"/>
      <dgm:spPr/>
    </dgm:pt>
    <dgm:pt modelId="{4FE18AC5-09F1-437F-960E-E40F7ABC6D62}" type="pres">
      <dgm:prSet presAssocID="{FDED0787-2A08-4E67-9E32-777E7FE9DC92}" presName="root2" presStyleCnt="0"/>
      <dgm:spPr/>
    </dgm:pt>
    <dgm:pt modelId="{4B8CDA10-9A0A-45B6-9F54-439EE37F9108}" type="pres">
      <dgm:prSet presAssocID="{FDED0787-2A08-4E67-9E32-777E7FE9DC92}" presName="LevelTwoTextNode" presStyleLbl="node4" presStyleIdx="5" presStyleCnt="6" custLinFactNeighborX="-35463" custLinFactNeighborY="58619">
        <dgm:presLayoutVars>
          <dgm:chPref val="3"/>
        </dgm:presLayoutVars>
      </dgm:prSet>
      <dgm:spPr/>
    </dgm:pt>
    <dgm:pt modelId="{C0B78729-2DF5-4F1B-8029-B6FCCF85CA50}" type="pres">
      <dgm:prSet presAssocID="{FDED0787-2A08-4E67-9E32-777E7FE9DC92}" presName="level3hierChild" presStyleCnt="0"/>
      <dgm:spPr/>
    </dgm:pt>
    <dgm:pt modelId="{AC81462D-5128-4B15-A7A3-5A418B20B51D}" type="pres">
      <dgm:prSet presAssocID="{216B93E0-0393-4DD8-8F37-291EAA0FB134}" presName="conn2-1" presStyleLbl="parChTrans1D2" presStyleIdx="1" presStyleCnt="2"/>
      <dgm:spPr/>
    </dgm:pt>
    <dgm:pt modelId="{3444C19F-D7DE-4866-83FB-08B08336C5E4}" type="pres">
      <dgm:prSet presAssocID="{216B93E0-0393-4DD8-8F37-291EAA0FB134}" presName="connTx" presStyleLbl="parChTrans1D2" presStyleIdx="1" presStyleCnt="2"/>
      <dgm:spPr/>
    </dgm:pt>
    <dgm:pt modelId="{606E1B6E-B7AD-4B09-B50F-E0A221B8E711}" type="pres">
      <dgm:prSet presAssocID="{8C4CCD75-3000-41BC-9EA4-3044577C9940}" presName="root2" presStyleCnt="0"/>
      <dgm:spPr/>
    </dgm:pt>
    <dgm:pt modelId="{D18C1220-B89E-4A55-A80D-40C78D189956}" type="pres">
      <dgm:prSet presAssocID="{8C4CCD75-3000-41BC-9EA4-3044577C9940}" presName="LevelTwoTextNode" presStyleLbl="node2" presStyleIdx="1" presStyleCnt="2" custLinFactNeighborX="-914" custLinFactNeighborY="81564">
        <dgm:presLayoutVars>
          <dgm:chPref val="3"/>
        </dgm:presLayoutVars>
      </dgm:prSet>
      <dgm:spPr/>
    </dgm:pt>
    <dgm:pt modelId="{E8A5C366-797B-411F-9135-4B9D2D4211A5}" type="pres">
      <dgm:prSet presAssocID="{8C4CCD75-3000-41BC-9EA4-3044577C9940}" presName="level3hierChild" presStyleCnt="0"/>
      <dgm:spPr/>
    </dgm:pt>
    <dgm:pt modelId="{20B15CE4-371E-474F-9A1D-BF62E16D7468}" type="pres">
      <dgm:prSet presAssocID="{BC37B764-A884-49B8-9F33-BACECBC5B39A}" presName="conn2-1" presStyleLbl="parChTrans1D3" presStyleIdx="1" presStyleCnt="2"/>
      <dgm:spPr/>
    </dgm:pt>
    <dgm:pt modelId="{73CFAAA3-E2B9-43DE-8F9F-D725435CF931}" type="pres">
      <dgm:prSet presAssocID="{BC37B764-A884-49B8-9F33-BACECBC5B39A}" presName="connTx" presStyleLbl="parChTrans1D3" presStyleIdx="1" presStyleCnt="2"/>
      <dgm:spPr/>
    </dgm:pt>
    <dgm:pt modelId="{726D301E-B452-414E-BB1B-E3D3BF00E6D4}" type="pres">
      <dgm:prSet presAssocID="{DE6D0900-1C5D-4FD5-8D69-6048710B3E50}" presName="root2" presStyleCnt="0"/>
      <dgm:spPr/>
    </dgm:pt>
    <dgm:pt modelId="{F74325D3-FBF7-4653-AEF6-55FD2BFFDD3D}" type="pres">
      <dgm:prSet presAssocID="{DE6D0900-1C5D-4FD5-8D69-6048710B3E50}" presName="LevelTwoTextNode" presStyleLbl="node3" presStyleIdx="1" presStyleCnt="2" custLinFactY="100000" custLinFactNeighborX="41564" custLinFactNeighborY="125365">
        <dgm:presLayoutVars>
          <dgm:chPref val="3"/>
        </dgm:presLayoutVars>
      </dgm:prSet>
      <dgm:spPr/>
    </dgm:pt>
    <dgm:pt modelId="{05EA6128-BC4B-421A-A57A-EC0FF33A412E}" type="pres">
      <dgm:prSet presAssocID="{DE6D0900-1C5D-4FD5-8D69-6048710B3E50}" presName="level3hierChild" presStyleCnt="0"/>
      <dgm:spPr/>
    </dgm:pt>
  </dgm:ptLst>
  <dgm:cxnLst>
    <dgm:cxn modelId="{A7316D03-7647-4437-A24E-C23BA89B65E9}" type="presOf" srcId="{4F76E993-EC11-4E2E-8977-73FC2D379AC5}" destId="{831186B8-732D-4DF8-BF03-7E3A5B0368DF}" srcOrd="0" destOrd="0" presId="urn:microsoft.com/office/officeart/2005/8/layout/hierarchy2"/>
    <dgm:cxn modelId="{1C358F0D-27D0-4A76-9D03-BCC71D37D930}" type="presOf" srcId="{DFAB7C86-E85F-4D5D-A2F6-110758D17D43}" destId="{63947E0E-674F-4875-819B-556B3F0485E3}" srcOrd="1" destOrd="0" presId="urn:microsoft.com/office/officeart/2005/8/layout/hierarchy2"/>
    <dgm:cxn modelId="{ACA4211A-EE20-41DB-BC9B-EB97911BB843}" type="presOf" srcId="{A7B48427-7DAD-431A-A675-19EDF62C7674}" destId="{D6A00AAC-67EA-4322-ABBD-8291C5179EC4}" srcOrd="0" destOrd="0" presId="urn:microsoft.com/office/officeart/2005/8/layout/hierarchy2"/>
    <dgm:cxn modelId="{00D6AC1E-FFBB-4A1A-AA46-9DBD9ED4EB08}" type="presOf" srcId="{E874B445-AD16-469D-8784-11B703CE6BC8}" destId="{2E681266-B3FD-48CA-AAC5-4F1568FA21D6}" srcOrd="0" destOrd="0" presId="urn:microsoft.com/office/officeart/2005/8/layout/hierarchy2"/>
    <dgm:cxn modelId="{5DFFE81E-8865-4A59-AF70-DD2D3BC183D0}" type="presOf" srcId="{D2E87B46-7BFE-45AB-865B-BEF215738238}" destId="{034A4D6A-2F2E-482E-8467-C541A69C4B06}" srcOrd="0" destOrd="0" presId="urn:microsoft.com/office/officeart/2005/8/layout/hierarchy2"/>
    <dgm:cxn modelId="{B86F0023-4111-459B-9CE7-BFA1001E0DCC}" type="presOf" srcId="{75588EBF-974F-4C10-B3FD-148930ECF56B}" destId="{1232E111-1185-446F-9BAD-22E3A4CEA858}" srcOrd="0" destOrd="0" presId="urn:microsoft.com/office/officeart/2005/8/layout/hierarchy2"/>
    <dgm:cxn modelId="{662A3723-284A-442D-BECD-31E8A21A7CA7}" type="presOf" srcId="{D2E87B46-7BFE-45AB-865B-BEF215738238}" destId="{531A9AAF-9371-43E5-9D29-D175F96ABFFD}" srcOrd="1" destOrd="0" presId="urn:microsoft.com/office/officeart/2005/8/layout/hierarchy2"/>
    <dgm:cxn modelId="{C4A5D126-3480-4291-8BE3-76B1F9819939}" type="presOf" srcId="{7A63CAC6-88A4-443E-9B37-5F5FEA4F3980}" destId="{6598BF6A-D8C9-4192-9546-B579120D92B3}" srcOrd="0" destOrd="0" presId="urn:microsoft.com/office/officeart/2005/8/layout/hierarchy2"/>
    <dgm:cxn modelId="{D3B95D30-7974-443D-8701-DD644F705258}" srcId="{022B019B-6895-46F0-B6E7-EA5415A8F69D}" destId="{E37C65F9-E87B-4C53-9CA7-A5FEB395BC38}" srcOrd="0" destOrd="0" parTransId="{7A63CAC6-88A4-443E-9B37-5F5FEA4F3980}" sibTransId="{25A0BA5F-F1C5-45BC-944A-9263C367007C}"/>
    <dgm:cxn modelId="{921EF241-3150-4D94-8AA6-3FE1BC6E1543}" srcId="{1462023C-E44B-41B5-AA26-46EE961F36DB}" destId="{FDED0787-2A08-4E67-9E32-777E7FE9DC92}" srcOrd="3" destOrd="0" parTransId="{18FA54BB-8C3C-4E94-9B4E-48B8AF574741}" sibTransId="{4C535444-346D-473A-9198-F2DD3C4A083F}"/>
    <dgm:cxn modelId="{FF232F42-BD7D-4243-8091-803ED094B54E}" type="presOf" srcId="{3B06139F-7FA9-4A06-8191-8A4C20BE1144}" destId="{65F28B7F-5498-4863-A992-C9B7FD101461}" srcOrd="0" destOrd="0" presId="urn:microsoft.com/office/officeart/2005/8/layout/hierarchy2"/>
    <dgm:cxn modelId="{DD287242-B19C-4DAC-A93C-E606952DB671}" type="presOf" srcId="{0400B93A-6571-4F3F-A815-E0D75972636F}" destId="{08777685-EF36-4581-A720-DC92DFA19796}" srcOrd="0" destOrd="0" presId="urn:microsoft.com/office/officeart/2005/8/layout/hierarchy2"/>
    <dgm:cxn modelId="{6DF9A942-25EE-4FDE-8BC9-CE7313E176E1}" srcId="{A7B48427-7DAD-431A-A675-19EDF62C7674}" destId="{0400B93A-6571-4F3F-A815-E0D75972636F}" srcOrd="0" destOrd="0" parTransId="{D79631C4-FADA-4F5C-B326-F79296D01E7D}" sibTransId="{2EAEC833-F1FB-41E3-8DCF-26E54567E2F6}"/>
    <dgm:cxn modelId="{C8CE9B66-F351-43D8-935F-2167A3A4A531}" srcId="{3B06139F-7FA9-4A06-8191-8A4C20BE1144}" destId="{1462023C-E44B-41B5-AA26-46EE961F36DB}" srcOrd="0" destOrd="0" parTransId="{033DFE2C-DBDC-4515-B919-97F039E49F60}" sibTransId="{D1B5EC45-D07E-46E3-B11F-16B361142F5F}"/>
    <dgm:cxn modelId="{B4BE8767-0AA1-4052-A206-EB22C67422C3}" type="presOf" srcId="{216B93E0-0393-4DD8-8F37-291EAA0FB134}" destId="{AC81462D-5128-4B15-A7A3-5A418B20B51D}" srcOrd="0" destOrd="0" presId="urn:microsoft.com/office/officeart/2005/8/layout/hierarchy2"/>
    <dgm:cxn modelId="{F606E969-DFF9-405F-BBBB-F9BEEABB63C6}" type="presOf" srcId="{4F76E993-EC11-4E2E-8977-73FC2D379AC5}" destId="{1E5DC54F-A097-4F71-9C35-9A215D92796C}" srcOrd="1" destOrd="0" presId="urn:microsoft.com/office/officeart/2005/8/layout/hierarchy2"/>
    <dgm:cxn modelId="{BD35514A-9839-4333-8278-F6B4A33D0BC8}" type="presOf" srcId="{E37C65F9-E87B-4C53-9CA7-A5FEB395BC38}" destId="{6AE192EF-AB98-431B-B2FA-28DBF984F4D0}" srcOrd="0" destOrd="0" presId="urn:microsoft.com/office/officeart/2005/8/layout/hierarchy2"/>
    <dgm:cxn modelId="{54C19C6A-496D-42E7-A403-CA5964C6E37D}" srcId="{1462023C-E44B-41B5-AA26-46EE961F36DB}" destId="{E874B445-AD16-469D-8784-11B703CE6BC8}" srcOrd="0" destOrd="0" parTransId="{75588EBF-974F-4C10-B3FD-148930ECF56B}" sibTransId="{8995696D-16BD-4CB7-A3F0-8242D5839042}"/>
    <dgm:cxn modelId="{B5C9244C-B219-47F8-B6D8-88A83FD93D1E}" type="presOf" srcId="{033DFE2C-DBDC-4515-B919-97F039E49F60}" destId="{4B6C62BC-C509-40DA-A3AA-2128621315DB}" srcOrd="0" destOrd="0" presId="urn:microsoft.com/office/officeart/2005/8/layout/hierarchy2"/>
    <dgm:cxn modelId="{16776E6E-EC84-49A9-8853-5357619E6285}" type="presOf" srcId="{24D101E6-68CE-4DBB-9774-9FE73EF71A71}" destId="{AD9B427B-BB05-4890-973E-F9F3BC406C4B}" srcOrd="0" destOrd="0" presId="urn:microsoft.com/office/officeart/2005/8/layout/hierarchy2"/>
    <dgm:cxn modelId="{D1EA7A4F-5FA8-4A01-B1A6-2D3A65C701DE}" type="presOf" srcId="{022B019B-6895-46F0-B6E7-EA5415A8F69D}" destId="{05C6CA02-2C22-496D-A82F-3A7EBF7E6463}" srcOrd="0" destOrd="0" presId="urn:microsoft.com/office/officeart/2005/8/layout/hierarchy2"/>
    <dgm:cxn modelId="{33D1BE54-892A-4E86-98CE-77E11C688932}" type="presOf" srcId="{033DFE2C-DBDC-4515-B919-97F039E49F60}" destId="{478D82D5-61AC-4F74-AF67-2C1DFC2858C8}" srcOrd="1" destOrd="0" presId="urn:microsoft.com/office/officeart/2005/8/layout/hierarchy2"/>
    <dgm:cxn modelId="{07887577-ED48-4D0D-ABE2-63EFB3818727}" type="presOf" srcId="{FDED0787-2A08-4E67-9E32-777E7FE9DC92}" destId="{4B8CDA10-9A0A-45B6-9F54-439EE37F9108}" srcOrd="0" destOrd="0" presId="urn:microsoft.com/office/officeart/2005/8/layout/hierarchy2"/>
    <dgm:cxn modelId="{A3F09E77-EB20-4609-936A-AC88820218BF}" type="presOf" srcId="{BC37B764-A884-49B8-9F33-BACECBC5B39A}" destId="{73CFAAA3-E2B9-43DE-8F9F-D725435CF931}" srcOrd="1" destOrd="0" presId="urn:microsoft.com/office/officeart/2005/8/layout/hierarchy2"/>
    <dgm:cxn modelId="{DACE2978-F076-4BE4-B03C-11E4734F612E}" srcId="{0400B93A-6571-4F3F-A815-E0D75972636F}" destId="{8C4CCD75-3000-41BC-9EA4-3044577C9940}" srcOrd="1" destOrd="0" parTransId="{216B93E0-0393-4DD8-8F37-291EAA0FB134}" sibTransId="{AE52E1B4-C860-4356-9181-FA2C05C13E23}"/>
    <dgm:cxn modelId="{E61D695A-91DB-4F8D-8576-85E4E74D0430}" type="presOf" srcId="{18FA54BB-8C3C-4E94-9B4E-48B8AF574741}" destId="{2FCA4558-987E-4D5E-A18C-24EE9C61BB42}" srcOrd="1" destOrd="0" presId="urn:microsoft.com/office/officeart/2005/8/layout/hierarchy2"/>
    <dgm:cxn modelId="{7F2EB87A-106E-4B4D-9EAB-5A9620927A17}" type="presOf" srcId="{DE6D0900-1C5D-4FD5-8D69-6048710B3E50}" destId="{F74325D3-FBF7-4653-AEF6-55FD2BFFDD3D}" srcOrd="0" destOrd="0" presId="urn:microsoft.com/office/officeart/2005/8/layout/hierarchy2"/>
    <dgm:cxn modelId="{81060494-4324-47CB-B462-8B7EEF1DC8EF}" srcId="{1462023C-E44B-41B5-AA26-46EE961F36DB}" destId="{379D22A7-7A79-4F82-9C1C-199D01DECC5C}" srcOrd="2" destOrd="0" parTransId="{D2E87B46-7BFE-45AB-865B-BEF215738238}" sibTransId="{615E0428-562C-4029-968A-D411B02AD964}"/>
    <dgm:cxn modelId="{825FC296-0C98-4114-91B7-C61DED7085C2}" srcId="{8C4CCD75-3000-41BC-9EA4-3044577C9940}" destId="{DE6D0900-1C5D-4FD5-8D69-6048710B3E50}" srcOrd="0" destOrd="0" parTransId="{BC37B764-A884-49B8-9F33-BACECBC5B39A}" sibTransId="{B75C8180-A2AA-4043-ACBD-1E1AFC72272E}"/>
    <dgm:cxn modelId="{9C19DDA5-832F-41F4-9707-7CA9D4873B6F}" type="presOf" srcId="{18FA54BB-8C3C-4E94-9B4E-48B8AF574741}" destId="{9D4F2CDF-C034-4AFC-999B-69B1FCC6B748}" srcOrd="0" destOrd="0" presId="urn:microsoft.com/office/officeart/2005/8/layout/hierarchy2"/>
    <dgm:cxn modelId="{2E1EC7A7-2920-4814-ADEC-3883178F7DBD}" srcId="{0400B93A-6571-4F3F-A815-E0D75972636F}" destId="{022B019B-6895-46F0-B6E7-EA5415A8F69D}" srcOrd="0" destOrd="0" parTransId="{24D101E6-68CE-4DBB-9774-9FE73EF71A71}" sibTransId="{2ECDB1DA-20B6-4DCF-BB6E-C706E65CDAB1}"/>
    <dgm:cxn modelId="{BFC981B0-45B9-4585-9F15-C6070805FDA6}" type="presOf" srcId="{FF122CB2-A888-4229-B065-D4EA1F30B7F1}" destId="{AA49CA1A-80BF-4A2D-B5BA-ECDC36CD65D6}" srcOrd="0" destOrd="0" presId="urn:microsoft.com/office/officeart/2005/8/layout/hierarchy2"/>
    <dgm:cxn modelId="{0C3A13B2-98FD-4975-94C8-3FCC86BF80C9}" type="presOf" srcId="{DFAB7C86-E85F-4D5D-A2F6-110758D17D43}" destId="{2B58E7C0-B055-4BD1-BE62-646100FD9E8C}" srcOrd="0" destOrd="0" presId="urn:microsoft.com/office/officeart/2005/8/layout/hierarchy2"/>
    <dgm:cxn modelId="{72E2B5BE-8D8A-4900-869F-EBD3B65B0B13}" type="presOf" srcId="{216B93E0-0393-4DD8-8F37-291EAA0FB134}" destId="{3444C19F-D7DE-4866-83FB-08B08336C5E4}" srcOrd="1" destOrd="0" presId="urn:microsoft.com/office/officeart/2005/8/layout/hierarchy2"/>
    <dgm:cxn modelId="{287377C0-D8EE-4899-A930-D974A6053106}" type="presOf" srcId="{7A63CAC6-88A4-443E-9B37-5F5FEA4F3980}" destId="{D299F3E0-B389-4998-AE68-1F3CF932FFF7}" srcOrd="1" destOrd="0" presId="urn:microsoft.com/office/officeart/2005/8/layout/hierarchy2"/>
    <dgm:cxn modelId="{1A803EC9-1BB4-48AE-A80B-EB072161C8D1}" type="presOf" srcId="{1462023C-E44B-41B5-AA26-46EE961F36DB}" destId="{C9CFA59D-9800-4A35-97AB-D3D5F63E7036}" srcOrd="0" destOrd="0" presId="urn:microsoft.com/office/officeart/2005/8/layout/hierarchy2"/>
    <dgm:cxn modelId="{4903ECCC-B046-4A7B-A9B1-947ADE1F81A3}" type="presOf" srcId="{24D101E6-68CE-4DBB-9774-9FE73EF71A71}" destId="{A01A5014-CEB3-421F-A9F1-3A2980B85809}" srcOrd="1" destOrd="0" presId="urn:microsoft.com/office/officeart/2005/8/layout/hierarchy2"/>
    <dgm:cxn modelId="{D84D4ED9-3731-4FFA-B807-8D10165AB425}" type="presOf" srcId="{75588EBF-974F-4C10-B3FD-148930ECF56B}" destId="{655EBCC6-CABF-449F-BEA5-6748C8ADF521}" srcOrd="1" destOrd="0" presId="urn:microsoft.com/office/officeart/2005/8/layout/hierarchy2"/>
    <dgm:cxn modelId="{BDD00BE2-F09A-4DBD-A624-72E761B5B06E}" srcId="{E37C65F9-E87B-4C53-9CA7-A5FEB395BC38}" destId="{3B06139F-7FA9-4A06-8191-8A4C20BE1144}" srcOrd="0" destOrd="0" parTransId="{DFAB7C86-E85F-4D5D-A2F6-110758D17D43}" sibTransId="{95AE552F-7487-4277-940A-2D32E0319D09}"/>
    <dgm:cxn modelId="{C0372AE3-41A3-48C2-92F5-A8F6BC01ACA2}" srcId="{1462023C-E44B-41B5-AA26-46EE961F36DB}" destId="{FF122CB2-A888-4229-B065-D4EA1F30B7F1}" srcOrd="1" destOrd="0" parTransId="{4F76E993-EC11-4E2E-8977-73FC2D379AC5}" sibTransId="{65E754E2-2667-428F-9594-C80A207E9436}"/>
    <dgm:cxn modelId="{64E055EA-5F16-4237-9330-BC903DFDD426}" type="presOf" srcId="{BC37B764-A884-49B8-9F33-BACECBC5B39A}" destId="{20B15CE4-371E-474F-9A1D-BF62E16D7468}" srcOrd="0" destOrd="0" presId="urn:microsoft.com/office/officeart/2005/8/layout/hierarchy2"/>
    <dgm:cxn modelId="{C39003F0-DE30-403F-9486-1AD90AC921EE}" type="presOf" srcId="{379D22A7-7A79-4F82-9C1C-199D01DECC5C}" destId="{9C434818-B18B-4C17-86D9-C9BA792E164B}" srcOrd="0" destOrd="0" presId="urn:microsoft.com/office/officeart/2005/8/layout/hierarchy2"/>
    <dgm:cxn modelId="{6131E3F0-B409-402F-B695-3854BBB501C7}" type="presOf" srcId="{8C4CCD75-3000-41BC-9EA4-3044577C9940}" destId="{D18C1220-B89E-4A55-A80D-40C78D189956}" srcOrd="0" destOrd="0" presId="urn:microsoft.com/office/officeart/2005/8/layout/hierarchy2"/>
    <dgm:cxn modelId="{6ED844F1-9F2C-4990-B17F-C764073F914D}" type="presParOf" srcId="{D6A00AAC-67EA-4322-ABBD-8291C5179EC4}" destId="{B59E463E-DEB0-434C-B67B-44A81A9E371E}" srcOrd="0" destOrd="0" presId="urn:microsoft.com/office/officeart/2005/8/layout/hierarchy2"/>
    <dgm:cxn modelId="{E14114BE-59E3-4F9C-AF54-3ADD91683D10}" type="presParOf" srcId="{B59E463E-DEB0-434C-B67B-44A81A9E371E}" destId="{08777685-EF36-4581-A720-DC92DFA19796}" srcOrd="0" destOrd="0" presId="urn:microsoft.com/office/officeart/2005/8/layout/hierarchy2"/>
    <dgm:cxn modelId="{39432AC2-A65D-4E01-807D-F5330191447D}" type="presParOf" srcId="{B59E463E-DEB0-434C-B67B-44A81A9E371E}" destId="{98D877DD-263C-4917-9C6B-B89A0F5418AF}" srcOrd="1" destOrd="0" presId="urn:microsoft.com/office/officeart/2005/8/layout/hierarchy2"/>
    <dgm:cxn modelId="{EA880895-684E-482F-9EF1-B4A0FC5275C6}" type="presParOf" srcId="{98D877DD-263C-4917-9C6B-B89A0F5418AF}" destId="{AD9B427B-BB05-4890-973E-F9F3BC406C4B}" srcOrd="0" destOrd="0" presId="urn:microsoft.com/office/officeart/2005/8/layout/hierarchy2"/>
    <dgm:cxn modelId="{AF6BFC6F-9BC6-435F-945C-DCB3F80AC731}" type="presParOf" srcId="{AD9B427B-BB05-4890-973E-F9F3BC406C4B}" destId="{A01A5014-CEB3-421F-A9F1-3A2980B85809}" srcOrd="0" destOrd="0" presId="urn:microsoft.com/office/officeart/2005/8/layout/hierarchy2"/>
    <dgm:cxn modelId="{3EE21636-73F9-4E63-895A-BC901BB061A8}" type="presParOf" srcId="{98D877DD-263C-4917-9C6B-B89A0F5418AF}" destId="{5010BC2D-EF13-43A4-9005-8C5111F91366}" srcOrd="1" destOrd="0" presId="urn:microsoft.com/office/officeart/2005/8/layout/hierarchy2"/>
    <dgm:cxn modelId="{60160D63-52D1-45A2-AA04-B9859CDFD5AF}" type="presParOf" srcId="{5010BC2D-EF13-43A4-9005-8C5111F91366}" destId="{05C6CA02-2C22-496D-A82F-3A7EBF7E6463}" srcOrd="0" destOrd="0" presId="urn:microsoft.com/office/officeart/2005/8/layout/hierarchy2"/>
    <dgm:cxn modelId="{63719493-8C73-4645-AA97-3E76200D070F}" type="presParOf" srcId="{5010BC2D-EF13-43A4-9005-8C5111F91366}" destId="{E65C9528-1B64-41DF-87FE-3AFD1EEC4A1D}" srcOrd="1" destOrd="0" presId="urn:microsoft.com/office/officeart/2005/8/layout/hierarchy2"/>
    <dgm:cxn modelId="{D9186DA3-664F-4BB9-88A7-72CBFB494019}" type="presParOf" srcId="{E65C9528-1B64-41DF-87FE-3AFD1EEC4A1D}" destId="{6598BF6A-D8C9-4192-9546-B579120D92B3}" srcOrd="0" destOrd="0" presId="urn:microsoft.com/office/officeart/2005/8/layout/hierarchy2"/>
    <dgm:cxn modelId="{0288EF06-9C5D-4E87-B9E9-AB7B4EFD88B8}" type="presParOf" srcId="{6598BF6A-D8C9-4192-9546-B579120D92B3}" destId="{D299F3E0-B389-4998-AE68-1F3CF932FFF7}" srcOrd="0" destOrd="0" presId="urn:microsoft.com/office/officeart/2005/8/layout/hierarchy2"/>
    <dgm:cxn modelId="{2047F3AB-45BB-47A7-9922-C3B7EDDEAB7B}" type="presParOf" srcId="{E65C9528-1B64-41DF-87FE-3AFD1EEC4A1D}" destId="{B41C0C52-5F9A-4543-9F5C-69188E2FB928}" srcOrd="1" destOrd="0" presId="urn:microsoft.com/office/officeart/2005/8/layout/hierarchy2"/>
    <dgm:cxn modelId="{24C454AB-E8B8-43FE-BC13-19B3ED73F60F}" type="presParOf" srcId="{B41C0C52-5F9A-4543-9F5C-69188E2FB928}" destId="{6AE192EF-AB98-431B-B2FA-28DBF984F4D0}" srcOrd="0" destOrd="0" presId="urn:microsoft.com/office/officeart/2005/8/layout/hierarchy2"/>
    <dgm:cxn modelId="{C87D4A49-6D8C-4976-9B8B-060ACC20A613}" type="presParOf" srcId="{B41C0C52-5F9A-4543-9F5C-69188E2FB928}" destId="{17DD3A73-695A-4066-A9F0-7FF21493BAC0}" srcOrd="1" destOrd="0" presId="urn:microsoft.com/office/officeart/2005/8/layout/hierarchy2"/>
    <dgm:cxn modelId="{01674283-99A9-4960-B8EA-D4C5E4E16196}" type="presParOf" srcId="{17DD3A73-695A-4066-A9F0-7FF21493BAC0}" destId="{2B58E7C0-B055-4BD1-BE62-646100FD9E8C}" srcOrd="0" destOrd="0" presId="urn:microsoft.com/office/officeart/2005/8/layout/hierarchy2"/>
    <dgm:cxn modelId="{24860C9D-5BFD-423D-911B-04BDF500D409}" type="presParOf" srcId="{2B58E7C0-B055-4BD1-BE62-646100FD9E8C}" destId="{63947E0E-674F-4875-819B-556B3F0485E3}" srcOrd="0" destOrd="0" presId="urn:microsoft.com/office/officeart/2005/8/layout/hierarchy2"/>
    <dgm:cxn modelId="{D01C5854-8C3A-402A-B258-BC2C9C782831}" type="presParOf" srcId="{17DD3A73-695A-4066-A9F0-7FF21493BAC0}" destId="{ED5D2C05-7874-4C3F-82E4-6489E8222BCF}" srcOrd="1" destOrd="0" presId="urn:microsoft.com/office/officeart/2005/8/layout/hierarchy2"/>
    <dgm:cxn modelId="{0B376F55-37E7-4780-8DA7-D86E719AF372}" type="presParOf" srcId="{ED5D2C05-7874-4C3F-82E4-6489E8222BCF}" destId="{65F28B7F-5498-4863-A992-C9B7FD101461}" srcOrd="0" destOrd="0" presId="urn:microsoft.com/office/officeart/2005/8/layout/hierarchy2"/>
    <dgm:cxn modelId="{2954F28B-926E-4A25-A778-D7B67296D004}" type="presParOf" srcId="{ED5D2C05-7874-4C3F-82E4-6489E8222BCF}" destId="{326831EF-230F-4EE6-85C4-91F6C61108BF}" srcOrd="1" destOrd="0" presId="urn:microsoft.com/office/officeart/2005/8/layout/hierarchy2"/>
    <dgm:cxn modelId="{A304EE07-F58B-40BF-8BAE-133B9510ED25}" type="presParOf" srcId="{326831EF-230F-4EE6-85C4-91F6C61108BF}" destId="{4B6C62BC-C509-40DA-A3AA-2128621315DB}" srcOrd="0" destOrd="0" presId="urn:microsoft.com/office/officeart/2005/8/layout/hierarchy2"/>
    <dgm:cxn modelId="{3847091A-439E-4790-BA68-0CC38C431F88}" type="presParOf" srcId="{4B6C62BC-C509-40DA-A3AA-2128621315DB}" destId="{478D82D5-61AC-4F74-AF67-2C1DFC2858C8}" srcOrd="0" destOrd="0" presId="urn:microsoft.com/office/officeart/2005/8/layout/hierarchy2"/>
    <dgm:cxn modelId="{8F59C810-C2B6-46B3-9DB0-4961B40D812D}" type="presParOf" srcId="{326831EF-230F-4EE6-85C4-91F6C61108BF}" destId="{50C17BAF-D6E0-44F2-910B-7E16A8DA7A9E}" srcOrd="1" destOrd="0" presId="urn:microsoft.com/office/officeart/2005/8/layout/hierarchy2"/>
    <dgm:cxn modelId="{6E9B44BF-D94C-4408-90AD-1168C06557AF}" type="presParOf" srcId="{50C17BAF-D6E0-44F2-910B-7E16A8DA7A9E}" destId="{C9CFA59D-9800-4A35-97AB-D3D5F63E7036}" srcOrd="0" destOrd="0" presId="urn:microsoft.com/office/officeart/2005/8/layout/hierarchy2"/>
    <dgm:cxn modelId="{EC8CD976-CC9D-46ED-B0CD-4C8213425B16}" type="presParOf" srcId="{50C17BAF-D6E0-44F2-910B-7E16A8DA7A9E}" destId="{92D81862-08C5-468C-A589-07B624BAB66F}" srcOrd="1" destOrd="0" presId="urn:microsoft.com/office/officeart/2005/8/layout/hierarchy2"/>
    <dgm:cxn modelId="{D500F947-130E-4B87-86EF-30E2423E8078}" type="presParOf" srcId="{92D81862-08C5-468C-A589-07B624BAB66F}" destId="{1232E111-1185-446F-9BAD-22E3A4CEA858}" srcOrd="0" destOrd="0" presId="urn:microsoft.com/office/officeart/2005/8/layout/hierarchy2"/>
    <dgm:cxn modelId="{21F3124A-5CB2-4849-ABF8-1550B66418AF}" type="presParOf" srcId="{1232E111-1185-446F-9BAD-22E3A4CEA858}" destId="{655EBCC6-CABF-449F-BEA5-6748C8ADF521}" srcOrd="0" destOrd="0" presId="urn:microsoft.com/office/officeart/2005/8/layout/hierarchy2"/>
    <dgm:cxn modelId="{C82415CE-17F5-4BB5-A493-CDD750C32046}" type="presParOf" srcId="{92D81862-08C5-468C-A589-07B624BAB66F}" destId="{5BFC811E-9DA7-41AA-9D72-1CC587D08800}" srcOrd="1" destOrd="0" presId="urn:microsoft.com/office/officeart/2005/8/layout/hierarchy2"/>
    <dgm:cxn modelId="{13280799-AC5E-4A52-8983-4D25B98543F0}" type="presParOf" srcId="{5BFC811E-9DA7-41AA-9D72-1CC587D08800}" destId="{2E681266-B3FD-48CA-AAC5-4F1568FA21D6}" srcOrd="0" destOrd="0" presId="urn:microsoft.com/office/officeart/2005/8/layout/hierarchy2"/>
    <dgm:cxn modelId="{685EF839-1F0F-4559-B403-3DA5DA517C2D}" type="presParOf" srcId="{5BFC811E-9DA7-41AA-9D72-1CC587D08800}" destId="{D5A60FFA-1292-47F6-86EE-01A1B8A4C3CF}" srcOrd="1" destOrd="0" presId="urn:microsoft.com/office/officeart/2005/8/layout/hierarchy2"/>
    <dgm:cxn modelId="{F572F9FC-BA93-4F9E-8A75-80F3667126E2}" type="presParOf" srcId="{92D81862-08C5-468C-A589-07B624BAB66F}" destId="{831186B8-732D-4DF8-BF03-7E3A5B0368DF}" srcOrd="2" destOrd="0" presId="urn:microsoft.com/office/officeart/2005/8/layout/hierarchy2"/>
    <dgm:cxn modelId="{A2ADE850-F2DF-4AA7-8FA9-FBFCAD2496DD}" type="presParOf" srcId="{831186B8-732D-4DF8-BF03-7E3A5B0368DF}" destId="{1E5DC54F-A097-4F71-9C35-9A215D92796C}" srcOrd="0" destOrd="0" presId="urn:microsoft.com/office/officeart/2005/8/layout/hierarchy2"/>
    <dgm:cxn modelId="{5D0B35DF-EFC4-45E8-A455-0DEC6C6CE27F}" type="presParOf" srcId="{92D81862-08C5-468C-A589-07B624BAB66F}" destId="{08977155-A289-4CA7-97B3-52E130C1D30E}" srcOrd="3" destOrd="0" presId="urn:microsoft.com/office/officeart/2005/8/layout/hierarchy2"/>
    <dgm:cxn modelId="{18F8532E-7105-4CD3-9211-0CFD9271604D}" type="presParOf" srcId="{08977155-A289-4CA7-97B3-52E130C1D30E}" destId="{AA49CA1A-80BF-4A2D-B5BA-ECDC36CD65D6}" srcOrd="0" destOrd="0" presId="urn:microsoft.com/office/officeart/2005/8/layout/hierarchy2"/>
    <dgm:cxn modelId="{B34885D9-3A18-4616-8004-FF28A2B69F1E}" type="presParOf" srcId="{08977155-A289-4CA7-97B3-52E130C1D30E}" destId="{461A76A1-7B9F-4FC1-ADD7-10F18DA09E57}" srcOrd="1" destOrd="0" presId="urn:microsoft.com/office/officeart/2005/8/layout/hierarchy2"/>
    <dgm:cxn modelId="{BC55C7D9-CFD3-4FB1-8D7E-B34CBAAB85BF}" type="presParOf" srcId="{92D81862-08C5-468C-A589-07B624BAB66F}" destId="{034A4D6A-2F2E-482E-8467-C541A69C4B06}" srcOrd="4" destOrd="0" presId="urn:microsoft.com/office/officeart/2005/8/layout/hierarchy2"/>
    <dgm:cxn modelId="{CAC7EA7D-09B6-4F5B-B7DA-82AC04E49F4C}" type="presParOf" srcId="{034A4D6A-2F2E-482E-8467-C541A69C4B06}" destId="{531A9AAF-9371-43E5-9D29-D175F96ABFFD}" srcOrd="0" destOrd="0" presId="urn:microsoft.com/office/officeart/2005/8/layout/hierarchy2"/>
    <dgm:cxn modelId="{9C9D36E9-9423-4F66-9F6F-F7A0FD8E834C}" type="presParOf" srcId="{92D81862-08C5-468C-A589-07B624BAB66F}" destId="{1293C2F9-9AA2-4EA5-8BA8-140B25A8FC83}" srcOrd="5" destOrd="0" presId="urn:microsoft.com/office/officeart/2005/8/layout/hierarchy2"/>
    <dgm:cxn modelId="{BBE937A1-0759-47BC-BA21-9FEE5FD7CBA4}" type="presParOf" srcId="{1293C2F9-9AA2-4EA5-8BA8-140B25A8FC83}" destId="{9C434818-B18B-4C17-86D9-C9BA792E164B}" srcOrd="0" destOrd="0" presId="urn:microsoft.com/office/officeart/2005/8/layout/hierarchy2"/>
    <dgm:cxn modelId="{625335EB-7859-4E06-8A55-4A9E8B62DC44}" type="presParOf" srcId="{1293C2F9-9AA2-4EA5-8BA8-140B25A8FC83}" destId="{64946297-CDE6-4533-967A-69513482B5B7}" srcOrd="1" destOrd="0" presId="urn:microsoft.com/office/officeart/2005/8/layout/hierarchy2"/>
    <dgm:cxn modelId="{D6221CD6-8E59-4323-84DE-FBCA275B4DC1}" type="presParOf" srcId="{92D81862-08C5-468C-A589-07B624BAB66F}" destId="{9D4F2CDF-C034-4AFC-999B-69B1FCC6B748}" srcOrd="6" destOrd="0" presId="urn:microsoft.com/office/officeart/2005/8/layout/hierarchy2"/>
    <dgm:cxn modelId="{9C26C3E6-D5F0-4989-9ED5-29514FF0F0D0}" type="presParOf" srcId="{9D4F2CDF-C034-4AFC-999B-69B1FCC6B748}" destId="{2FCA4558-987E-4D5E-A18C-24EE9C61BB42}" srcOrd="0" destOrd="0" presId="urn:microsoft.com/office/officeart/2005/8/layout/hierarchy2"/>
    <dgm:cxn modelId="{D09B6B78-5976-4995-80FC-14EDB46EF733}" type="presParOf" srcId="{92D81862-08C5-468C-A589-07B624BAB66F}" destId="{4FE18AC5-09F1-437F-960E-E40F7ABC6D62}" srcOrd="7" destOrd="0" presId="urn:microsoft.com/office/officeart/2005/8/layout/hierarchy2"/>
    <dgm:cxn modelId="{8F4CEFA4-7B4D-4952-ADFD-4A8B99B8E4C6}" type="presParOf" srcId="{4FE18AC5-09F1-437F-960E-E40F7ABC6D62}" destId="{4B8CDA10-9A0A-45B6-9F54-439EE37F9108}" srcOrd="0" destOrd="0" presId="urn:microsoft.com/office/officeart/2005/8/layout/hierarchy2"/>
    <dgm:cxn modelId="{CC899C0D-626B-41B7-B568-83EAFB5AF7D2}" type="presParOf" srcId="{4FE18AC5-09F1-437F-960E-E40F7ABC6D62}" destId="{C0B78729-2DF5-4F1B-8029-B6FCCF85CA50}" srcOrd="1" destOrd="0" presId="urn:microsoft.com/office/officeart/2005/8/layout/hierarchy2"/>
    <dgm:cxn modelId="{03A31B82-3F8C-469B-BD02-631454DCE0CE}" type="presParOf" srcId="{98D877DD-263C-4917-9C6B-B89A0F5418AF}" destId="{AC81462D-5128-4B15-A7A3-5A418B20B51D}" srcOrd="2" destOrd="0" presId="urn:microsoft.com/office/officeart/2005/8/layout/hierarchy2"/>
    <dgm:cxn modelId="{3C9559E6-6213-462E-B5A4-4C449111587F}" type="presParOf" srcId="{AC81462D-5128-4B15-A7A3-5A418B20B51D}" destId="{3444C19F-D7DE-4866-83FB-08B08336C5E4}" srcOrd="0" destOrd="0" presId="urn:microsoft.com/office/officeart/2005/8/layout/hierarchy2"/>
    <dgm:cxn modelId="{3147FDCC-088D-4AEB-BF3C-F852D07C6E76}" type="presParOf" srcId="{98D877DD-263C-4917-9C6B-B89A0F5418AF}" destId="{606E1B6E-B7AD-4B09-B50F-E0A221B8E711}" srcOrd="3" destOrd="0" presId="urn:microsoft.com/office/officeart/2005/8/layout/hierarchy2"/>
    <dgm:cxn modelId="{5168D3D4-E32B-4A5A-9D4B-BEFA2E72C275}" type="presParOf" srcId="{606E1B6E-B7AD-4B09-B50F-E0A221B8E711}" destId="{D18C1220-B89E-4A55-A80D-40C78D189956}" srcOrd="0" destOrd="0" presId="urn:microsoft.com/office/officeart/2005/8/layout/hierarchy2"/>
    <dgm:cxn modelId="{C8A343FC-FDA9-415E-98E6-FBCB17690E07}" type="presParOf" srcId="{606E1B6E-B7AD-4B09-B50F-E0A221B8E711}" destId="{E8A5C366-797B-411F-9135-4B9D2D4211A5}" srcOrd="1" destOrd="0" presId="urn:microsoft.com/office/officeart/2005/8/layout/hierarchy2"/>
    <dgm:cxn modelId="{01BEA2A4-E44E-4E7C-AE58-358EE425FEA2}" type="presParOf" srcId="{E8A5C366-797B-411F-9135-4B9D2D4211A5}" destId="{20B15CE4-371E-474F-9A1D-BF62E16D7468}" srcOrd="0" destOrd="0" presId="urn:microsoft.com/office/officeart/2005/8/layout/hierarchy2"/>
    <dgm:cxn modelId="{5D59470A-F65D-44EC-807D-932ADB1D3DD9}" type="presParOf" srcId="{20B15CE4-371E-474F-9A1D-BF62E16D7468}" destId="{73CFAAA3-E2B9-43DE-8F9F-D725435CF931}" srcOrd="0" destOrd="0" presId="urn:microsoft.com/office/officeart/2005/8/layout/hierarchy2"/>
    <dgm:cxn modelId="{A52BD7B9-7BE4-476C-BBE6-E1F2A8445492}" type="presParOf" srcId="{E8A5C366-797B-411F-9135-4B9D2D4211A5}" destId="{726D301E-B452-414E-BB1B-E3D3BF00E6D4}" srcOrd="1" destOrd="0" presId="urn:microsoft.com/office/officeart/2005/8/layout/hierarchy2"/>
    <dgm:cxn modelId="{DCAA3EB9-45EF-4B4B-8CE3-65A9631953A8}" type="presParOf" srcId="{726D301E-B452-414E-BB1B-E3D3BF00E6D4}" destId="{F74325D3-FBF7-4653-AEF6-55FD2BFFDD3D}" srcOrd="0" destOrd="0" presId="urn:microsoft.com/office/officeart/2005/8/layout/hierarchy2"/>
    <dgm:cxn modelId="{E57A768A-5D47-4CC2-96AB-061656DDF898}" type="presParOf" srcId="{726D301E-B452-414E-BB1B-E3D3BF00E6D4}" destId="{05EA6128-BC4B-421A-A57A-EC0FF33A412E}"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6774D83-2E0D-462F-A7A3-3B5BB456B720}"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23400C8E-1412-4686-B2A8-62356DBB6386}">
      <dgm:prSet phldrT="[Text]"/>
      <dgm:spPr/>
      <dgm:t>
        <a:bodyPr/>
        <a:lstStyle/>
        <a:p>
          <a:r>
            <a:rPr lang="en-US" dirty="0"/>
            <a:t>Incorporate Feedback</a:t>
          </a:r>
        </a:p>
      </dgm:t>
    </dgm:pt>
    <dgm:pt modelId="{3CE997F8-2451-4FB9-BB5D-5D2C13C4A058}" type="parTrans" cxnId="{EB63FC17-0A5C-4378-B5CC-B33ACA190414}">
      <dgm:prSet/>
      <dgm:spPr/>
      <dgm:t>
        <a:bodyPr/>
        <a:lstStyle/>
        <a:p>
          <a:endParaRPr lang="en-US"/>
        </a:p>
      </dgm:t>
    </dgm:pt>
    <dgm:pt modelId="{94CF49F5-4289-446C-B021-DA193A699265}" type="sibTrans" cxnId="{EB63FC17-0A5C-4378-B5CC-B33ACA190414}">
      <dgm:prSet/>
      <dgm:spPr/>
      <dgm:t>
        <a:bodyPr/>
        <a:lstStyle/>
        <a:p>
          <a:endParaRPr lang="en-US"/>
        </a:p>
      </dgm:t>
    </dgm:pt>
    <dgm:pt modelId="{292FE590-8565-4F46-8DAA-D0615674DE59}">
      <dgm:prSet phldrT="[Text]"/>
      <dgm:spPr/>
      <dgm:t>
        <a:bodyPr/>
        <a:lstStyle/>
        <a:p>
          <a:r>
            <a:rPr lang="en-US" dirty="0"/>
            <a:t>Use on new Companies</a:t>
          </a:r>
        </a:p>
      </dgm:t>
    </dgm:pt>
    <dgm:pt modelId="{D417260F-91A6-4662-BE5A-63CD968C601C}" type="parTrans" cxnId="{42822221-5B32-49FE-8B5B-BC3BCA626803}">
      <dgm:prSet/>
      <dgm:spPr/>
      <dgm:t>
        <a:bodyPr/>
        <a:lstStyle/>
        <a:p>
          <a:endParaRPr lang="en-US"/>
        </a:p>
      </dgm:t>
    </dgm:pt>
    <dgm:pt modelId="{48DF092F-3249-430C-9F33-B2088A422279}" type="sibTrans" cxnId="{42822221-5B32-49FE-8B5B-BC3BCA626803}">
      <dgm:prSet/>
      <dgm:spPr/>
      <dgm:t>
        <a:bodyPr/>
        <a:lstStyle/>
        <a:p>
          <a:endParaRPr lang="en-US"/>
        </a:p>
      </dgm:t>
    </dgm:pt>
    <dgm:pt modelId="{9DC1B56C-D0FB-4CFC-B20F-364ED787F6B8}">
      <dgm:prSet phldrT="[Text]"/>
      <dgm:spPr/>
      <dgm:t>
        <a:bodyPr/>
        <a:lstStyle/>
        <a:p>
          <a:r>
            <a:rPr lang="en-US" dirty="0"/>
            <a:t>Improve Process</a:t>
          </a:r>
        </a:p>
      </dgm:t>
    </dgm:pt>
    <dgm:pt modelId="{D82C8A7F-06D3-4558-8BBA-35B6DCA74529}" type="parTrans" cxnId="{E7CE68B5-EFF4-4BAB-BCEF-8137D57B21EB}">
      <dgm:prSet/>
      <dgm:spPr/>
      <dgm:t>
        <a:bodyPr/>
        <a:lstStyle/>
        <a:p>
          <a:endParaRPr lang="en-US"/>
        </a:p>
      </dgm:t>
    </dgm:pt>
    <dgm:pt modelId="{5D41EA6A-9672-4ABD-A550-753A557149F2}" type="sibTrans" cxnId="{E7CE68B5-EFF4-4BAB-BCEF-8137D57B21EB}">
      <dgm:prSet/>
      <dgm:spPr/>
      <dgm:t>
        <a:bodyPr/>
        <a:lstStyle/>
        <a:p>
          <a:endParaRPr lang="en-US"/>
        </a:p>
      </dgm:t>
    </dgm:pt>
    <dgm:pt modelId="{75E50FA2-BCFF-4C78-9A19-2C5081DBB96B}">
      <dgm:prSet phldrT="[Text]"/>
      <dgm:spPr/>
      <dgm:t>
        <a:bodyPr/>
        <a:lstStyle/>
        <a:p>
          <a:r>
            <a:rPr lang="en-US" dirty="0"/>
            <a:t>Train Staff</a:t>
          </a:r>
        </a:p>
      </dgm:t>
    </dgm:pt>
    <dgm:pt modelId="{045A0C14-B957-4414-AB02-93E59D4BF346}" type="parTrans" cxnId="{B5FA4DBA-8F24-4FCF-A5D7-5D071BDF6237}">
      <dgm:prSet/>
      <dgm:spPr/>
      <dgm:t>
        <a:bodyPr/>
        <a:lstStyle/>
        <a:p>
          <a:endParaRPr lang="en-US"/>
        </a:p>
      </dgm:t>
    </dgm:pt>
    <dgm:pt modelId="{12674393-54CD-4A87-87FD-EE10476C9466}" type="sibTrans" cxnId="{B5FA4DBA-8F24-4FCF-A5D7-5D071BDF6237}">
      <dgm:prSet/>
      <dgm:spPr/>
      <dgm:t>
        <a:bodyPr/>
        <a:lstStyle/>
        <a:p>
          <a:endParaRPr lang="en-US"/>
        </a:p>
      </dgm:t>
    </dgm:pt>
    <dgm:pt modelId="{75C193B5-AEBF-4AC5-9879-C62D68B33820}" type="pres">
      <dgm:prSet presAssocID="{36774D83-2E0D-462F-A7A3-3B5BB456B720}" presName="cycle" presStyleCnt="0">
        <dgm:presLayoutVars>
          <dgm:dir/>
          <dgm:resizeHandles val="exact"/>
        </dgm:presLayoutVars>
      </dgm:prSet>
      <dgm:spPr/>
    </dgm:pt>
    <dgm:pt modelId="{C78F7F99-C237-4714-83CA-9B7A586F8DAF}" type="pres">
      <dgm:prSet presAssocID="{23400C8E-1412-4686-B2A8-62356DBB6386}" presName="dummy" presStyleCnt="0"/>
      <dgm:spPr/>
    </dgm:pt>
    <dgm:pt modelId="{861A2EF0-B996-4874-B6D8-E4A7F18A7526}" type="pres">
      <dgm:prSet presAssocID="{23400C8E-1412-4686-B2A8-62356DBB6386}" presName="node" presStyleLbl="revTx" presStyleIdx="0" presStyleCnt="4">
        <dgm:presLayoutVars>
          <dgm:bulletEnabled val="1"/>
        </dgm:presLayoutVars>
      </dgm:prSet>
      <dgm:spPr/>
    </dgm:pt>
    <dgm:pt modelId="{6D0E5487-3974-4CF1-8E49-FFEC740B33CA}" type="pres">
      <dgm:prSet presAssocID="{94CF49F5-4289-446C-B021-DA193A699265}" presName="sibTrans" presStyleLbl="node1" presStyleIdx="0" presStyleCnt="4" custLinFactNeighborY="556"/>
      <dgm:spPr/>
    </dgm:pt>
    <dgm:pt modelId="{1A615B81-2E30-49BB-AF20-B7CB7EC34728}" type="pres">
      <dgm:prSet presAssocID="{292FE590-8565-4F46-8DAA-D0615674DE59}" presName="dummy" presStyleCnt="0"/>
      <dgm:spPr/>
    </dgm:pt>
    <dgm:pt modelId="{84A3A607-3DEC-4973-B6FE-F14B7A2E04C2}" type="pres">
      <dgm:prSet presAssocID="{292FE590-8565-4F46-8DAA-D0615674DE59}" presName="node" presStyleLbl="revTx" presStyleIdx="1" presStyleCnt="4">
        <dgm:presLayoutVars>
          <dgm:bulletEnabled val="1"/>
        </dgm:presLayoutVars>
      </dgm:prSet>
      <dgm:spPr/>
    </dgm:pt>
    <dgm:pt modelId="{58A67581-8F30-4A6F-8C54-076F821CC8E6}" type="pres">
      <dgm:prSet presAssocID="{48DF092F-3249-430C-9F33-B2088A422279}" presName="sibTrans" presStyleLbl="node1" presStyleIdx="1" presStyleCnt="4" custLinFactNeighborY="556"/>
      <dgm:spPr/>
    </dgm:pt>
    <dgm:pt modelId="{2E5DF118-88F6-4D84-8D0A-54A6B9879396}" type="pres">
      <dgm:prSet presAssocID="{9DC1B56C-D0FB-4CFC-B20F-364ED787F6B8}" presName="dummy" presStyleCnt="0"/>
      <dgm:spPr/>
    </dgm:pt>
    <dgm:pt modelId="{233FF9EC-6A20-4277-8D0D-1D3FFB394DCF}" type="pres">
      <dgm:prSet presAssocID="{9DC1B56C-D0FB-4CFC-B20F-364ED787F6B8}" presName="node" presStyleLbl="revTx" presStyleIdx="2" presStyleCnt="4">
        <dgm:presLayoutVars>
          <dgm:bulletEnabled val="1"/>
        </dgm:presLayoutVars>
      </dgm:prSet>
      <dgm:spPr/>
    </dgm:pt>
    <dgm:pt modelId="{257137FC-DD86-47A8-BA5B-E9DF2CCD2595}" type="pres">
      <dgm:prSet presAssocID="{5D41EA6A-9672-4ABD-A550-753A557149F2}" presName="sibTrans" presStyleLbl="node1" presStyleIdx="2" presStyleCnt="4"/>
      <dgm:spPr/>
    </dgm:pt>
    <dgm:pt modelId="{7D0EEA93-4FCE-4F95-B09C-3D0AFD824C10}" type="pres">
      <dgm:prSet presAssocID="{75E50FA2-BCFF-4C78-9A19-2C5081DBB96B}" presName="dummy" presStyleCnt="0"/>
      <dgm:spPr/>
    </dgm:pt>
    <dgm:pt modelId="{7EEF28A1-57A3-46D4-9900-2A33DC797697}" type="pres">
      <dgm:prSet presAssocID="{75E50FA2-BCFF-4C78-9A19-2C5081DBB96B}" presName="node" presStyleLbl="revTx" presStyleIdx="3" presStyleCnt="4">
        <dgm:presLayoutVars>
          <dgm:bulletEnabled val="1"/>
        </dgm:presLayoutVars>
      </dgm:prSet>
      <dgm:spPr/>
    </dgm:pt>
    <dgm:pt modelId="{2E450F6D-E764-4E10-BCC9-9D3265AE7AD6}" type="pres">
      <dgm:prSet presAssocID="{12674393-54CD-4A87-87FD-EE10476C9466}" presName="sibTrans" presStyleLbl="node1" presStyleIdx="3" presStyleCnt="4" custLinFactNeighborY="556"/>
      <dgm:spPr/>
    </dgm:pt>
  </dgm:ptLst>
  <dgm:cxnLst>
    <dgm:cxn modelId="{EB63FC17-0A5C-4378-B5CC-B33ACA190414}" srcId="{36774D83-2E0D-462F-A7A3-3B5BB456B720}" destId="{23400C8E-1412-4686-B2A8-62356DBB6386}" srcOrd="0" destOrd="0" parTransId="{3CE997F8-2451-4FB9-BB5D-5D2C13C4A058}" sibTransId="{94CF49F5-4289-446C-B021-DA193A699265}"/>
    <dgm:cxn modelId="{42822221-5B32-49FE-8B5B-BC3BCA626803}" srcId="{36774D83-2E0D-462F-A7A3-3B5BB456B720}" destId="{292FE590-8565-4F46-8DAA-D0615674DE59}" srcOrd="1" destOrd="0" parTransId="{D417260F-91A6-4662-BE5A-63CD968C601C}" sibTransId="{48DF092F-3249-430C-9F33-B2088A422279}"/>
    <dgm:cxn modelId="{F58B9A5F-BB03-4EFA-B09A-0DDDF22239D3}" type="presOf" srcId="{48DF092F-3249-430C-9F33-B2088A422279}" destId="{58A67581-8F30-4A6F-8C54-076F821CC8E6}" srcOrd="0" destOrd="0" presId="urn:microsoft.com/office/officeart/2005/8/layout/cycle1"/>
    <dgm:cxn modelId="{0F05B94A-3584-484D-A520-DBBDB3713F89}" type="presOf" srcId="{9DC1B56C-D0FB-4CFC-B20F-364ED787F6B8}" destId="{233FF9EC-6A20-4277-8D0D-1D3FFB394DCF}" srcOrd="0" destOrd="0" presId="urn:microsoft.com/office/officeart/2005/8/layout/cycle1"/>
    <dgm:cxn modelId="{2CB0E071-EB79-443E-935F-7916B4EE6AB9}" type="presOf" srcId="{75E50FA2-BCFF-4C78-9A19-2C5081DBB96B}" destId="{7EEF28A1-57A3-46D4-9900-2A33DC797697}" srcOrd="0" destOrd="0" presId="urn:microsoft.com/office/officeart/2005/8/layout/cycle1"/>
    <dgm:cxn modelId="{C40A0E59-C422-41EA-9BE8-A1986C6AB5EC}" type="presOf" srcId="{23400C8E-1412-4686-B2A8-62356DBB6386}" destId="{861A2EF0-B996-4874-B6D8-E4A7F18A7526}" srcOrd="0" destOrd="0" presId="urn:microsoft.com/office/officeart/2005/8/layout/cycle1"/>
    <dgm:cxn modelId="{4CF5498A-BBDE-4112-8D37-A6C31EE1110F}" type="presOf" srcId="{5D41EA6A-9672-4ABD-A550-753A557149F2}" destId="{257137FC-DD86-47A8-BA5B-E9DF2CCD2595}" srcOrd="0" destOrd="0" presId="urn:microsoft.com/office/officeart/2005/8/layout/cycle1"/>
    <dgm:cxn modelId="{617A769F-B5D8-4336-9614-9BEA46BA4A68}" type="presOf" srcId="{12674393-54CD-4A87-87FD-EE10476C9466}" destId="{2E450F6D-E764-4E10-BCC9-9D3265AE7AD6}" srcOrd="0" destOrd="0" presId="urn:microsoft.com/office/officeart/2005/8/layout/cycle1"/>
    <dgm:cxn modelId="{2A1349A3-52F1-45C7-A6DB-A0D5BD62BAAC}" type="presOf" srcId="{36774D83-2E0D-462F-A7A3-3B5BB456B720}" destId="{75C193B5-AEBF-4AC5-9879-C62D68B33820}" srcOrd="0" destOrd="0" presId="urn:microsoft.com/office/officeart/2005/8/layout/cycle1"/>
    <dgm:cxn modelId="{E7CE68B5-EFF4-4BAB-BCEF-8137D57B21EB}" srcId="{36774D83-2E0D-462F-A7A3-3B5BB456B720}" destId="{9DC1B56C-D0FB-4CFC-B20F-364ED787F6B8}" srcOrd="2" destOrd="0" parTransId="{D82C8A7F-06D3-4558-8BBA-35B6DCA74529}" sibTransId="{5D41EA6A-9672-4ABD-A550-753A557149F2}"/>
    <dgm:cxn modelId="{B5FA4DBA-8F24-4FCF-A5D7-5D071BDF6237}" srcId="{36774D83-2E0D-462F-A7A3-3B5BB456B720}" destId="{75E50FA2-BCFF-4C78-9A19-2C5081DBB96B}" srcOrd="3" destOrd="0" parTransId="{045A0C14-B957-4414-AB02-93E59D4BF346}" sibTransId="{12674393-54CD-4A87-87FD-EE10476C9466}"/>
    <dgm:cxn modelId="{00B47EC3-922C-48DC-BBA9-84FD5E232DCE}" type="presOf" srcId="{94CF49F5-4289-446C-B021-DA193A699265}" destId="{6D0E5487-3974-4CF1-8E49-FFEC740B33CA}" srcOrd="0" destOrd="0" presId="urn:microsoft.com/office/officeart/2005/8/layout/cycle1"/>
    <dgm:cxn modelId="{F638ABEC-6811-466D-83A8-A3247AC61043}" type="presOf" srcId="{292FE590-8565-4F46-8DAA-D0615674DE59}" destId="{84A3A607-3DEC-4973-B6FE-F14B7A2E04C2}" srcOrd="0" destOrd="0" presId="urn:microsoft.com/office/officeart/2005/8/layout/cycle1"/>
    <dgm:cxn modelId="{930FFEA4-EF74-40C1-9CFB-71D416BB009D}" type="presParOf" srcId="{75C193B5-AEBF-4AC5-9879-C62D68B33820}" destId="{C78F7F99-C237-4714-83CA-9B7A586F8DAF}" srcOrd="0" destOrd="0" presId="urn:microsoft.com/office/officeart/2005/8/layout/cycle1"/>
    <dgm:cxn modelId="{3A144659-9117-42CC-9B72-B4EC5FFD28C6}" type="presParOf" srcId="{75C193B5-AEBF-4AC5-9879-C62D68B33820}" destId="{861A2EF0-B996-4874-B6D8-E4A7F18A7526}" srcOrd="1" destOrd="0" presId="urn:microsoft.com/office/officeart/2005/8/layout/cycle1"/>
    <dgm:cxn modelId="{58F1121B-90FC-4E6B-92A1-E29F671DC9E1}" type="presParOf" srcId="{75C193B5-AEBF-4AC5-9879-C62D68B33820}" destId="{6D0E5487-3974-4CF1-8E49-FFEC740B33CA}" srcOrd="2" destOrd="0" presId="urn:microsoft.com/office/officeart/2005/8/layout/cycle1"/>
    <dgm:cxn modelId="{C7C1A5C6-4531-4EEB-9D2A-0D93D3D20137}" type="presParOf" srcId="{75C193B5-AEBF-4AC5-9879-C62D68B33820}" destId="{1A615B81-2E30-49BB-AF20-B7CB7EC34728}" srcOrd="3" destOrd="0" presId="urn:microsoft.com/office/officeart/2005/8/layout/cycle1"/>
    <dgm:cxn modelId="{17386DBC-99A7-440B-94B4-57035205E044}" type="presParOf" srcId="{75C193B5-AEBF-4AC5-9879-C62D68B33820}" destId="{84A3A607-3DEC-4973-B6FE-F14B7A2E04C2}" srcOrd="4" destOrd="0" presId="urn:microsoft.com/office/officeart/2005/8/layout/cycle1"/>
    <dgm:cxn modelId="{917EBB1B-4082-4546-813D-98F5D4A3F82E}" type="presParOf" srcId="{75C193B5-AEBF-4AC5-9879-C62D68B33820}" destId="{58A67581-8F30-4A6F-8C54-076F821CC8E6}" srcOrd="5" destOrd="0" presId="urn:microsoft.com/office/officeart/2005/8/layout/cycle1"/>
    <dgm:cxn modelId="{16FA9F50-9D1F-42A1-B5E1-684829BF3A26}" type="presParOf" srcId="{75C193B5-AEBF-4AC5-9879-C62D68B33820}" destId="{2E5DF118-88F6-4D84-8D0A-54A6B9879396}" srcOrd="6" destOrd="0" presId="urn:microsoft.com/office/officeart/2005/8/layout/cycle1"/>
    <dgm:cxn modelId="{61A162F2-4D65-4A20-9669-CAF1ECA3AD14}" type="presParOf" srcId="{75C193B5-AEBF-4AC5-9879-C62D68B33820}" destId="{233FF9EC-6A20-4277-8D0D-1D3FFB394DCF}" srcOrd="7" destOrd="0" presId="urn:microsoft.com/office/officeart/2005/8/layout/cycle1"/>
    <dgm:cxn modelId="{8023E48D-8012-485B-8302-8B361B76E764}" type="presParOf" srcId="{75C193B5-AEBF-4AC5-9879-C62D68B33820}" destId="{257137FC-DD86-47A8-BA5B-E9DF2CCD2595}" srcOrd="8" destOrd="0" presId="urn:microsoft.com/office/officeart/2005/8/layout/cycle1"/>
    <dgm:cxn modelId="{2EEAAC8C-8075-4633-845C-B1826F24EB49}" type="presParOf" srcId="{75C193B5-AEBF-4AC5-9879-C62D68B33820}" destId="{7D0EEA93-4FCE-4F95-B09C-3D0AFD824C10}" srcOrd="9" destOrd="0" presId="urn:microsoft.com/office/officeart/2005/8/layout/cycle1"/>
    <dgm:cxn modelId="{95F2B8D3-08EC-4DA6-9D40-726729851952}" type="presParOf" srcId="{75C193B5-AEBF-4AC5-9879-C62D68B33820}" destId="{7EEF28A1-57A3-46D4-9900-2A33DC797697}" srcOrd="10" destOrd="0" presId="urn:microsoft.com/office/officeart/2005/8/layout/cycle1"/>
    <dgm:cxn modelId="{120EACCB-6F6A-455E-86B4-A3E3021647DD}" type="presParOf" srcId="{75C193B5-AEBF-4AC5-9879-C62D68B33820}" destId="{2E450F6D-E764-4E10-BCC9-9D3265AE7AD6}" srcOrd="11"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1A2EF0-B996-4874-B6D8-E4A7F18A7526}">
      <dsp:nvSpPr>
        <dsp:cNvPr id="0" name=""/>
        <dsp:cNvSpPr/>
      </dsp:nvSpPr>
      <dsp:spPr>
        <a:xfrm>
          <a:off x="3607441" y="9952"/>
          <a:ext cx="935368" cy="9353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2. Analyst converts into AIES format</a:t>
          </a:r>
        </a:p>
      </dsp:txBody>
      <dsp:txXfrm>
        <a:off x="3607441" y="9952"/>
        <a:ext cx="935368" cy="935368"/>
      </dsp:txXfrm>
    </dsp:sp>
    <dsp:sp modelId="{6D0E5487-3974-4CF1-8E49-FFEC740B33CA}">
      <dsp:nvSpPr>
        <dsp:cNvPr id="0" name=""/>
        <dsp:cNvSpPr/>
      </dsp:nvSpPr>
      <dsp:spPr>
        <a:xfrm>
          <a:off x="745352" y="25702"/>
          <a:ext cx="4571428" cy="4571428"/>
        </a:xfrm>
        <a:prstGeom prst="circularArrow">
          <a:avLst>
            <a:gd name="adj1" fmla="val 3990"/>
            <a:gd name="adj2" fmla="val 250294"/>
            <a:gd name="adj3" fmla="val 20573153"/>
            <a:gd name="adj4" fmla="val 18983014"/>
            <a:gd name="adj5" fmla="val 465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4A3A607-3DEC-4973-B6FE-F14B7A2E04C2}">
      <dsp:nvSpPr>
        <dsp:cNvPr id="0" name=""/>
        <dsp:cNvSpPr/>
      </dsp:nvSpPr>
      <dsp:spPr>
        <a:xfrm>
          <a:off x="4651500" y="1818315"/>
          <a:ext cx="935368" cy="9353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3. Analyst runs validation</a:t>
          </a:r>
        </a:p>
      </dsp:txBody>
      <dsp:txXfrm>
        <a:off x="4651500" y="1818315"/>
        <a:ext cx="935368" cy="935368"/>
      </dsp:txXfrm>
    </dsp:sp>
    <dsp:sp modelId="{58A67581-8F30-4A6F-8C54-076F821CC8E6}">
      <dsp:nvSpPr>
        <dsp:cNvPr id="0" name=""/>
        <dsp:cNvSpPr/>
      </dsp:nvSpPr>
      <dsp:spPr>
        <a:xfrm>
          <a:off x="745352" y="25702"/>
          <a:ext cx="4571428" cy="4571428"/>
        </a:xfrm>
        <a:prstGeom prst="circularArrow">
          <a:avLst>
            <a:gd name="adj1" fmla="val 3990"/>
            <a:gd name="adj2" fmla="val 250294"/>
            <a:gd name="adj3" fmla="val 2366692"/>
            <a:gd name="adj4" fmla="val 776553"/>
            <a:gd name="adj5" fmla="val 465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33FF9EC-6A20-4277-8D0D-1D3FFB394DCF}">
      <dsp:nvSpPr>
        <dsp:cNvPr id="0" name=""/>
        <dsp:cNvSpPr/>
      </dsp:nvSpPr>
      <dsp:spPr>
        <a:xfrm>
          <a:off x="3607441" y="3626678"/>
          <a:ext cx="935368" cy="9353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4. Analyst reviews output</a:t>
          </a:r>
        </a:p>
      </dsp:txBody>
      <dsp:txXfrm>
        <a:off x="3607441" y="3626678"/>
        <a:ext cx="935368" cy="935368"/>
      </dsp:txXfrm>
    </dsp:sp>
    <dsp:sp modelId="{257137FC-DD86-47A8-BA5B-E9DF2CCD2595}">
      <dsp:nvSpPr>
        <dsp:cNvPr id="0" name=""/>
        <dsp:cNvSpPr/>
      </dsp:nvSpPr>
      <dsp:spPr>
        <a:xfrm>
          <a:off x="745352" y="285"/>
          <a:ext cx="4571428" cy="4571428"/>
        </a:xfrm>
        <a:prstGeom prst="circularArrow">
          <a:avLst>
            <a:gd name="adj1" fmla="val 3990"/>
            <a:gd name="adj2" fmla="val 250294"/>
            <a:gd name="adj3" fmla="val 6111096"/>
            <a:gd name="adj4" fmla="val 4438610"/>
            <a:gd name="adj5" fmla="val 465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9F7E7F7-6710-4DA3-96C7-DA82272504C4}">
      <dsp:nvSpPr>
        <dsp:cNvPr id="0" name=""/>
        <dsp:cNvSpPr/>
      </dsp:nvSpPr>
      <dsp:spPr>
        <a:xfrm>
          <a:off x="1519323" y="3626678"/>
          <a:ext cx="935368" cy="9353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5. Analyst runs matching</a:t>
          </a:r>
        </a:p>
      </dsp:txBody>
      <dsp:txXfrm>
        <a:off x="1519323" y="3626678"/>
        <a:ext cx="935368" cy="935368"/>
      </dsp:txXfrm>
    </dsp:sp>
    <dsp:sp modelId="{8853C642-FB7F-4ABE-8875-952A7378BE7E}">
      <dsp:nvSpPr>
        <dsp:cNvPr id="0" name=""/>
        <dsp:cNvSpPr/>
      </dsp:nvSpPr>
      <dsp:spPr>
        <a:xfrm>
          <a:off x="745352" y="285"/>
          <a:ext cx="4571428" cy="4571428"/>
        </a:xfrm>
        <a:prstGeom prst="circularArrow">
          <a:avLst>
            <a:gd name="adj1" fmla="val 3990"/>
            <a:gd name="adj2" fmla="val 250294"/>
            <a:gd name="adj3" fmla="val 9773153"/>
            <a:gd name="adj4" fmla="val 8183014"/>
            <a:gd name="adj5" fmla="val 465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8719C79-6F65-486E-8C3B-9FD978978A31}">
      <dsp:nvSpPr>
        <dsp:cNvPr id="0" name=""/>
        <dsp:cNvSpPr/>
      </dsp:nvSpPr>
      <dsp:spPr>
        <a:xfrm>
          <a:off x="475264" y="1818315"/>
          <a:ext cx="935368" cy="9353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6. Analyst reviews output</a:t>
          </a:r>
        </a:p>
      </dsp:txBody>
      <dsp:txXfrm>
        <a:off x="475264" y="1818315"/>
        <a:ext cx="935368" cy="935368"/>
      </dsp:txXfrm>
    </dsp:sp>
    <dsp:sp modelId="{3AC7EC96-E51A-4769-A1BB-EA17160F98A5}">
      <dsp:nvSpPr>
        <dsp:cNvPr id="0" name=""/>
        <dsp:cNvSpPr/>
      </dsp:nvSpPr>
      <dsp:spPr>
        <a:xfrm>
          <a:off x="745352" y="25702"/>
          <a:ext cx="4571428" cy="4571428"/>
        </a:xfrm>
        <a:prstGeom prst="circularArrow">
          <a:avLst>
            <a:gd name="adj1" fmla="val 3990"/>
            <a:gd name="adj2" fmla="val 250294"/>
            <a:gd name="adj3" fmla="val 13166692"/>
            <a:gd name="adj4" fmla="val 11576553"/>
            <a:gd name="adj5" fmla="val 465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EEF28A1-57A3-46D4-9900-2A33DC797697}">
      <dsp:nvSpPr>
        <dsp:cNvPr id="0" name=""/>
        <dsp:cNvSpPr/>
      </dsp:nvSpPr>
      <dsp:spPr>
        <a:xfrm>
          <a:off x="1519323" y="9952"/>
          <a:ext cx="935368" cy="9353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1. Census receives location spreadsheet</a:t>
          </a:r>
        </a:p>
      </dsp:txBody>
      <dsp:txXfrm>
        <a:off x="1519323" y="9952"/>
        <a:ext cx="935368" cy="935368"/>
      </dsp:txXfrm>
    </dsp:sp>
    <dsp:sp modelId="{2E450F6D-E764-4E10-BCC9-9D3265AE7AD6}">
      <dsp:nvSpPr>
        <dsp:cNvPr id="0" name=""/>
        <dsp:cNvSpPr/>
      </dsp:nvSpPr>
      <dsp:spPr>
        <a:xfrm>
          <a:off x="745352" y="25702"/>
          <a:ext cx="4571428" cy="4571428"/>
        </a:xfrm>
        <a:prstGeom prst="circularArrow">
          <a:avLst>
            <a:gd name="adj1" fmla="val 3990"/>
            <a:gd name="adj2" fmla="val 250294"/>
            <a:gd name="adj3" fmla="val 16911096"/>
            <a:gd name="adj4" fmla="val 15238610"/>
            <a:gd name="adj5" fmla="val 465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78F01E-2C47-4CB4-8B36-54B7A75576C8}">
      <dsp:nvSpPr>
        <dsp:cNvPr id="0" name=""/>
        <dsp:cNvSpPr/>
      </dsp:nvSpPr>
      <dsp:spPr>
        <a:xfrm rot="5400000">
          <a:off x="669167" y="743671"/>
          <a:ext cx="647205" cy="736821"/>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ED72AD1-940C-4BEF-8FE5-43080AABB5EA}">
      <dsp:nvSpPr>
        <dsp:cNvPr id="0" name=""/>
        <dsp:cNvSpPr/>
      </dsp:nvSpPr>
      <dsp:spPr>
        <a:xfrm>
          <a:off x="356654" y="26230"/>
          <a:ext cx="1371599" cy="762624"/>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Split out duplicates</a:t>
          </a:r>
        </a:p>
      </dsp:txBody>
      <dsp:txXfrm>
        <a:off x="393889" y="63465"/>
        <a:ext cx="1297129" cy="688154"/>
      </dsp:txXfrm>
    </dsp:sp>
    <dsp:sp modelId="{1DE28AAF-7D35-4564-9378-90EBCA8FCBEA}">
      <dsp:nvSpPr>
        <dsp:cNvPr id="0" name=""/>
        <dsp:cNvSpPr/>
      </dsp:nvSpPr>
      <dsp:spPr>
        <a:xfrm>
          <a:off x="1587210" y="98964"/>
          <a:ext cx="792408" cy="616386"/>
        </a:xfrm>
        <a:prstGeom prst="rect">
          <a:avLst/>
        </a:prstGeom>
        <a:noFill/>
        <a:ln>
          <a:noFill/>
        </a:ln>
        <a:effectLst/>
      </dsp:spPr>
      <dsp:style>
        <a:lnRef idx="0">
          <a:scrgbClr r="0" g="0" b="0"/>
        </a:lnRef>
        <a:fillRef idx="0">
          <a:scrgbClr r="0" g="0" b="0"/>
        </a:fillRef>
        <a:effectRef idx="0">
          <a:scrgbClr r="0" g="0" b="0"/>
        </a:effectRef>
        <a:fontRef idx="minor"/>
      </dsp:style>
    </dsp:sp>
    <dsp:sp modelId="{076061B0-A6C4-4C00-B161-B75458FCDDCC}">
      <dsp:nvSpPr>
        <dsp:cNvPr id="0" name=""/>
        <dsp:cNvSpPr/>
      </dsp:nvSpPr>
      <dsp:spPr>
        <a:xfrm rot="5400000">
          <a:off x="1640190" y="1600349"/>
          <a:ext cx="647205" cy="736821"/>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F20AF85-1BE1-48B9-B85B-BC16D631EAD4}">
      <dsp:nvSpPr>
        <dsp:cNvPr id="0" name=""/>
        <dsp:cNvSpPr/>
      </dsp:nvSpPr>
      <dsp:spPr>
        <a:xfrm>
          <a:off x="1327677" y="882909"/>
          <a:ext cx="1371599" cy="762624"/>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Standardize/flag invalid zip codes</a:t>
          </a:r>
        </a:p>
      </dsp:txBody>
      <dsp:txXfrm>
        <a:off x="1364912" y="920144"/>
        <a:ext cx="1297129" cy="688154"/>
      </dsp:txXfrm>
    </dsp:sp>
    <dsp:sp modelId="{AE10921F-5DD8-45A2-83A2-C288B116D8B3}">
      <dsp:nvSpPr>
        <dsp:cNvPr id="0" name=""/>
        <dsp:cNvSpPr/>
      </dsp:nvSpPr>
      <dsp:spPr>
        <a:xfrm>
          <a:off x="2558234" y="955642"/>
          <a:ext cx="792408" cy="616386"/>
        </a:xfrm>
        <a:prstGeom prst="rect">
          <a:avLst/>
        </a:prstGeom>
        <a:noFill/>
        <a:ln>
          <a:noFill/>
        </a:ln>
        <a:effectLst/>
      </dsp:spPr>
      <dsp:style>
        <a:lnRef idx="0">
          <a:scrgbClr r="0" g="0" b="0"/>
        </a:lnRef>
        <a:fillRef idx="0">
          <a:scrgbClr r="0" g="0" b="0"/>
        </a:fillRef>
        <a:effectRef idx="0">
          <a:scrgbClr r="0" g="0" b="0"/>
        </a:effectRef>
        <a:fontRef idx="minor"/>
      </dsp:style>
    </dsp:sp>
    <dsp:sp modelId="{EE064FF6-915A-4E00-8B14-AF8CFFD56733}">
      <dsp:nvSpPr>
        <dsp:cNvPr id="0" name=""/>
        <dsp:cNvSpPr/>
      </dsp:nvSpPr>
      <dsp:spPr>
        <a:xfrm rot="5400000">
          <a:off x="2611213" y="2457028"/>
          <a:ext cx="647205" cy="736821"/>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248214A-6E29-4D6B-9143-727C6BAA984A}">
      <dsp:nvSpPr>
        <dsp:cNvPr id="0" name=""/>
        <dsp:cNvSpPr/>
      </dsp:nvSpPr>
      <dsp:spPr>
        <a:xfrm>
          <a:off x="2298700" y="1739587"/>
          <a:ext cx="1371599" cy="762624"/>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Standardize/flag invalid state abbreviations</a:t>
          </a:r>
        </a:p>
      </dsp:txBody>
      <dsp:txXfrm>
        <a:off x="2335935" y="1776822"/>
        <a:ext cx="1297129" cy="688154"/>
      </dsp:txXfrm>
    </dsp:sp>
    <dsp:sp modelId="{C2DB3E0E-812C-457A-BD8E-9E84B48C9157}">
      <dsp:nvSpPr>
        <dsp:cNvPr id="0" name=""/>
        <dsp:cNvSpPr/>
      </dsp:nvSpPr>
      <dsp:spPr>
        <a:xfrm>
          <a:off x="3529257" y="1812321"/>
          <a:ext cx="792408" cy="616386"/>
        </a:xfrm>
        <a:prstGeom prst="rect">
          <a:avLst/>
        </a:prstGeom>
        <a:noFill/>
        <a:ln>
          <a:noFill/>
        </a:ln>
        <a:effectLst/>
      </dsp:spPr>
      <dsp:style>
        <a:lnRef idx="0">
          <a:scrgbClr r="0" g="0" b="0"/>
        </a:lnRef>
        <a:fillRef idx="0">
          <a:scrgbClr r="0" g="0" b="0"/>
        </a:fillRef>
        <a:effectRef idx="0">
          <a:scrgbClr r="0" g="0" b="0"/>
        </a:effectRef>
        <a:fontRef idx="minor"/>
      </dsp:style>
    </dsp:sp>
    <dsp:sp modelId="{00930E1D-3BD5-4959-B39B-A0D7FD445E4F}">
      <dsp:nvSpPr>
        <dsp:cNvPr id="0" name=""/>
        <dsp:cNvSpPr/>
      </dsp:nvSpPr>
      <dsp:spPr>
        <a:xfrm rot="5400000">
          <a:off x="3582237" y="3313707"/>
          <a:ext cx="647205" cy="736821"/>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509BD98-32CC-4651-8ECC-87CD3AC9DF34}">
      <dsp:nvSpPr>
        <dsp:cNvPr id="0" name=""/>
        <dsp:cNvSpPr/>
      </dsp:nvSpPr>
      <dsp:spPr>
        <a:xfrm>
          <a:off x="3269723" y="2596266"/>
          <a:ext cx="1371599" cy="762624"/>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Impute missing address components</a:t>
          </a:r>
        </a:p>
      </dsp:txBody>
      <dsp:txXfrm>
        <a:off x="3306958" y="2633501"/>
        <a:ext cx="1297129" cy="688154"/>
      </dsp:txXfrm>
    </dsp:sp>
    <dsp:sp modelId="{8B464FCA-485C-422C-BEA7-8FC231238B8E}">
      <dsp:nvSpPr>
        <dsp:cNvPr id="0" name=""/>
        <dsp:cNvSpPr/>
      </dsp:nvSpPr>
      <dsp:spPr>
        <a:xfrm>
          <a:off x="4500280" y="2669000"/>
          <a:ext cx="792408" cy="616386"/>
        </a:xfrm>
        <a:prstGeom prst="rect">
          <a:avLst/>
        </a:prstGeom>
        <a:noFill/>
        <a:ln>
          <a:noFill/>
        </a:ln>
        <a:effectLst/>
      </dsp:spPr>
      <dsp:style>
        <a:lnRef idx="0">
          <a:scrgbClr r="0" g="0" b="0"/>
        </a:lnRef>
        <a:fillRef idx="0">
          <a:scrgbClr r="0" g="0" b="0"/>
        </a:fillRef>
        <a:effectRef idx="0">
          <a:scrgbClr r="0" g="0" b="0"/>
        </a:effectRef>
        <a:fontRef idx="minor"/>
      </dsp:style>
    </dsp:sp>
    <dsp:sp modelId="{01E21C9D-7EC6-48BE-8CF4-518E597462F9}">
      <dsp:nvSpPr>
        <dsp:cNvPr id="0" name=""/>
        <dsp:cNvSpPr/>
      </dsp:nvSpPr>
      <dsp:spPr>
        <a:xfrm>
          <a:off x="4240747" y="3452945"/>
          <a:ext cx="1371599" cy="762624"/>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Standardize the  full address</a:t>
          </a:r>
        </a:p>
      </dsp:txBody>
      <dsp:txXfrm>
        <a:off x="4277982" y="3490180"/>
        <a:ext cx="1297129" cy="68815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777685-EF36-4581-A720-DC92DFA19796}">
      <dsp:nvSpPr>
        <dsp:cNvPr id="0" name=""/>
        <dsp:cNvSpPr/>
      </dsp:nvSpPr>
      <dsp:spPr>
        <a:xfrm>
          <a:off x="52423" y="3020763"/>
          <a:ext cx="1014677" cy="50733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Input Addresses</a:t>
          </a:r>
        </a:p>
      </dsp:txBody>
      <dsp:txXfrm>
        <a:off x="67282" y="3035622"/>
        <a:ext cx="984959" cy="477620"/>
      </dsp:txXfrm>
    </dsp:sp>
    <dsp:sp modelId="{AD9B427B-BB05-4890-973E-F9F3BC406C4B}">
      <dsp:nvSpPr>
        <dsp:cNvPr id="0" name=""/>
        <dsp:cNvSpPr/>
      </dsp:nvSpPr>
      <dsp:spPr>
        <a:xfrm rot="19097628">
          <a:off x="1007784" y="3110291"/>
          <a:ext cx="468096" cy="16853"/>
        </a:xfrm>
        <a:custGeom>
          <a:avLst/>
          <a:gdLst/>
          <a:ahLst/>
          <a:cxnLst/>
          <a:rect l="0" t="0" r="0" b="0"/>
          <a:pathLst>
            <a:path>
              <a:moveTo>
                <a:pt x="0" y="8426"/>
              </a:moveTo>
              <a:lnTo>
                <a:pt x="468096" y="842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230130" y="3107015"/>
        <a:ext cx="23404" cy="23404"/>
      </dsp:txXfrm>
    </dsp:sp>
    <dsp:sp modelId="{05C6CA02-2C22-496D-A82F-3A7EBF7E6463}">
      <dsp:nvSpPr>
        <dsp:cNvPr id="0" name=""/>
        <dsp:cNvSpPr/>
      </dsp:nvSpPr>
      <dsp:spPr>
        <a:xfrm>
          <a:off x="1416565" y="2709333"/>
          <a:ext cx="1014677" cy="50733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Store Number Matches</a:t>
          </a:r>
        </a:p>
      </dsp:txBody>
      <dsp:txXfrm>
        <a:off x="1431424" y="2724192"/>
        <a:ext cx="984959" cy="477620"/>
      </dsp:txXfrm>
    </dsp:sp>
    <dsp:sp modelId="{6598BF6A-D8C9-4192-9546-B579120D92B3}">
      <dsp:nvSpPr>
        <dsp:cNvPr id="0" name=""/>
        <dsp:cNvSpPr/>
      </dsp:nvSpPr>
      <dsp:spPr>
        <a:xfrm rot="1749970">
          <a:off x="2386369" y="3127053"/>
          <a:ext cx="707825" cy="16853"/>
        </a:xfrm>
        <a:custGeom>
          <a:avLst/>
          <a:gdLst/>
          <a:ahLst/>
          <a:cxnLst/>
          <a:rect l="0" t="0" r="0" b="0"/>
          <a:pathLst>
            <a:path>
              <a:moveTo>
                <a:pt x="0" y="8426"/>
              </a:moveTo>
              <a:lnTo>
                <a:pt x="707825" y="842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722586" y="3117784"/>
        <a:ext cx="35391" cy="35391"/>
      </dsp:txXfrm>
    </dsp:sp>
    <dsp:sp modelId="{6AE192EF-AB98-431B-B2FA-28DBF984F4D0}">
      <dsp:nvSpPr>
        <dsp:cNvPr id="0" name=""/>
        <dsp:cNvSpPr/>
      </dsp:nvSpPr>
      <dsp:spPr>
        <a:xfrm>
          <a:off x="3049322" y="3054288"/>
          <a:ext cx="1014677" cy="50733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Candidate Matches</a:t>
          </a:r>
        </a:p>
      </dsp:txBody>
      <dsp:txXfrm>
        <a:off x="3064181" y="3069147"/>
        <a:ext cx="984959" cy="477620"/>
      </dsp:txXfrm>
    </dsp:sp>
    <dsp:sp modelId="{2B58E7C0-B055-4BD1-BE62-646100FD9E8C}">
      <dsp:nvSpPr>
        <dsp:cNvPr id="0" name=""/>
        <dsp:cNvSpPr/>
      </dsp:nvSpPr>
      <dsp:spPr>
        <a:xfrm>
          <a:off x="4064000" y="3299530"/>
          <a:ext cx="179120" cy="16853"/>
        </a:xfrm>
        <a:custGeom>
          <a:avLst/>
          <a:gdLst/>
          <a:ahLst/>
          <a:cxnLst/>
          <a:rect l="0" t="0" r="0" b="0"/>
          <a:pathLst>
            <a:path>
              <a:moveTo>
                <a:pt x="0" y="8426"/>
              </a:moveTo>
              <a:lnTo>
                <a:pt x="179120" y="842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149082" y="3303479"/>
        <a:ext cx="8956" cy="8956"/>
      </dsp:txXfrm>
    </dsp:sp>
    <dsp:sp modelId="{65F28B7F-5498-4863-A992-C9B7FD101461}">
      <dsp:nvSpPr>
        <dsp:cNvPr id="0" name=""/>
        <dsp:cNvSpPr/>
      </dsp:nvSpPr>
      <dsp:spPr>
        <a:xfrm>
          <a:off x="4243120" y="3054288"/>
          <a:ext cx="1014677" cy="50733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Initial Filter</a:t>
          </a:r>
        </a:p>
      </dsp:txBody>
      <dsp:txXfrm>
        <a:off x="4257979" y="3069147"/>
        <a:ext cx="984959" cy="477620"/>
      </dsp:txXfrm>
    </dsp:sp>
    <dsp:sp modelId="{4B6C62BC-C509-40DA-A3AA-2128621315DB}">
      <dsp:nvSpPr>
        <dsp:cNvPr id="0" name=""/>
        <dsp:cNvSpPr/>
      </dsp:nvSpPr>
      <dsp:spPr>
        <a:xfrm>
          <a:off x="5257798" y="3299530"/>
          <a:ext cx="203970" cy="16853"/>
        </a:xfrm>
        <a:custGeom>
          <a:avLst/>
          <a:gdLst/>
          <a:ahLst/>
          <a:cxnLst/>
          <a:rect l="0" t="0" r="0" b="0"/>
          <a:pathLst>
            <a:path>
              <a:moveTo>
                <a:pt x="0" y="8426"/>
              </a:moveTo>
              <a:lnTo>
                <a:pt x="203970" y="842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354684" y="3302858"/>
        <a:ext cx="10198" cy="10198"/>
      </dsp:txXfrm>
    </dsp:sp>
    <dsp:sp modelId="{C9CFA59D-9800-4A35-97AB-D3D5F63E7036}">
      <dsp:nvSpPr>
        <dsp:cNvPr id="0" name=""/>
        <dsp:cNvSpPr/>
      </dsp:nvSpPr>
      <dsp:spPr>
        <a:xfrm>
          <a:off x="5461768" y="3054288"/>
          <a:ext cx="1014677" cy="50733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Record Linkage Model</a:t>
          </a:r>
        </a:p>
      </dsp:txBody>
      <dsp:txXfrm>
        <a:off x="5476627" y="3069147"/>
        <a:ext cx="984959" cy="477620"/>
      </dsp:txXfrm>
    </dsp:sp>
    <dsp:sp modelId="{1232E111-1185-446F-9BAD-22E3A4CEA858}">
      <dsp:nvSpPr>
        <dsp:cNvPr id="0" name=""/>
        <dsp:cNvSpPr/>
      </dsp:nvSpPr>
      <dsp:spPr>
        <a:xfrm rot="17146272">
          <a:off x="6112405" y="2818434"/>
          <a:ext cx="999831" cy="16853"/>
        </a:xfrm>
        <a:custGeom>
          <a:avLst/>
          <a:gdLst/>
          <a:ahLst/>
          <a:cxnLst/>
          <a:rect l="0" t="0" r="0" b="0"/>
          <a:pathLst>
            <a:path>
              <a:moveTo>
                <a:pt x="0" y="8426"/>
              </a:moveTo>
              <a:lnTo>
                <a:pt x="999831" y="842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587325" y="2801865"/>
        <a:ext cx="49991" cy="49991"/>
      </dsp:txXfrm>
    </dsp:sp>
    <dsp:sp modelId="{2E681266-B3FD-48CA-AAC5-4F1568FA21D6}">
      <dsp:nvSpPr>
        <dsp:cNvPr id="0" name=""/>
        <dsp:cNvSpPr/>
      </dsp:nvSpPr>
      <dsp:spPr>
        <a:xfrm>
          <a:off x="6748196" y="2092095"/>
          <a:ext cx="1014677" cy="507338"/>
        </a:xfrm>
        <a:prstGeom prst="roundRect">
          <a:avLst>
            <a:gd name="adj" fmla="val 10000"/>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Possible Closes</a:t>
          </a:r>
        </a:p>
      </dsp:txBody>
      <dsp:txXfrm>
        <a:off x="6763055" y="2106954"/>
        <a:ext cx="984959" cy="477620"/>
      </dsp:txXfrm>
    </dsp:sp>
    <dsp:sp modelId="{831186B8-732D-4DF8-BF03-7E3A5B0368DF}">
      <dsp:nvSpPr>
        <dsp:cNvPr id="0" name=""/>
        <dsp:cNvSpPr/>
      </dsp:nvSpPr>
      <dsp:spPr>
        <a:xfrm rot="19521493">
          <a:off x="6447167" y="3205650"/>
          <a:ext cx="330306" cy="16853"/>
        </a:xfrm>
        <a:custGeom>
          <a:avLst/>
          <a:gdLst/>
          <a:ahLst/>
          <a:cxnLst/>
          <a:rect l="0" t="0" r="0" b="0"/>
          <a:pathLst>
            <a:path>
              <a:moveTo>
                <a:pt x="0" y="8426"/>
              </a:moveTo>
              <a:lnTo>
                <a:pt x="330306" y="842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604063" y="3205819"/>
        <a:ext cx="16515" cy="16515"/>
      </dsp:txXfrm>
    </dsp:sp>
    <dsp:sp modelId="{AA49CA1A-80BF-4A2D-B5BA-ECDC36CD65D6}">
      <dsp:nvSpPr>
        <dsp:cNvPr id="0" name=""/>
        <dsp:cNvSpPr/>
      </dsp:nvSpPr>
      <dsp:spPr>
        <a:xfrm>
          <a:off x="6748196" y="2866527"/>
          <a:ext cx="1014677" cy="507338"/>
        </a:xfrm>
        <a:prstGeom prst="roundRect">
          <a:avLst>
            <a:gd name="adj" fmla="val 10000"/>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Exact Matches</a:t>
          </a:r>
        </a:p>
      </dsp:txBody>
      <dsp:txXfrm>
        <a:off x="6763055" y="2881386"/>
        <a:ext cx="984959" cy="477620"/>
      </dsp:txXfrm>
    </dsp:sp>
    <dsp:sp modelId="{034A4D6A-2F2E-482E-8467-C541A69C4B06}">
      <dsp:nvSpPr>
        <dsp:cNvPr id="0" name=""/>
        <dsp:cNvSpPr/>
      </dsp:nvSpPr>
      <dsp:spPr>
        <a:xfrm rot="4720341">
          <a:off x="5920559" y="3977817"/>
          <a:ext cx="1383523" cy="16853"/>
        </a:xfrm>
        <a:custGeom>
          <a:avLst/>
          <a:gdLst/>
          <a:ahLst/>
          <a:cxnLst/>
          <a:rect l="0" t="0" r="0" b="0"/>
          <a:pathLst>
            <a:path>
              <a:moveTo>
                <a:pt x="0" y="8426"/>
              </a:moveTo>
              <a:lnTo>
                <a:pt x="1383523" y="842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577732" y="3951655"/>
        <a:ext cx="69176" cy="69176"/>
      </dsp:txXfrm>
    </dsp:sp>
    <dsp:sp modelId="{9C434818-B18B-4C17-86D9-C9BA792E164B}">
      <dsp:nvSpPr>
        <dsp:cNvPr id="0" name=""/>
        <dsp:cNvSpPr/>
      </dsp:nvSpPr>
      <dsp:spPr>
        <a:xfrm>
          <a:off x="6748196" y="4410860"/>
          <a:ext cx="1014677" cy="507338"/>
        </a:xfrm>
        <a:prstGeom prst="roundRect">
          <a:avLst>
            <a:gd name="adj" fmla="val 10000"/>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Possible Adds</a:t>
          </a:r>
        </a:p>
      </dsp:txBody>
      <dsp:txXfrm>
        <a:off x="6763055" y="4425719"/>
        <a:ext cx="984959" cy="477620"/>
      </dsp:txXfrm>
    </dsp:sp>
    <dsp:sp modelId="{9D4F2CDF-C034-4AFC-999B-69B1FCC6B748}">
      <dsp:nvSpPr>
        <dsp:cNvPr id="0" name=""/>
        <dsp:cNvSpPr/>
      </dsp:nvSpPr>
      <dsp:spPr>
        <a:xfrm rot="3879776">
          <a:off x="6294812" y="3586496"/>
          <a:ext cx="635016" cy="16853"/>
        </a:xfrm>
        <a:custGeom>
          <a:avLst/>
          <a:gdLst/>
          <a:ahLst/>
          <a:cxnLst/>
          <a:rect l="0" t="0" r="0" b="0"/>
          <a:pathLst>
            <a:path>
              <a:moveTo>
                <a:pt x="0" y="8426"/>
              </a:moveTo>
              <a:lnTo>
                <a:pt x="635016" y="842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596445" y="3579048"/>
        <a:ext cx="31750" cy="31750"/>
      </dsp:txXfrm>
    </dsp:sp>
    <dsp:sp modelId="{4B8CDA10-9A0A-45B6-9F54-439EE37F9108}">
      <dsp:nvSpPr>
        <dsp:cNvPr id="0" name=""/>
        <dsp:cNvSpPr/>
      </dsp:nvSpPr>
      <dsp:spPr>
        <a:xfrm>
          <a:off x="6748196" y="3628220"/>
          <a:ext cx="1014677" cy="507338"/>
        </a:xfrm>
        <a:prstGeom prst="roundRect">
          <a:avLst>
            <a:gd name="adj" fmla="val 10000"/>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Possible Matches</a:t>
          </a:r>
        </a:p>
      </dsp:txBody>
      <dsp:txXfrm>
        <a:off x="6763055" y="3643079"/>
        <a:ext cx="984959" cy="477620"/>
      </dsp:txXfrm>
    </dsp:sp>
    <dsp:sp modelId="{AC81462D-5128-4B15-A7A3-5A418B20B51D}">
      <dsp:nvSpPr>
        <dsp:cNvPr id="0" name=""/>
        <dsp:cNvSpPr/>
      </dsp:nvSpPr>
      <dsp:spPr>
        <a:xfrm rot="3062307">
          <a:off x="963949" y="3482079"/>
          <a:ext cx="555766" cy="16853"/>
        </a:xfrm>
        <a:custGeom>
          <a:avLst/>
          <a:gdLst/>
          <a:ahLst/>
          <a:cxnLst/>
          <a:rect l="0" t="0" r="0" b="0"/>
          <a:pathLst>
            <a:path>
              <a:moveTo>
                <a:pt x="0" y="8426"/>
              </a:moveTo>
              <a:lnTo>
                <a:pt x="555766" y="842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227938" y="3476611"/>
        <a:ext cx="27788" cy="27788"/>
      </dsp:txXfrm>
    </dsp:sp>
    <dsp:sp modelId="{D18C1220-B89E-4A55-A80D-40C78D189956}">
      <dsp:nvSpPr>
        <dsp:cNvPr id="0" name=""/>
        <dsp:cNvSpPr/>
      </dsp:nvSpPr>
      <dsp:spPr>
        <a:xfrm>
          <a:off x="1416565" y="3452909"/>
          <a:ext cx="1014677" cy="50733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State Matches</a:t>
          </a:r>
        </a:p>
      </dsp:txBody>
      <dsp:txXfrm>
        <a:off x="1431424" y="3467768"/>
        <a:ext cx="984959" cy="477620"/>
      </dsp:txXfrm>
    </dsp:sp>
    <dsp:sp modelId="{20B15CE4-371E-474F-9A1D-BF62E16D7468}">
      <dsp:nvSpPr>
        <dsp:cNvPr id="0" name=""/>
        <dsp:cNvSpPr/>
      </dsp:nvSpPr>
      <dsp:spPr>
        <a:xfrm rot="2464825">
          <a:off x="2294565" y="4062930"/>
          <a:ext cx="1110239" cy="16853"/>
        </a:xfrm>
        <a:custGeom>
          <a:avLst/>
          <a:gdLst/>
          <a:ahLst/>
          <a:cxnLst/>
          <a:rect l="0" t="0" r="0" b="0"/>
          <a:pathLst>
            <a:path>
              <a:moveTo>
                <a:pt x="0" y="8426"/>
              </a:moveTo>
              <a:lnTo>
                <a:pt x="1110239" y="842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21929" y="4043601"/>
        <a:ext cx="55511" cy="55511"/>
      </dsp:txXfrm>
    </dsp:sp>
    <dsp:sp modelId="{F74325D3-FBF7-4653-AEF6-55FD2BFFDD3D}">
      <dsp:nvSpPr>
        <dsp:cNvPr id="0" name=""/>
        <dsp:cNvSpPr/>
      </dsp:nvSpPr>
      <dsp:spPr>
        <a:xfrm>
          <a:off x="3268127" y="4182467"/>
          <a:ext cx="1014677" cy="507338"/>
        </a:xfrm>
        <a:prstGeom prst="roundRect">
          <a:avLst>
            <a:gd name="adj" fmla="val 10000"/>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a:t>Non-State Matches</a:t>
          </a:r>
        </a:p>
      </dsp:txBody>
      <dsp:txXfrm>
        <a:off x="3282986" y="4197326"/>
        <a:ext cx="984959" cy="47762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1A2EF0-B996-4874-B6D8-E4A7F18A7526}">
      <dsp:nvSpPr>
        <dsp:cNvPr id="0" name=""/>
        <dsp:cNvSpPr/>
      </dsp:nvSpPr>
      <dsp:spPr>
        <a:xfrm>
          <a:off x="3595941" y="101990"/>
          <a:ext cx="1619134" cy="16191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dirty="0"/>
            <a:t>Incorporate Feedback</a:t>
          </a:r>
        </a:p>
      </dsp:txBody>
      <dsp:txXfrm>
        <a:off x="3595941" y="101990"/>
        <a:ext cx="1619134" cy="1619134"/>
      </dsp:txXfrm>
    </dsp:sp>
    <dsp:sp modelId="{6D0E5487-3974-4CF1-8E49-FFEC740B33CA}">
      <dsp:nvSpPr>
        <dsp:cNvPr id="0" name=""/>
        <dsp:cNvSpPr/>
      </dsp:nvSpPr>
      <dsp:spPr>
        <a:xfrm>
          <a:off x="745269" y="25620"/>
          <a:ext cx="4571594" cy="4571594"/>
        </a:xfrm>
        <a:prstGeom prst="circularArrow">
          <a:avLst>
            <a:gd name="adj1" fmla="val 6906"/>
            <a:gd name="adj2" fmla="val 465694"/>
            <a:gd name="adj3" fmla="val 547976"/>
            <a:gd name="adj4" fmla="val 20586330"/>
            <a:gd name="adj5" fmla="val 8057"/>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4A3A607-3DEC-4973-B6FE-F14B7A2E04C2}">
      <dsp:nvSpPr>
        <dsp:cNvPr id="0" name=""/>
        <dsp:cNvSpPr/>
      </dsp:nvSpPr>
      <dsp:spPr>
        <a:xfrm>
          <a:off x="3595941" y="2850875"/>
          <a:ext cx="1619134" cy="16191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dirty="0"/>
            <a:t>Use on new Companies</a:t>
          </a:r>
        </a:p>
      </dsp:txBody>
      <dsp:txXfrm>
        <a:off x="3595941" y="2850875"/>
        <a:ext cx="1619134" cy="1619134"/>
      </dsp:txXfrm>
    </dsp:sp>
    <dsp:sp modelId="{58A67581-8F30-4A6F-8C54-076F821CC8E6}">
      <dsp:nvSpPr>
        <dsp:cNvPr id="0" name=""/>
        <dsp:cNvSpPr/>
      </dsp:nvSpPr>
      <dsp:spPr>
        <a:xfrm>
          <a:off x="745269" y="25620"/>
          <a:ext cx="4571594" cy="4571594"/>
        </a:xfrm>
        <a:prstGeom prst="circularArrow">
          <a:avLst>
            <a:gd name="adj1" fmla="val 6906"/>
            <a:gd name="adj2" fmla="val 465694"/>
            <a:gd name="adj3" fmla="val 5947976"/>
            <a:gd name="adj4" fmla="val 4386330"/>
            <a:gd name="adj5" fmla="val 8057"/>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33FF9EC-6A20-4277-8D0D-1D3FFB394DCF}">
      <dsp:nvSpPr>
        <dsp:cNvPr id="0" name=""/>
        <dsp:cNvSpPr/>
      </dsp:nvSpPr>
      <dsp:spPr>
        <a:xfrm>
          <a:off x="847057" y="2850875"/>
          <a:ext cx="1619134" cy="16191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dirty="0"/>
            <a:t>Improve Process</a:t>
          </a:r>
        </a:p>
      </dsp:txBody>
      <dsp:txXfrm>
        <a:off x="847057" y="2850875"/>
        <a:ext cx="1619134" cy="1619134"/>
      </dsp:txXfrm>
    </dsp:sp>
    <dsp:sp modelId="{257137FC-DD86-47A8-BA5B-E9DF2CCD2595}">
      <dsp:nvSpPr>
        <dsp:cNvPr id="0" name=""/>
        <dsp:cNvSpPr/>
      </dsp:nvSpPr>
      <dsp:spPr>
        <a:xfrm>
          <a:off x="745269" y="202"/>
          <a:ext cx="4571594" cy="4571594"/>
        </a:xfrm>
        <a:prstGeom prst="circularArrow">
          <a:avLst>
            <a:gd name="adj1" fmla="val 6906"/>
            <a:gd name="adj2" fmla="val 465694"/>
            <a:gd name="adj3" fmla="val 11347976"/>
            <a:gd name="adj4" fmla="val 9786330"/>
            <a:gd name="adj5" fmla="val 8057"/>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EEF28A1-57A3-46D4-9900-2A33DC797697}">
      <dsp:nvSpPr>
        <dsp:cNvPr id="0" name=""/>
        <dsp:cNvSpPr/>
      </dsp:nvSpPr>
      <dsp:spPr>
        <a:xfrm>
          <a:off x="847057" y="101990"/>
          <a:ext cx="1619134" cy="16191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dirty="0"/>
            <a:t>Train Staff</a:t>
          </a:r>
        </a:p>
      </dsp:txBody>
      <dsp:txXfrm>
        <a:off x="847057" y="101990"/>
        <a:ext cx="1619134" cy="1619134"/>
      </dsp:txXfrm>
    </dsp:sp>
    <dsp:sp modelId="{2E450F6D-E764-4E10-BCC9-9D3265AE7AD6}">
      <dsp:nvSpPr>
        <dsp:cNvPr id="0" name=""/>
        <dsp:cNvSpPr/>
      </dsp:nvSpPr>
      <dsp:spPr>
        <a:xfrm>
          <a:off x="745269" y="25620"/>
          <a:ext cx="4571594" cy="4571594"/>
        </a:xfrm>
        <a:prstGeom prst="circularArrow">
          <a:avLst>
            <a:gd name="adj1" fmla="val 6906"/>
            <a:gd name="adj2" fmla="val 465694"/>
            <a:gd name="adj3" fmla="val 16747976"/>
            <a:gd name="adj4" fmla="val 15186330"/>
            <a:gd name="adj5" fmla="val 8057"/>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4A7B51-1DE6-43C3-99E5-3F7CD452E455}" type="datetimeFigureOut">
              <a:rPr lang="en-US" smtClean="0"/>
              <a:t>4/16/2025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C92407-9D35-4DDA-A58B-F08B6973715F}" type="slidenum">
              <a:rPr lang="en-US" smtClean="0"/>
              <a:t>‹#›</a:t>
            </a:fld>
            <a:endParaRPr lang="en-US"/>
          </a:p>
        </p:txBody>
      </p:sp>
    </p:spTree>
    <p:extLst>
      <p:ext uri="{BB962C8B-B14F-4D97-AF65-F5344CB8AC3E}">
        <p14:creationId xmlns:p14="http://schemas.microsoft.com/office/powerpoint/2010/main" val="925429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940402B-A829-41B8-9565-9D2B782F66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5310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to get into some more of the weeds of our record linkage model. For this project we used what’s called a Siamese Neural Network, and hopefully as I’m describing it you’ll agree that this kind of model feels like it was created with record linkage in mind. </a:t>
            </a:r>
          </a:p>
          <a:p>
            <a:endParaRPr lang="en-US" dirty="0"/>
          </a:p>
          <a:p>
            <a:r>
              <a:rPr lang="en-US" dirty="0"/>
              <a:t>At a high level the model works through what’s called a two tower approach where you have towers (A and B). And the inputs to each tower are addresses in this case 100 East Main Street goes through Tower A and 100 e. main </a:t>
            </a:r>
            <a:r>
              <a:rPr lang="en-US" dirty="0" err="1"/>
              <a:t>st.</a:t>
            </a:r>
            <a:r>
              <a:rPr lang="en-US" dirty="0"/>
              <a:t> goes through tower B. </a:t>
            </a:r>
          </a:p>
          <a:p>
            <a:endParaRPr lang="en-US" dirty="0"/>
          </a:p>
          <a:p>
            <a:r>
              <a:rPr lang="en-US" dirty="0"/>
              <a:t>As a researcher you have a lot of flexibility in how you construct these two towers, but for our project we used a pretty simple architecture of:</a:t>
            </a:r>
          </a:p>
          <a:p>
            <a:pPr marL="228600" indent="-228600">
              <a:buAutoNum type="arabicPeriod"/>
            </a:pPr>
            <a:r>
              <a:rPr lang="en-US" dirty="0"/>
              <a:t>A word embedding layer that converts the individual words of each address into an array of numbers; followed by </a:t>
            </a:r>
          </a:p>
          <a:p>
            <a:pPr marL="228600" indent="-228600">
              <a:buAutoNum type="arabicPeriod"/>
            </a:pPr>
            <a:r>
              <a:rPr lang="en-US" dirty="0"/>
              <a:t>A Bidirectional Long Short-Term Memory Neural network. </a:t>
            </a:r>
          </a:p>
          <a:p>
            <a:pPr marL="228600" indent="-228600">
              <a:buAutoNum type="arabicPeriod"/>
            </a:pPr>
            <a:endParaRPr lang="en-US" dirty="0"/>
          </a:p>
          <a:p>
            <a:pPr marL="0" indent="0">
              <a:buNone/>
            </a:pPr>
            <a:r>
              <a:rPr lang="en-US" dirty="0"/>
              <a:t>We’ll get into some more detail about LSTMs soon, but at this point I just want you to think about how data is flowing through the network. We start with addresses, the words in those addresses are then converted into arrays of numbers. Those arrays are then transformed into a single array. And then the arrays from each tower can then be concatenated together. </a:t>
            </a:r>
          </a:p>
          <a:p>
            <a:pPr marL="0" indent="0">
              <a:buNone/>
            </a:pPr>
            <a:endParaRPr lang="en-US" dirty="0"/>
          </a:p>
          <a:p>
            <a:pPr marL="0" indent="0">
              <a:buNone/>
            </a:pPr>
            <a:r>
              <a:rPr lang="en-US" dirty="0"/>
              <a:t>So each address passes through its tower and then the outputs are combined together.</a:t>
            </a:r>
          </a:p>
          <a:p>
            <a:pPr marL="0" indent="0">
              <a:buNone/>
            </a:pPr>
            <a:endParaRPr lang="en-US" dirty="0"/>
          </a:p>
          <a:p>
            <a:pPr marL="0" indent="0">
              <a:buNone/>
            </a:pPr>
            <a:r>
              <a:rPr lang="en-US" dirty="0"/>
              <a:t>As you train the model, the network will learn to place addresses that are the same very close to each other in this numerical space, and addresses that are different will be pushed farther apart in the embedding space. So when you finish training you’ll end up with a model that’s able to tell you whether two addresses are similar to each other or not.</a:t>
            </a:r>
          </a:p>
        </p:txBody>
      </p:sp>
      <p:sp>
        <p:nvSpPr>
          <p:cNvPr id="4" name="Slide Number Placeholder 3"/>
          <p:cNvSpPr>
            <a:spLocks noGrp="1"/>
          </p:cNvSpPr>
          <p:nvPr>
            <p:ph type="sldNum" sz="quarter" idx="5"/>
          </p:nvPr>
        </p:nvSpPr>
        <p:spPr/>
        <p:txBody>
          <a:bodyPr/>
          <a:lstStyle/>
          <a:p>
            <a:fld id="{CFC92407-9D35-4DDA-A58B-F08B6973715F}" type="slidenum">
              <a:rPr lang="en-US" smtClean="0"/>
              <a:t>7</a:t>
            </a:fld>
            <a:endParaRPr lang="en-US"/>
          </a:p>
        </p:txBody>
      </p:sp>
    </p:spTree>
    <p:extLst>
      <p:ext uri="{BB962C8B-B14F-4D97-AF65-F5344CB8AC3E}">
        <p14:creationId xmlns:p14="http://schemas.microsoft.com/office/powerpoint/2010/main" val="30682426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I promised we’d talk a bit more about LSTMs so that’s what we’re going to look at next. </a:t>
            </a:r>
          </a:p>
          <a:p>
            <a:endParaRPr lang="en-US" dirty="0"/>
          </a:p>
          <a:p>
            <a:r>
              <a:rPr lang="en-US" dirty="0"/>
              <a:t>We’re going to keep this at a high level though and start by just focusing on a regular LSTM before building up to bidirectional LSTMs. </a:t>
            </a:r>
          </a:p>
          <a:p>
            <a:endParaRPr lang="en-US" dirty="0"/>
          </a:p>
          <a:p>
            <a:r>
              <a:rPr lang="en-US" dirty="0"/>
              <a:t>These models work by reading one word at a time from left to right. The way you would typically read a sentence in English. This means that as the model is reading an address it’s only able to look at the words to the left of the current word. If you think about addresses though, whether or not two addresses are the same place depends on the words to the right as well as to the left. So for instance, imagine a street that runs all the way through a city. Two addresses on that street might look very similar if you’re only able to look at things to the left of the city. But if you’re able to look to the right of the city name you’d see that they’re in different zip codes. </a:t>
            </a:r>
          </a:p>
          <a:p>
            <a:endParaRPr lang="en-US" dirty="0"/>
          </a:p>
          <a:p>
            <a:r>
              <a:rPr lang="en-US" dirty="0"/>
              <a:t>To get around this limitation of only being able to look at words to the left of the current word, we use what’s call a Bidirectional LSTM which essentially combines two LSTMs – one that reads left to right and one that reads right to left. Understandably, that makes the model more difficult to train, but it does tend to be more accurate than just a single LSTM because now the model is able to learn from words to the left and to the right of the current word.</a:t>
            </a:r>
          </a:p>
        </p:txBody>
      </p:sp>
      <p:sp>
        <p:nvSpPr>
          <p:cNvPr id="4" name="Slide Number Placeholder 3"/>
          <p:cNvSpPr>
            <a:spLocks noGrp="1"/>
          </p:cNvSpPr>
          <p:nvPr>
            <p:ph type="sldNum" sz="quarter" idx="5"/>
          </p:nvPr>
        </p:nvSpPr>
        <p:spPr/>
        <p:txBody>
          <a:bodyPr/>
          <a:lstStyle/>
          <a:p>
            <a:fld id="{CFC92407-9D35-4DDA-A58B-F08B6973715F}" type="slidenum">
              <a:rPr lang="en-US" smtClean="0"/>
              <a:t>8</a:t>
            </a:fld>
            <a:endParaRPr lang="en-US"/>
          </a:p>
        </p:txBody>
      </p:sp>
    </p:spTree>
    <p:extLst>
      <p:ext uri="{BB962C8B-B14F-4D97-AF65-F5344CB8AC3E}">
        <p14:creationId xmlns:p14="http://schemas.microsoft.com/office/powerpoint/2010/main" val="22291934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that I’ve talked in enough detail about how the model we used works, I think it’s worth discussing a bit why we went with this approach. In many ways this Siamese Network felt like a Goldilocks zone between two alternatives:</a:t>
            </a:r>
          </a:p>
          <a:p>
            <a:pPr marL="228600" indent="-228600">
              <a:buAutoNum type="arabicPeriod"/>
            </a:pPr>
            <a:r>
              <a:rPr lang="en-US" dirty="0"/>
              <a:t>Traditional methods like </a:t>
            </a:r>
            <a:r>
              <a:rPr lang="en-US" dirty="0" err="1"/>
              <a:t>Fellegi</a:t>
            </a:r>
            <a:r>
              <a:rPr lang="en-US" dirty="0"/>
              <a:t> and </a:t>
            </a:r>
            <a:r>
              <a:rPr lang="en-US" dirty="0" err="1"/>
              <a:t>Sunter</a:t>
            </a:r>
            <a:r>
              <a:rPr lang="en-US" dirty="0"/>
              <a:t> and</a:t>
            </a:r>
          </a:p>
          <a:p>
            <a:pPr marL="228600" indent="-228600">
              <a:buAutoNum type="arabicPeriod"/>
            </a:pPr>
            <a:r>
              <a:rPr lang="en-US" dirty="0"/>
              <a:t>More cutting edge LLMs</a:t>
            </a:r>
          </a:p>
          <a:p>
            <a:pPr marL="0" indent="0">
              <a:buNone/>
            </a:pPr>
            <a:r>
              <a:rPr lang="en-US" dirty="0" err="1"/>
              <a:t>Fellegi</a:t>
            </a:r>
            <a:r>
              <a:rPr lang="en-US" dirty="0"/>
              <a:t> </a:t>
            </a:r>
            <a:r>
              <a:rPr lang="en-US" dirty="0" err="1"/>
              <a:t>Sunter</a:t>
            </a:r>
            <a:r>
              <a:rPr lang="en-US" dirty="0"/>
              <a:t> is still a workhorse in record linkage, but for this project we wanted something a little more flexible. Traditionally while working with a </a:t>
            </a:r>
            <a:r>
              <a:rPr lang="en-US" dirty="0" err="1"/>
              <a:t>Fellegi</a:t>
            </a:r>
            <a:r>
              <a:rPr lang="en-US" dirty="0"/>
              <a:t> </a:t>
            </a:r>
            <a:r>
              <a:rPr lang="en-US" dirty="0" err="1"/>
              <a:t>Sunter</a:t>
            </a:r>
            <a:r>
              <a:rPr lang="en-US" dirty="0"/>
              <a:t> model, the researcher has to spend some time hand crafting the similarity measures that get used by the model, and potentially has to spend a lot of time cleaning text to do things like convert every instance of the word street into the letters </a:t>
            </a:r>
            <a:r>
              <a:rPr lang="en-US" dirty="0" err="1"/>
              <a:t>st.</a:t>
            </a:r>
            <a:r>
              <a:rPr lang="en-US" dirty="0"/>
              <a:t> </a:t>
            </a:r>
          </a:p>
          <a:p>
            <a:pPr marL="0" indent="0">
              <a:buNone/>
            </a:pPr>
            <a:r>
              <a:rPr lang="en-US" dirty="0"/>
              <a:t>We wanted to avoid that kind of work and instead take advantage of some of the work that’s been done to train word embedding models on massive amounts of data. Those models tend to already know that </a:t>
            </a:r>
            <a:r>
              <a:rPr lang="en-US" dirty="0" err="1"/>
              <a:t>st</a:t>
            </a:r>
            <a:r>
              <a:rPr lang="en-US" dirty="0"/>
              <a:t> is just an abbreviation for street so by using them we can save some researcher time.</a:t>
            </a:r>
          </a:p>
          <a:p>
            <a:pPr marL="0" indent="0">
              <a:buNone/>
            </a:pPr>
            <a:endParaRPr lang="en-US" dirty="0"/>
          </a:p>
          <a:p>
            <a:pPr marL="0" indent="0">
              <a:buNone/>
            </a:pPr>
            <a:r>
              <a:rPr lang="en-US" dirty="0"/>
              <a:t>On the other hand, we didn’t want to just jump straight into using an LLM because we needed something that would be easy to share with coworkers and that would run on a laptop. This Siamese Network was trained entirely on an on-premise server using CPUs and so it can run on my laptop in a few minutes just using the laptops CPUs. So that really felt like a happy medium.</a:t>
            </a:r>
          </a:p>
        </p:txBody>
      </p:sp>
      <p:sp>
        <p:nvSpPr>
          <p:cNvPr id="4" name="Slide Number Placeholder 3"/>
          <p:cNvSpPr>
            <a:spLocks noGrp="1"/>
          </p:cNvSpPr>
          <p:nvPr>
            <p:ph type="sldNum" sz="quarter" idx="5"/>
          </p:nvPr>
        </p:nvSpPr>
        <p:spPr/>
        <p:txBody>
          <a:bodyPr/>
          <a:lstStyle/>
          <a:p>
            <a:fld id="{CFC92407-9D35-4DDA-A58B-F08B6973715F}" type="slidenum">
              <a:rPr lang="en-US" smtClean="0"/>
              <a:t>9</a:t>
            </a:fld>
            <a:endParaRPr lang="en-US"/>
          </a:p>
        </p:txBody>
      </p:sp>
    </p:spTree>
    <p:extLst>
      <p:ext uri="{BB962C8B-B14F-4D97-AF65-F5344CB8AC3E}">
        <p14:creationId xmlns:p14="http://schemas.microsoft.com/office/powerpoint/2010/main" val="9069807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train this model, we were able to take advantage of some prior work that my team had done in training larger scale record linkage models. From that prior project, we had about 285,000 labeled address pairs that we could use as training data. We split those into 85% for training and held out 15% for validation. I won’t go into too much detail about the model parameters but you can see them on the right. A few things I will mention though are that we used the google news word2vec embeddings so these are really easy to find if you want to try something similar and we trained the model for 30 epochs. While training the model we monitored the validation accuracy and noticed that it converged very quickly around 96% and didn’t really budge from that point so we stopped training at 30 epochs. Our final validation accuracy was that 96% which we were pretty happy with.</a:t>
            </a:r>
          </a:p>
        </p:txBody>
      </p:sp>
      <p:sp>
        <p:nvSpPr>
          <p:cNvPr id="4" name="Slide Number Placeholder 3"/>
          <p:cNvSpPr>
            <a:spLocks noGrp="1"/>
          </p:cNvSpPr>
          <p:nvPr>
            <p:ph type="sldNum" sz="quarter" idx="5"/>
          </p:nvPr>
        </p:nvSpPr>
        <p:spPr/>
        <p:txBody>
          <a:bodyPr/>
          <a:lstStyle/>
          <a:p>
            <a:fld id="{CFC92407-9D35-4DDA-A58B-F08B6973715F}" type="slidenum">
              <a:rPr lang="en-US" smtClean="0"/>
              <a:t>10</a:t>
            </a:fld>
            <a:endParaRPr lang="en-US"/>
          </a:p>
        </p:txBody>
      </p:sp>
    </p:spTree>
    <p:extLst>
      <p:ext uri="{BB962C8B-B14F-4D97-AF65-F5344CB8AC3E}">
        <p14:creationId xmlns:p14="http://schemas.microsoft.com/office/powerpoint/2010/main" val="3898091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real test though of any model is how does it perform in the field on real data. The results for this are still pretty preliminary, but so far they look pretty good. In the first year of AIES 4 companies sent us spreadsheets that we tested this process on and these companies ranged between 400 and 1,700 locations. After using the model we found exact matches for almost 77% of the locations they sent us. This isn’t perfect, but it’s promising and more importantly it reduces the amount of manual work that Census staff have to do to assist these companies with responding to Census surveys. </a:t>
            </a:r>
          </a:p>
          <a:p>
            <a:endParaRPr lang="en-US" dirty="0"/>
          </a:p>
        </p:txBody>
      </p:sp>
      <p:sp>
        <p:nvSpPr>
          <p:cNvPr id="4" name="Slide Number Placeholder 3"/>
          <p:cNvSpPr>
            <a:spLocks noGrp="1"/>
          </p:cNvSpPr>
          <p:nvPr>
            <p:ph type="sldNum" sz="quarter" idx="5"/>
          </p:nvPr>
        </p:nvSpPr>
        <p:spPr/>
        <p:txBody>
          <a:bodyPr/>
          <a:lstStyle/>
          <a:p>
            <a:fld id="{CFC92407-9D35-4DDA-A58B-F08B6973715F}" type="slidenum">
              <a:rPr lang="en-US" smtClean="0"/>
              <a:t>11</a:t>
            </a:fld>
            <a:endParaRPr lang="en-US"/>
          </a:p>
        </p:txBody>
      </p:sp>
    </p:spTree>
    <p:extLst>
      <p:ext uri="{BB962C8B-B14F-4D97-AF65-F5344CB8AC3E}">
        <p14:creationId xmlns:p14="http://schemas.microsoft.com/office/powerpoint/2010/main" val="26965358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our next steps with this project we want to continue iterating on an improving the process. As we prepare for AIES year 2 we’re training more staff on how to use this address matching process with the goal of trying it on more companies and incorporating what we learn.</a:t>
            </a:r>
          </a:p>
          <a:p>
            <a:endParaRPr lang="en-US" dirty="0"/>
          </a:p>
          <a:p>
            <a:r>
              <a:rPr lang="en-US" dirty="0"/>
              <a:t>Longer-term though Census has a goal of getting more data from direct company feeds. This would allow companies to just send us their data with the click of a button instead of needing to fill out a survey. So, we’re continuing to improve this address matching process with the aim of making it work within that broader goal of getting data from direct company feeds.</a:t>
            </a:r>
          </a:p>
        </p:txBody>
      </p:sp>
      <p:sp>
        <p:nvSpPr>
          <p:cNvPr id="4" name="Slide Number Placeholder 3"/>
          <p:cNvSpPr>
            <a:spLocks noGrp="1"/>
          </p:cNvSpPr>
          <p:nvPr>
            <p:ph type="sldNum" sz="quarter" idx="5"/>
          </p:nvPr>
        </p:nvSpPr>
        <p:spPr/>
        <p:txBody>
          <a:bodyPr/>
          <a:lstStyle/>
          <a:p>
            <a:fld id="{CFC92407-9D35-4DDA-A58B-F08B6973715F}" type="slidenum">
              <a:rPr lang="en-US" smtClean="0"/>
              <a:t>12</a:t>
            </a:fld>
            <a:endParaRPr lang="en-US"/>
          </a:p>
        </p:txBody>
      </p:sp>
    </p:spTree>
    <p:extLst>
      <p:ext uri="{BB962C8B-B14F-4D97-AF65-F5344CB8AC3E}">
        <p14:creationId xmlns:p14="http://schemas.microsoft.com/office/powerpoint/2010/main" val="15541053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FC92407-9D35-4DDA-A58B-F08B6973715F}" type="slidenum">
              <a:rPr lang="en-US" smtClean="0"/>
              <a:t>13</a:t>
            </a:fld>
            <a:endParaRPr lang="en-US"/>
          </a:p>
        </p:txBody>
      </p:sp>
    </p:spTree>
    <p:extLst>
      <p:ext uri="{BB962C8B-B14F-4D97-AF65-F5344CB8AC3E}">
        <p14:creationId xmlns:p14="http://schemas.microsoft.com/office/powerpoint/2010/main" val="2366825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For Internal Use Only</a:t>
            </a:r>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821373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a:t>For Internal Use Only</a:t>
            </a:r>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69092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a:t>For Internal Use Only</a:t>
            </a:r>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804569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a:t>For Internal Use Only</a:t>
            </a:r>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924205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a:t>For Internal Use Only</a:t>
            </a:r>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4160603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US"/>
              <a:t>For Internal Use Only</a:t>
            </a:r>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4046321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2438400" y="6319447"/>
            <a:ext cx="2743200" cy="365125"/>
          </a:xfrm>
          <a:prstGeom prst="rect">
            <a:avLst/>
          </a:prstGeom>
        </p:spPr>
        <p:txBody>
          <a:bodyPr/>
          <a:lstStyle/>
          <a:p>
            <a:endParaRPr lang="en-US"/>
          </a:p>
        </p:txBody>
      </p:sp>
      <p:sp>
        <p:nvSpPr>
          <p:cNvPr id="8" name="Footer Placeholder 7"/>
          <p:cNvSpPr>
            <a:spLocks noGrp="1"/>
          </p:cNvSpPr>
          <p:nvPr>
            <p:ph type="ftr" sz="quarter" idx="11"/>
          </p:nvPr>
        </p:nvSpPr>
        <p:spPr/>
        <p:txBody>
          <a:bodyPr/>
          <a:lstStyle/>
          <a:p>
            <a:r>
              <a:rPr lang="en-US"/>
              <a:t>For Internal Use Only</a:t>
            </a:r>
          </a:p>
        </p:txBody>
      </p:sp>
      <p:sp>
        <p:nvSpPr>
          <p:cNvPr id="9" name="Slide Number Placeholder 8"/>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605374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2438400" y="6319447"/>
            <a:ext cx="2743200" cy="365125"/>
          </a:xfrm>
          <a:prstGeom prst="rect">
            <a:avLst/>
          </a:prstGeom>
        </p:spPr>
        <p:txBody>
          <a:bodyPr/>
          <a:lstStyle/>
          <a:p>
            <a:endParaRPr lang="en-US"/>
          </a:p>
        </p:txBody>
      </p:sp>
      <p:sp>
        <p:nvSpPr>
          <p:cNvPr id="4" name="Footer Placeholder 3"/>
          <p:cNvSpPr>
            <a:spLocks noGrp="1"/>
          </p:cNvSpPr>
          <p:nvPr>
            <p:ph type="ftr" sz="quarter" idx="11"/>
          </p:nvPr>
        </p:nvSpPr>
        <p:spPr/>
        <p:txBody>
          <a:bodyPr/>
          <a:lstStyle/>
          <a:p>
            <a:r>
              <a:rPr lang="en-US"/>
              <a:t>For Internal Use Only</a:t>
            </a:r>
          </a:p>
        </p:txBody>
      </p:sp>
      <p:sp>
        <p:nvSpPr>
          <p:cNvPr id="5" name="Slide Number Placeholder 4"/>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004736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438400" y="6319447"/>
            <a:ext cx="2743200" cy="365125"/>
          </a:xfrm>
          <a:prstGeom prst="rect">
            <a:avLst/>
          </a:prstGeom>
        </p:spPr>
        <p:txBody>
          <a:bodyPr/>
          <a:lstStyle/>
          <a:p>
            <a:endParaRPr lang="en-US"/>
          </a:p>
        </p:txBody>
      </p:sp>
      <p:sp>
        <p:nvSpPr>
          <p:cNvPr id="3" name="Footer Placeholder 2"/>
          <p:cNvSpPr>
            <a:spLocks noGrp="1"/>
          </p:cNvSpPr>
          <p:nvPr>
            <p:ph type="ftr" sz="quarter" idx="11"/>
          </p:nvPr>
        </p:nvSpPr>
        <p:spPr/>
        <p:txBody>
          <a:bodyPr/>
          <a:lstStyle/>
          <a:p>
            <a:r>
              <a:rPr lang="en-US"/>
              <a:t>For Internal Use Only</a:t>
            </a:r>
          </a:p>
        </p:txBody>
      </p:sp>
      <p:sp>
        <p:nvSpPr>
          <p:cNvPr id="4" name="Slide Number Placeholder 3"/>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790045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US"/>
              <a:t>For Internal Use Only</a:t>
            </a:r>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137593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US"/>
              <a:t>For Internal Use Only</a:t>
            </a:r>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4187493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For Internal Use Only</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63ECC8-719A-498E-B101-491B6A35558E}" type="slidenum">
              <a:rPr lang="en-US" smtClean="0"/>
              <a:t>‹#›</a:t>
            </a:fld>
            <a:endParaRPr lang="en-US"/>
          </a:p>
        </p:txBody>
      </p:sp>
      <p:pic>
        <p:nvPicPr>
          <p:cNvPr id="8" name="Picture 7"/>
          <p:cNvPicPr>
            <a:picLocks noSelect="1" noChangeAspect="1"/>
          </p:cNvPicPr>
          <p:nvPr userDrawn="1"/>
        </p:nvPicPr>
        <p:blipFill>
          <a:blip r:embed="rId13">
            <a:extLst>
              <a:ext uri="{28A0092B-C50C-407E-A947-70E740481C1C}">
                <a14:useLocalDpi xmlns:a14="http://schemas.microsoft.com/office/drawing/2010/main" val="0"/>
              </a:ext>
            </a:extLst>
          </a:blip>
          <a:stretch>
            <a:fillRect/>
          </a:stretch>
        </p:blipFill>
        <p:spPr>
          <a:xfrm>
            <a:off x="115325" y="5796743"/>
            <a:ext cx="1810669" cy="1030313"/>
          </a:xfrm>
          <a:prstGeom prst="rect">
            <a:avLst/>
          </a:prstGeom>
        </p:spPr>
      </p:pic>
    </p:spTree>
    <p:extLst>
      <p:ext uri="{BB962C8B-B14F-4D97-AF65-F5344CB8AC3E}">
        <p14:creationId xmlns:p14="http://schemas.microsoft.com/office/powerpoint/2010/main" val="13468641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3" Type="http://schemas.openxmlformats.org/officeDocument/2006/relationships/hyperlink" Target="mailto:Clayton.G.Knappenberger@census.gov"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BCA4E-759F-4AB2-9108-FF8E25E822C7}"/>
              </a:ext>
            </a:extLst>
          </p:cNvPr>
          <p:cNvSpPr>
            <a:spLocks noGrp="1"/>
          </p:cNvSpPr>
          <p:nvPr>
            <p:ph type="ctrTitle"/>
          </p:nvPr>
        </p:nvSpPr>
        <p:spPr/>
        <p:txBody>
          <a:bodyPr>
            <a:normAutofit fontScale="90000"/>
          </a:bodyPr>
          <a:lstStyle/>
          <a:p>
            <a:r>
              <a:rPr lang="en-US" dirty="0"/>
              <a:t>Triple A: AIES Ad Hoc Address Matching for Large Companies</a:t>
            </a:r>
          </a:p>
        </p:txBody>
      </p:sp>
      <p:sp>
        <p:nvSpPr>
          <p:cNvPr id="3" name="Subtitle 2">
            <a:extLst>
              <a:ext uri="{FF2B5EF4-FFF2-40B4-BE49-F238E27FC236}">
                <a16:creationId xmlns:a16="http://schemas.microsoft.com/office/drawing/2014/main" id="{DC8587E5-C58F-4D53-B84B-28A41A34AF30}"/>
              </a:ext>
            </a:extLst>
          </p:cNvPr>
          <p:cNvSpPr>
            <a:spLocks noGrp="1"/>
          </p:cNvSpPr>
          <p:nvPr>
            <p:ph type="subTitle" idx="1"/>
          </p:nvPr>
        </p:nvSpPr>
        <p:spPr/>
        <p:txBody>
          <a:bodyPr>
            <a:normAutofit/>
          </a:bodyPr>
          <a:lstStyle/>
          <a:p>
            <a:r>
              <a:rPr lang="en-US" dirty="0"/>
              <a:t>Clayton Knappenberger</a:t>
            </a:r>
          </a:p>
          <a:p>
            <a:r>
              <a:rPr lang="en-US" dirty="0"/>
              <a:t>Data Scientist – U.S. Census Bureau</a:t>
            </a:r>
          </a:p>
          <a:p>
            <a:r>
              <a:rPr lang="en-US" dirty="0"/>
              <a:t>04/22/2025</a:t>
            </a:r>
          </a:p>
        </p:txBody>
      </p:sp>
      <p:sp>
        <p:nvSpPr>
          <p:cNvPr id="4" name="Slide Number Placeholder 3">
            <a:extLst>
              <a:ext uri="{FF2B5EF4-FFF2-40B4-BE49-F238E27FC236}">
                <a16:creationId xmlns:a16="http://schemas.microsoft.com/office/drawing/2014/main" id="{24074BC2-F8AA-42BD-A7FA-CF664BEAD63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C63ECC8-719A-498E-B101-491B6A35558E}"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3">
            <a:extLst>
              <a:ext uri="{FF2B5EF4-FFF2-40B4-BE49-F238E27FC236}">
                <a16:creationId xmlns:a16="http://schemas.microsoft.com/office/drawing/2014/main" id="{F7EA029A-7AF3-34FC-A988-4001E3BA9AE6}"/>
              </a:ext>
            </a:extLst>
          </p:cNvPr>
          <p:cNvSpPr>
            <a:spLocks noGrp="1"/>
          </p:cNvSpPr>
          <p:nvPr>
            <p:ph type="ftr" sz="quarter" idx="11"/>
          </p:nvPr>
        </p:nvSpPr>
        <p:spPr>
          <a:xfrm>
            <a:off x="1949570" y="5900469"/>
            <a:ext cx="8945591" cy="638444"/>
          </a:xfrm>
        </p:spPr>
        <p:txBody>
          <a:bodyPr/>
          <a:lstStyle/>
          <a:p>
            <a:r>
              <a:rPr lang="en-US" sz="1200" i="1" dirty="0">
                <a:effectLst/>
                <a:ea typeface="Calibri" panose="020F0502020204030204" pitchFamily="34" charset="0"/>
                <a:cs typeface="Times New Roman" panose="02020603050405020304" pitchFamily="18" charset="0"/>
              </a:rPr>
              <a:t>Any opinions and conclusions expressed herein are those of the author(s) and do not reflect the views of the U.S. Census Bureau. The Census Bureau has reviewed this data product to ensure appropriate access, use, and disclosure avoidance protection of the confidential source data (Project No. </a:t>
            </a:r>
            <a:r>
              <a:rPr lang="en-US" i="1" dirty="0">
                <a:ea typeface="Calibri" panose="020F0502020204030204" pitchFamily="34" charset="0"/>
                <a:cs typeface="Times New Roman" panose="02020603050405020304" pitchFamily="18" charset="0"/>
              </a:rPr>
              <a:t>P-7529180</a:t>
            </a:r>
            <a:r>
              <a:rPr lang="en-US" sz="1200" i="1" dirty="0">
                <a:effectLst/>
                <a:ea typeface="Calibri" panose="020F0502020204030204" pitchFamily="34" charset="0"/>
                <a:cs typeface="Times New Roman" panose="02020603050405020304" pitchFamily="18" charset="0"/>
              </a:rPr>
              <a:t>, Disclosure Review Board (DRB) approval number: CBDRB-FY25-EWD001-006).</a:t>
            </a:r>
            <a:endParaRPr lang="en-US" sz="12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682141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1B7CEC-0768-E61E-1D6A-2E5C4EF578B7}"/>
              </a:ext>
            </a:extLst>
          </p:cNvPr>
          <p:cNvSpPr>
            <a:spLocks noGrp="1"/>
          </p:cNvSpPr>
          <p:nvPr>
            <p:ph type="title"/>
          </p:nvPr>
        </p:nvSpPr>
        <p:spPr/>
        <p:txBody>
          <a:bodyPr/>
          <a:lstStyle/>
          <a:p>
            <a:r>
              <a:rPr lang="en-US" dirty="0"/>
              <a:t>Training the Record Linkage Model</a:t>
            </a:r>
          </a:p>
        </p:txBody>
      </p:sp>
      <p:sp>
        <p:nvSpPr>
          <p:cNvPr id="3" name="Content Placeholder 2">
            <a:extLst>
              <a:ext uri="{FF2B5EF4-FFF2-40B4-BE49-F238E27FC236}">
                <a16:creationId xmlns:a16="http://schemas.microsoft.com/office/drawing/2014/main" id="{0760A11F-9AF2-6FD1-784A-190BA97BA703}"/>
              </a:ext>
            </a:extLst>
          </p:cNvPr>
          <p:cNvSpPr>
            <a:spLocks noGrp="1"/>
          </p:cNvSpPr>
          <p:nvPr>
            <p:ph idx="1"/>
          </p:nvPr>
        </p:nvSpPr>
        <p:spPr>
          <a:xfrm>
            <a:off x="838200" y="1825625"/>
            <a:ext cx="5761008" cy="4351338"/>
          </a:xfrm>
        </p:spPr>
        <p:txBody>
          <a:bodyPr>
            <a:normAutofit/>
          </a:bodyPr>
          <a:lstStyle/>
          <a:p>
            <a:r>
              <a:rPr lang="en-US" dirty="0"/>
              <a:t>Training Data: about 285,000 address pairs</a:t>
            </a:r>
          </a:p>
          <a:p>
            <a:pPr lvl="1"/>
            <a:r>
              <a:rPr lang="en-US" dirty="0"/>
              <a:t>Labeled by prior record linkage projects</a:t>
            </a:r>
          </a:p>
          <a:p>
            <a:pPr lvl="1"/>
            <a:r>
              <a:rPr lang="en-US" dirty="0"/>
              <a:t>Split 85/15 into training &amp; validation</a:t>
            </a:r>
          </a:p>
          <a:p>
            <a:r>
              <a:rPr lang="en-US" dirty="0"/>
              <a:t>Final Training Accuracy: 100%</a:t>
            </a:r>
          </a:p>
          <a:p>
            <a:r>
              <a:rPr lang="en-US" dirty="0"/>
              <a:t>Validation Accuracy: 96%</a:t>
            </a:r>
          </a:p>
        </p:txBody>
      </p:sp>
      <p:sp>
        <p:nvSpPr>
          <p:cNvPr id="5" name="Slide Number Placeholder 4">
            <a:extLst>
              <a:ext uri="{FF2B5EF4-FFF2-40B4-BE49-F238E27FC236}">
                <a16:creationId xmlns:a16="http://schemas.microsoft.com/office/drawing/2014/main" id="{7234B599-1C0E-D233-604D-814B0C4A3C14}"/>
              </a:ext>
            </a:extLst>
          </p:cNvPr>
          <p:cNvSpPr>
            <a:spLocks noGrp="1"/>
          </p:cNvSpPr>
          <p:nvPr>
            <p:ph type="sldNum" sz="quarter" idx="12"/>
          </p:nvPr>
        </p:nvSpPr>
        <p:spPr/>
        <p:txBody>
          <a:bodyPr/>
          <a:lstStyle/>
          <a:p>
            <a:fld id="{FC63ECC8-719A-498E-B101-491B6A35558E}" type="slidenum">
              <a:rPr lang="en-US" smtClean="0"/>
              <a:t>10</a:t>
            </a:fld>
            <a:endParaRPr lang="en-US" dirty="0"/>
          </a:p>
        </p:txBody>
      </p:sp>
      <p:graphicFrame>
        <p:nvGraphicFramePr>
          <p:cNvPr id="38" name="Table 37">
            <a:extLst>
              <a:ext uri="{FF2B5EF4-FFF2-40B4-BE49-F238E27FC236}">
                <a16:creationId xmlns:a16="http://schemas.microsoft.com/office/drawing/2014/main" id="{0B12C6F2-264E-91EA-009F-93C39FE8A218}"/>
              </a:ext>
            </a:extLst>
          </p:cNvPr>
          <p:cNvGraphicFramePr>
            <a:graphicFrameLocks noGrp="1"/>
          </p:cNvGraphicFramePr>
          <p:nvPr>
            <p:extLst>
              <p:ext uri="{D42A27DB-BD31-4B8C-83A1-F6EECF244321}">
                <p14:modId xmlns:p14="http://schemas.microsoft.com/office/powerpoint/2010/main" val="2569806557"/>
              </p:ext>
            </p:extLst>
          </p:nvPr>
        </p:nvGraphicFramePr>
        <p:xfrm>
          <a:off x="6599208" y="1925863"/>
          <a:ext cx="5323079" cy="3708400"/>
        </p:xfrm>
        <a:graphic>
          <a:graphicData uri="http://schemas.openxmlformats.org/drawingml/2006/table">
            <a:tbl>
              <a:tblPr firstRow="1" bandRow="1">
                <a:tableStyleId>{C083E6E3-FA7D-4D7B-A595-EF9225AFEA82}</a:tableStyleId>
              </a:tblPr>
              <a:tblGrid>
                <a:gridCol w="2484946">
                  <a:extLst>
                    <a:ext uri="{9D8B030D-6E8A-4147-A177-3AD203B41FA5}">
                      <a16:colId xmlns:a16="http://schemas.microsoft.com/office/drawing/2014/main" val="2929722978"/>
                    </a:ext>
                  </a:extLst>
                </a:gridCol>
                <a:gridCol w="2838133">
                  <a:extLst>
                    <a:ext uri="{9D8B030D-6E8A-4147-A177-3AD203B41FA5}">
                      <a16:colId xmlns:a16="http://schemas.microsoft.com/office/drawing/2014/main" val="883702647"/>
                    </a:ext>
                  </a:extLst>
                </a:gridCol>
              </a:tblGrid>
              <a:tr h="370840">
                <a:tc>
                  <a:txBody>
                    <a:bodyPr/>
                    <a:lstStyle/>
                    <a:p>
                      <a:r>
                        <a:rPr lang="en-US" dirty="0"/>
                        <a:t>Parameter</a:t>
                      </a:r>
                    </a:p>
                  </a:txBody>
                  <a:tcPr/>
                </a:tc>
                <a:tc>
                  <a:txBody>
                    <a:bodyPr/>
                    <a:lstStyle/>
                    <a:p>
                      <a:r>
                        <a:rPr lang="en-US" dirty="0"/>
                        <a:t>Value</a:t>
                      </a:r>
                    </a:p>
                  </a:txBody>
                  <a:tcPr/>
                </a:tc>
                <a:extLst>
                  <a:ext uri="{0D108BD9-81ED-4DB2-BD59-A6C34878D82A}">
                    <a16:rowId xmlns:a16="http://schemas.microsoft.com/office/drawing/2014/main" val="2419716244"/>
                  </a:ext>
                </a:extLst>
              </a:tr>
              <a:tr h="370840">
                <a:tc>
                  <a:txBody>
                    <a:bodyPr/>
                    <a:lstStyle/>
                    <a:p>
                      <a:r>
                        <a:rPr lang="en-US" dirty="0"/>
                        <a:t>N. LSTM Layers</a:t>
                      </a:r>
                    </a:p>
                  </a:txBody>
                  <a:tcPr/>
                </a:tc>
                <a:tc>
                  <a:txBody>
                    <a:bodyPr/>
                    <a:lstStyle/>
                    <a:p>
                      <a:r>
                        <a:rPr lang="en-US" dirty="0"/>
                        <a:t>3</a:t>
                      </a:r>
                    </a:p>
                  </a:txBody>
                  <a:tcPr/>
                </a:tc>
                <a:extLst>
                  <a:ext uri="{0D108BD9-81ED-4DB2-BD59-A6C34878D82A}">
                    <a16:rowId xmlns:a16="http://schemas.microsoft.com/office/drawing/2014/main" val="1464603284"/>
                  </a:ext>
                </a:extLst>
              </a:tr>
              <a:tr h="370840">
                <a:tc>
                  <a:txBody>
                    <a:bodyPr/>
                    <a:lstStyle/>
                    <a:p>
                      <a:r>
                        <a:rPr lang="en-US" dirty="0"/>
                        <a:t>Dropout</a:t>
                      </a:r>
                    </a:p>
                  </a:txBody>
                  <a:tcPr/>
                </a:tc>
                <a:tc>
                  <a:txBody>
                    <a:bodyPr/>
                    <a:lstStyle/>
                    <a:p>
                      <a:r>
                        <a:rPr lang="en-US" dirty="0"/>
                        <a:t>0.1</a:t>
                      </a:r>
                    </a:p>
                  </a:txBody>
                  <a:tcPr/>
                </a:tc>
                <a:extLst>
                  <a:ext uri="{0D108BD9-81ED-4DB2-BD59-A6C34878D82A}">
                    <a16:rowId xmlns:a16="http://schemas.microsoft.com/office/drawing/2014/main" val="3152138054"/>
                  </a:ext>
                </a:extLst>
              </a:tr>
              <a:tr h="370840">
                <a:tc>
                  <a:txBody>
                    <a:bodyPr/>
                    <a:lstStyle/>
                    <a:p>
                      <a:r>
                        <a:rPr lang="en-US" dirty="0"/>
                        <a:t>Embedding size</a:t>
                      </a:r>
                    </a:p>
                  </a:txBody>
                  <a:tcPr/>
                </a:tc>
                <a:tc>
                  <a:txBody>
                    <a:bodyPr/>
                    <a:lstStyle/>
                    <a:p>
                      <a:r>
                        <a:rPr lang="en-US" dirty="0"/>
                        <a:t>300</a:t>
                      </a:r>
                    </a:p>
                  </a:txBody>
                  <a:tcPr/>
                </a:tc>
                <a:extLst>
                  <a:ext uri="{0D108BD9-81ED-4DB2-BD59-A6C34878D82A}">
                    <a16:rowId xmlns:a16="http://schemas.microsoft.com/office/drawing/2014/main" val="2739513661"/>
                  </a:ext>
                </a:extLst>
              </a:tr>
              <a:tr h="370840">
                <a:tc>
                  <a:txBody>
                    <a:bodyPr/>
                    <a:lstStyle/>
                    <a:p>
                      <a:r>
                        <a:rPr lang="en-US" dirty="0"/>
                        <a:t>Pretrained Weights</a:t>
                      </a:r>
                    </a:p>
                  </a:txBody>
                  <a:tcPr/>
                </a:tc>
                <a:tc>
                  <a:txBody>
                    <a:bodyPr/>
                    <a:lstStyle/>
                    <a:p>
                      <a:r>
                        <a:rPr lang="en-US" dirty="0"/>
                        <a:t>word2vec-google-news-300</a:t>
                      </a:r>
                    </a:p>
                  </a:txBody>
                  <a:tcPr/>
                </a:tc>
                <a:extLst>
                  <a:ext uri="{0D108BD9-81ED-4DB2-BD59-A6C34878D82A}">
                    <a16:rowId xmlns:a16="http://schemas.microsoft.com/office/drawing/2014/main" val="2435673840"/>
                  </a:ext>
                </a:extLst>
              </a:tr>
              <a:tr h="370840">
                <a:tc>
                  <a:txBody>
                    <a:bodyPr/>
                    <a:lstStyle/>
                    <a:p>
                      <a:r>
                        <a:rPr lang="en-US" dirty="0"/>
                        <a:t>LSTM hidden state size</a:t>
                      </a:r>
                    </a:p>
                  </a:txBody>
                  <a:tcPr/>
                </a:tc>
                <a:tc>
                  <a:txBody>
                    <a:bodyPr/>
                    <a:lstStyle/>
                    <a:p>
                      <a:r>
                        <a:rPr lang="en-US" dirty="0"/>
                        <a:t>100</a:t>
                      </a:r>
                    </a:p>
                  </a:txBody>
                  <a:tcPr/>
                </a:tc>
                <a:extLst>
                  <a:ext uri="{0D108BD9-81ED-4DB2-BD59-A6C34878D82A}">
                    <a16:rowId xmlns:a16="http://schemas.microsoft.com/office/drawing/2014/main" val="1629436408"/>
                  </a:ext>
                </a:extLst>
              </a:tr>
              <a:tr h="370840">
                <a:tc>
                  <a:txBody>
                    <a:bodyPr/>
                    <a:lstStyle/>
                    <a:p>
                      <a:r>
                        <a:rPr lang="en-US" dirty="0"/>
                        <a:t>Batch size</a:t>
                      </a:r>
                    </a:p>
                  </a:txBody>
                  <a:tcPr/>
                </a:tc>
                <a:tc>
                  <a:txBody>
                    <a:bodyPr/>
                    <a:lstStyle/>
                    <a:p>
                      <a:r>
                        <a:rPr lang="en-US" dirty="0"/>
                        <a:t>128</a:t>
                      </a:r>
                    </a:p>
                  </a:txBody>
                  <a:tcPr/>
                </a:tc>
                <a:extLst>
                  <a:ext uri="{0D108BD9-81ED-4DB2-BD59-A6C34878D82A}">
                    <a16:rowId xmlns:a16="http://schemas.microsoft.com/office/drawing/2014/main" val="261636213"/>
                  </a:ext>
                </a:extLst>
              </a:tr>
              <a:tr h="370840">
                <a:tc>
                  <a:txBody>
                    <a:bodyPr/>
                    <a:lstStyle/>
                    <a:p>
                      <a:r>
                        <a:rPr lang="en-US" dirty="0"/>
                        <a:t>Initial Learning Rate</a:t>
                      </a:r>
                    </a:p>
                  </a:txBody>
                  <a:tcPr/>
                </a:tc>
                <a:tc>
                  <a:txBody>
                    <a:bodyPr/>
                    <a:lstStyle/>
                    <a:p>
                      <a:r>
                        <a:rPr lang="en-US" dirty="0"/>
                        <a:t>1e-3</a:t>
                      </a:r>
                    </a:p>
                  </a:txBody>
                  <a:tcPr/>
                </a:tc>
                <a:extLst>
                  <a:ext uri="{0D108BD9-81ED-4DB2-BD59-A6C34878D82A}">
                    <a16:rowId xmlns:a16="http://schemas.microsoft.com/office/drawing/2014/main" val="2241235019"/>
                  </a:ext>
                </a:extLst>
              </a:tr>
              <a:tr h="370840">
                <a:tc>
                  <a:txBody>
                    <a:bodyPr/>
                    <a:lstStyle/>
                    <a:p>
                      <a:r>
                        <a:rPr lang="en-US" dirty="0"/>
                        <a:t>Learning Rate Scheduler</a:t>
                      </a:r>
                    </a:p>
                  </a:txBody>
                  <a:tcPr/>
                </a:tc>
                <a:tc>
                  <a:txBody>
                    <a:bodyPr/>
                    <a:lstStyle/>
                    <a:p>
                      <a:r>
                        <a:rPr lang="en-US" dirty="0"/>
                        <a:t>Exponential</a:t>
                      </a:r>
                    </a:p>
                  </a:txBody>
                  <a:tcPr/>
                </a:tc>
                <a:extLst>
                  <a:ext uri="{0D108BD9-81ED-4DB2-BD59-A6C34878D82A}">
                    <a16:rowId xmlns:a16="http://schemas.microsoft.com/office/drawing/2014/main" val="1522864314"/>
                  </a:ext>
                </a:extLst>
              </a:tr>
              <a:tr h="370840">
                <a:tc>
                  <a:txBody>
                    <a:bodyPr/>
                    <a:lstStyle/>
                    <a:p>
                      <a:r>
                        <a:rPr lang="en-US" dirty="0"/>
                        <a:t>Training Epochs</a:t>
                      </a:r>
                    </a:p>
                  </a:txBody>
                  <a:tcPr/>
                </a:tc>
                <a:tc>
                  <a:txBody>
                    <a:bodyPr/>
                    <a:lstStyle/>
                    <a:p>
                      <a:r>
                        <a:rPr lang="en-US" dirty="0"/>
                        <a:t>30</a:t>
                      </a:r>
                    </a:p>
                  </a:txBody>
                  <a:tcPr/>
                </a:tc>
                <a:extLst>
                  <a:ext uri="{0D108BD9-81ED-4DB2-BD59-A6C34878D82A}">
                    <a16:rowId xmlns:a16="http://schemas.microsoft.com/office/drawing/2014/main" val="229891386"/>
                  </a:ext>
                </a:extLst>
              </a:tr>
            </a:tbl>
          </a:graphicData>
        </a:graphic>
      </p:graphicFrame>
    </p:spTree>
    <p:extLst>
      <p:ext uri="{BB962C8B-B14F-4D97-AF65-F5344CB8AC3E}">
        <p14:creationId xmlns:p14="http://schemas.microsoft.com/office/powerpoint/2010/main" val="7549674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A7D4F-9AEA-1421-8C60-1E1984C67BC3}"/>
              </a:ext>
            </a:extLst>
          </p:cNvPr>
          <p:cNvSpPr>
            <a:spLocks noGrp="1"/>
          </p:cNvSpPr>
          <p:nvPr>
            <p:ph type="title"/>
          </p:nvPr>
        </p:nvSpPr>
        <p:spPr/>
        <p:txBody>
          <a:bodyPr/>
          <a:lstStyle/>
          <a:p>
            <a:r>
              <a:rPr lang="en-US" dirty="0"/>
              <a:t>…But does it work?</a:t>
            </a:r>
          </a:p>
        </p:txBody>
      </p:sp>
      <p:sp>
        <p:nvSpPr>
          <p:cNvPr id="3" name="Content Placeholder 2">
            <a:extLst>
              <a:ext uri="{FF2B5EF4-FFF2-40B4-BE49-F238E27FC236}">
                <a16:creationId xmlns:a16="http://schemas.microsoft.com/office/drawing/2014/main" id="{11A44162-7943-354F-2E04-AC86409B6F89}"/>
              </a:ext>
            </a:extLst>
          </p:cNvPr>
          <p:cNvSpPr>
            <a:spLocks noGrp="1"/>
          </p:cNvSpPr>
          <p:nvPr>
            <p:ph idx="1"/>
          </p:nvPr>
        </p:nvSpPr>
        <p:spPr>
          <a:xfrm>
            <a:off x="838200" y="1825625"/>
            <a:ext cx="7772400" cy="4351338"/>
          </a:xfrm>
        </p:spPr>
        <p:txBody>
          <a:bodyPr/>
          <a:lstStyle/>
          <a:p>
            <a:r>
              <a:rPr lang="en-US" i="1" dirty="0"/>
              <a:t>Runs on a laptop</a:t>
            </a:r>
          </a:p>
          <a:p>
            <a:r>
              <a:rPr lang="en-US" dirty="0"/>
              <a:t>Four companies sent us locations to match</a:t>
            </a:r>
          </a:p>
          <a:p>
            <a:r>
              <a:rPr lang="en-US" dirty="0"/>
              <a:t>Ranging from around 400 to 1,700 locations</a:t>
            </a:r>
          </a:p>
          <a:p>
            <a:r>
              <a:rPr lang="en-US" dirty="0"/>
              <a:t>Found exact matches for </a:t>
            </a:r>
            <a:r>
              <a:rPr lang="en-US" b="1" dirty="0"/>
              <a:t>76.9%</a:t>
            </a:r>
            <a:r>
              <a:rPr lang="en-US" dirty="0"/>
              <a:t> of these locations</a:t>
            </a:r>
          </a:p>
          <a:p>
            <a:r>
              <a:rPr lang="en-US" dirty="0"/>
              <a:t>Not perfect, but promising!</a:t>
            </a:r>
          </a:p>
          <a:p>
            <a:r>
              <a:rPr lang="en-US" dirty="0"/>
              <a:t>Still requires manual review</a:t>
            </a:r>
          </a:p>
        </p:txBody>
      </p:sp>
      <p:sp>
        <p:nvSpPr>
          <p:cNvPr id="5" name="Slide Number Placeholder 4">
            <a:extLst>
              <a:ext uri="{FF2B5EF4-FFF2-40B4-BE49-F238E27FC236}">
                <a16:creationId xmlns:a16="http://schemas.microsoft.com/office/drawing/2014/main" id="{A076C1E5-D3A2-9B74-A942-6A8BFCE3D59B}"/>
              </a:ext>
            </a:extLst>
          </p:cNvPr>
          <p:cNvSpPr>
            <a:spLocks noGrp="1"/>
          </p:cNvSpPr>
          <p:nvPr>
            <p:ph type="sldNum" sz="quarter" idx="12"/>
          </p:nvPr>
        </p:nvSpPr>
        <p:spPr/>
        <p:txBody>
          <a:bodyPr/>
          <a:lstStyle/>
          <a:p>
            <a:fld id="{FC63ECC8-719A-498E-B101-491B6A35558E}" type="slidenum">
              <a:rPr lang="en-US" smtClean="0"/>
              <a:t>11</a:t>
            </a:fld>
            <a:endParaRPr lang="en-US"/>
          </a:p>
        </p:txBody>
      </p:sp>
    </p:spTree>
    <p:extLst>
      <p:ext uri="{BB962C8B-B14F-4D97-AF65-F5344CB8AC3E}">
        <p14:creationId xmlns:p14="http://schemas.microsoft.com/office/powerpoint/2010/main" val="25109724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68DA0-6ADE-7B56-0E1B-6075976F16C8}"/>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0FDAB565-0073-82BB-5D95-CC44ADE23AD9}"/>
              </a:ext>
            </a:extLst>
          </p:cNvPr>
          <p:cNvSpPr>
            <a:spLocks noGrp="1"/>
          </p:cNvSpPr>
          <p:nvPr>
            <p:ph idx="1"/>
          </p:nvPr>
        </p:nvSpPr>
        <p:spPr>
          <a:xfrm>
            <a:off x="838199" y="1825625"/>
            <a:ext cx="4741333" cy="4351338"/>
          </a:xfrm>
        </p:spPr>
        <p:txBody>
          <a:bodyPr/>
          <a:lstStyle/>
          <a:p>
            <a:r>
              <a:rPr lang="en-US" dirty="0"/>
              <a:t>Train Census staff to use</a:t>
            </a:r>
          </a:p>
          <a:p>
            <a:r>
              <a:rPr lang="en-US" dirty="0"/>
              <a:t>Incorporate their feedback</a:t>
            </a:r>
          </a:p>
          <a:p>
            <a:r>
              <a:rPr lang="en-US" dirty="0"/>
              <a:t>Expand use in AIES Year 2</a:t>
            </a:r>
          </a:p>
          <a:p>
            <a:r>
              <a:rPr lang="en-US" dirty="0"/>
              <a:t>Combine with direct company feeds?</a:t>
            </a:r>
          </a:p>
        </p:txBody>
      </p:sp>
      <p:sp>
        <p:nvSpPr>
          <p:cNvPr id="5" name="Slide Number Placeholder 4">
            <a:extLst>
              <a:ext uri="{FF2B5EF4-FFF2-40B4-BE49-F238E27FC236}">
                <a16:creationId xmlns:a16="http://schemas.microsoft.com/office/drawing/2014/main" id="{322F2ADE-8693-0284-FCB5-309577375F28}"/>
              </a:ext>
            </a:extLst>
          </p:cNvPr>
          <p:cNvSpPr>
            <a:spLocks noGrp="1"/>
          </p:cNvSpPr>
          <p:nvPr>
            <p:ph type="sldNum" sz="quarter" idx="12"/>
          </p:nvPr>
        </p:nvSpPr>
        <p:spPr/>
        <p:txBody>
          <a:bodyPr/>
          <a:lstStyle/>
          <a:p>
            <a:fld id="{FC63ECC8-719A-498E-B101-491B6A35558E}" type="slidenum">
              <a:rPr lang="en-US" smtClean="0"/>
              <a:t>12</a:t>
            </a:fld>
            <a:endParaRPr lang="en-US"/>
          </a:p>
        </p:txBody>
      </p:sp>
      <p:graphicFrame>
        <p:nvGraphicFramePr>
          <p:cNvPr id="6" name="Diagram 5">
            <a:extLst>
              <a:ext uri="{FF2B5EF4-FFF2-40B4-BE49-F238E27FC236}">
                <a16:creationId xmlns:a16="http://schemas.microsoft.com/office/drawing/2014/main" id="{9CA084CC-DBDD-E4B9-7B18-CA40B579B28E}"/>
              </a:ext>
            </a:extLst>
          </p:cNvPr>
          <p:cNvGraphicFramePr/>
          <p:nvPr>
            <p:extLst>
              <p:ext uri="{D42A27DB-BD31-4B8C-83A1-F6EECF244321}">
                <p14:modId xmlns:p14="http://schemas.microsoft.com/office/powerpoint/2010/main" val="880267675"/>
              </p:ext>
            </p:extLst>
          </p:nvPr>
        </p:nvGraphicFramePr>
        <p:xfrm>
          <a:off x="5579533" y="1507067"/>
          <a:ext cx="6062133"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759508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CDE1DC-CD02-C31B-CD7F-0E7B70CB2143}"/>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44FA8340-F40B-AAA3-7641-328823DD182D}"/>
              </a:ext>
            </a:extLst>
          </p:cNvPr>
          <p:cNvSpPr>
            <a:spLocks noGrp="1"/>
          </p:cNvSpPr>
          <p:nvPr>
            <p:ph idx="1"/>
          </p:nvPr>
        </p:nvSpPr>
        <p:spPr/>
        <p:txBody>
          <a:bodyPr/>
          <a:lstStyle/>
          <a:p>
            <a:r>
              <a:rPr lang="en-US" dirty="0"/>
              <a:t>Clayton Knappenberger (</a:t>
            </a:r>
            <a:r>
              <a:rPr lang="en-US" dirty="0">
                <a:hlinkClick r:id="rId3"/>
              </a:rPr>
              <a:t>Clayton.G.Knappenberger@census.gov</a:t>
            </a:r>
            <a:r>
              <a:rPr lang="en-US" dirty="0"/>
              <a:t>)</a:t>
            </a:r>
          </a:p>
        </p:txBody>
      </p:sp>
      <p:sp>
        <p:nvSpPr>
          <p:cNvPr id="5" name="Slide Number Placeholder 4">
            <a:extLst>
              <a:ext uri="{FF2B5EF4-FFF2-40B4-BE49-F238E27FC236}">
                <a16:creationId xmlns:a16="http://schemas.microsoft.com/office/drawing/2014/main" id="{05AAEC57-18DE-5D29-0BD2-8A5CDDD5D592}"/>
              </a:ext>
            </a:extLst>
          </p:cNvPr>
          <p:cNvSpPr>
            <a:spLocks noGrp="1"/>
          </p:cNvSpPr>
          <p:nvPr>
            <p:ph type="sldNum" sz="quarter" idx="12"/>
          </p:nvPr>
        </p:nvSpPr>
        <p:spPr/>
        <p:txBody>
          <a:bodyPr/>
          <a:lstStyle/>
          <a:p>
            <a:fld id="{FC63ECC8-719A-498E-B101-491B6A35558E}" type="slidenum">
              <a:rPr lang="en-US" smtClean="0"/>
              <a:t>13</a:t>
            </a:fld>
            <a:endParaRPr lang="en-US"/>
          </a:p>
        </p:txBody>
      </p:sp>
    </p:spTree>
    <p:extLst>
      <p:ext uri="{BB962C8B-B14F-4D97-AF65-F5344CB8AC3E}">
        <p14:creationId xmlns:p14="http://schemas.microsoft.com/office/powerpoint/2010/main" val="4244708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F6205-1E57-C850-DF95-0CFB98F0F2F3}"/>
              </a:ext>
            </a:extLst>
          </p:cNvPr>
          <p:cNvSpPr>
            <a:spLocks noGrp="1"/>
          </p:cNvSpPr>
          <p:nvPr>
            <p:ph type="title"/>
          </p:nvPr>
        </p:nvSpPr>
        <p:spPr/>
        <p:txBody>
          <a:bodyPr/>
          <a:lstStyle/>
          <a:p>
            <a:r>
              <a:rPr lang="en-US" dirty="0"/>
              <a:t>Background on AIES</a:t>
            </a:r>
          </a:p>
        </p:txBody>
      </p:sp>
      <p:sp>
        <p:nvSpPr>
          <p:cNvPr id="3" name="Content Placeholder 2">
            <a:extLst>
              <a:ext uri="{FF2B5EF4-FFF2-40B4-BE49-F238E27FC236}">
                <a16:creationId xmlns:a16="http://schemas.microsoft.com/office/drawing/2014/main" id="{A64D6D86-4EF8-C7F8-2A8A-EEFB2CE8D5A3}"/>
              </a:ext>
            </a:extLst>
          </p:cNvPr>
          <p:cNvSpPr>
            <a:spLocks noGrp="1"/>
          </p:cNvSpPr>
          <p:nvPr>
            <p:ph idx="1"/>
          </p:nvPr>
        </p:nvSpPr>
        <p:spPr/>
        <p:txBody>
          <a:bodyPr/>
          <a:lstStyle/>
          <a:p>
            <a:r>
              <a:rPr lang="en-US" dirty="0"/>
              <a:t>The Annual Integrated Economic Survey (AIES) is a re-engineered survey designed to integrate and replace seven existing annual business surveys into a streamlined single survey.</a:t>
            </a:r>
          </a:p>
          <a:p>
            <a:r>
              <a:rPr lang="en-US" dirty="0"/>
              <a:t>AIES focuses on collecting data via spreadsheets.</a:t>
            </a:r>
          </a:p>
          <a:p>
            <a:r>
              <a:rPr lang="en-US" dirty="0"/>
              <a:t>Asks companies to verify a list of addresses Census has on file</a:t>
            </a:r>
          </a:p>
          <a:p>
            <a:pPr lvl="1"/>
            <a:r>
              <a:rPr lang="en-US" dirty="0"/>
              <a:t>Compare their internal list of locations to Census’</a:t>
            </a:r>
          </a:p>
          <a:p>
            <a:pPr lvl="1"/>
            <a:r>
              <a:rPr lang="en-US" dirty="0"/>
              <a:t>Marked closed locations</a:t>
            </a:r>
          </a:p>
          <a:p>
            <a:pPr lvl="1"/>
            <a:r>
              <a:rPr lang="en-US" dirty="0"/>
              <a:t>Add newly opened locations</a:t>
            </a:r>
          </a:p>
        </p:txBody>
      </p:sp>
      <p:sp>
        <p:nvSpPr>
          <p:cNvPr id="5" name="Slide Number Placeholder 4">
            <a:extLst>
              <a:ext uri="{FF2B5EF4-FFF2-40B4-BE49-F238E27FC236}">
                <a16:creationId xmlns:a16="http://schemas.microsoft.com/office/drawing/2014/main" id="{6C198988-F72E-585B-CEFE-3B2C1FE09254}"/>
              </a:ext>
            </a:extLst>
          </p:cNvPr>
          <p:cNvSpPr>
            <a:spLocks noGrp="1"/>
          </p:cNvSpPr>
          <p:nvPr>
            <p:ph type="sldNum" sz="quarter" idx="12"/>
          </p:nvPr>
        </p:nvSpPr>
        <p:spPr/>
        <p:txBody>
          <a:bodyPr/>
          <a:lstStyle/>
          <a:p>
            <a:fld id="{FC63ECC8-719A-498E-B101-491B6A35558E}" type="slidenum">
              <a:rPr lang="en-US" smtClean="0"/>
              <a:t>2</a:t>
            </a:fld>
            <a:endParaRPr lang="en-US"/>
          </a:p>
        </p:txBody>
      </p:sp>
    </p:spTree>
    <p:extLst>
      <p:ext uri="{BB962C8B-B14F-4D97-AF65-F5344CB8AC3E}">
        <p14:creationId xmlns:p14="http://schemas.microsoft.com/office/powerpoint/2010/main" val="1825571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4EF55-E764-9CBC-198A-9916B5C8CDF2}"/>
              </a:ext>
            </a:extLst>
          </p:cNvPr>
          <p:cNvSpPr>
            <a:spLocks noGrp="1"/>
          </p:cNvSpPr>
          <p:nvPr>
            <p:ph type="title"/>
          </p:nvPr>
        </p:nvSpPr>
        <p:spPr/>
        <p:txBody>
          <a:bodyPr/>
          <a:lstStyle/>
          <a:p>
            <a:r>
              <a:rPr lang="en-US" dirty="0"/>
              <a:t>Can We Make Step 1 Easier for Respondents?</a:t>
            </a:r>
          </a:p>
        </p:txBody>
      </p:sp>
      <p:sp>
        <p:nvSpPr>
          <p:cNvPr id="3" name="Content Placeholder 2">
            <a:extLst>
              <a:ext uri="{FF2B5EF4-FFF2-40B4-BE49-F238E27FC236}">
                <a16:creationId xmlns:a16="http://schemas.microsoft.com/office/drawing/2014/main" id="{903A2DCB-CE5F-60D4-1A58-F404F4605BCA}"/>
              </a:ext>
            </a:extLst>
          </p:cNvPr>
          <p:cNvSpPr>
            <a:spLocks noGrp="1"/>
          </p:cNvSpPr>
          <p:nvPr>
            <p:ph idx="1"/>
          </p:nvPr>
        </p:nvSpPr>
        <p:spPr/>
        <p:txBody>
          <a:bodyPr/>
          <a:lstStyle/>
          <a:p>
            <a:r>
              <a:rPr lang="en-US" dirty="0"/>
              <a:t>Asking companies to match locations is too burdensome!</a:t>
            </a:r>
          </a:p>
          <a:p>
            <a:pPr lvl="1"/>
            <a:r>
              <a:rPr lang="en-US" dirty="0"/>
              <a:t>Just acquired another business? – need to </a:t>
            </a:r>
            <a:r>
              <a:rPr lang="en-US" b="1" dirty="0">
                <a:solidFill>
                  <a:schemeClr val="accent1"/>
                </a:solidFill>
              </a:rPr>
              <a:t>add</a:t>
            </a:r>
            <a:r>
              <a:rPr lang="en-US" dirty="0"/>
              <a:t> lots of </a:t>
            </a:r>
            <a:r>
              <a:rPr lang="en-US" b="1" dirty="0">
                <a:solidFill>
                  <a:schemeClr val="accent1"/>
                </a:solidFill>
              </a:rPr>
              <a:t>new</a:t>
            </a:r>
            <a:r>
              <a:rPr lang="en-US" dirty="0"/>
              <a:t> locations</a:t>
            </a:r>
          </a:p>
          <a:p>
            <a:pPr lvl="1"/>
            <a:r>
              <a:rPr lang="en-US" dirty="0"/>
              <a:t>Sold off part of their business? – need to </a:t>
            </a:r>
            <a:r>
              <a:rPr lang="en-US" b="1" dirty="0">
                <a:solidFill>
                  <a:schemeClr val="accent2"/>
                </a:solidFill>
              </a:rPr>
              <a:t>close</a:t>
            </a:r>
            <a:r>
              <a:rPr lang="en-US" b="1" dirty="0"/>
              <a:t> </a:t>
            </a:r>
            <a:r>
              <a:rPr lang="en-US" dirty="0"/>
              <a:t>lots of </a:t>
            </a:r>
            <a:r>
              <a:rPr lang="en-US" b="1" dirty="0">
                <a:solidFill>
                  <a:schemeClr val="accent2"/>
                </a:solidFill>
              </a:rPr>
              <a:t>old</a:t>
            </a:r>
            <a:r>
              <a:rPr lang="en-US" dirty="0"/>
              <a:t> locations</a:t>
            </a:r>
          </a:p>
          <a:p>
            <a:pPr lvl="1"/>
            <a:r>
              <a:rPr lang="en-US" dirty="0"/>
              <a:t>Simply </a:t>
            </a:r>
            <a:r>
              <a:rPr lang="en-US" b="1" dirty="0">
                <a:solidFill>
                  <a:schemeClr val="accent6">
                    <a:lumMod val="75000"/>
                  </a:schemeClr>
                </a:solidFill>
              </a:rPr>
              <a:t>have a lot of locations</a:t>
            </a:r>
            <a:endParaRPr lang="en-US" dirty="0"/>
          </a:p>
          <a:p>
            <a:r>
              <a:rPr lang="en-US" dirty="0"/>
              <a:t>Companies want to send Census a spreadsheet of their locations</a:t>
            </a:r>
          </a:p>
          <a:p>
            <a:pPr lvl="1"/>
            <a:r>
              <a:rPr lang="en-US" i="1" dirty="0"/>
              <a:t>Shifts the burden to Census, but Census has tools for doing this!</a:t>
            </a:r>
          </a:p>
          <a:p>
            <a:r>
              <a:rPr lang="en-US" b="1" dirty="0"/>
              <a:t>Can we streamline the address matching process for Census staff?</a:t>
            </a:r>
          </a:p>
        </p:txBody>
      </p:sp>
      <p:sp>
        <p:nvSpPr>
          <p:cNvPr id="5" name="Slide Number Placeholder 4">
            <a:extLst>
              <a:ext uri="{FF2B5EF4-FFF2-40B4-BE49-F238E27FC236}">
                <a16:creationId xmlns:a16="http://schemas.microsoft.com/office/drawing/2014/main" id="{11DBFD9A-9C27-545A-FE34-723980095703}"/>
              </a:ext>
            </a:extLst>
          </p:cNvPr>
          <p:cNvSpPr>
            <a:spLocks noGrp="1"/>
          </p:cNvSpPr>
          <p:nvPr>
            <p:ph type="sldNum" sz="quarter" idx="12"/>
          </p:nvPr>
        </p:nvSpPr>
        <p:spPr/>
        <p:txBody>
          <a:bodyPr/>
          <a:lstStyle/>
          <a:p>
            <a:fld id="{FC63ECC8-719A-498E-B101-491B6A35558E}" type="slidenum">
              <a:rPr lang="en-US" smtClean="0"/>
              <a:t>3</a:t>
            </a:fld>
            <a:endParaRPr lang="en-US"/>
          </a:p>
        </p:txBody>
      </p:sp>
    </p:spTree>
    <p:extLst>
      <p:ext uri="{BB962C8B-B14F-4D97-AF65-F5344CB8AC3E}">
        <p14:creationId xmlns:p14="http://schemas.microsoft.com/office/powerpoint/2010/main" val="465595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82BDF-9DEA-C7C3-C276-1D162DA397A7}"/>
              </a:ext>
            </a:extLst>
          </p:cNvPr>
          <p:cNvSpPr>
            <a:spLocks noGrp="1"/>
          </p:cNvSpPr>
          <p:nvPr>
            <p:ph type="title"/>
          </p:nvPr>
        </p:nvSpPr>
        <p:spPr/>
        <p:txBody>
          <a:bodyPr/>
          <a:lstStyle/>
          <a:p>
            <a:r>
              <a:rPr lang="en-US" dirty="0"/>
              <a:t>High Level Overview </a:t>
            </a:r>
          </a:p>
        </p:txBody>
      </p:sp>
      <p:sp>
        <p:nvSpPr>
          <p:cNvPr id="5" name="Slide Number Placeholder 4">
            <a:extLst>
              <a:ext uri="{FF2B5EF4-FFF2-40B4-BE49-F238E27FC236}">
                <a16:creationId xmlns:a16="http://schemas.microsoft.com/office/drawing/2014/main" id="{352152A0-B551-3D3F-A4F6-A6663FEF13F0}"/>
              </a:ext>
            </a:extLst>
          </p:cNvPr>
          <p:cNvSpPr>
            <a:spLocks noGrp="1"/>
          </p:cNvSpPr>
          <p:nvPr>
            <p:ph type="sldNum" sz="quarter" idx="12"/>
          </p:nvPr>
        </p:nvSpPr>
        <p:spPr/>
        <p:txBody>
          <a:bodyPr/>
          <a:lstStyle/>
          <a:p>
            <a:fld id="{FC63ECC8-719A-498E-B101-491B6A35558E}" type="slidenum">
              <a:rPr lang="en-US" smtClean="0"/>
              <a:t>4</a:t>
            </a:fld>
            <a:endParaRPr lang="en-US"/>
          </a:p>
        </p:txBody>
      </p:sp>
      <p:graphicFrame>
        <p:nvGraphicFramePr>
          <p:cNvPr id="6" name="Diagram 5">
            <a:extLst>
              <a:ext uri="{FF2B5EF4-FFF2-40B4-BE49-F238E27FC236}">
                <a16:creationId xmlns:a16="http://schemas.microsoft.com/office/drawing/2014/main" id="{8356D56E-846A-2A4C-DCF5-253AC851030C}"/>
              </a:ext>
            </a:extLst>
          </p:cNvPr>
          <p:cNvGraphicFramePr/>
          <p:nvPr>
            <p:extLst>
              <p:ext uri="{D42A27DB-BD31-4B8C-83A1-F6EECF244321}">
                <p14:modId xmlns:p14="http://schemas.microsoft.com/office/powerpoint/2010/main" val="180443615"/>
              </p:ext>
            </p:extLst>
          </p:nvPr>
        </p:nvGraphicFramePr>
        <p:xfrm>
          <a:off x="5579533" y="1507067"/>
          <a:ext cx="6062133"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Content Placeholder 2">
            <a:extLst>
              <a:ext uri="{FF2B5EF4-FFF2-40B4-BE49-F238E27FC236}">
                <a16:creationId xmlns:a16="http://schemas.microsoft.com/office/drawing/2014/main" id="{4CE548AD-EAFB-F5A1-DA93-494078DB7FF5}"/>
              </a:ext>
            </a:extLst>
          </p:cNvPr>
          <p:cNvSpPr>
            <a:spLocks noGrp="1"/>
          </p:cNvSpPr>
          <p:nvPr>
            <p:ph idx="1"/>
          </p:nvPr>
        </p:nvSpPr>
        <p:spPr>
          <a:xfrm>
            <a:off x="838200" y="1825625"/>
            <a:ext cx="5257800" cy="4351338"/>
          </a:xfrm>
        </p:spPr>
        <p:txBody>
          <a:bodyPr/>
          <a:lstStyle/>
          <a:p>
            <a:r>
              <a:rPr lang="en-US" dirty="0"/>
              <a:t>Iterative process of:</a:t>
            </a:r>
          </a:p>
          <a:p>
            <a:pPr lvl="1"/>
            <a:r>
              <a:rPr lang="en-US" dirty="0"/>
              <a:t>Preparing data</a:t>
            </a:r>
          </a:p>
          <a:p>
            <a:pPr lvl="1"/>
            <a:r>
              <a:rPr lang="en-US" dirty="0"/>
              <a:t>Validating data</a:t>
            </a:r>
          </a:p>
          <a:p>
            <a:pPr lvl="1"/>
            <a:r>
              <a:rPr lang="en-US" dirty="0"/>
              <a:t>Reviewing/correcting errors	</a:t>
            </a:r>
          </a:p>
          <a:p>
            <a:pPr lvl="1"/>
            <a:r>
              <a:rPr lang="en-US" dirty="0"/>
              <a:t>Matching</a:t>
            </a:r>
          </a:p>
          <a:p>
            <a:pPr lvl="1"/>
            <a:r>
              <a:rPr lang="en-US" dirty="0"/>
              <a:t>Reviewing output</a:t>
            </a:r>
          </a:p>
          <a:p>
            <a:r>
              <a:rPr lang="en-US" i="1" dirty="0"/>
              <a:t>Requires company knowledge and research</a:t>
            </a:r>
          </a:p>
        </p:txBody>
      </p:sp>
    </p:spTree>
    <p:extLst>
      <p:ext uri="{BB962C8B-B14F-4D97-AF65-F5344CB8AC3E}">
        <p14:creationId xmlns:p14="http://schemas.microsoft.com/office/powerpoint/2010/main" val="3404811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C9919-331D-3061-A07C-DCEBCDFD8DEC}"/>
              </a:ext>
            </a:extLst>
          </p:cNvPr>
          <p:cNvSpPr>
            <a:spLocks noGrp="1"/>
          </p:cNvSpPr>
          <p:nvPr>
            <p:ph type="title"/>
          </p:nvPr>
        </p:nvSpPr>
        <p:spPr/>
        <p:txBody>
          <a:bodyPr/>
          <a:lstStyle/>
          <a:p>
            <a:r>
              <a:rPr lang="en-US" dirty="0"/>
              <a:t>Validating Address Information</a:t>
            </a:r>
          </a:p>
        </p:txBody>
      </p:sp>
      <p:sp>
        <p:nvSpPr>
          <p:cNvPr id="5" name="Slide Number Placeholder 4">
            <a:extLst>
              <a:ext uri="{FF2B5EF4-FFF2-40B4-BE49-F238E27FC236}">
                <a16:creationId xmlns:a16="http://schemas.microsoft.com/office/drawing/2014/main" id="{56844B58-0BAB-BF0B-201D-CA735DF48233}"/>
              </a:ext>
            </a:extLst>
          </p:cNvPr>
          <p:cNvSpPr>
            <a:spLocks noGrp="1"/>
          </p:cNvSpPr>
          <p:nvPr>
            <p:ph type="sldNum" sz="quarter" idx="12"/>
          </p:nvPr>
        </p:nvSpPr>
        <p:spPr/>
        <p:txBody>
          <a:bodyPr/>
          <a:lstStyle/>
          <a:p>
            <a:fld id="{FC63ECC8-719A-498E-B101-491B6A35558E}" type="slidenum">
              <a:rPr lang="en-US" smtClean="0"/>
              <a:t>5</a:t>
            </a:fld>
            <a:endParaRPr lang="en-US"/>
          </a:p>
        </p:txBody>
      </p:sp>
      <p:graphicFrame>
        <p:nvGraphicFramePr>
          <p:cNvPr id="6" name="Diagram 5">
            <a:extLst>
              <a:ext uri="{FF2B5EF4-FFF2-40B4-BE49-F238E27FC236}">
                <a16:creationId xmlns:a16="http://schemas.microsoft.com/office/drawing/2014/main" id="{49A4E9E8-5B72-9A94-D21E-A79BDD6A9164}"/>
              </a:ext>
            </a:extLst>
          </p:cNvPr>
          <p:cNvGraphicFramePr/>
          <p:nvPr>
            <p:extLst>
              <p:ext uri="{D42A27DB-BD31-4B8C-83A1-F6EECF244321}">
                <p14:modId xmlns:p14="http://schemas.microsoft.com/office/powerpoint/2010/main" val="3245467897"/>
              </p:ext>
            </p:extLst>
          </p:nvPr>
        </p:nvGraphicFramePr>
        <p:xfrm>
          <a:off x="313265" y="1690688"/>
          <a:ext cx="5969001" cy="4241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a:extLst>
              <a:ext uri="{FF2B5EF4-FFF2-40B4-BE49-F238E27FC236}">
                <a16:creationId xmlns:a16="http://schemas.microsoft.com/office/drawing/2014/main" id="{1516D642-3806-44E8-E0F6-2663BD1145C0}"/>
              </a:ext>
            </a:extLst>
          </p:cNvPr>
          <p:cNvSpPr txBox="1"/>
          <p:nvPr/>
        </p:nvSpPr>
        <p:spPr>
          <a:xfrm>
            <a:off x="6112934" y="1414562"/>
            <a:ext cx="5469466" cy="4801314"/>
          </a:xfrm>
          <a:prstGeom prst="rect">
            <a:avLst/>
          </a:prstGeom>
          <a:noFill/>
        </p:spPr>
        <p:txBody>
          <a:bodyPr wrap="square" rtlCol="0">
            <a:spAutoFit/>
          </a:bodyPr>
          <a:lstStyle/>
          <a:p>
            <a:r>
              <a:rPr lang="en-US" i="1" dirty="0"/>
              <a:t>The quality of the matches is directly related to the quality of the address data.</a:t>
            </a:r>
          </a:p>
          <a:p>
            <a:endParaRPr lang="en-US" dirty="0"/>
          </a:p>
          <a:p>
            <a:r>
              <a:rPr lang="en-US" b="1" dirty="0"/>
              <a:t>The Validation step aims to:</a:t>
            </a:r>
          </a:p>
          <a:p>
            <a:pPr marL="742950" lvl="1" indent="-285750">
              <a:buFont typeface="Arial" panose="020B0604020202020204" pitchFamily="34" charset="0"/>
              <a:buChar char="•"/>
            </a:pPr>
            <a:r>
              <a:rPr lang="en-US" dirty="0"/>
              <a:t>Flag data quality problems with an input file</a:t>
            </a:r>
          </a:p>
          <a:p>
            <a:pPr marL="742950" lvl="1" indent="-285750">
              <a:buFont typeface="Arial" panose="020B0604020202020204" pitchFamily="34" charset="0"/>
              <a:buChar char="•"/>
            </a:pPr>
            <a:r>
              <a:rPr lang="en-US" dirty="0"/>
              <a:t>Automatically correct problems where possible</a:t>
            </a:r>
          </a:p>
          <a:p>
            <a:pPr marL="742950" lvl="1" indent="-285750">
              <a:buFont typeface="Arial" panose="020B0604020202020204" pitchFamily="34" charset="0"/>
              <a:buChar char="•"/>
            </a:pPr>
            <a:r>
              <a:rPr lang="en-US" dirty="0"/>
              <a:t>Standardize inputs into a single address field</a:t>
            </a:r>
          </a:p>
          <a:p>
            <a:endParaRPr lang="en-US" dirty="0"/>
          </a:p>
          <a:p>
            <a:r>
              <a:rPr lang="en-US" b="1" dirty="0"/>
              <a:t>Analysts are a critical part of this process </a:t>
            </a:r>
            <a:r>
              <a:rPr lang="en-US" dirty="0"/>
              <a:t>because they’re the ones who understand the company best and can work with respondents.</a:t>
            </a:r>
          </a:p>
          <a:p>
            <a:endParaRPr lang="en-US" dirty="0"/>
          </a:p>
          <a:p>
            <a:r>
              <a:rPr lang="en-US" b="1" dirty="0"/>
              <a:t>Output files flag:</a:t>
            </a:r>
          </a:p>
          <a:p>
            <a:pPr marL="800100" lvl="1" indent="-342900">
              <a:buFont typeface="+mj-lt"/>
              <a:buAutoNum type="arabicPeriod"/>
            </a:pPr>
            <a:r>
              <a:rPr lang="en-US" dirty="0"/>
              <a:t>Invalid zip codes/state abbreviations</a:t>
            </a:r>
          </a:p>
          <a:p>
            <a:pPr marL="800100" lvl="1" indent="-342900">
              <a:buFont typeface="+mj-lt"/>
              <a:buAutoNum type="arabicPeriod"/>
            </a:pPr>
            <a:r>
              <a:rPr lang="en-US" dirty="0"/>
              <a:t>Missing address components</a:t>
            </a:r>
          </a:p>
          <a:p>
            <a:pPr marL="800100" lvl="1" indent="-342900">
              <a:buFont typeface="+mj-lt"/>
              <a:buAutoNum type="arabicPeriod"/>
            </a:pPr>
            <a:r>
              <a:rPr lang="en-US" dirty="0"/>
              <a:t>Duplicate addresses</a:t>
            </a:r>
          </a:p>
          <a:p>
            <a:pPr marL="342900" indent="-342900">
              <a:buFont typeface="+mj-lt"/>
              <a:buAutoNum type="arabicPeriod"/>
            </a:pPr>
            <a:endParaRPr lang="en-US" dirty="0"/>
          </a:p>
        </p:txBody>
      </p:sp>
    </p:spTree>
    <p:extLst>
      <p:ext uri="{BB962C8B-B14F-4D97-AF65-F5344CB8AC3E}">
        <p14:creationId xmlns:p14="http://schemas.microsoft.com/office/powerpoint/2010/main" val="1320665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5F76E-5CF6-6171-B39B-017083AFA0DF}"/>
              </a:ext>
            </a:extLst>
          </p:cNvPr>
          <p:cNvSpPr>
            <a:spLocks noGrp="1"/>
          </p:cNvSpPr>
          <p:nvPr>
            <p:ph type="title"/>
          </p:nvPr>
        </p:nvSpPr>
        <p:spPr/>
        <p:txBody>
          <a:bodyPr/>
          <a:lstStyle/>
          <a:p>
            <a:r>
              <a:rPr lang="en-US" dirty="0"/>
              <a:t>Address Matching - Overview</a:t>
            </a:r>
          </a:p>
        </p:txBody>
      </p:sp>
      <p:sp>
        <p:nvSpPr>
          <p:cNvPr id="5" name="Slide Number Placeholder 4">
            <a:extLst>
              <a:ext uri="{FF2B5EF4-FFF2-40B4-BE49-F238E27FC236}">
                <a16:creationId xmlns:a16="http://schemas.microsoft.com/office/drawing/2014/main" id="{58DBB7DD-0022-12C0-181C-DEC1B1235F0C}"/>
              </a:ext>
            </a:extLst>
          </p:cNvPr>
          <p:cNvSpPr>
            <a:spLocks noGrp="1"/>
          </p:cNvSpPr>
          <p:nvPr>
            <p:ph type="sldNum" sz="quarter" idx="12"/>
          </p:nvPr>
        </p:nvSpPr>
        <p:spPr/>
        <p:txBody>
          <a:bodyPr/>
          <a:lstStyle/>
          <a:p>
            <a:fld id="{FC63ECC8-719A-498E-B101-491B6A35558E}" type="slidenum">
              <a:rPr lang="en-US" smtClean="0"/>
              <a:t>6</a:t>
            </a:fld>
            <a:endParaRPr lang="en-US"/>
          </a:p>
        </p:txBody>
      </p:sp>
      <p:graphicFrame>
        <p:nvGraphicFramePr>
          <p:cNvPr id="3" name="Diagram 2">
            <a:extLst>
              <a:ext uri="{FF2B5EF4-FFF2-40B4-BE49-F238E27FC236}">
                <a16:creationId xmlns:a16="http://schemas.microsoft.com/office/drawing/2014/main" id="{5A35C71C-5FE4-4462-78E5-B56F9467936C}"/>
              </a:ext>
            </a:extLst>
          </p:cNvPr>
          <p:cNvGraphicFramePr/>
          <p:nvPr>
            <p:extLst>
              <p:ext uri="{D42A27DB-BD31-4B8C-83A1-F6EECF244321}">
                <p14:modId xmlns:p14="http://schemas.microsoft.com/office/powerpoint/2010/main" val="1538560029"/>
              </p:ext>
            </p:extLst>
          </p:nvPr>
        </p:nvGraphicFramePr>
        <p:xfrm>
          <a:off x="1405465"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TextBox 11">
            <a:extLst>
              <a:ext uri="{FF2B5EF4-FFF2-40B4-BE49-F238E27FC236}">
                <a16:creationId xmlns:a16="http://schemas.microsoft.com/office/drawing/2014/main" id="{90C11B85-57FD-4A62-C837-988CB409ABD6}"/>
              </a:ext>
            </a:extLst>
          </p:cNvPr>
          <p:cNvSpPr txBox="1"/>
          <p:nvPr/>
        </p:nvSpPr>
        <p:spPr>
          <a:xfrm>
            <a:off x="1523956" y="2491647"/>
            <a:ext cx="2650066" cy="646331"/>
          </a:xfrm>
          <a:prstGeom prst="rect">
            <a:avLst/>
          </a:prstGeom>
          <a:noFill/>
        </p:spPr>
        <p:txBody>
          <a:bodyPr wrap="square" rtlCol="0">
            <a:spAutoFit/>
          </a:bodyPr>
          <a:lstStyle/>
          <a:p>
            <a:r>
              <a:rPr lang="en-US" dirty="0"/>
              <a:t>Use blocking to find </a:t>
            </a:r>
            <a:r>
              <a:rPr lang="en-US" b="1" dirty="0"/>
              <a:t>candidate matches</a:t>
            </a:r>
            <a:r>
              <a:rPr lang="en-US" dirty="0"/>
              <a:t> </a:t>
            </a:r>
          </a:p>
        </p:txBody>
      </p:sp>
      <p:sp>
        <p:nvSpPr>
          <p:cNvPr id="13" name="TextBox 12">
            <a:extLst>
              <a:ext uri="{FF2B5EF4-FFF2-40B4-BE49-F238E27FC236}">
                <a16:creationId xmlns:a16="http://schemas.microsoft.com/office/drawing/2014/main" id="{C840A771-C515-4587-5551-1F174FE146C7}"/>
              </a:ext>
            </a:extLst>
          </p:cNvPr>
          <p:cNvSpPr txBox="1"/>
          <p:nvPr/>
        </p:nvSpPr>
        <p:spPr>
          <a:xfrm>
            <a:off x="4299369" y="2850076"/>
            <a:ext cx="2836332" cy="646331"/>
          </a:xfrm>
          <a:prstGeom prst="rect">
            <a:avLst/>
          </a:prstGeom>
          <a:noFill/>
        </p:spPr>
        <p:txBody>
          <a:bodyPr wrap="square" rtlCol="0">
            <a:spAutoFit/>
          </a:bodyPr>
          <a:lstStyle/>
          <a:p>
            <a:r>
              <a:rPr lang="en-US" dirty="0"/>
              <a:t>Keep only the minimum edit distance candidate pairs</a:t>
            </a:r>
          </a:p>
        </p:txBody>
      </p:sp>
      <p:sp>
        <p:nvSpPr>
          <p:cNvPr id="14" name="TextBox 13">
            <a:extLst>
              <a:ext uri="{FF2B5EF4-FFF2-40B4-BE49-F238E27FC236}">
                <a16:creationId xmlns:a16="http://schemas.microsoft.com/office/drawing/2014/main" id="{38C43B9B-BA0A-BDC9-2D7F-8CB932F25843}"/>
              </a:ext>
            </a:extLst>
          </p:cNvPr>
          <p:cNvSpPr txBox="1"/>
          <p:nvPr/>
        </p:nvSpPr>
        <p:spPr>
          <a:xfrm>
            <a:off x="3545822" y="5492002"/>
            <a:ext cx="3589879" cy="646331"/>
          </a:xfrm>
          <a:prstGeom prst="rect">
            <a:avLst/>
          </a:prstGeom>
          <a:noFill/>
        </p:spPr>
        <p:txBody>
          <a:bodyPr wrap="square" rtlCol="0">
            <a:spAutoFit/>
          </a:bodyPr>
          <a:lstStyle/>
          <a:p>
            <a:r>
              <a:rPr lang="en-US" dirty="0"/>
              <a:t>Addresses with no matching state are output for analyst review</a:t>
            </a:r>
          </a:p>
        </p:txBody>
      </p:sp>
      <p:sp>
        <p:nvSpPr>
          <p:cNvPr id="15" name="TextBox 14">
            <a:extLst>
              <a:ext uri="{FF2B5EF4-FFF2-40B4-BE49-F238E27FC236}">
                <a16:creationId xmlns:a16="http://schemas.microsoft.com/office/drawing/2014/main" id="{C08BDF99-5F56-960F-5B76-4BA82A3E37DB}"/>
              </a:ext>
            </a:extLst>
          </p:cNvPr>
          <p:cNvSpPr txBox="1"/>
          <p:nvPr/>
        </p:nvSpPr>
        <p:spPr>
          <a:xfrm>
            <a:off x="6982879" y="1908705"/>
            <a:ext cx="4370921" cy="646331"/>
          </a:xfrm>
          <a:prstGeom prst="rect">
            <a:avLst/>
          </a:prstGeom>
          <a:noFill/>
        </p:spPr>
        <p:txBody>
          <a:bodyPr wrap="square" rtlCol="0">
            <a:spAutoFit/>
          </a:bodyPr>
          <a:lstStyle/>
          <a:p>
            <a:r>
              <a:rPr lang="en-US" dirty="0"/>
              <a:t>Remaining candidates are passed to a record linkage model for final prediction</a:t>
            </a:r>
          </a:p>
        </p:txBody>
      </p:sp>
      <p:cxnSp>
        <p:nvCxnSpPr>
          <p:cNvPr id="6" name="Straight Connector 5">
            <a:extLst>
              <a:ext uri="{FF2B5EF4-FFF2-40B4-BE49-F238E27FC236}">
                <a16:creationId xmlns:a16="http://schemas.microsoft.com/office/drawing/2014/main" id="{6CE1906A-5C0D-AE30-3C1B-45754DE93A1E}"/>
              </a:ext>
            </a:extLst>
          </p:cNvPr>
          <p:cNvCxnSpPr>
            <a:cxnSpLocks/>
          </p:cNvCxnSpPr>
          <p:nvPr/>
        </p:nvCxnSpPr>
        <p:spPr>
          <a:xfrm flipV="1">
            <a:off x="3827282" y="4038327"/>
            <a:ext cx="617714" cy="261919"/>
          </a:xfrm>
          <a:prstGeom prst="line">
            <a:avLst/>
          </a:prstGeom>
          <a:ln/>
        </p:spPr>
        <p:style>
          <a:lnRef idx="2">
            <a:schemeClr val="accent5"/>
          </a:lnRef>
          <a:fillRef idx="0">
            <a:schemeClr val="accent5"/>
          </a:fillRef>
          <a:effectRef idx="1">
            <a:schemeClr val="accent5"/>
          </a:effectRef>
          <a:fontRef idx="minor">
            <a:schemeClr val="tx1"/>
          </a:fontRef>
        </p:style>
      </p:cxnSp>
    </p:spTree>
    <p:extLst>
      <p:ext uri="{BB962C8B-B14F-4D97-AF65-F5344CB8AC3E}">
        <p14:creationId xmlns:p14="http://schemas.microsoft.com/office/powerpoint/2010/main" val="3210820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E331D-B93C-E5E7-9357-776F6967D7F8}"/>
              </a:ext>
            </a:extLst>
          </p:cNvPr>
          <p:cNvSpPr>
            <a:spLocks noGrp="1"/>
          </p:cNvSpPr>
          <p:nvPr>
            <p:ph type="title"/>
          </p:nvPr>
        </p:nvSpPr>
        <p:spPr/>
        <p:txBody>
          <a:bodyPr/>
          <a:lstStyle/>
          <a:p>
            <a:r>
              <a:rPr lang="en-US" dirty="0"/>
              <a:t>Record Linkage Model</a:t>
            </a:r>
          </a:p>
        </p:txBody>
      </p:sp>
      <p:sp>
        <p:nvSpPr>
          <p:cNvPr id="3" name="Content Placeholder 2">
            <a:extLst>
              <a:ext uri="{FF2B5EF4-FFF2-40B4-BE49-F238E27FC236}">
                <a16:creationId xmlns:a16="http://schemas.microsoft.com/office/drawing/2014/main" id="{07867B21-DAD2-EC41-D2F7-D8045C76E2A7}"/>
              </a:ext>
            </a:extLst>
          </p:cNvPr>
          <p:cNvSpPr>
            <a:spLocks noGrp="1"/>
          </p:cNvSpPr>
          <p:nvPr>
            <p:ph idx="1"/>
          </p:nvPr>
        </p:nvSpPr>
        <p:spPr>
          <a:xfrm>
            <a:off x="838200" y="1825625"/>
            <a:ext cx="5257799" cy="3984624"/>
          </a:xfrm>
        </p:spPr>
        <p:txBody>
          <a:bodyPr>
            <a:normAutofit/>
          </a:bodyPr>
          <a:lstStyle/>
          <a:p>
            <a:r>
              <a:rPr lang="en-US" dirty="0"/>
              <a:t>Siamese Neural Network: trained to predict whether two addresses are the same</a:t>
            </a:r>
          </a:p>
          <a:p>
            <a:r>
              <a:rPr lang="en-US" dirty="0"/>
              <a:t>Weights are shared across the two networks and learned using binary cross-entropy loss</a:t>
            </a:r>
            <a:endParaRPr lang="en-US" baseline="-25000" dirty="0"/>
          </a:p>
          <a:p>
            <a:r>
              <a:rPr lang="en-US" dirty="0"/>
              <a:t>Networks are Bidirectional Long Short-Term Memory (LSTM)</a:t>
            </a:r>
          </a:p>
          <a:p>
            <a:pPr marL="0" indent="0">
              <a:buNone/>
            </a:pPr>
            <a:endParaRPr lang="en-US" dirty="0"/>
          </a:p>
        </p:txBody>
      </p:sp>
      <p:sp>
        <p:nvSpPr>
          <p:cNvPr id="5" name="Slide Number Placeholder 4">
            <a:extLst>
              <a:ext uri="{FF2B5EF4-FFF2-40B4-BE49-F238E27FC236}">
                <a16:creationId xmlns:a16="http://schemas.microsoft.com/office/drawing/2014/main" id="{65AC1F6D-0F28-46F3-64C8-55534471223D}"/>
              </a:ext>
            </a:extLst>
          </p:cNvPr>
          <p:cNvSpPr>
            <a:spLocks noGrp="1"/>
          </p:cNvSpPr>
          <p:nvPr>
            <p:ph type="sldNum" sz="quarter" idx="12"/>
          </p:nvPr>
        </p:nvSpPr>
        <p:spPr/>
        <p:txBody>
          <a:bodyPr/>
          <a:lstStyle/>
          <a:p>
            <a:fld id="{FC63ECC8-719A-498E-B101-491B6A35558E}" type="slidenum">
              <a:rPr lang="en-US" smtClean="0"/>
              <a:t>7</a:t>
            </a:fld>
            <a:endParaRPr lang="en-US" dirty="0"/>
          </a:p>
        </p:txBody>
      </p:sp>
      <p:sp>
        <p:nvSpPr>
          <p:cNvPr id="6" name="Rectangle 5">
            <a:extLst>
              <a:ext uri="{FF2B5EF4-FFF2-40B4-BE49-F238E27FC236}">
                <a16:creationId xmlns:a16="http://schemas.microsoft.com/office/drawing/2014/main" id="{74DA99E7-0464-FA4E-01BD-E0152D2C5FF3}"/>
              </a:ext>
            </a:extLst>
          </p:cNvPr>
          <p:cNvSpPr/>
          <p:nvPr/>
        </p:nvSpPr>
        <p:spPr>
          <a:xfrm>
            <a:off x="8432800" y="1104265"/>
            <a:ext cx="1544320" cy="721360"/>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Similarity Score (0 – 1)</a:t>
            </a:r>
          </a:p>
        </p:txBody>
      </p:sp>
      <p:sp>
        <p:nvSpPr>
          <p:cNvPr id="7" name="Rectangle 6">
            <a:extLst>
              <a:ext uri="{FF2B5EF4-FFF2-40B4-BE49-F238E27FC236}">
                <a16:creationId xmlns:a16="http://schemas.microsoft.com/office/drawing/2014/main" id="{2E7D9986-904B-36E2-029D-1722878F45FA}"/>
              </a:ext>
            </a:extLst>
          </p:cNvPr>
          <p:cNvSpPr/>
          <p:nvPr/>
        </p:nvSpPr>
        <p:spPr>
          <a:xfrm>
            <a:off x="7528560" y="2098853"/>
            <a:ext cx="3352800" cy="72136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Binary Cross-Entropy Loss</a:t>
            </a:r>
          </a:p>
        </p:txBody>
      </p:sp>
      <p:sp>
        <p:nvSpPr>
          <p:cNvPr id="8" name="Rectangle 7">
            <a:extLst>
              <a:ext uri="{FF2B5EF4-FFF2-40B4-BE49-F238E27FC236}">
                <a16:creationId xmlns:a16="http://schemas.microsoft.com/office/drawing/2014/main" id="{0D470961-2E64-FE1E-A84B-6CB8267BDC5E}"/>
              </a:ext>
            </a:extLst>
          </p:cNvPr>
          <p:cNvSpPr/>
          <p:nvPr/>
        </p:nvSpPr>
        <p:spPr>
          <a:xfrm>
            <a:off x="6736081" y="3168968"/>
            <a:ext cx="1584958" cy="721360"/>
          </a:xfrm>
          <a:prstGeom prst="rect">
            <a:avLst/>
          </a:prstGeom>
          <a:solidFill>
            <a:schemeClr val="bg2">
              <a:lumMod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LSTM A</a:t>
            </a:r>
          </a:p>
        </p:txBody>
      </p:sp>
      <p:sp>
        <p:nvSpPr>
          <p:cNvPr id="9" name="Rectangle 8">
            <a:extLst>
              <a:ext uri="{FF2B5EF4-FFF2-40B4-BE49-F238E27FC236}">
                <a16:creationId xmlns:a16="http://schemas.microsoft.com/office/drawing/2014/main" id="{660FC79E-E825-D46F-B2E2-B0F0BE44E09A}"/>
              </a:ext>
            </a:extLst>
          </p:cNvPr>
          <p:cNvSpPr/>
          <p:nvPr/>
        </p:nvSpPr>
        <p:spPr>
          <a:xfrm>
            <a:off x="10088881" y="3168968"/>
            <a:ext cx="1584958" cy="721360"/>
          </a:xfrm>
          <a:prstGeom prst="rect">
            <a:avLst/>
          </a:prstGeom>
          <a:solidFill>
            <a:schemeClr val="bg2">
              <a:lumMod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LSTM B</a:t>
            </a:r>
          </a:p>
        </p:txBody>
      </p:sp>
      <p:sp>
        <p:nvSpPr>
          <p:cNvPr id="10" name="TextBox 9">
            <a:extLst>
              <a:ext uri="{FF2B5EF4-FFF2-40B4-BE49-F238E27FC236}">
                <a16:creationId xmlns:a16="http://schemas.microsoft.com/office/drawing/2014/main" id="{1FCAD9A8-0E66-D64D-78D9-931A501EA712}"/>
              </a:ext>
            </a:extLst>
          </p:cNvPr>
          <p:cNvSpPr txBox="1"/>
          <p:nvPr/>
        </p:nvSpPr>
        <p:spPr>
          <a:xfrm>
            <a:off x="8273038" y="3303905"/>
            <a:ext cx="1891800" cy="369332"/>
          </a:xfrm>
          <a:prstGeom prst="rect">
            <a:avLst/>
          </a:prstGeom>
          <a:noFill/>
        </p:spPr>
        <p:txBody>
          <a:bodyPr wrap="none" rtlCol="0">
            <a:spAutoFit/>
          </a:bodyPr>
          <a:lstStyle/>
          <a:p>
            <a:r>
              <a:rPr lang="en-US" b="1" dirty="0"/>
              <a:t>- Shared weights -</a:t>
            </a:r>
          </a:p>
        </p:txBody>
      </p:sp>
      <p:sp>
        <p:nvSpPr>
          <p:cNvPr id="11" name="TextBox 10">
            <a:extLst>
              <a:ext uri="{FF2B5EF4-FFF2-40B4-BE49-F238E27FC236}">
                <a16:creationId xmlns:a16="http://schemas.microsoft.com/office/drawing/2014/main" id="{ECD3B438-18DF-AA19-0B73-275010467407}"/>
              </a:ext>
            </a:extLst>
          </p:cNvPr>
          <p:cNvSpPr txBox="1"/>
          <p:nvPr/>
        </p:nvSpPr>
        <p:spPr>
          <a:xfrm>
            <a:off x="6465320" y="5314674"/>
            <a:ext cx="2126480" cy="369332"/>
          </a:xfrm>
          <a:prstGeom prst="rect">
            <a:avLst/>
          </a:prstGeom>
          <a:noFill/>
        </p:spPr>
        <p:txBody>
          <a:bodyPr wrap="none" rtlCol="0">
            <a:spAutoFit/>
          </a:bodyPr>
          <a:lstStyle/>
          <a:p>
            <a:r>
              <a:rPr lang="en-US" dirty="0"/>
              <a:t>100 East Main Street</a:t>
            </a:r>
          </a:p>
        </p:txBody>
      </p:sp>
      <p:sp>
        <p:nvSpPr>
          <p:cNvPr id="12" name="Rectangle 11">
            <a:extLst>
              <a:ext uri="{FF2B5EF4-FFF2-40B4-BE49-F238E27FC236}">
                <a16:creationId xmlns:a16="http://schemas.microsoft.com/office/drawing/2014/main" id="{450E736D-A4FE-654B-8BF0-9B6CF3EAAF67}"/>
              </a:ext>
            </a:extLst>
          </p:cNvPr>
          <p:cNvSpPr/>
          <p:nvPr/>
        </p:nvSpPr>
        <p:spPr>
          <a:xfrm>
            <a:off x="6736081" y="4298493"/>
            <a:ext cx="1584958" cy="72136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Pretrained Word Vectors</a:t>
            </a:r>
          </a:p>
        </p:txBody>
      </p:sp>
      <p:sp>
        <p:nvSpPr>
          <p:cNvPr id="13" name="Rectangle 12">
            <a:extLst>
              <a:ext uri="{FF2B5EF4-FFF2-40B4-BE49-F238E27FC236}">
                <a16:creationId xmlns:a16="http://schemas.microsoft.com/office/drawing/2014/main" id="{771DE336-D755-6D53-0B4C-84D77CEE40FD}"/>
              </a:ext>
            </a:extLst>
          </p:cNvPr>
          <p:cNvSpPr/>
          <p:nvPr/>
        </p:nvSpPr>
        <p:spPr>
          <a:xfrm>
            <a:off x="10088881" y="4186634"/>
            <a:ext cx="1584958" cy="72136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Pretrained Word Vectors</a:t>
            </a:r>
          </a:p>
        </p:txBody>
      </p:sp>
      <p:sp>
        <p:nvSpPr>
          <p:cNvPr id="14" name="TextBox 13">
            <a:extLst>
              <a:ext uri="{FF2B5EF4-FFF2-40B4-BE49-F238E27FC236}">
                <a16:creationId xmlns:a16="http://schemas.microsoft.com/office/drawing/2014/main" id="{EED91A69-7C11-7CAE-1DCD-2B7A198FA0A7}"/>
              </a:ext>
            </a:extLst>
          </p:cNvPr>
          <p:cNvSpPr txBox="1"/>
          <p:nvPr/>
        </p:nvSpPr>
        <p:spPr>
          <a:xfrm>
            <a:off x="10099040" y="5286235"/>
            <a:ext cx="1559081" cy="369332"/>
          </a:xfrm>
          <a:prstGeom prst="rect">
            <a:avLst/>
          </a:prstGeom>
          <a:noFill/>
        </p:spPr>
        <p:txBody>
          <a:bodyPr wrap="none" rtlCol="0">
            <a:spAutoFit/>
          </a:bodyPr>
          <a:lstStyle/>
          <a:p>
            <a:r>
              <a:rPr lang="en-US" dirty="0"/>
              <a:t>100 e. main </a:t>
            </a:r>
            <a:r>
              <a:rPr lang="en-US" dirty="0" err="1"/>
              <a:t>st.</a:t>
            </a:r>
            <a:endParaRPr lang="en-US" dirty="0"/>
          </a:p>
        </p:txBody>
      </p:sp>
      <p:cxnSp>
        <p:nvCxnSpPr>
          <p:cNvPr id="15" name="Straight Arrow Connector 14">
            <a:extLst>
              <a:ext uri="{FF2B5EF4-FFF2-40B4-BE49-F238E27FC236}">
                <a16:creationId xmlns:a16="http://schemas.microsoft.com/office/drawing/2014/main" id="{1685F4D6-EDAA-D0D9-D87C-9EDC74EE81E3}"/>
              </a:ext>
            </a:extLst>
          </p:cNvPr>
          <p:cNvCxnSpPr>
            <a:stCxn id="12" idx="0"/>
            <a:endCxn id="8" idx="2"/>
          </p:cNvCxnSpPr>
          <p:nvPr/>
        </p:nvCxnSpPr>
        <p:spPr>
          <a:xfrm flipV="1">
            <a:off x="7528560" y="3890328"/>
            <a:ext cx="0" cy="40816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97A218E2-6516-4E8B-7EAB-D4DA16CCD771}"/>
              </a:ext>
            </a:extLst>
          </p:cNvPr>
          <p:cNvCxnSpPr>
            <a:cxnSpLocks/>
            <a:stCxn id="8" idx="0"/>
          </p:cNvCxnSpPr>
          <p:nvPr/>
        </p:nvCxnSpPr>
        <p:spPr>
          <a:xfrm flipV="1">
            <a:off x="7528560" y="2856982"/>
            <a:ext cx="1568306" cy="31198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9760CA5D-DA34-8C7B-D613-6B773632FE66}"/>
              </a:ext>
            </a:extLst>
          </p:cNvPr>
          <p:cNvCxnSpPr>
            <a:cxnSpLocks/>
            <a:stCxn id="9" idx="0"/>
          </p:cNvCxnSpPr>
          <p:nvPr/>
        </p:nvCxnSpPr>
        <p:spPr>
          <a:xfrm flipH="1" flipV="1">
            <a:off x="9360816" y="2856982"/>
            <a:ext cx="1520544" cy="31198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8E55CD68-C2BA-3CA6-19A4-8C74CA777362}"/>
              </a:ext>
            </a:extLst>
          </p:cNvPr>
          <p:cNvCxnSpPr>
            <a:stCxn id="13" idx="0"/>
            <a:endCxn id="9" idx="2"/>
          </p:cNvCxnSpPr>
          <p:nvPr/>
        </p:nvCxnSpPr>
        <p:spPr>
          <a:xfrm flipV="1">
            <a:off x="10881360" y="3890328"/>
            <a:ext cx="0" cy="29630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1B096507-1A69-F2D3-AB77-D7FA84DD8892}"/>
              </a:ext>
            </a:extLst>
          </p:cNvPr>
          <p:cNvCxnSpPr>
            <a:cxnSpLocks/>
            <a:stCxn id="11" idx="0"/>
            <a:endCxn id="12" idx="2"/>
          </p:cNvCxnSpPr>
          <p:nvPr/>
        </p:nvCxnSpPr>
        <p:spPr>
          <a:xfrm flipV="1">
            <a:off x="7528560" y="5019853"/>
            <a:ext cx="0" cy="29482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3A29AD3D-1D7D-41DA-066E-667A46F507C7}"/>
              </a:ext>
            </a:extLst>
          </p:cNvPr>
          <p:cNvCxnSpPr>
            <a:cxnSpLocks/>
            <a:stCxn id="14" idx="0"/>
            <a:endCxn id="13" idx="2"/>
          </p:cNvCxnSpPr>
          <p:nvPr/>
        </p:nvCxnSpPr>
        <p:spPr>
          <a:xfrm flipV="1">
            <a:off x="10878581" y="4907994"/>
            <a:ext cx="2779" cy="37824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EF82C65C-8E82-EE61-AAC2-2477C081BEF4}"/>
              </a:ext>
            </a:extLst>
          </p:cNvPr>
          <p:cNvCxnSpPr>
            <a:stCxn id="7" idx="0"/>
            <a:endCxn id="6" idx="2"/>
          </p:cNvCxnSpPr>
          <p:nvPr/>
        </p:nvCxnSpPr>
        <p:spPr>
          <a:xfrm flipV="1">
            <a:off x="9204960" y="1825625"/>
            <a:ext cx="0" cy="27322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FBCC272F-7B44-5840-9AE1-8B0F669AC244}"/>
              </a:ext>
            </a:extLst>
          </p:cNvPr>
          <p:cNvSpPr/>
          <p:nvPr/>
        </p:nvSpPr>
        <p:spPr>
          <a:xfrm>
            <a:off x="6465320" y="2955150"/>
            <a:ext cx="2220524" cy="279858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26AFF43A-6243-44C4-E89F-0831180C7410}"/>
              </a:ext>
            </a:extLst>
          </p:cNvPr>
          <p:cNvSpPr/>
          <p:nvPr/>
        </p:nvSpPr>
        <p:spPr>
          <a:xfrm>
            <a:off x="9801524" y="2955150"/>
            <a:ext cx="2220524" cy="279858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24CB0100-8129-F2B7-D69E-22C31042E4A5}"/>
              </a:ext>
            </a:extLst>
          </p:cNvPr>
          <p:cNvSpPr txBox="1"/>
          <p:nvPr/>
        </p:nvSpPr>
        <p:spPr>
          <a:xfrm>
            <a:off x="6287050" y="2529986"/>
            <a:ext cx="941861" cy="369332"/>
          </a:xfrm>
          <a:prstGeom prst="rect">
            <a:avLst/>
          </a:prstGeom>
          <a:noFill/>
        </p:spPr>
        <p:txBody>
          <a:bodyPr wrap="none" rtlCol="0">
            <a:spAutoFit/>
          </a:bodyPr>
          <a:lstStyle/>
          <a:p>
            <a:r>
              <a:rPr lang="en-US" dirty="0"/>
              <a:t>Tower A</a:t>
            </a:r>
          </a:p>
        </p:txBody>
      </p:sp>
      <p:sp>
        <p:nvSpPr>
          <p:cNvPr id="26" name="TextBox 25">
            <a:extLst>
              <a:ext uri="{FF2B5EF4-FFF2-40B4-BE49-F238E27FC236}">
                <a16:creationId xmlns:a16="http://schemas.microsoft.com/office/drawing/2014/main" id="{463332A8-4BC8-B313-0406-7BFF9FFE65E1}"/>
              </a:ext>
            </a:extLst>
          </p:cNvPr>
          <p:cNvSpPr txBox="1"/>
          <p:nvPr/>
        </p:nvSpPr>
        <p:spPr>
          <a:xfrm>
            <a:off x="11181009" y="2487650"/>
            <a:ext cx="941861" cy="369332"/>
          </a:xfrm>
          <a:prstGeom prst="rect">
            <a:avLst/>
          </a:prstGeom>
          <a:noFill/>
        </p:spPr>
        <p:txBody>
          <a:bodyPr wrap="none" rtlCol="0">
            <a:spAutoFit/>
          </a:bodyPr>
          <a:lstStyle/>
          <a:p>
            <a:r>
              <a:rPr lang="en-US" dirty="0"/>
              <a:t>Tower B</a:t>
            </a:r>
          </a:p>
        </p:txBody>
      </p:sp>
    </p:spTree>
    <p:extLst>
      <p:ext uri="{BB962C8B-B14F-4D97-AF65-F5344CB8AC3E}">
        <p14:creationId xmlns:p14="http://schemas.microsoft.com/office/powerpoint/2010/main" val="29866188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A12AA-C954-A9CB-6F82-96B464D81349}"/>
              </a:ext>
            </a:extLst>
          </p:cNvPr>
          <p:cNvSpPr>
            <a:spLocks noGrp="1"/>
          </p:cNvSpPr>
          <p:nvPr>
            <p:ph type="title"/>
          </p:nvPr>
        </p:nvSpPr>
        <p:spPr/>
        <p:txBody>
          <a:bodyPr/>
          <a:lstStyle/>
          <a:p>
            <a:r>
              <a:rPr lang="en-US" dirty="0"/>
              <a:t>Bidirectional LSTM</a:t>
            </a:r>
          </a:p>
        </p:txBody>
      </p:sp>
      <p:sp>
        <p:nvSpPr>
          <p:cNvPr id="3" name="Content Placeholder 2">
            <a:extLst>
              <a:ext uri="{FF2B5EF4-FFF2-40B4-BE49-F238E27FC236}">
                <a16:creationId xmlns:a16="http://schemas.microsoft.com/office/drawing/2014/main" id="{8E17645F-34C1-3103-7B91-2FC635E553C9}"/>
              </a:ext>
            </a:extLst>
          </p:cNvPr>
          <p:cNvSpPr>
            <a:spLocks noGrp="1"/>
          </p:cNvSpPr>
          <p:nvPr>
            <p:ph idx="1"/>
          </p:nvPr>
        </p:nvSpPr>
        <p:spPr>
          <a:xfrm>
            <a:off x="838200" y="1825625"/>
            <a:ext cx="5643880" cy="4300855"/>
          </a:xfrm>
        </p:spPr>
        <p:txBody>
          <a:bodyPr>
            <a:normAutofit lnSpcReduction="10000"/>
          </a:bodyPr>
          <a:lstStyle/>
          <a:p>
            <a:r>
              <a:rPr lang="en-US" dirty="0"/>
              <a:t>Long Short-Term Memory (LSTM) network reads one word at a time</a:t>
            </a:r>
          </a:p>
          <a:p>
            <a:r>
              <a:rPr lang="en-US" dirty="0"/>
              <a:t>A bidirectional LSTM:</a:t>
            </a:r>
          </a:p>
          <a:p>
            <a:pPr lvl="1"/>
            <a:r>
              <a:rPr lang="en-US" dirty="0"/>
              <a:t>First reads from left to right and</a:t>
            </a:r>
          </a:p>
          <a:p>
            <a:pPr lvl="1"/>
            <a:r>
              <a:rPr lang="en-US" dirty="0"/>
              <a:t>Then from right to left</a:t>
            </a:r>
          </a:p>
          <a:p>
            <a:pPr lvl="1"/>
            <a:r>
              <a:rPr lang="en-US" dirty="0"/>
              <a:t>Concatenates hidden states from both</a:t>
            </a:r>
          </a:p>
          <a:p>
            <a:r>
              <a:rPr lang="en-US" dirty="0"/>
              <a:t>Computationally harder to train but usually more accurate</a:t>
            </a:r>
          </a:p>
          <a:p>
            <a:r>
              <a:rPr lang="en-US" dirty="0"/>
              <a:t>Network learns from words left and the right of the current word</a:t>
            </a:r>
          </a:p>
        </p:txBody>
      </p:sp>
      <p:sp>
        <p:nvSpPr>
          <p:cNvPr id="5" name="Slide Number Placeholder 4">
            <a:extLst>
              <a:ext uri="{FF2B5EF4-FFF2-40B4-BE49-F238E27FC236}">
                <a16:creationId xmlns:a16="http://schemas.microsoft.com/office/drawing/2014/main" id="{6A1BFF36-C3F8-6BF7-5536-5A8FF03FD387}"/>
              </a:ext>
            </a:extLst>
          </p:cNvPr>
          <p:cNvSpPr>
            <a:spLocks noGrp="1"/>
          </p:cNvSpPr>
          <p:nvPr>
            <p:ph type="sldNum" sz="quarter" idx="12"/>
          </p:nvPr>
        </p:nvSpPr>
        <p:spPr/>
        <p:txBody>
          <a:bodyPr/>
          <a:lstStyle/>
          <a:p>
            <a:fld id="{FC63ECC8-719A-498E-B101-491B6A35558E}" type="slidenum">
              <a:rPr lang="en-US" smtClean="0"/>
              <a:t>8</a:t>
            </a:fld>
            <a:endParaRPr lang="en-US"/>
          </a:p>
        </p:txBody>
      </p:sp>
      <p:pic>
        <p:nvPicPr>
          <p:cNvPr id="9" name="Graphic 8">
            <a:extLst>
              <a:ext uri="{FF2B5EF4-FFF2-40B4-BE49-F238E27FC236}">
                <a16:creationId xmlns:a16="http://schemas.microsoft.com/office/drawing/2014/main" id="{22FCA655-3C72-3178-6952-291B571AF7A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482080" y="2071687"/>
            <a:ext cx="5257800" cy="2714625"/>
          </a:xfrm>
          <a:prstGeom prst="rect">
            <a:avLst/>
          </a:prstGeom>
        </p:spPr>
      </p:pic>
      <p:sp>
        <p:nvSpPr>
          <p:cNvPr id="11" name="TextBox 10">
            <a:extLst>
              <a:ext uri="{FF2B5EF4-FFF2-40B4-BE49-F238E27FC236}">
                <a16:creationId xmlns:a16="http://schemas.microsoft.com/office/drawing/2014/main" id="{A4CCB75B-A232-BE37-CD50-428ABD755B0D}"/>
              </a:ext>
            </a:extLst>
          </p:cNvPr>
          <p:cNvSpPr txBox="1"/>
          <p:nvPr/>
        </p:nvSpPr>
        <p:spPr>
          <a:xfrm>
            <a:off x="9840537" y="4872881"/>
            <a:ext cx="1350819" cy="276999"/>
          </a:xfrm>
          <a:prstGeom prst="rect">
            <a:avLst/>
          </a:prstGeom>
          <a:noFill/>
        </p:spPr>
        <p:txBody>
          <a:bodyPr wrap="none" rtlCol="0">
            <a:spAutoFit/>
          </a:bodyPr>
          <a:lstStyle/>
          <a:p>
            <a:r>
              <a:rPr lang="en-US" sz="1200" dirty="0"/>
              <a:t>Zhang et al. (2023)</a:t>
            </a:r>
          </a:p>
        </p:txBody>
      </p:sp>
    </p:spTree>
    <p:extLst>
      <p:ext uri="{BB962C8B-B14F-4D97-AF65-F5344CB8AC3E}">
        <p14:creationId xmlns:p14="http://schemas.microsoft.com/office/powerpoint/2010/main" val="2594352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6D8D2-8CAA-F83F-1ABD-1CF8F5BD368F}"/>
              </a:ext>
            </a:extLst>
          </p:cNvPr>
          <p:cNvSpPr>
            <a:spLocks noGrp="1"/>
          </p:cNvSpPr>
          <p:nvPr>
            <p:ph type="title"/>
          </p:nvPr>
        </p:nvSpPr>
        <p:spPr/>
        <p:txBody>
          <a:bodyPr/>
          <a:lstStyle/>
          <a:p>
            <a:r>
              <a:rPr lang="en-US" dirty="0"/>
              <a:t>Why use a Siamese Network?</a:t>
            </a:r>
          </a:p>
        </p:txBody>
      </p:sp>
      <p:sp>
        <p:nvSpPr>
          <p:cNvPr id="3" name="Content Placeholder 2">
            <a:extLst>
              <a:ext uri="{FF2B5EF4-FFF2-40B4-BE49-F238E27FC236}">
                <a16:creationId xmlns:a16="http://schemas.microsoft.com/office/drawing/2014/main" id="{6C988CE3-E781-75F3-62CB-1D81343B0063}"/>
              </a:ext>
            </a:extLst>
          </p:cNvPr>
          <p:cNvSpPr>
            <a:spLocks noGrp="1"/>
          </p:cNvSpPr>
          <p:nvPr>
            <p:ph idx="1"/>
          </p:nvPr>
        </p:nvSpPr>
        <p:spPr/>
        <p:txBody>
          <a:bodyPr/>
          <a:lstStyle/>
          <a:p>
            <a:r>
              <a:rPr lang="en-US" dirty="0"/>
              <a:t>Goldilocks zone!</a:t>
            </a:r>
          </a:p>
          <a:p>
            <a:r>
              <a:rPr lang="en-US" dirty="0"/>
              <a:t>More flexible than traditional methods (</a:t>
            </a:r>
            <a:r>
              <a:rPr lang="en-US" dirty="0" err="1"/>
              <a:t>Fellegi</a:t>
            </a:r>
            <a:r>
              <a:rPr lang="en-US" dirty="0"/>
              <a:t> &amp; </a:t>
            </a:r>
            <a:r>
              <a:rPr lang="en-US" dirty="0" err="1"/>
              <a:t>Sunter</a:t>
            </a:r>
            <a:r>
              <a:rPr lang="en-US" dirty="0"/>
              <a:t>, 1969)</a:t>
            </a:r>
          </a:p>
          <a:p>
            <a:pPr lvl="1"/>
            <a:r>
              <a:rPr lang="en-US" dirty="0"/>
              <a:t>No need to hand-craft features (i.e. tuning the </a:t>
            </a:r>
            <a:r>
              <a:rPr lang="en-US" dirty="0" err="1"/>
              <a:t>Jaro</a:t>
            </a:r>
            <a:r>
              <a:rPr lang="en-US" dirty="0"/>
              <a:t>-Winkler similarity)</a:t>
            </a:r>
          </a:p>
          <a:p>
            <a:pPr lvl="1"/>
            <a:r>
              <a:rPr lang="en-US" dirty="0"/>
              <a:t>Leverages transfer learning (i.e. uses pretrained word vectors)</a:t>
            </a:r>
          </a:p>
          <a:p>
            <a:pPr lvl="1"/>
            <a:r>
              <a:rPr lang="en-US" dirty="0"/>
              <a:t>Learns synonyms from context (East vs e.)</a:t>
            </a:r>
          </a:p>
          <a:p>
            <a:r>
              <a:rPr lang="en-US" dirty="0"/>
              <a:t>Less expensive than transformers (no GPUs)</a:t>
            </a:r>
          </a:p>
          <a:p>
            <a:pPr lvl="1"/>
            <a:r>
              <a:rPr lang="en-US" dirty="0"/>
              <a:t>Trained on on-prem server CPUs</a:t>
            </a:r>
          </a:p>
          <a:p>
            <a:pPr lvl="1"/>
            <a:r>
              <a:rPr lang="en-US" dirty="0"/>
              <a:t>Run on an analyst’s laptop CPUs</a:t>
            </a:r>
          </a:p>
        </p:txBody>
      </p:sp>
      <p:sp>
        <p:nvSpPr>
          <p:cNvPr id="5" name="Slide Number Placeholder 4">
            <a:extLst>
              <a:ext uri="{FF2B5EF4-FFF2-40B4-BE49-F238E27FC236}">
                <a16:creationId xmlns:a16="http://schemas.microsoft.com/office/drawing/2014/main" id="{92752BE4-2C60-C81F-A73D-C7A395A6C68F}"/>
              </a:ext>
            </a:extLst>
          </p:cNvPr>
          <p:cNvSpPr>
            <a:spLocks noGrp="1"/>
          </p:cNvSpPr>
          <p:nvPr>
            <p:ph type="sldNum" sz="quarter" idx="12"/>
          </p:nvPr>
        </p:nvSpPr>
        <p:spPr/>
        <p:txBody>
          <a:bodyPr/>
          <a:lstStyle/>
          <a:p>
            <a:fld id="{FC63ECC8-719A-498E-B101-491B6A35558E}" type="slidenum">
              <a:rPr lang="en-US" smtClean="0"/>
              <a:t>9</a:t>
            </a:fld>
            <a:endParaRPr lang="en-US"/>
          </a:p>
        </p:txBody>
      </p:sp>
    </p:spTree>
    <p:extLst>
      <p:ext uri="{BB962C8B-B14F-4D97-AF65-F5344CB8AC3E}">
        <p14:creationId xmlns:p14="http://schemas.microsoft.com/office/powerpoint/2010/main" val="139073706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Standard Template Document Labeling Version 11-25-2019" id="{2B29FCDE-9991-402A-BF7C-68A845CABF27}" vid="{4C5D4FD4-241C-44A8-88F4-A8E870F593C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3DC7AC06673DB47AE3983B332D278A9" ma:contentTypeVersion="3" ma:contentTypeDescription="Create a new document." ma:contentTypeScope="" ma:versionID="24df3de390d737e792c5366cddaf9da8">
  <xsd:schema xmlns:xsd="http://www.w3.org/2001/XMLSchema" xmlns:xs="http://www.w3.org/2001/XMLSchema" xmlns:p="http://schemas.microsoft.com/office/2006/metadata/properties" xmlns:ns2="e6db4f07-2e5e-4997-a3e4-76854ad13079" xmlns:ns3="48fcb02c-68b6-4721-b044-ff19e869f574" targetNamespace="http://schemas.microsoft.com/office/2006/metadata/properties" ma:root="true" ma:fieldsID="277a4db21009f499ff9438ccd9951c18" ns2:_="" ns3:_="">
    <xsd:import namespace="e6db4f07-2e5e-4997-a3e4-76854ad13079"/>
    <xsd:import namespace="48fcb02c-68b6-4721-b044-ff19e869f574"/>
    <xsd:element name="properties">
      <xsd:complexType>
        <xsd:sequence>
          <xsd:element name="documentManagement">
            <xsd:complexType>
              <xsd:all>
                <xsd:element ref="ns2:Document_x0020_Type"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db4f07-2e5e-4997-a3e4-76854ad13079" elementFormDefault="qualified">
    <xsd:import namespace="http://schemas.microsoft.com/office/2006/documentManagement/types"/>
    <xsd:import namespace="http://schemas.microsoft.com/office/infopath/2007/PartnerControls"/>
    <xsd:element name="Document_x0020_Type" ma:index="8" nillable="true" ma:displayName="Document Type" ma:default="Minutes" ma:format="Dropdown" ma:internalName="Document_x0020_Type">
      <xsd:simpleType>
        <xsd:restriction base="dms:Choice">
          <xsd:enumeration value="Agenda"/>
          <xsd:enumeration value="Minutes"/>
          <xsd:enumeration value="Presentation"/>
          <xsd:enumeration value="Reference Guide"/>
          <xsd:enumeration value="Other"/>
        </xsd:restriction>
      </xsd:simpleType>
    </xsd:element>
  </xsd:schema>
  <xsd:schema xmlns:xsd="http://www.w3.org/2001/XMLSchema" xmlns:xs="http://www.w3.org/2001/XMLSchema" xmlns:dms="http://schemas.microsoft.com/office/2006/documentManagement/types" xmlns:pc="http://schemas.microsoft.com/office/infopath/2007/PartnerControls" targetNamespace="48fcb02c-68b6-4721-b044-ff19e869f574"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ocument_x0020_Type xmlns="e6db4f07-2e5e-4997-a3e4-76854ad13079">Minutes</Document_x0020_Type>
  </documentManagement>
</p:properties>
</file>

<file path=customXml/itemProps1.xml><?xml version="1.0" encoding="utf-8"?>
<ds:datastoreItem xmlns:ds="http://schemas.openxmlformats.org/officeDocument/2006/customXml" ds:itemID="{09BBD6EE-E29B-49B6-BF05-023AD207CF12}"/>
</file>

<file path=customXml/itemProps2.xml><?xml version="1.0" encoding="utf-8"?>
<ds:datastoreItem xmlns:ds="http://schemas.openxmlformats.org/officeDocument/2006/customXml" ds:itemID="{26AC7A13-3E55-4DC4-B694-63F7993681B8}"/>
</file>

<file path=customXml/itemProps3.xml><?xml version="1.0" encoding="utf-8"?>
<ds:datastoreItem xmlns:ds="http://schemas.openxmlformats.org/officeDocument/2006/customXml" ds:itemID="{B0D66177-630B-44B4-B19A-4CC1C958787A}"/>
</file>

<file path=docMetadata/LabelInfo.xml><?xml version="1.0" encoding="utf-8"?>
<clbl:labelList xmlns:clbl="http://schemas.microsoft.com/office/2020/mipLabelMetadata">
  <clbl:label id="{2fba0f0c-66c0-4efa-89d0-0a86cf0a5cdd}" enabled="1" method="Privileged" siteId="{3aa716f1-e559-41ce-a530-47d18313c603}" contentBits="0" removed="0"/>
</clbl:labelList>
</file>

<file path=docProps/app.xml><?xml version="1.0" encoding="utf-8"?>
<Properties xmlns="http://schemas.openxmlformats.org/officeDocument/2006/extended-properties" xmlns:vt="http://schemas.openxmlformats.org/officeDocument/2006/docPropsVTypes">
  <TotalTime>1230</TotalTime>
  <Words>2141</Words>
  <Application>Microsoft Office PowerPoint</Application>
  <PresentationFormat>Widescreen</PresentationFormat>
  <Paragraphs>199</Paragraphs>
  <Slides>13</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Aptos</vt:lpstr>
      <vt:lpstr>Arial</vt:lpstr>
      <vt:lpstr>Calibri</vt:lpstr>
      <vt:lpstr>Calibri Light</vt:lpstr>
      <vt:lpstr>1_Office Theme</vt:lpstr>
      <vt:lpstr>Triple A: AIES Ad Hoc Address Matching for Large Companies</vt:lpstr>
      <vt:lpstr>Background on AIES</vt:lpstr>
      <vt:lpstr>Can We Make Step 1 Easier for Respondents?</vt:lpstr>
      <vt:lpstr>High Level Overview </vt:lpstr>
      <vt:lpstr>Validating Address Information</vt:lpstr>
      <vt:lpstr>Address Matching - Overview</vt:lpstr>
      <vt:lpstr>Record Linkage Model</vt:lpstr>
      <vt:lpstr>Bidirectional LSTM</vt:lpstr>
      <vt:lpstr>Why use a Siamese Network?</vt:lpstr>
      <vt:lpstr>Training the Record Linkage Model</vt:lpstr>
      <vt:lpstr>…But does it work?</vt:lpstr>
      <vt:lpstr>Next Steps</vt:lpstr>
      <vt:lpstr>Questions?</vt:lpstr>
    </vt:vector>
  </TitlesOfParts>
  <Company>U.S. Census Bureau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Clayton G Knappenberger (CENSUS/EWD FED)</dc:creator>
  <cp:lastModifiedBy>Clayton G Knappenberger (CENSUS/EWD FED)</cp:lastModifiedBy>
  <cp:revision>34</cp:revision>
  <dcterms:created xsi:type="dcterms:W3CDTF">2025-03-24T19:20:03Z</dcterms:created>
  <dcterms:modified xsi:type="dcterms:W3CDTF">2025-04-16T18:05:19Z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0x01010003DC7AC06673DB47AE3983B332D278A9</vt:lpwstr>
  </property>
</Properties>
</file>