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Masters/slideMaster1.xml" ContentType="application/vnd.openxmlformats-officedocument.presentationml.slideMaster+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8.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11.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comments/modernComment_157_7C6B3183.xml" ContentType="application/vnd.ms-powerpoint.comments+xml"/>
  <Override PartName="/ppt/theme/theme2.xml" ContentType="application/vnd.openxmlformats-officedocument.theme+xml"/>
  <Override PartName="/ppt/comments/modernComment_14A_FCB750E5.xml" ContentType="application/vnd.ms-powerpoint.comments+xml"/>
  <Override PartName="/ppt/comments/modernComment_153_94DB5F24.xml" ContentType="application/vnd.ms-powerpoint.comments+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openxmlformats.org/officeDocument/2006/relationships/custom-properties" Target="docProps/custom.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62" r:id="rId2"/>
    <p:sldId id="347" r:id="rId3"/>
    <p:sldId id="325" r:id="rId4"/>
    <p:sldId id="348" r:id="rId5"/>
    <p:sldId id="326" r:id="rId6"/>
    <p:sldId id="327" r:id="rId7"/>
    <p:sldId id="330" r:id="rId8"/>
    <p:sldId id="339" r:id="rId9"/>
    <p:sldId id="355" r:id="rId10"/>
    <p:sldId id="353" r:id="rId11"/>
    <p:sldId id="356" r:id="rId12"/>
    <p:sldId id="354" r:id="rId13"/>
    <p:sldId id="345" r:id="rId14"/>
    <p:sldId id="343" r:id="rId15"/>
    <p:sldId id="351" r:id="rId16"/>
    <p:sldId id="357" r:id="rId17"/>
    <p:sldId id="346" r:id="rId18"/>
    <p:sldId id="352" r:id="rId19"/>
    <p:sldId id="341" r:id="rId20"/>
    <p:sldId id="314"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797C717-9DAA-74D7-F7C2-8550A127E880}" name="Clayton G Knappenberger (CENSUS/EWD FED)" initials="CK" userId="S::clayton.g.knappenberger@census.gov::46e0a4da-48df-46db-a307-325a1ed4a6ea" providerId="AD"/>
  <p188:author id="{FEA6A783-CD25-07B8-161C-4AB72B247B5E}" name="Neeka Sewnath (CENSUS/EWD FED)" initials="NS" userId="S::neeka.sewnath@census.gov::e6c1d805-3d13-4e75-8033-d011ab3ff755" providerId="AD"/>
  <p188:author id="{1E0D22E4-1AC5-DE5A-0FA0-C942DF98EC46}" name="Emily L Wiley (CENSUS/EWD FED)" initials="EW" userId="S::emily.l.wiley@census.gov::c1826123-a76c-4df6-a318-d69d2f7329b4"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255" autoAdjust="0"/>
    <p:restoredTop sz="71083" autoAdjust="0"/>
  </p:normalViewPr>
  <p:slideViewPr>
    <p:cSldViewPr snapToGrid="0">
      <p:cViewPr varScale="1">
        <p:scale>
          <a:sx n="45" d="100"/>
          <a:sy n="45" d="100"/>
        </p:scale>
        <p:origin x="844" y="40"/>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8/10/relationships/authors" Target="authors.xml"/><Relationship Id="rId30" Type="http://schemas.openxmlformats.org/officeDocument/2006/relationships/customXml" Target="../customXml/item3.xml"/></Relationships>
</file>

<file path=ppt/comments/modernComment_14A_FCB750E5.xml><?xml version="1.0" encoding="utf-8"?>
<p188:cmLst xmlns:a="http://schemas.openxmlformats.org/drawingml/2006/main" xmlns:r="http://schemas.openxmlformats.org/officeDocument/2006/relationships" xmlns:p188="http://schemas.microsoft.com/office/powerpoint/2018/8/main">
  <p188:cm id="{B87E427E-169F-4698-9033-333902119AEE}" authorId="{3797C717-9DAA-74D7-F7C2-8550A127E880}" status="resolved" created="2025-02-18T14:57:24.973" complete="100000">
    <ac:txMkLst xmlns:ac="http://schemas.microsoft.com/office/drawing/2013/main/command">
      <pc:docMk xmlns:pc="http://schemas.microsoft.com/office/powerpoint/2013/main/command"/>
      <pc:sldMk xmlns:pc="http://schemas.microsoft.com/office/powerpoint/2013/main/command" cId="4239872229" sldId="330"/>
      <ac:spMk id="3" creationId="{DABEC5CE-7B7E-D7B6-9815-7403A089A348}"/>
      <ac:txMk cp="25" len="7">
        <ac:context len="455" hash="3631425718"/>
      </ac:txMk>
    </ac:txMkLst>
    <p188:pos x="5719011" y="328028"/>
    <p188:txBody>
      <a:bodyPr/>
      <a:lstStyle/>
      <a:p>
        <a:r>
          <a:rPr lang="en-US"/>
          <a:t>Here's a citation for these data
H. Kopcke and E. Rahm. Frameworks for entity matching: A
comparison. Data Knowl. Eng., 69(2):197–210, Feb. 2010.</a:t>
        </a:r>
      </a:p>
    </p188:txBody>
  </p188:cm>
  <p188:cm id="{86F9524F-7055-41C8-8F4F-94DC6592BDE7}" authorId="{3797C717-9DAA-74D7-F7C2-8550A127E880}" status="resolved" created="2025-02-18T14:59:14.614" complete="100000">
    <ac:txMkLst xmlns:ac="http://schemas.microsoft.com/office/drawing/2013/main/command">
      <pc:docMk xmlns:pc="http://schemas.microsoft.com/office/powerpoint/2013/main/command"/>
      <pc:sldMk xmlns:pc="http://schemas.microsoft.com/office/powerpoint/2013/main/command" cId="4239872229" sldId="330"/>
      <ac:spMk id="3" creationId="{DABEC5CE-7B7E-D7B6-9815-7403A089A348}"/>
      <ac:txMk cp="351" len="10">
        <ac:context len="455" hash="3631425718"/>
      </ac:txMk>
    </ac:txMkLst>
    <p188:pos x="4924926" y="2012449"/>
    <p188:txBody>
      <a:bodyPr/>
      <a:lstStyle/>
      <a:p>
        <a:r>
          <a:rPr lang="en-US"/>
          <a:t>The key difference between close enough's vectorized functions and np.vectorize is that close enough also implements multiprocessing on these - so that may be worth pointing out</a:t>
        </a:r>
      </a:p>
    </p188:txBody>
  </p188:cm>
  <p188:cm id="{2063D4FE-56F0-4EDD-BD1F-74641EC2769A}" authorId="{3797C717-9DAA-74D7-F7C2-8550A127E880}" created="2025-02-18T15:01:54.662">
    <ac:txMkLst xmlns:ac="http://schemas.microsoft.com/office/drawing/2013/main/command">
      <pc:docMk xmlns:pc="http://schemas.microsoft.com/office/powerpoint/2013/main/command"/>
      <pc:sldMk xmlns:pc="http://schemas.microsoft.com/office/powerpoint/2013/main/command" cId="4239872229" sldId="330"/>
      <ac:spMk id="2" creationId="{06D16034-CFB6-C533-423B-0FD179D2DBEC}"/>
      <ac:txMk cp="0" len="12">
        <ac:context len="25" hash="1847896744"/>
      </ac:txMk>
    </ac:txMkLst>
    <p188:pos x="3348789" y="645528"/>
    <p188:txBody>
      <a:bodyPr/>
      <a:lstStyle/>
      <a:p>
        <a:r>
          <a:rPr lang="en-US"/>
          <a:t>I made some changes to this slide. Mostly to add citation and the packages we compare to</a:t>
        </a:r>
      </a:p>
    </p188:txBody>
  </p188:cm>
</p188:cmLst>
</file>

<file path=ppt/comments/modernComment_153_94DB5F24.xml><?xml version="1.0" encoding="utf-8"?>
<p188:cmLst xmlns:a="http://schemas.openxmlformats.org/drawingml/2006/main" xmlns:r="http://schemas.openxmlformats.org/officeDocument/2006/relationships" xmlns:p188="http://schemas.microsoft.com/office/powerpoint/2018/8/main">
  <p188:cm id="{BB8AEC52-0D60-4891-B932-2C207A4A8A89}" authorId="{1E0D22E4-1AC5-DE5A-0FA0-C942DF98EC46}" status="resolved" created="2025-04-02T15:33:36.002" complete="100000">
    <ac:txMkLst xmlns:ac="http://schemas.microsoft.com/office/drawing/2013/main/command">
      <pc:docMk xmlns:pc="http://schemas.microsoft.com/office/powerpoint/2013/main/command"/>
      <pc:sldMk xmlns:pc="http://schemas.microsoft.com/office/powerpoint/2013/main/command" cId="2497404708" sldId="339"/>
      <ac:spMk id="2" creationId="{2BD7130E-7C99-3968-721F-D38D134718D9}"/>
      <ac:txMk cp="0" len="12">
        <ac:context len="40" hash="46311615"/>
      </ac:txMk>
    </ac:txMkLst>
    <p188:pos x="3341914" y="577267"/>
    <p188:txBody>
      <a:bodyPr/>
      <a:lstStyle/>
      <a:p>
        <a:r>
          <a:rPr lang="en-US"/>
          <a:t>I suggest reordering these to align with the order in the charts on the next few slides (I think it's fine to leave the sub-bullets of edit similarity sorted as is though)</a:t>
        </a:r>
      </a:p>
    </p188:txBody>
  </p188:cm>
</p188:cmLst>
</file>

<file path=ppt/comments/modernComment_157_7C6B3183.xml><?xml version="1.0" encoding="utf-8"?>
<p188:cmLst xmlns:a="http://schemas.openxmlformats.org/drawingml/2006/main" xmlns:r="http://schemas.openxmlformats.org/officeDocument/2006/relationships" xmlns:p188="http://schemas.microsoft.com/office/powerpoint/2018/8/main">
  <p188:cm id="{B61CD58C-F6C6-40A9-AB5F-3EA16EF7D2A9}" authorId="{FEA6A783-CD25-07B8-161C-4AB72B247B5E}" status="resolved" created="2025-03-28T21:37:25.902" complete="100000">
    <ac:deMkLst xmlns:ac="http://schemas.microsoft.com/office/drawing/2013/main/command">
      <pc:docMk xmlns:pc="http://schemas.microsoft.com/office/powerpoint/2013/main/command"/>
      <pc:sldMk xmlns:pc="http://schemas.microsoft.com/office/powerpoint/2013/main/command" cId="2087399811" sldId="343"/>
      <ac:spMk id="2" creationId="{68CDA20C-27BA-BDB0-8906-C67514BF80C9}"/>
    </ac:deMkLst>
    <p188:txBody>
      <a:bodyPr/>
      <a:lstStyle/>
      <a:p>
        <a:r>
          <a:rPr lang="en-US"/>
          <a:t>Might need to cut 62 mil down, it's taking forever to run </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E4DE11-B3FE-4D67-A4D8-9A6094CD03F4}" type="datetimeFigureOut">
              <a:rPr lang="en-US" smtClean="0"/>
              <a:t>4/21/2025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82E23C-F8B0-47BB-B881-252B895F443C}" type="slidenum">
              <a:rPr lang="en-US" smtClean="0"/>
              <a:t>‹#›</a:t>
            </a:fld>
            <a:endParaRPr lang="en-US"/>
          </a:p>
        </p:txBody>
      </p:sp>
    </p:spTree>
    <p:extLst>
      <p:ext uri="{BB962C8B-B14F-4D97-AF65-F5344CB8AC3E}">
        <p14:creationId xmlns:p14="http://schemas.microsoft.com/office/powerpoint/2010/main" val="24006771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940402B-A829-41B8-9565-9D2B782F6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25310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16</a:t>
            </a:fld>
            <a:endParaRPr lang="en-US"/>
          </a:p>
        </p:txBody>
      </p:sp>
    </p:spTree>
    <p:extLst>
      <p:ext uri="{BB962C8B-B14F-4D97-AF65-F5344CB8AC3E}">
        <p14:creationId xmlns:p14="http://schemas.microsoft.com/office/powerpoint/2010/main" val="2039518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Github</a:t>
            </a:r>
            <a:r>
              <a:rPr lang="en-US" dirty="0"/>
              <a:t> link </a:t>
            </a:r>
          </a:p>
        </p:txBody>
      </p:sp>
      <p:sp>
        <p:nvSpPr>
          <p:cNvPr id="4" name="Slide Number Placeholder 3"/>
          <p:cNvSpPr>
            <a:spLocks noGrp="1"/>
          </p:cNvSpPr>
          <p:nvPr>
            <p:ph type="sldNum" sz="quarter" idx="5"/>
          </p:nvPr>
        </p:nvSpPr>
        <p:spPr/>
        <p:txBody>
          <a:bodyPr/>
          <a:lstStyle/>
          <a:p>
            <a:fld id="{E282E23C-F8B0-47BB-B881-252B895F443C}" type="slidenum">
              <a:rPr lang="en-US" smtClean="0"/>
              <a:t>19</a:t>
            </a:fld>
            <a:endParaRPr lang="en-US"/>
          </a:p>
        </p:txBody>
      </p:sp>
    </p:spTree>
    <p:extLst>
      <p:ext uri="{BB962C8B-B14F-4D97-AF65-F5344CB8AC3E}">
        <p14:creationId xmlns:p14="http://schemas.microsoft.com/office/powerpoint/2010/main" val="1236075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Maybe add image?</a:t>
            </a:r>
          </a:p>
        </p:txBody>
      </p:sp>
      <p:sp>
        <p:nvSpPr>
          <p:cNvPr id="4" name="Slide Number Placeholder 3"/>
          <p:cNvSpPr>
            <a:spLocks noGrp="1"/>
          </p:cNvSpPr>
          <p:nvPr>
            <p:ph type="sldNum" sz="quarter" idx="5"/>
          </p:nvPr>
        </p:nvSpPr>
        <p:spPr/>
        <p:txBody>
          <a:bodyPr/>
          <a:lstStyle/>
          <a:p>
            <a:fld id="{E282E23C-F8B0-47BB-B881-252B895F443C}" type="slidenum">
              <a:rPr lang="en-US" smtClean="0"/>
              <a:t>3</a:t>
            </a:fld>
            <a:endParaRPr lang="en-US"/>
          </a:p>
        </p:txBody>
      </p:sp>
    </p:spTree>
    <p:extLst>
      <p:ext uri="{BB962C8B-B14F-4D97-AF65-F5344CB8AC3E}">
        <p14:creationId xmlns:p14="http://schemas.microsoft.com/office/powerpoint/2010/main" val="3869357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Addresses bugs in existing string comparator tools, – 30+ string comparison algorithms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-mention </a:t>
            </a:r>
            <a:r>
              <a:rPr lang="en-US" dirty="0" err="1"/>
              <a:t>febrl</a:t>
            </a:r>
            <a:r>
              <a:rPr lang="en-US" dirty="0"/>
              <a:t>, text distance, jellyfish</a:t>
            </a:r>
          </a:p>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4</a:t>
            </a:fld>
            <a:endParaRPr lang="en-US"/>
          </a:p>
        </p:txBody>
      </p:sp>
    </p:spTree>
    <p:extLst>
      <p:ext uri="{BB962C8B-B14F-4D97-AF65-F5344CB8AC3E}">
        <p14:creationId xmlns:p14="http://schemas.microsoft.com/office/powerpoint/2010/main" val="145160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7</a:t>
            </a:fld>
            <a:endParaRPr lang="en-US"/>
          </a:p>
        </p:txBody>
      </p:sp>
    </p:spTree>
    <p:extLst>
      <p:ext uri="{BB962C8B-B14F-4D97-AF65-F5344CB8AC3E}">
        <p14:creationId xmlns:p14="http://schemas.microsoft.com/office/powerpoint/2010/main" val="338887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9</a:t>
            </a:fld>
            <a:endParaRPr lang="en-US"/>
          </a:p>
        </p:txBody>
      </p:sp>
    </p:spTree>
    <p:extLst>
      <p:ext uri="{BB962C8B-B14F-4D97-AF65-F5344CB8AC3E}">
        <p14:creationId xmlns:p14="http://schemas.microsoft.com/office/powerpoint/2010/main" val="3958417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10</a:t>
            </a:fld>
            <a:endParaRPr lang="en-US"/>
          </a:p>
        </p:txBody>
      </p:sp>
    </p:spTree>
    <p:extLst>
      <p:ext uri="{BB962C8B-B14F-4D97-AF65-F5344CB8AC3E}">
        <p14:creationId xmlns:p14="http://schemas.microsoft.com/office/powerpoint/2010/main" val="36678969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11</a:t>
            </a:fld>
            <a:endParaRPr lang="en-US"/>
          </a:p>
        </p:txBody>
      </p:sp>
    </p:spTree>
    <p:extLst>
      <p:ext uri="{BB962C8B-B14F-4D97-AF65-F5344CB8AC3E}">
        <p14:creationId xmlns:p14="http://schemas.microsoft.com/office/powerpoint/2010/main" val="406737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12</a:t>
            </a:fld>
            <a:endParaRPr lang="en-US"/>
          </a:p>
        </p:txBody>
      </p:sp>
    </p:spTree>
    <p:extLst>
      <p:ext uri="{BB962C8B-B14F-4D97-AF65-F5344CB8AC3E}">
        <p14:creationId xmlns:p14="http://schemas.microsoft.com/office/powerpoint/2010/main" val="2310540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82E23C-F8B0-47BB-B881-252B895F443C}" type="slidenum">
              <a:rPr lang="en-US" smtClean="0"/>
              <a:t>13</a:t>
            </a:fld>
            <a:endParaRPr lang="en-US"/>
          </a:p>
        </p:txBody>
      </p:sp>
    </p:spTree>
    <p:extLst>
      <p:ext uri="{BB962C8B-B14F-4D97-AF65-F5344CB8AC3E}">
        <p14:creationId xmlns:p14="http://schemas.microsoft.com/office/powerpoint/2010/main" val="17068075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175306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157626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725031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58586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438400" y="6319447"/>
            <a:ext cx="2743200" cy="365125"/>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en-US"/>
              <a:t>For Internal Use Only</a:t>
            </a:r>
          </a:p>
        </p:txBody>
      </p:sp>
      <p:sp>
        <p:nvSpPr>
          <p:cNvPr id="6" name="Slide Number Placeholder 5"/>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01455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1329506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2438400" y="6319447"/>
            <a:ext cx="2743200" cy="365125"/>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en-US"/>
              <a:t>For Internal Use Only</a:t>
            </a:r>
          </a:p>
        </p:txBody>
      </p:sp>
      <p:sp>
        <p:nvSpPr>
          <p:cNvPr id="9" name="Slide Number Placeholder 8"/>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178974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2438400" y="6319447"/>
            <a:ext cx="2743200" cy="365125"/>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en-US"/>
              <a:t>For Internal Use Only</a:t>
            </a:r>
          </a:p>
        </p:txBody>
      </p:sp>
      <p:sp>
        <p:nvSpPr>
          <p:cNvPr id="5" name="Slide Number Placeholder 4"/>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420628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438400" y="6319447"/>
            <a:ext cx="2743200" cy="365125"/>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en-US"/>
              <a:t>For Internal Use Only</a:t>
            </a:r>
          </a:p>
        </p:txBody>
      </p:sp>
      <p:sp>
        <p:nvSpPr>
          <p:cNvPr id="4" name="Slide Number Placeholder 3"/>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21139558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478706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2438400" y="6319447"/>
            <a:ext cx="2743200" cy="365125"/>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en-US"/>
              <a:t>For Internal Use Only</a:t>
            </a:r>
          </a:p>
        </p:txBody>
      </p:sp>
      <p:sp>
        <p:nvSpPr>
          <p:cNvPr id="7" name="Slide Number Placeholder 6"/>
          <p:cNvSpPr>
            <a:spLocks noGrp="1"/>
          </p:cNvSpPr>
          <p:nvPr>
            <p:ph type="sldNum" sz="quarter" idx="12"/>
          </p:nvPr>
        </p:nvSpPr>
        <p:spPr/>
        <p:txBody>
          <a:bodyPr/>
          <a:lstStyle/>
          <a:p>
            <a:fld id="{FC63ECC8-719A-498E-B101-491B6A35558E}" type="slidenum">
              <a:rPr lang="en-US" smtClean="0"/>
              <a:t>‹#›</a:t>
            </a:fld>
            <a:endParaRPr lang="en-US"/>
          </a:p>
        </p:txBody>
      </p:sp>
    </p:spTree>
    <p:extLst>
      <p:ext uri="{BB962C8B-B14F-4D97-AF65-F5344CB8AC3E}">
        <p14:creationId xmlns:p14="http://schemas.microsoft.com/office/powerpoint/2010/main" val="3397298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For Internal Use Only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63ECC8-719A-498E-B101-491B6A35558E}" type="slidenum">
              <a:rPr lang="en-US" smtClean="0"/>
              <a:t>‹#›</a:t>
            </a:fld>
            <a:endParaRPr lang="en-US"/>
          </a:p>
        </p:txBody>
      </p:sp>
      <p:pic>
        <p:nvPicPr>
          <p:cNvPr id="8" name="Picture 7"/>
          <p:cNvPicPr>
            <a:picLocks noSelect="1" noChangeAspect="1"/>
          </p:cNvPicPr>
          <p:nvPr userDrawn="1"/>
        </p:nvPicPr>
        <p:blipFill>
          <a:blip r:embed="rId13">
            <a:extLst>
              <a:ext uri="{28A0092B-C50C-407E-A947-70E740481C1C}">
                <a14:useLocalDpi xmlns:a14="http://schemas.microsoft.com/office/drawing/2010/main" val="0"/>
              </a:ext>
            </a:extLst>
          </a:blip>
          <a:stretch>
            <a:fillRect/>
          </a:stretch>
        </p:blipFill>
        <p:spPr>
          <a:xfrm>
            <a:off x="115325" y="5796743"/>
            <a:ext cx="1810669" cy="1030313"/>
          </a:xfrm>
          <a:prstGeom prst="rect">
            <a:avLst/>
          </a:prstGeom>
        </p:spPr>
      </p:pic>
    </p:spTree>
    <p:extLst>
      <p:ext uri="{BB962C8B-B14F-4D97-AF65-F5344CB8AC3E}">
        <p14:creationId xmlns:p14="http://schemas.microsoft.com/office/powerpoint/2010/main" val="26369054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2.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png"/><Relationship Id="rId2" Type="http://schemas.microsoft.com/office/2018/10/relationships/comments" Target="../comments/modernComment_157_7C6B3183.xml"/><Relationship Id="rId1" Type="http://schemas.openxmlformats.org/officeDocument/2006/relationships/slideLayout" Target="../slideLayouts/slideLayout2.xml"/><Relationship Id="rId5" Type="http://schemas.openxmlformats.org/officeDocument/2006/relationships/image" Target="../media/image24.png"/><Relationship Id="rId4" Type="http://schemas.openxmlformats.org/officeDocument/2006/relationships/image" Target="../media/image23.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25.png"/><Relationship Id="rId1" Type="http://schemas.openxmlformats.org/officeDocument/2006/relationships/slideLayout" Target="../slideLayouts/slideLayout2.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12.svg"/></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30.png"/><Relationship Id="rId4" Type="http://schemas.openxmlformats.org/officeDocument/2006/relationships/image" Target="../media/image29.png"/></Relationships>
</file>

<file path=ppt/slides/_rels/slide1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3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github.it.census.gov/COSMIC/close_enough"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Clayton.G.Knappenberger@census.gov" TargetMode="External"/><Relationship Id="rId2" Type="http://schemas.openxmlformats.org/officeDocument/2006/relationships/hyperlink" Target="mailto:Neeka.Sewnath@census.gov"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4A_FCB750E5.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github.com/life4/textdistance" TargetMode="External"/></Relationships>
</file>

<file path=ppt/slides/_rels/slide8.xml.rels><?xml version="1.0" encoding="UTF-8" standalone="yes"?>
<Relationships xmlns="http://schemas.openxmlformats.org/package/2006/relationships"><Relationship Id="rId2" Type="http://schemas.microsoft.com/office/2018/10/relationships/comments" Target="../comments/modernComment_153_94DB5F2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BCA4E-759F-4AB2-9108-FF8E25E822C7}"/>
              </a:ext>
            </a:extLst>
          </p:cNvPr>
          <p:cNvSpPr>
            <a:spLocks noGrp="1"/>
          </p:cNvSpPr>
          <p:nvPr>
            <p:ph type="title"/>
          </p:nvPr>
        </p:nvSpPr>
        <p:spPr>
          <a:xfrm>
            <a:off x="831850" y="842168"/>
            <a:ext cx="10515600" cy="2852737"/>
          </a:xfrm>
        </p:spPr>
        <p:txBody>
          <a:bodyPr anchor="b">
            <a:normAutofit/>
          </a:bodyPr>
          <a:lstStyle/>
          <a:p>
            <a:r>
              <a:rPr lang="en-US" dirty="0"/>
              <a:t>Close Enough:</a:t>
            </a:r>
            <a:br>
              <a:rPr lang="en-US" dirty="0"/>
            </a:br>
            <a:r>
              <a:rPr lang="en-US" dirty="0"/>
              <a:t>A Python Package for Advanced String Comparisons</a:t>
            </a:r>
          </a:p>
        </p:txBody>
      </p:sp>
      <p:sp>
        <p:nvSpPr>
          <p:cNvPr id="3" name="Subtitle 2">
            <a:extLst>
              <a:ext uri="{FF2B5EF4-FFF2-40B4-BE49-F238E27FC236}">
                <a16:creationId xmlns:a16="http://schemas.microsoft.com/office/drawing/2014/main" id="{DC8587E5-C58F-4D53-B84B-28A41A34AF30}"/>
              </a:ext>
            </a:extLst>
          </p:cNvPr>
          <p:cNvSpPr>
            <a:spLocks noGrp="1"/>
          </p:cNvSpPr>
          <p:nvPr>
            <p:ph type="body" idx="1"/>
          </p:nvPr>
        </p:nvSpPr>
        <p:spPr>
          <a:xfrm>
            <a:off x="831850" y="3897045"/>
            <a:ext cx="10515600" cy="1500187"/>
          </a:xfrm>
        </p:spPr>
        <p:txBody>
          <a:bodyPr>
            <a:normAutofit/>
          </a:bodyPr>
          <a:lstStyle/>
          <a:p>
            <a:r>
              <a:rPr lang="en-US" dirty="0" err="1"/>
              <a:t>Neeka</a:t>
            </a:r>
            <a:r>
              <a:rPr lang="en-US" dirty="0"/>
              <a:t> </a:t>
            </a:r>
            <a:r>
              <a:rPr lang="en-US" dirty="0" err="1"/>
              <a:t>Sewnath</a:t>
            </a:r>
            <a:r>
              <a:rPr lang="en-US" dirty="0"/>
              <a:t> and Clayton </a:t>
            </a:r>
            <a:r>
              <a:rPr lang="en-US" dirty="0" err="1"/>
              <a:t>Knappenberger</a:t>
            </a:r>
            <a:endParaRPr lang="en-US" dirty="0"/>
          </a:p>
          <a:p>
            <a:r>
              <a:rPr lang="en-US" dirty="0"/>
              <a:t>Data Scientists, U.S. Census Bureau</a:t>
            </a:r>
          </a:p>
          <a:p>
            <a:r>
              <a:rPr lang="en-US" dirty="0"/>
              <a:t>04/22/2025</a:t>
            </a:r>
          </a:p>
        </p:txBody>
      </p:sp>
      <p:sp>
        <p:nvSpPr>
          <p:cNvPr id="4" name="Slide Number Placeholder 3">
            <a:extLst>
              <a:ext uri="{FF2B5EF4-FFF2-40B4-BE49-F238E27FC236}">
                <a16:creationId xmlns:a16="http://schemas.microsoft.com/office/drawing/2014/main" id="{24074BC2-F8AA-42BD-A7FA-CF664BEAD630}"/>
              </a:ext>
            </a:extLst>
          </p:cNvPr>
          <p:cNvSpPr>
            <a:spLocks noGrp="1"/>
          </p:cNvSpPr>
          <p:nvPr>
            <p:ph type="sldNum" sz="quarter" idx="12"/>
          </p:nvPr>
        </p:nvSpPr>
        <p:spPr>
          <a:xfrm>
            <a:off x="8610600" y="6356350"/>
            <a:ext cx="2743200" cy="365125"/>
          </a:xfrm>
        </p:spPr>
        <p:txBody>
          <a:bodyPr anchor="ctr">
            <a:normAutofit/>
          </a:bodyPr>
          <a:lstStyle/>
          <a:p>
            <a:pPr marL="0" marR="0" lvl="0" indent="0" defTabSz="914400" rtl="0" eaLnBrk="1" fontAlgn="auto" latinLnBrk="0" hangingPunct="1">
              <a:spcBef>
                <a:spcPts val="0"/>
              </a:spcBef>
              <a:spcAft>
                <a:spcPts val="600"/>
              </a:spcAft>
              <a:buClrTx/>
              <a:buSzTx/>
              <a:buFontTx/>
              <a:buNone/>
              <a:tabLst/>
              <a:defRPr/>
            </a:pPr>
            <a:fld id="{FC63ECC8-719A-498E-B101-491B6A35558E}" type="slidenum">
              <a:rPr kumimoji="0" lang="en-US" b="0" i="0" u="none" strike="noStrike" kern="1200" cap="none" spc="0" normalizeH="0" baseline="0" noProof="0" smtClean="0">
                <a:ln>
                  <a:noFill/>
                </a:ln>
                <a:effectLst/>
                <a:uLnTx/>
                <a:uFillTx/>
              </a:rPr>
              <a:pPr marL="0" marR="0" lvl="0" indent="0" defTabSz="914400" rtl="0" eaLnBrk="1" fontAlgn="auto" latinLnBrk="0" hangingPunct="1">
                <a:spcBef>
                  <a:spcPts val="0"/>
                </a:spcBef>
                <a:spcAft>
                  <a:spcPts val="600"/>
                </a:spcAft>
                <a:buClrTx/>
                <a:buSzTx/>
                <a:buFontTx/>
                <a:buNone/>
                <a:tabLst/>
                <a:defRPr/>
              </a:pPr>
              <a:t>1</a:t>
            </a:fld>
            <a:endParaRPr kumimoji="0" lang="en-US" b="0" i="0" u="none" strike="noStrike" kern="1200" cap="none" spc="0" normalizeH="0" baseline="0" noProof="0">
              <a:ln>
                <a:noFill/>
              </a:ln>
              <a:effectLst/>
              <a:uLnTx/>
              <a:uFillTx/>
            </a:endParaRPr>
          </a:p>
        </p:txBody>
      </p:sp>
      <p:sp>
        <p:nvSpPr>
          <p:cNvPr id="7" name="TextBox 6">
            <a:extLst>
              <a:ext uri="{FF2B5EF4-FFF2-40B4-BE49-F238E27FC236}">
                <a16:creationId xmlns:a16="http://schemas.microsoft.com/office/drawing/2014/main" id="{943EA5FF-3678-0EEF-EACB-7161CC71D6E8}"/>
              </a:ext>
            </a:extLst>
          </p:cNvPr>
          <p:cNvSpPr txBox="1"/>
          <p:nvPr/>
        </p:nvSpPr>
        <p:spPr>
          <a:xfrm>
            <a:off x="1828799" y="5938748"/>
            <a:ext cx="9633857" cy="600164"/>
          </a:xfrm>
          <a:prstGeom prst="rect">
            <a:avLst/>
          </a:prstGeom>
          <a:noFill/>
        </p:spPr>
        <p:txBody>
          <a:bodyPr wrap="square">
            <a:spAutoFit/>
          </a:bodyPr>
          <a:lstStyle/>
          <a:p>
            <a:r>
              <a:rPr lang="en-US" sz="1100" i="1" dirty="0">
                <a:effectLst/>
                <a:ea typeface="Calibri" panose="020F0502020204030204" pitchFamily="34" charset="0"/>
                <a:cs typeface="Times New Roman" panose="02020603050405020304" pitchFamily="18" charset="0"/>
              </a:rPr>
              <a:t>Any opinions and conclusions expressed herein are those of the author(s) and do not reflect the views of the U.S. Census Bureau. The Census Bureau has reviewed this data product to ensure appropriate access, use, and disclosure avoidance protection of the confidential source data (Project No. </a:t>
            </a:r>
            <a:r>
              <a:rPr lang="en-US" sz="1100" i="1" dirty="0">
                <a:ea typeface="Calibri" panose="020F0502020204030204" pitchFamily="34" charset="0"/>
                <a:cs typeface="Times New Roman" panose="02020603050405020304" pitchFamily="18" charset="0"/>
              </a:rPr>
              <a:t>P-7504847</a:t>
            </a:r>
            <a:r>
              <a:rPr lang="en-US" sz="1100" i="1" dirty="0">
                <a:effectLst/>
                <a:ea typeface="Calibri" panose="020F0502020204030204" pitchFamily="34" charset="0"/>
                <a:cs typeface="Times New Roman" panose="02020603050405020304" pitchFamily="18" charset="0"/>
              </a:rPr>
              <a:t>, Disclosure Review Board (DRB) approval number: CBDRB-FY25-EWD001-007).</a:t>
            </a:r>
            <a:endParaRPr lang="en-US" sz="1100" dirty="0">
              <a:effectLst/>
              <a:ea typeface="Calibri" panose="020F0502020204030204" pitchFamily="34" charset="0"/>
              <a:cs typeface="Times New Roman" panose="02020603050405020304" pitchFamily="18" charset="0"/>
            </a:endParaRPr>
          </a:p>
        </p:txBody>
      </p:sp>
      <p:pic>
        <p:nvPicPr>
          <p:cNvPr id="11" name="Graphic 10" descr="Rope Knot outline">
            <a:extLst>
              <a:ext uri="{FF2B5EF4-FFF2-40B4-BE49-F238E27FC236}">
                <a16:creationId xmlns:a16="http://schemas.microsoft.com/office/drawing/2014/main" id="{8240AF60-EE1F-3082-854F-44F321DAE0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996236" y="3122522"/>
            <a:ext cx="2633663" cy="2633663"/>
          </a:xfrm>
          <a:prstGeom prst="rect">
            <a:avLst/>
          </a:prstGeom>
        </p:spPr>
      </p:pic>
    </p:spTree>
    <p:extLst>
      <p:ext uri="{BB962C8B-B14F-4D97-AF65-F5344CB8AC3E}">
        <p14:creationId xmlns:p14="http://schemas.microsoft.com/office/powerpoint/2010/main" val="4187625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4F1FF-16BA-FF9B-4A8A-1482286BFC85}"/>
              </a:ext>
            </a:extLst>
          </p:cNvPr>
          <p:cNvSpPr>
            <a:spLocks noGrp="1"/>
          </p:cNvSpPr>
          <p:nvPr>
            <p:ph type="title"/>
          </p:nvPr>
        </p:nvSpPr>
        <p:spPr/>
        <p:txBody>
          <a:bodyPr/>
          <a:lstStyle/>
          <a:p>
            <a:pPr algn="ctr"/>
            <a:r>
              <a:rPr lang="en-US" dirty="0"/>
              <a:t>   A Closer Look: </a:t>
            </a:r>
            <a:r>
              <a:rPr lang="en-US" sz="4400" dirty="0"/>
              <a:t>Close Enough vs TextDistance</a:t>
            </a:r>
            <a:endParaRPr lang="en-US" dirty="0"/>
          </a:p>
        </p:txBody>
      </p:sp>
      <p:sp>
        <p:nvSpPr>
          <p:cNvPr id="5" name="Slide Number Placeholder 4">
            <a:extLst>
              <a:ext uri="{FF2B5EF4-FFF2-40B4-BE49-F238E27FC236}">
                <a16:creationId xmlns:a16="http://schemas.microsoft.com/office/drawing/2014/main" id="{33EDA22B-DCF0-52DE-2E4C-6AE1BBA70E28}"/>
              </a:ext>
            </a:extLst>
          </p:cNvPr>
          <p:cNvSpPr>
            <a:spLocks noGrp="1"/>
          </p:cNvSpPr>
          <p:nvPr>
            <p:ph type="sldNum" sz="quarter" idx="12"/>
          </p:nvPr>
        </p:nvSpPr>
        <p:spPr/>
        <p:txBody>
          <a:bodyPr/>
          <a:lstStyle/>
          <a:p>
            <a:fld id="{FC63ECC8-719A-498E-B101-491B6A35558E}" type="slidenum">
              <a:rPr lang="en-US" smtClean="0"/>
              <a:t>10</a:t>
            </a:fld>
            <a:endParaRPr lang="en-US"/>
          </a:p>
        </p:txBody>
      </p:sp>
      <p:pic>
        <p:nvPicPr>
          <p:cNvPr id="6" name="Graphic 5" descr="Magnifying glass with solid fill">
            <a:extLst>
              <a:ext uri="{FF2B5EF4-FFF2-40B4-BE49-F238E27FC236}">
                <a16:creationId xmlns:a16="http://schemas.microsoft.com/office/drawing/2014/main" id="{FEEC214F-3504-1458-6FF7-DA822306E5A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36165" y="538161"/>
            <a:ext cx="804069" cy="804069"/>
          </a:xfrm>
          <a:prstGeom prst="rect">
            <a:avLst/>
          </a:prstGeom>
        </p:spPr>
      </p:pic>
      <p:pic>
        <p:nvPicPr>
          <p:cNvPr id="12" name="Picture 11">
            <a:extLst>
              <a:ext uri="{FF2B5EF4-FFF2-40B4-BE49-F238E27FC236}">
                <a16:creationId xmlns:a16="http://schemas.microsoft.com/office/drawing/2014/main" id="{13AE38E9-6239-955E-C810-FF3DD4EE19E6}"/>
              </a:ext>
            </a:extLst>
          </p:cNvPr>
          <p:cNvPicPr>
            <a:picLocks noChangeAspect="1"/>
          </p:cNvPicPr>
          <p:nvPr/>
        </p:nvPicPr>
        <p:blipFill>
          <a:blip r:embed="rId5"/>
          <a:stretch>
            <a:fillRect/>
          </a:stretch>
        </p:blipFill>
        <p:spPr>
          <a:xfrm>
            <a:off x="5135804" y="5491016"/>
            <a:ext cx="2505425" cy="1047896"/>
          </a:xfrm>
          <a:prstGeom prst="rect">
            <a:avLst/>
          </a:prstGeom>
        </p:spPr>
      </p:pic>
      <p:pic>
        <p:nvPicPr>
          <p:cNvPr id="11" name="Picture 10">
            <a:extLst>
              <a:ext uri="{FF2B5EF4-FFF2-40B4-BE49-F238E27FC236}">
                <a16:creationId xmlns:a16="http://schemas.microsoft.com/office/drawing/2014/main" id="{4F46AFFC-445C-4E05-DD4F-86207C72B2B6}"/>
              </a:ext>
            </a:extLst>
          </p:cNvPr>
          <p:cNvPicPr>
            <a:picLocks noChangeAspect="1"/>
          </p:cNvPicPr>
          <p:nvPr/>
        </p:nvPicPr>
        <p:blipFill>
          <a:blip r:embed="rId6"/>
          <a:stretch>
            <a:fillRect/>
          </a:stretch>
        </p:blipFill>
        <p:spPr>
          <a:xfrm>
            <a:off x="728682" y="1483621"/>
            <a:ext cx="5154228" cy="4058549"/>
          </a:xfrm>
          <a:prstGeom prst="rect">
            <a:avLst/>
          </a:prstGeom>
        </p:spPr>
      </p:pic>
      <p:pic>
        <p:nvPicPr>
          <p:cNvPr id="14" name="Picture 13">
            <a:extLst>
              <a:ext uri="{FF2B5EF4-FFF2-40B4-BE49-F238E27FC236}">
                <a16:creationId xmlns:a16="http://schemas.microsoft.com/office/drawing/2014/main" id="{038ABE0D-CE04-1EA2-31CA-17DDDD0227FB}"/>
              </a:ext>
            </a:extLst>
          </p:cNvPr>
          <p:cNvPicPr>
            <a:picLocks noChangeAspect="1"/>
          </p:cNvPicPr>
          <p:nvPr/>
        </p:nvPicPr>
        <p:blipFill>
          <a:blip r:embed="rId7"/>
          <a:stretch>
            <a:fillRect/>
          </a:stretch>
        </p:blipFill>
        <p:spPr>
          <a:xfrm>
            <a:off x="6284945" y="1483620"/>
            <a:ext cx="5157739" cy="4058549"/>
          </a:xfrm>
          <a:prstGeom prst="rect">
            <a:avLst/>
          </a:prstGeom>
        </p:spPr>
      </p:pic>
    </p:spTree>
    <p:extLst>
      <p:ext uri="{BB962C8B-B14F-4D97-AF65-F5344CB8AC3E}">
        <p14:creationId xmlns:p14="http://schemas.microsoft.com/office/powerpoint/2010/main" val="3317209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F87B8-3FF7-6F2A-AB88-0AE9ED1458E7}"/>
              </a:ext>
            </a:extLst>
          </p:cNvPr>
          <p:cNvSpPr>
            <a:spLocks noGrp="1"/>
          </p:cNvSpPr>
          <p:nvPr>
            <p:ph type="title"/>
          </p:nvPr>
        </p:nvSpPr>
        <p:spPr/>
        <p:txBody>
          <a:bodyPr>
            <a:normAutofit fontScale="90000"/>
          </a:bodyPr>
          <a:lstStyle/>
          <a:p>
            <a:r>
              <a:rPr lang="en-US" dirty="0"/>
              <a:t>Close Enough vs FEBRL – Test Data A (175k rows) </a:t>
            </a:r>
            <a:br>
              <a:rPr lang="en-US" dirty="0"/>
            </a:br>
            <a:r>
              <a:rPr lang="en-US" dirty="0"/>
              <a:t> </a:t>
            </a:r>
          </a:p>
        </p:txBody>
      </p:sp>
      <p:sp>
        <p:nvSpPr>
          <p:cNvPr id="5" name="Slide Number Placeholder 4">
            <a:extLst>
              <a:ext uri="{FF2B5EF4-FFF2-40B4-BE49-F238E27FC236}">
                <a16:creationId xmlns:a16="http://schemas.microsoft.com/office/drawing/2014/main" id="{EDA75C8A-6B11-B4D8-1ABC-199EE32EE0BC}"/>
              </a:ext>
            </a:extLst>
          </p:cNvPr>
          <p:cNvSpPr>
            <a:spLocks noGrp="1"/>
          </p:cNvSpPr>
          <p:nvPr>
            <p:ph type="sldNum" sz="quarter" idx="12"/>
          </p:nvPr>
        </p:nvSpPr>
        <p:spPr/>
        <p:txBody>
          <a:bodyPr/>
          <a:lstStyle/>
          <a:p>
            <a:fld id="{FC63ECC8-719A-498E-B101-491B6A35558E}" type="slidenum">
              <a:rPr lang="en-US" smtClean="0"/>
              <a:t>11</a:t>
            </a:fld>
            <a:endParaRPr lang="en-US"/>
          </a:p>
        </p:txBody>
      </p:sp>
      <p:pic>
        <p:nvPicPr>
          <p:cNvPr id="11" name="Picture 10">
            <a:extLst>
              <a:ext uri="{FF2B5EF4-FFF2-40B4-BE49-F238E27FC236}">
                <a16:creationId xmlns:a16="http://schemas.microsoft.com/office/drawing/2014/main" id="{DEBCAF19-390C-94C4-8643-0CAA94A53A42}"/>
              </a:ext>
            </a:extLst>
          </p:cNvPr>
          <p:cNvPicPr>
            <a:picLocks noChangeAspect="1"/>
          </p:cNvPicPr>
          <p:nvPr/>
        </p:nvPicPr>
        <p:blipFill>
          <a:blip r:embed="rId3"/>
          <a:stretch>
            <a:fillRect/>
          </a:stretch>
        </p:blipFill>
        <p:spPr>
          <a:xfrm>
            <a:off x="4971429" y="5270495"/>
            <a:ext cx="2467319" cy="1019317"/>
          </a:xfrm>
          <a:prstGeom prst="rect">
            <a:avLst/>
          </a:prstGeom>
        </p:spPr>
      </p:pic>
      <p:pic>
        <p:nvPicPr>
          <p:cNvPr id="8" name="Picture 7">
            <a:extLst>
              <a:ext uri="{FF2B5EF4-FFF2-40B4-BE49-F238E27FC236}">
                <a16:creationId xmlns:a16="http://schemas.microsoft.com/office/drawing/2014/main" id="{2A64E644-E2D3-EF15-7BC8-46F425F8402A}"/>
              </a:ext>
            </a:extLst>
          </p:cNvPr>
          <p:cNvPicPr>
            <a:picLocks noChangeAspect="1"/>
          </p:cNvPicPr>
          <p:nvPr/>
        </p:nvPicPr>
        <p:blipFill>
          <a:blip r:embed="rId4"/>
          <a:stretch>
            <a:fillRect/>
          </a:stretch>
        </p:blipFill>
        <p:spPr>
          <a:xfrm>
            <a:off x="700245" y="1049867"/>
            <a:ext cx="5357207" cy="4220628"/>
          </a:xfrm>
          <a:prstGeom prst="rect">
            <a:avLst/>
          </a:prstGeom>
        </p:spPr>
      </p:pic>
      <p:pic>
        <p:nvPicPr>
          <p:cNvPr id="12" name="Picture 11">
            <a:extLst>
              <a:ext uri="{FF2B5EF4-FFF2-40B4-BE49-F238E27FC236}">
                <a16:creationId xmlns:a16="http://schemas.microsoft.com/office/drawing/2014/main" id="{5BE70DC8-C62A-8309-5DFC-D950FF49722E}"/>
              </a:ext>
            </a:extLst>
          </p:cNvPr>
          <p:cNvPicPr>
            <a:picLocks noChangeAspect="1"/>
          </p:cNvPicPr>
          <p:nvPr/>
        </p:nvPicPr>
        <p:blipFill>
          <a:blip r:embed="rId5"/>
          <a:stretch>
            <a:fillRect/>
          </a:stretch>
        </p:blipFill>
        <p:spPr>
          <a:xfrm>
            <a:off x="6179083" y="1106315"/>
            <a:ext cx="5357207" cy="4245334"/>
          </a:xfrm>
          <a:prstGeom prst="rect">
            <a:avLst/>
          </a:prstGeom>
        </p:spPr>
      </p:pic>
    </p:spTree>
    <p:extLst>
      <p:ext uri="{BB962C8B-B14F-4D97-AF65-F5344CB8AC3E}">
        <p14:creationId xmlns:p14="http://schemas.microsoft.com/office/powerpoint/2010/main" val="3365746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ED8B3-4632-239F-3C8E-25064980A470}"/>
              </a:ext>
            </a:extLst>
          </p:cNvPr>
          <p:cNvSpPr>
            <a:spLocks noGrp="1"/>
          </p:cNvSpPr>
          <p:nvPr>
            <p:ph type="title"/>
          </p:nvPr>
        </p:nvSpPr>
        <p:spPr/>
        <p:txBody>
          <a:bodyPr>
            <a:normAutofit/>
          </a:bodyPr>
          <a:lstStyle/>
          <a:p>
            <a:pPr algn="ctr"/>
            <a:r>
              <a:rPr lang="en-US" dirty="0"/>
              <a:t>A Closer Look: Close Enough vs FEBRL</a:t>
            </a:r>
          </a:p>
        </p:txBody>
      </p:sp>
      <p:sp>
        <p:nvSpPr>
          <p:cNvPr id="5" name="Slide Number Placeholder 4">
            <a:extLst>
              <a:ext uri="{FF2B5EF4-FFF2-40B4-BE49-F238E27FC236}">
                <a16:creationId xmlns:a16="http://schemas.microsoft.com/office/drawing/2014/main" id="{1A32BD6D-E506-E06D-C846-2CE54015F927}"/>
              </a:ext>
            </a:extLst>
          </p:cNvPr>
          <p:cNvSpPr>
            <a:spLocks noGrp="1"/>
          </p:cNvSpPr>
          <p:nvPr>
            <p:ph type="sldNum" sz="quarter" idx="12"/>
          </p:nvPr>
        </p:nvSpPr>
        <p:spPr/>
        <p:txBody>
          <a:bodyPr/>
          <a:lstStyle/>
          <a:p>
            <a:fld id="{FC63ECC8-719A-498E-B101-491B6A35558E}" type="slidenum">
              <a:rPr lang="en-US" smtClean="0"/>
              <a:t>12</a:t>
            </a:fld>
            <a:endParaRPr lang="en-US"/>
          </a:p>
        </p:txBody>
      </p:sp>
      <p:pic>
        <p:nvPicPr>
          <p:cNvPr id="6" name="Graphic 5" descr="Magnifying glass with solid fill">
            <a:extLst>
              <a:ext uri="{FF2B5EF4-FFF2-40B4-BE49-F238E27FC236}">
                <a16:creationId xmlns:a16="http://schemas.microsoft.com/office/drawing/2014/main" id="{D7BE281C-B65D-F377-6CEF-9AAD97434BD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38200" y="609202"/>
            <a:ext cx="837407" cy="837407"/>
          </a:xfrm>
          <a:prstGeom prst="rect">
            <a:avLst/>
          </a:prstGeom>
        </p:spPr>
      </p:pic>
      <p:pic>
        <p:nvPicPr>
          <p:cNvPr id="14" name="Picture 13">
            <a:extLst>
              <a:ext uri="{FF2B5EF4-FFF2-40B4-BE49-F238E27FC236}">
                <a16:creationId xmlns:a16="http://schemas.microsoft.com/office/drawing/2014/main" id="{DFFDA23B-6740-918F-0366-184E5962271C}"/>
              </a:ext>
            </a:extLst>
          </p:cNvPr>
          <p:cNvPicPr>
            <a:picLocks noChangeAspect="1"/>
          </p:cNvPicPr>
          <p:nvPr/>
        </p:nvPicPr>
        <p:blipFill>
          <a:blip r:embed="rId5"/>
          <a:stretch>
            <a:fillRect/>
          </a:stretch>
        </p:blipFill>
        <p:spPr>
          <a:xfrm>
            <a:off x="4852814" y="5340547"/>
            <a:ext cx="2486372" cy="1047896"/>
          </a:xfrm>
          <a:prstGeom prst="rect">
            <a:avLst/>
          </a:prstGeom>
        </p:spPr>
      </p:pic>
      <p:pic>
        <p:nvPicPr>
          <p:cNvPr id="11" name="Picture 10">
            <a:extLst>
              <a:ext uri="{FF2B5EF4-FFF2-40B4-BE49-F238E27FC236}">
                <a16:creationId xmlns:a16="http://schemas.microsoft.com/office/drawing/2014/main" id="{3315C5C6-0B4C-623B-4CC0-933C09D57D5C}"/>
              </a:ext>
            </a:extLst>
          </p:cNvPr>
          <p:cNvPicPr>
            <a:picLocks noChangeAspect="1"/>
          </p:cNvPicPr>
          <p:nvPr/>
        </p:nvPicPr>
        <p:blipFill>
          <a:blip r:embed="rId6"/>
          <a:stretch>
            <a:fillRect/>
          </a:stretch>
        </p:blipFill>
        <p:spPr>
          <a:xfrm>
            <a:off x="686412" y="1499683"/>
            <a:ext cx="4932894" cy="3892120"/>
          </a:xfrm>
          <a:prstGeom prst="rect">
            <a:avLst/>
          </a:prstGeom>
        </p:spPr>
      </p:pic>
      <p:pic>
        <p:nvPicPr>
          <p:cNvPr id="13" name="Picture 12">
            <a:extLst>
              <a:ext uri="{FF2B5EF4-FFF2-40B4-BE49-F238E27FC236}">
                <a16:creationId xmlns:a16="http://schemas.microsoft.com/office/drawing/2014/main" id="{BD8A978F-D3EC-1A66-34BD-D7191B6B5F47}"/>
              </a:ext>
            </a:extLst>
          </p:cNvPr>
          <p:cNvPicPr>
            <a:picLocks noChangeAspect="1"/>
          </p:cNvPicPr>
          <p:nvPr/>
        </p:nvPicPr>
        <p:blipFill>
          <a:blip r:embed="rId7"/>
          <a:stretch>
            <a:fillRect/>
          </a:stretch>
        </p:blipFill>
        <p:spPr>
          <a:xfrm>
            <a:off x="5953155" y="1499683"/>
            <a:ext cx="4932893" cy="3908038"/>
          </a:xfrm>
          <a:prstGeom prst="rect">
            <a:avLst/>
          </a:prstGeom>
        </p:spPr>
      </p:pic>
    </p:spTree>
    <p:extLst>
      <p:ext uri="{BB962C8B-B14F-4D97-AF65-F5344CB8AC3E}">
        <p14:creationId xmlns:p14="http://schemas.microsoft.com/office/powerpoint/2010/main" val="1716200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2E717-1FB3-8664-1BCC-C8B9A2A20E4D}"/>
              </a:ext>
            </a:extLst>
          </p:cNvPr>
          <p:cNvSpPr>
            <a:spLocks noGrp="1"/>
          </p:cNvSpPr>
          <p:nvPr>
            <p:ph type="title"/>
          </p:nvPr>
        </p:nvSpPr>
        <p:spPr/>
        <p:txBody>
          <a:bodyPr/>
          <a:lstStyle/>
          <a:p>
            <a:r>
              <a:rPr lang="en-US" dirty="0"/>
              <a:t>Close Enough Performance on Test Data A</a:t>
            </a:r>
          </a:p>
        </p:txBody>
      </p:sp>
      <p:sp>
        <p:nvSpPr>
          <p:cNvPr id="3" name="Content Placeholder 2">
            <a:extLst>
              <a:ext uri="{FF2B5EF4-FFF2-40B4-BE49-F238E27FC236}">
                <a16:creationId xmlns:a16="http://schemas.microsoft.com/office/drawing/2014/main" id="{B7C9F8AF-A194-A1D7-CB92-2D35BEE6F8AF}"/>
              </a:ext>
            </a:extLst>
          </p:cNvPr>
          <p:cNvSpPr>
            <a:spLocks noGrp="1"/>
          </p:cNvSpPr>
          <p:nvPr>
            <p:ph idx="1"/>
          </p:nvPr>
        </p:nvSpPr>
        <p:spPr/>
        <p:txBody>
          <a:bodyPr/>
          <a:lstStyle/>
          <a:p>
            <a:r>
              <a:rPr lang="en-US" kern="100" dirty="0">
                <a:latin typeface="Aptos" panose="020B0004020202020204" pitchFamily="34" charset="0"/>
                <a:ea typeface="Aptos" panose="020B0004020202020204" pitchFamily="34" charset="0"/>
                <a:cs typeface="Times New Roman" panose="02020603050405020304" pitchFamily="18" charset="0"/>
              </a:rPr>
              <a:t>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rade-off between using multiprocessing techniques and dataset sizes</a:t>
            </a:r>
          </a:p>
          <a:p>
            <a:r>
              <a:rPr lang="en-US" kern="100" dirty="0">
                <a:latin typeface="Aptos" panose="020B0004020202020204" pitchFamily="34" charset="0"/>
                <a:ea typeface="Aptos" panose="020B0004020202020204" pitchFamily="34" charset="0"/>
                <a:cs typeface="Times New Roman" panose="02020603050405020304" pitchFamily="18" charset="0"/>
              </a:rPr>
              <a:t>Will still get a faster calculation than FEBRL or Text Distance </a:t>
            </a:r>
          </a:p>
          <a:p>
            <a:pPr lvl="1"/>
            <a:r>
              <a:rPr lang="en-US" kern="100" dirty="0">
                <a:effectLst/>
                <a:latin typeface="Aptos" panose="020B0004020202020204" pitchFamily="34" charset="0"/>
                <a:ea typeface="Aptos" panose="020B0004020202020204" pitchFamily="34" charset="0"/>
                <a:cs typeface="Times New Roman" panose="02020603050405020304" pitchFamily="18" charset="0"/>
              </a:rPr>
              <a:t>Regardless of </a:t>
            </a:r>
            <a:r>
              <a:rPr lang="en-US" kern="100" dirty="0">
                <a:latin typeface="Aptos" panose="020B0004020202020204" pitchFamily="34" charset="0"/>
                <a:ea typeface="Aptos" panose="020B0004020202020204" pitchFamily="34" charset="0"/>
                <a:cs typeface="Times New Roman" panose="02020603050405020304" pitchFamily="18" charset="0"/>
              </a:rPr>
              <a:t>cores</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
        <p:nvSpPr>
          <p:cNvPr id="5" name="Slide Number Placeholder 4">
            <a:extLst>
              <a:ext uri="{FF2B5EF4-FFF2-40B4-BE49-F238E27FC236}">
                <a16:creationId xmlns:a16="http://schemas.microsoft.com/office/drawing/2014/main" id="{393F2ABC-560C-79EA-1B75-57D639464684}"/>
              </a:ext>
            </a:extLst>
          </p:cNvPr>
          <p:cNvSpPr>
            <a:spLocks noGrp="1"/>
          </p:cNvSpPr>
          <p:nvPr>
            <p:ph type="sldNum" sz="quarter" idx="12"/>
          </p:nvPr>
        </p:nvSpPr>
        <p:spPr/>
        <p:txBody>
          <a:bodyPr/>
          <a:lstStyle/>
          <a:p>
            <a:fld id="{FC63ECC8-719A-498E-B101-491B6A35558E}" type="slidenum">
              <a:rPr lang="en-US" smtClean="0"/>
              <a:t>13</a:t>
            </a:fld>
            <a:endParaRPr lang="en-US"/>
          </a:p>
        </p:txBody>
      </p:sp>
    </p:spTree>
    <p:extLst>
      <p:ext uri="{BB962C8B-B14F-4D97-AF65-F5344CB8AC3E}">
        <p14:creationId xmlns:p14="http://schemas.microsoft.com/office/powerpoint/2010/main" val="3853872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DA20C-27BA-BDB0-8906-C67514BF80C9}"/>
              </a:ext>
            </a:extLst>
          </p:cNvPr>
          <p:cNvSpPr>
            <a:spLocks noGrp="1"/>
          </p:cNvSpPr>
          <p:nvPr>
            <p:ph type="title"/>
          </p:nvPr>
        </p:nvSpPr>
        <p:spPr>
          <a:xfrm>
            <a:off x="838200" y="386897"/>
            <a:ext cx="10515600" cy="1325563"/>
          </a:xfrm>
        </p:spPr>
        <p:txBody>
          <a:bodyPr>
            <a:normAutofit fontScale="90000"/>
          </a:bodyPr>
          <a:lstStyle/>
          <a:p>
            <a:r>
              <a:rPr lang="en-US" sz="4000" dirty="0"/>
              <a:t>Close Enough vs TextDistance – Test Data B (1 mil rows)</a:t>
            </a:r>
            <a:br>
              <a:rPr lang="en-US" dirty="0"/>
            </a:br>
            <a:endParaRPr lang="en-US" dirty="0"/>
          </a:p>
        </p:txBody>
      </p:sp>
      <p:pic>
        <p:nvPicPr>
          <p:cNvPr id="7" name="Content Placeholder 6">
            <a:extLst>
              <a:ext uri="{FF2B5EF4-FFF2-40B4-BE49-F238E27FC236}">
                <a16:creationId xmlns:a16="http://schemas.microsoft.com/office/drawing/2014/main" id="{2C0EAF32-9A9E-DFFA-535A-4395F45FEB74}"/>
              </a:ext>
            </a:extLst>
          </p:cNvPr>
          <p:cNvPicPr>
            <a:picLocks noGrp="1" noChangeAspect="1"/>
          </p:cNvPicPr>
          <p:nvPr>
            <p:ph idx="1"/>
          </p:nvPr>
        </p:nvPicPr>
        <p:blipFill>
          <a:blip r:embed="rId3"/>
          <a:stretch>
            <a:fillRect/>
          </a:stretch>
        </p:blipFill>
        <p:spPr>
          <a:xfrm>
            <a:off x="476648" y="1102309"/>
            <a:ext cx="5492446" cy="4351338"/>
          </a:xfrm>
        </p:spPr>
      </p:pic>
      <p:sp>
        <p:nvSpPr>
          <p:cNvPr id="5" name="Slide Number Placeholder 4">
            <a:extLst>
              <a:ext uri="{FF2B5EF4-FFF2-40B4-BE49-F238E27FC236}">
                <a16:creationId xmlns:a16="http://schemas.microsoft.com/office/drawing/2014/main" id="{C9696A0A-EB1A-686F-90A4-57BE7AC98B04}"/>
              </a:ext>
            </a:extLst>
          </p:cNvPr>
          <p:cNvSpPr>
            <a:spLocks noGrp="1"/>
          </p:cNvSpPr>
          <p:nvPr>
            <p:ph type="sldNum" sz="quarter" idx="12"/>
          </p:nvPr>
        </p:nvSpPr>
        <p:spPr/>
        <p:txBody>
          <a:bodyPr/>
          <a:lstStyle/>
          <a:p>
            <a:fld id="{FC63ECC8-719A-498E-B101-491B6A35558E}" type="slidenum">
              <a:rPr lang="en-US" smtClean="0"/>
              <a:t>14</a:t>
            </a:fld>
            <a:endParaRPr lang="en-US"/>
          </a:p>
        </p:txBody>
      </p:sp>
      <p:pic>
        <p:nvPicPr>
          <p:cNvPr id="9" name="Picture 8">
            <a:extLst>
              <a:ext uri="{FF2B5EF4-FFF2-40B4-BE49-F238E27FC236}">
                <a16:creationId xmlns:a16="http://schemas.microsoft.com/office/drawing/2014/main" id="{1BA2467A-887F-A5F5-542A-867D1F3E3089}"/>
              </a:ext>
            </a:extLst>
          </p:cNvPr>
          <p:cNvPicPr>
            <a:picLocks noChangeAspect="1"/>
          </p:cNvPicPr>
          <p:nvPr/>
        </p:nvPicPr>
        <p:blipFill>
          <a:blip r:embed="rId4"/>
          <a:stretch>
            <a:fillRect/>
          </a:stretch>
        </p:blipFill>
        <p:spPr>
          <a:xfrm>
            <a:off x="6096000" y="1096621"/>
            <a:ext cx="5619352" cy="4421211"/>
          </a:xfrm>
          <a:prstGeom prst="rect">
            <a:avLst/>
          </a:prstGeom>
        </p:spPr>
      </p:pic>
      <p:pic>
        <p:nvPicPr>
          <p:cNvPr id="11" name="Picture 10">
            <a:extLst>
              <a:ext uri="{FF2B5EF4-FFF2-40B4-BE49-F238E27FC236}">
                <a16:creationId xmlns:a16="http://schemas.microsoft.com/office/drawing/2014/main" id="{E44D7318-B26C-2F31-B925-AD76E2ED5092}"/>
              </a:ext>
            </a:extLst>
          </p:cNvPr>
          <p:cNvPicPr>
            <a:picLocks noChangeAspect="1"/>
          </p:cNvPicPr>
          <p:nvPr/>
        </p:nvPicPr>
        <p:blipFill>
          <a:blip r:embed="rId5"/>
          <a:stretch>
            <a:fillRect/>
          </a:stretch>
        </p:blipFill>
        <p:spPr>
          <a:xfrm>
            <a:off x="5028344" y="5428682"/>
            <a:ext cx="2505425" cy="952633"/>
          </a:xfrm>
          <a:prstGeom prst="rect">
            <a:avLst/>
          </a:prstGeom>
        </p:spPr>
      </p:pic>
    </p:spTree>
    <p:extLst>
      <p:ext uri="{BB962C8B-B14F-4D97-AF65-F5344CB8AC3E}">
        <p14:creationId xmlns:p14="http://schemas.microsoft.com/office/powerpoint/2010/main" val="2087399811"/>
      </p:ext>
    </p:extLst>
  </p:cSld>
  <p:clrMapOvr>
    <a:masterClrMapping/>
  </p:clrMapOvr>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5B91CA-2DCC-33F9-74B3-1F61FD135A98}"/>
              </a:ext>
            </a:extLst>
          </p:cNvPr>
          <p:cNvSpPr>
            <a:spLocks noGrp="1"/>
          </p:cNvSpPr>
          <p:nvPr>
            <p:ph type="title"/>
          </p:nvPr>
        </p:nvSpPr>
        <p:spPr/>
        <p:txBody>
          <a:bodyPr>
            <a:normAutofit/>
          </a:bodyPr>
          <a:lstStyle/>
          <a:p>
            <a:pPr algn="ctr"/>
            <a:r>
              <a:rPr lang="en-US" dirty="0"/>
              <a:t>   A Closer Look: </a:t>
            </a:r>
            <a:r>
              <a:rPr lang="en-US" sz="4400" dirty="0"/>
              <a:t>Close Enough vs TextDistance</a:t>
            </a:r>
            <a:endParaRPr lang="en-US" dirty="0"/>
          </a:p>
        </p:txBody>
      </p:sp>
      <p:pic>
        <p:nvPicPr>
          <p:cNvPr id="8" name="Content Placeholder 7">
            <a:extLst>
              <a:ext uri="{FF2B5EF4-FFF2-40B4-BE49-F238E27FC236}">
                <a16:creationId xmlns:a16="http://schemas.microsoft.com/office/drawing/2014/main" id="{2DF14071-C152-347A-D596-A1F64C91A31B}"/>
              </a:ext>
            </a:extLst>
          </p:cNvPr>
          <p:cNvPicPr>
            <a:picLocks noGrp="1" noChangeAspect="1"/>
          </p:cNvPicPr>
          <p:nvPr>
            <p:ph idx="1"/>
          </p:nvPr>
        </p:nvPicPr>
        <p:blipFill>
          <a:blip r:embed="rId2"/>
          <a:stretch>
            <a:fillRect/>
          </a:stretch>
        </p:blipFill>
        <p:spPr>
          <a:xfrm>
            <a:off x="569030" y="1479943"/>
            <a:ext cx="5162770" cy="4052288"/>
          </a:xfrm>
        </p:spPr>
      </p:pic>
      <p:sp>
        <p:nvSpPr>
          <p:cNvPr id="5" name="Slide Number Placeholder 4">
            <a:extLst>
              <a:ext uri="{FF2B5EF4-FFF2-40B4-BE49-F238E27FC236}">
                <a16:creationId xmlns:a16="http://schemas.microsoft.com/office/drawing/2014/main" id="{ED288FA6-5B26-644D-0CCE-81DA4E996F73}"/>
              </a:ext>
            </a:extLst>
          </p:cNvPr>
          <p:cNvSpPr>
            <a:spLocks noGrp="1"/>
          </p:cNvSpPr>
          <p:nvPr>
            <p:ph type="sldNum" sz="quarter" idx="12"/>
          </p:nvPr>
        </p:nvSpPr>
        <p:spPr/>
        <p:txBody>
          <a:bodyPr/>
          <a:lstStyle/>
          <a:p>
            <a:fld id="{FC63ECC8-719A-498E-B101-491B6A35558E}" type="slidenum">
              <a:rPr lang="en-US" smtClean="0"/>
              <a:t>15</a:t>
            </a:fld>
            <a:endParaRPr lang="en-US"/>
          </a:p>
        </p:txBody>
      </p:sp>
      <p:pic>
        <p:nvPicPr>
          <p:cNvPr id="6" name="Graphic 5" descr="Magnifying glass with solid fill">
            <a:extLst>
              <a:ext uri="{FF2B5EF4-FFF2-40B4-BE49-F238E27FC236}">
                <a16:creationId xmlns:a16="http://schemas.microsoft.com/office/drawing/2014/main" id="{B88EABA5-FBAF-0A2E-0D2F-622A8246E9D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95275" y="566736"/>
            <a:ext cx="804069" cy="804069"/>
          </a:xfrm>
          <a:prstGeom prst="rect">
            <a:avLst/>
          </a:prstGeom>
        </p:spPr>
      </p:pic>
      <p:pic>
        <p:nvPicPr>
          <p:cNvPr id="10" name="Picture 9">
            <a:extLst>
              <a:ext uri="{FF2B5EF4-FFF2-40B4-BE49-F238E27FC236}">
                <a16:creationId xmlns:a16="http://schemas.microsoft.com/office/drawing/2014/main" id="{2D8EF591-8CA0-70E4-FCBF-1621CC149614}"/>
              </a:ext>
            </a:extLst>
          </p:cNvPr>
          <p:cNvPicPr>
            <a:picLocks noChangeAspect="1"/>
          </p:cNvPicPr>
          <p:nvPr/>
        </p:nvPicPr>
        <p:blipFill>
          <a:blip r:embed="rId5"/>
          <a:stretch>
            <a:fillRect/>
          </a:stretch>
        </p:blipFill>
        <p:spPr>
          <a:xfrm>
            <a:off x="6200774" y="1426526"/>
            <a:ext cx="5296432" cy="4159121"/>
          </a:xfrm>
          <a:prstGeom prst="rect">
            <a:avLst/>
          </a:prstGeom>
        </p:spPr>
      </p:pic>
      <p:pic>
        <p:nvPicPr>
          <p:cNvPr id="12" name="Picture 11">
            <a:extLst>
              <a:ext uri="{FF2B5EF4-FFF2-40B4-BE49-F238E27FC236}">
                <a16:creationId xmlns:a16="http://schemas.microsoft.com/office/drawing/2014/main" id="{36AB9575-2298-01A6-E723-1E3659C34EE4}"/>
              </a:ext>
            </a:extLst>
          </p:cNvPr>
          <p:cNvPicPr>
            <a:picLocks noChangeAspect="1"/>
          </p:cNvPicPr>
          <p:nvPr/>
        </p:nvPicPr>
        <p:blipFill>
          <a:blip r:embed="rId6"/>
          <a:stretch>
            <a:fillRect/>
          </a:stretch>
        </p:blipFill>
        <p:spPr>
          <a:xfrm>
            <a:off x="4871866" y="5461822"/>
            <a:ext cx="2448267" cy="981212"/>
          </a:xfrm>
          <a:prstGeom prst="rect">
            <a:avLst/>
          </a:prstGeom>
        </p:spPr>
      </p:pic>
    </p:spTree>
    <p:extLst>
      <p:ext uri="{BB962C8B-B14F-4D97-AF65-F5344CB8AC3E}">
        <p14:creationId xmlns:p14="http://schemas.microsoft.com/office/powerpoint/2010/main" val="2228131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1EA07-F618-9647-0DF4-738821B639C7}"/>
              </a:ext>
            </a:extLst>
          </p:cNvPr>
          <p:cNvSpPr>
            <a:spLocks noGrp="1"/>
          </p:cNvSpPr>
          <p:nvPr>
            <p:ph type="title"/>
          </p:nvPr>
        </p:nvSpPr>
        <p:spPr/>
        <p:txBody>
          <a:bodyPr>
            <a:normAutofit fontScale="90000"/>
          </a:bodyPr>
          <a:lstStyle/>
          <a:p>
            <a:r>
              <a:rPr lang="en-US" dirty="0"/>
              <a:t>Close Enough vs FEBRL – Test Data B (1 mil rows)</a:t>
            </a:r>
            <a:br>
              <a:rPr lang="en-US" dirty="0"/>
            </a:br>
            <a:endParaRPr lang="en-US" dirty="0"/>
          </a:p>
        </p:txBody>
      </p:sp>
      <p:pic>
        <p:nvPicPr>
          <p:cNvPr id="11" name="Content Placeholder 10">
            <a:extLst>
              <a:ext uri="{FF2B5EF4-FFF2-40B4-BE49-F238E27FC236}">
                <a16:creationId xmlns:a16="http://schemas.microsoft.com/office/drawing/2014/main" id="{2E433B24-7E77-C0A9-928C-70FC1C36F7C7}"/>
              </a:ext>
            </a:extLst>
          </p:cNvPr>
          <p:cNvPicPr>
            <a:picLocks noGrp="1" noChangeAspect="1"/>
          </p:cNvPicPr>
          <p:nvPr>
            <p:ph idx="1"/>
          </p:nvPr>
        </p:nvPicPr>
        <p:blipFill>
          <a:blip r:embed="rId3"/>
          <a:stretch>
            <a:fillRect/>
          </a:stretch>
        </p:blipFill>
        <p:spPr>
          <a:xfrm>
            <a:off x="5014055" y="5368520"/>
            <a:ext cx="2534004" cy="1000265"/>
          </a:xfrm>
        </p:spPr>
      </p:pic>
      <p:sp>
        <p:nvSpPr>
          <p:cNvPr id="5" name="Slide Number Placeholder 4">
            <a:extLst>
              <a:ext uri="{FF2B5EF4-FFF2-40B4-BE49-F238E27FC236}">
                <a16:creationId xmlns:a16="http://schemas.microsoft.com/office/drawing/2014/main" id="{79414CBC-AACF-8F8E-1C97-1E380360D9E1}"/>
              </a:ext>
            </a:extLst>
          </p:cNvPr>
          <p:cNvSpPr>
            <a:spLocks noGrp="1"/>
          </p:cNvSpPr>
          <p:nvPr>
            <p:ph type="sldNum" sz="quarter" idx="12"/>
          </p:nvPr>
        </p:nvSpPr>
        <p:spPr/>
        <p:txBody>
          <a:bodyPr/>
          <a:lstStyle/>
          <a:p>
            <a:fld id="{FC63ECC8-719A-498E-B101-491B6A35558E}" type="slidenum">
              <a:rPr lang="en-US" smtClean="0"/>
              <a:t>16</a:t>
            </a:fld>
            <a:endParaRPr lang="en-US"/>
          </a:p>
        </p:txBody>
      </p:sp>
      <p:pic>
        <p:nvPicPr>
          <p:cNvPr id="4" name="Picture 3">
            <a:extLst>
              <a:ext uri="{FF2B5EF4-FFF2-40B4-BE49-F238E27FC236}">
                <a16:creationId xmlns:a16="http://schemas.microsoft.com/office/drawing/2014/main" id="{3D94B6AD-94C1-6EB9-FBB2-34EBE960EB7A}"/>
              </a:ext>
            </a:extLst>
          </p:cNvPr>
          <p:cNvPicPr>
            <a:picLocks noChangeAspect="1"/>
          </p:cNvPicPr>
          <p:nvPr/>
        </p:nvPicPr>
        <p:blipFill>
          <a:blip r:embed="rId4"/>
          <a:stretch>
            <a:fillRect/>
          </a:stretch>
        </p:blipFill>
        <p:spPr>
          <a:xfrm>
            <a:off x="693818" y="1248571"/>
            <a:ext cx="5183999" cy="4119949"/>
          </a:xfrm>
          <a:prstGeom prst="rect">
            <a:avLst/>
          </a:prstGeom>
        </p:spPr>
      </p:pic>
      <p:pic>
        <p:nvPicPr>
          <p:cNvPr id="8" name="Picture 7">
            <a:extLst>
              <a:ext uri="{FF2B5EF4-FFF2-40B4-BE49-F238E27FC236}">
                <a16:creationId xmlns:a16="http://schemas.microsoft.com/office/drawing/2014/main" id="{F9431FD3-A999-9416-E0CE-F5637355F345}"/>
              </a:ext>
            </a:extLst>
          </p:cNvPr>
          <p:cNvPicPr>
            <a:picLocks noChangeAspect="1"/>
          </p:cNvPicPr>
          <p:nvPr/>
        </p:nvPicPr>
        <p:blipFill>
          <a:blip r:embed="rId5"/>
          <a:stretch>
            <a:fillRect/>
          </a:stretch>
        </p:blipFill>
        <p:spPr>
          <a:xfrm>
            <a:off x="6022199" y="1279248"/>
            <a:ext cx="5331601" cy="4166769"/>
          </a:xfrm>
          <a:prstGeom prst="rect">
            <a:avLst/>
          </a:prstGeom>
        </p:spPr>
      </p:pic>
    </p:spTree>
    <p:extLst>
      <p:ext uri="{BB962C8B-B14F-4D97-AF65-F5344CB8AC3E}">
        <p14:creationId xmlns:p14="http://schemas.microsoft.com/office/powerpoint/2010/main" val="3180711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B034D-EDE5-7A44-1AB6-CDF853F5BF11}"/>
              </a:ext>
            </a:extLst>
          </p:cNvPr>
          <p:cNvSpPr>
            <a:spLocks noGrp="1"/>
          </p:cNvSpPr>
          <p:nvPr>
            <p:ph type="title"/>
          </p:nvPr>
        </p:nvSpPr>
        <p:spPr/>
        <p:txBody>
          <a:bodyPr>
            <a:normAutofit/>
          </a:bodyPr>
          <a:lstStyle/>
          <a:p>
            <a:pPr algn="ctr"/>
            <a:r>
              <a:rPr lang="en-US" dirty="0"/>
              <a:t> A Closer Look: Close Enough vs FEBRL </a:t>
            </a:r>
          </a:p>
        </p:txBody>
      </p:sp>
      <p:pic>
        <p:nvPicPr>
          <p:cNvPr id="7" name="Content Placeholder 6">
            <a:extLst>
              <a:ext uri="{FF2B5EF4-FFF2-40B4-BE49-F238E27FC236}">
                <a16:creationId xmlns:a16="http://schemas.microsoft.com/office/drawing/2014/main" id="{A01B4836-0ED6-8D96-F894-6083B664C55B}"/>
              </a:ext>
            </a:extLst>
          </p:cNvPr>
          <p:cNvPicPr>
            <a:picLocks noGrp="1" noChangeAspect="1"/>
          </p:cNvPicPr>
          <p:nvPr>
            <p:ph idx="1"/>
          </p:nvPr>
        </p:nvPicPr>
        <p:blipFill>
          <a:blip r:embed="rId2"/>
          <a:stretch>
            <a:fillRect/>
          </a:stretch>
        </p:blipFill>
        <p:spPr>
          <a:xfrm>
            <a:off x="352528" y="1430981"/>
            <a:ext cx="5117779" cy="4112569"/>
          </a:xfrm>
        </p:spPr>
      </p:pic>
      <p:sp>
        <p:nvSpPr>
          <p:cNvPr id="5" name="Slide Number Placeholder 4">
            <a:extLst>
              <a:ext uri="{FF2B5EF4-FFF2-40B4-BE49-F238E27FC236}">
                <a16:creationId xmlns:a16="http://schemas.microsoft.com/office/drawing/2014/main" id="{F4E7D95F-BBF7-FD10-FEA7-B8357C978978}"/>
              </a:ext>
            </a:extLst>
          </p:cNvPr>
          <p:cNvSpPr>
            <a:spLocks noGrp="1"/>
          </p:cNvSpPr>
          <p:nvPr>
            <p:ph type="sldNum" sz="quarter" idx="12"/>
          </p:nvPr>
        </p:nvSpPr>
        <p:spPr/>
        <p:txBody>
          <a:bodyPr/>
          <a:lstStyle/>
          <a:p>
            <a:fld id="{FC63ECC8-719A-498E-B101-491B6A35558E}" type="slidenum">
              <a:rPr lang="en-US" smtClean="0"/>
              <a:t>17</a:t>
            </a:fld>
            <a:endParaRPr lang="en-US"/>
          </a:p>
        </p:txBody>
      </p:sp>
      <p:pic>
        <p:nvPicPr>
          <p:cNvPr id="9" name="Picture 8">
            <a:extLst>
              <a:ext uri="{FF2B5EF4-FFF2-40B4-BE49-F238E27FC236}">
                <a16:creationId xmlns:a16="http://schemas.microsoft.com/office/drawing/2014/main" id="{D6678E10-0CB5-8C9A-F1B2-4A3250B9BEE5}"/>
              </a:ext>
            </a:extLst>
          </p:cNvPr>
          <p:cNvPicPr>
            <a:picLocks noChangeAspect="1"/>
          </p:cNvPicPr>
          <p:nvPr/>
        </p:nvPicPr>
        <p:blipFill>
          <a:blip r:embed="rId3"/>
          <a:stretch>
            <a:fillRect/>
          </a:stretch>
        </p:blipFill>
        <p:spPr>
          <a:xfrm>
            <a:off x="6096000" y="1430981"/>
            <a:ext cx="5117779" cy="3994675"/>
          </a:xfrm>
          <a:prstGeom prst="rect">
            <a:avLst/>
          </a:prstGeom>
        </p:spPr>
      </p:pic>
      <p:pic>
        <p:nvPicPr>
          <p:cNvPr id="11" name="Picture 10">
            <a:extLst>
              <a:ext uri="{FF2B5EF4-FFF2-40B4-BE49-F238E27FC236}">
                <a16:creationId xmlns:a16="http://schemas.microsoft.com/office/drawing/2014/main" id="{6C229A23-3A53-5AC9-EFB9-3836A7686602}"/>
              </a:ext>
            </a:extLst>
          </p:cNvPr>
          <p:cNvPicPr>
            <a:picLocks noChangeAspect="1"/>
          </p:cNvPicPr>
          <p:nvPr/>
        </p:nvPicPr>
        <p:blipFill>
          <a:blip r:embed="rId4"/>
          <a:stretch>
            <a:fillRect/>
          </a:stretch>
        </p:blipFill>
        <p:spPr>
          <a:xfrm>
            <a:off x="4862340" y="5386239"/>
            <a:ext cx="2467319" cy="1057423"/>
          </a:xfrm>
          <a:prstGeom prst="rect">
            <a:avLst/>
          </a:prstGeom>
        </p:spPr>
      </p:pic>
      <p:pic>
        <p:nvPicPr>
          <p:cNvPr id="14" name="Graphic 13" descr="Magnifying glass with solid fill">
            <a:extLst>
              <a:ext uri="{FF2B5EF4-FFF2-40B4-BE49-F238E27FC236}">
                <a16:creationId xmlns:a16="http://schemas.microsoft.com/office/drawing/2014/main" id="{C10974BB-C6B5-FA29-4F7D-A5F33DDDCB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028700" y="631353"/>
            <a:ext cx="723900" cy="723900"/>
          </a:xfrm>
          <a:prstGeom prst="rect">
            <a:avLst/>
          </a:prstGeom>
        </p:spPr>
      </p:pic>
    </p:spTree>
    <p:extLst>
      <p:ext uri="{BB962C8B-B14F-4D97-AF65-F5344CB8AC3E}">
        <p14:creationId xmlns:p14="http://schemas.microsoft.com/office/powerpoint/2010/main" val="3455821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18917-4DB6-5CB0-3032-FCD78849B6F3}"/>
              </a:ext>
            </a:extLst>
          </p:cNvPr>
          <p:cNvSpPr>
            <a:spLocks noGrp="1"/>
          </p:cNvSpPr>
          <p:nvPr>
            <p:ph type="title"/>
          </p:nvPr>
        </p:nvSpPr>
        <p:spPr/>
        <p:txBody>
          <a:bodyPr/>
          <a:lstStyle/>
          <a:p>
            <a:r>
              <a:rPr lang="en-US" dirty="0"/>
              <a:t>Close Enough Performance On Test Data B</a:t>
            </a:r>
          </a:p>
        </p:txBody>
      </p:sp>
      <p:sp>
        <p:nvSpPr>
          <p:cNvPr id="3" name="Content Placeholder 2">
            <a:extLst>
              <a:ext uri="{FF2B5EF4-FFF2-40B4-BE49-F238E27FC236}">
                <a16:creationId xmlns:a16="http://schemas.microsoft.com/office/drawing/2014/main" id="{B0D22E0E-B888-822C-BDD8-276F83E7AF32}"/>
              </a:ext>
            </a:extLst>
          </p:cNvPr>
          <p:cNvSpPr>
            <a:spLocks noGrp="1"/>
          </p:cNvSpPr>
          <p:nvPr>
            <p:ph idx="1"/>
          </p:nvPr>
        </p:nvSpPr>
        <p:spPr/>
        <p:txBody>
          <a:bodyPr/>
          <a:lstStyle/>
          <a:p>
            <a:r>
              <a:rPr lang="en-US" dirty="0"/>
              <a:t>For most tests, multiprocessing is slightly faster than single core</a:t>
            </a:r>
          </a:p>
          <a:p>
            <a:r>
              <a:rPr lang="en-US" kern="100" dirty="0">
                <a:latin typeface="Aptos" panose="020B0004020202020204" pitchFamily="34" charset="0"/>
                <a:ea typeface="Aptos" panose="020B0004020202020204" pitchFamily="34" charset="0"/>
                <a:cs typeface="Times New Roman" panose="02020603050405020304" pitchFamily="18" charset="0"/>
              </a:rPr>
              <a:t>Will still get a faster calculation than FEBRL or Text Distance </a:t>
            </a:r>
          </a:p>
          <a:p>
            <a:pPr lvl="1"/>
            <a:r>
              <a:rPr lang="en-US" kern="100" dirty="0">
                <a:effectLst/>
                <a:latin typeface="Aptos" panose="020B0004020202020204" pitchFamily="34" charset="0"/>
                <a:ea typeface="Aptos" panose="020B0004020202020204" pitchFamily="34" charset="0"/>
                <a:cs typeface="Times New Roman" panose="02020603050405020304" pitchFamily="18" charset="0"/>
              </a:rPr>
              <a:t>Regardless of </a:t>
            </a:r>
            <a:r>
              <a:rPr lang="en-US" kern="100" dirty="0">
                <a:latin typeface="Aptos" panose="020B0004020202020204" pitchFamily="34" charset="0"/>
                <a:ea typeface="Aptos" panose="020B0004020202020204" pitchFamily="34" charset="0"/>
                <a:cs typeface="Times New Roman" panose="02020603050405020304" pitchFamily="18" charset="0"/>
              </a:rPr>
              <a:t>cores</a:t>
            </a:r>
          </a:p>
          <a:p>
            <a:r>
              <a:rPr lang="en-US" kern="100" dirty="0">
                <a:latin typeface="Aptos" panose="020B0004020202020204" pitchFamily="34" charset="0"/>
                <a:ea typeface="Aptos" panose="020B0004020202020204" pitchFamily="34" charset="0"/>
                <a:cs typeface="Times New Roman" panose="02020603050405020304" pitchFamily="18" charset="0"/>
              </a:rPr>
              <a:t>Time saved adds up as data size scales upwards</a:t>
            </a:r>
          </a:p>
        </p:txBody>
      </p:sp>
      <p:sp>
        <p:nvSpPr>
          <p:cNvPr id="5" name="Slide Number Placeholder 4">
            <a:extLst>
              <a:ext uri="{FF2B5EF4-FFF2-40B4-BE49-F238E27FC236}">
                <a16:creationId xmlns:a16="http://schemas.microsoft.com/office/drawing/2014/main" id="{A1BC92F8-A3B9-6C5B-7C8E-072B42454E11}"/>
              </a:ext>
            </a:extLst>
          </p:cNvPr>
          <p:cNvSpPr>
            <a:spLocks noGrp="1"/>
          </p:cNvSpPr>
          <p:nvPr>
            <p:ph type="sldNum" sz="quarter" idx="12"/>
          </p:nvPr>
        </p:nvSpPr>
        <p:spPr/>
        <p:txBody>
          <a:bodyPr/>
          <a:lstStyle/>
          <a:p>
            <a:fld id="{FC63ECC8-719A-498E-B101-491B6A35558E}" type="slidenum">
              <a:rPr lang="en-US" smtClean="0"/>
              <a:t>18</a:t>
            </a:fld>
            <a:endParaRPr lang="en-US"/>
          </a:p>
        </p:txBody>
      </p:sp>
    </p:spTree>
    <p:extLst>
      <p:ext uri="{BB962C8B-B14F-4D97-AF65-F5344CB8AC3E}">
        <p14:creationId xmlns:p14="http://schemas.microsoft.com/office/powerpoint/2010/main" val="961495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DB107-C66B-A7CC-3778-513F7931DD43}"/>
              </a:ext>
            </a:extLst>
          </p:cNvPr>
          <p:cNvSpPr>
            <a:spLocks noGrp="1"/>
          </p:cNvSpPr>
          <p:nvPr>
            <p:ph type="title"/>
          </p:nvPr>
        </p:nvSpPr>
        <p:spPr/>
        <p:txBody>
          <a:bodyPr/>
          <a:lstStyle/>
          <a:p>
            <a:r>
              <a:rPr lang="en-US" dirty="0"/>
              <a:t>Takeaways</a:t>
            </a:r>
          </a:p>
        </p:txBody>
      </p:sp>
      <p:sp>
        <p:nvSpPr>
          <p:cNvPr id="3" name="Content Placeholder 2">
            <a:extLst>
              <a:ext uri="{FF2B5EF4-FFF2-40B4-BE49-F238E27FC236}">
                <a16:creationId xmlns:a16="http://schemas.microsoft.com/office/drawing/2014/main" id="{9BB2DB58-9B76-ABEA-D38A-0A9C027956A9}"/>
              </a:ext>
            </a:extLst>
          </p:cNvPr>
          <p:cNvSpPr>
            <a:spLocks noGrp="1"/>
          </p:cNvSpPr>
          <p:nvPr>
            <p:ph idx="1"/>
          </p:nvPr>
        </p:nvSpPr>
        <p:spPr/>
        <p:txBody>
          <a:bodyPr/>
          <a:lstStyle/>
          <a:p>
            <a:r>
              <a:rPr lang="en-US" dirty="0"/>
              <a:t>Improved performance and speed</a:t>
            </a:r>
          </a:p>
          <a:p>
            <a:pPr lvl="1"/>
            <a:r>
              <a:rPr lang="en-US" dirty="0"/>
              <a:t>Especially amongst large scale datasets</a:t>
            </a:r>
          </a:p>
          <a:p>
            <a:r>
              <a:rPr lang="en-US" dirty="0"/>
              <a:t>Easy to integrate in existing pipelines</a:t>
            </a:r>
          </a:p>
          <a:p>
            <a:pPr marL="0" indent="0">
              <a:buNone/>
            </a:pPr>
            <a:endParaRPr lang="en-US" dirty="0"/>
          </a:p>
          <a:p>
            <a:pPr marL="0" indent="0">
              <a:buNone/>
            </a:pPr>
            <a:r>
              <a:rPr lang="en-US" dirty="0"/>
              <a:t>Interested? </a:t>
            </a:r>
          </a:p>
          <a:p>
            <a:pPr marL="0" indent="0">
              <a:buNone/>
            </a:pPr>
            <a:r>
              <a:rPr lang="en-US" dirty="0" err="1"/>
              <a:t>Github</a:t>
            </a:r>
            <a:r>
              <a:rPr lang="en-US" dirty="0"/>
              <a:t>: </a:t>
            </a:r>
            <a:r>
              <a:rPr lang="en-US" dirty="0">
                <a:hlinkClick r:id="rId3"/>
              </a:rPr>
              <a:t>https://github.it.census.gov/COSMIC/close_enough</a:t>
            </a:r>
            <a:endParaRPr lang="en-US" dirty="0"/>
          </a:p>
        </p:txBody>
      </p:sp>
      <p:sp>
        <p:nvSpPr>
          <p:cNvPr id="5" name="Slide Number Placeholder 4">
            <a:extLst>
              <a:ext uri="{FF2B5EF4-FFF2-40B4-BE49-F238E27FC236}">
                <a16:creationId xmlns:a16="http://schemas.microsoft.com/office/drawing/2014/main" id="{63AB2A72-9DEA-52C7-6EE0-0044015B5FF3}"/>
              </a:ext>
            </a:extLst>
          </p:cNvPr>
          <p:cNvSpPr>
            <a:spLocks noGrp="1"/>
          </p:cNvSpPr>
          <p:nvPr>
            <p:ph type="sldNum" sz="quarter" idx="12"/>
          </p:nvPr>
        </p:nvSpPr>
        <p:spPr/>
        <p:txBody>
          <a:bodyPr/>
          <a:lstStyle/>
          <a:p>
            <a:fld id="{FC63ECC8-719A-498E-B101-491B6A35558E}" type="slidenum">
              <a:rPr lang="en-US" smtClean="0"/>
              <a:t>19</a:t>
            </a:fld>
            <a:endParaRPr lang="en-US"/>
          </a:p>
        </p:txBody>
      </p:sp>
    </p:spTree>
    <p:extLst>
      <p:ext uri="{BB962C8B-B14F-4D97-AF65-F5344CB8AC3E}">
        <p14:creationId xmlns:p14="http://schemas.microsoft.com/office/powerpoint/2010/main" val="123369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11ACE09-557E-744C-50FA-1965108EAF8D}"/>
              </a:ext>
            </a:extLst>
          </p:cNvPr>
          <p:cNvSpPr>
            <a:spLocks noGrp="1"/>
          </p:cNvSpPr>
          <p:nvPr>
            <p:ph type="title"/>
          </p:nvPr>
        </p:nvSpPr>
        <p:spPr>
          <a:xfrm>
            <a:off x="509587" y="-161132"/>
            <a:ext cx="10515600" cy="1325563"/>
          </a:xfrm>
        </p:spPr>
        <p:txBody>
          <a:bodyPr/>
          <a:lstStyle/>
          <a:p>
            <a:r>
              <a:rPr lang="en-US" dirty="0"/>
              <a:t>Record Linkage</a:t>
            </a:r>
          </a:p>
        </p:txBody>
      </p:sp>
      <p:sp>
        <p:nvSpPr>
          <p:cNvPr id="7" name="Content Placeholder 6">
            <a:extLst>
              <a:ext uri="{FF2B5EF4-FFF2-40B4-BE49-F238E27FC236}">
                <a16:creationId xmlns:a16="http://schemas.microsoft.com/office/drawing/2014/main" id="{90B9041C-3D4A-1123-A981-A45EC5BAC14B}"/>
              </a:ext>
            </a:extLst>
          </p:cNvPr>
          <p:cNvSpPr>
            <a:spLocks noGrp="1"/>
          </p:cNvSpPr>
          <p:nvPr>
            <p:ph idx="1"/>
          </p:nvPr>
        </p:nvSpPr>
        <p:spPr>
          <a:xfrm>
            <a:off x="509587" y="853202"/>
            <a:ext cx="10515600" cy="4351338"/>
          </a:xfrm>
        </p:spPr>
        <p:txBody>
          <a:bodyPr/>
          <a:lstStyle/>
          <a:p>
            <a:r>
              <a:rPr lang="en-US" dirty="0"/>
              <a:t>Essence of record linkage -&gt; linking records that refer to the same entity across datasets</a:t>
            </a:r>
          </a:p>
          <a:p>
            <a:r>
              <a:rPr lang="en-US" dirty="0"/>
              <a:t>Main goal -&gt; connect fragmented information together to build a robust dataset</a:t>
            </a:r>
          </a:p>
        </p:txBody>
      </p:sp>
      <p:sp>
        <p:nvSpPr>
          <p:cNvPr id="5" name="Slide Number Placeholder 4">
            <a:extLst>
              <a:ext uri="{FF2B5EF4-FFF2-40B4-BE49-F238E27FC236}">
                <a16:creationId xmlns:a16="http://schemas.microsoft.com/office/drawing/2014/main" id="{BB9FD6B6-4F61-81F0-4467-72ED2DC231DB}"/>
              </a:ext>
            </a:extLst>
          </p:cNvPr>
          <p:cNvSpPr>
            <a:spLocks noGrp="1"/>
          </p:cNvSpPr>
          <p:nvPr>
            <p:ph type="sldNum" sz="quarter" idx="12"/>
          </p:nvPr>
        </p:nvSpPr>
        <p:spPr/>
        <p:txBody>
          <a:bodyPr/>
          <a:lstStyle/>
          <a:p>
            <a:fld id="{FC63ECC8-719A-498E-B101-491B6A35558E}" type="slidenum">
              <a:rPr lang="en-US" smtClean="0"/>
              <a:t>2</a:t>
            </a:fld>
            <a:endParaRPr lang="en-US"/>
          </a:p>
        </p:txBody>
      </p:sp>
      <p:graphicFrame>
        <p:nvGraphicFramePr>
          <p:cNvPr id="8" name="Table 7">
            <a:extLst>
              <a:ext uri="{FF2B5EF4-FFF2-40B4-BE49-F238E27FC236}">
                <a16:creationId xmlns:a16="http://schemas.microsoft.com/office/drawing/2014/main" id="{AA1A7EBC-7D6F-27F0-0B3B-949450DCA2E1}"/>
              </a:ext>
            </a:extLst>
          </p:cNvPr>
          <p:cNvGraphicFramePr>
            <a:graphicFrameLocks noGrp="1"/>
          </p:cNvGraphicFramePr>
          <p:nvPr>
            <p:extLst>
              <p:ext uri="{D42A27DB-BD31-4B8C-83A1-F6EECF244321}">
                <p14:modId xmlns:p14="http://schemas.microsoft.com/office/powerpoint/2010/main" val="1589410120"/>
              </p:ext>
            </p:extLst>
          </p:nvPr>
        </p:nvGraphicFramePr>
        <p:xfrm>
          <a:off x="2046289" y="2839125"/>
          <a:ext cx="3054350" cy="1478280"/>
        </p:xfrm>
        <a:graphic>
          <a:graphicData uri="http://schemas.openxmlformats.org/drawingml/2006/table">
            <a:tbl>
              <a:tblPr firstRow="1" bandRow="1">
                <a:tableStyleId>{7DF18680-E054-41AD-8BC1-D1AEF772440D}</a:tableStyleId>
              </a:tblPr>
              <a:tblGrid>
                <a:gridCol w="1527175">
                  <a:extLst>
                    <a:ext uri="{9D8B030D-6E8A-4147-A177-3AD203B41FA5}">
                      <a16:colId xmlns:a16="http://schemas.microsoft.com/office/drawing/2014/main" val="779514560"/>
                    </a:ext>
                  </a:extLst>
                </a:gridCol>
                <a:gridCol w="1527175">
                  <a:extLst>
                    <a:ext uri="{9D8B030D-6E8A-4147-A177-3AD203B41FA5}">
                      <a16:colId xmlns:a16="http://schemas.microsoft.com/office/drawing/2014/main" val="1190782411"/>
                    </a:ext>
                  </a:extLst>
                </a:gridCol>
              </a:tblGrid>
              <a:tr h="369570">
                <a:tc>
                  <a:txBody>
                    <a:bodyPr/>
                    <a:lstStyle/>
                    <a:p>
                      <a:r>
                        <a:rPr lang="en-US" dirty="0"/>
                        <a:t>Text 1</a:t>
                      </a:r>
                    </a:p>
                  </a:txBody>
                  <a:tcPr/>
                </a:tc>
                <a:tc>
                  <a:txBody>
                    <a:bodyPr/>
                    <a:lstStyle/>
                    <a:p>
                      <a:r>
                        <a:rPr lang="en-US" dirty="0"/>
                        <a:t>Column ID</a:t>
                      </a:r>
                    </a:p>
                  </a:txBody>
                  <a:tcPr/>
                </a:tc>
                <a:extLst>
                  <a:ext uri="{0D108BD9-81ED-4DB2-BD59-A6C34878D82A}">
                    <a16:rowId xmlns:a16="http://schemas.microsoft.com/office/drawing/2014/main" val="3888711970"/>
                  </a:ext>
                </a:extLst>
              </a:tr>
              <a:tr h="369570">
                <a:tc>
                  <a:txBody>
                    <a:bodyPr/>
                    <a:lstStyle/>
                    <a:p>
                      <a:r>
                        <a:rPr lang="en-US" dirty="0"/>
                        <a:t>A</a:t>
                      </a:r>
                    </a:p>
                  </a:txBody>
                  <a:tcPr/>
                </a:tc>
                <a:tc>
                  <a:txBody>
                    <a:bodyPr/>
                    <a:lstStyle/>
                    <a:p>
                      <a:r>
                        <a:rPr lang="en-US" dirty="0"/>
                        <a:t>1</a:t>
                      </a:r>
                    </a:p>
                  </a:txBody>
                  <a:tcPr/>
                </a:tc>
                <a:extLst>
                  <a:ext uri="{0D108BD9-81ED-4DB2-BD59-A6C34878D82A}">
                    <a16:rowId xmlns:a16="http://schemas.microsoft.com/office/drawing/2014/main" val="3386809511"/>
                  </a:ext>
                </a:extLst>
              </a:tr>
              <a:tr h="369570">
                <a:tc>
                  <a:txBody>
                    <a:bodyPr/>
                    <a:lstStyle/>
                    <a:p>
                      <a:r>
                        <a:rPr lang="en-US" dirty="0"/>
                        <a:t>B</a:t>
                      </a:r>
                    </a:p>
                  </a:txBody>
                  <a:tcPr/>
                </a:tc>
                <a:tc>
                  <a:txBody>
                    <a:bodyPr/>
                    <a:lstStyle/>
                    <a:p>
                      <a:r>
                        <a:rPr lang="en-US" dirty="0"/>
                        <a:t>2</a:t>
                      </a:r>
                    </a:p>
                  </a:txBody>
                  <a:tcPr/>
                </a:tc>
                <a:extLst>
                  <a:ext uri="{0D108BD9-81ED-4DB2-BD59-A6C34878D82A}">
                    <a16:rowId xmlns:a16="http://schemas.microsoft.com/office/drawing/2014/main" val="658245829"/>
                  </a:ext>
                </a:extLst>
              </a:tr>
              <a:tr h="369570">
                <a:tc>
                  <a:txBody>
                    <a:bodyPr/>
                    <a:lstStyle/>
                    <a:p>
                      <a:r>
                        <a:rPr lang="en-US" dirty="0"/>
                        <a:t>C</a:t>
                      </a:r>
                    </a:p>
                  </a:txBody>
                  <a:tcPr/>
                </a:tc>
                <a:tc>
                  <a:txBody>
                    <a:bodyPr/>
                    <a:lstStyle/>
                    <a:p>
                      <a:r>
                        <a:rPr lang="en-US" dirty="0"/>
                        <a:t>3</a:t>
                      </a:r>
                    </a:p>
                  </a:txBody>
                  <a:tcPr/>
                </a:tc>
                <a:extLst>
                  <a:ext uri="{0D108BD9-81ED-4DB2-BD59-A6C34878D82A}">
                    <a16:rowId xmlns:a16="http://schemas.microsoft.com/office/drawing/2014/main" val="4133204270"/>
                  </a:ext>
                </a:extLst>
              </a:tr>
            </a:tbl>
          </a:graphicData>
        </a:graphic>
      </p:graphicFrame>
      <p:graphicFrame>
        <p:nvGraphicFramePr>
          <p:cNvPr id="9" name="Table 8">
            <a:extLst>
              <a:ext uri="{FF2B5EF4-FFF2-40B4-BE49-F238E27FC236}">
                <a16:creationId xmlns:a16="http://schemas.microsoft.com/office/drawing/2014/main" id="{98DF1B2B-8268-0E79-7709-8FAE51003BB7}"/>
              </a:ext>
            </a:extLst>
          </p:cNvPr>
          <p:cNvGraphicFramePr>
            <a:graphicFrameLocks noGrp="1"/>
          </p:cNvGraphicFramePr>
          <p:nvPr>
            <p:extLst>
              <p:ext uri="{D42A27DB-BD31-4B8C-83A1-F6EECF244321}">
                <p14:modId xmlns:p14="http://schemas.microsoft.com/office/powerpoint/2010/main" val="3165945474"/>
              </p:ext>
            </p:extLst>
          </p:nvPr>
        </p:nvGraphicFramePr>
        <p:xfrm>
          <a:off x="6824663" y="2839125"/>
          <a:ext cx="3321048" cy="1463040"/>
        </p:xfrm>
        <a:graphic>
          <a:graphicData uri="http://schemas.openxmlformats.org/drawingml/2006/table">
            <a:tbl>
              <a:tblPr firstRow="1" bandRow="1">
                <a:tableStyleId>{00A15C55-8517-42AA-B614-E9B94910E393}</a:tableStyleId>
              </a:tblPr>
              <a:tblGrid>
                <a:gridCol w="1660524">
                  <a:extLst>
                    <a:ext uri="{9D8B030D-6E8A-4147-A177-3AD203B41FA5}">
                      <a16:colId xmlns:a16="http://schemas.microsoft.com/office/drawing/2014/main" val="2402567220"/>
                    </a:ext>
                  </a:extLst>
                </a:gridCol>
                <a:gridCol w="1660524">
                  <a:extLst>
                    <a:ext uri="{9D8B030D-6E8A-4147-A177-3AD203B41FA5}">
                      <a16:colId xmlns:a16="http://schemas.microsoft.com/office/drawing/2014/main" val="328565177"/>
                    </a:ext>
                  </a:extLst>
                </a:gridCol>
              </a:tblGrid>
              <a:tr h="295791">
                <a:tc>
                  <a:txBody>
                    <a:bodyPr/>
                    <a:lstStyle/>
                    <a:p>
                      <a:r>
                        <a:rPr lang="en-US" dirty="0"/>
                        <a:t>Column ID</a:t>
                      </a:r>
                    </a:p>
                  </a:txBody>
                  <a:tcPr/>
                </a:tc>
                <a:tc>
                  <a:txBody>
                    <a:bodyPr/>
                    <a:lstStyle/>
                    <a:p>
                      <a:r>
                        <a:rPr lang="en-US" dirty="0"/>
                        <a:t>Text 2</a:t>
                      </a:r>
                    </a:p>
                  </a:txBody>
                  <a:tcPr/>
                </a:tc>
                <a:extLst>
                  <a:ext uri="{0D108BD9-81ED-4DB2-BD59-A6C34878D82A}">
                    <a16:rowId xmlns:a16="http://schemas.microsoft.com/office/drawing/2014/main" val="4004622836"/>
                  </a:ext>
                </a:extLst>
              </a:tr>
              <a:tr h="295791">
                <a:tc>
                  <a:txBody>
                    <a:bodyPr/>
                    <a:lstStyle/>
                    <a:p>
                      <a:r>
                        <a:rPr lang="en-US" dirty="0"/>
                        <a:t>1</a:t>
                      </a:r>
                    </a:p>
                  </a:txBody>
                  <a:tcPr/>
                </a:tc>
                <a:tc>
                  <a:txBody>
                    <a:bodyPr/>
                    <a:lstStyle/>
                    <a:p>
                      <a:r>
                        <a:rPr lang="en-US" dirty="0"/>
                        <a:t>D</a:t>
                      </a:r>
                    </a:p>
                  </a:txBody>
                  <a:tcPr/>
                </a:tc>
                <a:extLst>
                  <a:ext uri="{0D108BD9-81ED-4DB2-BD59-A6C34878D82A}">
                    <a16:rowId xmlns:a16="http://schemas.microsoft.com/office/drawing/2014/main" val="1406950267"/>
                  </a:ext>
                </a:extLst>
              </a:tr>
              <a:tr h="295791">
                <a:tc>
                  <a:txBody>
                    <a:bodyPr/>
                    <a:lstStyle/>
                    <a:p>
                      <a:r>
                        <a:rPr lang="en-US" dirty="0"/>
                        <a:t>2</a:t>
                      </a:r>
                    </a:p>
                  </a:txBody>
                  <a:tcPr/>
                </a:tc>
                <a:tc>
                  <a:txBody>
                    <a:bodyPr/>
                    <a:lstStyle/>
                    <a:p>
                      <a:r>
                        <a:rPr lang="en-US" dirty="0"/>
                        <a:t>E</a:t>
                      </a:r>
                    </a:p>
                  </a:txBody>
                  <a:tcPr/>
                </a:tc>
                <a:extLst>
                  <a:ext uri="{0D108BD9-81ED-4DB2-BD59-A6C34878D82A}">
                    <a16:rowId xmlns:a16="http://schemas.microsoft.com/office/drawing/2014/main" val="1280542412"/>
                  </a:ext>
                </a:extLst>
              </a:tr>
              <a:tr h="295791">
                <a:tc>
                  <a:txBody>
                    <a:bodyPr/>
                    <a:lstStyle/>
                    <a:p>
                      <a:r>
                        <a:rPr lang="en-US" dirty="0"/>
                        <a:t>3</a:t>
                      </a:r>
                    </a:p>
                  </a:txBody>
                  <a:tcPr/>
                </a:tc>
                <a:tc>
                  <a:txBody>
                    <a:bodyPr/>
                    <a:lstStyle/>
                    <a:p>
                      <a:r>
                        <a:rPr lang="en-US" dirty="0"/>
                        <a:t>F</a:t>
                      </a:r>
                    </a:p>
                  </a:txBody>
                  <a:tcPr/>
                </a:tc>
                <a:extLst>
                  <a:ext uri="{0D108BD9-81ED-4DB2-BD59-A6C34878D82A}">
                    <a16:rowId xmlns:a16="http://schemas.microsoft.com/office/drawing/2014/main" val="1474478182"/>
                  </a:ext>
                </a:extLst>
              </a:tr>
            </a:tbl>
          </a:graphicData>
        </a:graphic>
      </p:graphicFrame>
      <p:graphicFrame>
        <p:nvGraphicFramePr>
          <p:cNvPr id="10" name="Table 9">
            <a:extLst>
              <a:ext uri="{FF2B5EF4-FFF2-40B4-BE49-F238E27FC236}">
                <a16:creationId xmlns:a16="http://schemas.microsoft.com/office/drawing/2014/main" id="{6FB5D162-038A-5CD5-45C2-2FC5D0A2A2CC}"/>
              </a:ext>
            </a:extLst>
          </p:cNvPr>
          <p:cNvGraphicFramePr>
            <a:graphicFrameLocks noGrp="1"/>
          </p:cNvGraphicFramePr>
          <p:nvPr>
            <p:extLst>
              <p:ext uri="{D42A27DB-BD31-4B8C-83A1-F6EECF244321}">
                <p14:modId xmlns:p14="http://schemas.microsoft.com/office/powerpoint/2010/main" val="2685694936"/>
              </p:ext>
            </p:extLst>
          </p:nvPr>
        </p:nvGraphicFramePr>
        <p:xfrm>
          <a:off x="2501901" y="4722455"/>
          <a:ext cx="7188198" cy="1463040"/>
        </p:xfrm>
        <a:graphic>
          <a:graphicData uri="http://schemas.openxmlformats.org/drawingml/2006/table">
            <a:tbl>
              <a:tblPr firstRow="1" bandRow="1">
                <a:tableStyleId>{93296810-A885-4BE3-A3E7-6D5BEEA58F35}</a:tableStyleId>
              </a:tblPr>
              <a:tblGrid>
                <a:gridCol w="2396066">
                  <a:extLst>
                    <a:ext uri="{9D8B030D-6E8A-4147-A177-3AD203B41FA5}">
                      <a16:colId xmlns:a16="http://schemas.microsoft.com/office/drawing/2014/main" val="1868009492"/>
                    </a:ext>
                  </a:extLst>
                </a:gridCol>
                <a:gridCol w="2396066">
                  <a:extLst>
                    <a:ext uri="{9D8B030D-6E8A-4147-A177-3AD203B41FA5}">
                      <a16:colId xmlns:a16="http://schemas.microsoft.com/office/drawing/2014/main" val="1886729190"/>
                    </a:ext>
                  </a:extLst>
                </a:gridCol>
                <a:gridCol w="2396066">
                  <a:extLst>
                    <a:ext uri="{9D8B030D-6E8A-4147-A177-3AD203B41FA5}">
                      <a16:colId xmlns:a16="http://schemas.microsoft.com/office/drawing/2014/main" val="748641611"/>
                    </a:ext>
                  </a:extLst>
                </a:gridCol>
              </a:tblGrid>
              <a:tr h="307412">
                <a:tc>
                  <a:txBody>
                    <a:bodyPr/>
                    <a:lstStyle/>
                    <a:p>
                      <a:r>
                        <a:rPr lang="en-US" dirty="0"/>
                        <a:t>Column ID</a:t>
                      </a:r>
                    </a:p>
                  </a:txBody>
                  <a:tcPr/>
                </a:tc>
                <a:tc>
                  <a:txBody>
                    <a:bodyPr/>
                    <a:lstStyle/>
                    <a:p>
                      <a:r>
                        <a:rPr lang="en-US" dirty="0"/>
                        <a:t>Text 1</a:t>
                      </a:r>
                    </a:p>
                  </a:txBody>
                  <a:tcPr/>
                </a:tc>
                <a:tc>
                  <a:txBody>
                    <a:bodyPr/>
                    <a:lstStyle/>
                    <a:p>
                      <a:r>
                        <a:rPr lang="en-US" dirty="0"/>
                        <a:t>Text 2</a:t>
                      </a:r>
                    </a:p>
                  </a:txBody>
                  <a:tcPr/>
                </a:tc>
                <a:extLst>
                  <a:ext uri="{0D108BD9-81ED-4DB2-BD59-A6C34878D82A}">
                    <a16:rowId xmlns:a16="http://schemas.microsoft.com/office/drawing/2014/main" val="2973778690"/>
                  </a:ext>
                </a:extLst>
              </a:tr>
              <a:tr h="311682">
                <a:tc>
                  <a:txBody>
                    <a:bodyPr/>
                    <a:lstStyle/>
                    <a:p>
                      <a:r>
                        <a:rPr lang="en-US" dirty="0"/>
                        <a:t>1</a:t>
                      </a:r>
                    </a:p>
                  </a:txBody>
                  <a:tcPr/>
                </a:tc>
                <a:tc>
                  <a:txBody>
                    <a:bodyPr/>
                    <a:lstStyle/>
                    <a:p>
                      <a:r>
                        <a:rPr lang="en-US" dirty="0"/>
                        <a:t>A</a:t>
                      </a:r>
                    </a:p>
                  </a:txBody>
                  <a:tcPr/>
                </a:tc>
                <a:tc>
                  <a:txBody>
                    <a:bodyPr/>
                    <a:lstStyle/>
                    <a:p>
                      <a:r>
                        <a:rPr lang="en-US" dirty="0"/>
                        <a:t>D</a:t>
                      </a:r>
                    </a:p>
                  </a:txBody>
                  <a:tcPr/>
                </a:tc>
                <a:extLst>
                  <a:ext uri="{0D108BD9-81ED-4DB2-BD59-A6C34878D82A}">
                    <a16:rowId xmlns:a16="http://schemas.microsoft.com/office/drawing/2014/main" val="2982855988"/>
                  </a:ext>
                </a:extLst>
              </a:tr>
              <a:tr h="311682">
                <a:tc>
                  <a:txBody>
                    <a:bodyPr/>
                    <a:lstStyle/>
                    <a:p>
                      <a:r>
                        <a:rPr lang="en-US" dirty="0"/>
                        <a:t>2</a:t>
                      </a:r>
                    </a:p>
                  </a:txBody>
                  <a:tcPr/>
                </a:tc>
                <a:tc>
                  <a:txBody>
                    <a:bodyPr/>
                    <a:lstStyle/>
                    <a:p>
                      <a:r>
                        <a:rPr lang="en-US" dirty="0"/>
                        <a:t>B</a:t>
                      </a:r>
                    </a:p>
                  </a:txBody>
                  <a:tcPr/>
                </a:tc>
                <a:tc>
                  <a:txBody>
                    <a:bodyPr/>
                    <a:lstStyle/>
                    <a:p>
                      <a:r>
                        <a:rPr lang="en-US" dirty="0"/>
                        <a:t>E</a:t>
                      </a:r>
                    </a:p>
                  </a:txBody>
                  <a:tcPr/>
                </a:tc>
                <a:extLst>
                  <a:ext uri="{0D108BD9-81ED-4DB2-BD59-A6C34878D82A}">
                    <a16:rowId xmlns:a16="http://schemas.microsoft.com/office/drawing/2014/main" val="3235289648"/>
                  </a:ext>
                </a:extLst>
              </a:tr>
              <a:tr h="311682">
                <a:tc>
                  <a:txBody>
                    <a:bodyPr/>
                    <a:lstStyle/>
                    <a:p>
                      <a:r>
                        <a:rPr lang="en-US" dirty="0"/>
                        <a:t>3</a:t>
                      </a:r>
                    </a:p>
                  </a:txBody>
                  <a:tcPr/>
                </a:tc>
                <a:tc>
                  <a:txBody>
                    <a:bodyPr/>
                    <a:lstStyle/>
                    <a:p>
                      <a:r>
                        <a:rPr lang="en-US" dirty="0"/>
                        <a:t>C</a:t>
                      </a:r>
                    </a:p>
                  </a:txBody>
                  <a:tcPr/>
                </a:tc>
                <a:tc>
                  <a:txBody>
                    <a:bodyPr/>
                    <a:lstStyle/>
                    <a:p>
                      <a:r>
                        <a:rPr lang="en-US" dirty="0"/>
                        <a:t>F</a:t>
                      </a:r>
                    </a:p>
                  </a:txBody>
                  <a:tcPr/>
                </a:tc>
                <a:extLst>
                  <a:ext uri="{0D108BD9-81ED-4DB2-BD59-A6C34878D82A}">
                    <a16:rowId xmlns:a16="http://schemas.microsoft.com/office/drawing/2014/main" val="1514029217"/>
                  </a:ext>
                </a:extLst>
              </a:tr>
            </a:tbl>
          </a:graphicData>
        </a:graphic>
      </p:graphicFrame>
      <p:sp>
        <p:nvSpPr>
          <p:cNvPr id="11" name="Arrow: Left-Right-Up 10">
            <a:extLst>
              <a:ext uri="{FF2B5EF4-FFF2-40B4-BE49-F238E27FC236}">
                <a16:creationId xmlns:a16="http://schemas.microsoft.com/office/drawing/2014/main" id="{64DBC48A-33FF-6245-5A28-34ED06693D6B}"/>
              </a:ext>
            </a:extLst>
          </p:cNvPr>
          <p:cNvSpPr/>
          <p:nvPr/>
        </p:nvSpPr>
        <p:spPr>
          <a:xfrm rot="10800000">
            <a:off x="5329238" y="3443089"/>
            <a:ext cx="1308103" cy="943054"/>
          </a:xfrm>
          <a:prstGeom prst="leftRightUpArrow">
            <a:avLst/>
          </a:prstGeom>
          <a:solidFill>
            <a:schemeClr val="bg2">
              <a:lumMod val="50000"/>
            </a:schemeClr>
          </a:solidFill>
          <a:ln>
            <a:solidFill>
              <a:schemeClr val="bg2">
                <a:lumMod val="1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90950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8C0A9-BD74-C111-99A0-ABEB79823195}"/>
              </a:ext>
            </a:extLst>
          </p:cNvPr>
          <p:cNvSpPr>
            <a:spLocks noGrp="1"/>
          </p:cNvSpPr>
          <p:nvPr>
            <p:ph type="ctrTitle"/>
          </p:nvPr>
        </p:nvSpPr>
        <p:spPr>
          <a:xfrm>
            <a:off x="1524000" y="1122363"/>
            <a:ext cx="9144000" cy="2387600"/>
          </a:xfrm>
        </p:spPr>
        <p:txBody>
          <a:bodyPr anchor="b">
            <a:normAutofit/>
          </a:bodyPr>
          <a:lstStyle/>
          <a:p>
            <a:r>
              <a:rPr lang="en-US" dirty="0"/>
              <a:t>Questions?</a:t>
            </a:r>
          </a:p>
        </p:txBody>
      </p:sp>
      <p:sp>
        <p:nvSpPr>
          <p:cNvPr id="3" name="Content Placeholder 2">
            <a:extLst>
              <a:ext uri="{FF2B5EF4-FFF2-40B4-BE49-F238E27FC236}">
                <a16:creationId xmlns:a16="http://schemas.microsoft.com/office/drawing/2014/main" id="{618D736D-883F-304A-8FB0-0DFE7F04A82B}"/>
              </a:ext>
            </a:extLst>
          </p:cNvPr>
          <p:cNvSpPr>
            <a:spLocks noGrp="1"/>
          </p:cNvSpPr>
          <p:nvPr>
            <p:ph type="subTitle" idx="1"/>
          </p:nvPr>
        </p:nvSpPr>
        <p:spPr>
          <a:xfrm>
            <a:off x="1524000" y="3602038"/>
            <a:ext cx="9144000" cy="1655762"/>
          </a:xfrm>
        </p:spPr>
        <p:txBody>
          <a:bodyPr>
            <a:normAutofit/>
          </a:bodyPr>
          <a:lstStyle/>
          <a:p>
            <a:r>
              <a:rPr lang="en-US" sz="2000" dirty="0"/>
              <a:t>You can also reach out to us!</a:t>
            </a:r>
          </a:p>
          <a:p>
            <a:r>
              <a:rPr lang="en-US" sz="2000" dirty="0">
                <a:hlinkClick r:id="rId2"/>
              </a:rPr>
              <a:t>Neeka.Sewnath@census.gov</a:t>
            </a:r>
            <a:r>
              <a:rPr lang="en-US" sz="2000" dirty="0"/>
              <a:t> </a:t>
            </a:r>
          </a:p>
          <a:p>
            <a:r>
              <a:rPr lang="en-US" sz="2000" dirty="0">
                <a:hlinkClick r:id="rId3"/>
              </a:rPr>
              <a:t>Clayton.G.Knappenberger@census.gov</a:t>
            </a:r>
            <a:endParaRPr lang="en-US" sz="2000" dirty="0"/>
          </a:p>
          <a:p>
            <a:pPr marL="0" indent="0">
              <a:buNone/>
            </a:pPr>
            <a:r>
              <a:rPr lang="en-US" sz="2000" dirty="0"/>
              <a:t> </a:t>
            </a:r>
          </a:p>
        </p:txBody>
      </p:sp>
      <p:sp>
        <p:nvSpPr>
          <p:cNvPr id="5" name="Slide Number Placeholder 4">
            <a:extLst>
              <a:ext uri="{FF2B5EF4-FFF2-40B4-BE49-F238E27FC236}">
                <a16:creationId xmlns:a16="http://schemas.microsoft.com/office/drawing/2014/main" id="{D53358EE-FA64-B64A-5416-D7D62AFC8DC2}"/>
              </a:ext>
            </a:extLst>
          </p:cNvPr>
          <p:cNvSpPr>
            <a:spLocks noGrp="1"/>
          </p:cNvSpPr>
          <p:nvPr>
            <p:ph type="sldNum" sz="quarter" idx="12"/>
          </p:nvPr>
        </p:nvSpPr>
        <p:spPr>
          <a:xfrm>
            <a:off x="8610600" y="6356350"/>
            <a:ext cx="2743200" cy="365125"/>
          </a:xfrm>
        </p:spPr>
        <p:txBody>
          <a:bodyPr anchor="ctr">
            <a:normAutofit/>
          </a:bodyPr>
          <a:lstStyle/>
          <a:p>
            <a:pPr>
              <a:spcAft>
                <a:spcPts val="600"/>
              </a:spcAft>
            </a:pPr>
            <a:fld id="{FC63ECC8-719A-498E-B101-491B6A35558E}" type="slidenum">
              <a:rPr lang="en-US" smtClean="0"/>
              <a:pPr>
                <a:spcAft>
                  <a:spcPts val="600"/>
                </a:spcAft>
              </a:pPr>
              <a:t>20</a:t>
            </a:fld>
            <a:endParaRPr lang="en-US"/>
          </a:p>
        </p:txBody>
      </p:sp>
    </p:spTree>
    <p:extLst>
      <p:ext uri="{BB962C8B-B14F-4D97-AF65-F5344CB8AC3E}">
        <p14:creationId xmlns:p14="http://schemas.microsoft.com/office/powerpoint/2010/main" val="374722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89E7-DF0B-F195-7AAE-B3989716430E}"/>
              </a:ext>
            </a:extLst>
          </p:cNvPr>
          <p:cNvSpPr>
            <a:spLocks noGrp="1"/>
          </p:cNvSpPr>
          <p:nvPr>
            <p:ph type="title"/>
          </p:nvPr>
        </p:nvSpPr>
        <p:spPr/>
        <p:txBody>
          <a:bodyPr/>
          <a:lstStyle/>
          <a:p>
            <a:r>
              <a:rPr lang="en-US" dirty="0"/>
              <a:t>Existing Challenges in Record Linkage</a:t>
            </a:r>
          </a:p>
        </p:txBody>
      </p:sp>
      <p:sp>
        <p:nvSpPr>
          <p:cNvPr id="3" name="Content Placeholder 2">
            <a:extLst>
              <a:ext uri="{FF2B5EF4-FFF2-40B4-BE49-F238E27FC236}">
                <a16:creationId xmlns:a16="http://schemas.microsoft.com/office/drawing/2014/main" id="{C94A50D2-9BFE-337D-CE80-F085B6A9813A}"/>
              </a:ext>
            </a:extLst>
          </p:cNvPr>
          <p:cNvSpPr>
            <a:spLocks noGrp="1"/>
          </p:cNvSpPr>
          <p:nvPr>
            <p:ph idx="1"/>
          </p:nvPr>
        </p:nvSpPr>
        <p:spPr/>
        <p:txBody>
          <a:bodyPr/>
          <a:lstStyle/>
          <a:p>
            <a:r>
              <a:rPr lang="en-US" dirty="0"/>
              <a:t>Challenges when common keys are absent</a:t>
            </a:r>
          </a:p>
          <a:p>
            <a:pPr lvl="1"/>
            <a:r>
              <a:rPr lang="en-US" dirty="0"/>
              <a:t>No unique IDs!</a:t>
            </a:r>
          </a:p>
          <a:p>
            <a:r>
              <a:rPr lang="en-US" dirty="0"/>
              <a:t>Greater reliance on specialized code for string similarity</a:t>
            </a:r>
          </a:p>
        </p:txBody>
      </p:sp>
      <p:sp>
        <p:nvSpPr>
          <p:cNvPr id="5" name="Slide Number Placeholder 4">
            <a:extLst>
              <a:ext uri="{FF2B5EF4-FFF2-40B4-BE49-F238E27FC236}">
                <a16:creationId xmlns:a16="http://schemas.microsoft.com/office/drawing/2014/main" id="{952F6C60-52F8-987C-77C9-27CF0ECF68BA}"/>
              </a:ext>
            </a:extLst>
          </p:cNvPr>
          <p:cNvSpPr>
            <a:spLocks noGrp="1"/>
          </p:cNvSpPr>
          <p:nvPr>
            <p:ph type="sldNum" sz="quarter" idx="12"/>
          </p:nvPr>
        </p:nvSpPr>
        <p:spPr/>
        <p:txBody>
          <a:bodyPr/>
          <a:lstStyle/>
          <a:p>
            <a:fld id="{FC63ECC8-719A-498E-B101-491B6A35558E}" type="slidenum">
              <a:rPr lang="en-US" smtClean="0"/>
              <a:t>3</a:t>
            </a:fld>
            <a:endParaRPr lang="en-US"/>
          </a:p>
        </p:txBody>
      </p:sp>
      <p:graphicFrame>
        <p:nvGraphicFramePr>
          <p:cNvPr id="4" name="Table 3">
            <a:extLst>
              <a:ext uri="{FF2B5EF4-FFF2-40B4-BE49-F238E27FC236}">
                <a16:creationId xmlns:a16="http://schemas.microsoft.com/office/drawing/2014/main" id="{D9555F5D-9EB2-3841-E858-A5B7F3EA32F4}"/>
              </a:ext>
            </a:extLst>
          </p:cNvPr>
          <p:cNvGraphicFramePr>
            <a:graphicFrameLocks noGrp="1"/>
          </p:cNvGraphicFramePr>
          <p:nvPr>
            <p:extLst>
              <p:ext uri="{D42A27DB-BD31-4B8C-83A1-F6EECF244321}">
                <p14:modId xmlns:p14="http://schemas.microsoft.com/office/powerpoint/2010/main" val="2209409530"/>
              </p:ext>
            </p:extLst>
          </p:nvPr>
        </p:nvGraphicFramePr>
        <p:xfrm>
          <a:off x="838200" y="4014788"/>
          <a:ext cx="3719514" cy="1645812"/>
        </p:xfrm>
        <a:graphic>
          <a:graphicData uri="http://schemas.openxmlformats.org/drawingml/2006/table">
            <a:tbl>
              <a:tblPr firstRow="1" bandRow="1">
                <a:tableStyleId>{5C22544A-7EE6-4342-B048-85BDC9FD1C3A}</a:tableStyleId>
              </a:tblPr>
              <a:tblGrid>
                <a:gridCol w="1859757">
                  <a:extLst>
                    <a:ext uri="{9D8B030D-6E8A-4147-A177-3AD203B41FA5}">
                      <a16:colId xmlns:a16="http://schemas.microsoft.com/office/drawing/2014/main" val="3004198427"/>
                    </a:ext>
                  </a:extLst>
                </a:gridCol>
                <a:gridCol w="1859757">
                  <a:extLst>
                    <a:ext uri="{9D8B030D-6E8A-4147-A177-3AD203B41FA5}">
                      <a16:colId xmlns:a16="http://schemas.microsoft.com/office/drawing/2014/main" val="1712709807"/>
                    </a:ext>
                  </a:extLst>
                </a:gridCol>
              </a:tblGrid>
              <a:tr h="411453">
                <a:tc>
                  <a:txBody>
                    <a:bodyPr/>
                    <a:lstStyle/>
                    <a:p>
                      <a:r>
                        <a:rPr lang="en-US" dirty="0"/>
                        <a:t>Text 1</a:t>
                      </a:r>
                    </a:p>
                  </a:txBody>
                  <a:tcPr/>
                </a:tc>
                <a:tc>
                  <a:txBody>
                    <a:bodyPr/>
                    <a:lstStyle/>
                    <a:p>
                      <a:r>
                        <a:rPr lang="en-US" dirty="0"/>
                        <a:t>Text 2</a:t>
                      </a:r>
                    </a:p>
                  </a:txBody>
                  <a:tcPr/>
                </a:tc>
                <a:extLst>
                  <a:ext uri="{0D108BD9-81ED-4DB2-BD59-A6C34878D82A}">
                    <a16:rowId xmlns:a16="http://schemas.microsoft.com/office/drawing/2014/main" val="2861461321"/>
                  </a:ext>
                </a:extLst>
              </a:tr>
              <a:tr h="411453">
                <a:tc>
                  <a:txBody>
                    <a:bodyPr/>
                    <a:lstStyle/>
                    <a:p>
                      <a:r>
                        <a:rPr lang="en-US" dirty="0"/>
                        <a:t>A</a:t>
                      </a:r>
                    </a:p>
                  </a:txBody>
                  <a:tcPr/>
                </a:tc>
                <a:tc>
                  <a:txBody>
                    <a:bodyPr/>
                    <a:lstStyle/>
                    <a:p>
                      <a:r>
                        <a:rPr lang="en-US" dirty="0"/>
                        <a:t>D</a:t>
                      </a:r>
                    </a:p>
                  </a:txBody>
                  <a:tcPr/>
                </a:tc>
                <a:extLst>
                  <a:ext uri="{0D108BD9-81ED-4DB2-BD59-A6C34878D82A}">
                    <a16:rowId xmlns:a16="http://schemas.microsoft.com/office/drawing/2014/main" val="4245546911"/>
                  </a:ext>
                </a:extLst>
              </a:tr>
              <a:tr h="411453">
                <a:tc>
                  <a:txBody>
                    <a:bodyPr/>
                    <a:lstStyle/>
                    <a:p>
                      <a:r>
                        <a:rPr lang="en-US" dirty="0"/>
                        <a:t>B</a:t>
                      </a:r>
                    </a:p>
                  </a:txBody>
                  <a:tcPr/>
                </a:tc>
                <a:tc>
                  <a:txBody>
                    <a:bodyPr/>
                    <a:lstStyle/>
                    <a:p>
                      <a:r>
                        <a:rPr lang="en-US" dirty="0"/>
                        <a:t>E</a:t>
                      </a:r>
                    </a:p>
                  </a:txBody>
                  <a:tcPr/>
                </a:tc>
                <a:extLst>
                  <a:ext uri="{0D108BD9-81ED-4DB2-BD59-A6C34878D82A}">
                    <a16:rowId xmlns:a16="http://schemas.microsoft.com/office/drawing/2014/main" val="2171272491"/>
                  </a:ext>
                </a:extLst>
              </a:tr>
              <a:tr h="411453">
                <a:tc>
                  <a:txBody>
                    <a:bodyPr/>
                    <a:lstStyle/>
                    <a:p>
                      <a:r>
                        <a:rPr lang="en-US" dirty="0"/>
                        <a:t>C</a:t>
                      </a:r>
                    </a:p>
                  </a:txBody>
                  <a:tcPr/>
                </a:tc>
                <a:tc>
                  <a:txBody>
                    <a:bodyPr/>
                    <a:lstStyle/>
                    <a:p>
                      <a:r>
                        <a:rPr lang="en-US" dirty="0"/>
                        <a:t>F</a:t>
                      </a:r>
                    </a:p>
                  </a:txBody>
                  <a:tcPr/>
                </a:tc>
                <a:extLst>
                  <a:ext uri="{0D108BD9-81ED-4DB2-BD59-A6C34878D82A}">
                    <a16:rowId xmlns:a16="http://schemas.microsoft.com/office/drawing/2014/main" val="3604422908"/>
                  </a:ext>
                </a:extLst>
              </a:tr>
            </a:tbl>
          </a:graphicData>
        </a:graphic>
      </p:graphicFrame>
      <p:graphicFrame>
        <p:nvGraphicFramePr>
          <p:cNvPr id="6" name="Table 5">
            <a:extLst>
              <a:ext uri="{FF2B5EF4-FFF2-40B4-BE49-F238E27FC236}">
                <a16:creationId xmlns:a16="http://schemas.microsoft.com/office/drawing/2014/main" id="{552998E7-A085-87A5-617B-001A276BA95B}"/>
              </a:ext>
            </a:extLst>
          </p:cNvPr>
          <p:cNvGraphicFramePr>
            <a:graphicFrameLocks noGrp="1"/>
          </p:cNvGraphicFramePr>
          <p:nvPr>
            <p:extLst>
              <p:ext uri="{D42A27DB-BD31-4B8C-83A1-F6EECF244321}">
                <p14:modId xmlns:p14="http://schemas.microsoft.com/office/powerpoint/2010/main" val="1013705054"/>
              </p:ext>
            </p:extLst>
          </p:nvPr>
        </p:nvGraphicFramePr>
        <p:xfrm>
          <a:off x="7446963" y="4001294"/>
          <a:ext cx="3719514" cy="1645812"/>
        </p:xfrm>
        <a:graphic>
          <a:graphicData uri="http://schemas.openxmlformats.org/drawingml/2006/table">
            <a:tbl>
              <a:tblPr firstRow="1" bandRow="1">
                <a:tableStyleId>{00A15C55-8517-42AA-B614-E9B94910E393}</a:tableStyleId>
              </a:tblPr>
              <a:tblGrid>
                <a:gridCol w="1859757">
                  <a:extLst>
                    <a:ext uri="{9D8B030D-6E8A-4147-A177-3AD203B41FA5}">
                      <a16:colId xmlns:a16="http://schemas.microsoft.com/office/drawing/2014/main" val="3150998021"/>
                    </a:ext>
                  </a:extLst>
                </a:gridCol>
                <a:gridCol w="1859757">
                  <a:extLst>
                    <a:ext uri="{9D8B030D-6E8A-4147-A177-3AD203B41FA5}">
                      <a16:colId xmlns:a16="http://schemas.microsoft.com/office/drawing/2014/main" val="3766384346"/>
                    </a:ext>
                  </a:extLst>
                </a:gridCol>
              </a:tblGrid>
              <a:tr h="411453">
                <a:tc>
                  <a:txBody>
                    <a:bodyPr/>
                    <a:lstStyle/>
                    <a:p>
                      <a:r>
                        <a:rPr lang="en-US" dirty="0"/>
                        <a:t>Text 1</a:t>
                      </a:r>
                    </a:p>
                  </a:txBody>
                  <a:tcPr/>
                </a:tc>
                <a:tc>
                  <a:txBody>
                    <a:bodyPr/>
                    <a:lstStyle/>
                    <a:p>
                      <a:r>
                        <a:rPr lang="en-US" dirty="0"/>
                        <a:t>Text 2</a:t>
                      </a:r>
                    </a:p>
                  </a:txBody>
                  <a:tcPr/>
                </a:tc>
                <a:extLst>
                  <a:ext uri="{0D108BD9-81ED-4DB2-BD59-A6C34878D82A}">
                    <a16:rowId xmlns:a16="http://schemas.microsoft.com/office/drawing/2014/main" val="1917886873"/>
                  </a:ext>
                </a:extLst>
              </a:tr>
              <a:tr h="411453">
                <a:tc>
                  <a:txBody>
                    <a:bodyPr/>
                    <a:lstStyle/>
                    <a:p>
                      <a:r>
                        <a:rPr lang="en-US" dirty="0"/>
                        <a:t>a.</a:t>
                      </a:r>
                    </a:p>
                  </a:txBody>
                  <a:tcPr/>
                </a:tc>
                <a:tc>
                  <a:txBody>
                    <a:bodyPr/>
                    <a:lstStyle/>
                    <a:p>
                      <a:r>
                        <a:rPr lang="en-US" dirty="0"/>
                        <a:t>G</a:t>
                      </a:r>
                    </a:p>
                  </a:txBody>
                  <a:tcPr/>
                </a:tc>
                <a:extLst>
                  <a:ext uri="{0D108BD9-81ED-4DB2-BD59-A6C34878D82A}">
                    <a16:rowId xmlns:a16="http://schemas.microsoft.com/office/drawing/2014/main" val="3350154189"/>
                  </a:ext>
                </a:extLst>
              </a:tr>
              <a:tr h="411453">
                <a:tc>
                  <a:txBody>
                    <a:bodyPr/>
                    <a:lstStyle/>
                    <a:p>
                      <a:r>
                        <a:rPr lang="en-US" dirty="0"/>
                        <a:t>“B”</a:t>
                      </a:r>
                    </a:p>
                  </a:txBody>
                  <a:tcPr/>
                </a:tc>
                <a:tc>
                  <a:txBody>
                    <a:bodyPr/>
                    <a:lstStyle/>
                    <a:p>
                      <a:r>
                        <a:rPr lang="en-US" dirty="0"/>
                        <a:t>H</a:t>
                      </a:r>
                    </a:p>
                  </a:txBody>
                  <a:tcPr/>
                </a:tc>
                <a:extLst>
                  <a:ext uri="{0D108BD9-81ED-4DB2-BD59-A6C34878D82A}">
                    <a16:rowId xmlns:a16="http://schemas.microsoft.com/office/drawing/2014/main" val="3268797495"/>
                  </a:ext>
                </a:extLst>
              </a:tr>
              <a:tr h="411453">
                <a:tc>
                  <a:txBody>
                    <a:bodyPr/>
                    <a:lstStyle/>
                    <a:p>
                      <a:r>
                        <a:rPr lang="en-US" dirty="0"/>
                        <a:t>(C)</a:t>
                      </a:r>
                    </a:p>
                  </a:txBody>
                  <a:tcPr/>
                </a:tc>
                <a:tc>
                  <a:txBody>
                    <a:bodyPr/>
                    <a:lstStyle/>
                    <a:p>
                      <a:r>
                        <a:rPr lang="en-US" dirty="0"/>
                        <a:t>I</a:t>
                      </a:r>
                    </a:p>
                  </a:txBody>
                  <a:tcPr/>
                </a:tc>
                <a:extLst>
                  <a:ext uri="{0D108BD9-81ED-4DB2-BD59-A6C34878D82A}">
                    <a16:rowId xmlns:a16="http://schemas.microsoft.com/office/drawing/2014/main" val="279529714"/>
                  </a:ext>
                </a:extLst>
              </a:tr>
            </a:tbl>
          </a:graphicData>
        </a:graphic>
      </p:graphicFrame>
      <p:pic>
        <p:nvPicPr>
          <p:cNvPr id="10" name="Graphic 9" descr="Programmer male outline">
            <a:extLst>
              <a:ext uri="{FF2B5EF4-FFF2-40B4-BE49-F238E27FC236}">
                <a16:creationId xmlns:a16="http://schemas.microsoft.com/office/drawing/2014/main" id="{A30FB990-9CDC-7FE9-A381-0E1704CCAA1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016500" y="3831800"/>
            <a:ext cx="1828800" cy="1828800"/>
          </a:xfrm>
          <a:prstGeom prst="rect">
            <a:avLst/>
          </a:prstGeom>
        </p:spPr>
      </p:pic>
      <p:pic>
        <p:nvPicPr>
          <p:cNvPr id="12" name="Graphic 11" descr="Thought bubble outline">
            <a:extLst>
              <a:ext uri="{FF2B5EF4-FFF2-40B4-BE49-F238E27FC236}">
                <a16:creationId xmlns:a16="http://schemas.microsoft.com/office/drawing/2014/main" id="{6A3EAEB1-6CA3-6C74-6562-5A7DC19065B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231732" y="3307132"/>
            <a:ext cx="914400" cy="914400"/>
          </a:xfrm>
          <a:prstGeom prst="rect">
            <a:avLst/>
          </a:prstGeom>
        </p:spPr>
      </p:pic>
    </p:spTree>
    <p:extLst>
      <p:ext uri="{BB962C8B-B14F-4D97-AF65-F5344CB8AC3E}">
        <p14:creationId xmlns:p14="http://schemas.microsoft.com/office/powerpoint/2010/main" val="1754503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9D53C-B029-C4AF-B38F-940583EAFC2C}"/>
              </a:ext>
            </a:extLst>
          </p:cNvPr>
          <p:cNvSpPr>
            <a:spLocks noGrp="1"/>
          </p:cNvSpPr>
          <p:nvPr>
            <p:ph type="title"/>
          </p:nvPr>
        </p:nvSpPr>
        <p:spPr/>
        <p:txBody>
          <a:bodyPr/>
          <a:lstStyle/>
          <a:p>
            <a:r>
              <a:rPr lang="en-US" dirty="0"/>
              <a:t>Existing Options</a:t>
            </a:r>
          </a:p>
        </p:txBody>
      </p:sp>
      <p:sp>
        <p:nvSpPr>
          <p:cNvPr id="3" name="Content Placeholder 2">
            <a:extLst>
              <a:ext uri="{FF2B5EF4-FFF2-40B4-BE49-F238E27FC236}">
                <a16:creationId xmlns:a16="http://schemas.microsoft.com/office/drawing/2014/main" id="{747B2B8F-93E3-F0F6-1714-362CEABDF447}"/>
              </a:ext>
            </a:extLst>
          </p:cNvPr>
          <p:cNvSpPr>
            <a:spLocks noGrp="1"/>
          </p:cNvSpPr>
          <p:nvPr>
            <p:ph idx="1"/>
          </p:nvPr>
        </p:nvSpPr>
        <p:spPr/>
        <p:txBody>
          <a:bodyPr/>
          <a:lstStyle/>
          <a:p>
            <a:r>
              <a:rPr lang="en-US" dirty="0"/>
              <a:t>Existing options</a:t>
            </a:r>
          </a:p>
          <a:p>
            <a:pPr lvl="1"/>
            <a:r>
              <a:rPr lang="en-US" dirty="0"/>
              <a:t>High efficiency packages with limited methods</a:t>
            </a:r>
          </a:p>
          <a:p>
            <a:pPr lvl="1"/>
            <a:r>
              <a:rPr lang="en-US" dirty="0"/>
              <a:t>Less efficient packages with wider sets of methods</a:t>
            </a:r>
          </a:p>
          <a:p>
            <a:pPr lvl="1"/>
            <a:r>
              <a:rPr lang="en-US" dirty="0"/>
              <a:t>Poorly maintained packages</a:t>
            </a:r>
          </a:p>
          <a:p>
            <a:r>
              <a:rPr lang="en-US" dirty="0"/>
              <a:t>Need for a balanced approach</a:t>
            </a:r>
          </a:p>
          <a:p>
            <a:pPr marL="0" indent="0">
              <a:buNone/>
            </a:pPr>
            <a:endParaRPr lang="en-US" dirty="0"/>
          </a:p>
        </p:txBody>
      </p:sp>
      <p:sp>
        <p:nvSpPr>
          <p:cNvPr id="5" name="Slide Number Placeholder 4">
            <a:extLst>
              <a:ext uri="{FF2B5EF4-FFF2-40B4-BE49-F238E27FC236}">
                <a16:creationId xmlns:a16="http://schemas.microsoft.com/office/drawing/2014/main" id="{CF7F4C74-D83F-98E3-3085-EA5CD83351A3}"/>
              </a:ext>
            </a:extLst>
          </p:cNvPr>
          <p:cNvSpPr>
            <a:spLocks noGrp="1"/>
          </p:cNvSpPr>
          <p:nvPr>
            <p:ph type="sldNum" sz="quarter" idx="12"/>
          </p:nvPr>
        </p:nvSpPr>
        <p:spPr/>
        <p:txBody>
          <a:bodyPr/>
          <a:lstStyle/>
          <a:p>
            <a:fld id="{FC63ECC8-719A-498E-B101-491B6A35558E}" type="slidenum">
              <a:rPr lang="en-US" smtClean="0"/>
              <a:t>4</a:t>
            </a:fld>
            <a:endParaRPr lang="en-US"/>
          </a:p>
        </p:txBody>
      </p:sp>
    </p:spTree>
    <p:extLst>
      <p:ext uri="{BB962C8B-B14F-4D97-AF65-F5344CB8AC3E}">
        <p14:creationId xmlns:p14="http://schemas.microsoft.com/office/powerpoint/2010/main" val="219490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87D1C-610E-9268-72F2-563E027834A6}"/>
              </a:ext>
            </a:extLst>
          </p:cNvPr>
          <p:cNvSpPr>
            <a:spLocks noGrp="1"/>
          </p:cNvSpPr>
          <p:nvPr>
            <p:ph type="title"/>
          </p:nvPr>
        </p:nvSpPr>
        <p:spPr/>
        <p:txBody>
          <a:bodyPr/>
          <a:lstStyle/>
          <a:p>
            <a:r>
              <a:rPr lang="en-US" dirty="0"/>
              <a:t>Close Enough</a:t>
            </a:r>
          </a:p>
        </p:txBody>
      </p:sp>
      <p:sp>
        <p:nvSpPr>
          <p:cNvPr id="3" name="Content Placeholder 2">
            <a:extLst>
              <a:ext uri="{FF2B5EF4-FFF2-40B4-BE49-F238E27FC236}">
                <a16:creationId xmlns:a16="http://schemas.microsoft.com/office/drawing/2014/main" id="{6E5C6EFE-ACC9-3DC3-10A8-82D3C06EDDE2}"/>
              </a:ext>
            </a:extLst>
          </p:cNvPr>
          <p:cNvSpPr>
            <a:spLocks noGrp="1"/>
          </p:cNvSpPr>
          <p:nvPr>
            <p:ph idx="1"/>
          </p:nvPr>
        </p:nvSpPr>
        <p:spPr/>
        <p:txBody>
          <a:bodyPr/>
          <a:lstStyle/>
          <a:p>
            <a:r>
              <a:rPr lang="en-US" dirty="0"/>
              <a:t>Python package for fast and accurate string comparisons</a:t>
            </a:r>
          </a:p>
          <a:p>
            <a:r>
              <a:rPr lang="en-US" dirty="0"/>
              <a:t>Built upon</a:t>
            </a:r>
          </a:p>
          <a:p>
            <a:pPr lvl="1"/>
            <a:r>
              <a:rPr lang="en-US" dirty="0"/>
              <a:t>FEBRL (Freely Extensible Biomedical Record Linkage)</a:t>
            </a:r>
          </a:p>
          <a:p>
            <a:pPr lvl="1"/>
            <a:r>
              <a:rPr lang="en-US" dirty="0"/>
              <a:t>Jellyfish (string comparison library)</a:t>
            </a:r>
          </a:p>
          <a:p>
            <a:r>
              <a:rPr lang="en-US" dirty="0"/>
              <a:t>Improves upon existing methods</a:t>
            </a:r>
          </a:p>
        </p:txBody>
      </p:sp>
      <p:sp>
        <p:nvSpPr>
          <p:cNvPr id="5" name="Slide Number Placeholder 4">
            <a:extLst>
              <a:ext uri="{FF2B5EF4-FFF2-40B4-BE49-F238E27FC236}">
                <a16:creationId xmlns:a16="http://schemas.microsoft.com/office/drawing/2014/main" id="{E91F1EA1-9510-9E25-4674-343487D835AB}"/>
              </a:ext>
            </a:extLst>
          </p:cNvPr>
          <p:cNvSpPr>
            <a:spLocks noGrp="1"/>
          </p:cNvSpPr>
          <p:nvPr>
            <p:ph type="sldNum" sz="quarter" idx="12"/>
          </p:nvPr>
        </p:nvSpPr>
        <p:spPr/>
        <p:txBody>
          <a:bodyPr/>
          <a:lstStyle/>
          <a:p>
            <a:fld id="{FC63ECC8-719A-498E-B101-491B6A35558E}" type="slidenum">
              <a:rPr lang="en-US" smtClean="0"/>
              <a:t>5</a:t>
            </a:fld>
            <a:endParaRPr lang="en-US"/>
          </a:p>
        </p:txBody>
      </p:sp>
      <p:pic>
        <p:nvPicPr>
          <p:cNvPr id="6" name="Graphic 5" descr="Rope Knot outline">
            <a:extLst>
              <a:ext uri="{FF2B5EF4-FFF2-40B4-BE49-F238E27FC236}">
                <a16:creationId xmlns:a16="http://schemas.microsoft.com/office/drawing/2014/main" id="{D0A3CE2E-5322-1639-66C0-0F6A54F0689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4197351" y="556021"/>
            <a:ext cx="943770" cy="943770"/>
          </a:xfrm>
          <a:prstGeom prst="rect">
            <a:avLst/>
          </a:prstGeom>
        </p:spPr>
      </p:pic>
    </p:spTree>
    <p:extLst>
      <p:ext uri="{BB962C8B-B14F-4D97-AF65-F5344CB8AC3E}">
        <p14:creationId xmlns:p14="http://schemas.microsoft.com/office/powerpoint/2010/main" val="19783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ABB31-87CC-49E3-E5BB-3EFAC71046F4}"/>
              </a:ext>
            </a:extLst>
          </p:cNvPr>
          <p:cNvSpPr>
            <a:spLocks noGrp="1"/>
          </p:cNvSpPr>
          <p:nvPr>
            <p:ph type="title"/>
          </p:nvPr>
        </p:nvSpPr>
        <p:spPr/>
        <p:txBody>
          <a:bodyPr/>
          <a:lstStyle/>
          <a:p>
            <a:r>
              <a:rPr lang="en-US" dirty="0"/>
              <a:t>Key Features of Close Enough</a:t>
            </a:r>
          </a:p>
        </p:txBody>
      </p:sp>
      <p:sp>
        <p:nvSpPr>
          <p:cNvPr id="3" name="Content Placeholder 2">
            <a:extLst>
              <a:ext uri="{FF2B5EF4-FFF2-40B4-BE49-F238E27FC236}">
                <a16:creationId xmlns:a16="http://schemas.microsoft.com/office/drawing/2014/main" id="{7AC26DC1-E58A-49AA-2327-AE47BDD56535}"/>
              </a:ext>
            </a:extLst>
          </p:cNvPr>
          <p:cNvSpPr>
            <a:spLocks noGrp="1"/>
          </p:cNvSpPr>
          <p:nvPr>
            <p:ph idx="1"/>
          </p:nvPr>
        </p:nvSpPr>
        <p:spPr/>
        <p:txBody>
          <a:bodyPr/>
          <a:lstStyle/>
          <a:p>
            <a:r>
              <a:rPr lang="en-US" dirty="0"/>
              <a:t>Compiled with Cython for speed</a:t>
            </a:r>
          </a:p>
          <a:p>
            <a:r>
              <a:rPr lang="en-US" dirty="0"/>
              <a:t>Utilizes multiprocessing for scalability</a:t>
            </a:r>
          </a:p>
          <a:p>
            <a:r>
              <a:rPr lang="en-US" dirty="0"/>
              <a:t>Optimized for larger datasets</a:t>
            </a:r>
          </a:p>
          <a:p>
            <a:r>
              <a:rPr lang="en-US" dirty="0"/>
              <a:t>Supports interagency collaboration with open-source methods</a:t>
            </a:r>
          </a:p>
        </p:txBody>
      </p:sp>
      <p:sp>
        <p:nvSpPr>
          <p:cNvPr id="5" name="Slide Number Placeholder 4">
            <a:extLst>
              <a:ext uri="{FF2B5EF4-FFF2-40B4-BE49-F238E27FC236}">
                <a16:creationId xmlns:a16="http://schemas.microsoft.com/office/drawing/2014/main" id="{CDCD1F2D-B7F9-28C9-ABAB-E4275CC44BB5}"/>
              </a:ext>
            </a:extLst>
          </p:cNvPr>
          <p:cNvSpPr>
            <a:spLocks noGrp="1"/>
          </p:cNvSpPr>
          <p:nvPr>
            <p:ph type="sldNum" sz="quarter" idx="12"/>
          </p:nvPr>
        </p:nvSpPr>
        <p:spPr/>
        <p:txBody>
          <a:bodyPr/>
          <a:lstStyle/>
          <a:p>
            <a:fld id="{FC63ECC8-719A-498E-B101-491B6A35558E}" type="slidenum">
              <a:rPr lang="en-US" smtClean="0"/>
              <a:t>6</a:t>
            </a:fld>
            <a:endParaRPr lang="en-US"/>
          </a:p>
        </p:txBody>
      </p:sp>
    </p:spTree>
    <p:extLst>
      <p:ext uri="{BB962C8B-B14F-4D97-AF65-F5344CB8AC3E}">
        <p14:creationId xmlns:p14="http://schemas.microsoft.com/office/powerpoint/2010/main" val="1336034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16034-CFB6-C533-423B-0FD179D2DBEC}"/>
              </a:ext>
            </a:extLst>
          </p:cNvPr>
          <p:cNvSpPr>
            <a:spLocks noGrp="1"/>
          </p:cNvSpPr>
          <p:nvPr>
            <p:ph type="title"/>
          </p:nvPr>
        </p:nvSpPr>
        <p:spPr/>
        <p:txBody>
          <a:bodyPr/>
          <a:lstStyle/>
          <a:p>
            <a:r>
              <a:rPr lang="en-US" dirty="0"/>
              <a:t>Benchmarking Performance</a:t>
            </a:r>
          </a:p>
        </p:txBody>
      </p:sp>
      <p:sp>
        <p:nvSpPr>
          <p:cNvPr id="3" name="Content Placeholder 2">
            <a:extLst>
              <a:ext uri="{FF2B5EF4-FFF2-40B4-BE49-F238E27FC236}">
                <a16:creationId xmlns:a16="http://schemas.microsoft.com/office/drawing/2014/main" id="{DABEC5CE-7B7E-D7B6-9815-7403A089A348}"/>
              </a:ext>
            </a:extLst>
          </p:cNvPr>
          <p:cNvSpPr>
            <a:spLocks noGrp="1"/>
          </p:cNvSpPr>
          <p:nvPr>
            <p:ph idx="1"/>
          </p:nvPr>
        </p:nvSpPr>
        <p:spPr/>
        <p:txBody>
          <a:bodyPr>
            <a:normAutofit fontScale="92500" lnSpcReduction="20000"/>
          </a:bodyPr>
          <a:lstStyle/>
          <a:p>
            <a:r>
              <a:rPr lang="en-US" dirty="0"/>
              <a:t>Test Data A – Restaurant dataset (</a:t>
            </a:r>
            <a:r>
              <a:rPr lang="en-US" dirty="0" err="1"/>
              <a:t>Köpcke</a:t>
            </a:r>
            <a:r>
              <a:rPr lang="en-US" dirty="0"/>
              <a:t> &amp; Rahm, 2010)</a:t>
            </a:r>
          </a:p>
          <a:p>
            <a:pPr lvl="1"/>
            <a:r>
              <a:rPr lang="en-US" dirty="0"/>
              <a:t>Name and Address fields available</a:t>
            </a:r>
          </a:p>
          <a:p>
            <a:pPr lvl="1"/>
            <a:r>
              <a:rPr lang="en-US" dirty="0"/>
              <a:t>Cross Joined: 175,000 rows</a:t>
            </a:r>
          </a:p>
          <a:p>
            <a:r>
              <a:rPr lang="en-US" dirty="0"/>
              <a:t>Test Data B – Business dataset (Konda et al., 2016)</a:t>
            </a:r>
          </a:p>
          <a:p>
            <a:pPr lvl="1"/>
            <a:r>
              <a:rPr lang="en-US" dirty="0"/>
              <a:t>Name and Address fields available</a:t>
            </a:r>
          </a:p>
          <a:p>
            <a:pPr lvl="1"/>
            <a:r>
              <a:rPr lang="en-US" dirty="0"/>
              <a:t>Subset to 1 million rows for large scale analysis</a:t>
            </a:r>
          </a:p>
          <a:p>
            <a:r>
              <a:rPr lang="en-US" dirty="0"/>
              <a:t>Test Packages – 2 Python packages</a:t>
            </a:r>
          </a:p>
          <a:p>
            <a:pPr lvl="1"/>
            <a:r>
              <a:rPr lang="en-US" dirty="0"/>
              <a:t>FEBRL </a:t>
            </a:r>
          </a:p>
          <a:p>
            <a:pPr lvl="1"/>
            <a:r>
              <a:rPr lang="en-US" dirty="0">
                <a:hlinkClick r:id="rId4"/>
              </a:rPr>
              <a:t>TextDistance</a:t>
            </a:r>
            <a:r>
              <a:rPr lang="en-US" dirty="0"/>
              <a:t> </a:t>
            </a:r>
          </a:p>
          <a:p>
            <a:r>
              <a:rPr lang="en-US" dirty="0"/>
              <a:t>Vectorizing functions</a:t>
            </a:r>
          </a:p>
          <a:p>
            <a:pPr lvl="1"/>
            <a:r>
              <a:rPr lang="en-US" dirty="0"/>
              <a:t>Close Enough includes vectorized functions utilizing multiprocessing</a:t>
            </a:r>
          </a:p>
          <a:p>
            <a:pPr lvl="1"/>
            <a:r>
              <a:rPr lang="en-US" dirty="0"/>
              <a:t>We implement</a:t>
            </a:r>
            <a:r>
              <a:rPr lang="en-US" b="1" dirty="0"/>
              <a:t> </a:t>
            </a:r>
            <a:r>
              <a:rPr lang="en-US" b="1" dirty="0" err="1"/>
              <a:t>np.vectorize</a:t>
            </a:r>
            <a:r>
              <a:rPr lang="en-US" b="1" dirty="0"/>
              <a:t>() </a:t>
            </a:r>
            <a:r>
              <a:rPr lang="en-US" dirty="0"/>
              <a:t>to vectorize other functions</a:t>
            </a:r>
          </a:p>
        </p:txBody>
      </p:sp>
      <p:sp>
        <p:nvSpPr>
          <p:cNvPr id="5" name="Slide Number Placeholder 4">
            <a:extLst>
              <a:ext uri="{FF2B5EF4-FFF2-40B4-BE49-F238E27FC236}">
                <a16:creationId xmlns:a16="http://schemas.microsoft.com/office/drawing/2014/main" id="{F783AF5D-6062-E531-DB24-9CA5BF76EF40}"/>
              </a:ext>
            </a:extLst>
          </p:cNvPr>
          <p:cNvSpPr>
            <a:spLocks noGrp="1"/>
          </p:cNvSpPr>
          <p:nvPr>
            <p:ph type="sldNum" sz="quarter" idx="12"/>
          </p:nvPr>
        </p:nvSpPr>
        <p:spPr/>
        <p:txBody>
          <a:bodyPr/>
          <a:lstStyle/>
          <a:p>
            <a:fld id="{FC63ECC8-719A-498E-B101-491B6A35558E}" type="slidenum">
              <a:rPr lang="en-US" smtClean="0"/>
              <a:t>7</a:t>
            </a:fld>
            <a:endParaRPr lang="en-US"/>
          </a:p>
        </p:txBody>
      </p:sp>
    </p:spTree>
    <p:extLst>
      <p:ext uri="{BB962C8B-B14F-4D97-AF65-F5344CB8AC3E}">
        <p14:creationId xmlns:p14="http://schemas.microsoft.com/office/powerpoint/2010/main" val="4239872229"/>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7130E-7C99-3968-721F-D38D134718D9}"/>
              </a:ext>
            </a:extLst>
          </p:cNvPr>
          <p:cNvSpPr>
            <a:spLocks noGrp="1"/>
          </p:cNvSpPr>
          <p:nvPr>
            <p:ph type="title"/>
          </p:nvPr>
        </p:nvSpPr>
        <p:spPr/>
        <p:txBody>
          <a:bodyPr/>
          <a:lstStyle/>
          <a:p>
            <a:r>
              <a:rPr lang="en-US" dirty="0"/>
              <a:t>Benchmarking String Comparison Overview</a:t>
            </a:r>
          </a:p>
        </p:txBody>
      </p:sp>
      <p:sp>
        <p:nvSpPr>
          <p:cNvPr id="3" name="Content Placeholder 2">
            <a:extLst>
              <a:ext uri="{FF2B5EF4-FFF2-40B4-BE49-F238E27FC236}">
                <a16:creationId xmlns:a16="http://schemas.microsoft.com/office/drawing/2014/main" id="{8574348D-2C77-EDFD-733A-5250F69505CF}"/>
              </a:ext>
            </a:extLst>
          </p:cNvPr>
          <p:cNvSpPr>
            <a:spLocks noGrp="1"/>
          </p:cNvSpPr>
          <p:nvPr>
            <p:ph idx="1"/>
          </p:nvPr>
        </p:nvSpPr>
        <p:spPr>
          <a:xfrm>
            <a:off x="838200" y="1825625"/>
            <a:ext cx="10515600" cy="3530146"/>
          </a:xfrm>
        </p:spPr>
        <p:txBody>
          <a:bodyPr>
            <a:normAutofit lnSpcReduction="10000"/>
          </a:bodyPr>
          <a:lstStyle/>
          <a:p>
            <a:pPr lvl="1"/>
            <a:r>
              <a:rPr lang="en-US" b="1" dirty="0">
                <a:effectLst/>
                <a:latin typeface="Calibri" panose="020F0502020204030204" pitchFamily="34" charset="0"/>
                <a:ea typeface="Calibri" panose="020F0502020204030204" pitchFamily="34" charset="0"/>
                <a:cs typeface="Calibri" panose="020F0502020204030204" pitchFamily="34" charset="0"/>
              </a:rPr>
              <a:t>Bag</a:t>
            </a:r>
          </a:p>
          <a:p>
            <a:pPr lvl="1"/>
            <a:r>
              <a:rPr lang="en-US" b="1" dirty="0">
                <a:effectLst/>
                <a:latin typeface="Calibri" panose="020F0502020204030204" pitchFamily="34" charset="0"/>
                <a:ea typeface="Calibri" panose="020F0502020204030204" pitchFamily="34" charset="0"/>
                <a:cs typeface="Calibri" panose="020F0502020204030204" pitchFamily="34" charset="0"/>
              </a:rPr>
              <a:t>Cosine</a:t>
            </a:r>
            <a:r>
              <a:rPr lang="en-US" b="0" dirty="0">
                <a:effectLst/>
                <a:latin typeface="Calibri" panose="020F0502020204030204" pitchFamily="34" charset="0"/>
                <a:ea typeface="Calibri" panose="020F0502020204030204" pitchFamily="34" charset="0"/>
                <a:cs typeface="Calibri" panose="020F0502020204030204" pitchFamily="34" charset="0"/>
              </a:rPr>
              <a:t> </a:t>
            </a:r>
          </a:p>
          <a:p>
            <a:pPr lvl="1"/>
            <a:r>
              <a:rPr lang="en-US" b="1" dirty="0">
                <a:effectLst/>
                <a:latin typeface="Calibri" panose="020F0502020204030204" pitchFamily="34" charset="0"/>
                <a:ea typeface="Calibri" panose="020F0502020204030204" pitchFamily="34" charset="0"/>
                <a:cs typeface="Calibri" panose="020F0502020204030204" pitchFamily="34" charset="0"/>
              </a:rPr>
              <a:t>Edit Similarity</a:t>
            </a:r>
          </a:p>
          <a:p>
            <a:pPr lvl="2"/>
            <a:r>
              <a:rPr lang="en-US" i="1" dirty="0" err="1">
                <a:latin typeface="Calibri" panose="020F0502020204030204" pitchFamily="34" charset="0"/>
                <a:ea typeface="Calibri" panose="020F0502020204030204" pitchFamily="34" charset="0"/>
                <a:cs typeface="Calibri" panose="020F0502020204030204" pitchFamily="34" charset="0"/>
              </a:rPr>
              <a:t>Levenshtein</a:t>
            </a:r>
            <a:endParaRPr lang="en-US" i="1" dirty="0">
              <a:latin typeface="Calibri" panose="020F0502020204030204" pitchFamily="34" charset="0"/>
              <a:ea typeface="Calibri" panose="020F0502020204030204" pitchFamily="34" charset="0"/>
              <a:cs typeface="Calibri" panose="020F0502020204030204" pitchFamily="34" charset="0"/>
            </a:endParaRPr>
          </a:p>
          <a:p>
            <a:pPr lvl="2"/>
            <a:r>
              <a:rPr lang="en-US" i="1" dirty="0" err="1">
                <a:latin typeface="Calibri" panose="020F0502020204030204" pitchFamily="34" charset="0"/>
                <a:ea typeface="Calibri" panose="020F0502020204030204" pitchFamily="34" charset="0"/>
                <a:cs typeface="Calibri" panose="020F0502020204030204" pitchFamily="34" charset="0"/>
              </a:rPr>
              <a:t>Damerau-Levenshtein</a:t>
            </a:r>
            <a:endParaRPr lang="en-US" i="1" dirty="0">
              <a:latin typeface="Calibri" panose="020F0502020204030204" pitchFamily="34" charset="0"/>
              <a:ea typeface="Calibri" panose="020F0502020204030204" pitchFamily="34" charset="0"/>
              <a:cs typeface="Calibri" panose="020F0502020204030204" pitchFamily="34" charset="0"/>
            </a:endParaRPr>
          </a:p>
          <a:p>
            <a:pPr lvl="1"/>
            <a:r>
              <a:rPr lang="en-US" b="1" dirty="0" err="1">
                <a:effectLst/>
                <a:latin typeface="Calibri" panose="020F0502020204030204" pitchFamily="34" charset="0"/>
                <a:ea typeface="Calibri" panose="020F0502020204030204" pitchFamily="34" charset="0"/>
                <a:cs typeface="Calibri" panose="020F0502020204030204" pitchFamily="34" charset="0"/>
              </a:rPr>
              <a:t>Jaro</a:t>
            </a:r>
            <a:r>
              <a:rPr lang="en-US" b="1" dirty="0">
                <a:effectLst/>
                <a:latin typeface="Calibri" panose="020F0502020204030204" pitchFamily="34" charset="0"/>
                <a:ea typeface="Calibri" panose="020F0502020204030204" pitchFamily="34" charset="0"/>
                <a:cs typeface="Calibri" panose="020F0502020204030204" pitchFamily="34" charset="0"/>
              </a:rPr>
              <a:t>-Winkler</a:t>
            </a:r>
          </a:p>
          <a:p>
            <a:pPr lvl="1"/>
            <a:r>
              <a:rPr lang="en-US" b="1" dirty="0">
                <a:effectLst/>
                <a:latin typeface="Calibri" panose="020F0502020204030204" pitchFamily="34" charset="0"/>
                <a:ea typeface="Calibri" panose="020F0502020204030204" pitchFamily="34" charset="0"/>
                <a:cs typeface="Calibri" panose="020F0502020204030204" pitchFamily="34" charset="0"/>
              </a:rPr>
              <a:t>LCS (Longest Common Substring)</a:t>
            </a:r>
          </a:p>
          <a:p>
            <a:pPr lvl="1"/>
            <a:endParaRPr lang="en-US" b="1" dirty="0">
              <a:latin typeface="Calibri" panose="020F0502020204030204" pitchFamily="34" charset="0"/>
              <a:ea typeface="Calibri" panose="020F0502020204030204" pitchFamily="34" charset="0"/>
              <a:cs typeface="Calibri" panose="020F0502020204030204" pitchFamily="34" charset="0"/>
            </a:endParaRPr>
          </a:p>
          <a:p>
            <a:pPr lvl="1"/>
            <a:r>
              <a:rPr lang="en-US" dirty="0">
                <a:effectLst/>
                <a:latin typeface="Calibri" panose="020F0502020204030204" pitchFamily="34" charset="0"/>
                <a:ea typeface="Calibri" panose="020F0502020204030204" pitchFamily="34" charset="0"/>
                <a:cs typeface="Calibri" panose="020F0502020204030204" pitchFamily="34" charset="0"/>
              </a:rPr>
              <a:t>We ensured that within each string comparison test, the packages calculated similar results. </a:t>
            </a:r>
          </a:p>
          <a:p>
            <a:pPr lvl="1"/>
            <a:endParaRPr lang="en-US" b="1"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US" b="0" dirty="0">
              <a:effectLst/>
              <a:latin typeface="Calibri" panose="020F0502020204030204" pitchFamily="34" charset="0"/>
              <a:ea typeface="Calibri" panose="020F0502020204030204" pitchFamily="34" charset="0"/>
              <a:cs typeface="Calibri" panose="020F0502020204030204" pitchFamily="34" charset="0"/>
            </a:endParaRPr>
          </a:p>
          <a:p>
            <a:endParaRPr lang="en-US" dirty="0"/>
          </a:p>
        </p:txBody>
      </p:sp>
      <p:sp>
        <p:nvSpPr>
          <p:cNvPr id="5" name="Slide Number Placeholder 4">
            <a:extLst>
              <a:ext uri="{FF2B5EF4-FFF2-40B4-BE49-F238E27FC236}">
                <a16:creationId xmlns:a16="http://schemas.microsoft.com/office/drawing/2014/main" id="{8FA6CA53-4283-B019-D782-9E2A92552353}"/>
              </a:ext>
            </a:extLst>
          </p:cNvPr>
          <p:cNvSpPr>
            <a:spLocks noGrp="1"/>
          </p:cNvSpPr>
          <p:nvPr>
            <p:ph type="sldNum" sz="quarter" idx="12"/>
          </p:nvPr>
        </p:nvSpPr>
        <p:spPr/>
        <p:txBody>
          <a:bodyPr/>
          <a:lstStyle/>
          <a:p>
            <a:fld id="{FC63ECC8-719A-498E-B101-491B6A35558E}" type="slidenum">
              <a:rPr lang="en-US" smtClean="0"/>
              <a:t>8</a:t>
            </a:fld>
            <a:endParaRPr lang="en-US"/>
          </a:p>
        </p:txBody>
      </p:sp>
    </p:spTree>
    <p:extLst>
      <p:ext uri="{BB962C8B-B14F-4D97-AF65-F5344CB8AC3E}">
        <p14:creationId xmlns:p14="http://schemas.microsoft.com/office/powerpoint/2010/main" val="2497404708"/>
      </p:ext>
    </p:extLst>
  </p:cSld>
  <p:clrMapOvr>
    <a:masterClrMapping/>
  </p:clrMapOvr>
  <p:extLst>
    <p:ext uri="{6950BFC3-D8DA-4A85-94F7-54DA5524770B}">
      <p188:commentRel xmlns:p188="http://schemas.microsoft.com/office/powerpoint/2018/8/main" r:id="rId2"/>
    </p:ext>
  </p:extLs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92BED-A9E3-DA97-B6E2-240FEDA9F5A0}"/>
              </a:ext>
            </a:extLst>
          </p:cNvPr>
          <p:cNvSpPr>
            <a:spLocks noGrp="1"/>
          </p:cNvSpPr>
          <p:nvPr>
            <p:ph type="title"/>
          </p:nvPr>
        </p:nvSpPr>
        <p:spPr/>
        <p:txBody>
          <a:bodyPr>
            <a:normAutofit fontScale="90000"/>
          </a:bodyPr>
          <a:lstStyle/>
          <a:p>
            <a:r>
              <a:rPr lang="en-US" sz="4000" dirty="0"/>
              <a:t>Close Enough vs TextDistance – Test Data A (175k rows)</a:t>
            </a:r>
            <a:br>
              <a:rPr lang="en-US" dirty="0"/>
            </a:br>
            <a:endParaRPr lang="en-US" dirty="0"/>
          </a:p>
        </p:txBody>
      </p:sp>
      <p:sp>
        <p:nvSpPr>
          <p:cNvPr id="5" name="Slide Number Placeholder 4">
            <a:extLst>
              <a:ext uri="{FF2B5EF4-FFF2-40B4-BE49-F238E27FC236}">
                <a16:creationId xmlns:a16="http://schemas.microsoft.com/office/drawing/2014/main" id="{D514494B-5014-8E82-7D7C-5B6283FA78E7}"/>
              </a:ext>
            </a:extLst>
          </p:cNvPr>
          <p:cNvSpPr>
            <a:spLocks noGrp="1"/>
          </p:cNvSpPr>
          <p:nvPr>
            <p:ph type="sldNum" sz="quarter" idx="12"/>
          </p:nvPr>
        </p:nvSpPr>
        <p:spPr/>
        <p:txBody>
          <a:bodyPr/>
          <a:lstStyle/>
          <a:p>
            <a:fld id="{FC63ECC8-719A-498E-B101-491B6A35558E}" type="slidenum">
              <a:rPr lang="en-US" smtClean="0"/>
              <a:t>9</a:t>
            </a:fld>
            <a:endParaRPr lang="en-US"/>
          </a:p>
        </p:txBody>
      </p:sp>
      <p:pic>
        <p:nvPicPr>
          <p:cNvPr id="17" name="Picture 16">
            <a:extLst>
              <a:ext uri="{FF2B5EF4-FFF2-40B4-BE49-F238E27FC236}">
                <a16:creationId xmlns:a16="http://schemas.microsoft.com/office/drawing/2014/main" id="{0B0179EF-FA25-CA86-1FFB-62F34B67B38F}"/>
              </a:ext>
            </a:extLst>
          </p:cNvPr>
          <p:cNvPicPr>
            <a:picLocks noChangeAspect="1"/>
          </p:cNvPicPr>
          <p:nvPr/>
        </p:nvPicPr>
        <p:blipFill>
          <a:blip r:embed="rId3"/>
          <a:stretch>
            <a:fillRect/>
          </a:stretch>
        </p:blipFill>
        <p:spPr>
          <a:xfrm>
            <a:off x="4838524" y="5334470"/>
            <a:ext cx="2514951" cy="990738"/>
          </a:xfrm>
          <a:prstGeom prst="rect">
            <a:avLst/>
          </a:prstGeom>
        </p:spPr>
      </p:pic>
      <p:pic>
        <p:nvPicPr>
          <p:cNvPr id="7" name="Picture 6">
            <a:extLst>
              <a:ext uri="{FF2B5EF4-FFF2-40B4-BE49-F238E27FC236}">
                <a16:creationId xmlns:a16="http://schemas.microsoft.com/office/drawing/2014/main" id="{5C5EF442-766B-58FE-3197-97779D1AB37D}"/>
              </a:ext>
            </a:extLst>
          </p:cNvPr>
          <p:cNvPicPr>
            <a:picLocks noChangeAspect="1"/>
          </p:cNvPicPr>
          <p:nvPr/>
        </p:nvPicPr>
        <p:blipFill>
          <a:blip r:embed="rId4"/>
          <a:stretch>
            <a:fillRect/>
          </a:stretch>
        </p:blipFill>
        <p:spPr>
          <a:xfrm>
            <a:off x="838199" y="1202266"/>
            <a:ext cx="5071533" cy="4066191"/>
          </a:xfrm>
          <a:prstGeom prst="rect">
            <a:avLst/>
          </a:prstGeom>
        </p:spPr>
      </p:pic>
      <p:pic>
        <p:nvPicPr>
          <p:cNvPr id="9" name="Picture 8">
            <a:extLst>
              <a:ext uri="{FF2B5EF4-FFF2-40B4-BE49-F238E27FC236}">
                <a16:creationId xmlns:a16="http://schemas.microsoft.com/office/drawing/2014/main" id="{D1689BD9-0FD0-4D6E-F72D-CD6771AEE64D}"/>
              </a:ext>
            </a:extLst>
          </p:cNvPr>
          <p:cNvPicPr>
            <a:picLocks noChangeAspect="1"/>
          </p:cNvPicPr>
          <p:nvPr/>
        </p:nvPicPr>
        <p:blipFill>
          <a:blip r:embed="rId5"/>
          <a:stretch>
            <a:fillRect/>
          </a:stretch>
        </p:blipFill>
        <p:spPr>
          <a:xfrm>
            <a:off x="6195457" y="1202266"/>
            <a:ext cx="5124426" cy="4066191"/>
          </a:xfrm>
          <a:prstGeom prst="rect">
            <a:avLst/>
          </a:prstGeom>
        </p:spPr>
      </p:pic>
    </p:spTree>
    <p:extLst>
      <p:ext uri="{BB962C8B-B14F-4D97-AF65-F5344CB8AC3E}">
        <p14:creationId xmlns:p14="http://schemas.microsoft.com/office/powerpoint/2010/main" val="266372012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Standard Template Document Labeling Version 11-25-2019" id="{2B29FCDE-9991-402A-BF7C-68A845CABF27}" vid="{4C5D4FD4-241C-44A8-88F4-A8E870F59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3DC7AC06673DB47AE3983B332D278A9" ma:contentTypeVersion="3" ma:contentTypeDescription="Create a new document." ma:contentTypeScope="" ma:versionID="24df3de390d737e792c5366cddaf9da8">
  <xsd:schema xmlns:xsd="http://www.w3.org/2001/XMLSchema" xmlns:xs="http://www.w3.org/2001/XMLSchema" xmlns:p="http://schemas.microsoft.com/office/2006/metadata/properties" xmlns:ns2="e6db4f07-2e5e-4997-a3e4-76854ad13079" xmlns:ns3="48fcb02c-68b6-4721-b044-ff19e869f574" targetNamespace="http://schemas.microsoft.com/office/2006/metadata/properties" ma:root="true" ma:fieldsID="277a4db21009f499ff9438ccd9951c18" ns2:_="" ns3:_="">
    <xsd:import namespace="e6db4f07-2e5e-4997-a3e4-76854ad13079"/>
    <xsd:import namespace="48fcb02c-68b6-4721-b044-ff19e869f574"/>
    <xsd:element name="properties">
      <xsd:complexType>
        <xsd:sequence>
          <xsd:element name="documentManagement">
            <xsd:complexType>
              <xsd:all>
                <xsd:element ref="ns2:Document_x0020_Typ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b4f07-2e5e-4997-a3e4-76854ad13079" elementFormDefault="qualified">
    <xsd:import namespace="http://schemas.microsoft.com/office/2006/documentManagement/types"/>
    <xsd:import namespace="http://schemas.microsoft.com/office/infopath/2007/PartnerControls"/>
    <xsd:element name="Document_x0020_Type" ma:index="8" nillable="true" ma:displayName="Document Type" ma:default="Minutes" ma:format="Dropdown" ma:internalName="Document_x0020_Type">
      <xsd:simpleType>
        <xsd:restriction base="dms:Choice">
          <xsd:enumeration value="Agenda"/>
          <xsd:enumeration value="Minutes"/>
          <xsd:enumeration value="Presentation"/>
          <xsd:enumeration value="Reference Guide"/>
          <xsd:enumeration value="Other"/>
        </xsd:restriction>
      </xsd:simpleType>
    </xsd:element>
  </xsd:schema>
  <xsd:schema xmlns:xsd="http://www.w3.org/2001/XMLSchema" xmlns:xs="http://www.w3.org/2001/XMLSchema" xmlns:dms="http://schemas.microsoft.com/office/2006/documentManagement/types" xmlns:pc="http://schemas.microsoft.com/office/infopath/2007/PartnerControls" targetNamespace="48fcb02c-68b6-4721-b044-ff19e869f574"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ocument_x0020_Type xmlns="e6db4f07-2e5e-4997-a3e4-76854ad13079">Minutes</Document_x0020_Type>
  </documentManagement>
</p:properties>
</file>

<file path=customXml/itemProps1.xml><?xml version="1.0" encoding="utf-8"?>
<ds:datastoreItem xmlns:ds="http://schemas.openxmlformats.org/officeDocument/2006/customXml" ds:itemID="{854DAB1F-0CA3-4566-BB87-6E33EEE8C66E}"/>
</file>

<file path=customXml/itemProps2.xml><?xml version="1.0" encoding="utf-8"?>
<ds:datastoreItem xmlns:ds="http://schemas.openxmlformats.org/officeDocument/2006/customXml" ds:itemID="{0E99A69C-6800-4D4E-A9DA-194CA35E3494}"/>
</file>

<file path=customXml/itemProps3.xml><?xml version="1.0" encoding="utf-8"?>
<ds:datastoreItem xmlns:ds="http://schemas.openxmlformats.org/officeDocument/2006/customXml" ds:itemID="{84B4BBE9-2ABB-466F-B91E-D97866EF9C6D}"/>
</file>

<file path=docMetadata/LabelInfo.xml><?xml version="1.0" encoding="utf-8"?>
<clbl:labelList xmlns:clbl="http://schemas.microsoft.com/office/2020/mipLabelMetadata">
  <clbl:label id="{2fba0f0c-66c0-4efa-89d0-0a86cf0a5cdd}" enabled="1" method="Privileged" siteId="{3aa716f1-e559-41ce-a530-47d18313c603}" contentBits="0" removed="0"/>
</clbl:labelList>
</file>

<file path=docProps/app.xml><?xml version="1.0" encoding="utf-8"?>
<Properties xmlns="http://schemas.openxmlformats.org/officeDocument/2006/extended-properties" xmlns:vt="http://schemas.openxmlformats.org/officeDocument/2006/docPropsVTypes">
  <TotalTime>2609</TotalTime>
  <Words>680</Words>
  <Application>Microsoft Office PowerPoint</Application>
  <PresentationFormat>Widescreen</PresentationFormat>
  <Paragraphs>161</Paragraphs>
  <Slides>20</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Aptos</vt:lpstr>
      <vt:lpstr>Arial</vt:lpstr>
      <vt:lpstr>Calibri</vt:lpstr>
      <vt:lpstr>Calibri Light</vt:lpstr>
      <vt:lpstr>1_Office Theme</vt:lpstr>
      <vt:lpstr>Close Enough: A Python Package for Advanced String Comparisons</vt:lpstr>
      <vt:lpstr>Record Linkage</vt:lpstr>
      <vt:lpstr>Existing Challenges in Record Linkage</vt:lpstr>
      <vt:lpstr>Existing Options</vt:lpstr>
      <vt:lpstr>Close Enough</vt:lpstr>
      <vt:lpstr>Key Features of Close Enough</vt:lpstr>
      <vt:lpstr>Benchmarking Performance</vt:lpstr>
      <vt:lpstr>Benchmarking String Comparison Overview</vt:lpstr>
      <vt:lpstr>Close Enough vs TextDistance – Test Data A (175k rows) </vt:lpstr>
      <vt:lpstr>   A Closer Look: Close Enough vs TextDistance</vt:lpstr>
      <vt:lpstr>Close Enough vs FEBRL – Test Data A (175k rows)   </vt:lpstr>
      <vt:lpstr>A Closer Look: Close Enough vs FEBRL</vt:lpstr>
      <vt:lpstr>Close Enough Performance on Test Data A</vt:lpstr>
      <vt:lpstr>Close Enough vs TextDistance – Test Data B (1 mil rows) </vt:lpstr>
      <vt:lpstr>   A Closer Look: Close Enough vs TextDistance</vt:lpstr>
      <vt:lpstr>Close Enough vs FEBRL – Test Data B (1 mil rows) </vt:lpstr>
      <vt:lpstr> A Closer Look: Close Enough vs FEBRL </vt:lpstr>
      <vt:lpstr>Close Enough Performance On Test Data B</vt:lpstr>
      <vt:lpstr>Takeaways</vt:lpstr>
      <vt:lpstr>Questions?</vt:lpstr>
    </vt:vector>
  </TitlesOfParts>
  <Company>U.S. Census Bureau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Clayton G Knappenberger (CENSUS/EWD FED)</dc:creator>
  <cp:lastModifiedBy>Neeka Sewnath (CENSUS/EWD FED)</cp:lastModifiedBy>
  <cp:revision>46</cp:revision>
  <dcterms:created xsi:type="dcterms:W3CDTF">2025-01-24T16:07:02Z</dcterms:created>
  <dcterms:modified xsi:type="dcterms:W3CDTF">2025-04-21T21:36:34Z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0x01010003DC7AC06673DB47AE3983B332D278A9</vt:lpwstr>
  </property>
</Properties>
</file>