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5"/>
  </p:sldMasterIdLst>
  <p:notesMasterIdLst>
    <p:notesMasterId r:id="rId39"/>
  </p:notesMasterIdLst>
  <p:sldIdLst>
    <p:sldId id="268" r:id="rId6"/>
    <p:sldId id="311" r:id="rId7"/>
    <p:sldId id="308" r:id="rId8"/>
    <p:sldId id="317" r:id="rId9"/>
    <p:sldId id="348" r:id="rId10"/>
    <p:sldId id="318" r:id="rId11"/>
    <p:sldId id="336" r:id="rId12"/>
    <p:sldId id="270" r:id="rId13"/>
    <p:sldId id="319" r:id="rId14"/>
    <p:sldId id="320" r:id="rId15"/>
    <p:sldId id="330" r:id="rId16"/>
    <p:sldId id="339" r:id="rId17"/>
    <p:sldId id="342" r:id="rId18"/>
    <p:sldId id="345" r:id="rId19"/>
    <p:sldId id="322" r:id="rId20"/>
    <p:sldId id="331" r:id="rId21"/>
    <p:sldId id="323" r:id="rId22"/>
    <p:sldId id="347" r:id="rId23"/>
    <p:sldId id="338" r:id="rId24"/>
    <p:sldId id="340" r:id="rId25"/>
    <p:sldId id="341" r:id="rId26"/>
    <p:sldId id="332" r:id="rId27"/>
    <p:sldId id="337" r:id="rId28"/>
    <p:sldId id="325" r:id="rId29"/>
    <p:sldId id="334" r:id="rId30"/>
    <p:sldId id="314" r:id="rId31"/>
    <p:sldId id="316" r:id="rId32"/>
    <p:sldId id="269" r:id="rId33"/>
    <p:sldId id="327" r:id="rId34"/>
    <p:sldId id="328" r:id="rId35"/>
    <p:sldId id="284" r:id="rId36"/>
    <p:sldId id="294" r:id="rId37"/>
    <p:sldId id="30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5F0750-66C1-6468-FF9D-9A9DBCB68AD4}" name="Miller, Darcy - REE-NASS" initials="DM" userId="S::darcy.miller@usda.gov::288b82f9-dc97-4f6c-8ada-1710c7d20468" providerId="AD"/>
  <p188:author id="{E0E1D9A0-D879-59F1-639E-B22827D72C11}" name="Vande Pol, Katherine - REE-NASS, Champaign, IL" initials="VPKRNCI" userId="S::Katherine.VandePol@usda.gov::a512f02b-f940-4b55-86cd-0bbe51a2723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son, Tyler - REE-NASS, Washington, DC" initials="WT-RWD" lastIdx="2" clrIdx="0">
    <p:extLst>
      <p:ext uri="{19B8F6BF-5375-455C-9EA6-DF929625EA0E}">
        <p15:presenceInfo xmlns:p15="http://schemas.microsoft.com/office/powerpoint/2012/main" userId="Wilson, Tyler - REE-NASS, Washington, DC" providerId="None"/>
      </p:ext>
    </p:extLst>
  </p:cmAuthor>
  <p:cmAuthor id="2" name="Wilson, Tyler - REE-NASS, Washington, DC" initials="WT-RWD [2]" lastIdx="6" clrIdx="1">
    <p:extLst>
      <p:ext uri="{19B8F6BF-5375-455C-9EA6-DF929625EA0E}">
        <p15:presenceInfo xmlns:p15="http://schemas.microsoft.com/office/powerpoint/2012/main" userId="S-1-5-21-2443529608-3098792306-3041422421-844831" providerId="AD"/>
      </p:ext>
    </p:extLst>
  </p:cmAuthor>
  <p:cmAuthor id="3" name="Gerling, Michael - REE-NASS, Washington, DC" initials="GM-RWD" lastIdx="5" clrIdx="2">
    <p:extLst>
      <p:ext uri="{19B8F6BF-5375-455C-9EA6-DF929625EA0E}">
        <p15:presenceInfo xmlns:p15="http://schemas.microsoft.com/office/powerpoint/2012/main" userId="Gerling, Michael - REE-NASS, Washington, D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102" d="100"/>
          <a:sy n="102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20" Type="http://schemas.openxmlformats.org/officeDocument/2006/relationships/slide" Target="slides/slide1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commentAuthors" Target="commentAuthors.xml"/><Relationship Id="rId45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3" Type="http://schemas.openxmlformats.org/officeDocument/2006/relationships/theme" Target="theme/theme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4AFD2-852B-4192-BF06-680416D041FF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AA9E6-6A7B-499B-A42A-6191864467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48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1AA9E6-6A7B-499B-A42A-61918644678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437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456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71600"/>
            <a:ext cx="8229600" cy="44958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142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2057400" cy="5135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0"/>
            <a:ext cx="6019800" cy="51355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525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94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1938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19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463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167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9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9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543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7748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72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62001"/>
            <a:ext cx="5111750" cy="4832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24051"/>
            <a:ext cx="3008313" cy="3670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96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799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33400"/>
            <a:ext cx="54864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7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497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003421"/>
            <a:ext cx="9144000" cy="854579"/>
            <a:chOff x="0" y="6003421"/>
            <a:chExt cx="9144000" cy="854579"/>
          </a:xfrm>
        </p:grpSpPr>
        <p:grpSp>
          <p:nvGrpSpPr>
            <p:cNvPr id="14" name="Group 13"/>
            <p:cNvGrpSpPr/>
            <p:nvPr userDrawn="1"/>
          </p:nvGrpSpPr>
          <p:grpSpPr>
            <a:xfrm>
              <a:off x="0" y="6003421"/>
              <a:ext cx="9144000" cy="854579"/>
              <a:chOff x="0" y="6003421"/>
              <a:chExt cx="9144000" cy="854579"/>
            </a:xfrm>
          </p:grpSpPr>
          <p:grpSp>
            <p:nvGrpSpPr>
              <p:cNvPr id="12" name="Group 11"/>
              <p:cNvGrpSpPr/>
              <p:nvPr userDrawn="1"/>
            </p:nvGrpSpPr>
            <p:grpSpPr>
              <a:xfrm>
                <a:off x="0" y="6003421"/>
                <a:ext cx="9144000" cy="854579"/>
                <a:chOff x="0" y="6003421"/>
                <a:chExt cx="9144000" cy="854579"/>
              </a:xfrm>
            </p:grpSpPr>
            <p:pic>
              <p:nvPicPr>
                <p:cNvPr id="8" name="Picture 7"/>
                <p:cNvPicPr>
                  <a:picLocks noChangeAspect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6003421"/>
                  <a:ext cx="9144000" cy="854579"/>
                </a:xfrm>
                <a:prstGeom prst="rect">
                  <a:avLst/>
                </a:prstGeom>
              </p:spPr>
            </p:pic>
            <p:sp>
              <p:nvSpPr>
                <p:cNvPr id="7" name="Rectangle 6"/>
                <p:cNvSpPr/>
                <p:nvPr userDrawn="1"/>
              </p:nvSpPr>
              <p:spPr>
                <a:xfrm>
                  <a:off x="8001000" y="6096000"/>
                  <a:ext cx="1066800" cy="762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13" name="Picture 1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09234" y="6121129"/>
                <a:ext cx="617223" cy="619162"/>
              </a:xfrm>
              <a:prstGeom prst="rect">
                <a:avLst/>
              </a:prstGeom>
            </p:spPr>
          </p:pic>
        </p:grp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990600" y="6248400"/>
              <a:ext cx="3627434" cy="3779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612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gerling@usda.gov" TargetMode="External"/><Relationship Id="rId2" Type="http://schemas.openxmlformats.org/officeDocument/2006/relationships/hyperlink" Target="mailto:samuel.garber@usd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2478/izajole-2019-0004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2478/JOS-2018-0015" TargetMode="External"/><Relationship Id="rId2" Type="http://schemas.openxmlformats.org/officeDocument/2006/relationships/hyperlink" Target="https://pdfs.semanticscholar.org/48f8/4535a0607c7e64f87c61faf176ef3c5161fc.pdf?_ga=2.244060101.1587555821.1595364779-1428202309.159536477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webscraper.com/blog/future-of-web-scraping/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-sharpcorner.com/article/how-much-data-is-on-the-internet/" TargetMode="External"/><Relationship Id="rId2" Type="http://schemas.openxmlformats.org/officeDocument/2006/relationships/hyperlink" Target="https://www.blog.datahut.co/post/web-scraping-vs-api#:~:text=While%20web%20scraping%20gives%20you,is%20available%20on%20a%20websit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90548" y="454413"/>
            <a:ext cx="7962900" cy="1521875"/>
          </a:xfrm>
        </p:spPr>
        <p:txBody>
          <a:bodyPr>
            <a:noAutofit/>
          </a:bodyPr>
          <a:lstStyle/>
          <a:p>
            <a:r>
              <a:rPr lang="en-US" sz="2800" b="1" kern="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Comparing Web-Scraped Establishment Survey Frames of Industrial Hemp Growers in Seven States: </a:t>
            </a:r>
            <a:br>
              <a:rPr lang="en-US" sz="2800" b="1" kern="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</a:br>
            <a:r>
              <a:rPr lang="en-US" sz="2000" b="1" i="1" kern="0" dirty="0">
                <a:effectLst/>
                <a:latin typeface="+mn-lt"/>
                <a:ea typeface="Calibri" panose="020F0502020204030204" pitchFamily="34" charset="0"/>
                <a:cs typeface="Calibri Light" panose="020F0302020204030204" pitchFamily="34" charset="0"/>
              </a:rPr>
              <a:t>Costs, Contact Data, and Accuracy of Frame</a:t>
            </a:r>
            <a:endParaRPr lang="en-US" sz="2000" i="1" dirty="0">
              <a:latin typeface="+mn-lt"/>
              <a:cs typeface="Calibri Light" panose="020F030202020403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76298" y="2283445"/>
            <a:ext cx="7429502" cy="663575"/>
          </a:xfrm>
        </p:spPr>
        <p:txBody>
          <a:bodyPr>
            <a:noAutofit/>
          </a:bodyPr>
          <a:lstStyle/>
          <a:p>
            <a:r>
              <a:rPr lang="en-US" sz="1800" kern="0" dirty="0">
                <a:effectLst/>
                <a:ea typeface="Calibri" panose="020F0502020204030204" pitchFamily="34" charset="0"/>
              </a:rPr>
              <a:t>Samuel Chad Garber, Michael Gerling, Tyler Wilson and Katherine Vande Pol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2AA900-A211-6BFE-E2C6-4772B1369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709" y="3124200"/>
            <a:ext cx="5460577" cy="1959010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5D5846D-8773-9C13-61BD-A0BC50D0D700}"/>
              </a:ext>
            </a:extLst>
          </p:cNvPr>
          <p:cNvSpPr txBox="1">
            <a:spLocks/>
          </p:cNvSpPr>
          <p:nvPr/>
        </p:nvSpPr>
        <p:spPr>
          <a:xfrm>
            <a:off x="876298" y="5083210"/>
            <a:ext cx="7772401" cy="931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" dirty="0"/>
          </a:p>
          <a:p>
            <a:endParaRPr lang="en-US" sz="400" dirty="0"/>
          </a:p>
          <a:p>
            <a:endParaRPr lang="en-US" sz="400" dirty="0"/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Disclaimer:  The findings and conclusions in this presentation are those of the authors and should not be construed to represent any official USDA or U.S. Government determination or policy.</a:t>
            </a:r>
          </a:p>
        </p:txBody>
      </p:sp>
    </p:spTree>
    <p:extLst>
      <p:ext uri="{BB962C8B-B14F-4D97-AF65-F5344CB8AC3E}">
        <p14:creationId xmlns:p14="http://schemas.microsoft.com/office/powerpoint/2010/main" val="3796934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Descriptive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65072" cy="51816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Compare the number and percent of records in each frame with information for: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Owner/Manager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Operation Name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Address, Operation Address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Phone Number(s)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Email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Website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And more…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sz="18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Note:  Examining all states combined data, realized that Tennessee was driving the numbers so examined states individually</a:t>
            </a:r>
          </a:p>
          <a:p>
            <a:pPr marL="457200" lvl="1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285094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Descriptive Statistics for Colorado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D286379-63DC-F1A0-EF42-171C4EE2D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074640"/>
              </p:ext>
            </p:extLst>
          </p:nvPr>
        </p:nvGraphicFramePr>
        <p:xfrm>
          <a:off x="228600" y="1173561"/>
          <a:ext cx="8671561" cy="3802754"/>
        </p:xfrm>
        <a:graphic>
          <a:graphicData uri="http://schemas.openxmlformats.org/drawingml/2006/table">
            <a:tbl>
              <a:tblPr/>
              <a:tblGrid>
                <a:gridCol w="1628826">
                  <a:extLst>
                    <a:ext uri="{9D8B030D-6E8A-4147-A177-3AD203B41FA5}">
                      <a16:colId xmlns:a16="http://schemas.microsoft.com/office/drawing/2014/main" val="131296027"/>
                    </a:ext>
                  </a:extLst>
                </a:gridCol>
                <a:gridCol w="1023834">
                  <a:extLst>
                    <a:ext uri="{9D8B030D-6E8A-4147-A177-3AD203B41FA5}">
                      <a16:colId xmlns:a16="http://schemas.microsoft.com/office/drawing/2014/main" val="3517568486"/>
                    </a:ext>
                  </a:extLst>
                </a:gridCol>
                <a:gridCol w="1023834">
                  <a:extLst>
                    <a:ext uri="{9D8B030D-6E8A-4147-A177-3AD203B41FA5}">
                      <a16:colId xmlns:a16="http://schemas.microsoft.com/office/drawing/2014/main" val="1984678110"/>
                    </a:ext>
                  </a:extLst>
                </a:gridCol>
                <a:gridCol w="1023834">
                  <a:extLst>
                    <a:ext uri="{9D8B030D-6E8A-4147-A177-3AD203B41FA5}">
                      <a16:colId xmlns:a16="http://schemas.microsoft.com/office/drawing/2014/main" val="1325100841"/>
                    </a:ext>
                  </a:extLst>
                </a:gridCol>
                <a:gridCol w="341278">
                  <a:extLst>
                    <a:ext uri="{9D8B030D-6E8A-4147-A177-3AD203B41FA5}">
                      <a16:colId xmlns:a16="http://schemas.microsoft.com/office/drawing/2014/main" val="3984228095"/>
                    </a:ext>
                  </a:extLst>
                </a:gridCol>
                <a:gridCol w="1209985">
                  <a:extLst>
                    <a:ext uri="{9D8B030D-6E8A-4147-A177-3AD203B41FA5}">
                      <a16:colId xmlns:a16="http://schemas.microsoft.com/office/drawing/2014/main" val="835444390"/>
                    </a:ext>
                  </a:extLst>
                </a:gridCol>
                <a:gridCol w="1209985">
                  <a:extLst>
                    <a:ext uri="{9D8B030D-6E8A-4147-A177-3AD203B41FA5}">
                      <a16:colId xmlns:a16="http://schemas.microsoft.com/office/drawing/2014/main" val="4268248727"/>
                    </a:ext>
                  </a:extLst>
                </a:gridCol>
                <a:gridCol w="1209985">
                  <a:extLst>
                    <a:ext uri="{9D8B030D-6E8A-4147-A177-3AD203B41FA5}">
                      <a16:colId xmlns:a16="http://schemas.microsoft.com/office/drawing/2014/main" val="4293420444"/>
                    </a:ext>
                  </a:extLst>
                </a:gridCol>
              </a:tblGrid>
              <a:tr h="1264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265234"/>
                  </a:ext>
                </a:extLst>
              </a:tr>
              <a:tr h="5715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No. of Operations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2558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1666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2083496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Person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562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23.5%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27.8%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678680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Operation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2358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1604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1551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76.8%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064473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Address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2527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1649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98.8%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99.0%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99.9%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475198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Phone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1303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1970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82.9%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78.2%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947995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Email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22.6%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310704"/>
                  </a:ext>
                </a:extLst>
              </a:tr>
              <a:tr h="291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Website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36.9%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42.0%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5645"/>
                  </a:ext>
                </a:extLst>
              </a:tr>
              <a:tr h="218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241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224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8860A1-DD38-332E-491B-1867F69D1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0196"/>
              </p:ext>
            </p:extLst>
          </p:nvPr>
        </p:nvGraphicFramePr>
        <p:xfrm>
          <a:off x="349250" y="1143000"/>
          <a:ext cx="8413750" cy="3962397"/>
        </p:xfrm>
        <a:graphic>
          <a:graphicData uri="http://schemas.openxmlformats.org/drawingml/2006/table">
            <a:tbl>
              <a:tblPr/>
              <a:tblGrid>
                <a:gridCol w="1811720">
                  <a:extLst>
                    <a:ext uri="{9D8B030D-6E8A-4147-A177-3AD203B41FA5}">
                      <a16:colId xmlns:a16="http://schemas.microsoft.com/office/drawing/2014/main" val="1607742715"/>
                    </a:ext>
                  </a:extLst>
                </a:gridCol>
                <a:gridCol w="890506">
                  <a:extLst>
                    <a:ext uri="{9D8B030D-6E8A-4147-A177-3AD203B41FA5}">
                      <a16:colId xmlns:a16="http://schemas.microsoft.com/office/drawing/2014/main" val="3073794778"/>
                    </a:ext>
                  </a:extLst>
                </a:gridCol>
                <a:gridCol w="967671">
                  <a:extLst>
                    <a:ext uri="{9D8B030D-6E8A-4147-A177-3AD203B41FA5}">
                      <a16:colId xmlns:a16="http://schemas.microsoft.com/office/drawing/2014/main" val="1269328688"/>
                    </a:ext>
                  </a:extLst>
                </a:gridCol>
                <a:gridCol w="786472">
                  <a:extLst>
                    <a:ext uri="{9D8B030D-6E8A-4147-A177-3AD203B41FA5}">
                      <a16:colId xmlns:a16="http://schemas.microsoft.com/office/drawing/2014/main" val="1643306086"/>
                    </a:ext>
                  </a:extLst>
                </a:gridCol>
                <a:gridCol w="399192">
                  <a:extLst>
                    <a:ext uri="{9D8B030D-6E8A-4147-A177-3AD203B41FA5}">
                      <a16:colId xmlns:a16="http://schemas.microsoft.com/office/drawing/2014/main" val="151693989"/>
                    </a:ext>
                  </a:extLst>
                </a:gridCol>
                <a:gridCol w="1186063">
                  <a:extLst>
                    <a:ext uri="{9D8B030D-6E8A-4147-A177-3AD203B41FA5}">
                      <a16:colId xmlns:a16="http://schemas.microsoft.com/office/drawing/2014/main" val="653652154"/>
                    </a:ext>
                  </a:extLst>
                </a:gridCol>
                <a:gridCol w="1186063">
                  <a:extLst>
                    <a:ext uri="{9D8B030D-6E8A-4147-A177-3AD203B41FA5}">
                      <a16:colId xmlns:a16="http://schemas.microsoft.com/office/drawing/2014/main" val="4220483522"/>
                    </a:ext>
                  </a:extLst>
                </a:gridCol>
                <a:gridCol w="1186063">
                  <a:extLst>
                    <a:ext uri="{9D8B030D-6E8A-4147-A177-3AD203B41FA5}">
                      <a16:colId xmlns:a16="http://schemas.microsoft.com/office/drawing/2014/main" val="4280275973"/>
                    </a:ext>
                  </a:extLst>
                </a:gridCol>
              </a:tblGrid>
              <a:tr h="1235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39422"/>
                  </a:ext>
                </a:extLst>
              </a:tr>
              <a:tr h="5040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No. of Operations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391925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Person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84.7%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72125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Operation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68.0%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66.9%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099864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Address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97.1%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972082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Phone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91.4%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139716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Email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23.4%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43.8%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435688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Website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71.3%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474530"/>
                  </a:ext>
                </a:extLst>
              </a:tr>
              <a:tr h="3174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4482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F7F689F-004F-EFEA-4D6F-4B8B9B05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00" cy="838200"/>
          </a:xfrm>
        </p:spPr>
        <p:txBody>
          <a:bodyPr>
            <a:noAutofit/>
          </a:bodyPr>
          <a:lstStyle/>
          <a:p>
            <a:r>
              <a:rPr lang="en-US" sz="3600" dirty="0"/>
              <a:t>Descriptive Statistics for Montana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A1BDD7-8BB1-9DD1-0246-E2DE5B70B5B8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067623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E09AA1-6F13-EA11-78C2-6ABD49F265CF}"/>
              </a:ext>
            </a:extLst>
          </p:cNvPr>
          <p:cNvSpPr txBox="1">
            <a:spLocks/>
          </p:cNvSpPr>
          <p:nvPr/>
        </p:nvSpPr>
        <p:spPr>
          <a:xfrm>
            <a:off x="914400" y="30480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Descriptive Statistics for New York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45B890-4ABC-F22E-FCA8-7EF51EC4B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617350"/>
              </p:ext>
            </p:extLst>
          </p:nvPr>
        </p:nvGraphicFramePr>
        <p:xfrm>
          <a:off x="381000" y="1295400"/>
          <a:ext cx="8458201" cy="3659632"/>
        </p:xfrm>
        <a:graphic>
          <a:graphicData uri="http://schemas.openxmlformats.org/drawingml/2006/table">
            <a:tbl>
              <a:tblPr/>
              <a:tblGrid>
                <a:gridCol w="1884428">
                  <a:extLst>
                    <a:ext uri="{9D8B030D-6E8A-4147-A177-3AD203B41FA5}">
                      <a16:colId xmlns:a16="http://schemas.microsoft.com/office/drawing/2014/main" val="4152863795"/>
                    </a:ext>
                  </a:extLst>
                </a:gridCol>
                <a:gridCol w="758512">
                  <a:extLst>
                    <a:ext uri="{9D8B030D-6E8A-4147-A177-3AD203B41FA5}">
                      <a16:colId xmlns:a16="http://schemas.microsoft.com/office/drawing/2014/main" val="1224084258"/>
                    </a:ext>
                  </a:extLst>
                </a:gridCol>
                <a:gridCol w="932338">
                  <a:extLst>
                    <a:ext uri="{9D8B030D-6E8A-4147-A177-3AD203B41FA5}">
                      <a16:colId xmlns:a16="http://schemas.microsoft.com/office/drawing/2014/main" val="3649320547"/>
                    </a:ext>
                  </a:extLst>
                </a:gridCol>
                <a:gridCol w="758512">
                  <a:extLst>
                    <a:ext uri="{9D8B030D-6E8A-4147-A177-3AD203B41FA5}">
                      <a16:colId xmlns:a16="http://schemas.microsoft.com/office/drawing/2014/main" val="3037532567"/>
                    </a:ext>
                  </a:extLst>
                </a:gridCol>
                <a:gridCol w="462218">
                  <a:extLst>
                    <a:ext uri="{9D8B030D-6E8A-4147-A177-3AD203B41FA5}">
                      <a16:colId xmlns:a16="http://schemas.microsoft.com/office/drawing/2014/main" val="549408195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2840599288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369885330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4043639575"/>
                    </a:ext>
                  </a:extLst>
                </a:gridCol>
              </a:tblGrid>
              <a:tr h="10823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872240"/>
                  </a:ext>
                </a:extLst>
              </a:tr>
              <a:tr h="5432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No. of Operations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00806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Person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20.0%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97.6%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201211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Operation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86.9%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063774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Address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7737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Phone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60.1%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876291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Email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90.5%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970546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Website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86303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9507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A4EAB2-1182-ABD1-2954-E74B7EDD06C8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396807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FBC5E-922C-D051-BBA0-3FC80E4AA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01A27-C072-DF3F-2C3A-93DF56EF0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Contractor frame had the highest percentage with any address</a:t>
            </a:r>
          </a:p>
          <a:p>
            <a:pPr lvl="1"/>
            <a:r>
              <a:rPr lang="en-US" sz="32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However, this was a requirement placed upon the contractor for having a deliverable record</a:t>
            </a:r>
          </a:p>
          <a:p>
            <a:pPr lvl="1"/>
            <a:endParaRPr lang="en-US" sz="3200" dirty="0">
              <a:solidFill>
                <a:srgbClr val="000000"/>
              </a:solidFill>
              <a:effectLst/>
              <a:highlight>
                <a:srgbClr val="FFFFFF"/>
              </a:highlight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USDA was ranked last in having any address</a:t>
            </a:r>
          </a:p>
          <a:p>
            <a:endParaRPr lang="en-US" dirty="0">
              <a:solidFill>
                <a:srgbClr val="000000"/>
              </a:solidFill>
              <a:effectLst/>
              <a:highlight>
                <a:srgbClr val="FFFFFF"/>
              </a:highlight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USDA frame did not contain any websites</a:t>
            </a:r>
          </a:p>
          <a:p>
            <a:endParaRPr lang="en-US" dirty="0">
              <a:solidFill>
                <a:srgbClr val="000000"/>
              </a:solidFill>
              <a:effectLst/>
              <a:highlight>
                <a:srgbClr val="FFFFFF"/>
              </a:highlight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USDA and Internal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rames had significantly more operations than the Contractor frame for all states except Missouri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highlight>
                <a:srgbClr val="FFFFFF"/>
              </a:highlight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Internal frame had the highest percentage of any phone at 86.7%, followed by the USDA frame (48.8%) and the Contractor frame (34.3%)</a:t>
            </a:r>
            <a:endParaRPr lang="en-US" dirty="0">
              <a:effectLst/>
              <a:highlight>
                <a:srgbClr val="FFFFFF"/>
              </a:highlight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C97D64-8BBB-A613-D260-42B9D073469E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87709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Frame Overlap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9700"/>
            <a:ext cx="8039100" cy="4038600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Examined 2 and 3-way Overlap/Non-Overlap across the 3 frames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Determined records captured by 2 or more frames?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Determine unique to the frame and not captured by any other frame?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896699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Number and Percent of Operations Matched Across Two Frames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2D2B-D095-4E31-AEB0-4EAF6F3A2319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30A114-B74E-7ED3-1A5D-10FA4E880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278209"/>
              </p:ext>
            </p:extLst>
          </p:nvPr>
        </p:nvGraphicFramePr>
        <p:xfrm>
          <a:off x="304800" y="1676400"/>
          <a:ext cx="8534397" cy="3657598"/>
        </p:xfrm>
        <a:graphic>
          <a:graphicData uri="http://schemas.openxmlformats.org/drawingml/2006/table">
            <a:tbl>
              <a:tblPr/>
              <a:tblGrid>
                <a:gridCol w="1177158">
                  <a:extLst>
                    <a:ext uri="{9D8B030D-6E8A-4147-A177-3AD203B41FA5}">
                      <a16:colId xmlns:a16="http://schemas.microsoft.com/office/drawing/2014/main" val="1990479958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3036685325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808713070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2873796633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2602347561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864047286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4006473015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1729217315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2826584120"/>
                    </a:ext>
                  </a:extLst>
                </a:gridCol>
                <a:gridCol w="817471">
                  <a:extLst>
                    <a:ext uri="{9D8B030D-6E8A-4147-A177-3AD203B41FA5}">
                      <a16:colId xmlns:a16="http://schemas.microsoft.com/office/drawing/2014/main" val="1330976575"/>
                    </a:ext>
                  </a:extLst>
                </a:gridCol>
              </a:tblGrid>
              <a:tr h="280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336156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Internal to Contractor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Internal to USDA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Contractor to USDA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95774"/>
                  </a:ext>
                </a:extLst>
              </a:tr>
              <a:tr h="5614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Operation 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Percent of Internal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Percent of 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Operation 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Percent of Internal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Percent of 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Operation 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Percent of 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Percent of 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075326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1342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52.5%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80.6%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1034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51.2%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20.7%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015137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43.1%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30.5%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41166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80.0%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77.5%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29.2%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65.8%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32.3%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82660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58.2%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33.2%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61.3%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567319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20.8%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72.1%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52.0%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971008"/>
                  </a:ext>
                </a:extLst>
              </a:tr>
              <a:tr h="3087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83.6%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85.2%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79.2%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800947"/>
                  </a:ext>
                </a:extLst>
              </a:tr>
              <a:tr h="261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3529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93.2%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95.2%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3591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94.9%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88.7%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3604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97.2%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89.0%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090924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Seven States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5569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59.9%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2CC"/>
                          </a:highlight>
                          <a:latin typeface="Calibri" panose="020F0502020204030204" pitchFamily="34" charset="0"/>
                        </a:rPr>
                        <a:t>86.6%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64.6%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70.0%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4137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64.3%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48.2%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063706"/>
                  </a:ext>
                </a:extLst>
              </a:tr>
              <a:tr h="2807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70916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CC29AAC-B9DC-64F2-4A8C-E0BBB5B1699D}"/>
              </a:ext>
            </a:extLst>
          </p:cNvPr>
          <p:cNvSpPr txBox="1"/>
          <p:nvPr/>
        </p:nvSpPr>
        <p:spPr>
          <a:xfrm>
            <a:off x="304800" y="5349709"/>
            <a:ext cx="85343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Smaller percentages are better</a:t>
            </a:r>
          </a:p>
        </p:txBody>
      </p:sp>
    </p:spTree>
    <p:extLst>
      <p:ext uri="{BB962C8B-B14F-4D97-AF65-F5344CB8AC3E}">
        <p14:creationId xmlns:p14="http://schemas.microsoft.com/office/powerpoint/2010/main" val="1233261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4800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Operations Matching Across All Three Frames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2D2B-D095-4E31-AEB0-4EAF6F3A2319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D307C1A-27A9-943F-620F-59D763A63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412096"/>
              </p:ext>
            </p:extLst>
          </p:nvPr>
        </p:nvGraphicFramePr>
        <p:xfrm>
          <a:off x="685799" y="1676400"/>
          <a:ext cx="7772401" cy="3962400"/>
        </p:xfrm>
        <a:graphic>
          <a:graphicData uri="http://schemas.openxmlformats.org/drawingml/2006/table">
            <a:tbl>
              <a:tblPr/>
              <a:tblGrid>
                <a:gridCol w="1582525">
                  <a:extLst>
                    <a:ext uri="{9D8B030D-6E8A-4147-A177-3AD203B41FA5}">
                      <a16:colId xmlns:a16="http://schemas.microsoft.com/office/drawing/2014/main" val="4092980357"/>
                    </a:ext>
                  </a:extLst>
                </a:gridCol>
                <a:gridCol w="1547469">
                  <a:extLst>
                    <a:ext uri="{9D8B030D-6E8A-4147-A177-3AD203B41FA5}">
                      <a16:colId xmlns:a16="http://schemas.microsoft.com/office/drawing/2014/main" val="3766458160"/>
                    </a:ext>
                  </a:extLst>
                </a:gridCol>
                <a:gridCol w="1547469">
                  <a:extLst>
                    <a:ext uri="{9D8B030D-6E8A-4147-A177-3AD203B41FA5}">
                      <a16:colId xmlns:a16="http://schemas.microsoft.com/office/drawing/2014/main" val="1554886149"/>
                    </a:ext>
                  </a:extLst>
                </a:gridCol>
                <a:gridCol w="1547469">
                  <a:extLst>
                    <a:ext uri="{9D8B030D-6E8A-4147-A177-3AD203B41FA5}">
                      <a16:colId xmlns:a16="http://schemas.microsoft.com/office/drawing/2014/main" val="1397010722"/>
                    </a:ext>
                  </a:extLst>
                </a:gridCol>
                <a:gridCol w="1547469">
                  <a:extLst>
                    <a:ext uri="{9D8B030D-6E8A-4147-A177-3AD203B41FA5}">
                      <a16:colId xmlns:a16="http://schemas.microsoft.com/office/drawing/2014/main" val="136107881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62059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Operation Count Per Frame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Percent of Internal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Percent of 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Percent of 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3472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16.1%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13.3%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45954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04992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27.6%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62.3%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47105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0034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84692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8015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3445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92.9%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12082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Seven States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3868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45.1%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22198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304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932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FBC5E-922C-D051-BBA0-3FC80E4AA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01A27-C072-DF3F-2C3A-93DF56EF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4038600"/>
            <a:ext cx="8229600" cy="183793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USDA frame had more unique operations across the seven states compared to Internal and the Contractor frames (Bigger is better)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6142993-4F74-54EE-2840-64FB7B000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848929"/>
              </p:ext>
            </p:extLst>
          </p:nvPr>
        </p:nvGraphicFramePr>
        <p:xfrm>
          <a:off x="914400" y="1219200"/>
          <a:ext cx="7315202" cy="2819401"/>
        </p:xfrm>
        <a:graphic>
          <a:graphicData uri="http://schemas.openxmlformats.org/drawingml/2006/table">
            <a:tbl>
              <a:tblPr/>
              <a:tblGrid>
                <a:gridCol w="2176718">
                  <a:extLst>
                    <a:ext uri="{9D8B030D-6E8A-4147-A177-3AD203B41FA5}">
                      <a16:colId xmlns:a16="http://schemas.microsoft.com/office/drawing/2014/main" val="3033114066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1909740333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4108835932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2922694543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1655693093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2763896367"/>
                    </a:ext>
                  </a:extLst>
                </a:gridCol>
                <a:gridCol w="856414">
                  <a:extLst>
                    <a:ext uri="{9D8B030D-6E8A-4147-A177-3AD203B41FA5}">
                      <a16:colId xmlns:a16="http://schemas.microsoft.com/office/drawing/2014/main" val="3929600200"/>
                    </a:ext>
                  </a:extLst>
                </a:gridCol>
              </a:tblGrid>
              <a:tr h="312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396740"/>
                  </a:ext>
                </a:extLst>
              </a:tr>
              <a:tr h="312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Seven States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804365"/>
                  </a:ext>
                </a:extLst>
              </a:tr>
              <a:tr h="625144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Percent of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Percent of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Percent of 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432452"/>
                  </a:ext>
                </a:extLst>
              </a:tr>
              <a:tr h="4188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Unique operations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1589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9.2%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2314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27.0%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16969"/>
                  </a:ext>
                </a:extLst>
              </a:tr>
              <a:tr h="4188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Matched operations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7702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82.9%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5839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90.8%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6268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73.0%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994385"/>
                  </a:ext>
                </a:extLst>
              </a:tr>
              <a:tr h="4188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Total operations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9291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6434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8582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605150"/>
                  </a:ext>
                </a:extLst>
              </a:tr>
              <a:tr h="312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4338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8A36FB6-516B-A478-9F90-12E0B9CD59B5}"/>
              </a:ext>
            </a:extLst>
          </p:cNvPr>
          <p:cNvSpPr txBox="1"/>
          <p:nvPr/>
        </p:nvSpPr>
        <p:spPr>
          <a:xfrm>
            <a:off x="8458200" y="56710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3248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399"/>
            <a:ext cx="7696200" cy="1718441"/>
          </a:xfrm>
        </p:spPr>
        <p:txBody>
          <a:bodyPr>
            <a:noAutofit/>
          </a:bodyPr>
          <a:lstStyle/>
          <a:p>
            <a:r>
              <a:rPr lang="en-US" sz="3600" dirty="0"/>
              <a:t>Drilled Down View of Internal Frame Compared to Contractor Frame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2D2B-D095-4E31-AEB0-4EAF6F3A2319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E0EDD-FB70-8C9A-1737-E85EEE2E5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66" y="1839309"/>
            <a:ext cx="8039100" cy="4038600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Broke out the Internal frame into two groups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operations having an industrial hemp grower’s license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operations classified as a non-grower / not having a grower’s license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89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71" y="388143"/>
            <a:ext cx="7696200" cy="838200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170" y="1981200"/>
            <a:ext cx="8317229" cy="3810000"/>
          </a:xfrm>
        </p:spPr>
        <p:txBody>
          <a:bodyPr>
            <a:normAutofit/>
          </a:bodyPr>
          <a:lstStyle/>
          <a:p>
            <a:r>
              <a:rPr lang="en-US" sz="2800" dirty="0"/>
              <a:t>Define Web Crawling/Scraping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/>
              <a:t>Discuss the Industrial Hemp Frame Comparison Study</a:t>
            </a:r>
          </a:p>
          <a:p>
            <a:pPr lvl="1"/>
            <a:r>
              <a:rPr lang="en-US" sz="2400" dirty="0"/>
              <a:t>Methods and Analysis</a:t>
            </a:r>
          </a:p>
          <a:p>
            <a:pPr lvl="1"/>
            <a:r>
              <a:rPr lang="en-US" sz="2400" dirty="0"/>
              <a:t>Findings</a:t>
            </a:r>
          </a:p>
          <a:p>
            <a:pPr lvl="1"/>
            <a:r>
              <a:rPr lang="en-US" sz="2400" dirty="0"/>
              <a:t>Recommendations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72DF28-BBC1-4FC9-B32D-611C774CEB0C}"/>
              </a:ext>
            </a:extLst>
          </p:cNvPr>
          <p:cNvSpPr txBox="1"/>
          <p:nvPr/>
        </p:nvSpPr>
        <p:spPr>
          <a:xfrm>
            <a:off x="8610600" y="56710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48727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E09AA1-6F13-EA11-78C2-6ABD49F265CF}"/>
              </a:ext>
            </a:extLst>
          </p:cNvPr>
          <p:cNvSpPr txBox="1">
            <a:spLocks/>
          </p:cNvSpPr>
          <p:nvPr/>
        </p:nvSpPr>
        <p:spPr>
          <a:xfrm>
            <a:off x="914400" y="30480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Returning to Descriptive Statistics for New York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45B890-4ABC-F22E-FCA8-7EF51EC4B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935648"/>
              </p:ext>
            </p:extLst>
          </p:nvPr>
        </p:nvGraphicFramePr>
        <p:xfrm>
          <a:off x="381000" y="1295400"/>
          <a:ext cx="8458201" cy="3659632"/>
        </p:xfrm>
        <a:graphic>
          <a:graphicData uri="http://schemas.openxmlformats.org/drawingml/2006/table">
            <a:tbl>
              <a:tblPr/>
              <a:tblGrid>
                <a:gridCol w="1884428">
                  <a:extLst>
                    <a:ext uri="{9D8B030D-6E8A-4147-A177-3AD203B41FA5}">
                      <a16:colId xmlns:a16="http://schemas.microsoft.com/office/drawing/2014/main" val="4152863795"/>
                    </a:ext>
                  </a:extLst>
                </a:gridCol>
                <a:gridCol w="758512">
                  <a:extLst>
                    <a:ext uri="{9D8B030D-6E8A-4147-A177-3AD203B41FA5}">
                      <a16:colId xmlns:a16="http://schemas.microsoft.com/office/drawing/2014/main" val="1224084258"/>
                    </a:ext>
                  </a:extLst>
                </a:gridCol>
                <a:gridCol w="932338">
                  <a:extLst>
                    <a:ext uri="{9D8B030D-6E8A-4147-A177-3AD203B41FA5}">
                      <a16:colId xmlns:a16="http://schemas.microsoft.com/office/drawing/2014/main" val="3649320547"/>
                    </a:ext>
                  </a:extLst>
                </a:gridCol>
                <a:gridCol w="758512">
                  <a:extLst>
                    <a:ext uri="{9D8B030D-6E8A-4147-A177-3AD203B41FA5}">
                      <a16:colId xmlns:a16="http://schemas.microsoft.com/office/drawing/2014/main" val="3037532567"/>
                    </a:ext>
                  </a:extLst>
                </a:gridCol>
                <a:gridCol w="462218">
                  <a:extLst>
                    <a:ext uri="{9D8B030D-6E8A-4147-A177-3AD203B41FA5}">
                      <a16:colId xmlns:a16="http://schemas.microsoft.com/office/drawing/2014/main" val="549408195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2840599288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369885330"/>
                    </a:ext>
                  </a:extLst>
                </a:gridCol>
                <a:gridCol w="1220731">
                  <a:extLst>
                    <a:ext uri="{9D8B030D-6E8A-4147-A177-3AD203B41FA5}">
                      <a16:colId xmlns:a16="http://schemas.microsoft.com/office/drawing/2014/main" val="4043639575"/>
                    </a:ext>
                  </a:extLst>
                </a:gridCol>
              </a:tblGrid>
              <a:tr h="10823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 Percent - (Item/No. of Operations)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 Percent - (Item/No. of Operations)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872240"/>
                  </a:ext>
                </a:extLst>
              </a:tr>
              <a:tr h="5432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Operations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00806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Person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20.0%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97.6%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201211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Operation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86.9%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063774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Any Address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7737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Any Phone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60.1%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11.1%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876291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Any Email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90.5%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91.7%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970546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Website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24.6%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86303"/>
                  </a:ext>
                </a:extLst>
              </a:tr>
              <a:tr h="2905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9507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028C042-AC39-D414-B8A4-53D662CB747A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91100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E09AA1-6F13-EA11-78C2-6ABD49F265CF}"/>
              </a:ext>
            </a:extLst>
          </p:cNvPr>
          <p:cNvSpPr txBox="1">
            <a:spLocks/>
          </p:cNvSpPr>
          <p:nvPr/>
        </p:nvSpPr>
        <p:spPr>
          <a:xfrm>
            <a:off x="914400" y="30480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Deep Dive - New York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61C9DE-415C-C12A-C57F-06B912B93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556558"/>
              </p:ext>
            </p:extLst>
          </p:nvPr>
        </p:nvGraphicFramePr>
        <p:xfrm>
          <a:off x="1524000" y="1676400"/>
          <a:ext cx="6673853" cy="2895600"/>
        </p:xfrm>
        <a:graphic>
          <a:graphicData uri="http://schemas.openxmlformats.org/drawingml/2006/table">
            <a:tbl>
              <a:tblPr/>
              <a:tblGrid>
                <a:gridCol w="1334770">
                  <a:extLst>
                    <a:ext uri="{9D8B030D-6E8A-4147-A177-3AD203B41FA5}">
                      <a16:colId xmlns:a16="http://schemas.microsoft.com/office/drawing/2014/main" val="364282408"/>
                    </a:ext>
                  </a:extLst>
                </a:gridCol>
                <a:gridCol w="1238571">
                  <a:extLst>
                    <a:ext uri="{9D8B030D-6E8A-4147-A177-3AD203B41FA5}">
                      <a16:colId xmlns:a16="http://schemas.microsoft.com/office/drawing/2014/main" val="792129835"/>
                    </a:ext>
                  </a:extLst>
                </a:gridCol>
                <a:gridCol w="1238571">
                  <a:extLst>
                    <a:ext uri="{9D8B030D-6E8A-4147-A177-3AD203B41FA5}">
                      <a16:colId xmlns:a16="http://schemas.microsoft.com/office/drawing/2014/main" val="3440430307"/>
                    </a:ext>
                  </a:extLst>
                </a:gridCol>
                <a:gridCol w="1238571">
                  <a:extLst>
                    <a:ext uri="{9D8B030D-6E8A-4147-A177-3AD203B41FA5}">
                      <a16:colId xmlns:a16="http://schemas.microsoft.com/office/drawing/2014/main" val="1477193427"/>
                    </a:ext>
                  </a:extLst>
                </a:gridCol>
                <a:gridCol w="384799">
                  <a:extLst>
                    <a:ext uri="{9D8B030D-6E8A-4147-A177-3AD203B41FA5}">
                      <a16:colId xmlns:a16="http://schemas.microsoft.com/office/drawing/2014/main" val="969166424"/>
                    </a:ext>
                  </a:extLst>
                </a:gridCol>
                <a:gridCol w="1238571">
                  <a:extLst>
                    <a:ext uri="{9D8B030D-6E8A-4147-A177-3AD203B41FA5}">
                      <a16:colId xmlns:a16="http://schemas.microsoft.com/office/drawing/2014/main" val="3004855596"/>
                    </a:ext>
                  </a:extLst>
                </a:gridCol>
              </a:tblGrid>
              <a:tr h="1085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USDA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Internal - Ind Hemp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76081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Operations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5B5B"/>
                          </a:highlight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91971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BDD7E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28024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529D911-3D2F-6E49-9DDF-E14556B88D6F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797072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399"/>
            <a:ext cx="7696200" cy="1718441"/>
          </a:xfrm>
        </p:spPr>
        <p:txBody>
          <a:bodyPr>
            <a:noAutofit/>
          </a:bodyPr>
          <a:lstStyle/>
          <a:p>
            <a:r>
              <a:rPr lang="en-US" sz="3600" dirty="0"/>
              <a:t>Internal Frame (Operations with Growers’ Licenses) Compared to Contractor Frame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2D2B-D095-4E31-AEB0-4EAF6F3A2319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22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B15A77D-9CF1-1F6F-E86D-66378FDAB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251052"/>
              </p:ext>
            </p:extLst>
          </p:nvPr>
        </p:nvGraphicFramePr>
        <p:xfrm>
          <a:off x="1367657" y="2175026"/>
          <a:ext cx="5867399" cy="3833106"/>
        </p:xfrm>
        <a:graphic>
          <a:graphicData uri="http://schemas.openxmlformats.org/drawingml/2006/table">
            <a:tbl>
              <a:tblPr/>
              <a:tblGrid>
                <a:gridCol w="1031631">
                  <a:extLst>
                    <a:ext uri="{9D8B030D-6E8A-4147-A177-3AD203B41FA5}">
                      <a16:colId xmlns:a16="http://schemas.microsoft.com/office/drawing/2014/main" val="3183380030"/>
                    </a:ext>
                  </a:extLst>
                </a:gridCol>
                <a:gridCol w="1208942">
                  <a:extLst>
                    <a:ext uri="{9D8B030D-6E8A-4147-A177-3AD203B41FA5}">
                      <a16:colId xmlns:a16="http://schemas.microsoft.com/office/drawing/2014/main" val="1404099572"/>
                    </a:ext>
                  </a:extLst>
                </a:gridCol>
                <a:gridCol w="1208942">
                  <a:extLst>
                    <a:ext uri="{9D8B030D-6E8A-4147-A177-3AD203B41FA5}">
                      <a16:colId xmlns:a16="http://schemas.microsoft.com/office/drawing/2014/main" val="2854575725"/>
                    </a:ext>
                  </a:extLst>
                </a:gridCol>
                <a:gridCol w="1208942">
                  <a:extLst>
                    <a:ext uri="{9D8B030D-6E8A-4147-A177-3AD203B41FA5}">
                      <a16:colId xmlns:a16="http://schemas.microsoft.com/office/drawing/2014/main" val="243906385"/>
                    </a:ext>
                  </a:extLst>
                </a:gridCol>
                <a:gridCol w="1208942">
                  <a:extLst>
                    <a:ext uri="{9D8B030D-6E8A-4147-A177-3AD203B41FA5}">
                      <a16:colId xmlns:a16="http://schemas.microsoft.com/office/drawing/2014/main" val="1289285587"/>
                    </a:ext>
                  </a:extLst>
                </a:gridCol>
              </a:tblGrid>
              <a:tr h="897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Operation 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Percent of Internal (Ind Hemp)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Percent of 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Percent of All Internal to Contractor Matches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410029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789667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032690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24412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489959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779354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43845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155318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992124"/>
                  </a:ext>
                </a:extLst>
              </a:tr>
              <a:tr h="316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D9E1F2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89318"/>
                  </a:ext>
                </a:extLst>
              </a:tr>
            </a:tbl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25D69EB8-D2AF-0D1D-33DF-37D821D5D447}"/>
              </a:ext>
            </a:extLst>
          </p:cNvPr>
          <p:cNvSpPr/>
          <p:nvPr/>
        </p:nvSpPr>
        <p:spPr>
          <a:xfrm>
            <a:off x="5410200" y="4752261"/>
            <a:ext cx="685800" cy="3048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682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00" cy="1393446"/>
          </a:xfrm>
        </p:spPr>
        <p:txBody>
          <a:bodyPr>
            <a:noAutofit/>
          </a:bodyPr>
          <a:lstStyle/>
          <a:p>
            <a:r>
              <a:rPr lang="en-US" sz="3600" dirty="0"/>
              <a:t>Internal Frame (Operations without a Growers’ Licenses) Compared to Contractor Frame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C42D2B-D095-4E31-AEB0-4EAF6F3A2319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BBE3E26-82E7-0D98-194D-2F0BF1C55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01044"/>
              </p:ext>
            </p:extLst>
          </p:nvPr>
        </p:nvGraphicFramePr>
        <p:xfrm>
          <a:off x="1447800" y="1978455"/>
          <a:ext cx="6019800" cy="3660345"/>
        </p:xfrm>
        <a:graphic>
          <a:graphicData uri="http://schemas.openxmlformats.org/drawingml/2006/table">
            <a:tbl>
              <a:tblPr/>
              <a:tblGrid>
                <a:gridCol w="1203960">
                  <a:extLst>
                    <a:ext uri="{9D8B030D-6E8A-4147-A177-3AD203B41FA5}">
                      <a16:colId xmlns:a16="http://schemas.microsoft.com/office/drawing/2014/main" val="3369173019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4255899529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3456760331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1443693639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962625063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Operation Count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Percent of Internal (NON - Ind Hemp)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Percent of Contractor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Percent of All Internal to Contractor Matches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294011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7664734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Illinois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725713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Missouri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230184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620681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120264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556299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Tennessee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125451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752612"/>
                  </a:ext>
                </a:extLst>
              </a:tr>
              <a:tr h="2847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9D08E"/>
                          </a:highlight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407679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395BDE4-97DA-079B-1B36-9BF1E2607303}"/>
              </a:ext>
            </a:extLst>
          </p:cNvPr>
          <p:cNvSpPr/>
          <p:nvPr/>
        </p:nvSpPr>
        <p:spPr>
          <a:xfrm>
            <a:off x="5638800" y="4495800"/>
            <a:ext cx="685800" cy="3048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01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AA8E5-F68D-40C4-AB2B-D190B7A63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 &amp; Costs by Frame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2F98-3563-4E4A-B5E2-388E52889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48201"/>
          </a:xfrm>
        </p:spPr>
        <p:txBody>
          <a:bodyPr/>
          <a:lstStyle/>
          <a:p>
            <a:r>
              <a:rPr lang="en-US" dirty="0"/>
              <a:t>For each frame, we determined:</a:t>
            </a:r>
          </a:p>
          <a:p>
            <a:pPr lvl="1"/>
            <a:r>
              <a:rPr lang="en-US" dirty="0"/>
              <a:t>Time needed for frame preparation and data cleaning</a:t>
            </a:r>
          </a:p>
          <a:p>
            <a:pPr lvl="1"/>
            <a:r>
              <a:rPr lang="en-US" dirty="0"/>
              <a:t>Costs associated with obtaining and cleaning the data</a:t>
            </a:r>
          </a:p>
          <a:p>
            <a:pPr lvl="1"/>
            <a:r>
              <a:rPr lang="en-US" dirty="0"/>
              <a:t>Limitations or issues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409F82-94D1-46FD-989F-F571A0FE6ACC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913940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EBA58-3E55-01F3-8656-CD0BCCFA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 Comparison Cost Table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5A405BF-FB29-AD5B-2357-35ADD66A2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010266"/>
              </p:ext>
            </p:extLst>
          </p:nvPr>
        </p:nvGraphicFramePr>
        <p:xfrm>
          <a:off x="508635" y="1341939"/>
          <a:ext cx="8126730" cy="2100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3805">
                  <a:extLst>
                    <a:ext uri="{9D8B030D-6E8A-4147-A177-3AD203B41FA5}">
                      <a16:colId xmlns:a16="http://schemas.microsoft.com/office/drawing/2014/main" val="1349866505"/>
                    </a:ext>
                  </a:extLst>
                </a:gridCol>
                <a:gridCol w="1974215">
                  <a:extLst>
                    <a:ext uri="{9D8B030D-6E8A-4147-A177-3AD203B41FA5}">
                      <a16:colId xmlns:a16="http://schemas.microsoft.com/office/drawing/2014/main" val="1056121439"/>
                    </a:ext>
                  </a:extLst>
                </a:gridCol>
                <a:gridCol w="1348740">
                  <a:extLst>
                    <a:ext uri="{9D8B030D-6E8A-4147-A177-3AD203B41FA5}">
                      <a16:colId xmlns:a16="http://schemas.microsoft.com/office/drawing/2014/main" val="2047651579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579964596"/>
                    </a:ext>
                  </a:extLst>
                </a:gridCol>
                <a:gridCol w="1760220">
                  <a:extLst>
                    <a:ext uri="{9D8B030D-6E8A-4147-A177-3AD203B41FA5}">
                      <a16:colId xmlns:a16="http://schemas.microsoft.com/office/drawing/2014/main" val="2340106086"/>
                    </a:ext>
                  </a:extLst>
                </a:gridCol>
              </a:tblGrid>
              <a:tr h="7797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Frame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Cash Expenses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Estimated NASS Staff Days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Estimated Time Frame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Estimated Total Cost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433279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Internal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$0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225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 year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$185,800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22669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Contractor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$400,000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 months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$461,933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315189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USDA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$0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 months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</a:rPr>
                        <a:t>$66,354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12052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2395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9836785-A8B0-5CF1-97DB-3AFE12C2C8AE}"/>
              </a:ext>
            </a:extLst>
          </p:cNvPr>
          <p:cNvSpPr txBox="1"/>
          <p:nvPr/>
        </p:nvSpPr>
        <p:spPr>
          <a:xfrm>
            <a:off x="762000" y="3657600"/>
            <a:ext cx="7391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Time (researching topic, keywords, web crawling, web scraping, data clean-up) </a:t>
            </a:r>
          </a:p>
          <a:p>
            <a:endParaRPr lang="en-US" dirty="0"/>
          </a:p>
          <a:p>
            <a:r>
              <a:rPr lang="en-US" dirty="0"/>
              <a:t>Internal:  GS Staff, Salary + Benefits</a:t>
            </a:r>
          </a:p>
          <a:p>
            <a:r>
              <a:rPr lang="en-US" dirty="0"/>
              <a:t>Contract Cost:  $400,000</a:t>
            </a:r>
          </a:p>
          <a:p>
            <a:r>
              <a:rPr lang="en-US" dirty="0"/>
              <a:t>USDA:  GS Staff, Salary + Benefits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D865E2-8129-6272-37A5-0A36C03FB046}"/>
              </a:ext>
            </a:extLst>
          </p:cNvPr>
          <p:cNvSpPr txBox="1"/>
          <p:nvPr/>
        </p:nvSpPr>
        <p:spPr>
          <a:xfrm>
            <a:off x="8615854" y="5638800"/>
            <a:ext cx="5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497310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78932"/>
            <a:ext cx="8229600" cy="4876800"/>
          </a:xfrm>
        </p:spPr>
        <p:txBody>
          <a:bodyPr>
            <a:normAutofit/>
          </a:bodyPr>
          <a:lstStyle/>
          <a:p>
            <a:endParaRPr lang="en-US" sz="2400" dirty="0">
              <a:ea typeface="Calibri" panose="020F0502020204030204" pitchFamily="34" charset="0"/>
            </a:endParaRPr>
          </a:p>
          <a:p>
            <a:pPr marR="0" lvl="0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en-US" sz="24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se USDA sources (if available) for the initial development of a new survey frame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Employ internal staff to enrich (addresses and phone numbers) and add additional operations to the USDA frame through web crawling and web scraping</a:t>
            </a:r>
            <a:endParaRPr lang="en-US" sz="2000" dirty="0">
              <a:effectLst/>
              <a:highlight>
                <a:srgbClr val="FFFFFF"/>
              </a:highlight>
              <a:ea typeface="Times New Roman" panose="02020603050405020304" pitchFamily="18" charset="0"/>
            </a:endParaRPr>
          </a:p>
          <a:p>
            <a:r>
              <a:rPr lang="en-US" sz="2400" dirty="0">
                <a:ea typeface="Calibri" panose="020F0502020204030204" pitchFamily="34" charset="0"/>
              </a:rPr>
              <a:t>Contract Assistance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F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or large web scraping over 100,000 operations to be scraped in less than six months 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Multiple websites containing over 2,000 operations per website and are unable to be easily scraped in-house</a:t>
            </a:r>
            <a:endParaRPr lang="en-US" dirty="0"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58B772-9655-4807-9E59-F1C5E8C4A94A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1726363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90600"/>
            <a:ext cx="8229600" cy="4876800"/>
          </a:xfrm>
        </p:spPr>
        <p:txBody>
          <a:bodyPr>
            <a:normAutofit fontScale="92500" lnSpcReduction="20000"/>
          </a:bodyPr>
          <a:lstStyle/>
          <a:p>
            <a:endParaRPr lang="en-US" sz="2400" dirty="0">
              <a:ea typeface="Calibri" panose="020F0502020204030204" pitchFamily="34" charset="0"/>
            </a:endParaRPr>
          </a:p>
          <a:p>
            <a:pPr marR="0" lvl="0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  <a:cs typeface="Arial" panose="020B0604020202020204" pitchFamily="34" charset="0"/>
              </a:rPr>
              <a:t>Develop a 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Calibri" panose="020F0502020204030204" pitchFamily="34" charset="0"/>
              </a:rPr>
              <a:t>standards document on internal web crawling/scraping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De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termine key words 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B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est practices for web crawling and web scraping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F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ramework for building a list of websites to scrape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Framework for constructing a database of operations 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H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ow to find missing addresses and phone numbers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D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ata clean-up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H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ow to find, merge, and denote duplicate records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highlight>
                  <a:srgbClr val="FFFFFF"/>
                </a:highlight>
                <a:ea typeface="Aptos" panose="020B0004020202020204" pitchFamily="34" charset="0"/>
              </a:rPr>
              <a:t>H</a:t>
            </a: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ow to find and remove scraped operations not of interest</a:t>
            </a:r>
            <a:endParaRPr lang="en-US" sz="1900" dirty="0">
              <a:highlight>
                <a:srgbClr val="FFFFFF"/>
              </a:highlight>
              <a:ea typeface="Aptos" panose="020B00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90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Aptos" panose="020B0004020202020204" pitchFamily="34" charset="0"/>
              </a:rPr>
              <a:t>How to conduct a pilot web crawling/scraping in-house to determine any challenges and how best to resolve those before a web crawling/scraping project occurs in a production environment</a:t>
            </a:r>
            <a:endParaRPr lang="en-US" sz="1900" dirty="0">
              <a:effectLst/>
              <a:ea typeface="Aptos" panose="020B000402020202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58B772-9655-4807-9E59-F1C5E8C4A94A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227703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FFDD87-7616-4FBF-A8AE-7AB6CA2CFD25}"/>
              </a:ext>
            </a:extLst>
          </p:cNvPr>
          <p:cNvSpPr txBox="1"/>
          <p:nvPr/>
        </p:nvSpPr>
        <p:spPr>
          <a:xfrm>
            <a:off x="1981200" y="48006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Samuel Chad Garber          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  <a:hlinkClick r:id="rId2"/>
              </a:rPr>
              <a:t>samuel.garber@usda.gov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endParaRPr lang="en-US" sz="1800" b="0" i="0" u="none" strike="noStrike" dirty="0">
              <a:solidFill>
                <a:srgbClr val="000000"/>
              </a:solidFill>
              <a:effectLst/>
              <a:latin typeface="+mn-lt"/>
            </a:endParaRP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</a:rPr>
              <a:t>Mike Gerling                        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+mn-lt"/>
                <a:hlinkClick r:id="rId3"/>
              </a:rPr>
              <a:t>michael.gerling@usda.gov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+mn-lt"/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9D798BC0-C795-2920-074E-66F66B355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1915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CCABA8-7236-AEDE-9F75-B67AFDD554C2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184350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C8E5B-CA27-4437-AFC1-66C318D94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5E8FE-3219-4E21-84AB-9A1178197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24401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/>
              <a:t>Link, M. W., M. P. Battaglia, M. R. Frankel, L. Osborn, and A. H. Mokdad (2006). “Address-Based versus Random-Digit-Dial Surveys: Comparison of Key Health and Risk Indicators”, American Journal of Epidemiology, 164, 1019-1025. DOI: </a:t>
            </a:r>
            <a:r>
              <a:rPr lang="en-US" altLang="en-US" sz="1800" u="sng" dirty="0"/>
              <a:t>https://doi.org/</a:t>
            </a:r>
            <a:r>
              <a:rPr lang="en-US" sz="1800" u="sng" dirty="0"/>
              <a:t>10.1093/aje/kwj310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1800" dirty="0"/>
              <a:t>Young, L. J., M. Hyman, and B. R. Rater (2018). “Exploring a Big Data Approach to Building a List Frame for Urban Agriculture: A Pilot Study in the City of Baltimore”, Journal of Official Statistics, 34(2), 323-340. DOI: </a:t>
            </a:r>
            <a:r>
              <a:rPr lang="en-US" sz="1800" u="sng" dirty="0"/>
              <a:t>http://dx.doi.org/10.2478/JOS-2018-0015</a:t>
            </a:r>
            <a:r>
              <a:rPr lang="en-US" sz="1800" dirty="0"/>
              <a:t>. </a:t>
            </a:r>
          </a:p>
          <a:p>
            <a:endParaRPr lang="en-US" sz="800" dirty="0"/>
          </a:p>
          <a:p>
            <a:r>
              <a:rPr lang="en-US" sz="1800" dirty="0"/>
              <a:t>Lo, A., S. Srikukenthiran, M. Chen, K. N. Habib, and E. J. Miller (2020). “Impact of Multiple Sample Frames on Data Quality of Household Travel Surveys: The Case of the 2016 Transportation Tomorrow Survey”, Transportation Planning and Technology, 43(6), 553-570. DOI: </a:t>
            </a:r>
            <a:r>
              <a:rPr lang="en-US" sz="1800" u="sng" dirty="0"/>
              <a:t>https://doi.org/10.1080/03081060.2020.1780707</a:t>
            </a:r>
            <a:r>
              <a:rPr lang="en-US" sz="1800" dirty="0"/>
              <a:t>. </a:t>
            </a:r>
          </a:p>
          <a:p>
            <a:endParaRPr lang="en-US" sz="800" dirty="0"/>
          </a:p>
          <a:p>
            <a:r>
              <a:rPr lang="en-US" sz="1800" dirty="0"/>
              <a:t>Young, L. J., and M. Jacobsen (2021). “Sample Design and Estimation When Using a Web-Scraped List Frame and Capture-Recapture Methods”, Journal of Agricultural, Biological and Environmental Statistics, 27, 261-279. DOI: </a:t>
            </a:r>
            <a:r>
              <a:rPr lang="en-US" sz="1800" u="sng" dirty="0"/>
              <a:t>https://doi.org/10.1007/s13253-021-00476-w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dirty="0"/>
              <a:t>Hyman, M., L. Sartore, and L. J. Young (2021). “Capture-Recapture estimation of characteristics of U.S. Local Food Farms Using a Web-Scraped List Frame”, Journal of Survey Statistics and Methodology, 00, 1-26. DOI: </a:t>
            </a:r>
            <a:r>
              <a:rPr lang="en-US" sz="1800" u="sng" dirty="0"/>
              <a:t>https://doi.org/10.1093/jssam/smab008</a:t>
            </a:r>
            <a:r>
              <a:rPr lang="en-US" sz="1800" dirty="0"/>
              <a:t>.</a:t>
            </a:r>
          </a:p>
          <a:p>
            <a:endParaRPr lang="en-US" sz="800" dirty="0"/>
          </a:p>
          <a:p>
            <a:r>
              <a:rPr lang="en-US" sz="1800" dirty="0"/>
              <a:t>Kim, A. E., B. Loomis, B. Rhodes, M. E. Eggers, C. Liedtke, and L. Porter (2015). “Identifying e-Cigarette Vape Stores: Description of an Online Search Methodology”, Tobacco Control, 25, 19-23. DOI: </a:t>
            </a:r>
            <a:r>
              <a:rPr lang="en-US" sz="1800" u="sng" dirty="0"/>
              <a:t>http://dx.doi.org/10.1136/tobaccocontrol-2015-052270</a:t>
            </a:r>
            <a:r>
              <a:rPr lang="en-US" sz="1800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AA1AC8-3328-6FE5-2B03-2958540C0C97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233332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0598"/>
            <a:ext cx="9144000" cy="738468"/>
          </a:xfrm>
        </p:spPr>
        <p:txBody>
          <a:bodyPr>
            <a:normAutofit/>
          </a:bodyPr>
          <a:lstStyle/>
          <a:p>
            <a:r>
              <a:rPr lang="en-US" sz="3200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529" y="848564"/>
            <a:ext cx="8420100" cy="5061140"/>
          </a:xfrm>
        </p:spPr>
        <p:txBody>
          <a:bodyPr>
            <a:noAutofit/>
          </a:bodyPr>
          <a:lstStyle/>
          <a:p>
            <a:r>
              <a:rPr lang="en-US" sz="2000" dirty="0"/>
              <a:t>Web Crawling</a:t>
            </a:r>
          </a:p>
          <a:p>
            <a:pPr lvl="1"/>
            <a:r>
              <a:rPr lang="en-US" sz="2000" dirty="0"/>
              <a:t>Finding websites to scrape the information from</a:t>
            </a:r>
          </a:p>
          <a:p>
            <a:pPr lvl="2"/>
            <a:r>
              <a:rPr lang="en-US" sz="2000" dirty="0"/>
              <a:t>Manual and automated approaches</a:t>
            </a:r>
            <a:br>
              <a:rPr lang="en-US" sz="2000" dirty="0"/>
            </a:br>
            <a:endParaRPr lang="en-US" sz="2000" dirty="0">
              <a:solidFill>
                <a:srgbClr val="222222"/>
              </a:solidFill>
            </a:endParaRPr>
          </a:p>
          <a:p>
            <a:r>
              <a:rPr lang="en-US" sz="2000" i="0" dirty="0">
                <a:effectLst/>
              </a:rPr>
              <a:t>Web Scraping</a:t>
            </a:r>
          </a:p>
          <a:p>
            <a:pPr lvl="1"/>
            <a:r>
              <a:rPr lang="en-US" sz="2000" dirty="0">
                <a:ea typeface="Aptos" panose="020B0004020202020204" pitchFamily="34" charset="0"/>
                <a:cs typeface="Aptos" panose="020B0004020202020204" pitchFamily="34" charset="0"/>
              </a:rPr>
              <a:t>Automated or manual process of copying content from a website</a:t>
            </a:r>
          </a:p>
          <a:p>
            <a:pPr lvl="2"/>
            <a:r>
              <a:rPr lang="en-US" sz="2000" dirty="0"/>
              <a:t>I</a:t>
            </a:r>
            <a:r>
              <a:rPr lang="en-US" sz="2000" b="0" i="0" dirty="0">
                <a:effectLst/>
              </a:rPr>
              <a:t>nformation is then exported into an appropriate format</a:t>
            </a:r>
            <a:br>
              <a:rPr lang="en-US" sz="2000" b="0" i="0" dirty="0">
                <a:effectLst/>
              </a:rPr>
            </a:br>
            <a:endParaRPr lang="en-US" sz="2000" b="0" i="0" dirty="0">
              <a:effectLst/>
            </a:endParaRPr>
          </a:p>
          <a:p>
            <a:r>
              <a:rPr lang="en-US" sz="2000" dirty="0"/>
              <a:t>Industrial Hemp</a:t>
            </a:r>
            <a:endParaRPr lang="en-US" sz="2000" i="0" dirty="0">
              <a:effectLst/>
            </a:endParaRPr>
          </a:p>
          <a:p>
            <a:pPr lvl="1"/>
            <a:r>
              <a:rPr lang="en-US" sz="2000" dirty="0"/>
              <a:t>F</a:t>
            </a:r>
            <a:r>
              <a:rPr lang="en-US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rom the plant species Cannabis sativa. 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</a:rPr>
              <a:t>Us</a:t>
            </a:r>
            <a:r>
              <a:rPr lang="en-US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ed worldwide to produce a variety of industrial and consumer products.  Is high in fiber and less than 0.3 percent in active tetrahydrocannabinol (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</a:rPr>
              <a:t>THC), compared to marijuana (3 to 30 percent).  THC is a </a:t>
            </a:r>
            <a:r>
              <a:rPr lang="en-US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psychoactive ingredient</a:t>
            </a:r>
            <a:r>
              <a:rPr lang="en-US" sz="1800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en-US" sz="1800" dirty="0">
              <a:effectLst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72DF28-BBC1-4FC9-B32D-611C774CEB0C}"/>
              </a:ext>
            </a:extLst>
          </p:cNvPr>
          <p:cNvSpPr txBox="1"/>
          <p:nvPr/>
        </p:nvSpPr>
        <p:spPr>
          <a:xfrm>
            <a:off x="8610600" y="56710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89976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C8E5B-CA27-4437-AFC1-66C318D94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5E8FE-3219-4E21-84AB-9A1178197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1800" dirty="0"/>
              <a:t>Rhodes, B. B., A. E. Kim, and B. R. Loomis (2016). “Vaping the Web: Crowdsourcing and Web Scraping for Establishment Survey Frame Generation”, In Proceedings of the 2015 Federal Committee on Statistical Methodology Research Conference, available at: </a:t>
            </a:r>
            <a:r>
              <a:rPr lang="en-US" sz="1800" u="sng" dirty="0"/>
              <a:t>https://nces.ed.gov/fcsm/pdf/H3_Rhodes_2015FCSM.pdf</a:t>
            </a:r>
            <a:r>
              <a:rPr lang="en-US" sz="1800" dirty="0"/>
              <a:t>. </a:t>
            </a:r>
          </a:p>
          <a:p>
            <a:endParaRPr lang="en-US" sz="800" dirty="0"/>
          </a:p>
          <a:p>
            <a:r>
              <a:rPr lang="en-US" sz="1800" dirty="0"/>
              <a:t>ten Bosch, O., D. Windmeijer, A. van Delden, and G. van den Heuvel (2018). “Web Scraping Meets Survey Design: Combining Forces”, In Proceedings of the BIGSURV18 Conference, available at: </a:t>
            </a:r>
            <a:r>
              <a:rPr lang="en-US" sz="1800" u="sng" dirty="0"/>
              <a:t>https://www.europeansurveyresearch.org/bigsurv18/uploads/73/61/20180820_BigSurv_WebscrapingMeetsSurveyDesign.pdf</a:t>
            </a:r>
          </a:p>
          <a:p>
            <a:endParaRPr lang="en-US" sz="800" dirty="0"/>
          </a:p>
          <a:p>
            <a:r>
              <a:rPr lang="en-US" sz="1800" dirty="0"/>
              <a:t>Barcaroli, G., D. Fusco, P. Giordano, M. Greco, V. Moretti, P. Righi, and M. Scarno (2016). “ISTAT Farm Register: Data Collection by Using Web Scraping for Agritourism Farms”, In Proceedings of the ICAS VII Seventh International Conference on Agricultural Statistics, 1017-1086. DOI: </a:t>
            </a:r>
            <a:r>
              <a:rPr lang="en-US" sz="1800" u="sng" dirty="0"/>
              <a:t>https://doi.org/10.1481/icasVII.2016.f29d</a:t>
            </a:r>
            <a:r>
              <a:rPr lang="en-US" sz="1800" dirty="0"/>
              <a:t>. </a:t>
            </a:r>
          </a:p>
          <a:p>
            <a:endParaRPr lang="en-US" sz="800" dirty="0"/>
          </a:p>
          <a:p>
            <a:r>
              <a:rPr lang="en-US" sz="1800" dirty="0"/>
              <a:t>Arora, S. K., S. Kelley, and S. Madhavan (2021). “Building a Sample Frame of SMEs Using Patent, Search Engine, and Website Data”, Journal of Official Statistics, 37(1), 1-30. DOI: </a:t>
            </a:r>
            <a:r>
              <a:rPr lang="en-US" sz="1800" u="sng" dirty="0"/>
              <a:t>http://dx.doi.org/10.2478/JOS-2021-0001</a:t>
            </a:r>
            <a:r>
              <a:rPr lang="en-US" sz="1800" dirty="0"/>
              <a:t>.</a:t>
            </a:r>
          </a:p>
          <a:p>
            <a:endParaRPr lang="en-US" sz="800" dirty="0"/>
          </a:p>
          <a:p>
            <a:r>
              <a:rPr lang="en-US" sz="1800" dirty="0"/>
              <a:t>Johnson, P., and D. Williams (2010). “Comparing ABS vs. Landline RDD Sampling Frames on the Phone Mode”, Survey Practice, 3(3), 1-10. DOI: </a:t>
            </a:r>
            <a:r>
              <a:rPr lang="en-US" altLang="en-US" sz="1800" u="sng" dirty="0"/>
              <a:t>https://doi.org/</a:t>
            </a:r>
            <a:r>
              <a:rPr lang="en-US" sz="1800" u="sng" dirty="0"/>
              <a:t>10.29115/SP-2010-0012</a:t>
            </a:r>
            <a:r>
              <a:rPr lang="en-US" sz="1800" dirty="0"/>
              <a:t>.</a:t>
            </a:r>
          </a:p>
          <a:p>
            <a:endParaRPr lang="en-US" sz="800" dirty="0"/>
          </a:p>
          <a:p>
            <a:r>
              <a:rPr lang="en-US" sz="1800" dirty="0"/>
              <a:t>Fulton, B. R., and King, D. P. (2022). “Using Google Maps to Generate Organizational Sampling Frames”, SocArXiv Pre-print. DOI: </a:t>
            </a:r>
            <a:r>
              <a:rPr lang="en-US" sz="1800" u="sng" dirty="0"/>
              <a:t>https://doi.org/10.31235/osf.io/qtu8n</a:t>
            </a:r>
            <a:r>
              <a:rPr lang="en-US" sz="18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CA73B-FF2F-4250-813D-4C5305EFE460}"/>
              </a:ext>
            </a:extLst>
          </p:cNvPr>
          <p:cNvSpPr txBox="1"/>
          <p:nvPr/>
        </p:nvSpPr>
        <p:spPr>
          <a:xfrm>
            <a:off x="8615854" y="5638800"/>
            <a:ext cx="52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37600300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Articles &amp; 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95800"/>
          </a:xfrm>
        </p:spPr>
        <p:txBody>
          <a:bodyPr>
            <a:noAutofit/>
          </a:bodyPr>
          <a:lstStyle/>
          <a:p>
            <a:r>
              <a:rPr lang="en-US" sz="1800" dirty="0"/>
              <a:t>Blazquez, D., J. Domenech, J. A. Gil, and A. Pont. (2019). Monitoring e-Commerce Adoption from Online Data. Knowledge Information Systems, 60, 227–245. DOI: </a:t>
            </a:r>
            <a:r>
              <a:rPr lang="en-US" sz="1800" u="sng" dirty="0"/>
              <a:t>https://doi.org/10.1007/s10115-018-1233-7</a:t>
            </a:r>
            <a:r>
              <a:rPr lang="en-US" sz="1800" dirty="0"/>
              <a:t>.</a:t>
            </a:r>
            <a:br>
              <a:rPr lang="en-US" sz="1800" dirty="0"/>
            </a:br>
            <a:endParaRPr lang="en-US" sz="1200" dirty="0"/>
          </a:p>
          <a:p>
            <a:r>
              <a:rPr lang="en-US" altLang="en-US" sz="1800" dirty="0"/>
              <a:t>de Pedraza, P., S. Visintin, K. Tijdens, and G. Kismihók. (2019). Survey vs. Scraped Data: Comparing Time Series Properties of Web and Survey Vacancy Data. IZA Journal of Labor Economics , Volume 8: Issue 1. DOI: </a:t>
            </a:r>
            <a:r>
              <a:rPr lang="en-US" altLang="en-US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https://doi.org/10.2478/izajole-2019-0004</a:t>
            </a:r>
            <a:r>
              <a:rPr lang="en-US" altLang="en-US" sz="1800" dirty="0"/>
              <a:t>.</a:t>
            </a:r>
          </a:p>
          <a:p>
            <a:endParaRPr lang="en-US" sz="1200" dirty="0"/>
          </a:p>
          <a:p>
            <a:r>
              <a:rPr lang="en-US" sz="1800" dirty="0"/>
              <a:t>Cavallo, A., and R. Rigobon. (2016). The Billion Prices Project: Using Online Research for Measurement or Research. Journal of Economic Perspectives, 31(2), 151-178. DOI: </a:t>
            </a:r>
            <a:r>
              <a:rPr lang="en-US" altLang="en-US" sz="1800" u="sng" dirty="0"/>
              <a:t>https://doi.org/</a:t>
            </a:r>
            <a:r>
              <a:rPr lang="en-US" sz="1800" u="sng" dirty="0"/>
              <a:t>10.1257/jep.30.2.151</a:t>
            </a:r>
            <a:r>
              <a:rPr lang="en-US" sz="1800" dirty="0"/>
              <a:t>.</a:t>
            </a:r>
            <a:br>
              <a:rPr lang="en-US" sz="1800" dirty="0"/>
            </a:br>
            <a:endParaRPr lang="en-US" sz="1800" dirty="0"/>
          </a:p>
          <a:p>
            <a:r>
              <a:rPr lang="en-US" sz="1800" b="0" i="0" dirty="0">
                <a:effectLst/>
              </a:rPr>
              <a:t>Minaev, A. (2022).  Internet Statistics 2022:  Facts You Need To Know.  First Site Guide. </a:t>
            </a:r>
            <a:r>
              <a:rPr lang="en-US" sz="1800" b="0" i="0" u="sng" dirty="0">
                <a:effectLst/>
              </a:rPr>
              <a:t>https://firstsiteguide.com/internet-stats/.</a:t>
            </a:r>
          </a:p>
          <a:p>
            <a:pPr marL="0" indent="0">
              <a:buNone/>
            </a:pPr>
            <a:br>
              <a:rPr lang="en-US" sz="1800" dirty="0"/>
            </a:br>
            <a:endParaRPr lang="en-US" sz="12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CC7FA9-F4EE-4CD4-BF06-79A7C97AB11F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3031675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Articles &amp; 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08992"/>
            <a:ext cx="8458200" cy="503140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" dirty="0"/>
          </a:p>
          <a:p>
            <a:r>
              <a:rPr lang="en-US" sz="1800" dirty="0"/>
              <a:t>Vargiu, E., and M. Urru. (2013). Exploiting Web Scraping in a Collaborative Filtering-based Approach to Web Advertising. Artificial Intelligence Research, 2(1), 44-54, DOI: </a:t>
            </a:r>
            <a:r>
              <a:rPr lang="en-US" sz="1800" u="sng" dirty="0"/>
              <a:t>https://doi.org/10.5430/air.v2n1p44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700" dirty="0"/>
          </a:p>
          <a:p>
            <a:r>
              <a:rPr lang="en-US" sz="1800" dirty="0"/>
              <a:t>Webb, L. M., D. M. Gibson, Y. Wang, H. C. Chang, and M. Thompson-Hayes. (2015). Selecting, Scraping, and Sampling Big Data Sets from the Internet: Fan Blogs as Exemplar. SAGE Research Methods Case, London: SAGE Publications Ltd.  </a:t>
            </a:r>
            <a:r>
              <a:rPr lang="en-US" sz="18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https://pdfs.semanticscholar.org/48f8/4535a0607c7e64f87c61faf176ef3c5161fc.pdf?ga=2.244060101.1587555821.1595364779-1428202309.1595364779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700" dirty="0"/>
          </a:p>
          <a:p>
            <a:r>
              <a:rPr lang="en-US" sz="1800" dirty="0"/>
              <a:t>Young, L., M. Hyman, and B. Rater. (2018). Exploring a Big Data Approach, to Building a List Frame for Urban Agriculture: A Pilot Study in the City of Baltimore. Journal of Official Statistics, Vol. 34, No. 2, 2018, pp. 323–340. DOI: </a:t>
            </a:r>
            <a:r>
              <a:rPr lang="en-US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http://dx.doi.org/10.2478/JOS-2018-0015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i="0" dirty="0">
                <a:solidFill>
                  <a:srgbClr val="000000"/>
                </a:solidFill>
                <a:effectLst/>
              </a:rPr>
              <a:t>3 Predictions about Future of Web Scraping. (2022).  ProWebScraper. </a:t>
            </a:r>
            <a:r>
              <a:rPr lang="en-US" sz="1800" i="0" u="sng" dirty="0"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https://prowebscraper.com/blog/future-of-web-scraping</a:t>
            </a:r>
            <a:r>
              <a:rPr lang="en-US" sz="1800" i="0" dirty="0"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i="0" dirty="0">
                <a:effectLst/>
              </a:rPr>
              <a:t>.</a:t>
            </a:r>
          </a:p>
          <a:p>
            <a:endParaRPr lang="en-US" sz="1800" dirty="0"/>
          </a:p>
          <a:p>
            <a:endParaRPr lang="en-US" altLang="en-US" sz="1600" b="1" dirty="0">
              <a:solidFill>
                <a:srgbClr val="2A2A2A"/>
              </a:solidFill>
            </a:endParaRP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CC7FA9-F4EE-4CD4-BF06-79A7C97AB11F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6142257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Articles &amp; 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08992"/>
            <a:ext cx="8458200" cy="503140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" dirty="0"/>
          </a:p>
          <a:p>
            <a:pPr fontAlgn="base"/>
            <a:r>
              <a:rPr lang="it-IT" sz="1800" i="0" dirty="0">
                <a:effectLst/>
              </a:rPr>
              <a:t>Pai, S. (2021).  </a:t>
            </a:r>
            <a:r>
              <a:rPr lang="en-US" sz="1800" dirty="0">
                <a:effectLst/>
              </a:rPr>
              <a:t>Scraping vs API: What’s the </a:t>
            </a:r>
            <a:r>
              <a:rPr lang="en-US" sz="1800" dirty="0"/>
              <a:t>B</a:t>
            </a:r>
            <a:r>
              <a:rPr lang="en-US" sz="1800" dirty="0">
                <a:effectLst/>
              </a:rPr>
              <a:t>est Way to Extract </a:t>
            </a:r>
            <a:r>
              <a:rPr lang="en-US" sz="1800" dirty="0"/>
              <a:t>D</a:t>
            </a:r>
            <a:r>
              <a:rPr lang="en-US" sz="1800" dirty="0">
                <a:effectLst/>
              </a:rPr>
              <a:t>ata.  Datahut.  </a:t>
            </a:r>
            <a:r>
              <a:rPr lang="en-US" sz="18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https://www.blog.datahut.co/post/web-scraping-vs-api#:~:text=While%20web%20scraping%20gives%20you,is%20available%20on%20a%20website</a:t>
            </a:r>
            <a:r>
              <a:rPr lang="en-US" sz="1800" u="sng" dirty="0"/>
              <a:t>.</a:t>
            </a:r>
            <a:br>
              <a:rPr lang="en-US" sz="1800" u="sng" dirty="0"/>
            </a:br>
            <a:endParaRPr lang="en-US" sz="1400" i="0" dirty="0">
              <a:effectLst/>
            </a:endParaRPr>
          </a:p>
          <a:p>
            <a:r>
              <a:rPr lang="en-US" sz="1800" i="0" dirty="0">
                <a:effectLst/>
              </a:rPr>
              <a:t>What Does the Future of Data Scraping Hold?.  (2021).  Datahen </a:t>
            </a:r>
            <a:r>
              <a:rPr lang="en-US" sz="1800" u="sng" dirty="0"/>
              <a:t>https://www.datahen.com/blog/what-does-the-future-of-data-scraping-hold/.</a:t>
            </a:r>
          </a:p>
          <a:p>
            <a:pPr marL="0" indent="0">
              <a:buNone/>
            </a:pPr>
            <a:endParaRPr lang="en-US" sz="1400" i="0" dirty="0">
              <a:effectLst/>
            </a:endParaRPr>
          </a:p>
          <a:p>
            <a:pPr fontAlgn="ctr"/>
            <a:r>
              <a:rPr lang="en-US" sz="1800" b="0" i="0" u="none" strike="noStrike" dirty="0">
                <a:effectLst/>
              </a:rPr>
              <a:t>Chand, M.</a:t>
            </a:r>
            <a:r>
              <a:rPr lang="en-US" sz="1800" dirty="0"/>
              <a:t> (2019). </a:t>
            </a:r>
            <a:r>
              <a:rPr lang="en-US" sz="1800" b="0" i="0" dirty="0">
                <a:effectLst/>
              </a:rPr>
              <a:t>How Much Data On The Internet.  C#Corner.  </a:t>
            </a:r>
            <a:r>
              <a:rPr lang="en-US" sz="1800" b="0" i="0" u="sng" dirty="0"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https://www.c-sharpcorner.com/article/how-much-data-is-on-the-internet/</a:t>
            </a:r>
            <a:r>
              <a:rPr lang="en-US" sz="1800" b="0" i="0" u="sng" dirty="0">
                <a:effectLst/>
              </a:rPr>
              <a:t>.</a:t>
            </a:r>
          </a:p>
          <a:p>
            <a:endParaRPr lang="en-US" sz="1800" dirty="0"/>
          </a:p>
          <a:p>
            <a:endParaRPr lang="en-US" altLang="en-US" sz="1600" b="1" dirty="0">
              <a:solidFill>
                <a:srgbClr val="2A2A2A"/>
              </a:solidFill>
            </a:endParaRP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CC7FA9-F4EE-4CD4-BF06-79A7C97AB11F}"/>
              </a:ext>
            </a:extLst>
          </p:cNvPr>
          <p:cNvSpPr txBox="1"/>
          <p:nvPr/>
        </p:nvSpPr>
        <p:spPr>
          <a:xfrm>
            <a:off x="8610600" y="56710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275612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52399"/>
            <a:ext cx="9144000" cy="1215415"/>
          </a:xfrm>
        </p:spPr>
        <p:txBody>
          <a:bodyPr>
            <a:normAutofit/>
          </a:bodyPr>
          <a:lstStyle/>
          <a:p>
            <a:r>
              <a:rPr lang="en-US" sz="3600" dirty="0"/>
              <a:t>Industrial Hemp Frame Comparison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6482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Agricultural Marketing Service (AMS) wanted to survey the hemp industry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AMS and National Agricultural Statistics Service (NASS) worked together to develop a survey on industrial hemp growers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Completely new commodity to USDA programs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Increase in products using Hemp</a:t>
            </a:r>
          </a:p>
          <a:p>
            <a:pPr marL="457200" lvl="1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58200" y="5638800"/>
            <a:ext cx="462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2653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58618-CC5F-5A9F-FA36-61B6F7822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0B370-1ADE-E2A8-FB0A-271211148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60D6-3862-7FED-0B3F-A5F89ED3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6952"/>
            <a:ext cx="8305800" cy="504118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NASS compiled lists received from several USDA agencies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Farm Service Agency (FSA), Risk Management Agency (RMA)</a:t>
            </a:r>
          </a:p>
          <a:p>
            <a:pPr marL="457200" lvl="1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NASS’ Research &amp; Development Division also web crawled/scraped on its own for industrial hemp growers, processors, and transporters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NASS decided to contract to find every industrial hemp grower in the U.S.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Operations found included marijuana growers, processors, medical marijuana facilities, dispensaries, chain stores, and gas stations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3B598E-F7F5-EE9B-37D3-ECD7E629BDDD}"/>
              </a:ext>
            </a:extLst>
          </p:cNvPr>
          <p:cNvSpPr txBox="1"/>
          <p:nvPr/>
        </p:nvSpPr>
        <p:spPr>
          <a:xfrm>
            <a:off x="8382000" y="5638800"/>
            <a:ext cx="538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7548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Frames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5393" y="1752600"/>
            <a:ext cx="5791200" cy="243840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USDA lists: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FSA, RMA, AMS, NASS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Internal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Contractor</a:t>
            </a:r>
          </a:p>
          <a:p>
            <a:pPr lvl="1"/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76593" y="5638800"/>
            <a:ext cx="444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C39D7E-BF72-A2C8-CFFE-9C001B8CF696}"/>
              </a:ext>
            </a:extLst>
          </p:cNvPr>
          <p:cNvSpPr txBox="1">
            <a:spLocks/>
          </p:cNvSpPr>
          <p:nvPr/>
        </p:nvSpPr>
        <p:spPr>
          <a:xfrm>
            <a:off x="614855" y="3225285"/>
            <a:ext cx="8305800" cy="1931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USDA lists were used for the list frame part of the survey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MACE’s list was used for under-coverage adjustments</a:t>
            </a:r>
          </a:p>
        </p:txBody>
      </p:sp>
    </p:spTree>
    <p:extLst>
      <p:ext uri="{BB962C8B-B14F-4D97-AF65-F5344CB8AC3E}">
        <p14:creationId xmlns:p14="http://schemas.microsoft.com/office/powerpoint/2010/main" val="150652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States Compared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BE687-2BD5-43F0-B92A-03A88D5EADA2}"/>
              </a:ext>
            </a:extLst>
          </p:cNvPr>
          <p:cNvSpPr txBox="1"/>
          <p:nvPr/>
        </p:nvSpPr>
        <p:spPr>
          <a:xfrm>
            <a:off x="8458200" y="5638800"/>
            <a:ext cx="462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31D8C2-45BF-4C8C-97BE-8F7A81A51107}"/>
              </a:ext>
            </a:extLst>
          </p:cNvPr>
          <p:cNvSpPr txBox="1"/>
          <p:nvPr/>
        </p:nvSpPr>
        <p:spPr>
          <a:xfrm>
            <a:off x="2743200" y="1676400"/>
            <a:ext cx="327660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Colorado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Illinois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Missouri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Montana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Nevada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New York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Tennessee</a:t>
            </a:r>
          </a:p>
        </p:txBody>
      </p:sp>
    </p:spTree>
    <p:extLst>
      <p:ext uri="{BB962C8B-B14F-4D97-AF65-F5344CB8AC3E}">
        <p14:creationId xmlns:p14="http://schemas.microsoft.com/office/powerpoint/2010/main" val="4128535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077200" cy="4648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Pros and Cons of web scraping Contractor vs Internal vs USDA/NASS lists?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How accurate are the new frames at identifying industrial hemp growers?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FEE685-D3DE-4402-9FBC-988B738CD7F6}"/>
              </a:ext>
            </a:extLst>
          </p:cNvPr>
          <p:cNvSpPr txBox="1"/>
          <p:nvPr/>
        </p:nvSpPr>
        <p:spPr>
          <a:xfrm>
            <a:off x="8458200" y="56827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153617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E590-C510-4EC7-920F-978609C8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DCD49-40C7-4C85-86F8-B4F88E997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88321"/>
            <a:ext cx="8229600" cy="4267200"/>
          </a:xfrm>
        </p:spPr>
        <p:txBody>
          <a:bodyPr/>
          <a:lstStyle/>
          <a:p>
            <a:r>
              <a:rPr lang="en-US" dirty="0"/>
              <a:t>Summary of descriptive statistics</a:t>
            </a:r>
          </a:p>
          <a:p>
            <a:r>
              <a:rPr lang="en-US" dirty="0"/>
              <a:t>Frame overlap assessment</a:t>
            </a:r>
          </a:p>
          <a:p>
            <a:r>
              <a:rPr lang="en-US" dirty="0"/>
              <a:t>Web scraped data quality</a:t>
            </a:r>
          </a:p>
          <a:p>
            <a:r>
              <a:rPr lang="en-US" dirty="0"/>
              <a:t>Resources </a:t>
            </a:r>
          </a:p>
          <a:p>
            <a:pPr lvl="1"/>
            <a:r>
              <a:rPr lang="en-US" dirty="0"/>
              <a:t>Staff and costs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837F2B-E5A6-191E-F733-5926B9CF37D3}"/>
              </a:ext>
            </a:extLst>
          </p:cNvPr>
          <p:cNvSpPr txBox="1"/>
          <p:nvPr/>
        </p:nvSpPr>
        <p:spPr>
          <a:xfrm>
            <a:off x="8458200" y="56827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953693363"/>
      </p:ext>
    </p:extLst>
  </p:cSld>
  <p:clrMapOvr>
    <a:masterClrMapping/>
  </p:clrMapOvr>
</p:sld>
</file>

<file path=ppt/theme/theme1.xml><?xml version="1.0" encoding="utf-8"?>
<a:theme xmlns:a="http://schemas.openxmlformats.org/drawingml/2006/main" name="1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C7AC06673DB47AE3983B332D278A9" ma:contentTypeVersion="3" ma:contentTypeDescription="Create a new document." ma:contentTypeScope="" ma:versionID="24df3de390d737e792c5366cddaf9da8">
  <xsd:schema xmlns:xsd="http://www.w3.org/2001/XMLSchema" xmlns:xs="http://www.w3.org/2001/XMLSchema" xmlns:p="http://schemas.microsoft.com/office/2006/metadata/properties" xmlns:ns2="e6db4f07-2e5e-4997-a3e4-76854ad13079" xmlns:ns3="48fcb02c-68b6-4721-b044-ff19e869f574" targetNamespace="http://schemas.microsoft.com/office/2006/metadata/properties" ma:root="true" ma:fieldsID="277a4db21009f499ff9438ccd9951c18" ns2:_="" ns3:_="">
    <xsd:import namespace="e6db4f07-2e5e-4997-a3e4-76854ad13079"/>
    <xsd:import namespace="48fcb02c-68b6-4721-b044-ff19e869f57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4f07-2e5e-4997-a3e4-76854ad13079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default="Minutes" ma:format="Dropdown" ma:internalName="Document_x0020_Type">
      <xsd:simpleType>
        <xsd:restriction base="dms:Choice">
          <xsd:enumeration value="Agenda"/>
          <xsd:enumeration value="Minutes"/>
          <xsd:enumeration value="Presentation"/>
          <xsd:enumeration value="Reference Guide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cb02c-68b6-4721-b044-ff19e869f574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e6db4f07-2e5e-4997-a3e4-76854ad13079">371;#Routine correspondence files * 500|610bdd87-09de-4074-8d67-48ea44d0be52</Document_x0020_Type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911A2A8-E526-4DC3-9DFF-FFFCF9E5712D}"/>
</file>

<file path=customXml/itemProps2.xml><?xml version="1.0" encoding="utf-8"?>
<ds:datastoreItem xmlns:ds="http://schemas.openxmlformats.org/officeDocument/2006/customXml" ds:itemID="{DEFE2407-B109-4795-8180-0A99C6BC01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6E85FD-1E22-4AD1-8A96-51C30CD3A825}">
  <ds:schemaRefs>
    <ds:schemaRef ds:uri="acb7431b-019c-47e3-b622-c219ded2f013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6200ae3-9792-4cd5-8e8b-92297ba56a0d"/>
    <ds:schemaRef ds:uri="efdec344-e8ef-4650-bb58-cc069c4d74ae"/>
    <ds:schemaRef ds:uri="http://schemas.microsoft.com/sharepoint/v3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5F2446A-72FB-4F59-A8C9-4A1D9370146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13605</TotalTime>
  <Words>3383</Words>
  <Application>Microsoft Office PowerPoint</Application>
  <PresentationFormat>On-screen Show (4:3)</PresentationFormat>
  <Paragraphs>858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Arial</vt:lpstr>
      <vt:lpstr>Calibri</vt:lpstr>
      <vt:lpstr>Times New Roman</vt:lpstr>
      <vt:lpstr>14_Custom Design</vt:lpstr>
      <vt:lpstr>Comparing Web-Scraped Establishment Survey Frames of Industrial Hemp Growers in Seven States:  Costs, Contact Data, and Accuracy of Frame</vt:lpstr>
      <vt:lpstr>Agenda</vt:lpstr>
      <vt:lpstr>Definitions</vt:lpstr>
      <vt:lpstr>Industrial Hemp Frame Comparison Study</vt:lpstr>
      <vt:lpstr>Background</vt:lpstr>
      <vt:lpstr>Three Frames</vt:lpstr>
      <vt:lpstr>States Compared</vt:lpstr>
      <vt:lpstr>Research Questions</vt:lpstr>
      <vt:lpstr>Analysis Plan</vt:lpstr>
      <vt:lpstr>Descriptive Statistics</vt:lpstr>
      <vt:lpstr>Descriptive Statistics for Colorado</vt:lpstr>
      <vt:lpstr>Descriptive Statistics for Montana</vt:lpstr>
      <vt:lpstr>PowerPoint Presentation</vt:lpstr>
      <vt:lpstr>Overall Findings</vt:lpstr>
      <vt:lpstr>Frame Overlap</vt:lpstr>
      <vt:lpstr>Number and Percent of Operations Matched Across Two Frames</vt:lpstr>
      <vt:lpstr>Operations Matching Across All Three Frames</vt:lpstr>
      <vt:lpstr>Unique Records</vt:lpstr>
      <vt:lpstr>Drilled Down View of Internal Frame Compared to Contractor Frame</vt:lpstr>
      <vt:lpstr>PowerPoint Presentation</vt:lpstr>
      <vt:lpstr>PowerPoint Presentation</vt:lpstr>
      <vt:lpstr>Internal Frame (Operations with Growers’ Licenses) Compared to Contractor Frame</vt:lpstr>
      <vt:lpstr>Internal Frame (Operations without a Growers’ Licenses) Compared to Contractor Frame</vt:lpstr>
      <vt:lpstr>Resources &amp; Costs by Frame</vt:lpstr>
      <vt:lpstr>Frame Comparison Cost Table</vt:lpstr>
      <vt:lpstr>Recommendations</vt:lpstr>
      <vt:lpstr>Recommendations</vt:lpstr>
      <vt:lpstr>PowerPoint Presentation</vt:lpstr>
      <vt:lpstr>References</vt:lpstr>
      <vt:lpstr>References</vt:lpstr>
      <vt:lpstr>Articles &amp; Publications</vt:lpstr>
      <vt:lpstr>Articles &amp; Publications</vt:lpstr>
      <vt:lpstr>Articles &amp; Publications</vt:lpstr>
    </vt:vector>
  </TitlesOfParts>
  <Company>USDA - NASS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NASS PPT Template Option 2</dc:title>
  <dc:creator>Karissa Jobman</dc:creator>
  <cp:lastModifiedBy>Garber, Chad - REE-NASS</cp:lastModifiedBy>
  <cp:revision>305</cp:revision>
  <dcterms:created xsi:type="dcterms:W3CDTF">2012-07-10T15:52:31Z</dcterms:created>
  <dcterms:modified xsi:type="dcterms:W3CDTF">2025-04-15T19:17:24Z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0x01010003DC7AC06673DB47AE3983B332D278A9</vt:lpwstr>
  </property>
  <property fmtid="{D5CDD505-2E9C-101B-9397-08002B2CF9AE}" pid="3" name="_dlc_DocIdItemGuid">
    <vt:lpwstr>04986c8f-2b3f-4d8a-9e99-26466339d911</vt:lpwstr>
  </property>
  <property fmtid="{D5CDD505-2E9C-101B-9397-08002B2CF9AE}" pid="4" name="Org Units">
    <vt:lpwstr>339;#PAO|f084ad81-e6cf-4995-a23a-022d61cd5175</vt:lpwstr>
  </property>
  <property fmtid="{D5CDD505-2E9C-101B-9397-08002B2CF9AE}" pid="5" name="Document Type">
    <vt:lpwstr>371;#Routine correspondence files * 500|610bdd87-09de-4074-8d67-48ea44d0be52</vt:lpwstr>
  </property>
  <property fmtid="{D5CDD505-2E9C-101B-9397-08002B2CF9AE}" pid="6" name="Order">
    <vt:r8>14000</vt:r8>
  </property>
  <property fmtid="{D5CDD505-2E9C-101B-9397-08002B2CF9AE}" pid="7" name="ShowInView">
    <vt:lpwstr/>
  </property>
  <property fmtid="{D5CDD505-2E9C-101B-9397-08002B2CF9AE}" pid="8" name="Approval Status">
    <vt:lpwstr>Approved</vt:lpwstr>
  </property>
  <property fmtid="{D5CDD505-2E9C-101B-9397-08002B2CF9AE}" pid="9" name="PDF">
    <vt:lpwstr>Do not Convert to a PDF</vt:lpwstr>
  </property>
  <property fmtid="{D5CDD505-2E9C-101B-9397-08002B2CF9AE}" pid="10" name="bb cat txt1">
    <vt:lpwstr>22;#NASS</vt:lpwstr>
  </property>
  <property fmtid="{D5CDD505-2E9C-101B-9397-08002B2CF9AE}" pid="11" name="Survey1">
    <vt:lpwstr/>
  </property>
  <property fmtid="{D5CDD505-2E9C-101B-9397-08002B2CF9AE}" pid="12" name="Doc Category1">
    <vt:lpwstr>741;#Template * 15|afe787b5-1f2c-48d8-91f3-57b5b96e540d</vt:lpwstr>
  </property>
  <property fmtid="{D5CDD505-2E9C-101B-9397-08002B2CF9AE}" pid="13" name="Doc Category0">
    <vt:lpwstr/>
  </property>
  <property fmtid="{D5CDD505-2E9C-101B-9397-08002B2CF9AE}" pid="14" name="Survey0">
    <vt:lpwstr/>
  </property>
  <property fmtid="{D5CDD505-2E9C-101B-9397-08002B2CF9AE}" pid="15" name="WorkflowChangePath">
    <vt:lpwstr>e01f5168-0829-4412-8f65-c6dd6dbc70dc,6;e01f5168-0829-4412-8f65-c6dd6dbc70dc,6;e01f5168-0829-4412-8f65-c6dd6dbc70dc,6;e01f5168-0829-4412-8f65-c6dd6dbc70dc,6;e01f5168-0829-4412-8f65-c6dd6dbc70dc,7;e01f5168-0829-4412-8f65-c6dd6dbc70dc,7;e01f5168-0829-4412-8f</vt:lpwstr>
  </property>
  <property fmtid="{D5CDD505-2E9C-101B-9397-08002B2CF9AE}" pid="16" name="bb-cat-txt1">
    <vt:lpwstr>22;#NASS</vt:lpwstr>
  </property>
  <property fmtid="{D5CDD505-2E9C-101B-9397-08002B2CF9AE}" pid="17" name="Expiration_d">
    <vt:filetime>2016-08-06T04:00:00Z</vt:filetime>
  </property>
  <property fmtid="{D5CDD505-2E9C-101B-9397-08002B2CF9AE}" pid="18" name="URL">
    <vt:lpwstr>http://nassportal/NASSdocs/Documents/CR_NASS_PPT_Template_Option_2.pptx, http://nassportal/NASSdocs/Documents/CR_NASS_PPT_Template_Option_2.pptx</vt:lpwstr>
  </property>
</Properties>
</file>