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</p:sldMasterIdLst>
  <p:notesMasterIdLst>
    <p:notesMasterId r:id="rId31"/>
  </p:notesMasterIdLst>
  <p:sldIdLst>
    <p:sldId id="257" r:id="rId5"/>
    <p:sldId id="545" r:id="rId6"/>
    <p:sldId id="259" r:id="rId7"/>
    <p:sldId id="260" r:id="rId8"/>
    <p:sldId id="265" r:id="rId9"/>
    <p:sldId id="527" r:id="rId10"/>
    <p:sldId id="263" r:id="rId11"/>
    <p:sldId id="547" r:id="rId12"/>
    <p:sldId id="522" r:id="rId13"/>
    <p:sldId id="273" r:id="rId14"/>
    <p:sldId id="531" r:id="rId15"/>
    <p:sldId id="532" r:id="rId16"/>
    <p:sldId id="548" r:id="rId17"/>
    <p:sldId id="534" r:id="rId18"/>
    <p:sldId id="261" r:id="rId19"/>
    <p:sldId id="549" r:id="rId20"/>
    <p:sldId id="524" r:id="rId21"/>
    <p:sldId id="535" r:id="rId22"/>
    <p:sldId id="528" r:id="rId23"/>
    <p:sldId id="520" r:id="rId24"/>
    <p:sldId id="529" r:id="rId25"/>
    <p:sldId id="538" r:id="rId26"/>
    <p:sldId id="539" r:id="rId27"/>
    <p:sldId id="326" r:id="rId28"/>
    <p:sldId id="427" r:id="rId29"/>
    <p:sldId id="5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25E80-AFEF-A772-3BF2-968B4A1EB492}" name="Jonathan M Katz (CENSUS/CBSM FED)" initials="JK" userId="S::jonathan.m.katz@census.gov::44573726-fb02-4aec-9f11-72712cdd6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75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AE74-5178-4D93-BEF8-7878F9D3FBA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A5CB5-ED6E-4AFB-BF01-048DA94A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06B-2553-460E-82BF-1399300B9A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7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6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E449A-5E61-48E6-BBBB-D22FBE925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9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7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4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90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965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98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E449A-5E61-48E6-BBBB-D22FBE925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4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9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2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A5CB5-ED6E-4AFB-BF01-048DA94A7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33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E449A-5E61-48E6-BBBB-D22FBE9251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74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CBDRB-FY25-CBSM003-003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8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itlyn.keeve@census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thleen.m.kephart@census.gov" TargetMode="External"/><Relationship Id="rId4" Type="http://schemas.openxmlformats.org/officeDocument/2006/relationships/hyperlink" Target="mailto:jonathan.m.katz@census.go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A8C0-975B-0E40-7E30-3F9465D4F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Leveraging images to improve School Pulse Panel data quality: Lessons learned from cognitive testing  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81AB3-9C41-5B3C-7A2B-3384AABDD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35" y="3602037"/>
            <a:ext cx="10728681" cy="25244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2025 Federal Computer Assisted Survey Information Collection </a:t>
            </a:r>
          </a:p>
          <a:p>
            <a:endParaRPr lang="en-US" dirty="0"/>
          </a:p>
          <a:p>
            <a:r>
              <a:rPr lang="en-US" sz="2400" kern="100" dirty="0">
                <a:solidFill>
                  <a:srgbClr val="25252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Caitlyn Keeve, Kristen </a:t>
            </a:r>
            <a:r>
              <a:rPr lang="en-US" sz="2400" kern="100" dirty="0" err="1">
                <a:solidFill>
                  <a:srgbClr val="25252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Kohm</a:t>
            </a:r>
            <a:r>
              <a:rPr lang="en-US" sz="2400" kern="100" dirty="0">
                <a:solidFill>
                  <a:srgbClr val="25252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Alexandra </a:t>
            </a:r>
            <a:r>
              <a:rPr lang="en-US" sz="2400" kern="100" dirty="0" err="1">
                <a:solidFill>
                  <a:srgbClr val="25252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Piccirillo</a:t>
            </a:r>
            <a:r>
              <a:rPr lang="en-US" sz="2400" kern="100" dirty="0">
                <a:solidFill>
                  <a:srgbClr val="2525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0" dirty="0">
                <a:solidFill>
                  <a:srgbClr val="242424"/>
                </a:solidFill>
                <a:effectLst/>
              </a:rPr>
              <a:t>Jennifer Pace, </a:t>
            </a:r>
            <a:r>
              <a:rPr lang="en-US" i="0" dirty="0" err="1">
                <a:solidFill>
                  <a:srgbClr val="242424"/>
                </a:solidFill>
                <a:effectLst/>
              </a:rPr>
              <a:t>Kelyvette</a:t>
            </a:r>
            <a:r>
              <a:rPr lang="en-US" i="0" dirty="0">
                <a:solidFill>
                  <a:srgbClr val="242424"/>
                </a:solidFill>
                <a:effectLst/>
              </a:rPr>
              <a:t> Ortiz </a:t>
            </a:r>
            <a:r>
              <a:rPr lang="en-US" i="0" dirty="0" err="1">
                <a:solidFill>
                  <a:srgbClr val="242424"/>
                </a:solidFill>
                <a:effectLst/>
              </a:rPr>
              <a:t>Fontanez</a:t>
            </a:r>
            <a:endParaRPr lang="en-US" i="0" dirty="0">
              <a:solidFill>
                <a:srgbClr val="242424"/>
              </a:solidFill>
              <a:effectLst/>
            </a:endParaRPr>
          </a:p>
          <a:p>
            <a:r>
              <a:rPr lang="en-US" sz="2400" kern="100" dirty="0">
                <a:solidFill>
                  <a:srgbClr val="25252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Jonathan Katz, and </a:t>
            </a:r>
            <a:r>
              <a:rPr lang="en-US" sz="2400" kern="100" dirty="0">
                <a:solidFill>
                  <a:srgbClr val="25252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Erin Tanenbaum</a:t>
            </a:r>
            <a:endParaRPr lang="en-US" sz="2400" kern="100" dirty="0">
              <a:solidFill>
                <a:srgbClr val="252525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solidFill>
                  <a:srgbClr val="2525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U.S. Census Bureau, CBSM </a:t>
            </a:r>
          </a:p>
          <a:p>
            <a:r>
              <a:rPr lang="en-US" dirty="0">
                <a:cs typeface="Arial" panose="020B0604020202020204" pitchFamily="34" charset="0"/>
              </a:rPr>
              <a:t>National Center for Education Statistics,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NCES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4B961-3B26-4C50-5A5E-244445CF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38D29-2002-E56E-7F9B-B38E47BB2B37}"/>
              </a:ext>
            </a:extLst>
          </p:cNvPr>
          <p:cNvSpPr txBox="1"/>
          <p:nvPr/>
        </p:nvSpPr>
        <p:spPr>
          <a:xfrm>
            <a:off x="7860632" y="6015692"/>
            <a:ext cx="3689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Any views expressed are those of the authors and not those of the U.S. Census Bureau. </a:t>
            </a:r>
          </a:p>
        </p:txBody>
      </p:sp>
    </p:spTree>
    <p:extLst>
      <p:ext uri="{BB962C8B-B14F-4D97-AF65-F5344CB8AC3E}">
        <p14:creationId xmlns:p14="http://schemas.microsoft.com/office/powerpoint/2010/main" val="102291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Cognitive Interview Findings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10FB3-C50C-C874-2126-69FD88C0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8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8503-9758-1D92-F143-58B105F1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Cognitive</a:t>
            </a:r>
            <a:r>
              <a:rPr lang="en-US" b="1" dirty="0"/>
              <a:t> </a:t>
            </a:r>
            <a:r>
              <a:rPr lang="en-US" dirty="0"/>
              <a:t>Interview</a:t>
            </a:r>
            <a:r>
              <a:rPr lang="en-US" b="1" dirty="0"/>
              <a:t> </a:t>
            </a:r>
            <a:r>
              <a:rPr lang="en-US" dirty="0"/>
              <a:t>Findings</a:t>
            </a:r>
            <a:r>
              <a:rPr lang="en-US" b="1" dirty="0"/>
              <a:t>: </a:t>
            </a:r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7719-0F13-4C59-5978-02071C8F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 Ps said traffic calming images were helpful</a:t>
            </a:r>
          </a:p>
          <a:p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specially helpful 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confirm the term they already had in mind </a:t>
            </a:r>
          </a:p>
          <a:p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image for “flashing beacons” was not helpful and a little “confusing” because they could not see the flashing beacon well in the photo.</a:t>
            </a:r>
            <a:r>
              <a:rPr lang="en-US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5" descr="“Mid-block crossings with pedestrian hybrid beacons or rapid rectangular flashing beacons” ">
            <a:extLst>
              <a:ext uri="{FF2B5EF4-FFF2-40B4-BE49-F238E27FC236}">
                <a16:creationId xmlns:a16="http://schemas.microsoft.com/office/drawing/2014/main" id="{050FDA4B-49D4-9657-1D12-68458E192F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3329882"/>
            <a:ext cx="3131159" cy="208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“Mid-block crossings without pedestrian hybrid beacons or rapid rectangular flashing beacons.” &#10;">
            <a:extLst>
              <a:ext uri="{FF2B5EF4-FFF2-40B4-BE49-F238E27FC236}">
                <a16:creationId xmlns:a16="http://schemas.microsoft.com/office/drawing/2014/main" id="{713226E7-81FB-870A-538F-BB360FEB86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76" y="3340266"/>
            <a:ext cx="3803119" cy="20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0FBC7-A7AD-0C02-DFF4-56F8754FAC35}"/>
              </a:ext>
            </a:extLst>
          </p:cNvPr>
          <p:cNvSpPr txBox="1"/>
          <p:nvPr/>
        </p:nvSpPr>
        <p:spPr>
          <a:xfrm>
            <a:off x="6215976" y="5413843"/>
            <a:ext cx="380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2: </a:t>
            </a: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without pedestrian hybrid beacons or rapid rectangular flashing beacons.  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A1DA4-F372-9927-19ED-07733905AE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23886" y="5413843"/>
            <a:ext cx="3027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 pedestrian hybrid beacons or rapid rectangular flashing beacons.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9EBEE05-5B52-5993-88EC-6789E267F0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029735" flipH="1">
            <a:off x="2808436" y="3939519"/>
            <a:ext cx="877505" cy="558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C529D18-4A74-D832-8A1B-4240C9517FE6}"/>
              </a:ext>
            </a:extLst>
          </p:cNvPr>
          <p:cNvSpPr/>
          <p:nvPr/>
        </p:nvSpPr>
        <p:spPr>
          <a:xfrm rot="12454125" flipH="1">
            <a:off x="9847606" y="5001283"/>
            <a:ext cx="877505" cy="558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C783B98-0BDE-E9B6-A864-40945B5C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20319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285-C308-6480-7BCD-D052C877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</a:t>
            </a:r>
            <a:r>
              <a:rPr lang="en-US" b="1" dirty="0"/>
              <a:t> </a:t>
            </a:r>
            <a:r>
              <a:rPr lang="en-US" dirty="0"/>
              <a:t>Interview</a:t>
            </a:r>
            <a:r>
              <a:rPr lang="en-US" b="1" dirty="0"/>
              <a:t> </a:t>
            </a:r>
            <a:r>
              <a:rPr lang="en-US" dirty="0"/>
              <a:t>Findings</a:t>
            </a:r>
            <a:r>
              <a:rPr lang="en-US" b="1" dirty="0"/>
              <a:t>: </a:t>
            </a:r>
            <a:r>
              <a:rPr lang="en-US" dirty="0"/>
              <a:t>Images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9BCC-B731-71FA-76C0-DEE5DF204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ultiple Ps expressed that they were not                                                                          familiar with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certain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terminology used </a:t>
            </a:r>
          </a:p>
          <a:p>
            <a:pPr lvl="1"/>
            <a:r>
              <a:rPr lang="en-US" sz="2000" dirty="0">
                <a:effectLst/>
                <a:ea typeface="Times New Roman" panose="02020603050405020304" pitchFamily="18" charset="0"/>
              </a:rPr>
              <a:t>“</a:t>
            </a:r>
            <a:r>
              <a:rPr lang="en-US" sz="2000" dirty="0"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hicanes” were largely unknown. </a:t>
            </a:r>
          </a:p>
          <a:p>
            <a:pPr marL="457200" lvl="1" indent="0">
              <a:buNone/>
            </a:pPr>
            <a:endParaRPr lang="en-US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mages weren’t helpful for </a:t>
            </a:r>
            <a:r>
              <a:rPr lang="en-US" sz="2400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answers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Ps knew what a “Speed Camera” was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Suggestions to add more answer options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pontaneously mentioned “bus lanes” or “school driveways” are also traffic calming measures because those features help prevent cars from blocking the school bus loading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Retrospective Probes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images were not there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five Ps said their answers would stay the same. Four 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said their answers would be different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; would </a:t>
            </a:r>
            <a:r>
              <a:rPr lang="en-US" sz="2000" i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choose a response or would need to read more closely</a:t>
            </a:r>
            <a:endParaRPr lang="en-US" sz="20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BE2C7-365F-A7B6-C723-F7720DAB0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17" y="1373242"/>
            <a:ext cx="2879869" cy="1969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5969A-DEC1-4E82-B00E-290E514A8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164" y="1232754"/>
            <a:ext cx="1512162" cy="22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5220F-B0AF-B037-D378-B05244F9EB44}"/>
              </a:ext>
            </a:extLst>
          </p:cNvPr>
          <p:cNvSpPr txBox="1"/>
          <p:nvPr/>
        </p:nvSpPr>
        <p:spPr>
          <a:xfrm>
            <a:off x="6635454" y="3293787"/>
            <a:ext cx="308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3. Chicane </a:t>
            </a:r>
            <a:r>
              <a:rPr lang="en-US" sz="1400" dirty="0"/>
              <a:t>(diversions or shifts 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vehicle travel lanes to reduce vehicle speeds)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87DD6-4D3C-A7C9-CD09-42B93F6F2919}"/>
              </a:ext>
            </a:extLst>
          </p:cNvPr>
          <p:cNvSpPr txBox="1"/>
          <p:nvPr/>
        </p:nvSpPr>
        <p:spPr>
          <a:xfrm>
            <a:off x="9911679" y="3430260"/>
            <a:ext cx="229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 Speed</a:t>
            </a:r>
          </a:p>
          <a:p>
            <a:r>
              <a:rPr lang="en-US" sz="1600" dirty="0"/>
              <a:t> camera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71DE34-4BFC-78C2-1AF5-8CE988E2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135677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748F-8361-B380-DA8A-5F683AAE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</a:t>
            </a:r>
            <a:r>
              <a:rPr lang="en-US" b="1" dirty="0"/>
              <a:t> </a:t>
            </a:r>
            <a:r>
              <a:rPr lang="en-US" dirty="0"/>
              <a:t>Interview</a:t>
            </a:r>
            <a:r>
              <a:rPr lang="en-US" b="1" dirty="0"/>
              <a:t> </a:t>
            </a:r>
            <a:r>
              <a:rPr lang="en-US" dirty="0"/>
              <a:t>Findings</a:t>
            </a:r>
            <a:r>
              <a:rPr lang="en-US" b="1" dirty="0"/>
              <a:t>: </a:t>
            </a:r>
            <a:r>
              <a:rPr lang="en-US" dirty="0"/>
              <a:t>Images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8A89-7FB3-3DB1-2896-AD130C81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053"/>
            <a:ext cx="10515600" cy="531991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 changing their </a:t>
            </a:r>
            <a:r>
              <a:rPr lang="en-US" sz="20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nswers </a:t>
            </a:r>
            <a:r>
              <a:rPr lang="en-US" sz="20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fter looking at the images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 Ps had initially selected responses for “mid-block crossings” but changed after noticing the minor differences between the two answer options in the images</a:t>
            </a:r>
            <a:r>
              <a:rPr lang="en-US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Images helping make a more accurate choice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These Ps’ revised answers appeared to be more accurate according to interviewer observations of them expressing more confidence in their answer and Ps remarks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“Actually, that’s a better fit”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“It took me a second, but I think that’s closer to what we have at our school”.</a:t>
            </a:r>
            <a:endParaRPr lang="en-US" dirty="0"/>
          </a:p>
        </p:txBody>
      </p:sp>
      <p:pic>
        <p:nvPicPr>
          <p:cNvPr id="6" name="Picture 5" descr="“Mid-block crossings with pedestrian hybrid beacons or rapid rectangular flashing beacons” ">
            <a:extLst>
              <a:ext uri="{FF2B5EF4-FFF2-40B4-BE49-F238E27FC236}">
                <a16:creationId xmlns:a16="http://schemas.microsoft.com/office/drawing/2014/main" id="{B7507F63-4D48-3330-BB38-5A70835D1C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55" y="3958619"/>
            <a:ext cx="3027969" cy="18591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FED603-7507-915F-65FC-D32FB08A76C4}"/>
              </a:ext>
            </a:extLst>
          </p:cNvPr>
          <p:cNvSpPr txBox="1"/>
          <p:nvPr/>
        </p:nvSpPr>
        <p:spPr>
          <a:xfrm>
            <a:off x="2423886" y="5817741"/>
            <a:ext cx="3027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 pedestrian hybrid beacons or rapid rectangular flashing beacons.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“Mid-block crossings without pedestrian hybrid beacons or rapid rectangular flashing beacons.” &#10;">
            <a:extLst>
              <a:ext uri="{FF2B5EF4-FFF2-40B4-BE49-F238E27FC236}">
                <a16:creationId xmlns:a16="http://schemas.microsoft.com/office/drawing/2014/main" id="{CD01F0AD-7418-6549-9849-BBB5CE9937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8619"/>
            <a:ext cx="3803119" cy="20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D068C-2F10-5335-AEB9-0582EBD6D491}"/>
              </a:ext>
            </a:extLst>
          </p:cNvPr>
          <p:cNvSpPr txBox="1"/>
          <p:nvPr/>
        </p:nvSpPr>
        <p:spPr>
          <a:xfrm>
            <a:off x="6096000" y="6027003"/>
            <a:ext cx="380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2: </a:t>
            </a: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without pedestrian hybrid beacons or rapid rectangular flashing beacons.  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7123D-EF5B-A8E8-4F65-24801193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56320" y="6442501"/>
            <a:ext cx="4114800" cy="365125"/>
          </a:xfrm>
        </p:spPr>
        <p:txBody>
          <a:bodyPr/>
          <a:lstStyle/>
          <a:p>
            <a:r>
              <a:rPr lang="en-US" dirty="0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36425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8D41-AAB2-D447-6308-DB7870CB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</a:t>
            </a:r>
            <a:r>
              <a:rPr lang="en-US" b="1" dirty="0"/>
              <a:t> </a:t>
            </a:r>
            <a:r>
              <a:rPr lang="en-US" dirty="0"/>
              <a:t>Interview</a:t>
            </a:r>
            <a:r>
              <a:rPr lang="en-US" b="1" dirty="0"/>
              <a:t> </a:t>
            </a:r>
            <a:r>
              <a:rPr lang="en-US" dirty="0"/>
              <a:t>Findings</a:t>
            </a:r>
            <a:r>
              <a:rPr lang="en-US" b="1" dirty="0"/>
              <a:t>: </a:t>
            </a:r>
            <a:r>
              <a:rPr lang="en-US" dirty="0"/>
              <a:t>Images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A0E1-E9AD-723F-68CE-52D44222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Skipping vs Answering with uncertainty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Ps said they would have skipped this question altogether if there were no images; would not want to read all the options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Half indicated that they were unsure </a:t>
            </a:r>
            <a:r>
              <a:rPr lang="en-US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some, but would still try to answer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fter seeing the images, they were able to better understand the terminology and make an informed selection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 said it depended on the image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7E74E-B84D-9125-D898-C652B45B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297448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5641-BBFA-B738-0DAB-BC8BC352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2: Bike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9F2F-5E2C-5E54-87BA-92692C1D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Bike Infrastructure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What, if any, types of bike infrastructure immediately surround your school?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all that apply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Sharrow (painted line marking indicating that bicycles and vehicles share a travel lane)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Bike lane with a painted stripe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Buffered bike lane (i.e., painted buffer, bollard buffer)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Protected bike lane (i.e., median/curb separated, parking separating car and bike lanes)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use path, off-street bike lane, or other trail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Raised/grade separated intersection crossings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Bike light (time separated crossing)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Other, please specify: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have no bike infrastructure surrounding our school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EDA80-7A07-E0C3-8852-1AC8BEA7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A42AB-5F05-7509-EB03-DBB88D9D062D}"/>
              </a:ext>
            </a:extLst>
          </p:cNvPr>
          <p:cNvSpPr/>
          <p:nvPr/>
        </p:nvSpPr>
        <p:spPr>
          <a:xfrm>
            <a:off x="838199" y="2464229"/>
            <a:ext cx="10146957" cy="5006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6FB27-04EA-81BA-42D1-256CBC0FEA06}"/>
              </a:ext>
            </a:extLst>
          </p:cNvPr>
          <p:cNvSpPr/>
          <p:nvPr/>
        </p:nvSpPr>
        <p:spPr>
          <a:xfrm>
            <a:off x="838197" y="2930073"/>
            <a:ext cx="10291765" cy="152762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7463-3675-C3A0-B7E9-2025C073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77B35-A05A-BF3A-6AE8-F827DF0C9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34" r="62590" b="70418"/>
          <a:stretch/>
        </p:blipFill>
        <p:spPr bwMode="auto">
          <a:xfrm>
            <a:off x="0" y="39688"/>
            <a:ext cx="7197427" cy="354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DBF38-39C5-76D3-BBA1-708A3AB7E750}"/>
              </a:ext>
            </a:extLst>
          </p:cNvPr>
          <p:cNvSpPr txBox="1"/>
          <p:nvPr/>
        </p:nvSpPr>
        <p:spPr>
          <a:xfrm>
            <a:off x="432198" y="2919982"/>
            <a:ext cx="6093618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Sharrow (painted line marking indicating that bicycles and vehicles share a travel lane)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DB65D-B826-3A09-E870-0E5E14769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8726" r="25181" b="38347"/>
          <a:stretch/>
        </p:blipFill>
        <p:spPr bwMode="auto">
          <a:xfrm>
            <a:off x="3392" y="39688"/>
            <a:ext cx="8032235" cy="4701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A0DCB-BBC6-6107-B7D2-9E937BC56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1766" r="33140" b="6045"/>
          <a:stretch/>
        </p:blipFill>
        <p:spPr bwMode="auto">
          <a:xfrm>
            <a:off x="4746186" y="2543175"/>
            <a:ext cx="5989121" cy="383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BD61B-F1A7-2FE6-9C9C-AA8CFDE0F6A4}"/>
              </a:ext>
            </a:extLst>
          </p:cNvPr>
          <p:cNvSpPr txBox="1"/>
          <p:nvPr/>
        </p:nvSpPr>
        <p:spPr>
          <a:xfrm>
            <a:off x="5637888" y="335179"/>
            <a:ext cx="6465094" cy="1895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Bike lane with a painted stripe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Buffered bike lane (i.e., painted buffer, bollard buffer)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Protected bike lane (i.e., median/curb separated, parking separating car and bike lanes)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use path, off-street bike lane, or other trail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4DF2B-0C4F-B895-73B1-196B90A7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40013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9ADF0-F280-162E-7820-4B901E9A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8643" y="6310312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E6897-FCE4-5EC3-9039-AE24631036EF}"/>
              </a:ext>
            </a:extLst>
          </p:cNvPr>
          <p:cNvSpPr txBox="1"/>
          <p:nvPr/>
        </p:nvSpPr>
        <p:spPr>
          <a:xfrm>
            <a:off x="775049" y="1503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Bike Infrastructure.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B357E-7E17-2020-AEF8-DE3C46C9E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883" r="25181" b="38347"/>
          <a:stretch/>
        </p:blipFill>
        <p:spPr bwMode="auto">
          <a:xfrm>
            <a:off x="777086" y="786951"/>
            <a:ext cx="5493542" cy="534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C667B-834A-79CD-3744-86954E01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1766" r="33140" b="6045"/>
          <a:stretch/>
        </p:blipFill>
        <p:spPr bwMode="auto">
          <a:xfrm>
            <a:off x="6607813" y="0"/>
            <a:ext cx="4639307" cy="297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BDFA27-72CC-F18A-C60A-DD23ABEFC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2936" r="27671"/>
          <a:stretch/>
        </p:blipFill>
        <p:spPr bwMode="auto">
          <a:xfrm>
            <a:off x="6607812" y="2842987"/>
            <a:ext cx="4639307" cy="4015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65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8503-9758-1D92-F143-58B105F1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Cognitive</a:t>
            </a:r>
            <a:r>
              <a:rPr lang="en-US" b="1" dirty="0"/>
              <a:t> </a:t>
            </a:r>
            <a:r>
              <a:rPr lang="en-US" dirty="0"/>
              <a:t>Interview</a:t>
            </a:r>
            <a:r>
              <a:rPr lang="en-US" b="1" dirty="0"/>
              <a:t> </a:t>
            </a:r>
            <a:r>
              <a:rPr lang="en-US" dirty="0"/>
              <a:t>Findings</a:t>
            </a:r>
            <a:r>
              <a:rPr lang="en-US" b="1" dirty="0"/>
              <a:t>: </a:t>
            </a:r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7719-0F13-4C59-5978-02071C8F3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Ps did not struggle to answer; tended to pause only for a few seconds to view the image</a:t>
            </a:r>
          </a:p>
          <a:p>
            <a:r>
              <a:rPr lang="en-US" sz="2000" dirty="0">
                <a:effectLst/>
              </a:rPr>
              <a:t>Almost half selected that they had no bike infrastructure surrounding their school </a:t>
            </a:r>
          </a:p>
          <a:p>
            <a:pPr lvl="1"/>
            <a:r>
              <a:rPr lang="en-US" sz="2000" dirty="0">
                <a:effectLst/>
              </a:rPr>
              <a:t>No one selected protected bike lane, raised/grade separated intersection crossing, or bike light. </a:t>
            </a:r>
          </a:p>
          <a:p>
            <a:r>
              <a:rPr lang="en-US" sz="2000" dirty="0">
                <a:effectLst/>
              </a:rPr>
              <a:t>“</a:t>
            </a:r>
            <a:r>
              <a:rPr lang="en-US" sz="2000" dirty="0"/>
              <a:t>Sharrow</a:t>
            </a:r>
            <a:r>
              <a:rPr lang="en-US" sz="2000" dirty="0">
                <a:effectLst/>
              </a:rPr>
              <a:t>” was largely unknown</a:t>
            </a:r>
          </a:p>
          <a:p>
            <a:r>
              <a:rPr lang="en-US" sz="2000" dirty="0">
                <a:effectLst/>
              </a:rPr>
              <a:t>Some Ps said that without the images, they would not know the difference between the types of bike lanes</a:t>
            </a:r>
          </a:p>
          <a:p>
            <a:r>
              <a:rPr lang="en-US" sz="2000" dirty="0"/>
              <a:t>Overall, m</a:t>
            </a:r>
            <a:r>
              <a:rPr lang="en-US" sz="2000" dirty="0">
                <a:effectLst/>
              </a:rPr>
              <a:t>ost said the images were helpful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0F7B8-A042-3F04-CEB0-D481E85DB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680" y="1644589"/>
            <a:ext cx="2743200" cy="196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64FD-222C-9DF2-F348-A3A5BBBFF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96" y="4483686"/>
            <a:ext cx="2286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36C70-46B3-E158-1AA3-AEF5B97A0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56" y="4458158"/>
            <a:ext cx="2286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0DC8F-CED2-B47A-09C1-D3C432E3CA7B}"/>
              </a:ext>
            </a:extLst>
          </p:cNvPr>
          <p:cNvSpPr txBox="1"/>
          <p:nvPr/>
        </p:nvSpPr>
        <p:spPr>
          <a:xfrm>
            <a:off x="7677190" y="3543010"/>
            <a:ext cx="296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5. Sharrow </a:t>
            </a:r>
            <a:r>
              <a:rPr lang="en-US" sz="1200" dirty="0">
                <a:effectLst/>
                <a:ea typeface="Calibri" panose="020F0502020204030204" pitchFamily="34" charset="0"/>
              </a:rPr>
              <a:t>(painted lane marking indicating that bicycles and vehicles share a travel lane)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FDA23-0177-F917-27E2-F4A22C0D7AF2}"/>
              </a:ext>
            </a:extLst>
          </p:cNvPr>
          <p:cNvSpPr txBox="1"/>
          <p:nvPr/>
        </p:nvSpPr>
        <p:spPr>
          <a:xfrm>
            <a:off x="6244831" y="6007686"/>
            <a:ext cx="270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6. Bike Lane with stripe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DE5B1-F3BB-13FE-BB66-2658C1A283E4}"/>
              </a:ext>
            </a:extLst>
          </p:cNvPr>
          <p:cNvSpPr txBox="1"/>
          <p:nvPr/>
        </p:nvSpPr>
        <p:spPr>
          <a:xfrm>
            <a:off x="9288820" y="5982158"/>
            <a:ext cx="270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7. Protected Bike Lane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2386-104C-AEF0-F802-F3E8B17D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401467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Usability Findings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10FB3-C50C-C874-2126-69FD88C0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0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0EE0-3D90-766B-7175-C14BCE14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44A9-2617-8F3F-A5FE-3E6E548A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ea typeface="Calibri" panose="020F0502020204030204" pitchFamily="34" charset="0"/>
              </a:rPr>
              <a:t>The School Pulse Panel (SPP), conducted by the Census Bureau for NCES, is an online self-response questionnaire that surveys public K-12 schools on high-priority, education-related topics (e.g., school safety, learning recovery, tutoring, etc.)</a:t>
            </a:r>
          </a:p>
          <a:p>
            <a:r>
              <a:rPr lang="en-US" sz="2400" dirty="0">
                <a:ea typeface="Calibri" panose="020F0502020204030204" pitchFamily="34" charset="0"/>
              </a:rPr>
              <a:t>Respondents are front office school staff like Principals, APs, Deans, etc. </a:t>
            </a:r>
          </a:p>
          <a:p>
            <a:r>
              <a:rPr lang="en-US" sz="2400" dirty="0">
                <a:ea typeface="Calibri" panose="020F0502020204030204" pitchFamily="34" charset="0"/>
              </a:rPr>
              <a:t>SPP</a:t>
            </a:r>
            <a:r>
              <a:rPr lang="en-US" sz="2400" dirty="0">
                <a:effectLst/>
                <a:ea typeface="Calibri" panose="020F0502020204030204" pitchFamily="34" charset="0"/>
              </a:rPr>
              <a:t> questions can use highly technical terminology: 2 new school transportation questions </a:t>
            </a:r>
            <a:r>
              <a:rPr lang="en-US" sz="2400" dirty="0">
                <a:ea typeface="Calibri" panose="020F0502020204030204" pitchFamily="34" charset="0"/>
              </a:rPr>
              <a:t>were </a:t>
            </a:r>
            <a:r>
              <a:rPr lang="en-US" sz="2400" dirty="0">
                <a:effectLst/>
                <a:ea typeface="Calibri" panose="020F0502020204030204" pitchFamily="34" charset="0"/>
              </a:rPr>
              <a:t>suspected to </a:t>
            </a:r>
            <a:r>
              <a:rPr lang="en-US" sz="2400" dirty="0">
                <a:ea typeface="Calibri" panose="020F0502020204030204" pitchFamily="34" charset="0"/>
              </a:rPr>
              <a:t>be hard to answer</a:t>
            </a:r>
            <a:r>
              <a:rPr lang="en-US" sz="2400" dirty="0">
                <a:effectLst/>
                <a:ea typeface="Calibri" panose="020F0502020204030204" pitchFamily="34" charset="0"/>
              </a:rPr>
              <a:t>; inaccurate answers</a:t>
            </a:r>
          </a:p>
          <a:p>
            <a:r>
              <a:rPr lang="en-US" sz="2400" dirty="0">
                <a:effectLst/>
                <a:ea typeface="Calibri" panose="020F0502020204030204" pitchFamily="34" charset="0"/>
              </a:rPr>
              <a:t>In fall 2024, we used cognitive testing to assess the use of images </a:t>
            </a:r>
            <a:r>
              <a:rPr lang="en-US" sz="2400" dirty="0">
                <a:ea typeface="Calibri" panose="020F0502020204030204" pitchFamily="34" charset="0"/>
              </a:rPr>
              <a:t>to assist in answering the highly technical </a:t>
            </a:r>
            <a:r>
              <a:rPr lang="en-US" sz="2400" dirty="0">
                <a:effectLst/>
                <a:ea typeface="Calibri" panose="020F0502020204030204" pitchFamily="34" charset="0"/>
              </a:rPr>
              <a:t>transportation questions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E1D3-2A05-29B8-8032-0568CE8C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158227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80C6-6DEC-0AA5-3930-6163746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Usability Findings: Number of images per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3DAB-D54D-1570-1790-87B4A6DEF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>
                <a:effectLst/>
              </a:rPr>
              <a:t>even images per page did not appear to be an issue </a:t>
            </a:r>
          </a:p>
          <a:p>
            <a:r>
              <a:rPr lang="en-US" sz="2000" dirty="0"/>
              <a:t>Design did r</a:t>
            </a:r>
            <a:r>
              <a:rPr lang="en-US" sz="2000" dirty="0">
                <a:effectLst/>
              </a:rPr>
              <a:t>equire </a:t>
            </a:r>
            <a:r>
              <a:rPr lang="en-US" sz="2000" b="1" dirty="0">
                <a:effectLst/>
              </a:rPr>
              <a:t>scrolling up or down </a:t>
            </a:r>
            <a:r>
              <a:rPr lang="en-US" sz="2000" dirty="0">
                <a:effectLst/>
              </a:rPr>
              <a:t>the page to see the images </a:t>
            </a:r>
          </a:p>
          <a:p>
            <a:r>
              <a:rPr lang="en-US" sz="2000" kern="100" dirty="0">
                <a:effectLst/>
              </a:rPr>
              <a:t>All used a PC to test these questions; none said </a:t>
            </a:r>
            <a:r>
              <a:rPr lang="en-US" sz="2000" kern="100" dirty="0"/>
              <a:t>scrolling</a:t>
            </a:r>
            <a:r>
              <a:rPr lang="en-US" sz="2000" kern="100" dirty="0">
                <a:effectLst/>
              </a:rPr>
              <a:t> was burdensome</a:t>
            </a:r>
          </a:p>
          <a:p>
            <a:r>
              <a:rPr lang="en-US" sz="2000" kern="100" dirty="0">
                <a:effectLst/>
              </a:rPr>
              <a:t>Perhaps if these questions were tested on mobile devices, scrolling to revisit an earlier image on a small screen may have shown to be a usability issue. </a:t>
            </a:r>
          </a:p>
          <a:p>
            <a:r>
              <a:rPr lang="en-US" sz="2000" kern="100" dirty="0"/>
              <a:t>N</a:t>
            </a:r>
            <a:r>
              <a:rPr lang="en-US" sz="2000" kern="100" dirty="0">
                <a:effectLst/>
              </a:rPr>
              <a:t>o one attempted to zoom in on the images</a:t>
            </a:r>
          </a:p>
          <a:p>
            <a:pPr lvl="1"/>
            <a:r>
              <a:rPr lang="en-US" sz="2000" kern="100" dirty="0">
                <a:effectLst/>
              </a:rPr>
              <a:t>Sizing and resolution quality were adequate</a:t>
            </a:r>
          </a:p>
          <a:p>
            <a:endParaRPr lang="en-US" sz="1300" dirty="0"/>
          </a:p>
        </p:txBody>
      </p:sp>
      <p:pic>
        <p:nvPicPr>
          <p:cNvPr id="14" name="Picture 13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56084E54-77F9-E57C-6D0F-650F21157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4" t="14573" r="29688"/>
          <a:stretch/>
        </p:blipFill>
        <p:spPr bwMode="auto">
          <a:xfrm>
            <a:off x="6172202" y="1690688"/>
            <a:ext cx="3326130" cy="411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E9BBF-EF98-CD3C-5F62-97908A86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44FA6274-AB92-FC02-B9E8-0FCFAD2D8F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344"/>
          <a:stretch/>
        </p:blipFill>
        <p:spPr>
          <a:xfrm>
            <a:off x="9894570" y="3459481"/>
            <a:ext cx="1308100" cy="1866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FF326-FE8B-3A8A-9857-60CB1E93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139" t="15396" r="-6456"/>
          <a:stretch/>
        </p:blipFill>
        <p:spPr>
          <a:xfrm>
            <a:off x="9982200" y="1655445"/>
            <a:ext cx="1593850" cy="17703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4A7723-4020-43F3-9A3D-82E9BF2F3900}"/>
              </a:ext>
            </a:extLst>
          </p:cNvPr>
          <p:cNvSpPr txBox="1"/>
          <p:nvPr/>
        </p:nvSpPr>
        <p:spPr>
          <a:xfrm>
            <a:off x="9894570" y="5358933"/>
            <a:ext cx="270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9. Mobile Display</a:t>
            </a:r>
          </a:p>
        </p:txBody>
      </p:sp>
    </p:spTree>
    <p:extLst>
      <p:ext uri="{BB962C8B-B14F-4D97-AF65-F5344CB8AC3E}">
        <p14:creationId xmlns:p14="http://schemas.microsoft.com/office/powerpoint/2010/main" val="10759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FEEF-A07A-9061-DE8D-2F692661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Version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A6274-AB92-FC02-B9E8-0FCFAD2D8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71344"/>
          <a:stretch/>
        </p:blipFill>
        <p:spPr>
          <a:xfrm>
            <a:off x="1690255" y="1340201"/>
            <a:ext cx="3198091" cy="456475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FF326-FE8B-3A8A-9857-60CB1E93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139" t="15396" r="-6456"/>
          <a:stretch/>
        </p:blipFill>
        <p:spPr>
          <a:xfrm>
            <a:off x="7082109" y="1472035"/>
            <a:ext cx="3872218" cy="4301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6AEAA-6D80-8F26-BFF1-5D79D4EC6815}"/>
              </a:ext>
            </a:extLst>
          </p:cNvPr>
          <p:cNvSpPr txBox="1"/>
          <p:nvPr/>
        </p:nvSpPr>
        <p:spPr>
          <a:xfrm>
            <a:off x="5109892" y="5773119"/>
            <a:ext cx="270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9. Mobile Display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D396E-DF25-F4D3-8365-F8F0C9D5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1926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EC55-A495-031F-2E71-4584BBA0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dirty="0"/>
              <a:t>Usability Findings: Short item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2726-3969-1056-EDED-4173A4A23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kern="100" dirty="0">
                <a:effectLst/>
                <a:cs typeface="Times New Roman" panose="02020603050405020304" pitchFamily="18" charset="0"/>
              </a:rPr>
              <a:t>The succinct item description with the image appeared to work well </a:t>
            </a:r>
            <a:endParaRPr lang="en-US" sz="2000" kern="100" dirty="0">
              <a:cs typeface="Times New Roman" panose="02020603050405020304" pitchFamily="18" charset="0"/>
            </a:endParaRPr>
          </a:p>
          <a:p>
            <a:r>
              <a:rPr lang="en-US" sz="2000" kern="100" dirty="0">
                <a:effectLst/>
                <a:cs typeface="Times New Roman" panose="02020603050405020304" pitchFamily="18" charset="0"/>
              </a:rPr>
              <a:t>Provided enough detail, while not overburdening them with excess text on screen. </a:t>
            </a:r>
          </a:p>
          <a:p>
            <a:r>
              <a:rPr lang="en-US" sz="2000" kern="100" dirty="0">
                <a:effectLst/>
                <a:cs typeface="Times New Roman" panose="02020603050405020304" pitchFamily="18" charset="0"/>
              </a:rPr>
              <a:t>One P suggested a detailed definition for each would help improve their understanding of the terminology; CBSM did not </a:t>
            </a:r>
            <a:r>
              <a:rPr lang="en-US" sz="2000" kern="100" dirty="0" err="1">
                <a:effectLst/>
                <a:cs typeface="Times New Roman" panose="02020603050405020304" pitchFamily="18" charset="0"/>
              </a:rPr>
              <a:t>recc</a:t>
            </a:r>
            <a:r>
              <a:rPr lang="en-US" sz="2000" kern="100" dirty="0">
                <a:effectLst/>
                <a:cs typeface="Times New Roman" panose="02020603050405020304" pitchFamily="18" charset="0"/>
              </a:rPr>
              <a:t>. this</a:t>
            </a:r>
          </a:p>
          <a:p>
            <a:r>
              <a:rPr lang="en-US" sz="2000" kern="100" dirty="0"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effectLst/>
                <a:cs typeface="Times New Roman" panose="02020603050405020304" pitchFamily="18" charset="0"/>
              </a:rPr>
              <a:t>alls of text have not been received positively </a:t>
            </a:r>
          </a:p>
          <a:p>
            <a:pPr lvl="1"/>
            <a:r>
              <a:rPr lang="en-US" sz="2000" kern="100" dirty="0">
                <a:effectLst/>
                <a:cs typeface="Times New Roman" panose="02020603050405020304" pitchFamily="18" charset="0"/>
              </a:rPr>
              <a:t>“</a:t>
            </a:r>
            <a:r>
              <a:rPr lang="en-US" sz="2000" kern="100" dirty="0"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effectLst/>
                <a:cs typeface="Times New Roman" panose="02020603050405020304" pitchFamily="18" charset="0"/>
              </a:rPr>
              <a:t>ordy” and “unclear” response options: increase in cognitive burden </a:t>
            </a:r>
            <a:r>
              <a:rPr lang="en-US" sz="1600" kern="100" dirty="0">
                <a:effectLst/>
                <a:cs typeface="Times New Roman" panose="02020603050405020304" pitchFamily="18" charset="0"/>
              </a:rPr>
              <a:t>(Horwitz et al., 2020). </a:t>
            </a:r>
            <a:endParaRPr lang="en-US" sz="1600" dirty="0">
              <a:effectLst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6" name="Picture 5" descr="A traffic light showing red&#10;&#10;AI-generated content may be incorrect.">
            <a:extLst>
              <a:ext uri="{FF2B5EF4-FFF2-40B4-BE49-F238E27FC236}">
                <a16:creationId xmlns:a16="http://schemas.microsoft.com/office/drawing/2014/main" id="{FA9BE6BB-ED88-DE92-EEC1-42B811044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812" y="1733292"/>
            <a:ext cx="289364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0D971-0628-3F23-48D0-716B03E2511B}"/>
              </a:ext>
            </a:extLst>
          </p:cNvPr>
          <p:cNvSpPr txBox="1"/>
          <p:nvPr/>
        </p:nvSpPr>
        <p:spPr>
          <a:xfrm>
            <a:off x="7183440" y="6127234"/>
            <a:ext cx="39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Bike light (time separated crossing)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DE73-B552-5DF9-0E8B-D28244D4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334514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065B-B43A-ABCF-ADB3-DE8454DE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Findings: Image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2978-357E-E508-C3E9-A923719D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Most images were well received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 did not like the image of the “Mid-block crossings” because they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not see the flashing beacons clearly in the image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mages were taken in the daytime, with full brightness and with signage clearly in view</a:t>
            </a:r>
          </a:p>
          <a:p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Chose images without weather, pedestrian, or building obstructions allowed respondents to view the version of the transportation item in a “best-case scenario” environment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6636-1CD8-8BBC-1D71-F165D2DA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2371305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A6D3-8541-BE08-D8CD-C1D445C7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D4FA-C0B2-FA47-8FE3-A974396D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images that are high resolution, bright, and that accurately depict the item.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/>
              <a:t>Design should be </a:t>
            </a:r>
            <a:r>
              <a:rPr lang="en-US" sz="2000" b="1" dirty="0"/>
              <a:t>consistent</a:t>
            </a:r>
            <a:r>
              <a:rPr lang="en-US" sz="2000" dirty="0"/>
              <a:t> in showing images; do not display some images and not all.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A pop-up, unfolding, or embedded link </a:t>
            </a:r>
            <a:r>
              <a:rPr lang="en-US" sz="1600" dirty="0">
                <a:ea typeface="Times New Roman" panose="02020603050405020304" pitchFamily="18" charset="0"/>
              </a:rPr>
              <a:t>(less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real estate </a:t>
            </a:r>
            <a:r>
              <a:rPr lang="en-US" sz="1600" dirty="0">
                <a:ea typeface="Times New Roman" panose="02020603050405020304" pitchFamily="18" charset="0"/>
              </a:rPr>
              <a:t>o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n the page)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Alt: consider providing images for response choices only when those items are not well known.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Images should be unique and clearly distinguish key features which may assist respondents in distinguishing between similar items.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Consider offering 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 brief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video if the item changes (such as the flashing lights).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Test images with participants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(mobile </a:t>
            </a:r>
            <a:r>
              <a:rPr lang="en-US" sz="20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 PC)</a:t>
            </a:r>
            <a:r>
              <a:rPr lang="en-US" sz="20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watch for issues with scrolling  due to the number of images on a page or the image size. 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018CCC-97B9-8AE7-8B32-2214039F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9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209801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Caitlyn Keeve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caitlyn.keeve@census.gov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Katz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jonathan.m.katz@census.gov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Kathleen Kephart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kathleen.m.kephart@census.gov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3AF3-70E6-54D4-3AAC-AF730580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0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20D3-C23B-63F9-6420-F0078747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1F75-8BBC-AD44-ADFF-1A27D138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Timing data and how images contribute to overall burden in surveys</a:t>
            </a:r>
            <a:endParaRPr lang="en-US" sz="24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Generally, </a:t>
            </a: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highly technical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survey questions may lead respondents who are unfamiliar with terminology to spend excess time thinking about their answer or trying to imagine what the question is asking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These respondents may also prefer to select “don’t know” or skip the question, rather than provide a substantive answer.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study that compares timing and non-response data between respondents who receive images and those who do not may provide insight into how using images may affect response efficiency and data quality in an online self-response survey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C692-F5AD-7E4F-F2F4-FC41B8D1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86896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49FE-F02B-DCDD-E7DA-69CD78FE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8089-7437-281D-4A28-AC243FB4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 the methodology, design, and qualitative results of using images</a:t>
            </a:r>
          </a:p>
          <a:p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en-US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differences among participants’ (Ps) reactions to the images </a:t>
            </a:r>
          </a:p>
          <a:p>
            <a:r>
              <a:rPr lang="en-US" dirty="0">
                <a:solidFill>
                  <a:srgbClr val="1B1B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eview cognitive and usability</a:t>
            </a:r>
            <a:r>
              <a:rPr lang="en-US" dirty="0">
                <a:solidFill>
                  <a:srgbClr val="1B1B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findings useful for future </a:t>
            </a:r>
            <a:r>
              <a:rPr lang="en-US" dirty="0">
                <a:solidFill>
                  <a:srgbClr val="1B1B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fielding of images </a:t>
            </a:r>
          </a:p>
          <a:p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Discuss what other online self-response surveys should consider when deciding to use images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DD92-2F73-CF8D-BCC6-B4332A45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</p:spTree>
    <p:extLst>
      <p:ext uri="{BB962C8B-B14F-4D97-AF65-F5344CB8AC3E}">
        <p14:creationId xmlns:p14="http://schemas.microsoft.com/office/powerpoint/2010/main" val="184754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9FEF-FAE2-F717-1AB1-82698E41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dirty="0"/>
              <a:t>Data Collection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811FE-4CB9-ACA0-538C-C804BA3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21166-A538-AF9C-A005-8F278EF6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cs typeface="Times New Roman" panose="02020603050405020304" pitchFamily="18" charset="0"/>
              </a:rPr>
              <a:t>20 participants: </a:t>
            </a:r>
            <a:r>
              <a:rPr lang="en-US" sz="3200" kern="100" dirty="0">
                <a:cs typeface="Times New Roman" panose="02020603050405020304" pitchFamily="18" charset="0"/>
              </a:rPr>
              <a:t>P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ublic and charter K-12 front office staff </a:t>
            </a:r>
            <a:endParaRPr lang="en-US" sz="3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cs typeface="Times New Roman" panose="02020603050405020304" pitchFamily="18" charset="0"/>
              </a:rPr>
              <a:t>Incentive: $75 cash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Videoconference: Microsoft Teams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Device: Desktop/laptop (user’s personal equipment)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Recording software: Snagit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and Interview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Testing occurred in fall 2024.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Session duration: 90 minutes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Documents/activities completed by participants: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Consent form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SPP questionnaire (57 questions </a:t>
            </a:r>
            <a:r>
              <a:rPr lang="en-US" sz="2800" dirty="0">
                <a:effectLst/>
                <a:ea typeface="Aptos" panose="020B0004020202020204" pitchFamily="34" charset="0"/>
              </a:rPr>
              <a:t>across 10 modules, including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topics like mental health, crime and safety, and learning recovery</a:t>
            </a:r>
            <a:r>
              <a:rPr lang="en-US" sz="2800" dirty="0"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two transportation questions with images were tested as a part of the 19-question Transportation module </a:t>
            </a:r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Think-aloud protocol: spontaneous comments about the questionnaire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161529-4AA3-C395-594F-13F0EF33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CBDRB-FY25-CBSM003-003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2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9FEF-FAE2-F717-1AB1-82698E41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cs typeface="Times New Roman" panose="02020603050405020304" pitchFamily="18" charset="0"/>
              </a:rPr>
            </a:br>
            <a:r>
              <a:rPr lang="en-US" sz="4900" dirty="0">
                <a:cs typeface="Times New Roman" panose="02020603050405020304" pitchFamily="18" charset="0"/>
              </a:rPr>
              <a:t>Think-aloud, Probes and Debrief questions</a:t>
            </a:r>
            <a:br>
              <a:rPr lang="en-US" sz="3200" dirty="0"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811FE-4CB9-ACA0-538C-C804BA3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21166-A538-AF9C-A005-8F278EF6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Retrospective probes </a:t>
            </a: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participants found the included images to be helpful in answering the questions</a:t>
            </a:r>
          </a:p>
          <a:p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the images were not provided, did they think their answers would have changed?</a:t>
            </a:r>
          </a:p>
          <a:p>
            <a:pPr lvl="1"/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so, they were asked which answers would have changed if the images were not provided</a:t>
            </a:r>
          </a:p>
          <a:p>
            <a:pPr marL="457200" lvl="1" indent="0">
              <a:buNone/>
            </a:pPr>
            <a:endParaRPr lang="en-US" sz="20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Debrief</a:t>
            </a:r>
            <a:r>
              <a:rPr lang="en-US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 were debriefed at the end of the session so researchers could clarify any responses or answer questions about the survey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0EA4-3AF2-8FCD-9A34-17FC447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Question 1: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Traffic Measures.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F2CA-B6DE-8919-D18F-2DA8A893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Measures.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of the following traffic calming measures, if any, immediately surround your school?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all that apply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calming measures are intended to encourage drivers to reduce speed.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 humps/tables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 safety cameras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Raised intersection crossings or 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crosswalk visibility enhancements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pedestrian hybrid beacons or rapid rectangular flashing beacons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pedestrian hybrid beacons or rapid rectangular flashing beacons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Curb extensions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Chicanes (diversions or shifts in vehicle travel lanes in order to reduce vehicle speeds)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Other, please specify: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no traffic calming measures immediately surrounding our school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C5D9-3C5D-4BE9-DADA-D5A21FD4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206AA-A6C0-12BE-A552-35A2618C4682}"/>
              </a:ext>
            </a:extLst>
          </p:cNvPr>
          <p:cNvSpPr/>
          <p:nvPr/>
        </p:nvSpPr>
        <p:spPr>
          <a:xfrm>
            <a:off x="954157" y="3882887"/>
            <a:ext cx="9925878" cy="6891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E8898-94BA-E492-4466-15288E501C4E}"/>
              </a:ext>
            </a:extLst>
          </p:cNvPr>
          <p:cNvSpPr/>
          <p:nvPr/>
        </p:nvSpPr>
        <p:spPr>
          <a:xfrm>
            <a:off x="838200" y="4873796"/>
            <a:ext cx="9925878" cy="5006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53498-0F8A-E1ED-7846-098D14CB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5" t="75974" r="62487" b="12749"/>
          <a:stretch/>
        </p:blipFill>
        <p:spPr bwMode="auto">
          <a:xfrm>
            <a:off x="0" y="98044"/>
            <a:ext cx="7488195" cy="3784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1C9CE2-808E-E2E1-DA3D-A34C4503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4" t="92758" r="67106" b="-1"/>
          <a:stretch/>
        </p:blipFill>
        <p:spPr bwMode="auto">
          <a:xfrm>
            <a:off x="6294788" y="1646237"/>
            <a:ext cx="5059012" cy="2180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BDBBA2-D6B9-ADF1-B43A-51F8D54E358E}"/>
              </a:ext>
            </a:extLst>
          </p:cNvPr>
          <p:cNvSpPr/>
          <p:nvPr/>
        </p:nvSpPr>
        <p:spPr>
          <a:xfrm>
            <a:off x="579782" y="4572000"/>
            <a:ext cx="10962861" cy="1457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0EA4-3AF2-8FCD-9A34-17FC447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Question 1: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Traffic Measures.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F2CA-B6DE-8919-D18F-2DA8A893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Measures.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of the following traffic calming measures, if any, immediately surround your school?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all that apply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calming measures are intended to encourage drivers to reduce speed.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 humps/tables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 safety cameras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Raised intersection crossings or 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crosswalk visibility enhancements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 pedestrian hybrid beacons or rapid rectangular flashing beacons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Mid-block crossings without pedestrian hybrid beacons or rapid rectangular flashing beacons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Curb extensions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Chicanes (diversions or shifts in vehicle travel lanes in order to reduce vehicle speeds)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Other, please specify: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no traffic calming measures immediately surrounding our school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C5D9-3C5D-4BE9-DADA-D5A21FD4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E8898-94BA-E492-4466-15288E501C4E}"/>
              </a:ext>
            </a:extLst>
          </p:cNvPr>
          <p:cNvSpPr/>
          <p:nvPr/>
        </p:nvSpPr>
        <p:spPr>
          <a:xfrm>
            <a:off x="838200" y="4873796"/>
            <a:ext cx="9925878" cy="5006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DBBA2-D6B9-ADF1-B43A-51F8D54E358E}"/>
              </a:ext>
            </a:extLst>
          </p:cNvPr>
          <p:cNvSpPr/>
          <p:nvPr/>
        </p:nvSpPr>
        <p:spPr>
          <a:xfrm>
            <a:off x="580769" y="564483"/>
            <a:ext cx="11288026" cy="430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1B356-2BEB-97A6-A0A8-F00CCCDF870F}"/>
              </a:ext>
            </a:extLst>
          </p:cNvPr>
          <p:cNvSpPr/>
          <p:nvPr/>
        </p:nvSpPr>
        <p:spPr>
          <a:xfrm>
            <a:off x="838199" y="5417913"/>
            <a:ext cx="10962861" cy="68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E565A-95DC-44C0-8F3D-A74466BB0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4" t="76916" r="64332" b="11896"/>
          <a:stretch/>
        </p:blipFill>
        <p:spPr bwMode="auto">
          <a:xfrm>
            <a:off x="2347459" y="1005305"/>
            <a:ext cx="7200520" cy="376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3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B953D-CA2F-369F-D7DE-F4450520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CBDRB-FY25-CBSM003-003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B4A8EA-E0E8-2A3A-9912-73DC155D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086"/>
            <a:ext cx="10515600" cy="1325563"/>
          </a:xfrm>
        </p:spPr>
        <p:txBody>
          <a:bodyPr>
            <a:normAutofit/>
          </a:bodyPr>
          <a:lstStyle/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1: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Traffic Measures.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D180D-8DC2-236F-09CB-FFEBBE674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7" r="30755" b="28808"/>
          <a:stretch/>
        </p:blipFill>
        <p:spPr bwMode="auto">
          <a:xfrm>
            <a:off x="531278" y="825402"/>
            <a:ext cx="4406481" cy="5207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6CAAF8-D3AC-CBE5-1BBF-D26DA0F0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7800" r="7887"/>
          <a:stretch/>
        </p:blipFill>
        <p:spPr bwMode="auto">
          <a:xfrm>
            <a:off x="5987631" y="1898134"/>
            <a:ext cx="5810250" cy="1023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9F246-1013-F070-87D8-1B5911A59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00" r="2229"/>
          <a:stretch/>
        </p:blipFill>
        <p:spPr bwMode="auto">
          <a:xfrm>
            <a:off x="5987631" y="2914015"/>
            <a:ext cx="5810250" cy="344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B6298-59C8-32E3-CD00-6F9C7C114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37" r="7887" b="12176"/>
          <a:stretch/>
        </p:blipFill>
        <p:spPr bwMode="auto">
          <a:xfrm>
            <a:off x="5987632" y="514998"/>
            <a:ext cx="5810249" cy="138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963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3354E-5BB8-4862-BEE7-BC3FEB8D11B1}" vid="{3298F120-FA11-4377-A61F-DEF45B0F9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CE55-AB23-42AD-A83C-D59C49F27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239090-FC8C-4B24-83E6-5C68B6BD3C3B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44aee434-4303-4abe-af52-effc67f951e0"/>
    <ds:schemaRef ds:uri="http://schemas.microsoft.com/office/infopath/2007/PartnerControls"/>
    <ds:schemaRef ds:uri="http://schemas.openxmlformats.org/package/2006/metadata/core-properties"/>
    <ds:schemaRef ds:uri="153cde52-6da6-415f-8f72-f152abbd60a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53EA68-3487-493F-8C2E-F73B5846FA55}"/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1997</Words>
  <Application>Microsoft Office PowerPoint</Application>
  <PresentationFormat>Widescreen</PresentationFormat>
  <Paragraphs>228</Paragraphs>
  <Slides>26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1_Office Theme</vt:lpstr>
      <vt:lpstr>Leveraging images to improve School Pulse Panel data quality: Lessons learned from cognitive testing  </vt:lpstr>
      <vt:lpstr>Background </vt:lpstr>
      <vt:lpstr>Research Objectives</vt:lpstr>
      <vt:lpstr>Data Collection </vt:lpstr>
      <vt:lpstr>Procedures and Interview Protocol</vt:lpstr>
      <vt:lpstr> Think-aloud, Probes and Debrief questions </vt:lpstr>
      <vt:lpstr>Question 1: Traffic Measures. </vt:lpstr>
      <vt:lpstr>Question 1: Traffic Measures. </vt:lpstr>
      <vt:lpstr> Question 1: Traffic Measures. </vt:lpstr>
      <vt:lpstr>Cognitive Interview Findings</vt:lpstr>
      <vt:lpstr> Cognitive Interview Findings: Images</vt:lpstr>
      <vt:lpstr>Cognitive Interview Findings: Images (cont.)</vt:lpstr>
      <vt:lpstr>Cognitive Interview Findings: Images (cont.)</vt:lpstr>
      <vt:lpstr>Cognitive Interview Findings: Images (cont.)</vt:lpstr>
      <vt:lpstr>Question 2: Bike Infrastructure</vt:lpstr>
      <vt:lpstr>PowerPoint Presentation</vt:lpstr>
      <vt:lpstr>PowerPoint Presentation</vt:lpstr>
      <vt:lpstr>Cognitive Interview Findings: Images</vt:lpstr>
      <vt:lpstr>Usability Findings</vt:lpstr>
      <vt:lpstr>Usability Findings: Number of images per page</vt:lpstr>
      <vt:lpstr>Mobile Version </vt:lpstr>
      <vt:lpstr> Usability Findings: Short item description</vt:lpstr>
      <vt:lpstr>Usability Findings: Image choice</vt:lpstr>
      <vt:lpstr>Recommendations </vt:lpstr>
      <vt:lpstr>PowerPoint Presentation</vt:lpstr>
      <vt:lpstr>Timing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Caitlyn Keeve (CENSUS/CBSM FED)</dc:creator>
  <cp:lastModifiedBy>Caitlyn Keeve (CENSUS/CBSM FED)</cp:lastModifiedBy>
  <cp:revision>33</cp:revision>
  <dcterms:created xsi:type="dcterms:W3CDTF">2025-04-09T11:15:10Z</dcterms:created>
  <dcterms:modified xsi:type="dcterms:W3CDTF">2025-04-17T18:57:17Z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</Properties>
</file>