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257" r:id="rId6"/>
    <p:sldId id="360" r:id="rId7"/>
    <p:sldId id="352" r:id="rId8"/>
    <p:sldId id="295" r:id="rId9"/>
    <p:sldId id="310" r:id="rId10"/>
    <p:sldId id="311" r:id="rId11"/>
    <p:sldId id="312" r:id="rId12"/>
    <p:sldId id="307" r:id="rId13"/>
    <p:sldId id="308" r:id="rId14"/>
    <p:sldId id="355" r:id="rId15"/>
    <p:sldId id="309" r:id="rId16"/>
    <p:sldId id="286" r:id="rId17"/>
    <p:sldId id="316" r:id="rId18"/>
    <p:sldId id="315" r:id="rId19"/>
    <p:sldId id="319" r:id="rId20"/>
    <p:sldId id="359" r:id="rId21"/>
    <p:sldId id="314" r:id="rId22"/>
    <p:sldId id="349" r:id="rId23"/>
    <p:sldId id="348" r:id="rId24"/>
    <p:sldId id="350" r:id="rId25"/>
    <p:sldId id="32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T Horwitz (CENSUS/DSMD FED)" initials="RTH(F" lastIdx="7" clrIdx="0">
    <p:extLst>
      <p:ext uri="{19B8F6BF-5375-455C-9EA6-DF929625EA0E}">
        <p15:presenceInfo xmlns:p15="http://schemas.microsoft.com/office/powerpoint/2012/main" userId="S-1-5-21-2418650581-3053253586-2785318765-19327" providerId="AD"/>
      </p:ext>
    </p:extLst>
  </p:cmAuthor>
  <p:cmAuthor id="2" name="Elizabeth May Nichols (CENSUS/CBSM FED)" initials="EMN(F" lastIdx="1" clrIdx="1">
    <p:extLst>
      <p:ext uri="{19B8F6BF-5375-455C-9EA6-DF929625EA0E}">
        <p15:presenceInfo xmlns:p15="http://schemas.microsoft.com/office/powerpoint/2012/main" userId="S-1-5-21-2418650581-3053253586-2785318765-250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818" autoAdjust="0"/>
  </p:normalViewPr>
  <p:slideViewPr>
    <p:cSldViewPr snapToGrid="0">
      <p:cViewPr varScale="1">
        <p:scale>
          <a:sx n="79" d="100"/>
          <a:sy n="79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Inaccurate across questions</a:t>
            </a:r>
            <a:r>
              <a:rPr lang="en-US" baseline="0" dirty="0"/>
              <a:t> </a:t>
            </a:r>
            <a:r>
              <a:rPr lang="en-US" dirty="0"/>
              <a:t>by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39470433842835E-2"/>
          <c:y val="0.1948632811332974"/>
          <c:w val="0.88529778446811791"/>
          <c:h val="0.60147154737232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Format as typing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0-4A02-B6F9-F8D5F900B4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 on focus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0-4A02-B6F9-F8D5F900B4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format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B0-4A02-B6F9-F8D5F900B4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 tab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B0-4A02-B6F9-F8D5F900B4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5025840"/>
        <c:axId val="1216761232"/>
      </c:barChart>
      <c:catAx>
        <c:axId val="12050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61232"/>
        <c:crosses val="autoZero"/>
        <c:auto val="1"/>
        <c:lblAlgn val="ctr"/>
        <c:lblOffset val="100"/>
        <c:noMultiLvlLbl val="0"/>
      </c:catAx>
      <c:valAx>
        <c:axId val="121676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0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Inaccurate across questions</a:t>
            </a:r>
            <a:r>
              <a:rPr lang="en-US" baseline="0" dirty="0"/>
              <a:t> </a:t>
            </a:r>
            <a:r>
              <a:rPr lang="en-US" dirty="0"/>
              <a:t>by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39470433842835E-2"/>
          <c:y val="0.1948632811332974"/>
          <c:w val="0.88529778446811791"/>
          <c:h val="0.60147154737232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Format as typing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8-4CB7-A857-21856B3ED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 on focus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8-4CB7-A857-21856B3EDD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format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8-4CB7-A857-21856B3EDD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 tab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Inaccurate data (format could be accurate or not)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18-4CB7-A857-21856B3EDD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5025840"/>
        <c:axId val="1216761232"/>
      </c:barChart>
      <c:catAx>
        <c:axId val="12050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61232"/>
        <c:crosses val="autoZero"/>
        <c:auto val="1"/>
        <c:lblAlgn val="ctr"/>
        <c:lblOffset val="100"/>
        <c:noMultiLvlLbl val="0"/>
      </c:catAx>
      <c:valAx>
        <c:axId val="1216761232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0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time spent</a:t>
            </a:r>
            <a:r>
              <a:rPr lang="en-US" baseline="0" dirty="0"/>
              <a:t> per screen by condition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Format as typing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2-4FD8-9FB9-B52B2FC5B4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 on focus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2-4FD8-9FB9-B52B2FC5B4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format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3-436B-BB44-B73BD06FB6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 tab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3-436B-BB44-B73BD06FB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9486480"/>
        <c:axId val="759487136"/>
      </c:barChart>
      <c:catAx>
        <c:axId val="7594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87136"/>
        <c:crosses val="autoZero"/>
        <c:auto val="1"/>
        <c:lblAlgn val="ctr"/>
        <c:lblOffset val="100"/>
        <c:noMultiLvlLbl val="0"/>
      </c:catAx>
      <c:valAx>
        <c:axId val="759487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time spent</a:t>
            </a:r>
            <a:r>
              <a:rPr lang="en-US" baseline="0" dirty="0"/>
              <a:t> per screen by condition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Format as typing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2-46AF-8CBB-F7CCA70FC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 on focus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2-46AF-8CBB-F7CCA70FCD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format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2-46AF-8CBB-F7CCA70FCD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 tab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Avg time across questions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D2-46AF-8CBB-F7CCA70FCD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9486480"/>
        <c:axId val="759487136"/>
      </c:barChart>
      <c:catAx>
        <c:axId val="7594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87136"/>
        <c:crosses val="autoZero"/>
        <c:auto val="1"/>
        <c:lblAlgn val="ctr"/>
        <c:lblOffset val="100"/>
        <c:noMultiLvlLbl val="0"/>
      </c:catAx>
      <c:valAx>
        <c:axId val="75948713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Ease</a:t>
            </a:r>
            <a:r>
              <a:rPr lang="en-US" baseline="0" dirty="0"/>
              <a:t> or difficult rating for entering data by condition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39470433842835E-2"/>
          <c:y val="0.1948632811332974"/>
          <c:w val="0.88529778446811791"/>
          <c:h val="0.60147154737232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Format as typing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81.099999999999994</c:v>
                </c:pt>
                <c:pt idx="1">
                  <c:v>16.7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0-4A02-B6F9-F8D5F900B4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 on focus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82.7</c:v>
                </c:pt>
                <c:pt idx="1">
                  <c:v>13.3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0-4A02-B6F9-F8D5F900B4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format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80.2</c:v>
                </c:pt>
                <c:pt idx="1">
                  <c:v>14.3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B0-4A02-B6F9-F8D5F900B4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 tab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88.6</c:v>
                </c:pt>
                <c:pt idx="1">
                  <c:v>6.1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B0-4A02-B6F9-F8D5F900B4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5025840"/>
        <c:axId val="1216761232"/>
      </c:barChart>
      <c:catAx>
        <c:axId val="12050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61232"/>
        <c:crosses val="autoZero"/>
        <c:auto val="1"/>
        <c:lblAlgn val="ctr"/>
        <c:lblOffset val="100"/>
        <c:noMultiLvlLbl val="0"/>
      </c:catAx>
      <c:valAx>
        <c:axId val="121676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0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Ease</a:t>
            </a:r>
            <a:r>
              <a:rPr lang="en-US" baseline="0" dirty="0"/>
              <a:t> or difficult rating for entering data by condition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39470433842835E-2"/>
          <c:y val="0.1948632811332974"/>
          <c:w val="0.88529778446811791"/>
          <c:h val="0.60147154737232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Format as typing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70.7</c:v>
                </c:pt>
                <c:pt idx="1">
                  <c:v>22.8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B-45A5-94B4-424C1D043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 on focus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76.2</c:v>
                </c:pt>
                <c:pt idx="1">
                  <c:v>18.5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B-45A5-94B4-424C1D0431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format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65.2</c:v>
                </c:pt>
                <c:pt idx="1">
                  <c:v>22.7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DB-45A5-94B4-424C1D0431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 tab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Extremely easy</c:v>
                </c:pt>
                <c:pt idx="1">
                  <c:v>Somewhat easy</c:v>
                </c:pt>
                <c:pt idx="2">
                  <c:v>Not easy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70.8</c:v>
                </c:pt>
                <c:pt idx="1">
                  <c:v>24.6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DB-45A5-94B4-424C1D0431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5025840"/>
        <c:axId val="1216761232"/>
      </c:barChart>
      <c:catAx>
        <c:axId val="12050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61232"/>
        <c:crosses val="autoZero"/>
        <c:auto val="1"/>
        <c:lblAlgn val="ctr"/>
        <c:lblOffset val="100"/>
        <c:noMultiLvlLbl val="0"/>
      </c:catAx>
      <c:valAx>
        <c:axId val="12167612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0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logistics model</a:t>
            </a:r>
          </a:p>
          <a:p>
            <a:pPr lvl="1"/>
            <a:r>
              <a:rPr lang="en-US" dirty="0"/>
              <a:t>Study 1: </a:t>
            </a:r>
            <a:r>
              <a:rPr lang="en-US" sz="2400" dirty="0"/>
              <a:t>Auto tab design results in more data errors compared with other input field designs</a:t>
            </a:r>
          </a:p>
          <a:p>
            <a:pPr lvl="1"/>
            <a:r>
              <a:rPr lang="en-US" dirty="0"/>
              <a:t>Study 2: </a:t>
            </a:r>
            <a:r>
              <a:rPr lang="en-US" sz="2400" dirty="0"/>
              <a:t>No formatting results in more data errors compared other three formats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model</a:t>
            </a:r>
          </a:p>
          <a:p>
            <a:pPr lvl="1"/>
            <a:r>
              <a:rPr lang="en-US" dirty="0"/>
              <a:t>Study 1: </a:t>
            </a:r>
          </a:p>
          <a:p>
            <a:pPr lvl="2"/>
            <a:r>
              <a:rPr lang="en-US" dirty="0"/>
              <a:t>The least amount of time on average was the Format on focus. While no formatting takes on average longer to use than the other designs; however, it is usually not significantly more time.  It approaches significance compared with masking with the Format on focus. </a:t>
            </a:r>
          </a:p>
          <a:p>
            <a:pPr lvl="1"/>
            <a:r>
              <a:rPr lang="en-US" dirty="0"/>
              <a:t>Study 2: </a:t>
            </a:r>
          </a:p>
          <a:p>
            <a:pPr lvl="2"/>
            <a:r>
              <a:rPr lang="en-US" dirty="0" err="1"/>
              <a:t>Autotab</a:t>
            </a:r>
            <a:r>
              <a:rPr lang="en-US" dirty="0"/>
              <a:t> and Format on focus are fast to use.</a:t>
            </a:r>
          </a:p>
          <a:p>
            <a:pPr lvl="2"/>
            <a:r>
              <a:rPr lang="en-US" dirty="0"/>
              <a:t>No formatting takes longer to use than </a:t>
            </a:r>
            <a:r>
              <a:rPr lang="en-US" dirty="0" err="1"/>
              <a:t>autotab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Format as typing takes longer to use than </a:t>
            </a:r>
            <a:r>
              <a:rPr lang="en-US" dirty="0" err="1"/>
              <a:t>autotab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question design</a:t>
            </a:r>
            <a:br>
              <a:rPr lang="en-US" dirty="0"/>
            </a:br>
            <a:r>
              <a:rPr lang="en-US" sz="4400" dirty="0"/>
              <a:t>for fixed-length data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Elizabeth Nichols</a:t>
            </a:r>
          </a:p>
          <a:p>
            <a:r>
              <a:rPr lang="en-US" dirty="0"/>
              <a:t>U.S. Census Bureau</a:t>
            </a:r>
          </a:p>
          <a:p>
            <a:r>
              <a:rPr lang="en-US" dirty="0"/>
              <a:t>2025 </a:t>
            </a:r>
            <a:r>
              <a:rPr lang="en-US" dirty="0" err="1"/>
              <a:t>FedCASIC</a:t>
            </a:r>
            <a:r>
              <a:rPr lang="en-US" dirty="0"/>
              <a:t> - April 22,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0942B-1B1C-7974-1FA3-A0912606EAF3}"/>
              </a:ext>
            </a:extLst>
          </p:cNvPr>
          <p:cNvSpPr txBox="1"/>
          <p:nvPr/>
        </p:nvSpPr>
        <p:spPr>
          <a:xfrm>
            <a:off x="4161974" y="5940851"/>
            <a:ext cx="632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released to inform interested parties of research and to encourage discussion.  The views expressed are those of the authors and not those of the U.S. Census Bureau.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disclosure review number for this presentation: CBDRB-FY22-CBSM002-007.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9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Stimuli Design– Example question </a:t>
            </a:r>
            <a:br>
              <a:rPr lang="en-US" dirty="0"/>
            </a:br>
            <a:r>
              <a:rPr lang="en-US" sz="2800" dirty="0"/>
              <a:t>– the same across all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68848-DB59-46C9-A8B0-C087B9BF7672}"/>
              </a:ext>
            </a:extLst>
          </p:cNvPr>
          <p:cNvPicPr/>
          <p:nvPr/>
        </p:nvPicPr>
        <p:blipFill rotWithShape="1">
          <a:blip r:embed="rId2"/>
          <a:srcRect l="21740" t="11355" r="24574" b="12577"/>
          <a:stretch/>
        </p:blipFill>
        <p:spPr>
          <a:xfrm>
            <a:off x="2771774" y="1690688"/>
            <a:ext cx="5838826" cy="45386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015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CDB1A1-3E2E-419B-A1B3-79BFD77116D5}"/>
              </a:ext>
            </a:extLst>
          </p:cNvPr>
          <p:cNvPicPr/>
          <p:nvPr/>
        </p:nvPicPr>
        <p:blipFill rotWithShape="1">
          <a:blip r:embed="rId2"/>
          <a:srcRect l="20009" t="11445" r="23982" b="23891"/>
          <a:stretch/>
        </p:blipFill>
        <p:spPr>
          <a:xfrm>
            <a:off x="1713945" y="1458209"/>
            <a:ext cx="3781420" cy="2486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1486D-D358-4B5E-847B-C99C5A06052A}"/>
              </a:ext>
            </a:extLst>
          </p:cNvPr>
          <p:cNvPicPr/>
          <p:nvPr/>
        </p:nvPicPr>
        <p:blipFill rotWithShape="1">
          <a:blip r:embed="rId3"/>
          <a:srcRect l="20673" t="11253" r="24519" b="14358"/>
          <a:stretch/>
        </p:blipFill>
        <p:spPr>
          <a:xfrm>
            <a:off x="2568389" y="4053826"/>
            <a:ext cx="3715869" cy="26676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11B772-C339-4641-810C-5822E4395D45}"/>
              </a:ext>
            </a:extLst>
          </p:cNvPr>
          <p:cNvPicPr/>
          <p:nvPr/>
        </p:nvPicPr>
        <p:blipFill rotWithShape="1">
          <a:blip r:embed="rId4"/>
          <a:srcRect l="19551" t="11254" r="32532" b="18375"/>
          <a:stretch/>
        </p:blipFill>
        <p:spPr>
          <a:xfrm>
            <a:off x="6929718" y="654424"/>
            <a:ext cx="3626223" cy="28898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A82CB-7E2C-842E-DCD1-38B35D00A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264" y="4097852"/>
            <a:ext cx="4501776" cy="2303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85EAC-0DF9-4BB9-FA6B-6513F374CBAE}"/>
              </a:ext>
            </a:extLst>
          </p:cNvPr>
          <p:cNvSpPr txBox="1"/>
          <p:nvPr/>
        </p:nvSpPr>
        <p:spPr>
          <a:xfrm>
            <a:off x="10050217" y="3684494"/>
            <a:ext cx="167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2 only</a:t>
            </a:r>
          </a:p>
        </p:txBody>
      </p:sp>
    </p:spTree>
    <p:extLst>
      <p:ext uri="{BB962C8B-B14F-4D97-AF65-F5344CB8AC3E}">
        <p14:creationId xmlns:p14="http://schemas.microsoft.com/office/powerpoint/2010/main" val="35190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Stimuli Design– Easy/Difficult question </a:t>
            </a:r>
            <a:br>
              <a:rPr lang="en-US" dirty="0"/>
            </a:br>
            <a:r>
              <a:rPr lang="en-US" sz="2800" dirty="0"/>
              <a:t>– the same across all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6872C-CD7E-4F21-89DD-EFFDAF157AFB}"/>
              </a:ext>
            </a:extLst>
          </p:cNvPr>
          <p:cNvPicPr/>
          <p:nvPr/>
        </p:nvPicPr>
        <p:blipFill rotWithShape="1">
          <a:blip r:embed="rId2"/>
          <a:srcRect l="20513" t="19516" r="21474" b="7265"/>
          <a:stretch/>
        </p:blipFill>
        <p:spPr>
          <a:xfrm>
            <a:off x="3073153" y="1690687"/>
            <a:ext cx="5884416" cy="43017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176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characteristics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D5BB1-3308-F7B3-ACB6-BE05D6061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500 participants</a:t>
            </a:r>
          </a:p>
          <a:p>
            <a:r>
              <a:rPr lang="en-US" dirty="0"/>
              <a:t>49% Male/51% Female</a:t>
            </a:r>
          </a:p>
          <a:p>
            <a:r>
              <a:rPr lang="en-US" dirty="0"/>
              <a:t>Age (mean=37 years old; range 18-77) </a:t>
            </a:r>
          </a:p>
          <a:p>
            <a:r>
              <a:rPr lang="en-US" dirty="0"/>
              <a:t>15% Hispanic origin/85% not of Hispanic origin</a:t>
            </a:r>
          </a:p>
          <a:p>
            <a:r>
              <a:rPr lang="en-US" dirty="0"/>
              <a:t>77% White only/23% nonwhite only</a:t>
            </a:r>
          </a:p>
          <a:p>
            <a:r>
              <a:rPr lang="en-US" dirty="0"/>
              <a:t>No educational level collected</a:t>
            </a:r>
          </a:p>
          <a:p>
            <a:r>
              <a:rPr lang="en-US" dirty="0"/>
              <a:t>63% Mobile/ 37% PC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B523D6-7E42-6411-0543-99A77CB56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4BF3A-C6B9-56DB-16C4-CB21ADEC13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500 participants</a:t>
            </a:r>
          </a:p>
          <a:p>
            <a:r>
              <a:rPr lang="en-US" dirty="0"/>
              <a:t>44% Male/ 56% Female</a:t>
            </a:r>
          </a:p>
          <a:p>
            <a:r>
              <a:rPr lang="en-US" dirty="0"/>
              <a:t>Age (mean=46 years old; range = 18-96)</a:t>
            </a:r>
          </a:p>
          <a:p>
            <a:r>
              <a:rPr lang="en-US" dirty="0"/>
              <a:t>9% Hispanic origin/91% not of Hispanic origin</a:t>
            </a:r>
          </a:p>
          <a:p>
            <a:r>
              <a:rPr lang="en-US" dirty="0"/>
              <a:t>76.5% White only/ 23.5% </a:t>
            </a:r>
            <a:r>
              <a:rPr lang="en-US" dirty="0" err="1"/>
              <a:t>nonWhite</a:t>
            </a:r>
            <a:r>
              <a:rPr lang="en-US" dirty="0"/>
              <a:t> only</a:t>
            </a:r>
          </a:p>
          <a:p>
            <a:r>
              <a:rPr lang="en-US" dirty="0"/>
              <a:t>34% High school or less / 66% more than high school </a:t>
            </a:r>
          </a:p>
          <a:p>
            <a:r>
              <a:rPr lang="en-US" dirty="0"/>
              <a:t>.5% Mobile/99.5% PC or Mac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B29A-8FA7-4388-B00B-3C9406B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CDFD7-CE90-5B80-520B-55B5DA0EF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4947-A3A9-4BED-ADAB-82377A8563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1,500 observations (500 participants x 3 questions)</a:t>
            </a:r>
          </a:p>
          <a:p>
            <a:pPr lvl="1"/>
            <a:r>
              <a:rPr lang="en-US" dirty="0"/>
              <a:t>Time on the screen and the data entered for each question</a:t>
            </a:r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Phone</a:t>
            </a:r>
          </a:p>
          <a:p>
            <a:pPr lvl="2"/>
            <a:r>
              <a:rPr lang="en-US" dirty="0"/>
              <a:t>Time </a:t>
            </a:r>
          </a:p>
          <a:p>
            <a:pPr lvl="2"/>
            <a:r>
              <a:rPr lang="en-US" dirty="0"/>
              <a:t>Date</a:t>
            </a:r>
          </a:p>
          <a:p>
            <a:r>
              <a:rPr lang="en-US" dirty="0"/>
              <a:t>500 easy/difficult ratings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C6A0-CB73-D93A-53E2-7861C43A7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Study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F6367A-ABCA-EA00-19A6-737D03FB33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2,000 observations (500 participants x 4 questions)</a:t>
            </a:r>
          </a:p>
          <a:p>
            <a:pPr lvl="1"/>
            <a:r>
              <a:rPr lang="en-US" dirty="0"/>
              <a:t>Time on the screen and the data entered for each question</a:t>
            </a:r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Phone</a:t>
            </a:r>
          </a:p>
          <a:p>
            <a:pPr lvl="3"/>
            <a:r>
              <a:rPr lang="en-US" dirty="0"/>
              <a:t>Data error – timing data was not collected for no format condition</a:t>
            </a:r>
          </a:p>
          <a:p>
            <a:pPr lvl="2"/>
            <a:r>
              <a:rPr lang="en-US" dirty="0"/>
              <a:t>Time </a:t>
            </a:r>
          </a:p>
          <a:p>
            <a:pPr lvl="2"/>
            <a:r>
              <a:rPr lang="en-US" dirty="0"/>
              <a:t>Date</a:t>
            </a:r>
          </a:p>
          <a:p>
            <a:pPr lvl="2"/>
            <a:r>
              <a:rPr lang="en-US" dirty="0"/>
              <a:t>Access Code</a:t>
            </a:r>
          </a:p>
          <a:p>
            <a:r>
              <a:rPr lang="en-US" dirty="0"/>
              <a:t>500 easy/difficult ratings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A972-E0B1-4553-9E4A-957A5D69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8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297BB-BE73-689C-9005-83745FC5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Percent </a:t>
            </a:r>
          </a:p>
          <a:p>
            <a:pPr lvl="1"/>
            <a:r>
              <a:rPr lang="en-US" dirty="0"/>
              <a:t>Mixed logistic model </a:t>
            </a:r>
          </a:p>
          <a:p>
            <a:r>
              <a:rPr lang="en-US" dirty="0"/>
              <a:t>Efficiency or time-on-task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Mixed linear models </a:t>
            </a:r>
          </a:p>
          <a:p>
            <a:r>
              <a:rPr lang="en-US" dirty="0"/>
              <a:t>Satisfaction</a:t>
            </a:r>
          </a:p>
          <a:p>
            <a:pPr lvl="1"/>
            <a:r>
              <a:rPr lang="en-US" dirty="0"/>
              <a:t>% distribution</a:t>
            </a:r>
          </a:p>
          <a:p>
            <a:pPr lvl="1"/>
            <a:r>
              <a:rPr lang="en-US" dirty="0"/>
              <a:t>Chi-square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0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C01C-B6C6-40D3-992F-42AD0716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of data</a:t>
            </a:r>
            <a:endParaRPr lang="en-US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6A051-89F4-64F9-DCB6-783531A06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1	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CCBBCB5-D11C-44C0-83AD-21C21E4F2E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20282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9E899-3DE3-3CC1-8F94-6C6B0C681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Study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57B3E-6ED7-4ABA-904D-C7200777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6E977832-C644-5CF7-E48A-44C015A0EBF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366013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B08B5C-2D72-FF15-0653-0ABE208492F4}"/>
              </a:ext>
            </a:extLst>
          </p:cNvPr>
          <p:cNvSpPr txBox="1"/>
          <p:nvPr/>
        </p:nvSpPr>
        <p:spPr>
          <a:xfrm>
            <a:off x="5035296" y="2825096"/>
            <a:ext cx="45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DB9CB-378C-DC17-C3BC-D413D02F85BF}"/>
              </a:ext>
            </a:extLst>
          </p:cNvPr>
          <p:cNvSpPr txBox="1"/>
          <p:nvPr/>
        </p:nvSpPr>
        <p:spPr>
          <a:xfrm>
            <a:off x="9418320" y="3994617"/>
            <a:ext cx="45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1994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Time-on-task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D4CB40-0B83-65AB-454B-363C98062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1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145573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DA528B-FB6D-46FF-A058-CC82D1AD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Study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180AF53-0297-9281-9330-9038A0A4E63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1047474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F608A0B-033A-DB24-445F-0F0EF6C1ADE4}"/>
              </a:ext>
            </a:extLst>
          </p:cNvPr>
          <p:cNvSpPr txBox="1"/>
          <p:nvPr/>
        </p:nvSpPr>
        <p:spPr>
          <a:xfrm>
            <a:off x="9496044" y="3429000"/>
            <a:ext cx="45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AEDC9-B99F-69CA-ADED-729AFC7D5B61}"/>
              </a:ext>
            </a:extLst>
          </p:cNvPr>
          <p:cNvSpPr txBox="1"/>
          <p:nvPr/>
        </p:nvSpPr>
        <p:spPr>
          <a:xfrm>
            <a:off x="7894320" y="3467170"/>
            <a:ext cx="45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421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C01C-B6C6-40D3-992F-42AD0716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Ease/difficulty of use</a:t>
            </a:r>
            <a:br>
              <a:rPr lang="en-US" dirty="0"/>
            </a:br>
            <a:r>
              <a:rPr lang="en-US" sz="3100" dirty="0"/>
              <a:t>No significant difference in ease/difficultly of use between the formats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920D8-F335-6A10-96AB-85878368D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1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CCBBCB5-D11C-44C0-83AD-21C21E4F2E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623742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1854D-9A77-5E69-1BF3-987BF807F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Study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57B3E-6ED7-4ABA-904D-C7200777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3D283-A918-4982-92B4-7298186B68DE}"/>
              </a:ext>
            </a:extLst>
          </p:cNvPr>
          <p:cNvSpPr txBox="1"/>
          <p:nvPr/>
        </p:nvSpPr>
        <p:spPr>
          <a:xfrm>
            <a:off x="2362200" y="6250170"/>
            <a:ext cx="46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(6)=9.2 </a:t>
            </a:r>
            <a:r>
              <a:rPr lang="en-US" i="1" dirty="0"/>
              <a:t>p</a:t>
            </a:r>
            <a:r>
              <a:rPr lang="en-US" dirty="0"/>
              <a:t>=.2</a:t>
            </a:r>
          </a:p>
        </p:txBody>
      </p: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AC3E7052-C1AB-5520-7607-AC051441A97A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63C4522-C815-DB94-E240-37F8478B1B15}"/>
              </a:ext>
            </a:extLst>
          </p:cNvPr>
          <p:cNvSpPr txBox="1"/>
          <p:nvPr/>
        </p:nvSpPr>
        <p:spPr>
          <a:xfrm>
            <a:off x="6456709" y="6123543"/>
            <a:ext cx="46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(6)=8.7 </a:t>
            </a:r>
            <a:r>
              <a:rPr lang="en-US" i="1" dirty="0"/>
              <a:t>p</a:t>
            </a:r>
            <a:r>
              <a:rPr lang="en-US" dirty="0"/>
              <a:t>=.2</a:t>
            </a:r>
          </a:p>
        </p:txBody>
      </p:sp>
    </p:spTree>
    <p:extLst>
      <p:ext uri="{BB962C8B-B14F-4D97-AF65-F5344CB8AC3E}">
        <p14:creationId xmlns:p14="http://schemas.microsoft.com/office/powerpoint/2010/main" val="52639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35B5-2929-4F62-A37F-4206381A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Examining the format for date and time</a:t>
            </a:r>
            <a:br>
              <a:rPr lang="en-US" dirty="0"/>
            </a:br>
            <a:r>
              <a:rPr lang="en-US" sz="2000" dirty="0"/>
              <a:t>It is critical to enter the correct format so that the data can be interpreted correctly.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E890-BD48-41B5-B16C-A27B84A852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Format on focus</a:t>
            </a:r>
          </a:p>
          <a:p>
            <a:r>
              <a:rPr lang="en-US" dirty="0"/>
              <a:t>DATE</a:t>
            </a:r>
          </a:p>
          <a:p>
            <a:pPr lvl="1"/>
            <a:r>
              <a:rPr lang="en-US" dirty="0"/>
              <a:t>Output data should have been 09/14/2020</a:t>
            </a:r>
          </a:p>
          <a:p>
            <a:pPr lvl="1"/>
            <a:r>
              <a:rPr lang="en-US" dirty="0"/>
              <a:t>100% of participants who entered a correct entry, entered it in the correct format </a:t>
            </a:r>
          </a:p>
          <a:p>
            <a:r>
              <a:rPr lang="en-US" dirty="0"/>
              <a:t>TIME</a:t>
            </a:r>
          </a:p>
          <a:p>
            <a:pPr lvl="1"/>
            <a:r>
              <a:rPr lang="en-US" dirty="0"/>
              <a:t>Output data should have been 07:45 or 08:45 </a:t>
            </a:r>
          </a:p>
          <a:p>
            <a:pPr lvl="1"/>
            <a:r>
              <a:rPr lang="en-US" dirty="0"/>
              <a:t>100% of participants who entered a correct entry, entered it in the correct format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77C59-A79B-4D8E-8EA5-B1FDC26F6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Auto tab</a:t>
            </a:r>
          </a:p>
          <a:p>
            <a:r>
              <a:rPr lang="en-US" dirty="0"/>
              <a:t>DATE</a:t>
            </a:r>
          </a:p>
          <a:p>
            <a:pPr lvl="1"/>
            <a:r>
              <a:rPr lang="en-US" dirty="0"/>
              <a:t>Output data should have been 09142020</a:t>
            </a:r>
          </a:p>
          <a:p>
            <a:pPr lvl="1"/>
            <a:r>
              <a:rPr lang="en-US" dirty="0"/>
              <a:t>86% of participants who entered a correct entry, entered it in the correct format </a:t>
            </a:r>
          </a:p>
          <a:p>
            <a:pPr lvl="1"/>
            <a:r>
              <a:rPr lang="en-US" dirty="0"/>
              <a:t>The other Rs entered 9142020.</a:t>
            </a:r>
          </a:p>
          <a:p>
            <a:r>
              <a:rPr lang="en-US" dirty="0"/>
              <a:t>TIME</a:t>
            </a:r>
          </a:p>
          <a:p>
            <a:pPr lvl="1"/>
            <a:r>
              <a:rPr lang="en-US" dirty="0"/>
              <a:t>Output data should have been 0745 or 0845 </a:t>
            </a:r>
          </a:p>
          <a:p>
            <a:pPr lvl="1"/>
            <a:r>
              <a:rPr lang="en-US" dirty="0"/>
              <a:t>45% of participants who entered a correct entry, entered it in the correct format </a:t>
            </a:r>
          </a:p>
          <a:p>
            <a:pPr lvl="1"/>
            <a:r>
              <a:rPr lang="en-US" dirty="0"/>
              <a:t>The other Rs entered the data without the leading zero.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4079E-BE56-4F25-89DA-0CC82250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optimal input field design when the expected data are fixed length and standard format (such as time, telephone number, or date) such that  </a:t>
            </a:r>
          </a:p>
          <a:p>
            <a:pPr lvl="1"/>
            <a:r>
              <a:rPr lang="en-US" dirty="0"/>
              <a:t>accuracy of the data collected is maximized</a:t>
            </a:r>
          </a:p>
          <a:p>
            <a:pPr lvl="1"/>
            <a:r>
              <a:rPr lang="en-US" dirty="0"/>
              <a:t>respondent burden as measured by time-on-task is minimized</a:t>
            </a:r>
          </a:p>
          <a:p>
            <a:pPr lvl="1"/>
            <a:r>
              <a:rPr lang="en-US" dirty="0"/>
              <a:t>user satisfaction is maximized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2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97981"/>
            <a:ext cx="10515600" cy="4758369"/>
          </a:xfrm>
        </p:spPr>
        <p:txBody>
          <a:bodyPr>
            <a:normAutofit/>
          </a:bodyPr>
          <a:lstStyle/>
          <a:p>
            <a:r>
              <a:rPr lang="en-US" dirty="0"/>
              <a:t>Limitations with these designs…</a:t>
            </a:r>
          </a:p>
          <a:p>
            <a:pPr lvl="1"/>
            <a:r>
              <a:rPr lang="en-US" i="1" dirty="0"/>
              <a:t>No formatting in the field </a:t>
            </a:r>
          </a:p>
          <a:p>
            <a:pPr lvl="2"/>
            <a:r>
              <a:rPr lang="en-US" dirty="0"/>
              <a:t>Resulted in longer data collection times and more errors</a:t>
            </a:r>
          </a:p>
          <a:p>
            <a:pPr lvl="1"/>
            <a:r>
              <a:rPr lang="en-US" i="1" dirty="0"/>
              <a:t>Masking as you type</a:t>
            </a:r>
          </a:p>
          <a:p>
            <a:pPr lvl="2"/>
            <a:r>
              <a:rPr lang="en-US" dirty="0"/>
              <a:t>Generated slightly longer entry times compared to auto tab in one study</a:t>
            </a:r>
          </a:p>
          <a:p>
            <a:pPr lvl="1"/>
            <a:r>
              <a:rPr lang="en-US" i="1" dirty="0"/>
              <a:t>Auto tab</a:t>
            </a:r>
          </a:p>
          <a:p>
            <a:pPr lvl="2"/>
            <a:r>
              <a:rPr lang="en-US" dirty="0"/>
              <a:t>Appears to be quick to use, but resulted in more errors in Study 1</a:t>
            </a:r>
          </a:p>
          <a:p>
            <a:pPr lvl="2"/>
            <a:r>
              <a:rPr lang="en-US" dirty="0"/>
              <a:t>Many users don’t enter leading zeroes during data entry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1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523D-DAFE-4E66-8EBA-5186DA8C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3370-FE6A-436A-BAA4-68914774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i="1" dirty="0"/>
              <a:t>Format on focus </a:t>
            </a:r>
            <a:r>
              <a:rPr lang="en-US" dirty="0"/>
              <a:t>for fixed input types</a:t>
            </a:r>
            <a:endParaRPr lang="en-US" i="1" dirty="0"/>
          </a:p>
          <a:p>
            <a:pPr lvl="1"/>
            <a:r>
              <a:rPr lang="en-US" dirty="0"/>
              <a:t>Consistent findings across two studies</a:t>
            </a:r>
          </a:p>
          <a:p>
            <a:pPr lvl="2"/>
            <a:r>
              <a:rPr lang="en-US" dirty="0"/>
              <a:t>No data were in the incorrect format</a:t>
            </a:r>
          </a:p>
          <a:p>
            <a:pPr lvl="2"/>
            <a:r>
              <a:rPr lang="en-US" dirty="0"/>
              <a:t>Produced accurate data</a:t>
            </a:r>
          </a:p>
          <a:p>
            <a:pPr lvl="2"/>
            <a:r>
              <a:rPr lang="en-US" dirty="0"/>
              <a:t>Quick completion times</a:t>
            </a:r>
          </a:p>
          <a:p>
            <a:pPr lvl="2"/>
            <a:r>
              <a:rPr lang="en-US" dirty="0"/>
              <a:t>No difference in user satisfaction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02662-3923-4453-84EB-172BFB5D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8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B0B3-9EB7-4B49-917B-8EDA96C6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49CB4-A283-F273-0135-5ADCDEB8F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8D91F-FA79-461F-B091-A58B1247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B753-B4B1-003C-CA00-AFE546F7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design tested</a:t>
            </a:r>
          </a:p>
        </p:txBody>
      </p:sp>
      <p:pic>
        <p:nvPicPr>
          <p:cNvPr id="5" name="Revised _2_Clip 1">
            <a:hlinkClick r:id="" action="ppaction://media"/>
            <a:extLst>
              <a:ext uri="{FF2B5EF4-FFF2-40B4-BE49-F238E27FC236}">
                <a16:creationId xmlns:a16="http://schemas.microsoft.com/office/drawing/2014/main" id="{A5D50F23-53B1-35C6-988F-CD43E97A226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4300" y="1825625"/>
            <a:ext cx="6881813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3973F-7AAF-080E-FD5B-D9675C1E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17C1-2254-EECC-D3AB-8369C19E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2E99-22E8-B398-4783-C7FFD04A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2 independent split-panel experiments</a:t>
            </a:r>
          </a:p>
          <a:p>
            <a:pPr lvl="1"/>
            <a:r>
              <a:rPr lang="en-US" dirty="0"/>
              <a:t>Studies ran in November 2020 and May 2021</a:t>
            </a:r>
          </a:p>
          <a:p>
            <a:r>
              <a:rPr lang="en-US" dirty="0"/>
              <a:t>Tested 4 designs </a:t>
            </a:r>
          </a:p>
          <a:p>
            <a:pPr lvl="1"/>
            <a:r>
              <a:rPr lang="en-US" dirty="0"/>
              <a:t>Between-subjects design - Participants assigned to one condition</a:t>
            </a:r>
          </a:p>
          <a:p>
            <a:r>
              <a:rPr lang="en-US" dirty="0"/>
              <a:t>Nonprobability panel quota sample</a:t>
            </a:r>
          </a:p>
          <a:p>
            <a:r>
              <a:rPr lang="en-US" dirty="0"/>
              <a:t>Measured accuracy; time-on-task; satisfaction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3C5D-8FC5-9B3E-3ADE-0BF945B1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as 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CDB1A1-3E2E-419B-A1B3-79BFD77116D5}"/>
              </a:ext>
            </a:extLst>
          </p:cNvPr>
          <p:cNvPicPr/>
          <p:nvPr/>
        </p:nvPicPr>
        <p:blipFill rotWithShape="1">
          <a:blip r:embed="rId2"/>
          <a:srcRect l="20009" t="11445" r="23982" b="23891"/>
          <a:stretch/>
        </p:blipFill>
        <p:spPr>
          <a:xfrm>
            <a:off x="3459598" y="1849721"/>
            <a:ext cx="3496231" cy="24109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AC75EF-0EAD-4D04-A588-A0D8D645C7E9}"/>
              </a:ext>
            </a:extLst>
          </p:cNvPr>
          <p:cNvPicPr/>
          <p:nvPr/>
        </p:nvPicPr>
        <p:blipFill rotWithShape="1">
          <a:blip r:embed="rId3"/>
          <a:srcRect l="20033" t="29202" r="45832" b="36040"/>
          <a:stretch/>
        </p:blipFill>
        <p:spPr>
          <a:xfrm>
            <a:off x="5102102" y="3819976"/>
            <a:ext cx="2201385" cy="13322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341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on focus (clip)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C75EF-0EAD-4D04-A588-A0D8D645C7E9}"/>
              </a:ext>
            </a:extLst>
          </p:cNvPr>
          <p:cNvPicPr/>
          <p:nvPr/>
        </p:nvPicPr>
        <p:blipFill rotWithShape="1">
          <a:blip r:embed="rId2"/>
          <a:srcRect l="20033" t="29202" r="45832" b="36040"/>
          <a:stretch/>
        </p:blipFill>
        <p:spPr>
          <a:xfrm>
            <a:off x="4701096" y="4544545"/>
            <a:ext cx="2201385" cy="13322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0CC1B-BEE5-4B40-A639-4FCCAF6C4C39}"/>
              </a:ext>
            </a:extLst>
          </p:cNvPr>
          <p:cNvPicPr/>
          <p:nvPr/>
        </p:nvPicPr>
        <p:blipFill rotWithShape="1">
          <a:blip r:embed="rId3"/>
          <a:srcRect l="18817" t="12963" r="22756" b="25612"/>
          <a:stretch/>
        </p:blipFill>
        <p:spPr>
          <a:xfrm>
            <a:off x="3420861" y="1920252"/>
            <a:ext cx="3472650" cy="20536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A3C61-2DD9-48A5-9F97-10DB705CCCD2}"/>
              </a:ext>
            </a:extLst>
          </p:cNvPr>
          <p:cNvPicPr/>
          <p:nvPr/>
        </p:nvPicPr>
        <p:blipFill rotWithShape="1">
          <a:blip r:embed="rId4"/>
          <a:srcRect l="20103" t="29256" r="45805" b="36899"/>
          <a:stretch/>
        </p:blipFill>
        <p:spPr>
          <a:xfrm>
            <a:off x="3928275" y="3578729"/>
            <a:ext cx="2167725" cy="12104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753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C75EF-0EAD-4D04-A588-A0D8D645C7E9}"/>
              </a:ext>
            </a:extLst>
          </p:cNvPr>
          <p:cNvPicPr/>
          <p:nvPr/>
        </p:nvPicPr>
        <p:blipFill rotWithShape="1">
          <a:blip r:embed="rId2"/>
          <a:srcRect l="20033" t="29202" r="45832" b="36040"/>
          <a:stretch/>
        </p:blipFill>
        <p:spPr>
          <a:xfrm>
            <a:off x="4831047" y="4392146"/>
            <a:ext cx="2201385" cy="13322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3E40A-A17A-4583-83FA-CFA5550E802D}"/>
              </a:ext>
            </a:extLst>
          </p:cNvPr>
          <p:cNvPicPr/>
          <p:nvPr/>
        </p:nvPicPr>
        <p:blipFill rotWithShape="1">
          <a:blip r:embed="rId3"/>
          <a:srcRect l="20668" t="12227" r="22168" b="21669"/>
          <a:stretch/>
        </p:blipFill>
        <p:spPr>
          <a:xfrm>
            <a:off x="3634872" y="1792344"/>
            <a:ext cx="3397560" cy="22100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394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DBF11-6A86-4D8F-957C-89BAA36FC434}"/>
              </a:ext>
            </a:extLst>
          </p:cNvPr>
          <p:cNvPicPr/>
          <p:nvPr/>
        </p:nvPicPr>
        <p:blipFill rotWithShape="1">
          <a:blip r:embed="rId2"/>
          <a:srcRect l="20584" t="12551" r="20976" b="21345"/>
          <a:stretch/>
        </p:blipFill>
        <p:spPr>
          <a:xfrm>
            <a:off x="3469348" y="1690688"/>
            <a:ext cx="3473437" cy="22100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0A28A-C425-4AA5-B899-63E878AB2613}"/>
              </a:ext>
            </a:extLst>
          </p:cNvPr>
          <p:cNvPicPr/>
          <p:nvPr/>
        </p:nvPicPr>
        <p:blipFill rotWithShape="1">
          <a:blip r:embed="rId3"/>
          <a:srcRect l="19480" t="29646" r="47690" b="38452"/>
          <a:stretch/>
        </p:blipFill>
        <p:spPr>
          <a:xfrm>
            <a:off x="4060846" y="3995406"/>
            <a:ext cx="2290439" cy="12519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5F8E75-836E-4BF8-84A2-1F9C839A213F}"/>
              </a:ext>
            </a:extLst>
          </p:cNvPr>
          <p:cNvSpPr txBox="1"/>
          <p:nvPr/>
        </p:nvSpPr>
        <p:spPr>
          <a:xfrm>
            <a:off x="4074851" y="5731597"/>
            <a:ext cx="739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soon as the “1” in 301 was entered, the cursor jumped to the next field.</a:t>
            </a:r>
          </a:p>
        </p:txBody>
      </p:sp>
    </p:spTree>
    <p:extLst>
      <p:ext uri="{BB962C8B-B14F-4D97-AF65-F5344CB8AC3E}">
        <p14:creationId xmlns:p14="http://schemas.microsoft.com/office/powerpoint/2010/main" val="65191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802F-13A0-4E9A-B887-29447EB9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A70C-8DD0-4A34-9A3A-A02C123F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Input field experiment at the end of the survey</a:t>
            </a:r>
          </a:p>
          <a:p>
            <a:r>
              <a:rPr lang="en-US" dirty="0"/>
              <a:t>Participant randomly assigned to 1 condition</a:t>
            </a:r>
          </a:p>
          <a:p>
            <a:r>
              <a:rPr lang="en-US" dirty="0"/>
              <a:t>Participants interacted with 5-6 screens </a:t>
            </a:r>
          </a:p>
          <a:p>
            <a:pPr lvl="1"/>
            <a:r>
              <a:rPr lang="en-US" dirty="0"/>
              <a:t>Example question – instructed to enter 1998 </a:t>
            </a:r>
          </a:p>
          <a:p>
            <a:pPr lvl="1"/>
            <a:r>
              <a:rPr lang="en-US" dirty="0"/>
              <a:t>Telephone number question – (301) 763-3096</a:t>
            </a:r>
          </a:p>
          <a:p>
            <a:pPr lvl="1"/>
            <a:r>
              <a:rPr lang="en-US" dirty="0"/>
              <a:t>Time question – shown an analog clock face with 7:45</a:t>
            </a:r>
          </a:p>
          <a:p>
            <a:pPr lvl="1"/>
            <a:r>
              <a:rPr lang="en-US" dirty="0"/>
              <a:t>Date question – shown a calendar – with September 14, 2020 selected</a:t>
            </a:r>
          </a:p>
          <a:p>
            <a:pPr lvl="1"/>
            <a:r>
              <a:rPr lang="en-US" dirty="0"/>
              <a:t>Access code (Study 2 only)</a:t>
            </a:r>
          </a:p>
          <a:p>
            <a:r>
              <a:rPr lang="en-US" dirty="0"/>
              <a:t>Details on these 4 screens</a:t>
            </a:r>
          </a:p>
          <a:p>
            <a:pPr lvl="1"/>
            <a:r>
              <a:rPr lang="en-US" dirty="0"/>
              <a:t>Instruction given on the data to enter</a:t>
            </a:r>
          </a:p>
          <a:p>
            <a:pPr lvl="1"/>
            <a:r>
              <a:rPr lang="en-US" dirty="0"/>
              <a:t>Questions not randomized.</a:t>
            </a:r>
          </a:p>
          <a:p>
            <a:pPr lvl="1"/>
            <a:r>
              <a:rPr lang="en-US" dirty="0"/>
              <a:t>Example – had to enter the correct number</a:t>
            </a:r>
          </a:p>
          <a:p>
            <a:pPr lvl="1"/>
            <a:r>
              <a:rPr lang="en-US" dirty="0"/>
              <a:t>Participants had to answer remaining questions, but answer was not checked</a:t>
            </a:r>
          </a:p>
          <a:p>
            <a:r>
              <a:rPr lang="en-US" dirty="0"/>
              <a:t>Answered an easy/difficult rating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D0BEE-B4F5-4007-AF1B-E58FAEBE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ching Results2" id="{20B7CF99-21B9-4BF2-95BA-B9FBAC6F5E01}" vid="{9E4D1DB1-2FA5-4392-9E4B-A98506AEB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D7FDE-784D-4DEC-B49C-6F84CF51374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2cd1696-b2db-4d5a-b4ca-f66bd5151c2b"/>
    <ds:schemaRef ds:uri="http://www.w3.org/XML/1998/namespace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8172F-264A-4CA3-94B7-D714C8F62129}"/>
</file>

<file path=docMetadata/LabelInfo.xml><?xml version="1.0" encoding="utf-8"?>
<clbl:labelList xmlns:clbl="http://schemas.microsoft.com/office/2020/mipLabelMetadata">
  <clbl:label id="{3aa716f1-e559-41ce-a530-47d18313c603}" enabled="0" method="" siteId="{3aa716f1-e559-41ce-a530-47d18313c6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Branching Results2</Template>
  <TotalTime>3810</TotalTime>
  <Words>1027</Words>
  <Application>Microsoft Office PowerPoint</Application>
  <PresentationFormat>Widescreen</PresentationFormat>
  <Paragraphs>182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Online question design for fixed-length data</vt:lpstr>
      <vt:lpstr>Research questions</vt:lpstr>
      <vt:lpstr>Optimal design tested</vt:lpstr>
      <vt:lpstr>Methodology</vt:lpstr>
      <vt:lpstr>Format as typing</vt:lpstr>
      <vt:lpstr>Format on focus (clip)</vt:lpstr>
      <vt:lpstr>No format</vt:lpstr>
      <vt:lpstr>Auto tab</vt:lpstr>
      <vt:lpstr>Experimental Design</vt:lpstr>
      <vt:lpstr>Stimuli Design– Example question  – the same across all conditions</vt:lpstr>
      <vt:lpstr>Questions</vt:lpstr>
      <vt:lpstr>Stimuli Design– Easy/Difficult question  – the same across all conditions</vt:lpstr>
      <vt:lpstr>Participant characteristics</vt:lpstr>
      <vt:lpstr>Data Collected</vt:lpstr>
      <vt:lpstr>Analysis</vt:lpstr>
      <vt:lpstr>Accuracy of data</vt:lpstr>
      <vt:lpstr>Time-on-task</vt:lpstr>
      <vt:lpstr>Ease/difficulty of use No significant difference in ease/difficultly of use between the formats</vt:lpstr>
      <vt:lpstr>Examining the format for date and time It is critical to enter the correct format so that the data can be interpreted correctly.  </vt:lpstr>
      <vt:lpstr>Summary</vt:lpstr>
      <vt:lpstr>Recommendation</vt:lpstr>
      <vt:lpstr>Thank you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Within-screen branching</dc:title>
  <dc:creator>Elizabeth May Nichols (CENSUS/CBSM FED)</dc:creator>
  <cp:lastModifiedBy>Elizabeth May Nichols (CENSUS/CBSM FED)</cp:lastModifiedBy>
  <cp:revision>262</cp:revision>
  <dcterms:created xsi:type="dcterms:W3CDTF">2020-04-06T19:37:04Z</dcterms:created>
  <dcterms:modified xsi:type="dcterms:W3CDTF">2025-04-22T16:47:46Z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_dlc_DocIdItemGuid">
    <vt:lpwstr>7e545a38-8323-4920-9589-77786d0b2dfb</vt:lpwstr>
  </property>
</Properties>
</file>