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91" r:id="rId4"/>
    <p:sldMasterId id="2147484013" r:id="rId5"/>
  </p:sldMasterIdLst>
  <p:notesMasterIdLst>
    <p:notesMasterId r:id="rId30"/>
  </p:notesMasterIdLst>
  <p:handoutMasterIdLst>
    <p:handoutMasterId r:id="rId31"/>
  </p:handoutMasterIdLst>
  <p:sldIdLst>
    <p:sldId id="256" r:id="rId6"/>
    <p:sldId id="803" r:id="rId7"/>
    <p:sldId id="798" r:id="rId8"/>
    <p:sldId id="653" r:id="rId9"/>
    <p:sldId id="778" r:id="rId10"/>
    <p:sldId id="654" r:id="rId11"/>
    <p:sldId id="783" r:id="rId12"/>
    <p:sldId id="779" r:id="rId13"/>
    <p:sldId id="785" r:id="rId14"/>
    <p:sldId id="800" r:id="rId15"/>
    <p:sldId id="801" r:id="rId16"/>
    <p:sldId id="786" r:id="rId17"/>
    <p:sldId id="794" r:id="rId18"/>
    <p:sldId id="780" r:id="rId19"/>
    <p:sldId id="787" r:id="rId20"/>
    <p:sldId id="795" r:id="rId21"/>
    <p:sldId id="788" r:id="rId22"/>
    <p:sldId id="789" r:id="rId23"/>
    <p:sldId id="797" r:id="rId24"/>
    <p:sldId id="781" r:id="rId25"/>
    <p:sldId id="657" r:id="rId26"/>
    <p:sldId id="782" r:id="rId27"/>
    <p:sldId id="658" r:id="rId28"/>
    <p:sldId id="652" r:id="rId29"/>
  </p:sldIdLst>
  <p:sldSz cx="9144000" cy="5143500" type="screen16x9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3039BE-2942-B54A-B631-3954CA48B5F9}">
          <p14:sldIdLst>
            <p14:sldId id="256"/>
            <p14:sldId id="803"/>
            <p14:sldId id="798"/>
            <p14:sldId id="653"/>
            <p14:sldId id="778"/>
            <p14:sldId id="654"/>
            <p14:sldId id="783"/>
            <p14:sldId id="779"/>
            <p14:sldId id="785"/>
            <p14:sldId id="800"/>
            <p14:sldId id="801"/>
            <p14:sldId id="786"/>
            <p14:sldId id="794"/>
            <p14:sldId id="780"/>
            <p14:sldId id="787"/>
            <p14:sldId id="795"/>
            <p14:sldId id="788"/>
            <p14:sldId id="789"/>
            <p14:sldId id="797"/>
            <p14:sldId id="781"/>
            <p14:sldId id="657"/>
            <p14:sldId id="782"/>
            <p14:sldId id="658"/>
            <p14:sldId id="6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64A"/>
    <a:srgbClr val="00A3E0"/>
    <a:srgbClr val="D0DF00"/>
    <a:srgbClr val="C4A05A"/>
    <a:srgbClr val="B0008E"/>
    <a:srgbClr val="EA7600"/>
    <a:srgbClr val="CE0E2D"/>
    <a:srgbClr val="0A347E"/>
    <a:srgbClr val="3EB2C7"/>
    <a:srgbClr val="E7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A9F79-956A-2041-BF23-C601788D8D44}" v="10" dt="2025-04-22T17:17:17.176"/>
    <p1510:client id="{B60E20C4-600F-4641-B615-66551888B687}" v="36" dt="2025-04-22T18:24:04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0"/>
    <p:restoredTop sz="94671"/>
  </p:normalViewPr>
  <p:slideViewPr>
    <p:cSldViewPr snapToGrid="0">
      <p:cViewPr varScale="1">
        <p:scale>
          <a:sx n="190" d="100"/>
          <a:sy n="190" d="100"/>
        </p:scale>
        <p:origin x="1096" y="184"/>
      </p:cViewPr>
      <p:guideLst>
        <p:guide orient="horz" pos="355"/>
        <p:guide pos="2880"/>
        <p:guide orient="horz" pos="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 Size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043328583760543E-3"/>
                  <c:y val="5.0055961349289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B5-6941-81FC-17CA7F7D33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Local Jails</c:v>
                </c:pt>
                <c:pt idx="1">
                  <c:v>Federal</c:v>
                </c:pt>
                <c:pt idx="2">
                  <c:v>Youth</c:v>
                </c:pt>
                <c:pt idx="3">
                  <c:v>Psychiatric </c:v>
                </c:pt>
                <c:pt idx="4">
                  <c:v>Indian Country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427000</c:v>
                </c:pt>
                <c:pt idx="1">
                  <c:v>15000</c:v>
                </c:pt>
                <c:pt idx="2">
                  <c:v>14000</c:v>
                </c:pt>
                <c:pt idx="3">
                  <c:v>9000</c:v>
                </c:pt>
                <c:pt idx="4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B5-6941-81FC-17CA7F7D3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121109840"/>
        <c:axId val="870405888"/>
      </c:barChart>
      <c:catAx>
        <c:axId val="112110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405888"/>
        <c:crosses val="autoZero"/>
        <c:auto val="1"/>
        <c:lblAlgn val="ctr"/>
        <c:lblOffset val="100"/>
        <c:noMultiLvlLbl val="0"/>
      </c:catAx>
      <c:valAx>
        <c:axId val="8704058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12110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RoBERTa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Accuracy</c:v>
                </c:pt>
                <c:pt idx="1">
                  <c:v>MCC</c:v>
                </c:pt>
                <c:pt idx="2">
                  <c:v>MCC (Macro Avg.)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0.84</c:v>
                </c:pt>
                <c:pt idx="1">
                  <c:v>0.83199999999999996</c:v>
                </c:pt>
                <c:pt idx="2">
                  <c:v>0.80500000000000005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5D-C14A-9013-065AB01CD6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SetFit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Accuracy</c:v>
                </c:pt>
                <c:pt idx="1">
                  <c:v>MCC</c:v>
                </c:pt>
                <c:pt idx="2">
                  <c:v>MCC (Macro Avg.)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0.81499999999999995</c:v>
                </c:pt>
                <c:pt idx="1">
                  <c:v>0.80900000000000005</c:v>
                </c:pt>
                <c:pt idx="2">
                  <c:v>0.79300000000000004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5D-C14A-9013-065AB01CD6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FastText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Accuracy</c:v>
                </c:pt>
                <c:pt idx="1">
                  <c:v>MCC</c:v>
                </c:pt>
                <c:pt idx="2">
                  <c:v>MCC (Macro Avg.)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0.75</c:v>
                </c:pt>
                <c:pt idx="1">
                  <c:v>0.70899999999999996</c:v>
                </c:pt>
                <c:pt idx="2">
                  <c:v>0.65900000000000003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5D-C14A-9013-065AB01CD6D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332320639"/>
        <c:axId val="732978303"/>
      </c:barChart>
      <c:catAx>
        <c:axId val="1332320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978303"/>
        <c:crosses val="autoZero"/>
        <c:auto val="1"/>
        <c:lblAlgn val="ctr"/>
        <c:lblOffset val="100"/>
        <c:noMultiLvlLbl val="0"/>
      </c:catAx>
      <c:valAx>
        <c:axId val="732978303"/>
        <c:scaling>
          <c:orientation val="minMax"/>
          <c:min val="0.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2320639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Transformers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Core</c:v>
                </c:pt>
                <c:pt idx="1">
                  <c:v>Jurisdiction A</c:v>
                </c:pt>
                <c:pt idx="2">
                  <c:v>Jurisdiction 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0.96</c:v>
                </c:pt>
                <c:pt idx="1">
                  <c:v>0.91</c:v>
                </c:pt>
                <c:pt idx="2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26-E041-8656-A220F40E8A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SetFit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Core</c:v>
                </c:pt>
                <c:pt idx="1">
                  <c:v>Jurisdiction A</c:v>
                </c:pt>
                <c:pt idx="2">
                  <c:v>Jurisdiction 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0.95</c:v>
                </c:pt>
                <c:pt idx="1">
                  <c:v>0.88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26-E041-8656-A220F40E8A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FastText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Core</c:v>
                </c:pt>
                <c:pt idx="1">
                  <c:v>Jurisdiction A</c:v>
                </c:pt>
                <c:pt idx="2">
                  <c:v>Jurisdiction 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0.89</c:v>
                </c:pt>
                <c:pt idx="1">
                  <c:v>0.77</c:v>
                </c:pt>
                <c:pt idx="2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26-E041-8656-A220F40E8A6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332320639"/>
        <c:axId val="732978303"/>
      </c:barChart>
      <c:catAx>
        <c:axId val="1332320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978303"/>
        <c:crosses val="autoZero"/>
        <c:auto val="1"/>
        <c:lblAlgn val="ctr"/>
        <c:lblOffset val="100"/>
        <c:noMultiLvlLbl val="0"/>
      </c:catAx>
      <c:valAx>
        <c:axId val="732978303"/>
        <c:scaling>
          <c:orientation val="minMax"/>
          <c:min val="0.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2320639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t" anchorCtr="0" compatLnSpc="1">
            <a:prstTxWarp prst="textNoShape">
              <a:avLst/>
            </a:prstTxWarp>
          </a:bodyPr>
          <a:lstStyle>
            <a:lvl1pPr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209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t" anchorCtr="0" compatLnSpc="1">
            <a:prstTxWarp prst="textNoShape">
              <a:avLst/>
            </a:prstTxWarp>
          </a:bodyPr>
          <a:lstStyle>
            <a:lvl1pPr algn="r"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b" anchorCtr="0" compatLnSpc="1">
            <a:prstTxWarp prst="textNoShape">
              <a:avLst/>
            </a:prstTxWarp>
          </a:bodyPr>
          <a:lstStyle>
            <a:lvl1pPr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209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b" anchorCtr="0" compatLnSpc="1">
            <a:prstTxWarp prst="textNoShape">
              <a:avLst/>
            </a:prstTxWarp>
          </a:bodyPr>
          <a:lstStyle>
            <a:lvl1pPr algn="r"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fld id="{F14AD3AF-E853-41DD-9C6B-157657455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820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8463" y="695325"/>
            <a:ext cx="6188075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7" y="4409758"/>
            <a:ext cx="5121488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515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9515"/>
            <a:ext cx="302820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fld id="{8DB8C9F8-2507-43B8-94EB-5DEE5D53B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86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3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Map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6794E-A6BE-2940-826C-679610EBB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2954"/>
          <a:stretch/>
        </p:blipFill>
        <p:spPr>
          <a:xfrm>
            <a:off x="3962400" y="0"/>
            <a:ext cx="5181600" cy="4646496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E8577B-8E27-6B43-8606-B7C04E5289F9}"/>
              </a:ext>
            </a:extLst>
          </p:cNvPr>
          <p:cNvSpPr/>
          <p:nvPr userDrawn="1"/>
        </p:nvSpPr>
        <p:spPr>
          <a:xfrm>
            <a:off x="0" y="4882896"/>
            <a:ext cx="9144000" cy="276617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179475-7FE7-704F-96FB-9C1D46D5F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19" y="3956675"/>
            <a:ext cx="1212082" cy="567888"/>
          </a:xfrm>
          <a:prstGeom prst="rect">
            <a:avLst/>
          </a:prstGeom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5AC64515-2573-A54D-8C70-ABDEEAFCF5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8DA85-61E5-F64B-9F6A-DD9A4EF815BD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95958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" y="137160"/>
            <a:ext cx="8842248" cy="572464"/>
          </a:xfrm>
          <a:prstGeom prst="rect">
            <a:avLst/>
          </a:prstGeom>
        </p:spPr>
        <p:txBody>
          <a:bodyPr l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C1541A8-5C7E-6E46-ACBD-CE47CA8F7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37160"/>
            <a:ext cx="8842248" cy="960263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B3C36CA-EFDA-4F46-B4DF-F3F8B94C6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800350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 descr="A picture containing woman&#10;&#10;Description automatically generated">
            <a:extLst>
              <a:ext uri="{FF2B5EF4-FFF2-40B4-BE49-F238E27FC236}">
                <a16:creationId xmlns:a16="http://schemas.microsoft.com/office/drawing/2014/main" id="{0A4A30D0-0F66-5E47-A324-3313C852A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27947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2400" y="2024926"/>
            <a:ext cx="6781800" cy="572464"/>
          </a:xfrm>
          <a:prstGeom prst="rect">
            <a:avLst/>
          </a:prstGeom>
          <a:noFill/>
        </p:spPr>
        <p:txBody>
          <a:bodyPr l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134570B-76D0-6041-A2C8-63C68E619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A8A571F-8021-AD41-BEF0-8F5D84FBF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35A3D7B-6B7C-ED4F-9433-DE2490285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F6A6C95-5BEB-D74F-A2EA-6B392D9B3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CE6D566-749E-3A4F-B010-9244406C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39183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Map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56200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9C0D74-8215-E048-9311-E6F9AE523AC6}"/>
              </a:ext>
            </a:extLst>
          </p:cNvPr>
          <p:cNvSpPr/>
          <p:nvPr userDrawn="1"/>
        </p:nvSpPr>
        <p:spPr bwMode="auto">
          <a:xfrm>
            <a:off x="0" y="-10500"/>
            <a:ext cx="9144000" cy="501684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047878-6B9B-2648-B68D-15B60C4A4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009630"/>
            <a:ext cx="1086624" cy="4376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06794E-A6BE-2940-826C-679610EBB3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2954"/>
          <a:stretch/>
        </p:blipFill>
        <p:spPr>
          <a:xfrm>
            <a:off x="3962400" y="0"/>
            <a:ext cx="5181600" cy="4646496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DCACE-487E-C446-9CAE-286ECCF03EEE}"/>
              </a:ext>
            </a:extLst>
          </p:cNvPr>
          <p:cNvSpPr/>
          <p:nvPr userDrawn="1"/>
        </p:nvSpPr>
        <p:spPr>
          <a:xfrm>
            <a:off x="0" y="4882896"/>
            <a:ext cx="9144000" cy="2628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DE614C68-2BC7-9347-A228-B493586C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FD1379DC-0AAB-674F-B5F7-C0FC6012F0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4A1AE-DD48-F346-B760-5939935BB620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173106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56200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9C0D74-8215-E048-9311-E6F9AE523AC6}"/>
              </a:ext>
            </a:extLst>
          </p:cNvPr>
          <p:cNvSpPr/>
          <p:nvPr userDrawn="1"/>
        </p:nvSpPr>
        <p:spPr bwMode="auto">
          <a:xfrm>
            <a:off x="0" y="-10500"/>
            <a:ext cx="9144000" cy="501684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047878-6B9B-2648-B68D-15B60C4A4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009630"/>
            <a:ext cx="1086624" cy="437668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DCACE-487E-C446-9CAE-286ECCF03EEE}"/>
              </a:ext>
            </a:extLst>
          </p:cNvPr>
          <p:cNvSpPr/>
          <p:nvPr userDrawn="1"/>
        </p:nvSpPr>
        <p:spPr>
          <a:xfrm>
            <a:off x="0" y="4882896"/>
            <a:ext cx="9144000" cy="2628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DE614C68-2BC7-9347-A228-B493586C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FD1379DC-0AAB-674F-B5F7-C0FC6012F0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4A1AE-DD48-F346-B760-5939935BB620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4232662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Image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56200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126F23-DEC4-7641-800F-0A019CA95E36}"/>
              </a:ext>
            </a:extLst>
          </p:cNvPr>
          <p:cNvSpPr/>
          <p:nvPr userDrawn="1"/>
        </p:nvSpPr>
        <p:spPr bwMode="auto">
          <a:xfrm>
            <a:off x="0" y="-10500"/>
            <a:ext cx="9144000" cy="501684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C2DEB6-48AC-FF4A-B43F-EAA460917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 descr="A close up of a necklace&#10;&#10;Description automatically generated">
            <a:extLst>
              <a:ext uri="{FF2B5EF4-FFF2-40B4-BE49-F238E27FC236}">
                <a16:creationId xmlns:a16="http://schemas.microsoft.com/office/drawing/2014/main" id="{B33AEB36-9C96-D64D-B5E6-9E77C071C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425" y="13065"/>
            <a:ext cx="6947575" cy="48465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EAD636-8CA7-CA41-A71A-13078B0AFDCD}"/>
              </a:ext>
            </a:extLst>
          </p:cNvPr>
          <p:cNvSpPr/>
          <p:nvPr userDrawn="1"/>
        </p:nvSpPr>
        <p:spPr>
          <a:xfrm>
            <a:off x="0" y="4885281"/>
            <a:ext cx="9144000" cy="2628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DA24BF72-C04C-0040-9CD8-CE96D37A1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009630"/>
            <a:ext cx="1086624" cy="437668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0" name="Footer Placeholder 13">
            <a:extLst>
              <a:ext uri="{FF2B5EF4-FFF2-40B4-BE49-F238E27FC236}">
                <a16:creationId xmlns:a16="http://schemas.microsoft.com/office/drawing/2014/main" id="{C0650DCC-2166-304C-B136-0D8602FD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3B423-6E60-274B-9A28-4B6495FD4556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1969431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8842248" cy="572464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914400"/>
            <a:ext cx="8842248" cy="3546872"/>
          </a:xfrm>
          <a:prstGeom prst="rect">
            <a:avLst/>
          </a:prstGeom>
        </p:spPr>
        <p:txBody>
          <a:bodyPr/>
          <a:lstStyle>
            <a:lvl1pPr marL="225425" indent="-225425">
              <a:buFont typeface="Courier New" panose="02070309020205020404" pitchFamily="49" charset="0"/>
              <a:buChar char="o"/>
              <a:defRPr/>
            </a:lvl1pPr>
            <a:lvl2pPr marL="457200" indent="-231775">
              <a:buFont typeface="Arial" panose="020B0604020202020204" pitchFamily="34" charset="0"/>
              <a:buChar char="•"/>
              <a:defRPr/>
            </a:lvl2pPr>
            <a:lvl3pPr marL="679450" indent="-222250">
              <a:buFont typeface="System Font Regular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BCEA345-BB26-0B46-AD00-867C69FE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76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necklace&#10;&#10;Description automatically generated">
            <a:extLst>
              <a:ext uri="{FF2B5EF4-FFF2-40B4-BE49-F238E27FC236}">
                <a16:creationId xmlns:a16="http://schemas.microsoft.com/office/drawing/2014/main" id="{5FDE42CE-1A87-1A4D-AD45-88C57675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39" r="12759"/>
          <a:stretch/>
        </p:blipFill>
        <p:spPr>
          <a:xfrm>
            <a:off x="2049374" y="0"/>
            <a:ext cx="7094626" cy="5409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4587240" cy="572464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914400"/>
            <a:ext cx="4587240" cy="388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4C0BCCB-1C9C-B24C-B0E3-05CDDC7B9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3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009630"/>
            <a:ext cx="1086624" cy="437668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DCACE-487E-C446-9CAE-286ECCF03EEE}"/>
              </a:ext>
            </a:extLst>
          </p:cNvPr>
          <p:cNvSpPr/>
          <p:nvPr userDrawn="1"/>
        </p:nvSpPr>
        <p:spPr>
          <a:xfrm>
            <a:off x="0" y="4882896"/>
            <a:ext cx="9144000" cy="262804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DE614C68-2BC7-9347-A228-B493586C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FD1379DC-0AAB-674F-B5F7-C0FC6012F0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E9EBF9-1042-954A-BC31-5B08760F1302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1217497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37160"/>
            <a:ext cx="5105400" cy="572464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14400"/>
            <a:ext cx="5105400" cy="388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 descr="A close up of a necklace&#10;&#10;Description automatically generated">
            <a:extLst>
              <a:ext uri="{FF2B5EF4-FFF2-40B4-BE49-F238E27FC236}">
                <a16:creationId xmlns:a16="http://schemas.microsoft.com/office/drawing/2014/main" id="{6D55DB36-90E3-0A43-900F-6A3BB259E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51" r="20463"/>
          <a:stretch/>
        </p:blipFill>
        <p:spPr>
          <a:xfrm flipH="1">
            <a:off x="0" y="0"/>
            <a:ext cx="6545516" cy="5406518"/>
          </a:xfrm>
          <a:prstGeom prst="rect">
            <a:avLst/>
          </a:prstGeom>
          <a:ln>
            <a:noFill/>
          </a:ln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6E97108-5B3A-1549-8EE2-D48DEAC59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43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-Line 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37160"/>
            <a:ext cx="8842248" cy="97155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76350"/>
            <a:ext cx="8842248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8B3AD92-FD44-3C4D-855B-57B30FF2D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21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8842248" cy="572464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  <a:noFill/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37159" y="914400"/>
            <a:ext cx="4206241" cy="3790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914400"/>
            <a:ext cx="4407408" cy="3790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4DC99FE-BAF3-9B47-A974-E761F68CC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9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Plu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37160"/>
            <a:ext cx="8842248" cy="96012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" y="1268730"/>
            <a:ext cx="4331208" cy="34366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1268730"/>
            <a:ext cx="4331208" cy="34366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8B961D3-6572-F44B-BBD5-C4B1D0CD4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4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" y="137160"/>
            <a:ext cx="8842248" cy="572464"/>
          </a:xfrm>
          <a:prstGeom prst="rect">
            <a:avLst/>
          </a:prstGeom>
        </p:spPr>
        <p:txBody>
          <a:bodyPr l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C1541A8-5C7E-6E46-ACBD-CE47CA8F7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61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37160"/>
            <a:ext cx="8842248" cy="960263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B3C36CA-EFDA-4F46-B4DF-F3F8B94C6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20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woman&#10;&#10;Description automatically generated">
            <a:extLst>
              <a:ext uri="{FF2B5EF4-FFF2-40B4-BE49-F238E27FC236}">
                <a16:creationId xmlns:a16="http://schemas.microsoft.com/office/drawing/2014/main" id="{0A4A30D0-0F66-5E47-A324-3313C852A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27947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2400" y="2024926"/>
            <a:ext cx="6781800" cy="572464"/>
          </a:xfrm>
          <a:prstGeom prst="rect">
            <a:avLst/>
          </a:prstGeom>
          <a:noFill/>
        </p:spPr>
        <p:txBody>
          <a:bodyPr l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134570B-76D0-6041-A2C8-63C68E619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26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A8A571F-8021-AD41-BEF0-8F5D84FBF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4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lose up of a necklace&#10;&#10;Description automatically generated">
            <a:extLst>
              <a:ext uri="{FF2B5EF4-FFF2-40B4-BE49-F238E27FC236}">
                <a16:creationId xmlns:a16="http://schemas.microsoft.com/office/drawing/2014/main" id="{46BAF619-5291-D744-9759-CB4521E60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425" y="13058"/>
            <a:ext cx="6947575" cy="4846590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2FDBB3-20AD-0642-85B4-30E9C29B1F61}"/>
              </a:ext>
            </a:extLst>
          </p:cNvPr>
          <p:cNvSpPr/>
          <p:nvPr userDrawn="1"/>
        </p:nvSpPr>
        <p:spPr>
          <a:xfrm>
            <a:off x="0" y="4885268"/>
            <a:ext cx="9144000" cy="262804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 userDrawn="1"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4DE6614-EFAC-4240-BEB1-45E0850FA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19" y="3956675"/>
            <a:ext cx="1212082" cy="567888"/>
          </a:xfrm>
          <a:prstGeom prst="rect">
            <a:avLst/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C8F324A8-8EC5-0C47-8FEC-6787294356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ED35CF-9F51-984F-BDC1-B8BC1B1881BD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8842248" cy="572464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914400"/>
            <a:ext cx="8842248" cy="3546872"/>
          </a:xfrm>
          <a:prstGeom prst="rect">
            <a:avLst/>
          </a:prstGeom>
        </p:spPr>
        <p:txBody>
          <a:bodyPr/>
          <a:lstStyle>
            <a:lvl1pPr marL="225425" indent="-225425">
              <a:buFont typeface="Courier New" panose="02070309020205020404" pitchFamily="49" charset="0"/>
              <a:buChar char="o"/>
              <a:defRPr/>
            </a:lvl1pPr>
            <a:lvl2pPr marL="457200" indent="-231775">
              <a:buFont typeface="Arial" panose="020B0604020202020204" pitchFamily="34" charset="0"/>
              <a:buChar char="•"/>
              <a:defRPr/>
            </a:lvl2pPr>
            <a:lvl3pPr marL="679450" indent="-222250">
              <a:buFont typeface="System Font Regular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BCEA345-BB26-0B46-AD00-867C69FE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necklace&#10;&#10;Description automatically generated">
            <a:extLst>
              <a:ext uri="{FF2B5EF4-FFF2-40B4-BE49-F238E27FC236}">
                <a16:creationId xmlns:a16="http://schemas.microsoft.com/office/drawing/2014/main" id="{5FDE42CE-1A87-1A4D-AD45-88C57675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838" r="12759"/>
          <a:stretch/>
        </p:blipFill>
        <p:spPr>
          <a:xfrm>
            <a:off x="2049374" y="0"/>
            <a:ext cx="7094626" cy="5401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4587240" cy="572464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914400"/>
            <a:ext cx="4587240" cy="388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4C0BCCB-1C9C-B24C-B0E3-05CDDC7B9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4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37160"/>
            <a:ext cx="5105400" cy="572464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14400"/>
            <a:ext cx="5105400" cy="388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 descr="A close up of a necklace&#10;&#10;Description automatically generated">
            <a:extLst>
              <a:ext uri="{FF2B5EF4-FFF2-40B4-BE49-F238E27FC236}">
                <a16:creationId xmlns:a16="http://schemas.microsoft.com/office/drawing/2014/main" id="{6D55DB36-90E3-0A43-900F-6A3BB259E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51" r="20463"/>
          <a:stretch/>
        </p:blipFill>
        <p:spPr>
          <a:xfrm flipH="1">
            <a:off x="0" y="-1"/>
            <a:ext cx="6545516" cy="5406519"/>
          </a:xfrm>
          <a:prstGeom prst="rect">
            <a:avLst/>
          </a:prstGeom>
          <a:ln>
            <a:noFill/>
          </a:ln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6E97108-5B3A-1549-8EE2-D48DEAC59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9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-Line 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37160"/>
            <a:ext cx="8842248" cy="97155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76350"/>
            <a:ext cx="8842248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8B3AD92-FD44-3C4D-855B-57B30FF2D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8842248" cy="572464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  <a:noFill/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37159" y="914400"/>
            <a:ext cx="4206241" cy="3790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914400"/>
            <a:ext cx="4407408" cy="3790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4DC99FE-BAF3-9B47-A974-E761F68CC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Plu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37160"/>
            <a:ext cx="8842248" cy="96012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" y="1268730"/>
            <a:ext cx="4331208" cy="34366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1268730"/>
            <a:ext cx="4331208" cy="34366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8B961D3-6572-F44B-BBD5-C4B1D0CD4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6A0FAE8-EC5B-E544-8559-C68F353E8179}"/>
              </a:ext>
            </a:extLst>
          </p:cNvPr>
          <p:cNvSpPr/>
          <p:nvPr userDrawn="1"/>
        </p:nvSpPr>
        <p:spPr>
          <a:xfrm>
            <a:off x="0" y="4882896"/>
            <a:ext cx="9144000" cy="265176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" y="137160"/>
            <a:ext cx="8842248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" y="913194"/>
            <a:ext cx="8842248" cy="386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4892040"/>
            <a:ext cx="347472" cy="2194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5EEC9-DDCC-B144-8594-B99EED853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3" r:id="rId2"/>
    <p:sldLayoutId id="2147483992" r:id="rId3"/>
    <p:sldLayoutId id="2147483994" r:id="rId4"/>
    <p:sldLayoutId id="2147484006" r:id="rId5"/>
    <p:sldLayoutId id="2147484007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2" r:id="rId12"/>
    <p:sldLayoutId id="2147484000" r:id="rId13"/>
    <p:sldLayoutId id="2147484008" r:id="rId14"/>
  </p:sldLayoutIdLst>
  <p:hf hdr="0" dt="0"/>
  <p:txStyles>
    <p:titleStyle>
      <a:lvl1pPr marL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>
          <a:solidFill>
            <a:schemeClr val="accent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9pPr>
    </p:titleStyle>
    <p:bodyStyle>
      <a:lvl1pPr marL="225425" indent="-225425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Courier New" panose="02070309020205020404" pitchFamily="49" charset="0"/>
        <a:buChar char="o"/>
        <a:defRPr sz="20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457200" indent="-231775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1800">
          <a:solidFill>
            <a:schemeClr val="bg2">
              <a:lumMod val="50000"/>
            </a:schemeClr>
          </a:solidFill>
          <a:latin typeface="+mn-lt"/>
          <a:cs typeface="+mn-cs"/>
        </a:defRPr>
      </a:lvl2pPr>
      <a:lvl3pPr marL="679450" indent="-222250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System Font Regular"/>
        <a:buChar char="-"/>
        <a:defRPr sz="1600">
          <a:solidFill>
            <a:schemeClr val="bg2">
              <a:lumMod val="50000"/>
            </a:schemeClr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D0769B-938A-C542-923A-DB040D48BFA7}"/>
              </a:ext>
            </a:extLst>
          </p:cNvPr>
          <p:cNvSpPr/>
          <p:nvPr userDrawn="1"/>
        </p:nvSpPr>
        <p:spPr bwMode="auto">
          <a:xfrm>
            <a:off x="29464" y="957189"/>
            <a:ext cx="9144000" cy="41949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F758B-4890-6F4B-A2A9-639C79689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12" b="2481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A0FAE8-EC5B-E544-8559-C68F353E8179}"/>
              </a:ext>
            </a:extLst>
          </p:cNvPr>
          <p:cNvSpPr/>
          <p:nvPr userDrawn="1"/>
        </p:nvSpPr>
        <p:spPr>
          <a:xfrm>
            <a:off x="0" y="4882896"/>
            <a:ext cx="9144000" cy="2651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" y="137160"/>
            <a:ext cx="8842248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" y="913194"/>
            <a:ext cx="8842248" cy="386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4892040"/>
            <a:ext cx="347472" cy="2194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5EEC9-DDCC-B144-8594-B99EED853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4/22/25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3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28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</p:sldLayoutIdLst>
  <p:hf hdr="0" dt="0"/>
  <p:txStyles>
    <p:titleStyle>
      <a:lvl1pPr marL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>
          <a:solidFill>
            <a:schemeClr val="bg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9pPr>
    </p:titleStyle>
    <p:bodyStyle>
      <a:lvl1pPr marL="225425" indent="-225425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Courier New" panose="02070309020205020404" pitchFamily="49" charset="0"/>
        <a:buChar char="o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31775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1800">
          <a:solidFill>
            <a:schemeClr val="bg1"/>
          </a:solidFill>
          <a:latin typeface="+mn-lt"/>
          <a:cs typeface="+mn-cs"/>
        </a:defRPr>
      </a:lvl2pPr>
      <a:lvl3pPr marL="679450" indent="-222250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System Font Regular"/>
        <a:buChar char="-"/>
        <a:defRPr sz="16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1.svg"/><Relationship Id="rId7" Type="http://schemas.openxmlformats.org/officeDocument/2006/relationships/image" Target="../media/image4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5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pbaumgartner@rti.org" TargetMode="External"/><Relationship Id="rId4" Type="http://schemas.openxmlformats.org/officeDocument/2006/relationships/hyperlink" Target="mailto:aberghammer@rti.or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27.sv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AC28-2545-534A-B42F-947F54558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439" y="670349"/>
            <a:ext cx="4662561" cy="572464"/>
          </a:xfrm>
        </p:spPr>
        <p:txBody>
          <a:bodyPr/>
          <a:lstStyle/>
          <a:p>
            <a:r>
              <a:rPr lang="en-US" dirty="0"/>
              <a:t>Automating Offense Text Standardization for Criminal Justice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1D856-37F4-8541-A934-2D80C4B0D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Anthony Berghammer</a:t>
            </a:r>
          </a:p>
          <a:p>
            <a:r>
              <a:rPr lang="en-US" dirty="0"/>
              <a:t>Peter Baumgartner</a:t>
            </a:r>
          </a:p>
        </p:txBody>
      </p:sp>
    </p:spTree>
    <p:extLst>
      <p:ext uri="{BB962C8B-B14F-4D97-AF65-F5344CB8AC3E}">
        <p14:creationId xmlns:p14="http://schemas.microsoft.com/office/powerpoint/2010/main" val="697004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C7FF51A-0FFB-3D4F-8418-A3BA7C4651D7}"/>
              </a:ext>
            </a:extLst>
          </p:cNvPr>
          <p:cNvSpPr/>
          <p:nvPr/>
        </p:nvSpPr>
        <p:spPr bwMode="auto">
          <a:xfrm>
            <a:off x="173736" y="1314360"/>
            <a:ext cx="8734044" cy="5982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BF71EE-1610-964F-A125-5CEFA868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Data Source – NCRP Crosswalk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AAEEF-17AE-4641-A36C-55387B1A7F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9B808-BDD7-CF43-8DA7-8B2761932DB5}"/>
              </a:ext>
            </a:extLst>
          </p:cNvPr>
          <p:cNvSpPr txBox="1"/>
          <p:nvPr/>
        </p:nvSpPr>
        <p:spPr>
          <a:xfrm>
            <a:off x="173736" y="829541"/>
            <a:ext cx="8618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Data Source: </a:t>
            </a:r>
            <a:r>
              <a:rPr lang="en-US" sz="2000" b="1"/>
              <a:t>National Corrections Reporting Program Crosswalk (BJS)</a:t>
            </a:r>
            <a:endParaRPr lang="en-US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F1C012-7456-E648-88D4-3985C7C13F9F}"/>
              </a:ext>
            </a:extLst>
          </p:cNvPr>
          <p:cNvSpPr txBox="1"/>
          <p:nvPr/>
        </p:nvSpPr>
        <p:spPr>
          <a:xfrm>
            <a:off x="1455420" y="1347911"/>
            <a:ext cx="7117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Publicly available offender-level data on admissions and releases from state &amp; federal prisons. Contains offense codes mapped onto 78 categories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5FDBDB-D26C-8B4C-98BA-E519C9BBAFF3}"/>
              </a:ext>
            </a:extLst>
          </p:cNvPr>
          <p:cNvSpPr txBox="1"/>
          <p:nvPr/>
        </p:nvSpPr>
        <p:spPr>
          <a:xfrm>
            <a:off x="173736" y="1432218"/>
            <a:ext cx="1281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/>
                </a:solidFill>
              </a:rPr>
              <a:t>Overview: </a:t>
            </a:r>
            <a:endParaRPr lang="en-US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Content Placeholder 5">
            <a:extLst>
              <a:ext uri="{FF2B5EF4-FFF2-40B4-BE49-F238E27FC236}">
                <a16:creationId xmlns:a16="http://schemas.microsoft.com/office/drawing/2014/main" id="{6B3B8AC1-7980-3B47-82E9-7CF07D3050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266472"/>
              </p:ext>
            </p:extLst>
          </p:nvPr>
        </p:nvGraphicFramePr>
        <p:xfrm>
          <a:off x="1646076" y="2483433"/>
          <a:ext cx="6851491" cy="229753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434474">
                  <a:extLst>
                    <a:ext uri="{9D8B030D-6E8A-4147-A177-3AD203B41FA5}">
                      <a16:colId xmlns:a16="http://schemas.microsoft.com/office/drawing/2014/main" val="3343291468"/>
                    </a:ext>
                  </a:extLst>
                </a:gridCol>
                <a:gridCol w="4417017">
                  <a:extLst>
                    <a:ext uri="{9D8B030D-6E8A-4147-A177-3AD203B41FA5}">
                      <a16:colId xmlns:a16="http://schemas.microsoft.com/office/drawing/2014/main" val="1020834058"/>
                    </a:ext>
                  </a:extLst>
                </a:gridCol>
              </a:tblGrid>
              <a:tr h="3772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bg1"/>
                          </a:solidFill>
                          <a:effectLst/>
                        </a:rPr>
                        <a:t>State Description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</a:rPr>
                        <a:t>Category</a:t>
                      </a:r>
                      <a:endParaRPr lang="en-US" sz="20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6536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>
                          <a:effectLst/>
                        </a:rPr>
                        <a:t>cut down or possess branded timber</a:t>
                      </a:r>
                      <a:endParaRPr lang="en-US" sz="16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DRUG OFFENSES - VIOLATION/DRUG UNSPECIFIED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6130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>
                          <a:effectLst/>
                        </a:rPr>
                        <a:t>trespassing</a:t>
                      </a:r>
                      <a:endParaRPr lang="en-US" sz="16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PUBLIC ORDER OFFENSES - OTHER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1405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</a:rPr>
                        <a:t>pos marij vop</a:t>
                      </a:r>
                      <a:endParaRPr lang="en-US" sz="16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POSSESSION/USE - OTHER CONTROLLED SUBSTANCES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3938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>
                          <a:effectLst/>
                        </a:rPr>
                        <a:t>institutional vandalism</a:t>
                      </a:r>
                      <a:endParaRPr lang="en-US" sz="16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MORALS/DECENCY - OFFENSE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75574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>
                          <a:effectLst/>
                        </a:rPr>
                        <a:t>extortion</a:t>
                      </a:r>
                      <a:endParaRPr lang="en-US" sz="16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LARCENY/THEFT - VALUE UNKNOWN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2241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>
                          <a:effectLst/>
                        </a:rPr>
                        <a:t>perjury</a:t>
                      </a:r>
                      <a:endParaRPr lang="en-US" sz="16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PUBLIC ORDER OFFENSES - OTHER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908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>
                          <a:effectLst/>
                        </a:rPr>
                        <a:t>sale marijuana first</a:t>
                      </a:r>
                      <a:endParaRPr lang="en-US" sz="16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POSSESSION/USE - DRUG UNSPECIFIED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89604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548B526-6BBC-164C-B477-447502B3B054}"/>
              </a:ext>
            </a:extLst>
          </p:cNvPr>
          <p:cNvSpPr txBox="1"/>
          <p:nvPr/>
        </p:nvSpPr>
        <p:spPr>
          <a:xfrm>
            <a:off x="1588213" y="1941123"/>
            <a:ext cx="685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Many items in the NCRP crosswalk have potential label errors when only looking at the text description field.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6EAF55-A81E-344B-8E88-9E8F3995C5F6}"/>
              </a:ext>
            </a:extLst>
          </p:cNvPr>
          <p:cNvSpPr txBox="1"/>
          <p:nvPr/>
        </p:nvSpPr>
        <p:spPr>
          <a:xfrm>
            <a:off x="0" y="3165168"/>
            <a:ext cx="1362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Possible Label Issues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550200-8DA3-C240-860A-F1FB4AA1E7BC}"/>
              </a:ext>
            </a:extLst>
          </p:cNvPr>
          <p:cNvCxnSpPr/>
          <p:nvPr/>
        </p:nvCxnSpPr>
        <p:spPr bwMode="auto">
          <a:xfrm>
            <a:off x="1464590" y="2483434"/>
            <a:ext cx="0" cy="229753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8581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BF71EE-1610-964F-A125-5CEFA868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Modeling Approach - ROTA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AAEEF-17AE-4641-A36C-55387B1A7F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212CC-0CCA-9940-B850-8EA1F42C2127}"/>
              </a:ext>
            </a:extLst>
          </p:cNvPr>
          <p:cNvSpPr txBox="1"/>
          <p:nvPr/>
        </p:nvSpPr>
        <p:spPr>
          <a:xfrm>
            <a:off x="173736" y="892249"/>
            <a:ext cx="372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</a:t>
            </a:r>
            <a:r>
              <a:rPr lang="en-US" b="1" dirty="0"/>
              <a:t>apid </a:t>
            </a:r>
            <a:r>
              <a:rPr lang="en-US" sz="2400" b="1" dirty="0"/>
              <a:t>O</a:t>
            </a:r>
            <a:r>
              <a:rPr lang="en-US" b="1" dirty="0"/>
              <a:t>ffense </a:t>
            </a:r>
            <a:r>
              <a:rPr lang="en-US" sz="2400" b="1" dirty="0"/>
              <a:t>T</a:t>
            </a:r>
            <a:r>
              <a:rPr lang="en-US" b="1" dirty="0"/>
              <a:t>ext </a:t>
            </a:r>
            <a:r>
              <a:rPr lang="en-US" sz="2400" b="1" dirty="0"/>
              <a:t>A</a:t>
            </a:r>
            <a:r>
              <a:rPr lang="en-US" b="1" dirty="0"/>
              <a:t>utocoder</a:t>
            </a:r>
          </a:p>
        </p:txBody>
      </p:sp>
      <p:pic>
        <p:nvPicPr>
          <p:cNvPr id="15" name="Graphic 14" descr="Artificial Intelligence with solid fill">
            <a:extLst>
              <a:ext uri="{FF2B5EF4-FFF2-40B4-BE49-F238E27FC236}">
                <a16:creationId xmlns:a16="http://schemas.microsoft.com/office/drawing/2014/main" id="{639F491B-FEE2-DD4F-A31F-A160A599B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220" y="1641730"/>
            <a:ext cx="731520" cy="731520"/>
          </a:xfrm>
          <a:prstGeom prst="rect">
            <a:avLst/>
          </a:prstGeom>
        </p:spPr>
      </p:pic>
      <p:pic>
        <p:nvPicPr>
          <p:cNvPr id="17" name="Graphic 16" descr="Programmer female with solid fill">
            <a:extLst>
              <a:ext uri="{FF2B5EF4-FFF2-40B4-BE49-F238E27FC236}">
                <a16:creationId xmlns:a16="http://schemas.microsoft.com/office/drawing/2014/main" id="{A3D286C5-BC05-3C44-97E2-68BD1CA91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220" y="2416789"/>
            <a:ext cx="731520" cy="731520"/>
          </a:xfrm>
          <a:prstGeom prst="rect">
            <a:avLst/>
          </a:prstGeom>
        </p:spPr>
      </p:pic>
      <p:pic>
        <p:nvPicPr>
          <p:cNvPr id="19" name="Graphic 18" descr="Table with solid fill">
            <a:extLst>
              <a:ext uri="{FF2B5EF4-FFF2-40B4-BE49-F238E27FC236}">
                <a16:creationId xmlns:a16="http://schemas.microsoft.com/office/drawing/2014/main" id="{C9B19ACE-F3D8-234B-B43B-E8078C3297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6220" y="3191848"/>
            <a:ext cx="731520" cy="731520"/>
          </a:xfrm>
          <a:prstGeom prst="rect">
            <a:avLst/>
          </a:prstGeom>
        </p:spPr>
      </p:pic>
      <p:pic>
        <p:nvPicPr>
          <p:cNvPr id="21" name="Graphic 20" descr="Database with solid fill">
            <a:extLst>
              <a:ext uri="{FF2B5EF4-FFF2-40B4-BE49-F238E27FC236}">
                <a16:creationId xmlns:a16="http://schemas.microsoft.com/office/drawing/2014/main" id="{0FFF849A-52D6-7044-8D1A-10F5893667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6220" y="3966906"/>
            <a:ext cx="731520" cy="7315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EA4482-54DB-3444-9298-C441F072C1CC}"/>
              </a:ext>
            </a:extLst>
          </p:cNvPr>
          <p:cNvSpPr txBox="1"/>
          <p:nvPr/>
        </p:nvSpPr>
        <p:spPr>
          <a:xfrm>
            <a:off x="1314576" y="1684324"/>
            <a:ext cx="6686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lvl="1"/>
            <a:r>
              <a:rPr lang="en-US" dirty="0"/>
              <a:t>Subset of </a:t>
            </a:r>
            <a:r>
              <a:rPr lang="en-US" i="1" dirty="0"/>
              <a:t>NCRP crosswalk </a:t>
            </a:r>
            <a:r>
              <a:rPr lang="en-US" dirty="0"/>
              <a:t>used to train model, but data not fully reviewed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E66D34-28F1-7B4D-BCE4-03D003B51974}"/>
              </a:ext>
            </a:extLst>
          </p:cNvPr>
          <p:cNvSpPr txBox="1"/>
          <p:nvPr/>
        </p:nvSpPr>
        <p:spPr>
          <a:xfrm>
            <a:off x="1314576" y="2459383"/>
            <a:ext cx="6290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lvl="1"/>
            <a:r>
              <a:rPr lang="en-US" dirty="0"/>
              <a:t>3 proprietary datasets included in model training (can’t release these)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A6BB7F-13BE-0F47-9B86-0ED9B284BCCB}"/>
              </a:ext>
            </a:extLst>
          </p:cNvPr>
          <p:cNvSpPr txBox="1"/>
          <p:nvPr/>
        </p:nvSpPr>
        <p:spPr>
          <a:xfrm>
            <a:off x="1314576" y="3234442"/>
            <a:ext cx="7785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lvl="1"/>
            <a:r>
              <a:rPr lang="en-US" dirty="0"/>
              <a:t>Predicted categories aligned with prior NCRP coding scheme (no HUMAN/SEX TRAFFICKING)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D5A87F-9782-364F-896A-E48206911D8F}"/>
              </a:ext>
            </a:extLst>
          </p:cNvPr>
          <p:cNvSpPr txBox="1"/>
          <p:nvPr/>
        </p:nvSpPr>
        <p:spPr>
          <a:xfrm>
            <a:off x="1314577" y="4148000"/>
            <a:ext cx="6854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lvl="1"/>
            <a:r>
              <a:rPr lang="en-US" dirty="0"/>
              <a:t>Developed in 2021 using methods from 2018-2019</a:t>
            </a:r>
          </a:p>
        </p:txBody>
      </p:sp>
    </p:spTree>
    <p:extLst>
      <p:ext uri="{BB962C8B-B14F-4D97-AF65-F5344CB8AC3E}">
        <p14:creationId xmlns:p14="http://schemas.microsoft.com/office/powerpoint/2010/main" val="324248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FC86A2-6FA1-A845-AC93-AB40F0DF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Quality Assessment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7FECF-B1DF-824B-A172-C392D7DC1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F16C923-4F60-F64B-9073-AEB4F9465F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502512"/>
              </p:ext>
            </p:extLst>
          </p:nvPr>
        </p:nvGraphicFramePr>
        <p:xfrm>
          <a:off x="1654177" y="1447586"/>
          <a:ext cx="6851491" cy="229753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434474">
                  <a:extLst>
                    <a:ext uri="{9D8B030D-6E8A-4147-A177-3AD203B41FA5}">
                      <a16:colId xmlns:a16="http://schemas.microsoft.com/office/drawing/2014/main" val="3343291468"/>
                    </a:ext>
                  </a:extLst>
                </a:gridCol>
                <a:gridCol w="4417017">
                  <a:extLst>
                    <a:ext uri="{9D8B030D-6E8A-4147-A177-3AD203B41FA5}">
                      <a16:colId xmlns:a16="http://schemas.microsoft.com/office/drawing/2014/main" val="1020834058"/>
                    </a:ext>
                  </a:extLst>
                </a:gridCol>
              </a:tblGrid>
              <a:tr h="3772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bg1"/>
                          </a:solidFill>
                          <a:effectLst/>
                        </a:rPr>
                        <a:t>State Description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</a:rPr>
                        <a:t>Category</a:t>
                      </a:r>
                      <a:endParaRPr lang="en-US" sz="20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6536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>
                          <a:effectLst/>
                        </a:rPr>
                        <a:t>cut down or possess branded timber</a:t>
                      </a:r>
                      <a:endParaRPr lang="en-US" sz="16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DRUG OFFENSES - VIOLATION/DRUG UNSPECIFIED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6130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>
                          <a:effectLst/>
                        </a:rPr>
                        <a:t>trespassing</a:t>
                      </a:r>
                      <a:endParaRPr lang="en-US" sz="16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PUBLIC ORDER OFFENSES - OTHER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1405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</a:rPr>
                        <a:t>pos marij vop</a:t>
                      </a:r>
                      <a:endParaRPr lang="en-US" sz="16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POSSESSION/USE - OTHER CONTROLLED SUBSTANCES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3938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>
                          <a:effectLst/>
                        </a:rPr>
                        <a:t>institutional vandalism</a:t>
                      </a:r>
                      <a:endParaRPr lang="en-US" sz="16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MORALS/DECENCY - OFFENSE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75574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>
                          <a:effectLst/>
                        </a:rPr>
                        <a:t>extortion</a:t>
                      </a:r>
                      <a:endParaRPr lang="en-US" sz="16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LARCENY/THEFT - VALUE UNKNOWN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2241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>
                          <a:effectLst/>
                        </a:rPr>
                        <a:t>perjury</a:t>
                      </a:r>
                      <a:endParaRPr lang="en-US" sz="16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PUBLIC ORDER OFFENSES - OTHER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908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>
                          <a:effectLst/>
                        </a:rPr>
                        <a:t>sale marijuana first</a:t>
                      </a:r>
                      <a:endParaRPr lang="en-US" sz="16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POSSESSION/USE - DRUG UNSPECIFIED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89604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907D5FE-F99F-9A44-9404-DC8CAA23D2FD}"/>
              </a:ext>
            </a:extLst>
          </p:cNvPr>
          <p:cNvSpPr txBox="1"/>
          <p:nvPr/>
        </p:nvSpPr>
        <p:spPr>
          <a:xfrm>
            <a:off x="118097" y="668424"/>
            <a:ext cx="826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Many items in the NCRP crosswalk have potential label errors when only looking at the text description field.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8E8E3-51A6-3C46-93DF-318745244FEE}"/>
              </a:ext>
            </a:extLst>
          </p:cNvPr>
          <p:cNvSpPr txBox="1"/>
          <p:nvPr/>
        </p:nvSpPr>
        <p:spPr>
          <a:xfrm>
            <a:off x="8101" y="2129321"/>
            <a:ext cx="1362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Possible Label Issues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D5238F-33EE-DC43-A2AB-C84DC759FD72}"/>
              </a:ext>
            </a:extLst>
          </p:cNvPr>
          <p:cNvSpPr txBox="1"/>
          <p:nvPr/>
        </p:nvSpPr>
        <p:spPr>
          <a:xfrm>
            <a:off x="263203" y="3959550"/>
            <a:ext cx="84478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Process</a:t>
            </a:r>
            <a:r>
              <a:rPr lang="en-US" sz="1400"/>
              <a:t>: 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1400"/>
              <a:t>Use </a:t>
            </a:r>
            <a:r>
              <a:rPr lang="en-US" sz="1400" i="1"/>
              <a:t>confident learning</a:t>
            </a:r>
            <a:r>
              <a:rPr lang="en-US" sz="1400"/>
              <a:t> methods to identify potential label errors and exclude them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1400"/>
              <a:t>With human review, curate a set of examples from the large set that likely do not have label errors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DF0131-1840-CD47-8052-75E4FE048002}"/>
              </a:ext>
            </a:extLst>
          </p:cNvPr>
          <p:cNvCxnSpPr/>
          <p:nvPr/>
        </p:nvCxnSpPr>
        <p:spPr bwMode="auto">
          <a:xfrm>
            <a:off x="1472691" y="1447587"/>
            <a:ext cx="0" cy="229753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2279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5E4FAD-8CD1-404B-9CC0-1108AFC6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Processing &amp; Training Split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6D466-1DC0-8C43-8F07-B79AB23372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D9FCB-CE3E-264C-A6D6-8624311CA822}"/>
              </a:ext>
            </a:extLst>
          </p:cNvPr>
          <p:cNvSpPr txBox="1"/>
          <p:nvPr/>
        </p:nvSpPr>
        <p:spPr>
          <a:xfrm>
            <a:off x="173736" y="71482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Data Processing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8EC14-536C-8B4F-81AF-5DC47B565E22}"/>
              </a:ext>
            </a:extLst>
          </p:cNvPr>
          <p:cNvSpPr txBox="1"/>
          <p:nvPr/>
        </p:nvSpPr>
        <p:spPr>
          <a:xfrm>
            <a:off x="0" y="1053523"/>
            <a:ext cx="660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/>
              <a:t>78 Categories without attempted/conspiracy distinctions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8715D-EB31-0C44-B05E-50F2DEFBFE13}"/>
              </a:ext>
            </a:extLst>
          </p:cNvPr>
          <p:cNvSpPr txBox="1"/>
          <p:nvPr/>
        </p:nvSpPr>
        <p:spPr>
          <a:xfrm>
            <a:off x="0" y="1392220"/>
            <a:ext cx="7078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/>
              <a:t>Federal offenses &amp; general “Other” codes out of scope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827D13-5EF7-AD4A-9DC3-2EB08B2E0892}"/>
              </a:ext>
            </a:extLst>
          </p:cNvPr>
          <p:cNvGrpSpPr/>
          <p:nvPr/>
        </p:nvGrpSpPr>
        <p:grpSpPr>
          <a:xfrm>
            <a:off x="5836422" y="2332306"/>
            <a:ext cx="1219200" cy="1219200"/>
            <a:chOff x="3770986" y="1368399"/>
            <a:chExt cx="914400" cy="914400"/>
          </a:xfrm>
        </p:grpSpPr>
        <p:pic>
          <p:nvPicPr>
            <p:cNvPr id="14" name="Graphic 13" descr="Database with solid fill">
              <a:extLst>
                <a:ext uri="{FF2B5EF4-FFF2-40B4-BE49-F238E27FC236}">
                  <a16:creationId xmlns:a16="http://schemas.microsoft.com/office/drawing/2014/main" id="{062B6D63-E41C-F243-B845-506250BE0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70986" y="1368399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Checkbox Checked with solid fill">
              <a:extLst>
                <a:ext uri="{FF2B5EF4-FFF2-40B4-BE49-F238E27FC236}">
                  <a16:creationId xmlns:a16="http://schemas.microsoft.com/office/drawing/2014/main" id="{C8C646BB-16BC-7E47-AFDA-AFB998EA5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3982" y="1645486"/>
              <a:ext cx="508407" cy="508407"/>
            </a:xfrm>
            <a:prstGeom prst="rect">
              <a:avLst/>
            </a:prstGeom>
          </p:spPr>
        </p:pic>
      </p:grpSp>
      <p:pic>
        <p:nvPicPr>
          <p:cNvPr id="16" name="Graphic 15" descr="Database outline">
            <a:extLst>
              <a:ext uri="{FF2B5EF4-FFF2-40B4-BE49-F238E27FC236}">
                <a16:creationId xmlns:a16="http://schemas.microsoft.com/office/drawing/2014/main" id="{E40E14DE-B0C8-6F43-9748-8BC43529C1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56989" y="2331640"/>
            <a:ext cx="1219200" cy="12192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26D357-F37E-FA42-8CB6-D807CED16F05}"/>
              </a:ext>
            </a:extLst>
          </p:cNvPr>
          <p:cNvSpPr txBox="1"/>
          <p:nvPr/>
        </p:nvSpPr>
        <p:spPr>
          <a:xfrm>
            <a:off x="1179935" y="3564914"/>
            <a:ext cx="197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Core Training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AC55A5-EE03-3342-BEF9-5140082C4C44}"/>
              </a:ext>
            </a:extLst>
          </p:cNvPr>
          <p:cNvSpPr txBox="1"/>
          <p:nvPr/>
        </p:nvSpPr>
        <p:spPr>
          <a:xfrm>
            <a:off x="5413683" y="3563751"/>
            <a:ext cx="206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Core Evaluation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C5B403-626F-5940-A38C-5A50C19044B5}"/>
              </a:ext>
            </a:extLst>
          </p:cNvPr>
          <p:cNvSpPr txBox="1"/>
          <p:nvPr/>
        </p:nvSpPr>
        <p:spPr>
          <a:xfrm>
            <a:off x="808159" y="3948320"/>
            <a:ext cx="27168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lvl="1" algn="ctr"/>
            <a:r>
              <a:rPr lang="en-US" sz="1600" b="1" dirty="0"/>
              <a:t>Trained on sample of NCRP data </a:t>
            </a:r>
            <a:endParaRPr lang="en-US" sz="1200" dirty="0"/>
          </a:p>
          <a:p>
            <a:pPr marL="6350" lvl="1" algn="ctr"/>
            <a:r>
              <a:rPr lang="en-US" sz="1200" i="1" dirty="0"/>
              <a:t>~200 examples per category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97D93F-9D61-F84B-A071-6C0A18E4A834}"/>
              </a:ext>
            </a:extLst>
          </p:cNvPr>
          <p:cNvSpPr txBox="1"/>
          <p:nvPr/>
        </p:nvSpPr>
        <p:spPr>
          <a:xfrm>
            <a:off x="5087592" y="3948320"/>
            <a:ext cx="27168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lvl="1" algn="ctr"/>
            <a:r>
              <a:rPr lang="en-US" sz="1600" b="1" dirty="0"/>
              <a:t>Evaluated on manually labelled data</a:t>
            </a:r>
            <a:endParaRPr lang="en-US" sz="1200" dirty="0"/>
          </a:p>
          <a:p>
            <a:pPr marL="6350" lvl="1" algn="ctr"/>
            <a:r>
              <a:rPr lang="en-US" sz="1200" i="1" dirty="0"/>
              <a:t>~30 examples per category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32900F-8ECA-384F-B952-38F5409A1139}"/>
              </a:ext>
            </a:extLst>
          </p:cNvPr>
          <p:cNvSpPr txBox="1"/>
          <p:nvPr/>
        </p:nvSpPr>
        <p:spPr>
          <a:xfrm>
            <a:off x="173736" y="1884948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Training Split</a:t>
            </a:r>
          </a:p>
        </p:txBody>
      </p:sp>
    </p:spTree>
    <p:extLst>
      <p:ext uri="{BB962C8B-B14F-4D97-AF65-F5344CB8AC3E}">
        <p14:creationId xmlns:p14="http://schemas.microsoft.com/office/powerpoint/2010/main" val="1160949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627D50-B87E-B54B-9CD5-9A4ABFF821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6F4074-6EFF-CC41-997C-1D3C808D76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Results &amp; Output</a:t>
            </a:r>
          </a:p>
        </p:txBody>
      </p:sp>
    </p:spTree>
    <p:extLst>
      <p:ext uri="{BB962C8B-B14F-4D97-AF65-F5344CB8AC3E}">
        <p14:creationId xmlns:p14="http://schemas.microsoft.com/office/powerpoint/2010/main" val="2536912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23E12BD-3BF5-1847-B7F5-F35726AA234A}"/>
              </a:ext>
            </a:extLst>
          </p:cNvPr>
          <p:cNvSpPr/>
          <p:nvPr/>
        </p:nvSpPr>
        <p:spPr bwMode="auto">
          <a:xfrm>
            <a:off x="6401707" y="798757"/>
            <a:ext cx="2133918" cy="129639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C6509E-4BDF-CA49-9276-CEE7257DC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Model Development &amp; Selection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9A909-6F8E-ED40-8690-B020B5656B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CAAD61-CC05-D04D-ABEC-45501EA40ACB}"/>
              </a:ext>
            </a:extLst>
          </p:cNvPr>
          <p:cNvSpPr txBox="1"/>
          <p:nvPr/>
        </p:nvSpPr>
        <p:spPr>
          <a:xfrm>
            <a:off x="173736" y="786114"/>
            <a:ext cx="2348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/>
              <a:t>Trained 3 Models: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8FED8B-5A57-9F4A-9C99-B5A1956E0D09}"/>
              </a:ext>
            </a:extLst>
          </p:cNvPr>
          <p:cNvSpPr txBox="1"/>
          <p:nvPr/>
        </p:nvSpPr>
        <p:spPr>
          <a:xfrm>
            <a:off x="173736" y="1240687"/>
            <a:ext cx="51763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FastText: </a:t>
            </a:r>
            <a:r>
              <a:rPr lang="en-US" sz="1400" dirty="0"/>
              <a:t>Fast, character-level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SetFit: </a:t>
            </a:r>
            <a:r>
              <a:rPr lang="en-US" sz="1400" dirty="0"/>
              <a:t>“Sample Efficient” (</a:t>
            </a:r>
            <a:r>
              <a:rPr lang="en-US" sz="1400" i="1" dirty="0"/>
              <a:t>requires few examples per class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RoBERTa: </a:t>
            </a:r>
            <a:r>
              <a:rPr lang="en-US" sz="1400" dirty="0"/>
              <a:t>Large model fine-tuned on classification task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BD41074-3969-154E-8931-EB7A2020D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585073"/>
              </p:ext>
            </p:extLst>
          </p:nvPr>
        </p:nvGraphicFramePr>
        <p:xfrm>
          <a:off x="86868" y="2571750"/>
          <a:ext cx="8970264" cy="2222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2FE4775-AD2F-1649-A026-507B7DF8A8AA}"/>
              </a:ext>
            </a:extLst>
          </p:cNvPr>
          <p:cNvSpPr txBox="1"/>
          <p:nvPr/>
        </p:nvSpPr>
        <p:spPr>
          <a:xfrm>
            <a:off x="6401707" y="887392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Evaluation Notes: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74B225-75C1-7743-BE5B-36C722855503}"/>
              </a:ext>
            </a:extLst>
          </p:cNvPr>
          <p:cNvSpPr txBox="1"/>
          <p:nvPr/>
        </p:nvSpPr>
        <p:spPr>
          <a:xfrm>
            <a:off x="6401707" y="1237907"/>
            <a:ext cx="18197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N = 2,039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~30 per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78 Categories</a:t>
            </a:r>
          </a:p>
        </p:txBody>
      </p:sp>
    </p:spTree>
    <p:extLst>
      <p:ext uri="{BB962C8B-B14F-4D97-AF65-F5344CB8AC3E}">
        <p14:creationId xmlns:p14="http://schemas.microsoft.com/office/powerpoint/2010/main" val="2706103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C9586-94A2-454A-AEC2-21A1E031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SetFit?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246FF6-1EE0-7D45-98FF-7B39AB5097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8EE643-4F96-E347-98C1-5E5A8C04996B}"/>
              </a:ext>
            </a:extLst>
          </p:cNvPr>
          <p:cNvSpPr txBox="1"/>
          <p:nvPr/>
        </p:nvSpPr>
        <p:spPr>
          <a:xfrm>
            <a:off x="282112" y="741789"/>
            <a:ext cx="8552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SetFit (Sentence Transformer Fine-tuning) </a:t>
            </a:r>
            <a:r>
              <a:rPr lang="en-US" sz="2000" dirty="0"/>
              <a:t>is an efficient few-shot framework for fine-tuning Sentence Transformers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68D30-9004-E64B-959C-99CB542BAFD1}"/>
              </a:ext>
            </a:extLst>
          </p:cNvPr>
          <p:cNvSpPr txBox="1"/>
          <p:nvPr/>
        </p:nvSpPr>
        <p:spPr>
          <a:xfrm>
            <a:off x="173736" y="1711034"/>
            <a:ext cx="4318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Why we Selected SetFit: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ACEEF4-D341-AD44-8301-7B7FEDDBF8ED}"/>
              </a:ext>
            </a:extLst>
          </p:cNvPr>
          <p:cNvSpPr txBox="1"/>
          <p:nvPr/>
        </p:nvSpPr>
        <p:spPr>
          <a:xfrm>
            <a:off x="282112" y="3693826"/>
            <a:ext cx="2491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Comparable performance to Transformers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3D6FB-AD99-E847-88E4-3149601EA4E5}"/>
              </a:ext>
            </a:extLst>
          </p:cNvPr>
          <p:cNvSpPr txBox="1"/>
          <p:nvPr/>
        </p:nvSpPr>
        <p:spPr>
          <a:xfrm>
            <a:off x="3064352" y="3693826"/>
            <a:ext cx="2878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Easier &amp; quicker to train (fewer hyperparameters &amp; optimization requirements)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44902E-918E-4349-B827-32B993D0661D}"/>
              </a:ext>
            </a:extLst>
          </p:cNvPr>
          <p:cNvSpPr txBox="1"/>
          <p:nvPr/>
        </p:nvSpPr>
        <p:spPr>
          <a:xfrm>
            <a:off x="6233353" y="3693826"/>
            <a:ext cx="25327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Better performance when adding new categories with low-volume</a:t>
            </a:r>
          </a:p>
        </p:txBody>
      </p:sp>
      <p:pic>
        <p:nvPicPr>
          <p:cNvPr id="13" name="Graphic 12" descr="Database with solid fill">
            <a:extLst>
              <a:ext uri="{FF2B5EF4-FFF2-40B4-BE49-F238E27FC236}">
                <a16:creationId xmlns:a16="http://schemas.microsoft.com/office/drawing/2014/main" id="{8AC0EA05-8EC0-BE4F-9519-CE5C9CC9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1069" y="2579937"/>
            <a:ext cx="1097280" cy="1097280"/>
          </a:xfrm>
          <a:prstGeom prst="rect">
            <a:avLst/>
          </a:prstGeom>
        </p:spPr>
      </p:pic>
      <p:pic>
        <p:nvPicPr>
          <p:cNvPr id="15" name="Graphic 14" descr="Run with solid fill">
            <a:extLst>
              <a:ext uri="{FF2B5EF4-FFF2-40B4-BE49-F238E27FC236}">
                <a16:creationId xmlns:a16="http://schemas.microsoft.com/office/drawing/2014/main" id="{B6CF3727-B7E7-A344-BD9B-6D3EBB40A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4973" y="2579937"/>
            <a:ext cx="1097280" cy="1097280"/>
          </a:xfrm>
          <a:prstGeom prst="rect">
            <a:avLst/>
          </a:prstGeom>
        </p:spPr>
      </p:pic>
      <p:pic>
        <p:nvPicPr>
          <p:cNvPr id="17" name="Graphic 16" descr="Upward trend with solid fill">
            <a:extLst>
              <a:ext uri="{FF2B5EF4-FFF2-40B4-BE49-F238E27FC236}">
                <a16:creationId xmlns:a16="http://schemas.microsoft.com/office/drawing/2014/main" id="{BEAA2E7E-34B5-A74B-BF20-4DAC4F3B37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9353" y="2579937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0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EFB8C0-BF90-3F40-B68D-D47649FD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BD146-D23D-D046-8C4E-D7580A9F7C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1190-28C6-E74C-A0E5-B284A02BB978}"/>
              </a:ext>
            </a:extLst>
          </p:cNvPr>
          <p:cNvSpPr txBox="1"/>
          <p:nvPr/>
        </p:nvSpPr>
        <p:spPr>
          <a:xfrm>
            <a:off x="137160" y="778895"/>
            <a:ext cx="700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As we get new data from agencies, we start our </a:t>
            </a:r>
            <a:r>
              <a:rPr lang="en-US" b="1"/>
              <a:t>iterative process</a:t>
            </a:r>
            <a:r>
              <a:rPr lang="en-US"/>
              <a:t>:</a:t>
            </a:r>
          </a:p>
        </p:txBody>
      </p:sp>
      <p:sp>
        <p:nvSpPr>
          <p:cNvPr id="20" name="Chevron 19">
            <a:extLst>
              <a:ext uri="{FF2B5EF4-FFF2-40B4-BE49-F238E27FC236}">
                <a16:creationId xmlns:a16="http://schemas.microsoft.com/office/drawing/2014/main" id="{DD8B9D47-49D4-B047-B077-CF5CBE0C1193}"/>
              </a:ext>
            </a:extLst>
          </p:cNvPr>
          <p:cNvSpPr/>
          <p:nvPr/>
        </p:nvSpPr>
        <p:spPr bwMode="auto">
          <a:xfrm>
            <a:off x="1684297" y="1592306"/>
            <a:ext cx="1879790" cy="457200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E0FF39-53AE-7942-8722-43E66B903783}"/>
              </a:ext>
            </a:extLst>
          </p:cNvPr>
          <p:cNvSpPr txBox="1"/>
          <p:nvPr/>
        </p:nvSpPr>
        <p:spPr>
          <a:xfrm>
            <a:off x="1915144" y="1637497"/>
            <a:ext cx="141809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Predict</a:t>
            </a:r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7665EF54-3524-1044-A31D-D607E6E471F1}"/>
              </a:ext>
            </a:extLst>
          </p:cNvPr>
          <p:cNvSpPr/>
          <p:nvPr/>
        </p:nvSpPr>
        <p:spPr bwMode="auto">
          <a:xfrm>
            <a:off x="3576778" y="1592306"/>
            <a:ext cx="1879790" cy="457200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51BBC99B-0A15-B047-A311-99C479D089C1}"/>
              </a:ext>
            </a:extLst>
          </p:cNvPr>
          <p:cNvSpPr/>
          <p:nvPr/>
        </p:nvSpPr>
        <p:spPr bwMode="auto">
          <a:xfrm>
            <a:off x="5469259" y="1592306"/>
            <a:ext cx="1879790" cy="457200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07778D-3F5C-134F-B620-EFE41457CB33}"/>
              </a:ext>
            </a:extLst>
          </p:cNvPr>
          <p:cNvSpPr txBox="1"/>
          <p:nvPr/>
        </p:nvSpPr>
        <p:spPr>
          <a:xfrm>
            <a:off x="3807625" y="1637497"/>
            <a:ext cx="141809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Label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481A08-1F17-BA42-823B-4E4AE7170FDF}"/>
              </a:ext>
            </a:extLst>
          </p:cNvPr>
          <p:cNvSpPr txBox="1"/>
          <p:nvPr/>
        </p:nvSpPr>
        <p:spPr>
          <a:xfrm>
            <a:off x="5687415" y="1637497"/>
            <a:ext cx="153258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Evaluate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E96DE3C-93DC-F847-A45C-56AEFE97E891}"/>
              </a:ext>
            </a:extLst>
          </p:cNvPr>
          <p:cNvSpPr/>
          <p:nvPr/>
        </p:nvSpPr>
        <p:spPr bwMode="auto">
          <a:xfrm>
            <a:off x="347472" y="1592306"/>
            <a:ext cx="1097280" cy="457200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3B87D9-0F1E-034B-BA00-6CE357A43CA8}"/>
              </a:ext>
            </a:extLst>
          </p:cNvPr>
          <p:cNvSpPr txBox="1"/>
          <p:nvPr/>
        </p:nvSpPr>
        <p:spPr>
          <a:xfrm>
            <a:off x="357324" y="1559296"/>
            <a:ext cx="1108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Obtain New Data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12C40E-C2F5-FB46-973D-772F239ADE2C}"/>
              </a:ext>
            </a:extLst>
          </p:cNvPr>
          <p:cNvSpPr txBox="1"/>
          <p:nvPr/>
        </p:nvSpPr>
        <p:spPr>
          <a:xfrm>
            <a:off x="7596304" y="1667017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Repeat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488EA1A-8F5D-FB41-9B57-7D93B2C21F3D}"/>
              </a:ext>
            </a:extLst>
          </p:cNvPr>
          <p:cNvSpPr txBox="1"/>
          <p:nvPr/>
        </p:nvSpPr>
        <p:spPr>
          <a:xfrm>
            <a:off x="1727226" y="2082516"/>
            <a:ext cx="1766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Top-5 Predictions assist in labeling process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263B9B-C081-5C4B-9776-486B81127038}"/>
              </a:ext>
            </a:extLst>
          </p:cNvPr>
          <p:cNvSpPr txBox="1"/>
          <p:nvPr/>
        </p:nvSpPr>
        <p:spPr>
          <a:xfrm>
            <a:off x="3607848" y="2082516"/>
            <a:ext cx="1746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Manual Labelling Ensures Data Quality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B967713-CFA8-E541-BCC3-3294BFA02D9E}"/>
              </a:ext>
            </a:extLst>
          </p:cNvPr>
          <p:cNvSpPr txBox="1"/>
          <p:nvPr/>
        </p:nvSpPr>
        <p:spPr>
          <a:xfrm>
            <a:off x="5469258" y="2077597"/>
            <a:ext cx="1879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Use new data for model evaluation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5D6B6C8-7E83-194C-A1E7-9F60CB0700F5}"/>
              </a:ext>
            </a:extLst>
          </p:cNvPr>
          <p:cNvCxnSpPr>
            <a:cxnSpLocks/>
          </p:cNvCxnSpPr>
          <p:nvPr/>
        </p:nvCxnSpPr>
        <p:spPr bwMode="auto">
          <a:xfrm flipH="1">
            <a:off x="1696949" y="2044586"/>
            <a:ext cx="0" cy="82296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855591-733D-7445-9057-C3D2303C9B56}"/>
              </a:ext>
            </a:extLst>
          </p:cNvPr>
          <p:cNvCxnSpPr>
            <a:cxnSpLocks/>
          </p:cNvCxnSpPr>
          <p:nvPr/>
        </p:nvCxnSpPr>
        <p:spPr bwMode="auto">
          <a:xfrm flipH="1">
            <a:off x="3577572" y="2044586"/>
            <a:ext cx="0" cy="82296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8E8D2C-9D6D-F74C-B1BB-6BD40608965E}"/>
              </a:ext>
            </a:extLst>
          </p:cNvPr>
          <p:cNvCxnSpPr>
            <a:cxnSpLocks/>
          </p:cNvCxnSpPr>
          <p:nvPr/>
        </p:nvCxnSpPr>
        <p:spPr bwMode="auto">
          <a:xfrm flipH="1">
            <a:off x="5469259" y="2044586"/>
            <a:ext cx="0" cy="82296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38C9103-F709-6C4C-8FE7-0C1BE63370DC}"/>
              </a:ext>
            </a:extLst>
          </p:cNvPr>
          <p:cNvSpPr/>
          <p:nvPr/>
        </p:nvSpPr>
        <p:spPr bwMode="auto">
          <a:xfrm>
            <a:off x="7438155" y="1592306"/>
            <a:ext cx="1097280" cy="457200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2E40D-C57F-B04C-8BE8-3C3DD06EF0D6}"/>
              </a:ext>
            </a:extLst>
          </p:cNvPr>
          <p:cNvSpPr txBox="1"/>
          <p:nvPr/>
        </p:nvSpPr>
        <p:spPr>
          <a:xfrm>
            <a:off x="137160" y="3191825"/>
            <a:ext cx="3786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Model Improvement Strategy: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927F6D-1CB1-BC40-BD2F-E832DB6813B7}"/>
              </a:ext>
            </a:extLst>
          </p:cNvPr>
          <p:cNvSpPr txBox="1"/>
          <p:nvPr/>
        </p:nvSpPr>
        <p:spPr>
          <a:xfrm>
            <a:off x="1019595" y="3787893"/>
            <a:ext cx="751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Re-sample from source NCRP data for categories with low performance</a:t>
            </a:r>
          </a:p>
        </p:txBody>
      </p:sp>
      <p:pic>
        <p:nvPicPr>
          <p:cNvPr id="10" name="Graphic 9" descr="Artificial Intelligence with solid fill">
            <a:extLst>
              <a:ext uri="{FF2B5EF4-FFF2-40B4-BE49-F238E27FC236}">
                <a16:creationId xmlns:a16="http://schemas.microsoft.com/office/drawing/2014/main" id="{44477E6C-E51E-9846-8380-65BAAE321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955" y="4226496"/>
            <a:ext cx="548640" cy="548640"/>
          </a:xfrm>
          <a:prstGeom prst="rect">
            <a:avLst/>
          </a:prstGeom>
        </p:spPr>
      </p:pic>
      <p:pic>
        <p:nvPicPr>
          <p:cNvPr id="12" name="Graphic 11" descr="Normal Distribution with solid fill">
            <a:extLst>
              <a:ext uri="{FF2B5EF4-FFF2-40B4-BE49-F238E27FC236}">
                <a16:creationId xmlns:a16="http://schemas.microsoft.com/office/drawing/2014/main" id="{374A59AE-B861-E547-A5D2-F59A7D231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955" y="3691905"/>
            <a:ext cx="548640" cy="54864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6AAC60C-9792-9640-A587-B9949531A8ED}"/>
              </a:ext>
            </a:extLst>
          </p:cNvPr>
          <p:cNvSpPr txBox="1"/>
          <p:nvPr/>
        </p:nvSpPr>
        <p:spPr>
          <a:xfrm>
            <a:off x="1019595" y="4310636"/>
            <a:ext cx="8212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Train model on re-sampled data with volume adjustments</a:t>
            </a:r>
          </a:p>
        </p:txBody>
      </p:sp>
    </p:spTree>
    <p:extLst>
      <p:ext uri="{BB962C8B-B14F-4D97-AF65-F5344CB8AC3E}">
        <p14:creationId xmlns:p14="http://schemas.microsoft.com/office/powerpoint/2010/main" val="3526602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EFB8C0-BF90-3F40-B68D-D47649FD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Top-5 Results Overview Across Datasets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BD146-D23D-D046-8C4E-D7580A9F7C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549E37A-E5B1-CD4F-B7BE-FB6BC3A85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477082"/>
              </p:ext>
            </p:extLst>
          </p:nvPr>
        </p:nvGraphicFramePr>
        <p:xfrm>
          <a:off x="646744" y="2134007"/>
          <a:ext cx="8332664" cy="252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B7D610C-DB99-E748-A262-21866AB54D6C}"/>
              </a:ext>
            </a:extLst>
          </p:cNvPr>
          <p:cNvSpPr txBox="1"/>
          <p:nvPr/>
        </p:nvSpPr>
        <p:spPr>
          <a:xfrm>
            <a:off x="137159" y="1564181"/>
            <a:ext cx="494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Top-5 Accuracy Across Datasets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0AAAF6-EB51-2A40-A6AB-09919D609947}"/>
              </a:ext>
            </a:extLst>
          </p:cNvPr>
          <p:cNvSpPr txBox="1"/>
          <p:nvPr/>
        </p:nvSpPr>
        <p:spPr>
          <a:xfrm>
            <a:off x="150876" y="725198"/>
            <a:ext cx="8842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We use the </a:t>
            </a:r>
            <a:r>
              <a:rPr lang="en-US" b="1"/>
              <a:t>Top-5 predictions </a:t>
            </a:r>
            <a:r>
              <a:rPr lang="en-US"/>
              <a:t>from our model (based on probability) to </a:t>
            </a:r>
            <a:r>
              <a:rPr lang="en-US" b="1"/>
              <a:t>measure model performance </a:t>
            </a:r>
            <a:r>
              <a:rPr lang="en-US"/>
              <a:t>and as the </a:t>
            </a:r>
            <a:r>
              <a:rPr lang="en-US" b="1"/>
              <a:t>output in our application</a:t>
            </a:r>
          </a:p>
        </p:txBody>
      </p:sp>
    </p:spTree>
    <p:extLst>
      <p:ext uri="{BB962C8B-B14F-4D97-AF65-F5344CB8AC3E}">
        <p14:creationId xmlns:p14="http://schemas.microsoft.com/office/powerpoint/2010/main" val="444563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34887D-7717-CE42-9FB5-C7C99BDDC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Operationalized this Process using </a:t>
            </a:r>
            <a:r>
              <a:rPr lang="en-US" b="1" dirty="0"/>
              <a:t>Prodigy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ABAED-0C5F-5249-80B1-49EA8D7703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0DB662-F2DE-8B4A-B10F-8D62E18FB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" y="1136963"/>
            <a:ext cx="5915979" cy="3327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4818E1-7DA9-2941-8847-9884DC6A671A}"/>
              </a:ext>
            </a:extLst>
          </p:cNvPr>
          <p:cNvSpPr txBox="1"/>
          <p:nvPr/>
        </p:nvSpPr>
        <p:spPr>
          <a:xfrm>
            <a:off x="6220968" y="892641"/>
            <a:ext cx="2758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Prodigy</a:t>
            </a:r>
            <a:r>
              <a:rPr lang="en-US" dirty="0"/>
              <a:t> is a tool that provides an </a:t>
            </a:r>
            <a:r>
              <a:rPr lang="en-US" b="1" dirty="0"/>
              <a:t>easy-to-use GUI</a:t>
            </a:r>
            <a:r>
              <a:rPr lang="en-US" dirty="0"/>
              <a:t> for labelers to </a:t>
            </a:r>
            <a:r>
              <a:rPr lang="en-US" b="1" dirty="0"/>
              <a:t>easily code data.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D8AE7-E2F3-FE46-B6F2-C8948A9CC92B}"/>
              </a:ext>
            </a:extLst>
          </p:cNvPr>
          <p:cNvSpPr txBox="1"/>
          <p:nvPr/>
        </p:nvSpPr>
        <p:spPr>
          <a:xfrm>
            <a:off x="6220968" y="2291227"/>
            <a:ext cx="2758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provide our </a:t>
            </a:r>
            <a:r>
              <a:rPr lang="en-US" b="1" dirty="0"/>
              <a:t>top-5 predictions</a:t>
            </a:r>
            <a:r>
              <a:rPr lang="en-US" dirty="0"/>
              <a:t> to </a:t>
            </a:r>
            <a:r>
              <a:rPr lang="en-US" b="1" dirty="0"/>
              <a:t>enhance coding efficiency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732997-97C0-AE49-A3CA-17C7DEF5B15A}"/>
              </a:ext>
            </a:extLst>
          </p:cNvPr>
          <p:cNvSpPr txBox="1"/>
          <p:nvPr/>
        </p:nvSpPr>
        <p:spPr>
          <a:xfrm>
            <a:off x="6220968" y="3412814"/>
            <a:ext cx="2758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Prodigy </a:t>
            </a:r>
            <a:r>
              <a:rPr lang="en-US" b="1" dirty="0"/>
              <a:t>integrates easily </a:t>
            </a:r>
            <a:r>
              <a:rPr lang="en-US" dirty="0"/>
              <a:t>into our </a:t>
            </a:r>
            <a:r>
              <a:rPr lang="en-US" b="1" dirty="0"/>
              <a:t>downstream modeling and analyses</a:t>
            </a:r>
          </a:p>
        </p:txBody>
      </p:sp>
    </p:spTree>
    <p:extLst>
      <p:ext uri="{BB962C8B-B14F-4D97-AF65-F5344CB8AC3E}">
        <p14:creationId xmlns:p14="http://schemas.microsoft.com/office/powerpoint/2010/main" val="75717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E90E6F-6E66-1940-A4AF-CA0B9CF6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5D96E-F976-854D-8E8B-FECC81C46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D1CB0D-853E-DD4A-86AF-B90067B4E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817" y="1178351"/>
            <a:ext cx="2828042" cy="2261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3CBB53-D16F-EC4B-AD50-596739DE7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24" y="1181165"/>
            <a:ext cx="2828042" cy="2261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6C8DD7-B565-A844-AEA9-CC508B5FF5F8}"/>
              </a:ext>
            </a:extLst>
          </p:cNvPr>
          <p:cNvSpPr txBox="1"/>
          <p:nvPr/>
        </p:nvSpPr>
        <p:spPr>
          <a:xfrm>
            <a:off x="995424" y="3571887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Anthony Berghammer</a:t>
            </a:r>
          </a:p>
          <a:p>
            <a:r>
              <a:rPr lang="en-US" i="1" dirty="0"/>
              <a:t>Research Data Scientist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047F90-A5E7-364D-ADB1-FDD5ED2939DE}"/>
              </a:ext>
            </a:extLst>
          </p:cNvPr>
          <p:cNvSpPr txBox="1"/>
          <p:nvPr/>
        </p:nvSpPr>
        <p:spPr>
          <a:xfrm>
            <a:off x="4990817" y="3566260"/>
            <a:ext cx="3010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Peter Baumgartner</a:t>
            </a:r>
          </a:p>
          <a:p>
            <a:r>
              <a:rPr lang="en-US" i="1" dirty="0"/>
              <a:t>Sr. Research Data Scientist</a:t>
            </a:r>
          </a:p>
        </p:txBody>
      </p:sp>
    </p:spTree>
    <p:extLst>
      <p:ext uri="{BB962C8B-B14F-4D97-AF65-F5344CB8AC3E}">
        <p14:creationId xmlns:p14="http://schemas.microsoft.com/office/powerpoint/2010/main" val="204589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4914A9-CD52-5840-980A-F3344EA17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87DE52-919E-7C47-8F4E-28E178BE5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179676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6873-EF81-E14A-A135-7C34E118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A6DF2A-CA60-084F-93DA-F2736BFF6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FAFDDA-567C-2640-B7CC-72578210D484}"/>
              </a:ext>
            </a:extLst>
          </p:cNvPr>
          <p:cNvSpPr txBox="1"/>
          <p:nvPr/>
        </p:nvSpPr>
        <p:spPr>
          <a:xfrm>
            <a:off x="150876" y="844887"/>
            <a:ext cx="8842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Our solution allows </a:t>
            </a:r>
            <a:r>
              <a:rPr lang="en-US" sz="2400"/>
              <a:t>teams</a:t>
            </a:r>
            <a:r>
              <a:rPr lang="en-US" sz="2400" dirty="0"/>
              <a:t> to easily work with our model to create standardized analyses and reporting across jurisdictions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8DC32-6280-BF41-ADDB-3D1BF39E3632}"/>
              </a:ext>
            </a:extLst>
          </p:cNvPr>
          <p:cNvSpPr txBox="1"/>
          <p:nvPr/>
        </p:nvSpPr>
        <p:spPr>
          <a:xfrm>
            <a:off x="347472" y="3452894"/>
            <a:ext cx="256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Saves Time for Coders &amp; Researchers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5D3E65-D407-0A47-B58A-E162A77BCB20}"/>
              </a:ext>
            </a:extLst>
          </p:cNvPr>
          <p:cNvSpPr txBox="1"/>
          <p:nvPr/>
        </p:nvSpPr>
        <p:spPr>
          <a:xfrm>
            <a:off x="3176016" y="3452894"/>
            <a:ext cx="256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Improves Reporting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A26C49-5E87-0E41-B789-5289F6C38652}"/>
              </a:ext>
            </a:extLst>
          </p:cNvPr>
          <p:cNvSpPr txBox="1"/>
          <p:nvPr/>
        </p:nvSpPr>
        <p:spPr>
          <a:xfrm>
            <a:off x="6004560" y="3452894"/>
            <a:ext cx="256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Easily Expandable to More Agencies</a:t>
            </a:r>
          </a:p>
        </p:txBody>
      </p:sp>
      <p:pic>
        <p:nvPicPr>
          <p:cNvPr id="11" name="Graphic 10" descr="Court with solid fill">
            <a:extLst>
              <a:ext uri="{FF2B5EF4-FFF2-40B4-BE49-F238E27FC236}">
                <a16:creationId xmlns:a16="http://schemas.microsoft.com/office/drawing/2014/main" id="{3EC1CCC1-CA43-6F43-84A7-247D87564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4170" y="2131056"/>
            <a:ext cx="1188720" cy="1188720"/>
          </a:xfrm>
          <a:prstGeom prst="rect">
            <a:avLst/>
          </a:prstGeom>
        </p:spPr>
      </p:pic>
      <p:pic>
        <p:nvPicPr>
          <p:cNvPr id="13" name="Graphic 12" descr="Presentation with pie chart with solid fill">
            <a:extLst>
              <a:ext uri="{FF2B5EF4-FFF2-40B4-BE49-F238E27FC236}">
                <a16:creationId xmlns:a16="http://schemas.microsoft.com/office/drawing/2014/main" id="{40AA2D09-DDFD-6340-9C16-198554A10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5626" y="2131056"/>
            <a:ext cx="1188720" cy="1188720"/>
          </a:xfrm>
          <a:prstGeom prst="rect">
            <a:avLst/>
          </a:prstGeom>
        </p:spPr>
      </p:pic>
      <p:pic>
        <p:nvPicPr>
          <p:cNvPr id="15" name="Graphic 14" descr="Scientist female with solid fill">
            <a:extLst>
              <a:ext uri="{FF2B5EF4-FFF2-40B4-BE49-F238E27FC236}">
                <a16:creationId xmlns:a16="http://schemas.microsoft.com/office/drawing/2014/main" id="{0601D3F6-E30E-B542-89C7-F8A403CAD9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7082" y="2131056"/>
            <a:ext cx="1188720" cy="118872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DCA0E9-8349-8C44-A25E-8D909C7B5C5B}"/>
              </a:ext>
            </a:extLst>
          </p:cNvPr>
          <p:cNvCxnSpPr>
            <a:cxnSpLocks/>
          </p:cNvCxnSpPr>
          <p:nvPr/>
        </p:nvCxnSpPr>
        <p:spPr bwMode="auto">
          <a:xfrm>
            <a:off x="744718" y="3395192"/>
            <a:ext cx="1715678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02EEF6-73CD-CB43-8BE4-3F687BEA8841}"/>
              </a:ext>
            </a:extLst>
          </p:cNvPr>
          <p:cNvCxnSpPr>
            <a:cxnSpLocks/>
          </p:cNvCxnSpPr>
          <p:nvPr/>
        </p:nvCxnSpPr>
        <p:spPr bwMode="auto">
          <a:xfrm>
            <a:off x="3602147" y="3395192"/>
            <a:ext cx="1715678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3A4155-CF4F-9943-9C08-B943987D66D7}"/>
              </a:ext>
            </a:extLst>
          </p:cNvPr>
          <p:cNvCxnSpPr>
            <a:cxnSpLocks/>
          </p:cNvCxnSpPr>
          <p:nvPr/>
        </p:nvCxnSpPr>
        <p:spPr bwMode="auto">
          <a:xfrm>
            <a:off x="6403518" y="3395192"/>
            <a:ext cx="1715678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2818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64AAC8-BE0B-2340-A769-064D390BE0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EDBFC7-90B8-FD4A-8B20-7D8394FA4B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315543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4DE95-4625-234B-AE16-4E02D66CB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4A579E-5612-244C-A515-7D8891A10E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09C3836-2396-4446-86EE-C5DAC637C66F}"/>
              </a:ext>
            </a:extLst>
          </p:cNvPr>
          <p:cNvSpPr/>
          <p:nvPr/>
        </p:nvSpPr>
        <p:spPr bwMode="auto">
          <a:xfrm>
            <a:off x="933255" y="1026694"/>
            <a:ext cx="6953446" cy="10591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749A58F-363D-A449-87F3-91C05E268913}"/>
              </a:ext>
            </a:extLst>
          </p:cNvPr>
          <p:cNvSpPr/>
          <p:nvPr/>
        </p:nvSpPr>
        <p:spPr bwMode="auto">
          <a:xfrm>
            <a:off x="933255" y="2337093"/>
            <a:ext cx="6953446" cy="10591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132D68-A874-1E43-8E97-E950B32162CD}"/>
              </a:ext>
            </a:extLst>
          </p:cNvPr>
          <p:cNvSpPr/>
          <p:nvPr/>
        </p:nvSpPr>
        <p:spPr bwMode="auto">
          <a:xfrm>
            <a:off x="933255" y="3647492"/>
            <a:ext cx="6953446" cy="10591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8D2C9A-A9BB-4D45-9B56-C761329F3BDE}"/>
              </a:ext>
            </a:extLst>
          </p:cNvPr>
          <p:cNvCxnSpPr>
            <a:cxnSpLocks/>
          </p:cNvCxnSpPr>
          <p:nvPr/>
        </p:nvCxnSpPr>
        <p:spPr bwMode="auto">
          <a:xfrm>
            <a:off x="2156460" y="845820"/>
            <a:ext cx="0" cy="4037076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9E31428-115C-894B-8A5D-233B9E98151D}"/>
              </a:ext>
            </a:extLst>
          </p:cNvPr>
          <p:cNvSpPr txBox="1"/>
          <p:nvPr/>
        </p:nvSpPr>
        <p:spPr>
          <a:xfrm>
            <a:off x="2320293" y="1140785"/>
            <a:ext cx="54025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lvl="1"/>
            <a:r>
              <a:rPr lang="en-US" sz="2400" b="1" dirty="0">
                <a:solidFill>
                  <a:schemeClr val="bg1"/>
                </a:solidFill>
              </a:rPr>
              <a:t>Deployment &amp; Further Testing on BJS Infrastructure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A65EF4-DE2C-4744-9CD1-635180ACC26E}"/>
              </a:ext>
            </a:extLst>
          </p:cNvPr>
          <p:cNvSpPr txBox="1"/>
          <p:nvPr/>
        </p:nvSpPr>
        <p:spPr>
          <a:xfrm>
            <a:off x="2320292" y="2448859"/>
            <a:ext cx="54025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lvl="1"/>
            <a:r>
              <a:rPr lang="en-US" sz="2400" b="1" dirty="0">
                <a:solidFill>
                  <a:schemeClr val="bg1"/>
                </a:solidFill>
              </a:rPr>
              <a:t>Continued Use for NPRP Coding in Newly Ingested Datasets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C09C45-8570-0649-928F-416E43C50A98}"/>
              </a:ext>
            </a:extLst>
          </p:cNvPr>
          <p:cNvSpPr txBox="1"/>
          <p:nvPr/>
        </p:nvSpPr>
        <p:spPr>
          <a:xfrm>
            <a:off x="2320292" y="3761583"/>
            <a:ext cx="54025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lvl="1"/>
            <a:r>
              <a:rPr lang="en-US" sz="2400" b="1" dirty="0">
                <a:solidFill>
                  <a:schemeClr val="bg1"/>
                </a:solidFill>
              </a:rPr>
              <a:t>Further Research &amp; Analysis on Newly Coded Datasets</a:t>
            </a:r>
          </a:p>
        </p:txBody>
      </p:sp>
      <p:pic>
        <p:nvPicPr>
          <p:cNvPr id="17" name="Graphic 16" descr="Tag with solid fill">
            <a:extLst>
              <a:ext uri="{FF2B5EF4-FFF2-40B4-BE49-F238E27FC236}">
                <a16:creationId xmlns:a16="http://schemas.microsoft.com/office/drawing/2014/main" id="{55E3E9B6-6B88-BC41-9632-E9CF92A9A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425" y="2407157"/>
            <a:ext cx="914400" cy="914400"/>
          </a:xfrm>
          <a:prstGeom prst="rect">
            <a:avLst/>
          </a:prstGeom>
        </p:spPr>
      </p:pic>
      <p:pic>
        <p:nvPicPr>
          <p:cNvPr id="19" name="Graphic 18" descr="Scientist female with solid fill">
            <a:extLst>
              <a:ext uri="{FF2B5EF4-FFF2-40B4-BE49-F238E27FC236}">
                <a16:creationId xmlns:a16="http://schemas.microsoft.com/office/drawing/2014/main" id="{B4BC70EB-660D-B449-BA47-F243DC188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425" y="3719881"/>
            <a:ext cx="914400" cy="914400"/>
          </a:xfrm>
          <a:prstGeom prst="rect">
            <a:avLst/>
          </a:prstGeom>
        </p:spPr>
      </p:pic>
      <p:pic>
        <p:nvPicPr>
          <p:cNvPr id="21" name="Graphic 20" descr="Internet Of Things with solid fill">
            <a:extLst>
              <a:ext uri="{FF2B5EF4-FFF2-40B4-BE49-F238E27FC236}">
                <a16:creationId xmlns:a16="http://schemas.microsoft.com/office/drawing/2014/main" id="{372EFA0B-C0FB-1E4C-A532-3C1125B12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425" y="10990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68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"/>
          <a:stretch/>
        </p:blipFill>
        <p:spPr bwMode="auto">
          <a:xfrm>
            <a:off x="-1" y="0"/>
            <a:ext cx="9144001" cy="489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" y="3450737"/>
            <a:ext cx="6572250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950" b="1" dirty="0">
                <a:solidFill>
                  <a:schemeClr val="bg1"/>
                </a:solidFill>
              </a:rPr>
              <a:t>Thank you!</a:t>
            </a:r>
          </a:p>
          <a:p>
            <a:pPr>
              <a:lnSpc>
                <a:spcPct val="70000"/>
              </a:lnSpc>
            </a:pP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</a:p>
          <a:p>
            <a:pPr>
              <a:lnSpc>
                <a:spcPct val="70000"/>
              </a:lnSpc>
            </a:pPr>
            <a:endParaRPr lang="en-US" sz="1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 Berghammer | email: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aberghammer@rti.org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Baumgartner | email: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pbaumgartner@rti.org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c 28">
            <a:extLst>
              <a:ext uri="{FF2B5EF4-FFF2-40B4-BE49-F238E27FC236}">
                <a16:creationId xmlns:a16="http://schemas.microsoft.com/office/drawing/2014/main" id="{8912A017-AD89-6F41-A065-63C6148C4ECA}"/>
              </a:ext>
            </a:extLst>
          </p:cNvPr>
          <p:cNvSpPr/>
          <p:nvPr/>
        </p:nvSpPr>
        <p:spPr bwMode="auto">
          <a:xfrm>
            <a:off x="-1163052" y="750669"/>
            <a:ext cx="2326103" cy="3877892"/>
          </a:xfrm>
          <a:prstGeom prst="arc">
            <a:avLst>
              <a:gd name="adj1" fmla="val 16840686"/>
              <a:gd name="adj2" fmla="val 4800579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F725B0-6CD4-9A40-A265-A6580CDA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4FAE7F-738A-0C41-B8D2-C056CA378A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818D27-46D2-B041-9C5E-3FE5F63A7269}"/>
              </a:ext>
            </a:extLst>
          </p:cNvPr>
          <p:cNvSpPr txBox="1"/>
          <p:nvPr/>
        </p:nvSpPr>
        <p:spPr>
          <a:xfrm>
            <a:off x="1333500" y="915486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Background &amp; Problem Statement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5F292B-98D7-C243-BD84-024B44E78DC0}"/>
              </a:ext>
            </a:extLst>
          </p:cNvPr>
          <p:cNvSpPr>
            <a:spLocks noChangeAspect="1"/>
          </p:cNvSpPr>
          <p:nvPr/>
        </p:nvSpPr>
        <p:spPr bwMode="auto">
          <a:xfrm>
            <a:off x="411480" y="857056"/>
            <a:ext cx="640080" cy="64008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16145A-1EAD-BE48-BA6E-81BA043C89EB}"/>
              </a:ext>
            </a:extLst>
          </p:cNvPr>
          <p:cNvSpPr>
            <a:spLocks noChangeAspect="1"/>
          </p:cNvSpPr>
          <p:nvPr/>
        </p:nvSpPr>
        <p:spPr bwMode="auto">
          <a:xfrm>
            <a:off x="693420" y="1604409"/>
            <a:ext cx="640080" cy="64008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1BF98C-1557-CA48-8259-F6CCC5EAE6A5}"/>
              </a:ext>
            </a:extLst>
          </p:cNvPr>
          <p:cNvSpPr>
            <a:spLocks noChangeAspect="1"/>
          </p:cNvSpPr>
          <p:nvPr/>
        </p:nvSpPr>
        <p:spPr bwMode="auto">
          <a:xfrm>
            <a:off x="914400" y="2351003"/>
            <a:ext cx="640080" cy="64008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34F683-669F-9147-AF44-ED73AA94867D}"/>
              </a:ext>
            </a:extLst>
          </p:cNvPr>
          <p:cNvSpPr>
            <a:spLocks noChangeAspect="1"/>
          </p:cNvSpPr>
          <p:nvPr/>
        </p:nvSpPr>
        <p:spPr bwMode="auto">
          <a:xfrm>
            <a:off x="693420" y="3097597"/>
            <a:ext cx="640080" cy="64008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88DC4D-DB9D-3F4E-A0CA-C31FBB1B95BE}"/>
              </a:ext>
            </a:extLst>
          </p:cNvPr>
          <p:cNvSpPr>
            <a:spLocks noChangeAspect="1"/>
          </p:cNvSpPr>
          <p:nvPr/>
        </p:nvSpPr>
        <p:spPr bwMode="auto">
          <a:xfrm>
            <a:off x="411480" y="3844191"/>
            <a:ext cx="640080" cy="64008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05F20A-4C17-2849-9818-38F401DA154D}"/>
              </a:ext>
            </a:extLst>
          </p:cNvPr>
          <p:cNvSpPr txBox="1"/>
          <p:nvPr/>
        </p:nvSpPr>
        <p:spPr>
          <a:xfrm>
            <a:off x="1554480" y="166283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RTI’s Approach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07F9A7-BD07-1848-A86B-3C4A75B4AA22}"/>
              </a:ext>
            </a:extLst>
          </p:cNvPr>
          <p:cNvSpPr txBox="1"/>
          <p:nvPr/>
        </p:nvSpPr>
        <p:spPr>
          <a:xfrm>
            <a:off x="1746504" y="240943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Results &amp; Output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05B189-4185-BB4E-97B7-3028C3DF5F39}"/>
              </a:ext>
            </a:extLst>
          </p:cNvPr>
          <p:cNvSpPr txBox="1"/>
          <p:nvPr/>
        </p:nvSpPr>
        <p:spPr>
          <a:xfrm>
            <a:off x="1554480" y="315602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Impact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4D9412-A8C7-4940-97A1-660C2BFEA252}"/>
              </a:ext>
            </a:extLst>
          </p:cNvPr>
          <p:cNvSpPr txBox="1"/>
          <p:nvPr/>
        </p:nvSpPr>
        <p:spPr>
          <a:xfrm>
            <a:off x="1333500" y="3902621"/>
            <a:ext cx="243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Next Steps</a:t>
            </a:r>
          </a:p>
        </p:txBody>
      </p:sp>
      <p:pic>
        <p:nvPicPr>
          <p:cNvPr id="20" name="Graphic 19" descr="End with solid fill">
            <a:extLst>
              <a:ext uri="{FF2B5EF4-FFF2-40B4-BE49-F238E27FC236}">
                <a16:creationId xmlns:a16="http://schemas.microsoft.com/office/drawing/2014/main" id="{44A9B243-A5AE-7245-9967-C05C4362F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20" y="3935631"/>
            <a:ext cx="457200" cy="457200"/>
          </a:xfrm>
          <a:prstGeom prst="rect">
            <a:avLst/>
          </a:prstGeom>
        </p:spPr>
      </p:pic>
      <p:pic>
        <p:nvPicPr>
          <p:cNvPr id="22" name="Graphic 21" descr="Cause And Effect with solid fill">
            <a:extLst>
              <a:ext uri="{FF2B5EF4-FFF2-40B4-BE49-F238E27FC236}">
                <a16:creationId xmlns:a16="http://schemas.microsoft.com/office/drawing/2014/main" id="{9739A5D4-148A-D443-BBEB-A1B08E87D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860" y="3189037"/>
            <a:ext cx="457200" cy="457200"/>
          </a:xfrm>
          <a:prstGeom prst="rect">
            <a:avLst/>
          </a:prstGeom>
        </p:spPr>
      </p:pic>
      <p:pic>
        <p:nvPicPr>
          <p:cNvPr id="24" name="Graphic 23" descr="Statistics with solid fill">
            <a:extLst>
              <a:ext uri="{FF2B5EF4-FFF2-40B4-BE49-F238E27FC236}">
                <a16:creationId xmlns:a16="http://schemas.microsoft.com/office/drawing/2014/main" id="{03F08F41-F099-194B-A7B9-2E676779FD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755" y="2441315"/>
            <a:ext cx="457200" cy="457200"/>
          </a:xfrm>
          <a:prstGeom prst="rect">
            <a:avLst/>
          </a:prstGeom>
        </p:spPr>
      </p:pic>
      <p:pic>
        <p:nvPicPr>
          <p:cNvPr id="26" name="Graphic 25" descr="Tic Tac Toe with solid fill">
            <a:extLst>
              <a:ext uri="{FF2B5EF4-FFF2-40B4-BE49-F238E27FC236}">
                <a16:creationId xmlns:a16="http://schemas.microsoft.com/office/drawing/2014/main" id="{65DBB34F-8470-244B-8E1D-44D6D766CF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4860" y="1691252"/>
            <a:ext cx="457200" cy="457200"/>
          </a:xfrm>
          <a:prstGeom prst="rect">
            <a:avLst/>
          </a:prstGeom>
        </p:spPr>
      </p:pic>
      <p:pic>
        <p:nvPicPr>
          <p:cNvPr id="28" name="Graphic 27" descr="Iceberg with solid fill">
            <a:extLst>
              <a:ext uri="{FF2B5EF4-FFF2-40B4-BE49-F238E27FC236}">
                <a16:creationId xmlns:a16="http://schemas.microsoft.com/office/drawing/2014/main" id="{94997198-4C43-B64C-AF91-3C69EE42BB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2920" y="95166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6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8BC487-E83B-9A47-BA95-507B1B19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Autocoder Improves Offense Coding Efficiency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CAFF1-A0A2-5B4F-8B17-DB61DF06AA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2E2DE-AE80-5346-B6E1-69835E3C2BEC}"/>
              </a:ext>
            </a:extLst>
          </p:cNvPr>
          <p:cNvSpPr txBox="1"/>
          <p:nvPr/>
        </p:nvSpPr>
        <p:spPr>
          <a:xfrm>
            <a:off x="347472" y="3008540"/>
            <a:ext cx="2456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Accurate text classification for standardizing offense codes into the NCRP Taxonomy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380FF7-A20B-BC47-BF52-DBC5177CDB4A}"/>
              </a:ext>
            </a:extLst>
          </p:cNvPr>
          <p:cNvSpPr txBox="1"/>
          <p:nvPr/>
        </p:nvSpPr>
        <p:spPr>
          <a:xfrm>
            <a:off x="3299228" y="3008540"/>
            <a:ext cx="24564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Easy to use Python package and user interface to enhance research efficiency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75928-3CCF-4F45-BBFE-B177E0E174F6}"/>
              </a:ext>
            </a:extLst>
          </p:cNvPr>
          <p:cNvSpPr txBox="1"/>
          <p:nvPr/>
        </p:nvSpPr>
        <p:spPr>
          <a:xfrm>
            <a:off x="6250984" y="3008540"/>
            <a:ext cx="2456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Enables future research to better understand state and national level processing of felony defendants</a:t>
            </a:r>
          </a:p>
        </p:txBody>
      </p:sp>
      <p:pic>
        <p:nvPicPr>
          <p:cNvPr id="13" name="Graphic 12" descr="Artificial Intelligence with solid fill">
            <a:extLst>
              <a:ext uri="{FF2B5EF4-FFF2-40B4-BE49-F238E27FC236}">
                <a16:creationId xmlns:a16="http://schemas.microsoft.com/office/drawing/2014/main" id="{41FE84A7-0F1B-B246-8E8E-6E76F6562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633" y="1524192"/>
            <a:ext cx="1280160" cy="1280160"/>
          </a:xfrm>
          <a:prstGeom prst="rect">
            <a:avLst/>
          </a:prstGeom>
        </p:spPr>
      </p:pic>
      <p:pic>
        <p:nvPicPr>
          <p:cNvPr id="6" name="Graphic 5" descr="Research with solid fill">
            <a:extLst>
              <a:ext uri="{FF2B5EF4-FFF2-40B4-BE49-F238E27FC236}">
                <a16:creationId xmlns:a16="http://schemas.microsoft.com/office/drawing/2014/main" id="{D63F37E9-2887-4840-8E40-C74889EB3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9145" y="1524192"/>
            <a:ext cx="1280160" cy="1280160"/>
          </a:xfrm>
          <a:prstGeom prst="rect">
            <a:avLst/>
          </a:prstGeom>
        </p:spPr>
      </p:pic>
      <p:pic>
        <p:nvPicPr>
          <p:cNvPr id="12" name="Graphic 11" descr="Programmer female with solid fill">
            <a:extLst>
              <a:ext uri="{FF2B5EF4-FFF2-40B4-BE49-F238E27FC236}">
                <a16:creationId xmlns:a16="http://schemas.microsoft.com/office/drawing/2014/main" id="{9F68F8D1-B718-7742-B5D7-FF5BE49784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7389" y="1524192"/>
            <a:ext cx="1280160" cy="128016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990889-48AC-4349-AFA4-D68DAFC9029B}"/>
              </a:ext>
            </a:extLst>
          </p:cNvPr>
          <p:cNvCxnSpPr>
            <a:cxnSpLocks/>
          </p:cNvCxnSpPr>
          <p:nvPr/>
        </p:nvCxnSpPr>
        <p:spPr bwMode="auto">
          <a:xfrm>
            <a:off x="674702" y="2920755"/>
            <a:ext cx="1766657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5FD568-6ABC-C046-AABA-2A8069663873}"/>
              </a:ext>
            </a:extLst>
          </p:cNvPr>
          <p:cNvCxnSpPr>
            <a:cxnSpLocks/>
          </p:cNvCxnSpPr>
          <p:nvPr/>
        </p:nvCxnSpPr>
        <p:spPr bwMode="auto">
          <a:xfrm>
            <a:off x="3631706" y="2920755"/>
            <a:ext cx="1766657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103966-E486-C34F-9C58-3B87608BFFBE}"/>
              </a:ext>
            </a:extLst>
          </p:cNvPr>
          <p:cNvCxnSpPr>
            <a:cxnSpLocks/>
          </p:cNvCxnSpPr>
          <p:nvPr/>
        </p:nvCxnSpPr>
        <p:spPr bwMode="auto">
          <a:xfrm>
            <a:off x="6588710" y="2929634"/>
            <a:ext cx="1766657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1897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66318A-1143-BA4E-B0EC-904BAC2486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486F7E-901B-E14F-A00C-A290F91515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39958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B6E759-A232-704C-8E81-CD0FDC10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National Pretrial Reporting Project (NPRP)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A2546-8E31-E548-99FD-C2F7EAA32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61F803-CDD1-4947-ACBA-91EFABE425C4}"/>
              </a:ext>
            </a:extLst>
          </p:cNvPr>
          <p:cNvSpPr txBox="1"/>
          <p:nvPr/>
        </p:nvSpPr>
        <p:spPr>
          <a:xfrm>
            <a:off x="1547095" y="745089"/>
            <a:ext cx="556662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/>
              <a:t>Gain an expanded understanding of case processing of felony defendants in state criminal courts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E8A7CF-A73E-4549-AF24-3572F9470719}"/>
              </a:ext>
            </a:extLst>
          </p:cNvPr>
          <p:cNvSpPr txBox="1"/>
          <p:nvPr/>
        </p:nvSpPr>
        <p:spPr>
          <a:xfrm>
            <a:off x="449450" y="806644"/>
            <a:ext cx="1224366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800" b="1"/>
              <a:t>Goal: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715030-6281-E44E-8867-1D032C04EF89}"/>
              </a:ext>
            </a:extLst>
          </p:cNvPr>
          <p:cNvSpPr txBox="1"/>
          <p:nvPr/>
        </p:nvSpPr>
        <p:spPr>
          <a:xfrm>
            <a:off x="173736" y="1520056"/>
            <a:ext cx="3607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What it is:</a:t>
            </a:r>
          </a:p>
          <a:p>
            <a:r>
              <a:rPr lang="en-US" sz="1200"/>
              <a:t>Compiles data on processing of persons charged with felony offenses in state courts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A1454B-531E-F748-81ED-C9D538322677}"/>
              </a:ext>
            </a:extLst>
          </p:cNvPr>
          <p:cNvSpPr txBox="1"/>
          <p:nvPr/>
        </p:nvSpPr>
        <p:spPr>
          <a:xfrm>
            <a:off x="173735" y="2265211"/>
            <a:ext cx="37473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Focus on pretrial release and detention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Questions related to process (admitted, detained, released populations,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Demographics and charges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340ADF-BDB5-284A-96B8-34096A56EE53}"/>
              </a:ext>
            </a:extLst>
          </p:cNvPr>
          <p:cNvSpPr txBox="1"/>
          <p:nvPr/>
        </p:nvSpPr>
        <p:spPr>
          <a:xfrm>
            <a:off x="4572000" y="1522397"/>
            <a:ext cx="395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Black Box of Pre-Trial Populations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77542C-E6A3-5C41-BE40-4C4D286F60F7}"/>
              </a:ext>
            </a:extLst>
          </p:cNvPr>
          <p:cNvSpPr txBox="1"/>
          <p:nvPr/>
        </p:nvSpPr>
        <p:spPr>
          <a:xfrm>
            <a:off x="5101890" y="2082886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Populations are Largely Unknown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6E97AA-38C1-064B-A817-A718E65ECDC4}"/>
              </a:ext>
            </a:extLst>
          </p:cNvPr>
          <p:cNvSpPr txBox="1"/>
          <p:nvPr/>
        </p:nvSpPr>
        <p:spPr>
          <a:xfrm>
            <a:off x="5101890" y="2618953"/>
            <a:ext cx="324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Limited Knowledge &amp; Visibility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2D0BAE-32F4-5A42-BE2D-3B6F82FE5DFA}"/>
              </a:ext>
            </a:extLst>
          </p:cNvPr>
          <p:cNvSpPr txBox="1"/>
          <p:nvPr/>
        </p:nvSpPr>
        <p:spPr>
          <a:xfrm>
            <a:off x="5101890" y="315502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Current National Study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93D4C8-0BD2-3C4B-8BEA-67EB12C0AAA3}"/>
              </a:ext>
            </a:extLst>
          </p:cNvPr>
          <p:cNvSpPr txBox="1"/>
          <p:nvPr/>
        </p:nvSpPr>
        <p:spPr>
          <a:xfrm>
            <a:off x="5101890" y="3691088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Populations Move Quickly</a:t>
            </a: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5376F2CE-3E25-614D-AFEA-782A20C537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881127"/>
              </p:ext>
            </p:extLst>
          </p:nvPr>
        </p:nvGraphicFramePr>
        <p:xfrm>
          <a:off x="107475" y="3342944"/>
          <a:ext cx="3674111" cy="153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5" name="Graphic 34" descr="Hourglass 30% with solid fill">
            <a:extLst>
              <a:ext uri="{FF2B5EF4-FFF2-40B4-BE49-F238E27FC236}">
                <a16:creationId xmlns:a16="http://schemas.microsoft.com/office/drawing/2014/main" id="{D87AE688-92B4-9541-B8ED-8E9CB2D47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0330" y="3691088"/>
            <a:ext cx="457200" cy="457200"/>
          </a:xfrm>
          <a:prstGeom prst="rect">
            <a:avLst/>
          </a:prstGeom>
        </p:spPr>
      </p:pic>
      <p:pic>
        <p:nvPicPr>
          <p:cNvPr id="37" name="Graphic 36" descr="Open book with solid fill">
            <a:extLst>
              <a:ext uri="{FF2B5EF4-FFF2-40B4-BE49-F238E27FC236}">
                <a16:creationId xmlns:a16="http://schemas.microsoft.com/office/drawing/2014/main" id="{A1FB2AB9-B38C-B749-B14B-157F9FA23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0330" y="3147679"/>
            <a:ext cx="457200" cy="457200"/>
          </a:xfrm>
          <a:prstGeom prst="rect">
            <a:avLst/>
          </a:prstGeom>
        </p:spPr>
      </p:pic>
      <p:pic>
        <p:nvPicPr>
          <p:cNvPr id="39" name="Graphic 38" descr="Search Inventory with solid fill">
            <a:extLst>
              <a:ext uri="{FF2B5EF4-FFF2-40B4-BE49-F238E27FC236}">
                <a16:creationId xmlns:a16="http://schemas.microsoft.com/office/drawing/2014/main" id="{498C1E7B-F788-734D-BA46-2762F5D957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5474" y="2604270"/>
            <a:ext cx="457200" cy="457200"/>
          </a:xfrm>
          <a:prstGeom prst="rect">
            <a:avLst/>
          </a:prstGeom>
        </p:spPr>
      </p:pic>
      <p:pic>
        <p:nvPicPr>
          <p:cNvPr id="41" name="Graphic 40" descr="Research with solid fill">
            <a:extLst>
              <a:ext uri="{FF2B5EF4-FFF2-40B4-BE49-F238E27FC236}">
                <a16:creationId xmlns:a16="http://schemas.microsoft.com/office/drawing/2014/main" id="{4D34BC1A-ACEE-BA4D-9CFA-6227AB8BF1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23306" y="203895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6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8351BDE-793D-0D4B-9929-CE54CF79BE67}"/>
              </a:ext>
            </a:extLst>
          </p:cNvPr>
          <p:cNvSpPr/>
          <p:nvPr/>
        </p:nvSpPr>
        <p:spPr bwMode="auto">
          <a:xfrm>
            <a:off x="5169244" y="1748358"/>
            <a:ext cx="1195142" cy="123211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C098499-B65B-DB49-A282-FFD99D8278EA}"/>
              </a:ext>
            </a:extLst>
          </p:cNvPr>
          <p:cNvSpPr/>
          <p:nvPr/>
        </p:nvSpPr>
        <p:spPr bwMode="auto">
          <a:xfrm>
            <a:off x="7394972" y="1748358"/>
            <a:ext cx="1195142" cy="123211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37E1F81-40DC-544F-89AA-D7F58CCCCB3E}"/>
              </a:ext>
            </a:extLst>
          </p:cNvPr>
          <p:cNvSpPr/>
          <p:nvPr/>
        </p:nvSpPr>
        <p:spPr bwMode="auto">
          <a:xfrm>
            <a:off x="2943515" y="1748358"/>
            <a:ext cx="1195142" cy="123211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FA0EC3C-36E4-6845-BBE4-37B4DDC45C9B}"/>
              </a:ext>
            </a:extLst>
          </p:cNvPr>
          <p:cNvSpPr/>
          <p:nvPr/>
        </p:nvSpPr>
        <p:spPr bwMode="auto">
          <a:xfrm>
            <a:off x="717786" y="1748359"/>
            <a:ext cx="1195142" cy="123211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05B680-1E2A-1B4A-A721-9592148EE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Collection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55A7F-EAB3-9945-941E-27010C81AA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D84ED-8D6B-234A-B985-116BA480F15E}"/>
              </a:ext>
            </a:extLst>
          </p:cNvPr>
          <p:cNvSpPr txBox="1"/>
          <p:nvPr/>
        </p:nvSpPr>
        <p:spPr>
          <a:xfrm>
            <a:off x="328493" y="3046315"/>
            <a:ext cx="197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Inform Agencies of Opportunity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50C00-FA16-2049-9C3C-2611F88C3C1C}"/>
              </a:ext>
            </a:extLst>
          </p:cNvPr>
          <p:cNvSpPr txBox="1"/>
          <p:nvPr/>
        </p:nvSpPr>
        <p:spPr>
          <a:xfrm>
            <a:off x="2554222" y="3046315"/>
            <a:ext cx="197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Establish Partnership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DDF36-3760-3244-B642-8410B65DD13F}"/>
              </a:ext>
            </a:extLst>
          </p:cNvPr>
          <p:cNvSpPr txBox="1"/>
          <p:nvPr/>
        </p:nvSpPr>
        <p:spPr>
          <a:xfrm>
            <a:off x="4779951" y="3046315"/>
            <a:ext cx="197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Intake Pretrial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B46F17-221D-D741-8BC0-113A83CACF3E}"/>
              </a:ext>
            </a:extLst>
          </p:cNvPr>
          <p:cNvSpPr txBox="1"/>
          <p:nvPr/>
        </p:nvSpPr>
        <p:spPr>
          <a:xfrm>
            <a:off x="7005679" y="3046315"/>
            <a:ext cx="197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Combine Information</a:t>
            </a:r>
          </a:p>
        </p:txBody>
      </p:sp>
      <p:pic>
        <p:nvPicPr>
          <p:cNvPr id="12" name="Graphic 11" descr="Table with solid fill">
            <a:extLst>
              <a:ext uri="{FF2B5EF4-FFF2-40B4-BE49-F238E27FC236}">
                <a16:creationId xmlns:a16="http://schemas.microsoft.com/office/drawing/2014/main" id="{69BF37EB-3D1A-8A43-BE66-6D2CE6DD6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3904" y="1817354"/>
            <a:ext cx="1097280" cy="1097280"/>
          </a:xfrm>
          <a:prstGeom prst="rect">
            <a:avLst/>
          </a:prstGeom>
        </p:spPr>
      </p:pic>
      <p:pic>
        <p:nvPicPr>
          <p:cNvPr id="14" name="Graphic 13" descr="Court with solid fill">
            <a:extLst>
              <a:ext uri="{FF2B5EF4-FFF2-40B4-BE49-F238E27FC236}">
                <a16:creationId xmlns:a16="http://schemas.microsoft.com/office/drawing/2014/main" id="{BE367AD6-FF9B-5D45-9B27-15B6D6F34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8176" y="1817354"/>
            <a:ext cx="1097280" cy="1097280"/>
          </a:xfrm>
          <a:prstGeom prst="rect">
            <a:avLst/>
          </a:prstGeom>
        </p:spPr>
      </p:pic>
      <p:pic>
        <p:nvPicPr>
          <p:cNvPr id="16" name="Graphic 15" descr="Boardroom with solid fill">
            <a:extLst>
              <a:ext uri="{FF2B5EF4-FFF2-40B4-BE49-F238E27FC236}">
                <a16:creationId xmlns:a16="http://schemas.microsoft.com/office/drawing/2014/main" id="{3589F085-EB62-C545-93FA-80CD30F6C3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92447" y="1817354"/>
            <a:ext cx="1097280" cy="1097280"/>
          </a:xfrm>
          <a:prstGeom prst="rect">
            <a:avLst/>
          </a:prstGeom>
        </p:spPr>
      </p:pic>
      <p:pic>
        <p:nvPicPr>
          <p:cNvPr id="18" name="Graphic 17" descr="Police male with solid fill">
            <a:extLst>
              <a:ext uri="{FF2B5EF4-FFF2-40B4-BE49-F238E27FC236}">
                <a16:creationId xmlns:a16="http://schemas.microsoft.com/office/drawing/2014/main" id="{9E1AD60E-6E1E-5E44-A003-5190423114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6718" y="1817354"/>
            <a:ext cx="1097280" cy="1097280"/>
          </a:xfrm>
          <a:prstGeom prst="rect">
            <a:avLst/>
          </a:prstGeom>
        </p:spPr>
      </p:pic>
      <p:sp>
        <p:nvSpPr>
          <p:cNvPr id="23" name="Right Arrow 22">
            <a:extLst>
              <a:ext uri="{FF2B5EF4-FFF2-40B4-BE49-F238E27FC236}">
                <a16:creationId xmlns:a16="http://schemas.microsoft.com/office/drawing/2014/main" id="{6EE9E2C5-BB9C-1F4F-9225-C95E01B1E63C}"/>
              </a:ext>
            </a:extLst>
          </p:cNvPr>
          <p:cNvSpPr/>
          <p:nvPr/>
        </p:nvSpPr>
        <p:spPr bwMode="auto">
          <a:xfrm>
            <a:off x="2056190" y="2124191"/>
            <a:ext cx="744062" cy="48044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B0472912-7625-1048-A6F8-71058965247D}"/>
              </a:ext>
            </a:extLst>
          </p:cNvPr>
          <p:cNvSpPr/>
          <p:nvPr/>
        </p:nvSpPr>
        <p:spPr bwMode="auto">
          <a:xfrm>
            <a:off x="4281919" y="2124191"/>
            <a:ext cx="744062" cy="48044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F9BD9256-5A72-BC48-8B84-F713EEFBE2B6}"/>
              </a:ext>
            </a:extLst>
          </p:cNvPr>
          <p:cNvSpPr/>
          <p:nvPr/>
        </p:nvSpPr>
        <p:spPr bwMode="auto">
          <a:xfrm>
            <a:off x="6507648" y="2124191"/>
            <a:ext cx="744062" cy="48044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540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79212E-5A07-7A42-ADC1-79EF791B52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AF0F15-5DED-CE42-92B4-5E9C5C396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40301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C950B6-3B87-A341-AE53-790E1740A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Build an Autocoder?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014BC-8DE4-7C49-B19E-DDD03D6461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4F15B1-8737-0543-A86C-66686BCB5963}"/>
              </a:ext>
            </a:extLst>
          </p:cNvPr>
          <p:cNvSpPr txBox="1"/>
          <p:nvPr/>
        </p:nvSpPr>
        <p:spPr>
          <a:xfrm>
            <a:off x="137160" y="750856"/>
            <a:ext cx="8761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Unstandardized offense text across multiple agencies makes reporting and further analysis impossible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D6F217B-0E3A-A84E-B589-32902B8EC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954180"/>
              </p:ext>
            </p:extLst>
          </p:nvPr>
        </p:nvGraphicFramePr>
        <p:xfrm>
          <a:off x="557939" y="2304742"/>
          <a:ext cx="284652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6522">
                  <a:extLst>
                    <a:ext uri="{9D8B030D-6E8A-4147-A177-3AD203B41FA5}">
                      <a16:colId xmlns:a16="http://schemas.microsoft.com/office/drawing/2014/main" val="4217380517"/>
                    </a:ext>
                  </a:extLst>
                </a:gridCol>
              </a:tblGrid>
              <a:tr h="197117">
                <a:tc>
                  <a:txBody>
                    <a:bodyPr/>
                    <a:lstStyle/>
                    <a:p>
                      <a:r>
                        <a:rPr lang="en-US"/>
                        <a:t>Example Offense Text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741583"/>
                  </a:ext>
                </a:extLst>
              </a:tr>
              <a:tr h="182325">
                <a:tc>
                  <a:txBody>
                    <a:bodyPr/>
                    <a:lstStyle/>
                    <a:p>
                      <a:r>
                        <a:rPr lang="en-US" sz="1100"/>
                        <a:t>POSSESS STOLEN VEHICLE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430586"/>
                  </a:ext>
                </a:extLst>
              </a:tr>
              <a:tr h="182325">
                <a:tc>
                  <a:txBody>
                    <a:bodyPr/>
                    <a:lstStyle/>
                    <a:p>
                      <a:r>
                        <a:rPr lang="en-US" sz="1100"/>
                        <a:t>ALTERATION OF VIN NUMBER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786352"/>
                  </a:ext>
                </a:extLst>
              </a:tr>
              <a:tr h="182325">
                <a:tc>
                  <a:txBody>
                    <a:bodyPr/>
                    <a:lstStyle/>
                    <a:p>
                      <a:r>
                        <a:rPr lang="en-US" sz="1100"/>
                        <a:t>ATT POSS STOLEN VEHICLE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322349"/>
                  </a:ext>
                </a:extLst>
              </a:tr>
              <a:tr h="182325">
                <a:tc>
                  <a:txBody>
                    <a:bodyPr/>
                    <a:lstStyle/>
                    <a:p>
                      <a:r>
                        <a:rPr lang="en-US" sz="1100"/>
                        <a:t>VEHICLE THEFT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737307"/>
                  </a:ext>
                </a:extLst>
              </a:tr>
              <a:tr h="182325">
                <a:tc>
                  <a:txBody>
                    <a:bodyPr/>
                    <a:lstStyle/>
                    <a:p>
                      <a:r>
                        <a:rPr lang="en-US" sz="1100"/>
                        <a:t>ILLEGAL POSSESSION OF A VIN PLATE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32841"/>
                  </a:ext>
                </a:extLst>
              </a:tr>
              <a:tr h="182325">
                <a:tc>
                  <a:txBody>
                    <a:bodyPr/>
                    <a:lstStyle/>
                    <a:p>
                      <a:r>
                        <a:rPr lang="en-US" sz="1100"/>
                        <a:t>THEFT OF MV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31804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BE70C97-258F-E848-873E-EAF4E66E9877}"/>
              </a:ext>
            </a:extLst>
          </p:cNvPr>
          <p:cNvSpPr txBox="1"/>
          <p:nvPr/>
        </p:nvSpPr>
        <p:spPr>
          <a:xfrm>
            <a:off x="4401309" y="2954274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Auto Theft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9A2C3D02-5187-2A4E-9C19-F94D774459DD}"/>
              </a:ext>
            </a:extLst>
          </p:cNvPr>
          <p:cNvSpPr/>
          <p:nvPr/>
        </p:nvSpPr>
        <p:spPr bwMode="auto">
          <a:xfrm>
            <a:off x="3530854" y="2954274"/>
            <a:ext cx="744062" cy="48044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C51001-F092-8D4C-9045-7E485DEAEB98}"/>
              </a:ext>
            </a:extLst>
          </p:cNvPr>
          <p:cNvSpPr txBox="1"/>
          <p:nvPr/>
        </p:nvSpPr>
        <p:spPr>
          <a:xfrm>
            <a:off x="6548034" y="2195965"/>
            <a:ext cx="124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Auto Theft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4A889B-5BBB-664F-A25D-F31198C4AAEA}"/>
              </a:ext>
            </a:extLst>
          </p:cNvPr>
          <p:cNvSpPr txBox="1"/>
          <p:nvPr/>
        </p:nvSpPr>
        <p:spPr>
          <a:xfrm>
            <a:off x="6548032" y="395166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Fraud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465EE8-725F-A746-B84C-B62DA3690086}"/>
              </a:ext>
            </a:extLst>
          </p:cNvPr>
          <p:cNvSpPr txBox="1"/>
          <p:nvPr/>
        </p:nvSpPr>
        <p:spPr>
          <a:xfrm rot="5400000">
            <a:off x="6578812" y="2917193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/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1E7556-BEC4-294D-AE26-5047B8F027CA}"/>
              </a:ext>
            </a:extLst>
          </p:cNvPr>
          <p:cNvSpPr txBox="1"/>
          <p:nvPr/>
        </p:nvSpPr>
        <p:spPr>
          <a:xfrm>
            <a:off x="6548033" y="257196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Property Crime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0F1ABC-1F9F-2945-940A-69E711A626E3}"/>
              </a:ext>
            </a:extLst>
          </p:cNvPr>
          <p:cNvSpPr txBox="1"/>
          <p:nvPr/>
        </p:nvSpPr>
        <p:spPr>
          <a:xfrm>
            <a:off x="6548032" y="432766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Other/General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563DCE-B469-5A47-A976-55D68DCB3D0E}"/>
              </a:ext>
            </a:extLst>
          </p:cNvPr>
          <p:cNvSpPr txBox="1"/>
          <p:nvPr/>
        </p:nvSpPr>
        <p:spPr>
          <a:xfrm>
            <a:off x="6548032" y="1744952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/>
              <a:t>78 Categories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AD991337-7329-5142-9E0B-D1474EA3AC5B}"/>
              </a:ext>
            </a:extLst>
          </p:cNvPr>
          <p:cNvCxnSpPr>
            <a:stCxn id="10" idx="3"/>
            <a:endCxn id="13" idx="1"/>
          </p:cNvCxnSpPr>
          <p:nvPr/>
        </p:nvCxnSpPr>
        <p:spPr bwMode="auto">
          <a:xfrm flipV="1">
            <a:off x="6123255" y="2380631"/>
            <a:ext cx="424779" cy="804476"/>
          </a:xfrm>
          <a:prstGeom prst="bentConnector3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78103500"/>
      </p:ext>
    </p:extLst>
  </p:cSld>
  <p:clrMapOvr>
    <a:masterClrMapping/>
  </p:clrMapOvr>
</p:sld>
</file>

<file path=ppt/theme/theme1.xml><?xml version="1.0" encoding="utf-8"?>
<a:theme xmlns:a="http://schemas.openxmlformats.org/drawingml/2006/main" name="RTI Corporate (White)">
  <a:themeElements>
    <a:clrScheme name="RTI New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E4E96"/>
      </a:accent1>
      <a:accent2>
        <a:srgbClr val="00A3E0"/>
      </a:accent2>
      <a:accent3>
        <a:srgbClr val="68478D"/>
      </a:accent3>
      <a:accent4>
        <a:srgbClr val="83BD00"/>
      </a:accent4>
      <a:accent5>
        <a:srgbClr val="FFC845"/>
      </a:accent5>
      <a:accent6>
        <a:srgbClr val="FF595D"/>
      </a:accent6>
      <a:hlink>
        <a:srgbClr val="0045C7"/>
      </a:hlink>
      <a:folHlink>
        <a:srgbClr val="5D6E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33665CCC-D477-5E40-8118-48C171DDB881}" vid="{E3CD5367-758B-FE43-9B1E-9EF874A301D9}"/>
    </a:ext>
  </a:extLst>
</a:theme>
</file>

<file path=ppt/theme/theme2.xml><?xml version="1.0" encoding="utf-8"?>
<a:theme xmlns:a="http://schemas.openxmlformats.org/drawingml/2006/main" name="RTI Corporate (Blue)">
  <a:themeElements>
    <a:clrScheme name="RTI New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E4E96"/>
      </a:accent1>
      <a:accent2>
        <a:srgbClr val="00A3E0"/>
      </a:accent2>
      <a:accent3>
        <a:srgbClr val="68478D"/>
      </a:accent3>
      <a:accent4>
        <a:srgbClr val="83BD00"/>
      </a:accent4>
      <a:accent5>
        <a:srgbClr val="FFC845"/>
      </a:accent5>
      <a:accent6>
        <a:srgbClr val="FF595D"/>
      </a:accent6>
      <a:hlink>
        <a:srgbClr val="0045C7"/>
      </a:hlink>
      <a:folHlink>
        <a:srgbClr val="5D6E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33665CCC-D477-5E40-8118-48C171DDB881}" vid="{0846CB98-C9AC-9646-B656-A047EBB58D35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DC7AC06673DB47AE3983B332D278A9" ma:contentTypeVersion="3" ma:contentTypeDescription="Create a new document." ma:contentTypeScope="" ma:versionID="24df3de390d737e792c5366cddaf9da8">
  <xsd:schema xmlns:xsd="http://www.w3.org/2001/XMLSchema" xmlns:xs="http://www.w3.org/2001/XMLSchema" xmlns:p="http://schemas.microsoft.com/office/2006/metadata/properties" xmlns:ns2="e6db4f07-2e5e-4997-a3e4-76854ad13079" xmlns:ns3="48fcb02c-68b6-4721-b044-ff19e869f574" targetNamespace="http://schemas.microsoft.com/office/2006/metadata/properties" ma:root="true" ma:fieldsID="277a4db21009f499ff9438ccd9951c18" ns2:_="" ns3:_="">
    <xsd:import namespace="e6db4f07-2e5e-4997-a3e4-76854ad13079"/>
    <xsd:import namespace="48fcb02c-68b6-4721-b044-ff19e869f57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b4f07-2e5e-4997-a3e4-76854ad1307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default="Minutes" ma:format="Dropdown" ma:internalName="Document_x0020_Type">
      <xsd:simpleType>
        <xsd:restriction base="dms:Choice">
          <xsd:enumeration value="Agenda"/>
          <xsd:enumeration value="Minutes"/>
          <xsd:enumeration value="Presentation"/>
          <xsd:enumeration value="Reference Guide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cb02c-68b6-4721-b044-ff19e869f57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e6db4f07-2e5e-4997-a3e4-76854ad13079">Minutes</Document_x0020_Type>
  </documentManagement>
</p:properties>
</file>

<file path=customXml/itemProps1.xml><?xml version="1.0" encoding="utf-8"?>
<ds:datastoreItem xmlns:ds="http://schemas.openxmlformats.org/officeDocument/2006/customXml" ds:itemID="{A9466EE0-959F-431F-97ED-A925EF99E9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93CD05-84F7-4A49-A862-BB4B42164220}"/>
</file>

<file path=customXml/itemProps3.xml><?xml version="1.0" encoding="utf-8"?>
<ds:datastoreItem xmlns:ds="http://schemas.openxmlformats.org/officeDocument/2006/customXml" ds:itemID="{9B9CB693-0DEF-4114-9482-174E83C8CC11}">
  <ds:schemaRefs>
    <ds:schemaRef ds:uri="875bb054-f2b3-4b76-a793-0cfc50037577"/>
    <ds:schemaRef ds:uri="893535dc-a6ba-4ab3-bc6b-b8b74b13bb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RTI Corporate (White)</Template>
  <TotalTime>10403</TotalTime>
  <Words>933</Words>
  <Application>Microsoft Macintosh PowerPoint</Application>
  <PresentationFormat>On-screen Show (16:9)</PresentationFormat>
  <Paragraphs>193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Calibri</vt:lpstr>
      <vt:lpstr>Courier New</vt:lpstr>
      <vt:lpstr>System Font Regular</vt:lpstr>
      <vt:lpstr>Times New Roman</vt:lpstr>
      <vt:lpstr>Wingdings</vt:lpstr>
      <vt:lpstr>RTI Corporate (White)</vt:lpstr>
      <vt:lpstr>RTI Corporate (Blue)</vt:lpstr>
      <vt:lpstr>Automating Offense Text Standardization for Criminal Justice Data</vt:lpstr>
      <vt:lpstr>Presenters</vt:lpstr>
      <vt:lpstr>Agenda</vt:lpstr>
      <vt:lpstr>Our Autocoder Improves Offense Coding Efficiency</vt:lpstr>
      <vt:lpstr>Background</vt:lpstr>
      <vt:lpstr>What is the National Pretrial Reporting Project (NPRP)</vt:lpstr>
      <vt:lpstr>Data Collection Process</vt:lpstr>
      <vt:lpstr>Approach</vt:lpstr>
      <vt:lpstr>Why Build an Autocoder?</vt:lpstr>
      <vt:lpstr>Initial Data Source – NCRP Crosswalk</vt:lpstr>
      <vt:lpstr>Initial Modeling Approach - ROTA</vt:lpstr>
      <vt:lpstr>Data Quality Assessment</vt:lpstr>
      <vt:lpstr>Data Processing &amp; Training Split</vt:lpstr>
      <vt:lpstr>Results &amp; Output</vt:lpstr>
      <vt:lpstr>Initial Model Development &amp; Selection</vt:lpstr>
      <vt:lpstr>Why SetFit?</vt:lpstr>
      <vt:lpstr>Iterative Process</vt:lpstr>
      <vt:lpstr>Top-5 Results Overview Across Datasets</vt:lpstr>
      <vt:lpstr>We Operationalized this Process using Prodigy</vt:lpstr>
      <vt:lpstr>Impact</vt:lpstr>
      <vt:lpstr>Impact</vt:lpstr>
      <vt:lpstr>Next Steps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FedCASIC: OTAC Rough</dc:title>
  <dc:creator>Berghammer, Anthony</dc:creator>
  <cp:lastModifiedBy>Berghammer, Anthony</cp:lastModifiedBy>
  <cp:revision>2</cp:revision>
  <cp:lastPrinted>2020-02-14T14:03:35Z</cp:lastPrinted>
  <dcterms:created xsi:type="dcterms:W3CDTF">2024-12-11T21:28:36Z</dcterms:created>
  <dcterms:modified xsi:type="dcterms:W3CDTF">2025-04-22T19:06:13Z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0x01010003DC7AC06673DB47AE3983B332D278A9</vt:lpwstr>
  </property>
</Properties>
</file>