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367" r:id="rId5"/>
    <p:sldId id="368" r:id="rId6"/>
    <p:sldId id="347" r:id="rId7"/>
    <p:sldId id="348" r:id="rId8"/>
    <p:sldId id="369" r:id="rId9"/>
    <p:sldId id="358" r:id="rId10"/>
    <p:sldId id="373" r:id="rId11"/>
    <p:sldId id="362" r:id="rId12"/>
    <p:sldId id="363" r:id="rId13"/>
    <p:sldId id="380" r:id="rId14"/>
    <p:sldId id="385" r:id="rId15"/>
    <p:sldId id="386" r:id="rId16"/>
    <p:sldId id="375" r:id="rId17"/>
    <p:sldId id="384" r:id="rId18"/>
    <p:sldId id="376" r:id="rId19"/>
    <p:sldId id="377" r:id="rId20"/>
    <p:sldId id="378" r:id="rId21"/>
    <p:sldId id="359" r:id="rId22"/>
    <p:sldId id="365" r:id="rId23"/>
    <p:sldId id="366" r:id="rId24"/>
    <p:sldId id="3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024384-44A9-DDE0-A7C6-2C79C6649BF3}" name="Kevin J Zajac (CENSUS/DCMD FED)" initials="KJZ(F" userId="S::Kevin.J.Zajac@census.gov::937131c0-7d28-4cb4-b14f-715c226c1567" providerId="AD"/>
  <p188:author id="{50AE9188-A68B-216A-F6AF-EC6535D3E8E6}" name="Julia Beckhusen (CENSUS/SEHSD FED)" initials="JB(F" userId="S::Julia.B.Beckhusen@census.gov::ddd089ce-efee-4b5e-9352-88d267d64d40" providerId="AD"/>
  <p188:author id="{1B25AF96-BE5E-4D0F-5272-E4B3727CF890}" name="Ana J Montalvo (CENSUS/SEHSD FED)" initials="AJM(F" userId="S::Ana.J.Montalvo@census.gov::db682d5f-de3e-463d-bf74-62e92b1b6735" providerId="AD"/>
  <p188:author id="{530BBAA5-6D6E-9BA6-FC2E-A7611694DCEB}" name="Lynda Laughlin (CENSUS/SEHSD FED)" initials="LL(F" userId="S::lynda.l.laughlin@census.gov::e8762de3-f6ac-461e-904d-74d988021188" providerId="AD"/>
  <p188:author id="{0174E9AF-2D13-FC17-3FA6-86F4AFC0FDB0}" name="Stephen V Gibson (CENSUS/PIO CTR)" initials="SVG(C" userId="S::stephen.v.gibson@census.gov::be92d570-bbf2-4d43-81a2-c1ea4910fc19" providerId="AD"/>
  <p188:author id="{95DFE4B5-B810-E584-9CCE-769A6C421116}" name="Christine Flanagan Borman (CENSUS/DCMD FED)" initials="CFB(F" userId="S::christine.flanagan.borman@census.gov::46fdc4f2-a73f-4e13-80ad-14386484e0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392"/>
    <a:srgbClr val="195594"/>
    <a:srgbClr val="8A8C8F"/>
    <a:srgbClr val="D2E5F6"/>
    <a:srgbClr val="C41230"/>
    <a:srgbClr val="185594"/>
    <a:srgbClr val="FF7043"/>
    <a:srgbClr val="005288"/>
    <a:srgbClr val="000000"/>
    <a:srgbClr val="EBF5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7740" autoAdjust="0"/>
  </p:normalViewPr>
  <p:slideViewPr>
    <p:cSldViewPr snapToGrid="0">
      <p:cViewPr varScale="1">
        <p:scale>
          <a:sx n="123" d="100"/>
          <a:sy n="123" d="100"/>
        </p:scale>
        <p:origin x="1668"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2000" cap="none" dirty="0"/>
              <a:t>Industry Matching Rate </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New Autocoder (LLM)</c:v>
                </c:pt>
              </c:strCache>
            </c:strRef>
          </c:tx>
          <c:spPr>
            <a:ln w="22225" cap="rnd">
              <a:solidFill>
                <a:schemeClr val="dk1">
                  <a:tint val="88000"/>
                </a:schemeClr>
              </a:solidFill>
              <a:round/>
            </a:ln>
            <a:effectLst/>
          </c:spPr>
          <c:marker>
            <c:symbol val="diamond"/>
            <c:size val="6"/>
            <c:spPr>
              <a:solidFill>
                <a:schemeClr val="accent1">
                  <a:tint val="77000"/>
                </a:schemeClr>
              </a:solidFill>
              <a:ln w="9525">
                <a:solidFill>
                  <a:schemeClr val="accent1">
                    <a:tint val="77000"/>
                  </a:schemeClr>
                </a:solidFill>
                <a:round/>
              </a:ln>
              <a:effectLst/>
            </c:spPr>
          </c:marker>
          <c:cat>
            <c:strRef>
              <c:f>Sheet1!$A$2:$A$5</c:f>
              <c:strCache>
                <c:ptCount val="4"/>
                <c:pt idx="0">
                  <c:v>January  (n=131000)</c:v>
                </c:pt>
                <c:pt idx="1">
                  <c:v>February  (n=139000)</c:v>
                </c:pt>
                <c:pt idx="2">
                  <c:v>March (n=160000)</c:v>
                </c:pt>
                <c:pt idx="3">
                  <c:v>April  (n=139000)</c:v>
                </c:pt>
              </c:strCache>
            </c:strRef>
          </c:cat>
          <c:val>
            <c:numRef>
              <c:f>Sheet1!$B$2:$B$5</c:f>
              <c:numCache>
                <c:formatCode>0%</c:formatCode>
                <c:ptCount val="4"/>
                <c:pt idx="0">
                  <c:v>0.56399999999999995</c:v>
                </c:pt>
                <c:pt idx="1">
                  <c:v>0.56820000000000004</c:v>
                </c:pt>
                <c:pt idx="2">
                  <c:v>0.56679999999999997</c:v>
                </c:pt>
                <c:pt idx="3">
                  <c:v>0.56669999999999998</c:v>
                </c:pt>
              </c:numCache>
            </c:numRef>
          </c:val>
          <c:smooth val="0"/>
          <c:extLst>
            <c:ext xmlns:c16="http://schemas.microsoft.com/office/drawing/2014/chart" uri="{C3380CC4-5D6E-409C-BE32-E72D297353CC}">
              <c16:uniqueId val="{00000000-2280-432D-A62C-71A7E91F07C1}"/>
            </c:ext>
          </c:extLst>
        </c:ser>
        <c:ser>
          <c:idx val="1"/>
          <c:order val="1"/>
          <c:tx>
            <c:strRef>
              <c:f>Sheet1!$C$1</c:f>
              <c:strCache>
                <c:ptCount val="1"/>
                <c:pt idx="0">
                  <c:v>Current Autocoder (Log)</c:v>
                </c:pt>
              </c:strCache>
            </c:strRef>
          </c:tx>
          <c:spPr>
            <a:ln w="22225" cap="rnd">
              <a:solidFill>
                <a:schemeClr val="dk1">
                  <a:tint val="55000"/>
                </a:schemeClr>
              </a:solidFill>
              <a:round/>
            </a:ln>
            <a:effectLst/>
          </c:spPr>
          <c:marker>
            <c:symbol val="square"/>
            <c:size val="6"/>
            <c:spPr>
              <a:solidFill>
                <a:schemeClr val="accent1">
                  <a:shade val="76000"/>
                </a:schemeClr>
              </a:solidFill>
              <a:ln w="9525">
                <a:solidFill>
                  <a:schemeClr val="accent1">
                    <a:shade val="76000"/>
                  </a:schemeClr>
                </a:solidFill>
                <a:round/>
              </a:ln>
              <a:effectLst/>
            </c:spPr>
          </c:marker>
          <c:cat>
            <c:strRef>
              <c:f>Sheet1!$A$2:$A$5</c:f>
              <c:strCache>
                <c:ptCount val="4"/>
                <c:pt idx="0">
                  <c:v>January  (n=131000)</c:v>
                </c:pt>
                <c:pt idx="1">
                  <c:v>February  (n=139000)</c:v>
                </c:pt>
                <c:pt idx="2">
                  <c:v>March (n=160000)</c:v>
                </c:pt>
                <c:pt idx="3">
                  <c:v>April  (n=139000)</c:v>
                </c:pt>
              </c:strCache>
            </c:strRef>
          </c:cat>
          <c:val>
            <c:numRef>
              <c:f>Sheet1!$C$2:$C$5</c:f>
              <c:numCache>
                <c:formatCode>0%</c:formatCode>
                <c:ptCount val="4"/>
                <c:pt idx="0">
                  <c:v>0.57999999999999996</c:v>
                </c:pt>
                <c:pt idx="1">
                  <c:v>0.59</c:v>
                </c:pt>
                <c:pt idx="2">
                  <c:v>0.5837</c:v>
                </c:pt>
                <c:pt idx="3">
                  <c:v>0.57999999999999996</c:v>
                </c:pt>
              </c:numCache>
            </c:numRef>
          </c:val>
          <c:smooth val="0"/>
          <c:extLst>
            <c:ext xmlns:c16="http://schemas.microsoft.com/office/drawing/2014/chart" uri="{C3380CC4-5D6E-409C-BE32-E72D297353CC}">
              <c16:uniqueId val="{00000001-2280-432D-A62C-71A7E91F07C1}"/>
            </c:ext>
          </c:extLst>
        </c:ser>
        <c:dLbls>
          <c:showLegendKey val="0"/>
          <c:showVal val="0"/>
          <c:showCatName val="0"/>
          <c:showSerName val="0"/>
          <c:showPercent val="0"/>
          <c:showBubbleSize val="0"/>
        </c:dLbls>
        <c:marker val="1"/>
        <c:smooth val="0"/>
        <c:axId val="19362591"/>
        <c:axId val="19363551"/>
      </c:lineChart>
      <c:catAx>
        <c:axId val="193625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none" spc="120" normalizeH="0" baseline="0">
                <a:solidFill>
                  <a:schemeClr val="tx1">
                    <a:lumMod val="65000"/>
                    <a:lumOff val="35000"/>
                  </a:schemeClr>
                </a:solidFill>
                <a:latin typeface="+mn-lt"/>
                <a:ea typeface="+mn-ea"/>
                <a:cs typeface="+mn-cs"/>
              </a:defRPr>
            </a:pPr>
            <a:endParaRPr lang="en-US"/>
          </a:p>
        </c:txPr>
        <c:crossAx val="19363551"/>
        <c:crosses val="autoZero"/>
        <c:auto val="1"/>
        <c:lblAlgn val="ctr"/>
        <c:lblOffset val="100"/>
        <c:noMultiLvlLbl val="0"/>
      </c:catAx>
      <c:valAx>
        <c:axId val="19363551"/>
        <c:scaling>
          <c:orientation val="minMax"/>
          <c:max val="1"/>
          <c:min val="0"/>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625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2000" cap="none" dirty="0"/>
              <a:t>Occupation Matching Rate</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New Autocoder (LLM)</c:v>
                </c:pt>
              </c:strCache>
            </c:strRef>
          </c:tx>
          <c:spPr>
            <a:ln w="22225" cap="rnd">
              <a:solidFill>
                <a:schemeClr val="dk1">
                  <a:tint val="88000"/>
                </a:schemeClr>
              </a:solidFill>
              <a:round/>
            </a:ln>
            <a:effectLst/>
          </c:spPr>
          <c:marker>
            <c:symbol val="diamond"/>
            <c:size val="6"/>
            <c:spPr>
              <a:solidFill>
                <a:schemeClr val="accent1">
                  <a:tint val="77000"/>
                </a:schemeClr>
              </a:solidFill>
              <a:ln w="9525">
                <a:solidFill>
                  <a:schemeClr val="accent1">
                    <a:tint val="77000"/>
                  </a:schemeClr>
                </a:solidFill>
                <a:round/>
              </a:ln>
              <a:effectLst/>
            </c:spPr>
          </c:marker>
          <c:cat>
            <c:strRef>
              <c:f>Sheet1!$A$2:$A$5</c:f>
              <c:strCache>
                <c:ptCount val="4"/>
                <c:pt idx="0">
                  <c:v>January (n=131000)</c:v>
                </c:pt>
                <c:pt idx="1">
                  <c:v>February (n=139000)</c:v>
                </c:pt>
                <c:pt idx="2">
                  <c:v>March (n=160000)</c:v>
                </c:pt>
                <c:pt idx="3">
                  <c:v>April (n=139000)</c:v>
                </c:pt>
              </c:strCache>
            </c:strRef>
          </c:cat>
          <c:val>
            <c:numRef>
              <c:f>Sheet1!$B$2:$B$5</c:f>
              <c:numCache>
                <c:formatCode>0%</c:formatCode>
                <c:ptCount val="4"/>
                <c:pt idx="0">
                  <c:v>0.40460000000000002</c:v>
                </c:pt>
                <c:pt idx="1">
                  <c:v>0.4027</c:v>
                </c:pt>
                <c:pt idx="2">
                  <c:v>0.40489999999999998</c:v>
                </c:pt>
                <c:pt idx="3">
                  <c:v>0.40279999999999999</c:v>
                </c:pt>
              </c:numCache>
            </c:numRef>
          </c:val>
          <c:smooth val="0"/>
          <c:extLst>
            <c:ext xmlns:c16="http://schemas.microsoft.com/office/drawing/2014/chart" uri="{C3380CC4-5D6E-409C-BE32-E72D297353CC}">
              <c16:uniqueId val="{00000000-3B5A-4E93-BF95-7BFAA7EAB2EF}"/>
            </c:ext>
          </c:extLst>
        </c:ser>
        <c:ser>
          <c:idx val="1"/>
          <c:order val="1"/>
          <c:tx>
            <c:strRef>
              <c:f>Sheet1!$C$1</c:f>
              <c:strCache>
                <c:ptCount val="1"/>
                <c:pt idx="0">
                  <c:v>Current Autocoder (Log)</c:v>
                </c:pt>
              </c:strCache>
            </c:strRef>
          </c:tx>
          <c:spPr>
            <a:ln w="22225" cap="rnd">
              <a:solidFill>
                <a:schemeClr val="dk1">
                  <a:tint val="55000"/>
                </a:schemeClr>
              </a:solidFill>
              <a:round/>
            </a:ln>
            <a:effectLst/>
          </c:spPr>
          <c:marker>
            <c:symbol val="square"/>
            <c:size val="6"/>
            <c:spPr>
              <a:solidFill>
                <a:schemeClr val="accent1">
                  <a:shade val="76000"/>
                </a:schemeClr>
              </a:solidFill>
              <a:ln w="9525">
                <a:solidFill>
                  <a:schemeClr val="accent1">
                    <a:shade val="76000"/>
                  </a:schemeClr>
                </a:solidFill>
                <a:round/>
              </a:ln>
              <a:effectLst/>
            </c:spPr>
          </c:marker>
          <c:cat>
            <c:strRef>
              <c:f>Sheet1!$A$2:$A$5</c:f>
              <c:strCache>
                <c:ptCount val="4"/>
                <c:pt idx="0">
                  <c:v>January (n=131000)</c:v>
                </c:pt>
                <c:pt idx="1">
                  <c:v>February (n=139000)</c:v>
                </c:pt>
                <c:pt idx="2">
                  <c:v>March (n=160000)</c:v>
                </c:pt>
                <c:pt idx="3">
                  <c:v>April (n=139000)</c:v>
                </c:pt>
              </c:strCache>
            </c:strRef>
          </c:cat>
          <c:val>
            <c:numRef>
              <c:f>Sheet1!$C$2:$C$5</c:f>
              <c:numCache>
                <c:formatCode>0%</c:formatCode>
                <c:ptCount val="4"/>
                <c:pt idx="0">
                  <c:v>0.48299999999999998</c:v>
                </c:pt>
                <c:pt idx="1">
                  <c:v>0.48370000000000002</c:v>
                </c:pt>
                <c:pt idx="2">
                  <c:v>0.48449999999999999</c:v>
                </c:pt>
                <c:pt idx="3">
                  <c:v>0.48130000000000001</c:v>
                </c:pt>
              </c:numCache>
            </c:numRef>
          </c:val>
          <c:smooth val="0"/>
          <c:extLst>
            <c:ext xmlns:c16="http://schemas.microsoft.com/office/drawing/2014/chart" uri="{C3380CC4-5D6E-409C-BE32-E72D297353CC}">
              <c16:uniqueId val="{00000001-3B5A-4E93-BF95-7BFAA7EAB2EF}"/>
            </c:ext>
          </c:extLst>
        </c:ser>
        <c:dLbls>
          <c:showLegendKey val="0"/>
          <c:showVal val="0"/>
          <c:showCatName val="0"/>
          <c:showSerName val="0"/>
          <c:showPercent val="0"/>
          <c:showBubbleSize val="0"/>
        </c:dLbls>
        <c:marker val="1"/>
        <c:smooth val="0"/>
        <c:axId val="19362591"/>
        <c:axId val="19363551"/>
      </c:lineChart>
      <c:catAx>
        <c:axId val="193625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none" spc="120" normalizeH="0" baseline="0">
                <a:solidFill>
                  <a:schemeClr val="tx1">
                    <a:lumMod val="65000"/>
                    <a:lumOff val="35000"/>
                  </a:schemeClr>
                </a:solidFill>
                <a:latin typeface="+mn-lt"/>
                <a:ea typeface="+mn-ea"/>
                <a:cs typeface="+mn-cs"/>
              </a:defRPr>
            </a:pPr>
            <a:endParaRPr lang="en-US"/>
          </a:p>
        </c:txPr>
        <c:crossAx val="19363551"/>
        <c:crosses val="autoZero"/>
        <c:auto val="1"/>
        <c:lblAlgn val="ctr"/>
        <c:lblOffset val="100"/>
        <c:noMultiLvlLbl val="0"/>
      </c:catAx>
      <c:valAx>
        <c:axId val="19363551"/>
        <c:scaling>
          <c:orientation val="minMax"/>
          <c:max val="1"/>
          <c:min val="0"/>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625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Sheet1!$B$1</c:f>
              <c:strCache>
                <c:ptCount val="1"/>
                <c:pt idx="0">
                  <c:v>NPC</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January (n=185000)</c:v>
                </c:pt>
                <c:pt idx="1">
                  <c:v>February  (n=195000)</c:v>
                </c:pt>
                <c:pt idx="2">
                  <c:v>March (n=227000)</c:v>
                </c:pt>
                <c:pt idx="3">
                  <c:v>April (n=195000)</c:v>
                </c:pt>
              </c:strCache>
            </c:strRef>
          </c:cat>
          <c:val>
            <c:numRef>
              <c:f>Sheet1!$B$2:$B$5</c:f>
              <c:numCache>
                <c:formatCode>0.00%</c:formatCode>
                <c:ptCount val="4"/>
                <c:pt idx="0">
                  <c:v>0.70930000000000004</c:v>
                </c:pt>
                <c:pt idx="1">
                  <c:v>0.71</c:v>
                </c:pt>
                <c:pt idx="2">
                  <c:v>0.70789999999999997</c:v>
                </c:pt>
                <c:pt idx="3">
                  <c:v>0.7117</c:v>
                </c:pt>
              </c:numCache>
            </c:numRef>
          </c:val>
          <c:extLst>
            <c:ext xmlns:c16="http://schemas.microsoft.com/office/drawing/2014/chart" uri="{C3380CC4-5D6E-409C-BE32-E72D297353CC}">
              <c16:uniqueId val="{00000000-D27A-4ECC-829A-4A40A9E21BB5}"/>
            </c:ext>
          </c:extLst>
        </c:ser>
        <c:ser>
          <c:idx val="1"/>
          <c:order val="1"/>
          <c:tx>
            <c:strRef>
              <c:f>Sheet1!$C$1</c:f>
              <c:strCache>
                <c:ptCount val="1"/>
                <c:pt idx="0">
                  <c:v>Autocoder</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January (n=185000)</c:v>
                </c:pt>
                <c:pt idx="1">
                  <c:v>February  (n=195000)</c:v>
                </c:pt>
                <c:pt idx="2">
                  <c:v>March (n=227000)</c:v>
                </c:pt>
                <c:pt idx="3">
                  <c:v>April (n=195000)</c:v>
                </c:pt>
              </c:strCache>
            </c:strRef>
          </c:cat>
          <c:val>
            <c:numRef>
              <c:f>Sheet1!$C$2:$C$5</c:f>
              <c:numCache>
                <c:formatCode>0.00%</c:formatCode>
                <c:ptCount val="4"/>
                <c:pt idx="0">
                  <c:v>0.29070000000000001</c:v>
                </c:pt>
                <c:pt idx="1">
                  <c:v>0.28949999999999998</c:v>
                </c:pt>
                <c:pt idx="2">
                  <c:v>0.29210000000000003</c:v>
                </c:pt>
                <c:pt idx="3">
                  <c:v>0.2893</c:v>
                </c:pt>
              </c:numCache>
            </c:numRef>
          </c:val>
          <c:extLst>
            <c:ext xmlns:c16="http://schemas.microsoft.com/office/drawing/2014/chart" uri="{C3380CC4-5D6E-409C-BE32-E72D297353CC}">
              <c16:uniqueId val="{00000001-D27A-4ECC-829A-4A40A9E21BB5}"/>
            </c:ext>
          </c:extLst>
        </c:ser>
        <c:dLbls>
          <c:dLblPos val="ctr"/>
          <c:showLegendKey val="0"/>
          <c:showVal val="1"/>
          <c:showCatName val="0"/>
          <c:showSerName val="0"/>
          <c:showPercent val="0"/>
          <c:showBubbleSize val="0"/>
        </c:dLbls>
        <c:gapWidth val="150"/>
        <c:overlap val="100"/>
        <c:axId val="74877583"/>
        <c:axId val="74875183"/>
      </c:barChart>
      <c:catAx>
        <c:axId val="7487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4875183"/>
        <c:crosses val="autoZero"/>
        <c:auto val="1"/>
        <c:lblAlgn val="ctr"/>
        <c:lblOffset val="100"/>
        <c:noMultiLvlLbl val="0"/>
      </c:catAx>
      <c:valAx>
        <c:axId val="748751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4877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2.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4/22/2025</a:t>
            </a:fld>
            <a:endParaRPr lang="en-US"/>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4/22/2025</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Franklin Gothic Book" panose="020B0503020102020204" pitchFamily="34" charset="0"/>
              </a:rPr>
              <a:t>Disclosure Review Board (DRB) approval number: </a:t>
            </a:r>
            <a:r>
              <a:rPr lang="en-US" sz="1100" dirty="0">
                <a:solidFill>
                  <a:srgbClr val="FF0000"/>
                </a:solidFill>
                <a:latin typeface="Franklin Gothic Book" panose="020B0503020102020204" pitchFamily="34" charset="0"/>
              </a:rPr>
              <a:t>CBDRB-FY25-POP001-0065</a:t>
            </a:r>
            <a:r>
              <a:rPr lang="en-US" sz="1100" dirty="0">
                <a:solidFill>
                  <a:schemeClr val="bg1"/>
                </a:solidFill>
                <a:latin typeface="Franklin Gothic Book" panose="020B05030201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a:t>
            </a:fld>
            <a:endParaRPr lang="en-US" noProof="0"/>
          </a:p>
        </p:txBody>
      </p:sp>
    </p:spTree>
    <p:extLst>
      <p:ext uri="{BB962C8B-B14F-4D97-AF65-F5344CB8AC3E}">
        <p14:creationId xmlns:p14="http://schemas.microsoft.com/office/powerpoint/2010/main" val="409831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-This is an area for improvement as we see big jumps k=1 to k=2 and k=5 is where we can reach the highest</a:t>
            </a:r>
          </a:p>
        </p:txBody>
      </p:sp>
      <p:sp>
        <p:nvSpPr>
          <p:cNvPr id="4" name="Slide Number Placeholder 3"/>
          <p:cNvSpPr>
            <a:spLocks noGrp="1"/>
          </p:cNvSpPr>
          <p:nvPr>
            <p:ph type="sldNum" sz="quarter" idx="5"/>
          </p:nvPr>
        </p:nvSpPr>
        <p:spPr/>
        <p:txBody>
          <a:bodyPr/>
          <a:lstStyle/>
          <a:p>
            <a:fld id="{6336304E-FDE3-4B4F-A3B7-EBE87F3FA5E2}" type="slidenum">
              <a:rPr lang="en-US" noProof="0" smtClean="0"/>
              <a:t>12</a:t>
            </a:fld>
            <a:endParaRPr lang="en-US" noProof="0"/>
          </a:p>
        </p:txBody>
      </p:sp>
    </p:spTree>
    <p:extLst>
      <p:ext uri="{BB962C8B-B14F-4D97-AF65-F5344CB8AC3E}">
        <p14:creationId xmlns:p14="http://schemas.microsoft.com/office/powerpoint/2010/main" val="2052369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Data dictionary was only updated once after 2012 in 2023</a:t>
            </a:r>
          </a:p>
        </p:txBody>
      </p:sp>
      <p:sp>
        <p:nvSpPr>
          <p:cNvPr id="4" name="Slide Number Placeholder 3"/>
          <p:cNvSpPr>
            <a:spLocks noGrp="1"/>
          </p:cNvSpPr>
          <p:nvPr>
            <p:ph type="sldNum" sz="quarter" idx="5"/>
          </p:nvPr>
        </p:nvSpPr>
        <p:spPr/>
        <p:txBody>
          <a:bodyPr/>
          <a:lstStyle/>
          <a:p>
            <a:fld id="{6336304E-FDE3-4B4F-A3B7-EBE87F3FA5E2}" type="slidenum">
              <a:rPr lang="en-US" noProof="0" smtClean="0"/>
              <a:t>14</a:t>
            </a:fld>
            <a:endParaRPr lang="en-US" noProof="0"/>
          </a:p>
        </p:txBody>
      </p:sp>
    </p:spTree>
    <p:extLst>
      <p:ext uri="{BB962C8B-B14F-4D97-AF65-F5344CB8AC3E}">
        <p14:creationId xmlns:p14="http://schemas.microsoft.com/office/powerpoint/2010/main" val="2058976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Add more to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-data lifecycle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a:t>
            </a:r>
            <a:r>
              <a:rPr lang="en-US" sz="1200" kern="100" dirty="0" err="1">
                <a:effectLst/>
                <a:latin typeface="Franklin Gothic Book" panose="020B0503020102020204" pitchFamily="34" charset="0"/>
                <a:ea typeface="Aptos" panose="020B0004020202020204" pitchFamily="34" charset="0"/>
                <a:cs typeface="Times New Roman" panose="02020603050405020304" pitchFamily="18" charset="0"/>
              </a:rPr>
              <a:t>npc</a:t>
            </a: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 and open responses are human errors, Biases-ness in the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-our QC metrics capture error so that it can help analysts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endParaRPr>
          </a:p>
          <a:p>
            <a:pPr algn="l"/>
            <a:r>
              <a:rPr lang="en-US" sz="1800" b="0" i="0" u="none" strike="noStrike" baseline="0" dirty="0">
                <a:latin typeface="Times New Roman" panose="02020603050405020304" pitchFamily="18" charset="0"/>
              </a:rPr>
              <a:t>PHAT value represents the probability of the industry code returned</a:t>
            </a:r>
          </a:p>
          <a:p>
            <a:pPr algn="l"/>
            <a:r>
              <a:rPr lang="en-US" sz="1800" b="0" i="0" u="none" strike="noStrike" baseline="0" dirty="0">
                <a:latin typeface="Times New Roman" panose="02020603050405020304" pitchFamily="18" charset="0"/>
              </a:rPr>
              <a:t>from the dictionary match agreeing with the code assigned by a clerk.</a:t>
            </a:r>
            <a:endPar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36304E-FDE3-4B4F-A3B7-EBE87F3FA5E2}" type="slidenum">
              <a:rPr lang="en-US" noProof="0" smtClean="0"/>
              <a:t>15</a:t>
            </a:fld>
            <a:endParaRPr lang="en-US" noProof="0"/>
          </a:p>
        </p:txBody>
      </p:sp>
    </p:spTree>
    <p:extLst>
      <p:ext uri="{BB962C8B-B14F-4D97-AF65-F5344CB8AC3E}">
        <p14:creationId xmlns:p14="http://schemas.microsoft.com/office/powerpoint/2010/main" val="213683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effectLst/>
                <a:latin typeface="Franklin Gothic Book"/>
                <a:ea typeface="Aptos" panose="020B0004020202020204" pitchFamily="34" charset="0"/>
                <a:cs typeface="Times New Roman" panose="02020603050405020304" pitchFamily="18" charset="0"/>
              </a:rPr>
              <a:t>-Matching rate measures how often an assigned code matches the code assigned by clerical coders. This metric ensures that our </a:t>
            </a:r>
            <a:r>
              <a:rPr lang="en-US" sz="1200" kern="100" dirty="0" err="1">
                <a:solidFill>
                  <a:srgbClr val="000000"/>
                </a:solidFill>
                <a:effectLst/>
                <a:latin typeface="Franklin Gothic Book"/>
                <a:ea typeface="Aptos" panose="020B0004020202020204" pitchFamily="34" charset="0"/>
                <a:cs typeface="Times New Roman" panose="02020603050405020304" pitchFamily="18" charset="0"/>
              </a:rPr>
              <a:t>autocoder</a:t>
            </a:r>
            <a:r>
              <a:rPr lang="en-US" sz="1200" kern="100" dirty="0">
                <a:solidFill>
                  <a:srgbClr val="000000"/>
                </a:solidFill>
                <a:effectLst/>
                <a:latin typeface="Franklin Gothic Book"/>
                <a:ea typeface="Aptos" panose="020B0004020202020204" pitchFamily="34" charset="0"/>
                <a:cs typeface="Times New Roman" panose="02020603050405020304" pitchFamily="18" charset="0"/>
              </a:rPr>
              <a:t> is performing like the clerical coders.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a:t>
            </a:r>
            <a:r>
              <a:rPr lang="en-US" sz="1200" kern="100" dirty="0">
                <a:solidFill>
                  <a:srgbClr val="000000"/>
                </a:solidFill>
                <a:latin typeface="Franklin Gothic Book"/>
                <a:ea typeface="Aptos" panose="020B0004020202020204" pitchFamily="34" charset="0"/>
                <a:cs typeface="Times New Roman" panose="02020603050405020304" pitchFamily="18" charset="0"/>
              </a:rPr>
              <a:t>Edit rate measures the proportion of </a:t>
            </a:r>
            <a:r>
              <a:rPr lang="en-US" sz="1200" kern="100" dirty="0" err="1">
                <a:solidFill>
                  <a:srgbClr val="000000"/>
                </a:solidFill>
                <a:latin typeface="Franklin Gothic Book"/>
                <a:ea typeface="Aptos" panose="020B0004020202020204" pitchFamily="34" charset="0"/>
                <a:cs typeface="Times New Roman" panose="02020603050405020304" pitchFamily="18" charset="0"/>
              </a:rPr>
              <a:t>autocoded</a:t>
            </a:r>
            <a:r>
              <a:rPr lang="en-US" sz="1200" kern="100" dirty="0">
                <a:solidFill>
                  <a:srgbClr val="000000"/>
                </a:solidFill>
                <a:latin typeface="Franklin Gothic Book"/>
                <a:ea typeface="Aptos" panose="020B0004020202020204" pitchFamily="34" charset="0"/>
                <a:cs typeface="Times New Roman" panose="02020603050405020304" pitchFamily="18" charset="0"/>
              </a:rPr>
              <a:t> codes that require NPC review or correction. This metric allows us to see if the </a:t>
            </a:r>
            <a:r>
              <a:rPr lang="en-US" sz="1200" kern="100" dirty="0" err="1">
                <a:solidFill>
                  <a:srgbClr val="000000"/>
                </a:solidFill>
                <a:latin typeface="Franklin Gothic Book"/>
                <a:ea typeface="Aptos" panose="020B0004020202020204" pitchFamily="34" charset="0"/>
                <a:cs typeface="Times New Roman" panose="02020603050405020304" pitchFamily="18" charset="0"/>
              </a:rPr>
              <a:t>autocoder</a:t>
            </a:r>
            <a:r>
              <a:rPr lang="en-US" sz="1200" kern="100" dirty="0">
                <a:solidFill>
                  <a:srgbClr val="000000"/>
                </a:solidFill>
                <a:latin typeface="Franklin Gothic Book"/>
                <a:ea typeface="Aptos" panose="020B0004020202020204" pitchFamily="34" charset="0"/>
                <a:cs typeface="Times New Roman" panose="02020603050405020304" pitchFamily="18" charset="0"/>
              </a:rPr>
              <a:t> isn’t performing as expected and needs to be configured to ensure the correct code is being assigned.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rgbClr val="000000"/>
              </a:solidFill>
              <a:latin typeface="Franklin Gothic Book"/>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rPr>
              <a:t>Most common false pairs outputs two codes: the correct code and the code that it gets wrongly coded. These pair shows that there is a pattern of where one code gets wrongly assigned to a specific code and this helps diagnose any potential patterns of misclassification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endParaRPr>
          </a:p>
          <a:p>
            <a:pPr marL="0" indent="0">
              <a:lnSpc>
                <a:spcPct val="100000"/>
              </a:lnSpc>
              <a:buNone/>
            </a:pPr>
            <a:r>
              <a:rPr lang="en-US" sz="1600" b="1"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rPr>
              <a:t>Overall</a:t>
            </a:r>
            <a:endParaRPr lang="en-US" sz="1400" b="1"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endParaRPr>
          </a:p>
          <a:p>
            <a:pPr>
              <a:lnSpc>
                <a:spcPct val="100000"/>
              </a:lnSpc>
            </a:pPr>
            <a:r>
              <a:rPr lang="en-US" sz="1200"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rPr>
              <a:t>Matching rate by occupation and industry sectors measures the rate the </a:t>
            </a:r>
            <a:r>
              <a:rPr lang="en-US" sz="1200" kern="100" dirty="0" err="1">
                <a:solidFill>
                  <a:srgbClr val="000000"/>
                </a:solidFill>
                <a:latin typeface="Franklin Gothic Book" panose="020B0503020102020204" pitchFamily="34" charset="0"/>
                <a:ea typeface="Aptos" panose="020B0004020202020204" pitchFamily="34" charset="0"/>
                <a:cs typeface="Times New Roman" panose="02020603050405020304" pitchFamily="18" charset="0"/>
              </a:rPr>
              <a:t>autocoder</a:t>
            </a:r>
            <a:r>
              <a:rPr lang="en-US" sz="1200"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rPr>
              <a:t> assigns the correct code but grouped by occupation and industry sectors. This helps us identify and underperforming sectors that we need to look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36304E-FDE3-4B4F-A3B7-EBE87F3FA5E2}" type="slidenum">
              <a:rPr lang="en-US" noProof="0" smtClean="0"/>
              <a:t>16</a:t>
            </a:fld>
            <a:endParaRPr lang="en-US" noProof="0"/>
          </a:p>
        </p:txBody>
      </p:sp>
    </p:spTree>
    <p:extLst>
      <p:ext uri="{BB962C8B-B14F-4D97-AF65-F5344CB8AC3E}">
        <p14:creationId xmlns:p14="http://schemas.microsoft.com/office/powerpoint/2010/main" val="2880279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-Helps understand the sectors which one is performing the best and which one is worst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-Check consistency over different sectors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-capture every error in any stage of the area; error is introduced in the data lifecycle and react to the error before it goes public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-add the graph from </a:t>
            </a:r>
            <a:r>
              <a:rPr lang="en-US" sz="1200" kern="100" dirty="0" err="1">
                <a:effectLst/>
                <a:latin typeface="Franklin Gothic Book" panose="020B0503020102020204" pitchFamily="34" charset="0"/>
                <a:ea typeface="Aptos" panose="020B0004020202020204" pitchFamily="34" charset="0"/>
                <a:cs typeface="Times New Roman" panose="02020603050405020304" pitchFamily="18" charset="0"/>
              </a:rPr>
              <a:t>nicky’s</a:t>
            </a: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 presentation on 70% </a:t>
            </a:r>
            <a:r>
              <a:rPr lang="en-US" sz="1200" kern="100" dirty="0" err="1">
                <a:effectLst/>
                <a:latin typeface="Franklin Gothic Book" panose="020B0503020102020204" pitchFamily="34" charset="0"/>
                <a:ea typeface="Aptos" panose="020B0004020202020204" pitchFamily="34" charset="0"/>
                <a:cs typeface="Times New Roman" panose="02020603050405020304" pitchFamily="18" charset="0"/>
              </a:rPr>
              <a:t>autocoder</a:t>
            </a: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 vs </a:t>
            </a:r>
            <a:r>
              <a:rPr lang="en-US" sz="1200" kern="100" dirty="0" err="1">
                <a:effectLst/>
                <a:latin typeface="Franklin Gothic Book" panose="020B0503020102020204" pitchFamily="34" charset="0"/>
                <a:ea typeface="Aptos" panose="020B0004020202020204" pitchFamily="34" charset="0"/>
                <a:cs typeface="Times New Roman" panose="02020603050405020304" pitchFamily="18" charset="0"/>
              </a:rPr>
              <a:t>autocoder</a:t>
            </a:r>
            <a:endPar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-Also it is expensive with clerical coder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effectLst/>
                <a:latin typeface="Franklin Gothic Book"/>
                <a:ea typeface="Aptos" panose="020B0004020202020204" pitchFamily="34" charset="0"/>
                <a:cs typeface="Times New Roman" panose="02020603050405020304" pitchFamily="18" charset="0"/>
              </a:rPr>
              <a:t>With a quality check in place, the </a:t>
            </a:r>
            <a:r>
              <a:rPr lang="en-US" sz="1200" kern="100" dirty="0" err="1">
                <a:solidFill>
                  <a:srgbClr val="000000"/>
                </a:solidFill>
                <a:effectLst/>
                <a:latin typeface="Franklin Gothic Book"/>
                <a:ea typeface="Aptos" panose="020B0004020202020204" pitchFamily="34" charset="0"/>
                <a:cs typeface="Times New Roman" panose="02020603050405020304" pitchFamily="18" charset="0"/>
              </a:rPr>
              <a:t>autocoder</a:t>
            </a:r>
            <a:r>
              <a:rPr lang="en-US" sz="1200" kern="100" dirty="0">
                <a:solidFill>
                  <a:srgbClr val="000000"/>
                </a:solidFill>
                <a:effectLst/>
                <a:latin typeface="Franklin Gothic Book"/>
                <a:ea typeface="Aptos" panose="020B0004020202020204" pitchFamily="34" charset="0"/>
                <a:cs typeface="Times New Roman" panose="02020603050405020304" pitchFamily="18" charset="0"/>
              </a:rPr>
              <a:t> will get continuous improvements as the QC identifies and exposes any peculiar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latin typeface="Franklin Gothic Book"/>
                <a:ea typeface="Aptos" panose="020B0004020202020204" pitchFamily="34" charset="0"/>
                <a:cs typeface="Times New Roman" panose="02020603050405020304" pitchFamily="18" charset="0"/>
              </a:rPr>
              <a:t>Different sectors have different match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rgbClr val="000000"/>
              </a:solidFill>
              <a:effectLst/>
              <a:latin typeface="Franklin Gothic Book"/>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36304E-FDE3-4B4F-A3B7-EBE87F3FA5E2}" type="slidenum">
              <a:rPr lang="en-US" noProof="0" smtClean="0"/>
              <a:t>17</a:t>
            </a:fld>
            <a:endParaRPr lang="en-US" noProof="0"/>
          </a:p>
        </p:txBody>
      </p:sp>
    </p:spTree>
    <p:extLst>
      <p:ext uri="{BB962C8B-B14F-4D97-AF65-F5344CB8AC3E}">
        <p14:creationId xmlns:p14="http://schemas.microsoft.com/office/powerpoint/2010/main" val="2807181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Lastly, I’m going to discuss our plans to further improve upon all the work we have done in order to make the new </a:t>
            </a:r>
            <a:r>
              <a:rPr lang="en-US" sz="1200" kern="100" dirty="0" err="1">
                <a:effectLst/>
                <a:latin typeface="Franklin Gothic Book" panose="020B0503020102020204" pitchFamily="34" charset="0"/>
                <a:ea typeface="Aptos" panose="020B0004020202020204" pitchFamily="34" charset="0"/>
                <a:cs typeface="Times New Roman" panose="02020603050405020304" pitchFamily="18" charset="0"/>
              </a:rPr>
              <a:t>autocoding</a:t>
            </a: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 process even better. Some of these strategies include leveraging previous data to enhance assignment accuracy and identify whether code assignments have been encountered before. Next, a new quality control process will be established to evaluate the </a:t>
            </a:r>
            <a:r>
              <a:rPr lang="en-US" sz="1200" kern="100" dirty="0" err="1">
                <a:effectLst/>
                <a:latin typeface="Franklin Gothic Book" panose="020B0503020102020204" pitchFamily="34" charset="0"/>
                <a:ea typeface="Aptos" panose="020B0004020202020204" pitchFamily="34" charset="0"/>
                <a:cs typeface="Times New Roman" panose="02020603050405020304" pitchFamily="18" charset="0"/>
              </a:rPr>
              <a:t>autocoder's</a:t>
            </a: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 performance. Finally, additional fine-tuning will be incorporated, as it has proven effective in significantly improving assignment accuracy; fine-tuning specific to occupation and industry groups will also be explored to further enhance the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Reward score is similar to probability score like PHAT. Trying to identify how well each k fits </a:t>
            </a:r>
            <a:r>
              <a:rPr lang="en-US" sz="1200" kern="100">
                <a:effectLst/>
                <a:latin typeface="Franklin Gothic Book" panose="020B0503020102020204" pitchFamily="34" charset="0"/>
                <a:ea typeface="Aptos" panose="020B0004020202020204" pitchFamily="34" charset="0"/>
                <a:cs typeface="Times New Roman" panose="02020603050405020304" pitchFamily="18" charset="0"/>
              </a:rPr>
              <a:t>the query.</a:t>
            </a:r>
            <a:endPar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36304E-FDE3-4B4F-A3B7-EBE87F3FA5E2}" type="slidenum">
              <a:rPr lang="en-US" noProof="0" smtClean="0"/>
              <a:t>19</a:t>
            </a:fld>
            <a:endParaRPr lang="en-US" noProof="0"/>
          </a:p>
        </p:txBody>
      </p:sp>
    </p:spTree>
    <p:extLst>
      <p:ext uri="{BB962C8B-B14F-4D97-AF65-F5344CB8AC3E}">
        <p14:creationId xmlns:p14="http://schemas.microsoft.com/office/powerpoint/2010/main" val="2679660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Lastly, I’m going to discuss our plans to further improve upon all the work we have done in order to make the new </a:t>
            </a:r>
            <a:r>
              <a:rPr lang="en-US" sz="1200" kern="100" dirty="0" err="1">
                <a:effectLst/>
                <a:latin typeface="Franklin Gothic Book" panose="020B0503020102020204" pitchFamily="34" charset="0"/>
                <a:ea typeface="Aptos" panose="020B0004020202020204" pitchFamily="34" charset="0"/>
                <a:cs typeface="Times New Roman" panose="02020603050405020304" pitchFamily="18" charset="0"/>
              </a:rPr>
              <a:t>autocoding</a:t>
            </a: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 process even better. Some of these strategies include leveraging previous data to enhance assignment accuracy and identify whether code assignments have been encountered before. Next, a new quality control process will be established to evaluate the </a:t>
            </a:r>
            <a:r>
              <a:rPr lang="en-US" sz="1200" kern="100" dirty="0" err="1">
                <a:effectLst/>
                <a:latin typeface="Franklin Gothic Book" panose="020B0503020102020204" pitchFamily="34" charset="0"/>
                <a:ea typeface="Aptos" panose="020B0004020202020204" pitchFamily="34" charset="0"/>
                <a:cs typeface="Times New Roman" panose="02020603050405020304" pitchFamily="18" charset="0"/>
              </a:rPr>
              <a:t>autocoder's</a:t>
            </a: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 performance. Finally, additional fine-tuning will be incorporated, as it has proven effective in significantly improving assignment accuracy; fine-tuning specific to occupation and industry groups will also be explored to further enhance the model.</a:t>
            </a:r>
          </a:p>
        </p:txBody>
      </p:sp>
      <p:sp>
        <p:nvSpPr>
          <p:cNvPr id="4" name="Slide Number Placeholder 3"/>
          <p:cNvSpPr>
            <a:spLocks noGrp="1"/>
          </p:cNvSpPr>
          <p:nvPr>
            <p:ph type="sldNum" sz="quarter" idx="5"/>
          </p:nvPr>
        </p:nvSpPr>
        <p:spPr/>
        <p:txBody>
          <a:bodyPr/>
          <a:lstStyle/>
          <a:p>
            <a:fld id="{6336304E-FDE3-4B4F-A3B7-EBE87F3FA5E2}" type="slidenum">
              <a:rPr lang="en-US" noProof="0" smtClean="0"/>
              <a:t>21</a:t>
            </a:fld>
            <a:endParaRPr lang="en-US" noProof="0"/>
          </a:p>
        </p:txBody>
      </p:sp>
    </p:spTree>
    <p:extLst>
      <p:ext uri="{BB962C8B-B14F-4D97-AF65-F5344CB8AC3E}">
        <p14:creationId xmlns:p14="http://schemas.microsoft.com/office/powerpoint/2010/main" val="97862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Franklin Gothic Book" panose="020B0503020102020204" pitchFamily="34" charset="0"/>
                <a:ea typeface="Times New Roman" panose="02020603050405020304" pitchFamily="18" charset="0"/>
              </a:rPr>
              <a:t>I will cover the agenda for today’s presentation. First, I will introduce the American Community Survey as well as an overview of the existing Industry and Occupation </a:t>
            </a:r>
            <a:r>
              <a:rPr lang="en-US" sz="1100" dirty="0" err="1">
                <a:solidFill>
                  <a:srgbClr val="000000"/>
                </a:solidFill>
                <a:effectLst/>
                <a:latin typeface="Franklin Gothic Book" panose="020B0503020102020204" pitchFamily="34" charset="0"/>
                <a:ea typeface="Times New Roman" panose="02020603050405020304" pitchFamily="18" charset="0"/>
              </a:rPr>
              <a:t>Autocoding</a:t>
            </a:r>
            <a:r>
              <a:rPr lang="en-US" sz="1100" dirty="0">
                <a:solidFill>
                  <a:srgbClr val="000000"/>
                </a:solidFill>
                <a:effectLst/>
                <a:latin typeface="Franklin Gothic Book" panose="020B0503020102020204" pitchFamily="34" charset="0"/>
                <a:ea typeface="Times New Roman" panose="02020603050405020304" pitchFamily="18" charset="0"/>
              </a:rPr>
              <a:t> Process. Next, I will discuss new preprocessing techniques that we implemented to improve the data quality of the write-ins before moving on to the </a:t>
            </a:r>
            <a:r>
              <a:rPr lang="en-US" sz="1100" dirty="0" err="1">
                <a:solidFill>
                  <a:srgbClr val="000000"/>
                </a:solidFill>
                <a:effectLst/>
                <a:latin typeface="Franklin Gothic Book" panose="020B0503020102020204" pitchFamily="34" charset="0"/>
                <a:ea typeface="Times New Roman" panose="02020603050405020304" pitchFamily="18" charset="0"/>
              </a:rPr>
              <a:t>autocoding</a:t>
            </a:r>
            <a:r>
              <a:rPr lang="en-US" sz="1100" dirty="0">
                <a:solidFill>
                  <a:srgbClr val="000000"/>
                </a:solidFill>
                <a:effectLst/>
                <a:latin typeface="Franklin Gothic Book" panose="020B0503020102020204" pitchFamily="34" charset="0"/>
                <a:ea typeface="Times New Roman" panose="02020603050405020304" pitchFamily="18" charset="0"/>
              </a:rPr>
              <a:t> process. These techniques involve managing NA values, string matching, lemmatization, and removing stop words. Then, I will talk about the new improvements to the </a:t>
            </a:r>
            <a:r>
              <a:rPr lang="en-US" sz="1100" dirty="0" err="1">
                <a:solidFill>
                  <a:srgbClr val="000000"/>
                </a:solidFill>
                <a:effectLst/>
                <a:latin typeface="Franklin Gothic Book" panose="020B0503020102020204" pitchFamily="34" charset="0"/>
                <a:ea typeface="Times New Roman" panose="02020603050405020304" pitchFamily="18" charset="0"/>
              </a:rPr>
              <a:t>autocoding</a:t>
            </a:r>
            <a:r>
              <a:rPr lang="en-US" sz="1100" dirty="0">
                <a:solidFill>
                  <a:srgbClr val="000000"/>
                </a:solidFill>
                <a:effectLst/>
                <a:latin typeface="Franklin Gothic Book" panose="020B0503020102020204" pitchFamily="34" charset="0"/>
                <a:ea typeface="Times New Roman" panose="02020603050405020304" pitchFamily="18" charset="0"/>
              </a:rPr>
              <a:t> process, where we used Retrieval Augmented Generation (RAG), which involved using large language models, semantic search, and fine-tuning. I will compare the results from these new techniques to the results of the old process. Lastly, I will touch on our plans for future work, and I will answer any questions.</a:t>
            </a:r>
            <a:endParaRPr lang="en-US" sz="1100" dirty="0">
              <a:effectLst/>
              <a:latin typeface="Franklin Gothic Book" panose="020B05030201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36304E-FDE3-4B4F-A3B7-EBE87F3FA5E2}" type="slidenum">
              <a:rPr lang="en-US" noProof="0" smtClean="0"/>
              <a:t>2</a:t>
            </a:fld>
            <a:endParaRPr lang="en-US" noProof="0"/>
          </a:p>
        </p:txBody>
      </p:sp>
    </p:spTree>
    <p:extLst>
      <p:ext uri="{BB962C8B-B14F-4D97-AF65-F5344CB8AC3E}">
        <p14:creationId xmlns:p14="http://schemas.microsoft.com/office/powerpoint/2010/main" val="1205146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Franklin Gothic Book" panose="020B0503020102020204" pitchFamily="34" charset="0"/>
                <a:ea typeface="Times New Roman" panose="02020603050405020304" pitchFamily="18" charset="0"/>
              </a:rPr>
              <a:t>The American Community Survey (ACS) is a continuous, nationwide survey conducted by the U.S. Census Bureau, collecting detailed demographic, social, economic, and housing data from U.S. households monthly. This research focuses on the two open-ended industry questions and the two open-ended occupation questions in the ACS. The two industry questions are as follows: "What is the name of your employer, business, agency, or branch of the Armed Forces?" with an example response being "United States Census Bureau." The second question is "What kind of business or industry is this?" with an example response being "federal agency." The two occupation questions are as follows: "What is your main occupation?" with an example response being "Data Scientist," and the second question is "Describe the most important activities or duties of your occupation," with an example response being "building machine learning models." The problem statement of this work is the following: How can the industry and occupation descriptions from the ACS be more accurately and efficiently </a:t>
            </a:r>
            <a:r>
              <a:rPr lang="en-US" sz="1100" dirty="0" err="1">
                <a:solidFill>
                  <a:srgbClr val="000000"/>
                </a:solidFill>
                <a:effectLst/>
                <a:latin typeface="Franklin Gothic Book" panose="020B0503020102020204" pitchFamily="34" charset="0"/>
                <a:ea typeface="Times New Roman" panose="02020603050405020304" pitchFamily="18" charset="0"/>
              </a:rPr>
              <a:t>autocoded</a:t>
            </a:r>
            <a:r>
              <a:rPr lang="en-US" sz="1100" dirty="0">
                <a:solidFill>
                  <a:srgbClr val="000000"/>
                </a:solidFill>
                <a:effectLst/>
                <a:latin typeface="Franklin Gothic Book" panose="020B0503020102020204" pitchFamily="34" charset="0"/>
                <a:ea typeface="Times New Roman" panose="02020603050405020304" pitchFamily="18" charset="0"/>
              </a:rPr>
              <a:t> with the official Census codes, further reducing manual effort and advancing the existing </a:t>
            </a:r>
            <a:r>
              <a:rPr lang="en-US" sz="1100" dirty="0" err="1">
                <a:solidFill>
                  <a:srgbClr val="000000"/>
                </a:solidFill>
                <a:effectLst/>
                <a:latin typeface="Franklin Gothic Book" panose="020B0503020102020204" pitchFamily="34" charset="0"/>
                <a:ea typeface="Times New Roman" panose="02020603050405020304" pitchFamily="18" charset="0"/>
              </a:rPr>
              <a:t>autocoding</a:t>
            </a:r>
            <a:r>
              <a:rPr lang="en-US" sz="1100" dirty="0">
                <a:solidFill>
                  <a:srgbClr val="000000"/>
                </a:solidFill>
                <a:effectLst/>
                <a:latin typeface="Franklin Gothic Book" panose="020B0503020102020204" pitchFamily="34" charset="0"/>
                <a:ea typeface="Times New Roman" panose="02020603050405020304" pitchFamily="18" charset="0"/>
              </a:rPr>
              <a:t> process? I will discuss solutions to this problem in the following slides.</a:t>
            </a:r>
            <a:endParaRPr lang="en-US" sz="1100" dirty="0">
              <a:effectLst/>
              <a:latin typeface="Franklin Gothic Book" panose="020B05030201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36304E-FDE3-4B4F-A3B7-EBE87F3FA5E2}" type="slidenum">
              <a:rPr lang="en-US" noProof="0" smtClean="0"/>
              <a:t>4</a:t>
            </a:fld>
            <a:endParaRPr lang="en-US" noProof="0"/>
          </a:p>
        </p:txBody>
      </p:sp>
    </p:spTree>
    <p:extLst>
      <p:ext uri="{BB962C8B-B14F-4D97-AF65-F5344CB8AC3E}">
        <p14:creationId xmlns:p14="http://schemas.microsoft.com/office/powerpoint/2010/main" val="171281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Franklin Gothic Book" panose="020B0503020102020204" pitchFamily="34" charset="0"/>
                <a:cs typeface="Times New Roman" panose="02020603050405020304" pitchFamily="18" charset="0"/>
              </a:rPr>
              <a:t>The existing </a:t>
            </a:r>
            <a:r>
              <a:rPr lang="en-US" sz="1100" b="0" i="0" u="none" strike="noStrike" dirty="0" err="1">
                <a:solidFill>
                  <a:srgbClr val="000000"/>
                </a:solidFill>
                <a:effectLst/>
                <a:latin typeface="Franklin Gothic Book" panose="020B0503020102020204" pitchFamily="34" charset="0"/>
                <a:cs typeface="Times New Roman" panose="02020603050405020304" pitchFamily="18" charset="0"/>
              </a:rPr>
              <a:t>autocoding</a:t>
            </a:r>
            <a:r>
              <a:rPr lang="en-US" sz="1100" b="0" i="0" u="none" strike="noStrike" dirty="0">
                <a:solidFill>
                  <a:srgbClr val="000000"/>
                </a:solidFill>
                <a:effectLst/>
                <a:latin typeface="Franklin Gothic Book" panose="020B0503020102020204" pitchFamily="34" charset="0"/>
                <a:cs typeface="Times New Roman" panose="02020603050405020304" pitchFamily="18" charset="0"/>
              </a:rPr>
              <a:t> process uses two supervised machine learning models that incorporate logistic regression, n-gram frequencies, and various demographic explanatory variables. The industry model assigns the most appropriate of the 271 Census industry codes, while the occupation model assigns the most appropriate of the 570 Census occupation codes to the responses. Both machine learning models have a predicted probability cutoff of 88%. In Table 1 on the slide, the average monthly </a:t>
            </a:r>
            <a:r>
              <a:rPr lang="en-US" sz="1100" b="0" i="0" u="none" strike="noStrike" dirty="0" err="1">
                <a:solidFill>
                  <a:srgbClr val="000000"/>
                </a:solidFill>
                <a:effectLst/>
                <a:latin typeface="Franklin Gothic Book" panose="020B0503020102020204" pitchFamily="34" charset="0"/>
                <a:cs typeface="Times New Roman" panose="02020603050405020304" pitchFamily="18" charset="0"/>
              </a:rPr>
              <a:t>autocoding</a:t>
            </a:r>
            <a:r>
              <a:rPr lang="en-US" sz="1100" b="0" i="0" u="none" strike="noStrike" dirty="0">
                <a:solidFill>
                  <a:srgbClr val="000000"/>
                </a:solidFill>
                <a:effectLst/>
                <a:latin typeface="Franklin Gothic Book" panose="020B0503020102020204" pitchFamily="34" charset="0"/>
                <a:cs typeface="Times New Roman" panose="02020603050405020304" pitchFamily="18" charset="0"/>
              </a:rPr>
              <a:t> rate is displayed. The joint </a:t>
            </a:r>
            <a:r>
              <a:rPr lang="en-US" sz="1100" b="0" i="0" u="none" strike="noStrike" dirty="0" err="1">
                <a:solidFill>
                  <a:srgbClr val="000000"/>
                </a:solidFill>
                <a:effectLst/>
                <a:latin typeface="Franklin Gothic Book" panose="020B0503020102020204" pitchFamily="34" charset="0"/>
                <a:cs typeface="Times New Roman" panose="02020603050405020304" pitchFamily="18" charset="0"/>
              </a:rPr>
              <a:t>autocoding</a:t>
            </a:r>
            <a:r>
              <a:rPr lang="en-US" sz="1100" b="0" i="0" u="none" strike="noStrike" dirty="0">
                <a:solidFill>
                  <a:srgbClr val="000000"/>
                </a:solidFill>
                <a:effectLst/>
                <a:latin typeface="Franklin Gothic Book" panose="020B0503020102020204" pitchFamily="34" charset="0"/>
                <a:cs typeface="Times New Roman" panose="02020603050405020304" pitchFamily="18" charset="0"/>
              </a:rPr>
              <a:t> rate is 29%, and the remaining 71% of the descriptions go to the National Processing Center for manual coding. Our main goal with this work is to improve the joint </a:t>
            </a:r>
            <a:r>
              <a:rPr lang="en-US" sz="1100" b="0" i="0" u="none" strike="noStrike" dirty="0" err="1">
                <a:solidFill>
                  <a:srgbClr val="000000"/>
                </a:solidFill>
                <a:effectLst/>
                <a:latin typeface="Franklin Gothic Book" panose="020B0503020102020204" pitchFamily="34" charset="0"/>
                <a:cs typeface="Times New Roman" panose="02020603050405020304" pitchFamily="18" charset="0"/>
              </a:rPr>
              <a:t>autocoding</a:t>
            </a:r>
            <a:r>
              <a:rPr lang="en-US" sz="1100" b="0" i="0" u="none" strike="noStrike" dirty="0">
                <a:solidFill>
                  <a:srgbClr val="000000"/>
                </a:solidFill>
                <a:effectLst/>
                <a:latin typeface="Franklin Gothic Book" panose="020B0503020102020204" pitchFamily="34" charset="0"/>
                <a:cs typeface="Times New Roman" panose="02020603050405020304" pitchFamily="18" charset="0"/>
              </a:rPr>
              <a:t> rate, reduce the workload for the NPC, and allow them to spend more time manually coding the most difficult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Franklin Gothic Book" panose="020B05030201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Franklin Gothic Book" panose="020B05030201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Franklin Gothic Book" panose="020B0503020102020204" pitchFamily="34" charset="0"/>
                <a:cs typeface="Times New Roman" panose="02020603050405020304" pitchFamily="18" charset="0"/>
              </a:rPr>
              <a:t>DATA dictionaries are snap shot of coded data; meaning they were made once from a snap shot of coded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Franklin Gothic Book" panose="020B05030201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Franklin Gothic Book" panose="020B0503020102020204" pitchFamily="34" charset="0"/>
                <a:cs typeface="Times New Roman" panose="02020603050405020304" pitchFamily="18" charset="0"/>
              </a:rPr>
              <a:t>-Average coding rate of 2024 response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Franklin Gothic Book" panose="020B05030201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36304E-FDE3-4B4F-A3B7-EBE87F3FA5E2}" type="slidenum">
              <a:rPr lang="en-US" noProof="0" smtClean="0"/>
              <a:t>5</a:t>
            </a:fld>
            <a:endParaRPr lang="en-US" noProof="0"/>
          </a:p>
        </p:txBody>
      </p:sp>
    </p:spTree>
    <p:extLst>
      <p:ext uri="{BB962C8B-B14F-4D97-AF65-F5344CB8AC3E}">
        <p14:creationId xmlns:p14="http://schemas.microsoft.com/office/powerpoint/2010/main" val="143886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We used Retrieval Augmented Generation to improve the existing </a:t>
            </a:r>
            <a:r>
              <a:rPr lang="en-US" sz="1200" kern="100" dirty="0" err="1">
                <a:effectLst/>
                <a:latin typeface="Franklin Gothic Book" panose="020B0503020102020204" pitchFamily="34" charset="0"/>
                <a:ea typeface="Aptos" panose="020B0004020202020204" pitchFamily="34" charset="0"/>
                <a:cs typeface="Times New Roman" panose="02020603050405020304" pitchFamily="18" charset="0"/>
              </a:rPr>
              <a:t>autocoding</a:t>
            </a: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 process described earlier. With RAG, instead of using term frequencies to convert the text into a numerical form, large language models (LLMs) were utilized to vectorize the responses using sentence embeddings, capturing semantic information that helps in understanding the meaning of sentences. Through this process, Census codes can be assigned without relying on historical data to train a machine learning model. With numerous LLMs available, optimization focuses on both size and performance to maximize efficiency in choosing the best LLM for our </a:t>
            </a:r>
            <a:r>
              <a:rPr lang="en-US" sz="1200" kern="100" dirty="0" err="1">
                <a:effectLst/>
                <a:latin typeface="Franklin Gothic Book" panose="020B0503020102020204" pitchFamily="34" charset="0"/>
                <a:ea typeface="Aptos" panose="020B0004020202020204" pitchFamily="34" charset="0"/>
                <a:cs typeface="Times New Roman" panose="02020603050405020304" pitchFamily="18" charset="0"/>
              </a:rPr>
              <a:t>autocoding</a:t>
            </a: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 task. The large language model "</a:t>
            </a:r>
            <a:r>
              <a:rPr lang="en-US" sz="1200" kern="100" dirty="0" err="1">
                <a:effectLst/>
                <a:latin typeface="Franklin Gothic Book" panose="020B0503020102020204" pitchFamily="34" charset="0"/>
                <a:ea typeface="Aptos" panose="020B0004020202020204" pitchFamily="34" charset="0"/>
                <a:cs typeface="Times New Roman" panose="02020603050405020304" pitchFamily="18" charset="0"/>
              </a:rPr>
              <a:t>gte</a:t>
            </a: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-large" was selected and augmented with the Census's Alphabetical Indexes, referenced in Table III, and the Census’s Occupation Code List, referenced in Table IV, to ensure that only relevant codes and titles are retrieved. </a:t>
            </a:r>
            <a:r>
              <a:rPr lang="en-US" sz="1200" b="0" i="0" u="none" strike="noStrike" dirty="0">
                <a:solidFill>
                  <a:srgbClr val="000000"/>
                </a:solidFill>
                <a:effectLst/>
                <a:latin typeface="Franklin Gothic Book" panose="020B0503020102020204" pitchFamily="34" charset="0"/>
              </a:rPr>
              <a:t>Tables 3 and 4 display examples of the data used in the modeling process to build the knowledge base of the RAG process.</a:t>
            </a:r>
            <a:endPar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36304E-FDE3-4B4F-A3B7-EBE87F3FA5E2}" type="slidenum">
              <a:rPr lang="en-US" noProof="0" smtClean="0"/>
              <a:t>7</a:t>
            </a:fld>
            <a:endParaRPr lang="en-US" noProof="0"/>
          </a:p>
        </p:txBody>
      </p:sp>
    </p:spTree>
    <p:extLst>
      <p:ext uri="{BB962C8B-B14F-4D97-AF65-F5344CB8AC3E}">
        <p14:creationId xmlns:p14="http://schemas.microsoft.com/office/powerpoint/2010/main" val="238404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Franklin Gothic Book" panose="020B0503020102020204" pitchFamily="34" charset="0"/>
              </a:rPr>
              <a:t>I will now explain semantic search and how it was implemented in our new </a:t>
            </a:r>
            <a:r>
              <a:rPr lang="en-US" sz="1200" b="0" i="0" u="none" strike="noStrike" dirty="0" err="1">
                <a:solidFill>
                  <a:srgbClr val="000000"/>
                </a:solidFill>
                <a:effectLst/>
                <a:latin typeface="Franklin Gothic Book" panose="020B0503020102020204" pitchFamily="34" charset="0"/>
              </a:rPr>
              <a:t>autocoding</a:t>
            </a:r>
            <a:r>
              <a:rPr lang="en-US" sz="1200" b="0" i="0" u="none" strike="noStrike" dirty="0">
                <a:solidFill>
                  <a:srgbClr val="000000"/>
                </a:solidFill>
                <a:effectLst/>
                <a:latin typeface="Franklin Gothic Book" panose="020B0503020102020204" pitchFamily="34" charset="0"/>
              </a:rPr>
              <a:t> process. Semantic search utilizes vectors to capture the meaning of a sentence, using a large language model to generate vectorized sentence embeddings. Cosine similarity is applied to compare different vector embeddings, calculating similarity and providing a similarity score. Results are then ranked by this score. Lastly, these vector embeddings are stored in a vector database for efficient retrieval, reducing the time needed to generate embeddings. Figure 4 shows an example of semantic search, where we see “firefighter” and “firewood” in close proximity as expected, while “firewood cutter,” which differs in its semantic meaning from the other two phrases, indicates why it is further away in the two-dimensional plane.</a:t>
            </a:r>
            <a:endParaRPr lang="en-US" sz="12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6336304E-FDE3-4B4F-A3B7-EBE87F3FA5E2}" type="slidenum">
              <a:rPr lang="en-US" noProof="0" smtClean="0"/>
              <a:t>8</a:t>
            </a:fld>
            <a:endParaRPr lang="en-US" noProof="0"/>
          </a:p>
        </p:txBody>
      </p:sp>
    </p:spTree>
    <p:extLst>
      <p:ext uri="{BB962C8B-B14F-4D97-AF65-F5344CB8AC3E}">
        <p14:creationId xmlns:p14="http://schemas.microsoft.com/office/powerpoint/2010/main" val="340371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Although large language models are powerful, their performance can still be improved by fine-tuning the chosen model to better understand the occupation and industry domain. Fine-tuning involves changing the weights in the selected model to adapt to the provided data. The model was fine-tuned using the Census’s Alphabetical Indexes of Industries and Occupations, and this technique provided the most significant improvement in performance compared to any other techniques tested. In Figure 5, the new </a:t>
            </a:r>
            <a:r>
              <a:rPr lang="en-US" sz="1200" kern="100" dirty="0" err="1">
                <a:effectLst/>
                <a:latin typeface="Franklin Gothic Book" panose="020B0503020102020204" pitchFamily="34" charset="0"/>
                <a:ea typeface="Aptos" panose="020B0004020202020204" pitchFamily="34" charset="0"/>
                <a:cs typeface="Times New Roman" panose="02020603050405020304" pitchFamily="18" charset="0"/>
              </a:rPr>
              <a:t>autocoding</a:t>
            </a: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 process is displayed, where we see, to the far left, the LLM being selected, in our case “</a:t>
            </a:r>
            <a:r>
              <a:rPr lang="en-US" sz="1200" kern="100" dirty="0" err="1">
                <a:effectLst/>
                <a:latin typeface="Franklin Gothic Book" panose="020B0503020102020204" pitchFamily="34" charset="0"/>
                <a:ea typeface="Aptos" panose="020B0004020202020204" pitchFamily="34" charset="0"/>
                <a:cs typeface="Times New Roman" panose="02020603050405020304" pitchFamily="18" charset="0"/>
              </a:rPr>
              <a:t>gte</a:t>
            </a: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-large.” Then, the industry and occupation data are supplied, and adjustments to the selected LLM are made through fine-tuning. After that, semantic search takes place, and the appropriate 4-digit Census code is given for the description.</a:t>
            </a:r>
          </a:p>
        </p:txBody>
      </p:sp>
      <p:sp>
        <p:nvSpPr>
          <p:cNvPr id="4" name="Slide Number Placeholder 3"/>
          <p:cNvSpPr>
            <a:spLocks noGrp="1"/>
          </p:cNvSpPr>
          <p:nvPr>
            <p:ph type="sldNum" sz="quarter" idx="5"/>
          </p:nvPr>
        </p:nvSpPr>
        <p:spPr/>
        <p:txBody>
          <a:bodyPr/>
          <a:lstStyle/>
          <a:p>
            <a:fld id="{6336304E-FDE3-4B4F-A3B7-EBE87F3FA5E2}" type="slidenum">
              <a:rPr lang="en-US" noProof="0" smtClean="0"/>
              <a:t>9</a:t>
            </a:fld>
            <a:endParaRPr lang="en-US" noProof="0"/>
          </a:p>
        </p:txBody>
      </p:sp>
    </p:spTree>
    <p:extLst>
      <p:ext uri="{BB962C8B-B14F-4D97-AF65-F5344CB8AC3E}">
        <p14:creationId xmlns:p14="http://schemas.microsoft.com/office/powerpoint/2010/main" val="240102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-Add k1 to k5 metrics and </a:t>
            </a:r>
          </a:p>
        </p:txBody>
      </p:sp>
      <p:sp>
        <p:nvSpPr>
          <p:cNvPr id="4" name="Slide Number Placeholder 3"/>
          <p:cNvSpPr>
            <a:spLocks noGrp="1"/>
          </p:cNvSpPr>
          <p:nvPr>
            <p:ph type="sldNum" sz="quarter" idx="5"/>
          </p:nvPr>
        </p:nvSpPr>
        <p:spPr/>
        <p:txBody>
          <a:bodyPr/>
          <a:lstStyle/>
          <a:p>
            <a:fld id="{6336304E-FDE3-4B4F-A3B7-EBE87F3FA5E2}" type="slidenum">
              <a:rPr lang="en-US" noProof="0" smtClean="0"/>
              <a:t>10</a:t>
            </a:fld>
            <a:endParaRPr lang="en-US" noProof="0"/>
          </a:p>
        </p:txBody>
      </p:sp>
    </p:spTree>
    <p:extLst>
      <p:ext uri="{BB962C8B-B14F-4D97-AF65-F5344CB8AC3E}">
        <p14:creationId xmlns:p14="http://schemas.microsoft.com/office/powerpoint/2010/main" val="140898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-Add k1 to k5 metrics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Franklin Gothic Book" panose="020B0503020102020204" pitchFamily="34" charset="0"/>
                <a:ea typeface="Aptos" panose="020B0004020202020204" pitchFamily="34" charset="0"/>
                <a:cs typeface="Times New Roman" panose="02020603050405020304" pitchFamily="18" charset="0"/>
              </a:rPr>
              <a:t>- N (total number of cases is rounded)</a:t>
            </a:r>
          </a:p>
        </p:txBody>
      </p:sp>
      <p:sp>
        <p:nvSpPr>
          <p:cNvPr id="4" name="Slide Number Placeholder 3"/>
          <p:cNvSpPr>
            <a:spLocks noGrp="1"/>
          </p:cNvSpPr>
          <p:nvPr>
            <p:ph type="sldNum" sz="quarter" idx="5"/>
          </p:nvPr>
        </p:nvSpPr>
        <p:spPr/>
        <p:txBody>
          <a:bodyPr/>
          <a:lstStyle/>
          <a:p>
            <a:fld id="{6336304E-FDE3-4B4F-A3B7-EBE87F3FA5E2}" type="slidenum">
              <a:rPr lang="en-US" noProof="0" smtClean="0"/>
              <a:t>11</a:t>
            </a:fld>
            <a:endParaRPr lang="en-US" noProof="0"/>
          </a:p>
        </p:txBody>
      </p:sp>
    </p:spTree>
    <p:extLst>
      <p:ext uri="{BB962C8B-B14F-4D97-AF65-F5344CB8AC3E}">
        <p14:creationId xmlns:p14="http://schemas.microsoft.com/office/powerpoint/2010/main" val="814005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8.png"/><Relationship Id="rId7"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6.svg"/><Relationship Id="rId9"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87E869-CEBE-6AED-6DDE-7026DF275C46}"/>
              </a:ext>
            </a:extLst>
          </p:cNvPr>
          <p:cNvPicPr>
            <a:picLocks noChangeAspect="1"/>
          </p:cNvPicPr>
          <p:nvPr userDrawn="1"/>
        </p:nvPicPr>
        <p:blipFill>
          <a:blip r:embed="rId2"/>
          <a:stretch>
            <a:fillRect/>
          </a:stretch>
        </p:blipFill>
        <p:spPr>
          <a:xfrm flipH="1">
            <a:off x="255660" y="0"/>
            <a:ext cx="11948602" cy="6858000"/>
          </a:xfrm>
          <a:prstGeom prst="rect">
            <a:avLst/>
          </a:prstGeom>
        </p:spPr>
      </p:pic>
      <p:pic>
        <p:nvPicPr>
          <p:cNvPr id="20" name="Picture 19">
            <a:extLst>
              <a:ext uri="{FF2B5EF4-FFF2-40B4-BE49-F238E27FC236}">
                <a16:creationId xmlns:a16="http://schemas.microsoft.com/office/drawing/2014/main" id="{A1DC1DD8-167B-EE39-63F5-5019A087D147}"/>
              </a:ext>
            </a:extLst>
          </p:cNvPr>
          <p:cNvPicPr>
            <a:picLocks noChangeAspect="1"/>
          </p:cNvPicPr>
          <p:nvPr userDrawn="1"/>
        </p:nvPicPr>
        <p:blipFill>
          <a:blip r:embed="rId3"/>
          <a:stretch>
            <a:fillRect/>
          </a:stretch>
        </p:blipFill>
        <p:spPr>
          <a:xfrm rot="10800000">
            <a:off x="1184" y="0"/>
            <a:ext cx="12189631" cy="6858000"/>
          </a:xfrm>
          <a:prstGeom prst="rect">
            <a:avLst/>
          </a:prstGeom>
        </p:spPr>
      </p:pic>
      <p:sp>
        <p:nvSpPr>
          <p:cNvPr id="17" name="Picture Placeholder 5">
            <a:extLst>
              <a:ext uri="{FF2B5EF4-FFF2-40B4-BE49-F238E27FC236}">
                <a16:creationId xmlns:a16="http://schemas.microsoft.com/office/drawing/2014/main" id="{2E4D7D26-BB27-4E35-915D-537FAE16B512}"/>
              </a:ext>
            </a:extLst>
          </p:cNvPr>
          <p:cNvSpPr>
            <a:spLocks noGrp="1"/>
          </p:cNvSpPr>
          <p:nvPr>
            <p:ph type="pic" sz="quarter" idx="13"/>
          </p:nvPr>
        </p:nvSpPr>
        <p:spPr>
          <a:xfrm>
            <a:off x="6199094" y="520877"/>
            <a:ext cx="5674659" cy="5674659"/>
          </a:xfrm>
          <a:prstGeom prst="ellipse">
            <a:avLst/>
          </a:prstGeom>
          <a:solidFill>
            <a:schemeClr val="bg1">
              <a:lumMod val="85000"/>
            </a:schemeClr>
          </a:solidFill>
          <a:ln w="25400">
            <a:solidFill>
              <a:schemeClr val="bg1">
                <a:alpha val="40000"/>
              </a:schemeClr>
            </a:solidFill>
          </a:ln>
          <a:effectLst>
            <a:outerShdw blurRad="355600" dist="431800" algn="l" rotWithShape="0">
              <a:srgbClr val="205392">
                <a:alpha val="22000"/>
              </a:srgbClr>
            </a:outerShdw>
          </a:effectLst>
        </p:spPr>
        <p:txBody>
          <a:bodyPr anchor="ctr"/>
          <a:lstStyle>
            <a:lvl1pPr marL="0" indent="0" algn="ctr">
              <a:buNone/>
              <a:defRPr>
                <a:latin typeface="Gotham Book" pitchFamily="50" charset="0"/>
              </a:defRPr>
            </a:lvl1pPr>
          </a:lstStyle>
          <a:p>
            <a:r>
              <a:rPr lang="en-US" noProof="0"/>
              <a:t>Click icon to add picture</a:t>
            </a:r>
          </a:p>
        </p:txBody>
      </p:sp>
      <p:sp>
        <p:nvSpPr>
          <p:cNvPr id="26" name="TextBox 25">
            <a:extLst>
              <a:ext uri="{FF2B5EF4-FFF2-40B4-BE49-F238E27FC236}">
                <a16:creationId xmlns:a16="http://schemas.microsoft.com/office/drawing/2014/main" id="{EE90CFC6-531A-C999-1715-7A629F0D56D6}"/>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4" name="Graphic 3">
            <a:extLst>
              <a:ext uri="{FF2B5EF4-FFF2-40B4-BE49-F238E27FC236}">
                <a16:creationId xmlns:a16="http://schemas.microsoft.com/office/drawing/2014/main" id="{19A4D7A2-8D73-0B2F-0966-6D9AE35B49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9526" y="167049"/>
            <a:ext cx="4143091" cy="4163106"/>
          </a:xfrm>
          <a:prstGeom prst="rect">
            <a:avLst/>
          </a:prstGeom>
        </p:spPr>
      </p:pic>
      <p:pic>
        <p:nvPicPr>
          <p:cNvPr id="5" name="Picture 4">
            <a:extLst>
              <a:ext uri="{FF2B5EF4-FFF2-40B4-BE49-F238E27FC236}">
                <a16:creationId xmlns:a16="http://schemas.microsoft.com/office/drawing/2014/main" id="{514C03F3-931F-9663-A632-C74530FD854B}"/>
              </a:ext>
            </a:extLst>
          </p:cNvPr>
          <p:cNvPicPr>
            <a:picLocks noChangeAspect="1"/>
          </p:cNvPicPr>
          <p:nvPr userDrawn="1"/>
        </p:nvPicPr>
        <p:blipFill>
          <a:blip r:embed="rId6">
            <a:alphaModFix amt="10000"/>
          </a:blip>
          <a:stretch>
            <a:fillRect/>
          </a:stretch>
        </p:blipFill>
        <p:spPr>
          <a:xfrm>
            <a:off x="700927" y="602974"/>
            <a:ext cx="2503796" cy="2503796"/>
          </a:xfrm>
          <a:prstGeom prst="rect">
            <a:avLst/>
          </a:prstGeom>
        </p:spPr>
      </p:pic>
      <p:pic>
        <p:nvPicPr>
          <p:cNvPr id="6" name="Picture 5">
            <a:extLst>
              <a:ext uri="{FF2B5EF4-FFF2-40B4-BE49-F238E27FC236}">
                <a16:creationId xmlns:a16="http://schemas.microsoft.com/office/drawing/2014/main" id="{13E7D4FB-7C30-F56F-C7EE-9EE06197E24F}"/>
              </a:ext>
            </a:extLst>
          </p:cNvPr>
          <p:cNvPicPr>
            <a:picLocks noChangeAspect="1"/>
          </p:cNvPicPr>
          <p:nvPr userDrawn="1"/>
        </p:nvPicPr>
        <p:blipFill>
          <a:blip r:embed="rId6">
            <a:alphaModFix amt="20000"/>
          </a:blip>
          <a:stretch>
            <a:fillRect/>
          </a:stretch>
        </p:blipFill>
        <p:spPr>
          <a:xfrm>
            <a:off x="1838821" y="2791717"/>
            <a:ext cx="2503796" cy="2503796"/>
          </a:xfrm>
          <a:prstGeom prst="rect">
            <a:avLst/>
          </a:prstGeom>
        </p:spPr>
      </p:pic>
      <p:pic>
        <p:nvPicPr>
          <p:cNvPr id="7" name="Picture 6">
            <a:extLst>
              <a:ext uri="{FF2B5EF4-FFF2-40B4-BE49-F238E27FC236}">
                <a16:creationId xmlns:a16="http://schemas.microsoft.com/office/drawing/2014/main" id="{D6CEF641-8BF2-2877-1FD8-81148A8E7A0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
        <p:nvSpPr>
          <p:cNvPr id="2" name="Title 2">
            <a:extLst>
              <a:ext uri="{FF2B5EF4-FFF2-40B4-BE49-F238E27FC236}">
                <a16:creationId xmlns:a16="http://schemas.microsoft.com/office/drawing/2014/main" id="{85EDF4E2-E5C8-4D10-AC73-D426DC148657}"/>
              </a:ext>
            </a:extLst>
          </p:cNvPr>
          <p:cNvSpPr txBox="1">
            <a:spLocks/>
          </p:cNvSpPr>
          <p:nvPr userDrawn="1"/>
        </p:nvSpPr>
        <p:spPr>
          <a:xfrm>
            <a:off x="391663" y="497543"/>
            <a:ext cx="5141214" cy="6514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5000" b="1">
                <a:solidFill>
                  <a:srgbClr val="195594"/>
                </a:solidFill>
                <a:latin typeface="Gotham Medium" pitchFamily="50" charset="0"/>
              </a:rPr>
              <a:t>Presentation </a:t>
            </a:r>
          </a:p>
          <a:p>
            <a:r>
              <a:rPr lang="en-US" sz="5000" b="1">
                <a:solidFill>
                  <a:srgbClr val="195594"/>
                </a:solidFill>
                <a:latin typeface="Gotham Medium" pitchFamily="50" charset="0"/>
              </a:rPr>
              <a:t>Title Page Option 1</a:t>
            </a:r>
          </a:p>
        </p:txBody>
      </p:sp>
      <p:sp>
        <p:nvSpPr>
          <p:cNvPr id="3" name="Title 2">
            <a:extLst>
              <a:ext uri="{FF2B5EF4-FFF2-40B4-BE49-F238E27FC236}">
                <a16:creationId xmlns:a16="http://schemas.microsoft.com/office/drawing/2014/main" id="{ACD44D90-27DB-9ECC-95F8-315E461C81E6}"/>
              </a:ext>
            </a:extLst>
          </p:cNvPr>
          <p:cNvSpPr txBox="1">
            <a:spLocks/>
          </p:cNvSpPr>
          <p:nvPr userDrawn="1"/>
        </p:nvSpPr>
        <p:spPr>
          <a:xfrm>
            <a:off x="516919" y="2989604"/>
            <a:ext cx="5141214" cy="6514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2400">
                <a:solidFill>
                  <a:srgbClr val="195594"/>
                </a:solidFill>
                <a:latin typeface="Gotham Book" pitchFamily="50" charset="0"/>
              </a:rPr>
              <a:t>Add Subtitle Here</a:t>
            </a:r>
          </a:p>
        </p:txBody>
      </p:sp>
    </p:spTree>
    <p:extLst>
      <p:ext uri="{BB962C8B-B14F-4D97-AF65-F5344CB8AC3E}">
        <p14:creationId xmlns:p14="http://schemas.microsoft.com/office/powerpoint/2010/main" val="196998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Layout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3FEA9-63A5-E46A-698B-63FAEB30986A}"/>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25" name="Picture 24">
            <a:extLst>
              <a:ext uri="{FF2B5EF4-FFF2-40B4-BE49-F238E27FC236}">
                <a16:creationId xmlns:a16="http://schemas.microsoft.com/office/drawing/2014/main" id="{02E4E39F-E460-49EA-93B1-6B95CC73FAFD}"/>
              </a:ext>
            </a:extLst>
          </p:cNvPr>
          <p:cNvPicPr>
            <a:picLocks noChangeAspect="1"/>
          </p:cNvPicPr>
          <p:nvPr userDrawn="1"/>
        </p:nvPicPr>
        <p:blipFill>
          <a:blip r:embed="rId3"/>
          <a:srcRect/>
          <a:stretch/>
        </p:blipFill>
        <p:spPr>
          <a:xfrm>
            <a:off x="9618544" y="1345216"/>
            <a:ext cx="1225253" cy="1211389"/>
          </a:xfrm>
          <a:prstGeom prst="rect">
            <a:avLst/>
          </a:prstGeom>
        </p:spPr>
      </p:pic>
      <p:pic>
        <p:nvPicPr>
          <p:cNvPr id="8" name="Picture 7">
            <a:extLst>
              <a:ext uri="{FF2B5EF4-FFF2-40B4-BE49-F238E27FC236}">
                <a16:creationId xmlns:a16="http://schemas.microsoft.com/office/drawing/2014/main" id="{3D47C11C-5E21-49C6-82EA-2168DA8ED689}"/>
              </a:ext>
            </a:extLst>
          </p:cNvPr>
          <p:cNvPicPr>
            <a:picLocks noChangeAspect="1"/>
          </p:cNvPicPr>
          <p:nvPr userDrawn="1"/>
        </p:nvPicPr>
        <p:blipFill>
          <a:blip r:embed="rId3"/>
          <a:srcRect/>
          <a:stretch/>
        </p:blipFill>
        <p:spPr>
          <a:xfrm>
            <a:off x="1295940" y="1346547"/>
            <a:ext cx="1225253" cy="1211389"/>
          </a:xfrm>
          <a:prstGeom prst="rect">
            <a:avLst/>
          </a:prstGeom>
        </p:spPr>
      </p:pic>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10013903" y="1690709"/>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14147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582393"/>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14147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646086"/>
            <a:ext cx="3445566" cy="495389"/>
          </a:xfrm>
        </p:spPr>
        <p:txBody>
          <a:bodyPr lIns="0" tIns="0" rIns="0" bIns="0" anchor="ctr">
            <a:noAutofit/>
          </a:bodyPr>
          <a:lstStyle>
            <a:lvl1pPr marL="0" indent="0" algn="ctr">
              <a:buNone/>
              <a:defRPr sz="1800" b="1" cap="all"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646086"/>
            <a:ext cx="3445566" cy="495389"/>
          </a:xfrm>
        </p:spPr>
        <p:txBody>
          <a:bodyPr lIns="0" tIns="0" rIns="0" bIns="0" anchor="ctr">
            <a:noAutofit/>
          </a:bodyPr>
          <a:lstStyle>
            <a:lvl1pPr marL="0" indent="0" algn="ctr">
              <a:buNone/>
              <a:defRPr sz="1800" b="1" cap="all"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86287" y="1690709"/>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grpSp>
        <p:nvGrpSpPr>
          <p:cNvPr id="13" name="Group 12">
            <a:extLst>
              <a:ext uri="{FF2B5EF4-FFF2-40B4-BE49-F238E27FC236}">
                <a16:creationId xmlns:a16="http://schemas.microsoft.com/office/drawing/2014/main" id="{7418A8A1-F631-481D-AC22-632FE3FA30C6}"/>
              </a:ext>
            </a:extLst>
          </p:cNvPr>
          <p:cNvGrpSpPr/>
          <p:nvPr userDrawn="1"/>
        </p:nvGrpSpPr>
        <p:grpSpPr>
          <a:xfrm>
            <a:off x="0" y="1582393"/>
            <a:ext cx="3883819" cy="0"/>
            <a:chOff x="0" y="1630018"/>
            <a:chExt cx="3883819" cy="0"/>
          </a:xfrm>
        </p:grpSpPr>
        <p:cxnSp>
          <p:nvCxnSpPr>
            <p:cNvPr id="10" name="Straight Connector 9">
              <a:extLst>
                <a:ext uri="{FF2B5EF4-FFF2-40B4-BE49-F238E27FC236}">
                  <a16:creationId xmlns:a16="http://schemas.microsoft.com/office/drawing/2014/main" id="{DBD138F0-473A-4101-838F-A33320E94D7C}"/>
                </a:ext>
              </a:extLst>
            </p:cNvPr>
            <p:cNvCxnSpPr>
              <a:cxnSpLocks/>
            </p:cNvCxnSpPr>
            <p:nvPr userDrawn="1"/>
          </p:nvCxnSpPr>
          <p:spPr>
            <a:xfrm>
              <a:off x="0" y="1630018"/>
              <a:ext cx="138718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6163B3E-2154-4369-B147-F46D87607355}"/>
                </a:ext>
              </a:extLst>
            </p:cNvPr>
            <p:cNvCxnSpPr>
              <a:cxnSpLocks/>
            </p:cNvCxnSpPr>
            <p:nvPr userDrawn="1"/>
          </p:nvCxnSpPr>
          <p:spPr>
            <a:xfrm>
              <a:off x="2496633" y="1630018"/>
              <a:ext cx="138718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52AC8F7D-3F8E-496A-A2DD-1D1A078E0438}"/>
              </a:ext>
            </a:extLst>
          </p:cNvPr>
          <p:cNvGrpSpPr/>
          <p:nvPr userDrawn="1"/>
        </p:nvGrpSpPr>
        <p:grpSpPr>
          <a:xfrm>
            <a:off x="8308181" y="1582393"/>
            <a:ext cx="3883819" cy="0"/>
            <a:chOff x="0" y="1630018"/>
            <a:chExt cx="3883819" cy="0"/>
          </a:xfrm>
        </p:grpSpPr>
        <p:cxnSp>
          <p:nvCxnSpPr>
            <p:cNvPr id="31" name="Straight Connector 30">
              <a:extLst>
                <a:ext uri="{FF2B5EF4-FFF2-40B4-BE49-F238E27FC236}">
                  <a16:creationId xmlns:a16="http://schemas.microsoft.com/office/drawing/2014/main" id="{4826E75C-FE1F-4CB8-A41C-7E28CD2253FE}"/>
                </a:ext>
              </a:extLst>
            </p:cNvPr>
            <p:cNvCxnSpPr>
              <a:cxnSpLocks/>
            </p:cNvCxnSpPr>
            <p:nvPr userDrawn="1"/>
          </p:nvCxnSpPr>
          <p:spPr>
            <a:xfrm>
              <a:off x="0" y="1630018"/>
              <a:ext cx="138718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A341D20-2018-449C-91C3-70320A5E509B}"/>
                </a:ext>
              </a:extLst>
            </p:cNvPr>
            <p:cNvCxnSpPr>
              <a:cxnSpLocks/>
            </p:cNvCxnSpPr>
            <p:nvPr userDrawn="1"/>
          </p:nvCxnSpPr>
          <p:spPr>
            <a:xfrm>
              <a:off x="2496633" y="1630018"/>
              <a:ext cx="138718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5" name="Title 1">
            <a:extLst>
              <a:ext uri="{FF2B5EF4-FFF2-40B4-BE49-F238E27FC236}">
                <a16:creationId xmlns:a16="http://schemas.microsoft.com/office/drawing/2014/main" id="{106093CD-5C4E-EF13-864A-1ACA11F32EB3}"/>
              </a:ext>
            </a:extLst>
          </p:cNvPr>
          <p:cNvSpPr>
            <a:spLocks noGrp="1"/>
          </p:cNvSpPr>
          <p:nvPr>
            <p:ph type="title"/>
          </p:nvPr>
        </p:nvSpPr>
        <p:spPr>
          <a:xfrm>
            <a:off x="515938" y="375212"/>
            <a:ext cx="7956550" cy="920335"/>
          </a:xfrm>
        </p:spPr>
        <p:txBody>
          <a:bodyPr lIns="0" tIns="0" rIns="0" bIns="0" anchor="t">
            <a:noAutofit/>
          </a:bodyPr>
          <a:lstStyle>
            <a:lvl1pPr>
              <a:defRPr sz="3200" b="0" cap="all" baseline="0">
                <a:solidFill>
                  <a:srgbClr val="205392"/>
                </a:solidFill>
                <a:latin typeface="Gotham Medium" pitchFamily="50" charset="0"/>
              </a:defRPr>
            </a:lvl1pPr>
          </a:lstStyle>
          <a:p>
            <a:r>
              <a:rPr lang="en-US" noProof="0"/>
              <a:t>Click to edit Master title style</a:t>
            </a:r>
          </a:p>
        </p:txBody>
      </p:sp>
      <p:cxnSp>
        <p:nvCxnSpPr>
          <p:cNvPr id="14" name="Straight Connector 13">
            <a:extLst>
              <a:ext uri="{FF2B5EF4-FFF2-40B4-BE49-F238E27FC236}">
                <a16:creationId xmlns:a16="http://schemas.microsoft.com/office/drawing/2014/main" id="{3132F326-C7D3-1290-DA02-D1B775FC4DE6}"/>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FD76CF3-CE02-A5D5-0D03-47ECDEC0408E}"/>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7" name="Picture 6">
            <a:extLst>
              <a:ext uri="{FF2B5EF4-FFF2-40B4-BE49-F238E27FC236}">
                <a16:creationId xmlns:a16="http://schemas.microsoft.com/office/drawing/2014/main" id="{11E0ED60-D68A-E39B-7FF1-F8B2C28B6F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174103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Layou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CEA49D-7FCE-FB60-46CF-E8DE7B06A1E9}"/>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11" name="Picture 10">
            <a:extLst>
              <a:ext uri="{FF2B5EF4-FFF2-40B4-BE49-F238E27FC236}">
                <a16:creationId xmlns:a16="http://schemas.microsoft.com/office/drawing/2014/main" id="{4B2E6418-88E7-0C7E-0622-D97DBBCF6D74}"/>
              </a:ext>
            </a:extLst>
          </p:cNvPr>
          <p:cNvPicPr>
            <a:picLocks noChangeAspect="1"/>
          </p:cNvPicPr>
          <p:nvPr userDrawn="1"/>
        </p:nvPicPr>
        <p:blipFill>
          <a:blip r:embed="rId3">
            <a:alphaModFix amt="10000"/>
          </a:blip>
          <a:stretch>
            <a:fillRect/>
          </a:stretch>
        </p:blipFill>
        <p:spPr>
          <a:xfrm>
            <a:off x="4355338" y="1343380"/>
            <a:ext cx="2503796" cy="2503796"/>
          </a:xfrm>
          <a:prstGeom prst="rect">
            <a:avLst/>
          </a:prstGeom>
        </p:spPr>
      </p:pic>
      <p:pic>
        <p:nvPicPr>
          <p:cNvPr id="13" name="Picture 12">
            <a:extLst>
              <a:ext uri="{FF2B5EF4-FFF2-40B4-BE49-F238E27FC236}">
                <a16:creationId xmlns:a16="http://schemas.microsoft.com/office/drawing/2014/main" id="{237E4E02-89A2-153F-E606-D2F195BFFFB5}"/>
              </a:ext>
            </a:extLst>
          </p:cNvPr>
          <p:cNvPicPr>
            <a:picLocks noChangeAspect="1"/>
          </p:cNvPicPr>
          <p:nvPr userDrawn="1"/>
        </p:nvPicPr>
        <p:blipFill>
          <a:blip r:embed="rId3">
            <a:alphaModFix amt="20000"/>
          </a:blip>
          <a:stretch>
            <a:fillRect/>
          </a:stretch>
        </p:blipFill>
        <p:spPr>
          <a:xfrm>
            <a:off x="5493232" y="3532123"/>
            <a:ext cx="2503796" cy="2503796"/>
          </a:xfrm>
          <a:prstGeom prst="rect">
            <a:avLst/>
          </a:prstGeom>
        </p:spPr>
      </p:pic>
      <p:sp>
        <p:nvSpPr>
          <p:cNvPr id="7" name="Title 1">
            <a:extLst>
              <a:ext uri="{FF2B5EF4-FFF2-40B4-BE49-F238E27FC236}">
                <a16:creationId xmlns:a16="http://schemas.microsoft.com/office/drawing/2014/main" id="{458FEC05-39B6-38CB-B5BF-289D15022650}"/>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cxnSp>
        <p:nvCxnSpPr>
          <p:cNvPr id="10" name="Straight Connector 9">
            <a:extLst>
              <a:ext uri="{FF2B5EF4-FFF2-40B4-BE49-F238E27FC236}">
                <a16:creationId xmlns:a16="http://schemas.microsoft.com/office/drawing/2014/main" id="{02911271-11FF-1724-E8ED-F2E673127D1E}"/>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B6EB0C6-606C-4AFB-8FF8-AB43606B95BD}"/>
              </a:ext>
            </a:extLst>
          </p:cNvPr>
          <p:cNvSpPr/>
          <p:nvPr userDrawn="1"/>
        </p:nvSpPr>
        <p:spPr>
          <a:xfrm>
            <a:off x="6591300" y="4707909"/>
            <a:ext cx="5600699" cy="1328010"/>
          </a:xfrm>
          <a:prstGeom prst="rect">
            <a:avLst/>
          </a:prstGeom>
          <a:gradFill flip="none" rotWithShape="1">
            <a:gsLst>
              <a:gs pos="96000">
                <a:schemeClr val="bg1"/>
              </a:gs>
              <a:gs pos="69000">
                <a:schemeClr val="bg2"/>
              </a:gs>
              <a:gs pos="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0" y="1343380"/>
            <a:ext cx="5686426" cy="1314095"/>
          </a:xfrm>
          <a:prstGeom prst="rect">
            <a:avLst/>
          </a:prstGeom>
          <a:gradFill flip="none" rotWithShape="1">
            <a:gsLst>
              <a:gs pos="97297">
                <a:schemeClr val="bg1"/>
              </a:gs>
              <a:gs pos="70000">
                <a:schemeClr val="bg2"/>
              </a:gs>
              <a:gs pos="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atin typeface="Gotham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rgbClr val="205392"/>
                </a:solidFill>
                <a:latin typeface="Gotham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Add Topic</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475709" y="1714500"/>
            <a:ext cx="4074002" cy="2834508"/>
          </a:xfrm>
        </p:spPr>
        <p:txBody>
          <a:bodyPr lIns="0" tIns="0" rIns="0" bIns="0" anchor="b">
            <a:noAutofit/>
          </a:bodyPr>
          <a:lstStyle>
            <a:lvl1pPr marL="0" indent="0" algn="l">
              <a:buNone/>
              <a:defRPr sz="1600">
                <a:latin typeface="Gotham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rgbClr val="205392"/>
                </a:solidFill>
                <a:latin typeface="Gotham Book"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Add Topic</a:t>
            </a:r>
          </a:p>
        </p:txBody>
      </p:sp>
      <p:pic>
        <p:nvPicPr>
          <p:cNvPr id="18" name="Picture 17">
            <a:extLst>
              <a:ext uri="{FF2B5EF4-FFF2-40B4-BE49-F238E27FC236}">
                <a16:creationId xmlns:a16="http://schemas.microsoft.com/office/drawing/2014/main" id="{07813EAF-96D4-4C21-95BA-76A8CA53B530}"/>
              </a:ext>
            </a:extLst>
          </p:cNvPr>
          <p:cNvPicPr>
            <a:picLocks noChangeAspect="1"/>
          </p:cNvPicPr>
          <p:nvPr userDrawn="1"/>
        </p:nvPicPr>
        <p:blipFill>
          <a:blip r:embed="rId4"/>
          <a:srcRect/>
          <a:stretch/>
        </p:blipFill>
        <p:spPr>
          <a:xfrm>
            <a:off x="5041483" y="1576356"/>
            <a:ext cx="1225253" cy="1211389"/>
          </a:xfrm>
          <a:prstGeom prst="rect">
            <a:avLst/>
          </a:prstGeom>
        </p:spPr>
      </p:pic>
      <p:pic>
        <p:nvPicPr>
          <p:cNvPr id="19" name="Picture 18">
            <a:extLst>
              <a:ext uri="{FF2B5EF4-FFF2-40B4-BE49-F238E27FC236}">
                <a16:creationId xmlns:a16="http://schemas.microsoft.com/office/drawing/2014/main" id="{9BFC2E86-A646-4370-8AE0-3906F54AFE82}"/>
              </a:ext>
            </a:extLst>
          </p:cNvPr>
          <p:cNvPicPr>
            <a:picLocks noChangeAspect="1"/>
          </p:cNvPicPr>
          <p:nvPr userDrawn="1"/>
        </p:nvPicPr>
        <p:blipFill>
          <a:blip r:embed="rId4"/>
          <a:srcRect/>
          <a:stretch/>
        </p:blipFill>
        <p:spPr>
          <a:xfrm>
            <a:off x="5945123" y="4599543"/>
            <a:ext cx="1225253" cy="1211389"/>
          </a:xfrm>
          <a:prstGeom prst="rect">
            <a:avLst/>
          </a:prstGeom>
        </p:spPr>
      </p:pic>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411073" y="1854351"/>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3707" y="4906113"/>
            <a:ext cx="605487" cy="605487"/>
          </a:xfrm>
          <a:prstGeom prst="rect">
            <a:avLst/>
          </a:prstGeom>
          <a:noFill/>
        </p:spPr>
        <p:txBody>
          <a:bodyPr lIns="0" rIns="0" anchor="ctr">
            <a:normAutofit/>
          </a:bodyPr>
          <a:lstStyle>
            <a:lvl1pPr marL="0" indent="0" algn="ctr">
              <a:buNone/>
              <a:defRPr sz="1100">
                <a:solidFill>
                  <a:schemeClr val="bg1"/>
                </a:solidFill>
                <a:latin typeface="Gotham Book" pitchFamily="50" charset="0"/>
              </a:defRPr>
            </a:lvl1pPr>
          </a:lstStyle>
          <a:p>
            <a:r>
              <a:rPr lang="en-US" noProof="0"/>
              <a:t>icon</a:t>
            </a:r>
          </a:p>
        </p:txBody>
      </p:sp>
      <p:sp>
        <p:nvSpPr>
          <p:cNvPr id="12" name="TextBox 11">
            <a:extLst>
              <a:ext uri="{FF2B5EF4-FFF2-40B4-BE49-F238E27FC236}">
                <a16:creationId xmlns:a16="http://schemas.microsoft.com/office/drawing/2014/main" id="{5727CD53-28B1-53BF-CB49-B90213FDA550}"/>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6" name="Picture 5">
            <a:extLst>
              <a:ext uri="{FF2B5EF4-FFF2-40B4-BE49-F238E27FC236}">
                <a16:creationId xmlns:a16="http://schemas.microsoft.com/office/drawing/2014/main" id="{F608C2AC-086E-F5A0-AE6F-06FA93F157E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40E80B-5BC2-4340-8CF3-D26106B239FF}"/>
              </a:ext>
            </a:extLst>
          </p:cNvPr>
          <p:cNvSpPr>
            <a:spLocks noGrp="1"/>
          </p:cNvSpPr>
          <p:nvPr>
            <p:ph type="body" sz="quarter" idx="13"/>
          </p:nvPr>
        </p:nvSpPr>
        <p:spPr>
          <a:xfrm>
            <a:off x="515938" y="1671042"/>
            <a:ext cx="10725803" cy="3936382"/>
          </a:xfrm>
        </p:spPr>
        <p:txBody>
          <a:bodyPr/>
          <a:lstStyle>
            <a:lvl1pPr>
              <a:defRPr>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55801C38-01A9-F995-6782-856B2E9E0B0E}"/>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6" name="Graphic 5">
            <a:extLst>
              <a:ext uri="{FF2B5EF4-FFF2-40B4-BE49-F238E27FC236}">
                <a16:creationId xmlns:a16="http://schemas.microsoft.com/office/drawing/2014/main" id="{F6A3203F-DED7-5B7F-683B-592AF9F652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cxnSp>
        <p:nvCxnSpPr>
          <p:cNvPr id="12" name="Straight Connector 11">
            <a:extLst>
              <a:ext uri="{FF2B5EF4-FFF2-40B4-BE49-F238E27FC236}">
                <a16:creationId xmlns:a16="http://schemas.microsoft.com/office/drawing/2014/main" id="{CAE7A62E-F1C7-DD06-5CCD-D5F63A6B49F4}"/>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21B5DE5-EC7A-EE67-67D0-84256519F560}"/>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sp>
        <p:nvSpPr>
          <p:cNvPr id="14" name="TextBox 13">
            <a:extLst>
              <a:ext uri="{FF2B5EF4-FFF2-40B4-BE49-F238E27FC236}">
                <a16:creationId xmlns:a16="http://schemas.microsoft.com/office/drawing/2014/main" id="{C7A2AB06-CE1A-3BB8-8596-DFD44B38A4BF}"/>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9" name="Picture 8">
            <a:extLst>
              <a:ext uri="{FF2B5EF4-FFF2-40B4-BE49-F238E27FC236}">
                <a16:creationId xmlns:a16="http://schemas.microsoft.com/office/drawing/2014/main" id="{165EDE95-D4CE-AA4C-62F6-97E95C2984F8}"/>
              </a:ext>
            </a:extLst>
          </p:cNvPr>
          <p:cNvPicPr>
            <a:picLocks noChangeAspect="1"/>
          </p:cNvPicPr>
          <p:nvPr userDrawn="1"/>
        </p:nvPicPr>
        <p:blipFill>
          <a:blip r:embed="rId5">
            <a:alphaModFix amt="10000"/>
          </a:blip>
          <a:stretch>
            <a:fillRect/>
          </a:stretch>
        </p:blipFill>
        <p:spPr>
          <a:xfrm>
            <a:off x="4355338" y="1343380"/>
            <a:ext cx="2503796" cy="2503796"/>
          </a:xfrm>
          <a:prstGeom prst="rect">
            <a:avLst/>
          </a:prstGeom>
        </p:spPr>
      </p:pic>
      <p:pic>
        <p:nvPicPr>
          <p:cNvPr id="10" name="Picture 9">
            <a:extLst>
              <a:ext uri="{FF2B5EF4-FFF2-40B4-BE49-F238E27FC236}">
                <a16:creationId xmlns:a16="http://schemas.microsoft.com/office/drawing/2014/main" id="{B500BF3D-9BDD-1064-231C-888DA8241EE2}"/>
              </a:ext>
            </a:extLst>
          </p:cNvPr>
          <p:cNvPicPr>
            <a:picLocks noChangeAspect="1"/>
          </p:cNvPicPr>
          <p:nvPr userDrawn="1"/>
        </p:nvPicPr>
        <p:blipFill>
          <a:blip r:embed="rId5">
            <a:alphaModFix amt="20000"/>
          </a:blip>
          <a:stretch>
            <a:fillRect/>
          </a:stretch>
        </p:blipFill>
        <p:spPr>
          <a:xfrm>
            <a:off x="5493232" y="3532123"/>
            <a:ext cx="2503796" cy="2503796"/>
          </a:xfrm>
          <a:prstGeom prst="rect">
            <a:avLst/>
          </a:prstGeom>
        </p:spPr>
      </p:pic>
      <p:pic>
        <p:nvPicPr>
          <p:cNvPr id="5" name="Picture 4">
            <a:extLst>
              <a:ext uri="{FF2B5EF4-FFF2-40B4-BE49-F238E27FC236}">
                <a16:creationId xmlns:a16="http://schemas.microsoft.com/office/drawing/2014/main" id="{7614661C-E60B-3341-6A73-09EA56EA10E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156476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801C38-01A9-F995-6782-856B2E9E0B0E}"/>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7" name="Graphic 6">
            <a:extLst>
              <a:ext uri="{FF2B5EF4-FFF2-40B4-BE49-F238E27FC236}">
                <a16:creationId xmlns:a16="http://schemas.microsoft.com/office/drawing/2014/main" id="{191C34C8-0113-EB39-F9FE-FFB6197A68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pic>
        <p:nvPicPr>
          <p:cNvPr id="8" name="Picture 7">
            <a:extLst>
              <a:ext uri="{FF2B5EF4-FFF2-40B4-BE49-F238E27FC236}">
                <a16:creationId xmlns:a16="http://schemas.microsoft.com/office/drawing/2014/main" id="{47A97CF7-662E-D88C-1C2D-49F46DDD969A}"/>
              </a:ext>
            </a:extLst>
          </p:cNvPr>
          <p:cNvPicPr>
            <a:picLocks noChangeAspect="1"/>
          </p:cNvPicPr>
          <p:nvPr userDrawn="1"/>
        </p:nvPicPr>
        <p:blipFill>
          <a:blip r:embed="rId5">
            <a:alphaModFix amt="10000"/>
          </a:blip>
          <a:stretch>
            <a:fillRect/>
          </a:stretch>
        </p:blipFill>
        <p:spPr>
          <a:xfrm>
            <a:off x="4355338" y="1343380"/>
            <a:ext cx="2503796" cy="2503796"/>
          </a:xfrm>
          <a:prstGeom prst="rect">
            <a:avLst/>
          </a:prstGeom>
        </p:spPr>
      </p:pic>
      <p:pic>
        <p:nvPicPr>
          <p:cNvPr id="9" name="Picture 8">
            <a:extLst>
              <a:ext uri="{FF2B5EF4-FFF2-40B4-BE49-F238E27FC236}">
                <a16:creationId xmlns:a16="http://schemas.microsoft.com/office/drawing/2014/main" id="{D8F575DD-DCA2-53AF-8F1D-667ACB1FA55C}"/>
              </a:ext>
            </a:extLst>
          </p:cNvPr>
          <p:cNvPicPr>
            <a:picLocks noChangeAspect="1"/>
          </p:cNvPicPr>
          <p:nvPr userDrawn="1"/>
        </p:nvPicPr>
        <p:blipFill>
          <a:blip r:embed="rId5">
            <a:alphaModFix amt="20000"/>
          </a:blip>
          <a:stretch>
            <a:fillRect/>
          </a:stretch>
        </p:blipFill>
        <p:spPr>
          <a:xfrm>
            <a:off x="5493232" y="3532123"/>
            <a:ext cx="2503796" cy="2503796"/>
          </a:xfrm>
          <a:prstGeom prst="rect">
            <a:avLst/>
          </a:prstGeom>
        </p:spPr>
      </p:pic>
      <p:sp>
        <p:nvSpPr>
          <p:cNvPr id="3" name="Text Placeholder 2">
            <a:extLst>
              <a:ext uri="{FF2B5EF4-FFF2-40B4-BE49-F238E27FC236}">
                <a16:creationId xmlns:a16="http://schemas.microsoft.com/office/drawing/2014/main" id="{ED40E80B-5BC2-4340-8CF3-D26106B239FF}"/>
              </a:ext>
            </a:extLst>
          </p:cNvPr>
          <p:cNvSpPr>
            <a:spLocks noGrp="1"/>
          </p:cNvSpPr>
          <p:nvPr>
            <p:ph type="body" sz="quarter" idx="13"/>
          </p:nvPr>
        </p:nvSpPr>
        <p:spPr>
          <a:xfrm>
            <a:off x="515938" y="1671042"/>
            <a:ext cx="10725803" cy="3936382"/>
          </a:xfrm>
        </p:spPr>
        <p:txBody>
          <a:bodyPr>
            <a:normAutofit/>
          </a:bodyPr>
          <a:lstStyle>
            <a:lvl1pPr marL="0" indent="0">
              <a:buFontTx/>
              <a:buNone/>
              <a:defRPr sz="2400">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CAE7A62E-F1C7-DD06-5CCD-D5F63A6B49F4}"/>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21B5DE5-EC7A-EE67-67D0-84256519F560}"/>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sp>
        <p:nvSpPr>
          <p:cNvPr id="14" name="TextBox 13">
            <a:extLst>
              <a:ext uri="{FF2B5EF4-FFF2-40B4-BE49-F238E27FC236}">
                <a16:creationId xmlns:a16="http://schemas.microsoft.com/office/drawing/2014/main" id="{C7A2AB06-CE1A-3BB8-8596-DFD44B38A4BF}"/>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2" name="Picture 1">
            <a:extLst>
              <a:ext uri="{FF2B5EF4-FFF2-40B4-BE49-F238E27FC236}">
                <a16:creationId xmlns:a16="http://schemas.microsoft.com/office/drawing/2014/main" id="{57A5E027-5905-77E9-0D99-A3B3299EEDB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2767267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Only 2 colum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801C38-01A9-F995-6782-856B2E9E0B0E}"/>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7" name="Graphic 6">
            <a:extLst>
              <a:ext uri="{FF2B5EF4-FFF2-40B4-BE49-F238E27FC236}">
                <a16:creationId xmlns:a16="http://schemas.microsoft.com/office/drawing/2014/main" id="{191C34C8-0113-EB39-F9FE-FFB6197A68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pic>
        <p:nvPicPr>
          <p:cNvPr id="8" name="Picture 7">
            <a:extLst>
              <a:ext uri="{FF2B5EF4-FFF2-40B4-BE49-F238E27FC236}">
                <a16:creationId xmlns:a16="http://schemas.microsoft.com/office/drawing/2014/main" id="{47A97CF7-662E-D88C-1C2D-49F46DDD969A}"/>
              </a:ext>
            </a:extLst>
          </p:cNvPr>
          <p:cNvPicPr>
            <a:picLocks noChangeAspect="1"/>
          </p:cNvPicPr>
          <p:nvPr userDrawn="1"/>
        </p:nvPicPr>
        <p:blipFill>
          <a:blip r:embed="rId5">
            <a:alphaModFix amt="10000"/>
          </a:blip>
          <a:stretch>
            <a:fillRect/>
          </a:stretch>
        </p:blipFill>
        <p:spPr>
          <a:xfrm>
            <a:off x="4355338" y="1343380"/>
            <a:ext cx="2503796" cy="2503796"/>
          </a:xfrm>
          <a:prstGeom prst="rect">
            <a:avLst/>
          </a:prstGeom>
        </p:spPr>
      </p:pic>
      <p:pic>
        <p:nvPicPr>
          <p:cNvPr id="9" name="Picture 8">
            <a:extLst>
              <a:ext uri="{FF2B5EF4-FFF2-40B4-BE49-F238E27FC236}">
                <a16:creationId xmlns:a16="http://schemas.microsoft.com/office/drawing/2014/main" id="{D8F575DD-DCA2-53AF-8F1D-667ACB1FA55C}"/>
              </a:ext>
            </a:extLst>
          </p:cNvPr>
          <p:cNvPicPr>
            <a:picLocks noChangeAspect="1"/>
          </p:cNvPicPr>
          <p:nvPr userDrawn="1"/>
        </p:nvPicPr>
        <p:blipFill>
          <a:blip r:embed="rId5">
            <a:alphaModFix amt="20000"/>
          </a:blip>
          <a:stretch>
            <a:fillRect/>
          </a:stretch>
        </p:blipFill>
        <p:spPr>
          <a:xfrm>
            <a:off x="5493232" y="3532123"/>
            <a:ext cx="2503796" cy="2503796"/>
          </a:xfrm>
          <a:prstGeom prst="rect">
            <a:avLst/>
          </a:prstGeom>
        </p:spPr>
      </p:pic>
      <p:sp>
        <p:nvSpPr>
          <p:cNvPr id="3" name="Text Placeholder 2">
            <a:extLst>
              <a:ext uri="{FF2B5EF4-FFF2-40B4-BE49-F238E27FC236}">
                <a16:creationId xmlns:a16="http://schemas.microsoft.com/office/drawing/2014/main" id="{ED40E80B-5BC2-4340-8CF3-D26106B239FF}"/>
              </a:ext>
            </a:extLst>
          </p:cNvPr>
          <p:cNvSpPr>
            <a:spLocks noGrp="1"/>
          </p:cNvSpPr>
          <p:nvPr>
            <p:ph type="body" sz="quarter" idx="13"/>
          </p:nvPr>
        </p:nvSpPr>
        <p:spPr>
          <a:xfrm>
            <a:off x="515939" y="1671042"/>
            <a:ext cx="5250160" cy="3936382"/>
          </a:xfrm>
        </p:spPr>
        <p:txBody>
          <a:bodyPr>
            <a:normAutofit/>
          </a:bodyPr>
          <a:lstStyle>
            <a:lvl1pPr marL="0" indent="0">
              <a:buFontTx/>
              <a:buNone/>
              <a:defRPr sz="2400">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CAE7A62E-F1C7-DD06-5CCD-D5F63A6B49F4}"/>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21B5DE5-EC7A-EE67-67D0-84256519F560}"/>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sp>
        <p:nvSpPr>
          <p:cNvPr id="14" name="TextBox 13">
            <a:extLst>
              <a:ext uri="{FF2B5EF4-FFF2-40B4-BE49-F238E27FC236}">
                <a16:creationId xmlns:a16="http://schemas.microsoft.com/office/drawing/2014/main" id="{C7A2AB06-CE1A-3BB8-8596-DFD44B38A4BF}"/>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2" name="Picture 1">
            <a:extLst>
              <a:ext uri="{FF2B5EF4-FFF2-40B4-BE49-F238E27FC236}">
                <a16:creationId xmlns:a16="http://schemas.microsoft.com/office/drawing/2014/main" id="{57A5E027-5905-77E9-0D99-A3B3299EEDB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
        <p:nvSpPr>
          <p:cNvPr id="11" name="Text Placeholder 2">
            <a:extLst>
              <a:ext uri="{FF2B5EF4-FFF2-40B4-BE49-F238E27FC236}">
                <a16:creationId xmlns:a16="http://schemas.microsoft.com/office/drawing/2014/main" id="{38759296-200A-0CB1-19CC-F14BC1968697}"/>
              </a:ext>
            </a:extLst>
          </p:cNvPr>
          <p:cNvSpPr>
            <a:spLocks noGrp="1"/>
          </p:cNvSpPr>
          <p:nvPr>
            <p:ph type="body" sz="quarter" idx="14"/>
          </p:nvPr>
        </p:nvSpPr>
        <p:spPr>
          <a:xfrm>
            <a:off x="6265645" y="1671042"/>
            <a:ext cx="5250160" cy="3936382"/>
          </a:xfrm>
        </p:spPr>
        <p:txBody>
          <a:bodyPr>
            <a:normAutofit/>
          </a:bodyPr>
          <a:lstStyle>
            <a:lvl1pPr marL="0" indent="0">
              <a:buFontTx/>
              <a:buNone/>
              <a:defRPr sz="2400">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a:t>Click to edit Master text styles</a:t>
            </a:r>
          </a:p>
        </p:txBody>
      </p:sp>
    </p:spTree>
    <p:extLst>
      <p:ext uri="{BB962C8B-B14F-4D97-AF65-F5344CB8AC3E}">
        <p14:creationId xmlns:p14="http://schemas.microsoft.com/office/powerpoint/2010/main" val="3652887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Slide 3 people">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DD82172B-E7E5-429A-807C-30292D4B6AB1}"/>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5" name="Graphic 4">
            <a:extLst>
              <a:ext uri="{FF2B5EF4-FFF2-40B4-BE49-F238E27FC236}">
                <a16:creationId xmlns:a16="http://schemas.microsoft.com/office/drawing/2014/main" id="{0D9F3721-78AA-EE1D-2F49-64FAD5603D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6238" y="276740"/>
            <a:ext cx="3779524" cy="3797783"/>
          </a:xfrm>
          <a:prstGeom prst="rect">
            <a:avLst/>
          </a:prstGeom>
        </p:spPr>
      </p:pic>
      <p:pic>
        <p:nvPicPr>
          <p:cNvPr id="44" name="Picture 43" descr="Shape, circle&#10;&#10;Description automatically generated">
            <a:extLst>
              <a:ext uri="{FF2B5EF4-FFF2-40B4-BE49-F238E27FC236}">
                <a16:creationId xmlns:a16="http://schemas.microsoft.com/office/drawing/2014/main" id="{466A6270-A7C9-443A-8553-23D7E93C133D}"/>
              </a:ext>
            </a:extLst>
          </p:cNvPr>
          <p:cNvPicPr>
            <a:picLocks noChangeAspect="1"/>
          </p:cNvPicPr>
          <p:nvPr userDrawn="1"/>
        </p:nvPicPr>
        <p:blipFill>
          <a:blip r:embed="rId5"/>
          <a:stretch>
            <a:fillRect/>
          </a:stretch>
        </p:blipFill>
        <p:spPr>
          <a:xfrm>
            <a:off x="9275622" y="1477678"/>
            <a:ext cx="2157988" cy="2130556"/>
          </a:xfrm>
          <a:prstGeom prst="rect">
            <a:avLst/>
          </a:prstGeom>
        </p:spPr>
      </p:pic>
      <p:pic>
        <p:nvPicPr>
          <p:cNvPr id="43" name="Picture 42" descr="Shape, circle&#10;&#10;Description automatically generated">
            <a:extLst>
              <a:ext uri="{FF2B5EF4-FFF2-40B4-BE49-F238E27FC236}">
                <a16:creationId xmlns:a16="http://schemas.microsoft.com/office/drawing/2014/main" id="{567447D6-E168-4260-8276-C4B2AC4E979F}"/>
              </a:ext>
            </a:extLst>
          </p:cNvPr>
          <p:cNvPicPr>
            <a:picLocks noChangeAspect="1"/>
          </p:cNvPicPr>
          <p:nvPr userDrawn="1"/>
        </p:nvPicPr>
        <p:blipFill>
          <a:blip r:embed="rId5"/>
          <a:stretch>
            <a:fillRect/>
          </a:stretch>
        </p:blipFill>
        <p:spPr>
          <a:xfrm>
            <a:off x="6419953" y="1476375"/>
            <a:ext cx="2157988" cy="2130556"/>
          </a:xfrm>
          <a:prstGeom prst="rect">
            <a:avLst/>
          </a:prstGeom>
        </p:spPr>
      </p:pic>
      <p:pic>
        <p:nvPicPr>
          <p:cNvPr id="42" name="Picture 41" descr="Shape, circle&#10;&#10;Description automatically generated">
            <a:extLst>
              <a:ext uri="{FF2B5EF4-FFF2-40B4-BE49-F238E27FC236}">
                <a16:creationId xmlns:a16="http://schemas.microsoft.com/office/drawing/2014/main" id="{DA13597E-8C28-4028-88EA-054B2EA00A20}"/>
              </a:ext>
            </a:extLst>
          </p:cNvPr>
          <p:cNvPicPr>
            <a:picLocks noChangeAspect="1"/>
          </p:cNvPicPr>
          <p:nvPr userDrawn="1"/>
        </p:nvPicPr>
        <p:blipFill>
          <a:blip r:embed="rId5"/>
          <a:stretch>
            <a:fillRect/>
          </a:stretch>
        </p:blipFill>
        <p:spPr>
          <a:xfrm>
            <a:off x="3577072" y="1478981"/>
            <a:ext cx="2157988" cy="2130556"/>
          </a:xfrm>
          <a:prstGeom prst="rect">
            <a:avLst/>
          </a:prstGeom>
        </p:spPr>
      </p:pic>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00910"/>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00910"/>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00910"/>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cxnSp>
        <p:nvCxnSpPr>
          <p:cNvPr id="4" name="Straight Connector 3">
            <a:extLst>
              <a:ext uri="{FF2B5EF4-FFF2-40B4-BE49-F238E27FC236}">
                <a16:creationId xmlns:a16="http://schemas.microsoft.com/office/drawing/2014/main" id="{FA7DA16E-02BB-AC97-EBAA-36F13D3899DF}"/>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EC77ED-E253-F0BC-5EB7-A7D22163AD64}"/>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3" name="Picture 2">
            <a:extLst>
              <a:ext uri="{FF2B5EF4-FFF2-40B4-BE49-F238E27FC236}">
                <a16:creationId xmlns:a16="http://schemas.microsoft.com/office/drawing/2014/main" id="{CEE21138-28C4-27FC-0188-EE9610DC354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
        <p:nvSpPr>
          <p:cNvPr id="10" name="Text Placeholder 3">
            <a:extLst>
              <a:ext uri="{FF2B5EF4-FFF2-40B4-BE49-F238E27FC236}">
                <a16:creationId xmlns:a16="http://schemas.microsoft.com/office/drawing/2014/main" id="{778CABD8-1EC8-442B-F595-3F3D8D322558}"/>
              </a:ext>
            </a:extLst>
          </p:cNvPr>
          <p:cNvSpPr>
            <a:spLocks noGrp="1"/>
          </p:cNvSpPr>
          <p:nvPr>
            <p:ph type="body" sz="half" idx="2" hasCustomPrompt="1"/>
          </p:nvPr>
        </p:nvSpPr>
        <p:spPr>
          <a:xfrm>
            <a:off x="3627531" y="3720311"/>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sp>
        <p:nvSpPr>
          <p:cNvPr id="14" name="Text Placeholder 3">
            <a:extLst>
              <a:ext uri="{FF2B5EF4-FFF2-40B4-BE49-F238E27FC236}">
                <a16:creationId xmlns:a16="http://schemas.microsoft.com/office/drawing/2014/main" id="{38D4C96B-DA2C-B27B-D591-EE951E69A7BA}"/>
              </a:ext>
            </a:extLst>
          </p:cNvPr>
          <p:cNvSpPr>
            <a:spLocks noGrp="1"/>
          </p:cNvSpPr>
          <p:nvPr>
            <p:ph type="body" sz="half" idx="17" hasCustomPrompt="1"/>
          </p:nvPr>
        </p:nvSpPr>
        <p:spPr>
          <a:xfrm>
            <a:off x="6526803" y="3711427"/>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sp>
        <p:nvSpPr>
          <p:cNvPr id="15" name="Text Placeholder 3">
            <a:extLst>
              <a:ext uri="{FF2B5EF4-FFF2-40B4-BE49-F238E27FC236}">
                <a16:creationId xmlns:a16="http://schemas.microsoft.com/office/drawing/2014/main" id="{72C98037-675D-A44F-4AAD-AF84ABC06658}"/>
              </a:ext>
            </a:extLst>
          </p:cNvPr>
          <p:cNvSpPr>
            <a:spLocks noGrp="1"/>
          </p:cNvSpPr>
          <p:nvPr>
            <p:ph type="body" sz="half" idx="18" hasCustomPrompt="1"/>
          </p:nvPr>
        </p:nvSpPr>
        <p:spPr>
          <a:xfrm>
            <a:off x="9396693" y="3708206"/>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spTree>
    <p:extLst>
      <p:ext uri="{BB962C8B-B14F-4D97-AF65-F5344CB8AC3E}">
        <p14:creationId xmlns:p14="http://schemas.microsoft.com/office/powerpoint/2010/main" val="3876503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Slide 4 peopl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D86AB1F9-29F5-7394-D1BE-EC2E207FFE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6238" y="276740"/>
            <a:ext cx="3779524" cy="3797783"/>
          </a:xfrm>
          <a:prstGeom prst="rect">
            <a:avLst/>
          </a:prstGeom>
        </p:spPr>
      </p:pic>
      <p:pic>
        <p:nvPicPr>
          <p:cNvPr id="40" name="Picture 39">
            <a:extLst>
              <a:ext uri="{FF2B5EF4-FFF2-40B4-BE49-F238E27FC236}">
                <a16:creationId xmlns:a16="http://schemas.microsoft.com/office/drawing/2014/main" id="{DD82172B-E7E5-429A-807C-30292D4B6AB1}"/>
              </a:ext>
            </a:extLst>
          </p:cNvPr>
          <p:cNvPicPr>
            <a:picLocks noChangeAspect="1"/>
          </p:cNvPicPr>
          <p:nvPr userDrawn="1"/>
        </p:nvPicPr>
        <p:blipFill>
          <a:blip r:embed="rId4"/>
          <a:stretch>
            <a:fillRect/>
          </a:stretch>
        </p:blipFill>
        <p:spPr>
          <a:xfrm rot="10800000">
            <a:off x="1184" y="0"/>
            <a:ext cx="12189631" cy="6858000"/>
          </a:xfrm>
          <a:prstGeom prst="rect">
            <a:avLst/>
          </a:prstGeom>
        </p:spPr>
      </p:pic>
      <p:pic>
        <p:nvPicPr>
          <p:cNvPr id="44" name="Picture 43" descr="Shape, circle&#10;&#10;Description automatically generated">
            <a:extLst>
              <a:ext uri="{FF2B5EF4-FFF2-40B4-BE49-F238E27FC236}">
                <a16:creationId xmlns:a16="http://schemas.microsoft.com/office/drawing/2014/main" id="{466A6270-A7C9-443A-8553-23D7E93C133D}"/>
              </a:ext>
            </a:extLst>
          </p:cNvPr>
          <p:cNvPicPr>
            <a:picLocks noChangeAspect="1"/>
          </p:cNvPicPr>
          <p:nvPr userDrawn="1"/>
        </p:nvPicPr>
        <p:blipFill>
          <a:blip r:embed="rId5"/>
          <a:stretch>
            <a:fillRect/>
          </a:stretch>
        </p:blipFill>
        <p:spPr>
          <a:xfrm>
            <a:off x="9275622" y="1477678"/>
            <a:ext cx="2157988" cy="2130556"/>
          </a:xfrm>
          <a:prstGeom prst="rect">
            <a:avLst/>
          </a:prstGeom>
        </p:spPr>
      </p:pic>
      <p:pic>
        <p:nvPicPr>
          <p:cNvPr id="43" name="Picture 42" descr="Shape, circle&#10;&#10;Description automatically generated">
            <a:extLst>
              <a:ext uri="{FF2B5EF4-FFF2-40B4-BE49-F238E27FC236}">
                <a16:creationId xmlns:a16="http://schemas.microsoft.com/office/drawing/2014/main" id="{567447D6-E168-4260-8276-C4B2AC4E979F}"/>
              </a:ext>
            </a:extLst>
          </p:cNvPr>
          <p:cNvPicPr>
            <a:picLocks noChangeAspect="1"/>
          </p:cNvPicPr>
          <p:nvPr userDrawn="1"/>
        </p:nvPicPr>
        <p:blipFill>
          <a:blip r:embed="rId5"/>
          <a:stretch>
            <a:fillRect/>
          </a:stretch>
        </p:blipFill>
        <p:spPr>
          <a:xfrm>
            <a:off x="6419953" y="1476375"/>
            <a:ext cx="2157988" cy="2130556"/>
          </a:xfrm>
          <a:prstGeom prst="rect">
            <a:avLst/>
          </a:prstGeom>
        </p:spPr>
      </p:pic>
      <p:pic>
        <p:nvPicPr>
          <p:cNvPr id="42" name="Picture 41" descr="Shape, circle&#10;&#10;Description automatically generated">
            <a:extLst>
              <a:ext uri="{FF2B5EF4-FFF2-40B4-BE49-F238E27FC236}">
                <a16:creationId xmlns:a16="http://schemas.microsoft.com/office/drawing/2014/main" id="{DA13597E-8C28-4028-88EA-054B2EA00A20}"/>
              </a:ext>
            </a:extLst>
          </p:cNvPr>
          <p:cNvPicPr>
            <a:picLocks noChangeAspect="1"/>
          </p:cNvPicPr>
          <p:nvPr userDrawn="1"/>
        </p:nvPicPr>
        <p:blipFill>
          <a:blip r:embed="rId5"/>
          <a:stretch>
            <a:fillRect/>
          </a:stretch>
        </p:blipFill>
        <p:spPr>
          <a:xfrm>
            <a:off x="3577072" y="1478981"/>
            <a:ext cx="2157988" cy="2130556"/>
          </a:xfrm>
          <a:prstGeom prst="rect">
            <a:avLst/>
          </a:prstGeom>
        </p:spPr>
      </p:pic>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00910"/>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00910"/>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00910"/>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cxnSp>
        <p:nvCxnSpPr>
          <p:cNvPr id="4" name="Straight Connector 3">
            <a:extLst>
              <a:ext uri="{FF2B5EF4-FFF2-40B4-BE49-F238E27FC236}">
                <a16:creationId xmlns:a16="http://schemas.microsoft.com/office/drawing/2014/main" id="{FA7DA16E-02BB-AC97-EBAA-36F13D3899DF}"/>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EC77ED-E253-F0BC-5EB7-A7D22163AD64}"/>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3" name="Picture 2">
            <a:extLst>
              <a:ext uri="{FF2B5EF4-FFF2-40B4-BE49-F238E27FC236}">
                <a16:creationId xmlns:a16="http://schemas.microsoft.com/office/drawing/2014/main" id="{CEE21138-28C4-27FC-0188-EE9610DC354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
        <p:nvSpPr>
          <p:cNvPr id="10" name="Text Placeholder 3">
            <a:extLst>
              <a:ext uri="{FF2B5EF4-FFF2-40B4-BE49-F238E27FC236}">
                <a16:creationId xmlns:a16="http://schemas.microsoft.com/office/drawing/2014/main" id="{778CABD8-1EC8-442B-F595-3F3D8D322558}"/>
              </a:ext>
            </a:extLst>
          </p:cNvPr>
          <p:cNvSpPr>
            <a:spLocks noGrp="1"/>
          </p:cNvSpPr>
          <p:nvPr>
            <p:ph type="body" sz="half" idx="2" hasCustomPrompt="1"/>
          </p:nvPr>
        </p:nvSpPr>
        <p:spPr>
          <a:xfrm>
            <a:off x="3627531" y="3720311"/>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sp>
        <p:nvSpPr>
          <p:cNvPr id="14" name="Text Placeholder 3">
            <a:extLst>
              <a:ext uri="{FF2B5EF4-FFF2-40B4-BE49-F238E27FC236}">
                <a16:creationId xmlns:a16="http://schemas.microsoft.com/office/drawing/2014/main" id="{38D4C96B-DA2C-B27B-D591-EE951E69A7BA}"/>
              </a:ext>
            </a:extLst>
          </p:cNvPr>
          <p:cNvSpPr>
            <a:spLocks noGrp="1"/>
          </p:cNvSpPr>
          <p:nvPr>
            <p:ph type="body" sz="half" idx="17" hasCustomPrompt="1"/>
          </p:nvPr>
        </p:nvSpPr>
        <p:spPr>
          <a:xfrm>
            <a:off x="6526803" y="3711427"/>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sp>
        <p:nvSpPr>
          <p:cNvPr id="15" name="Text Placeholder 3">
            <a:extLst>
              <a:ext uri="{FF2B5EF4-FFF2-40B4-BE49-F238E27FC236}">
                <a16:creationId xmlns:a16="http://schemas.microsoft.com/office/drawing/2014/main" id="{72C98037-675D-A44F-4AAD-AF84ABC06658}"/>
              </a:ext>
            </a:extLst>
          </p:cNvPr>
          <p:cNvSpPr>
            <a:spLocks noGrp="1"/>
          </p:cNvSpPr>
          <p:nvPr>
            <p:ph type="body" sz="half" idx="18" hasCustomPrompt="1"/>
          </p:nvPr>
        </p:nvSpPr>
        <p:spPr>
          <a:xfrm>
            <a:off x="9396693" y="3708206"/>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pic>
        <p:nvPicPr>
          <p:cNvPr id="2" name="Picture 1" descr="Shape, circle&#10;&#10;Description automatically generated">
            <a:extLst>
              <a:ext uri="{FF2B5EF4-FFF2-40B4-BE49-F238E27FC236}">
                <a16:creationId xmlns:a16="http://schemas.microsoft.com/office/drawing/2014/main" id="{4302AF98-040C-A4F2-C2DA-D1CC0BC60E7B}"/>
              </a:ext>
            </a:extLst>
          </p:cNvPr>
          <p:cNvPicPr>
            <a:picLocks noChangeAspect="1"/>
          </p:cNvPicPr>
          <p:nvPr userDrawn="1"/>
        </p:nvPicPr>
        <p:blipFill>
          <a:blip r:embed="rId5"/>
          <a:stretch>
            <a:fillRect/>
          </a:stretch>
        </p:blipFill>
        <p:spPr>
          <a:xfrm>
            <a:off x="695819" y="1480773"/>
            <a:ext cx="2157988" cy="2130556"/>
          </a:xfrm>
          <a:prstGeom prst="rect">
            <a:avLst/>
          </a:prstGeom>
        </p:spPr>
      </p:pic>
      <p:sp>
        <p:nvSpPr>
          <p:cNvPr id="7" name="Picture Placeholder 2">
            <a:extLst>
              <a:ext uri="{FF2B5EF4-FFF2-40B4-BE49-F238E27FC236}">
                <a16:creationId xmlns:a16="http://schemas.microsoft.com/office/drawing/2014/main" id="{64A2762D-316B-8876-764F-FF059AE9B3E4}"/>
              </a:ext>
            </a:extLst>
          </p:cNvPr>
          <p:cNvSpPr>
            <a:spLocks noGrp="1"/>
          </p:cNvSpPr>
          <p:nvPr>
            <p:ph type="pic" sz="quarter" idx="19"/>
          </p:nvPr>
        </p:nvSpPr>
        <p:spPr>
          <a:xfrm>
            <a:off x="1075784" y="1802702"/>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9" name="Text Placeholder 3">
            <a:extLst>
              <a:ext uri="{FF2B5EF4-FFF2-40B4-BE49-F238E27FC236}">
                <a16:creationId xmlns:a16="http://schemas.microsoft.com/office/drawing/2014/main" id="{C86F8670-B188-7D1D-3CC4-9496E98E1C56}"/>
              </a:ext>
            </a:extLst>
          </p:cNvPr>
          <p:cNvSpPr>
            <a:spLocks noGrp="1"/>
          </p:cNvSpPr>
          <p:nvPr>
            <p:ph type="body" sz="half" idx="20" hasCustomPrompt="1"/>
          </p:nvPr>
        </p:nvSpPr>
        <p:spPr>
          <a:xfrm>
            <a:off x="746278" y="3722103"/>
            <a:ext cx="1992029" cy="1371600"/>
          </a:xfrm>
        </p:spPr>
        <p:txBody>
          <a:bodyPr/>
          <a:lstStyle>
            <a:lvl1pPr marL="0" indent="0" algn="ctr">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add name, title and text</a:t>
            </a:r>
          </a:p>
        </p:txBody>
      </p:sp>
    </p:spTree>
    <p:extLst>
      <p:ext uri="{BB962C8B-B14F-4D97-AF65-F5344CB8AC3E}">
        <p14:creationId xmlns:p14="http://schemas.microsoft.com/office/powerpoint/2010/main" val="165287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BDD1A105-2EA1-73DD-4281-BA576AB9732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88DF9EA5-BD1D-8059-3227-D90F40B9A4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00064" y="546370"/>
            <a:ext cx="5581648" cy="5581648"/>
          </a:xfrm>
          <a:prstGeom prst="ellipse">
            <a:avLst/>
          </a:prstGeom>
          <a:solidFill>
            <a:schemeClr val="bg2"/>
          </a:solidFill>
        </p:spPr>
        <p:txBody>
          <a:bodyPr anchor="ctr"/>
          <a:lstStyle>
            <a:lvl1pPr marL="0" indent="0" algn="ctr">
              <a:buNone/>
              <a:defRPr/>
            </a:lvl1pPr>
          </a:lstStyle>
          <a:p>
            <a:r>
              <a:rPr lang="en-US" noProof="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a:cxnSpLocks/>
          </p:cNvCxnSpPr>
          <p:nvPr userDrawn="1"/>
        </p:nvCxnSpPr>
        <p:spPr>
          <a:xfrm>
            <a:off x="6473952" y="3846529"/>
            <a:ext cx="25328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45936" y="3244232"/>
            <a:ext cx="5141214" cy="651448"/>
          </a:xfrm>
          <a:noFill/>
        </p:spPr>
        <p:txBody>
          <a:bodyPr wrap="square" rtlCol="0" anchor="b" anchorCtr="0">
            <a:noAutofit/>
          </a:bodyPr>
          <a:lstStyle>
            <a:lvl1pPr>
              <a:defRPr lang="en-US" sz="4000" b="1" cap="none" baseline="0">
                <a:solidFill>
                  <a:srgbClr val="195594"/>
                </a:solidFill>
                <a:ea typeface="+mn-ea"/>
                <a:cs typeface="+mn-cs"/>
              </a:defRPr>
            </a:lvl1pPr>
          </a:lstStyle>
          <a:p>
            <a:pPr marL="0" lvl="0"/>
            <a:r>
              <a:rPr lang="en-US" noProof="0"/>
              <a:t>Click to edit Master title style</a:t>
            </a:r>
          </a:p>
        </p:txBody>
      </p:sp>
      <p:sp>
        <p:nvSpPr>
          <p:cNvPr id="17" name="Text Placeholder 6">
            <a:extLst>
              <a:ext uri="{FF2B5EF4-FFF2-40B4-BE49-F238E27FC236}">
                <a16:creationId xmlns:a16="http://schemas.microsoft.com/office/drawing/2014/main" id="{2598DFFF-BAA4-426B-9EC7-1C5CAE4E78E8}"/>
              </a:ext>
            </a:extLst>
          </p:cNvPr>
          <p:cNvSpPr>
            <a:spLocks noGrp="1"/>
          </p:cNvSpPr>
          <p:nvPr>
            <p:ph type="body" sz="quarter" idx="12" hasCustomPrompt="1"/>
          </p:nvPr>
        </p:nvSpPr>
        <p:spPr>
          <a:xfrm>
            <a:off x="6885673" y="4378635"/>
            <a:ext cx="4533900" cy="503238"/>
          </a:xfrm>
        </p:spPr>
        <p:txBody>
          <a:bodyPr vert="horz" lIns="91440" tIns="45720" rIns="91440" bIns="45720" rtlCol="0">
            <a:noAutofit/>
          </a:bodyPr>
          <a:lstStyle>
            <a:lvl1pPr marL="0" indent="0">
              <a:buNone/>
              <a:defRPr lang="en-US" sz="1600" b="0" cap="all" baseline="0" dirty="0" smtClean="0">
                <a:solidFill>
                  <a:srgbClr val="195594"/>
                </a:solidFill>
              </a:defRPr>
            </a:lvl1pPr>
          </a:lstStyle>
          <a:p>
            <a:pPr marL="228600" lvl="0" indent="-228600"/>
            <a:r>
              <a:rPr lang="en-US" noProof="0"/>
              <a:t>Website </a:t>
            </a:r>
            <a:r>
              <a:rPr lang="en-US" noProof="0" err="1"/>
              <a:t>url</a:t>
            </a:r>
            <a:r>
              <a:rPr lang="en-US" noProof="0"/>
              <a:t> here</a:t>
            </a:r>
          </a:p>
        </p:txBody>
      </p:sp>
      <p:pic>
        <p:nvPicPr>
          <p:cNvPr id="18" name="Graphic 17" descr="Envelope with solid fill">
            <a:extLst>
              <a:ext uri="{FF2B5EF4-FFF2-40B4-BE49-F238E27FC236}">
                <a16:creationId xmlns:a16="http://schemas.microsoft.com/office/drawing/2014/main" id="{5E3B17E1-90C4-4FB9-B7A7-83025682040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452235" y="3943428"/>
            <a:ext cx="373761" cy="373761"/>
          </a:xfrm>
          <a:prstGeom prst="rect">
            <a:avLst/>
          </a:prstGeom>
        </p:spPr>
      </p:pic>
      <p:pic>
        <p:nvPicPr>
          <p:cNvPr id="20" name="Graphic 19" descr="Network with solid fill">
            <a:extLst>
              <a:ext uri="{FF2B5EF4-FFF2-40B4-BE49-F238E27FC236}">
                <a16:creationId xmlns:a16="http://schemas.microsoft.com/office/drawing/2014/main" id="{C8639CF4-6DBA-42F7-8761-8FD8B898092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452235" y="4333590"/>
            <a:ext cx="373761" cy="373761"/>
          </a:xfrm>
          <a:prstGeom prst="rect">
            <a:avLst/>
          </a:prstGeom>
        </p:spPr>
      </p:pic>
      <p:sp>
        <p:nvSpPr>
          <p:cNvPr id="21" name="Subtitle 2">
            <a:extLst>
              <a:ext uri="{FF2B5EF4-FFF2-40B4-BE49-F238E27FC236}">
                <a16:creationId xmlns:a16="http://schemas.microsoft.com/office/drawing/2014/main" id="{C3D01758-117A-4EC4-B5D4-9B7A5310D48D}"/>
              </a:ext>
            </a:extLst>
          </p:cNvPr>
          <p:cNvSpPr>
            <a:spLocks noGrp="1"/>
          </p:cNvSpPr>
          <p:nvPr>
            <p:ph type="subTitle" idx="1" hasCustomPrompt="1"/>
          </p:nvPr>
        </p:nvSpPr>
        <p:spPr>
          <a:xfrm>
            <a:off x="6885432" y="3979100"/>
            <a:ext cx="4540440" cy="503167"/>
          </a:xfrm>
        </p:spPr>
        <p:txBody>
          <a:bodyPr>
            <a:noAutofit/>
          </a:bodyPr>
          <a:lstStyle>
            <a:lvl1pPr marL="0" indent="0" algn="l">
              <a:buNone/>
              <a:defRPr sz="1600" b="0" cap="all" baseline="0">
                <a:solidFill>
                  <a:srgbClr val="1955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Tree>
    <p:extLst>
      <p:ext uri="{BB962C8B-B14F-4D97-AF65-F5344CB8AC3E}">
        <p14:creationId xmlns:p14="http://schemas.microsoft.com/office/powerpoint/2010/main" val="637136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age_02">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E00F689F-75FA-8546-7A87-82A1090A3E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384B7EE7-6C41-147D-DC8C-B3D925F7F2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a:cxnSpLocks/>
          </p:cNvCxnSpPr>
          <p:nvPr userDrawn="1"/>
        </p:nvCxnSpPr>
        <p:spPr>
          <a:xfrm>
            <a:off x="6473952" y="3950208"/>
            <a:ext cx="2532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6885483" y="4148204"/>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6885673" y="4537659"/>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a:t>Website </a:t>
            </a:r>
            <a:r>
              <a:rPr lang="en-US" noProof="0" err="1"/>
              <a:t>url</a:t>
            </a:r>
            <a:r>
              <a:rPr lang="en-US" noProof="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hasCustomPrompt="1"/>
          </p:nvPr>
        </p:nvSpPr>
        <p:spPr>
          <a:xfrm>
            <a:off x="6343650" y="3127514"/>
            <a:ext cx="5011410" cy="750200"/>
          </a:xfrm>
          <a:noFill/>
        </p:spPr>
        <p:txBody>
          <a:bodyPr wrap="square" rtlCol="0" anchor="t" anchorCtr="0">
            <a:noAutofit/>
          </a:bodyPr>
          <a:lstStyle>
            <a:lvl1pPr>
              <a:defRPr lang="en-US" sz="4000" b="1" cap="all" baseline="0" dirty="0">
                <a:solidFill>
                  <a:schemeClr val="bg1"/>
                </a:solidFill>
                <a:ea typeface="+mn-ea"/>
                <a:cs typeface="+mn-cs"/>
              </a:defRPr>
            </a:lvl1pPr>
          </a:lstStyle>
          <a:p>
            <a:pPr marL="0" lvl="0"/>
            <a:r>
              <a:rPr lang="en-US" noProof="0"/>
              <a:t>Thank You</a:t>
            </a:r>
          </a:p>
        </p:txBody>
      </p:sp>
      <p:pic>
        <p:nvPicPr>
          <p:cNvPr id="5" name="Graphic 4" descr="Envelope with solid fill">
            <a:extLst>
              <a:ext uri="{FF2B5EF4-FFF2-40B4-BE49-F238E27FC236}">
                <a16:creationId xmlns:a16="http://schemas.microsoft.com/office/drawing/2014/main" id="{444229F0-DF65-4CF7-BA06-754720C5056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452235" y="4102452"/>
            <a:ext cx="373761" cy="373761"/>
          </a:xfrm>
          <a:prstGeom prst="rect">
            <a:avLst/>
          </a:prstGeom>
        </p:spPr>
      </p:pic>
      <p:pic>
        <p:nvPicPr>
          <p:cNvPr id="7" name="Graphic 6" descr="Network with solid fill">
            <a:extLst>
              <a:ext uri="{FF2B5EF4-FFF2-40B4-BE49-F238E27FC236}">
                <a16:creationId xmlns:a16="http://schemas.microsoft.com/office/drawing/2014/main" id="{B9503ECD-DC3E-4763-AAF5-181B510E669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452235" y="4505866"/>
            <a:ext cx="373761" cy="373761"/>
          </a:xfrm>
          <a:prstGeom prst="rect">
            <a:avLst/>
          </a:prstGeom>
        </p:spPr>
      </p:pic>
      <p:sp>
        <p:nvSpPr>
          <p:cNvPr id="15" name="Picture Placeholder 12">
            <a:extLst>
              <a:ext uri="{FF2B5EF4-FFF2-40B4-BE49-F238E27FC236}">
                <a16:creationId xmlns:a16="http://schemas.microsoft.com/office/drawing/2014/main" id="{D0667347-9971-3B6C-7D01-98DD55034731}"/>
              </a:ext>
            </a:extLst>
          </p:cNvPr>
          <p:cNvSpPr>
            <a:spLocks noGrp="1"/>
          </p:cNvSpPr>
          <p:nvPr>
            <p:ph type="pic" sz="quarter" idx="10"/>
          </p:nvPr>
        </p:nvSpPr>
        <p:spPr>
          <a:xfrm>
            <a:off x="418626" y="503913"/>
            <a:ext cx="5677374" cy="5668287"/>
          </a:xfrm>
          <a:prstGeom prst="ellipse">
            <a:avLst/>
          </a:prstGeom>
          <a:solidFill>
            <a:schemeClr val="bg2"/>
          </a:solidFill>
        </p:spPr>
        <p:txBody>
          <a:bodyPr anchor="ctr"/>
          <a:lstStyle>
            <a:lvl1pPr marL="0" indent="0" algn="ctr">
              <a:buNone/>
              <a:defRPr lang="en-US" noProof="0" dirty="0"/>
            </a:lvl1pPr>
          </a:lstStyle>
          <a:p>
            <a:r>
              <a:rPr lang="en-US" noProof="0"/>
              <a:t>Click icon to add picture</a:t>
            </a:r>
          </a:p>
        </p:txBody>
      </p:sp>
      <p:pic>
        <p:nvPicPr>
          <p:cNvPr id="3" name="Picture 2">
            <a:extLst>
              <a:ext uri="{FF2B5EF4-FFF2-40B4-BE49-F238E27FC236}">
                <a16:creationId xmlns:a16="http://schemas.microsoft.com/office/drawing/2014/main" id="{8D65B914-8C26-7210-31B9-008DA5BE552F}"/>
              </a:ext>
            </a:extLst>
          </p:cNvPr>
          <p:cNvPicPr>
            <a:picLocks noChangeAspect="1"/>
          </p:cNvPicPr>
          <p:nvPr userDrawn="1"/>
        </p:nvPicPr>
        <p:blipFill>
          <a:blip r:embed="rId9" cstate="print">
            <a:biLevel thresh="25000"/>
            <a:extLst>
              <a:ext uri="{28A0092B-C50C-407E-A947-70E740481C1C}">
                <a14:useLocalDpi xmlns:a14="http://schemas.microsoft.com/office/drawing/2010/main" val="0"/>
              </a:ext>
            </a:extLst>
          </a:blip>
          <a:stretch>
            <a:fillRect/>
          </a:stretch>
        </p:blipFill>
        <p:spPr>
          <a:xfrm>
            <a:off x="10456433" y="5903931"/>
            <a:ext cx="1405998" cy="589340"/>
          </a:xfrm>
          <a:prstGeom prst="rect">
            <a:avLst/>
          </a:prstGeom>
          <a:ln>
            <a:noFill/>
          </a:ln>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26CFDB-1FF7-B6D3-CDBE-2E1819ACAAA2}"/>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9" name="Picture 8">
            <a:extLst>
              <a:ext uri="{FF2B5EF4-FFF2-40B4-BE49-F238E27FC236}">
                <a16:creationId xmlns:a16="http://schemas.microsoft.com/office/drawing/2014/main" id="{9C66AD31-ED47-BC80-392F-DE0B376C6E08}"/>
              </a:ext>
            </a:extLst>
          </p:cNvPr>
          <p:cNvPicPr>
            <a:picLocks noChangeAspect="1"/>
          </p:cNvPicPr>
          <p:nvPr userDrawn="1"/>
        </p:nvPicPr>
        <p:blipFill>
          <a:blip r:embed="rId3">
            <a:alphaModFix amt="21000"/>
          </a:blip>
          <a:stretch>
            <a:fillRect/>
          </a:stretch>
        </p:blipFill>
        <p:spPr>
          <a:xfrm>
            <a:off x="6794571" y="403986"/>
            <a:ext cx="3680841" cy="3680841"/>
          </a:xfrm>
          <a:prstGeom prst="rect">
            <a:avLst/>
          </a:prstGeom>
        </p:spPr>
      </p:pic>
      <p:pic>
        <p:nvPicPr>
          <p:cNvPr id="6" name="Graphic 5">
            <a:extLst>
              <a:ext uri="{FF2B5EF4-FFF2-40B4-BE49-F238E27FC236}">
                <a16:creationId xmlns:a16="http://schemas.microsoft.com/office/drawing/2014/main" id="{BEDE795A-05B1-662D-1695-825E328619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97690" y="162854"/>
            <a:ext cx="4143091" cy="4163106"/>
          </a:xfrm>
          <a:prstGeom prst="rect">
            <a:avLst/>
          </a:prstGeom>
        </p:spPr>
      </p:pic>
      <p:cxnSp>
        <p:nvCxnSpPr>
          <p:cNvPr id="5" name="Straight Connector 4">
            <a:extLst>
              <a:ext uri="{FF2B5EF4-FFF2-40B4-BE49-F238E27FC236}">
                <a16:creationId xmlns:a16="http://schemas.microsoft.com/office/drawing/2014/main" id="{15F2F7C5-3AAE-4DE0-C05F-6C6C877AF8D5}"/>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lvl1pPr>
              <a:defRPr>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Box 6">
            <a:extLst>
              <a:ext uri="{FF2B5EF4-FFF2-40B4-BE49-F238E27FC236}">
                <a16:creationId xmlns:a16="http://schemas.microsoft.com/office/drawing/2014/main" id="{0DA8C043-92DB-9053-31C0-D92D4C596E1C}"/>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2" name="Picture 1">
            <a:extLst>
              <a:ext uri="{FF2B5EF4-FFF2-40B4-BE49-F238E27FC236}">
                <a16:creationId xmlns:a16="http://schemas.microsoft.com/office/drawing/2014/main" id="{B86D4C5F-00B7-6F61-B421-184E7085CC6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37897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8070921D-6DCA-D1B4-0A34-C411937DF28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Graphic 15">
            <a:extLst>
              <a:ext uri="{FF2B5EF4-FFF2-40B4-BE49-F238E27FC236}">
                <a16:creationId xmlns:a16="http://schemas.microsoft.com/office/drawing/2014/main" id="{7BE61EC5-20F3-2F9B-A418-0333015556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363070" y="453641"/>
            <a:ext cx="5755341" cy="5755341"/>
          </a:xfrm>
          <a:prstGeom prst="ellipse">
            <a:avLst/>
          </a:prstGeom>
          <a:solidFill>
            <a:schemeClr val="bg2"/>
          </a:solidFill>
        </p:spPr>
        <p:txBody>
          <a:bodyPr anchor="ctr"/>
          <a:lstStyle>
            <a:lvl1pPr marL="0" indent="0" algn="ctr">
              <a:buNone/>
              <a:defRPr/>
            </a:lvl1pPr>
          </a:lstStyle>
          <a:p>
            <a:r>
              <a:rPr lang="en-US" noProof="0"/>
              <a:t>Click icon to add picture</a:t>
            </a:r>
          </a:p>
        </p:txBody>
      </p:sp>
      <p:sp>
        <p:nvSpPr>
          <p:cNvPr id="18" name="Title 1">
            <a:extLst>
              <a:ext uri="{FF2B5EF4-FFF2-40B4-BE49-F238E27FC236}">
                <a16:creationId xmlns:a16="http://schemas.microsoft.com/office/drawing/2014/main" id="{74A70115-B09C-EDC2-38E4-4A02129C267C}"/>
              </a:ext>
            </a:extLst>
          </p:cNvPr>
          <p:cNvSpPr>
            <a:spLocks noGrp="1"/>
          </p:cNvSpPr>
          <p:nvPr>
            <p:ph type="title"/>
          </p:nvPr>
        </p:nvSpPr>
        <p:spPr>
          <a:xfrm>
            <a:off x="5945380" y="2001499"/>
            <a:ext cx="5579525" cy="1158424"/>
          </a:xfrm>
        </p:spPr>
        <p:txBody>
          <a:bodyPr anchor="t">
            <a:noAutofit/>
          </a:bodyPr>
          <a:lstStyle>
            <a:lvl1pPr algn="r">
              <a:defRPr sz="4000" b="1" cap="all" baseline="0">
                <a:solidFill>
                  <a:srgbClr val="195594"/>
                </a:solidFill>
              </a:defRPr>
            </a:lvl1pPr>
          </a:lstStyle>
          <a:p>
            <a:r>
              <a:rPr lang="en-US" noProof="0"/>
              <a:t>Click to edit Master title style</a:t>
            </a:r>
          </a:p>
        </p:txBody>
      </p:sp>
      <p:pic>
        <p:nvPicPr>
          <p:cNvPr id="17" name="Picture 16">
            <a:extLst>
              <a:ext uri="{FF2B5EF4-FFF2-40B4-BE49-F238E27FC236}">
                <a16:creationId xmlns:a16="http://schemas.microsoft.com/office/drawing/2014/main" id="{9B55551C-0CE1-3458-4863-B0CE6F71FF69}"/>
              </a:ext>
            </a:extLst>
          </p:cNvPr>
          <p:cNvPicPr>
            <a:picLocks noChangeAspect="1"/>
          </p:cNvPicPr>
          <p:nvPr userDrawn="1"/>
        </p:nvPicPr>
        <p:blipFill>
          <a:blip r:embed="rId5">
            <a:alphaModFix amt="12000"/>
          </a:blip>
          <a:stretch>
            <a:fillRect/>
          </a:stretch>
        </p:blipFill>
        <p:spPr>
          <a:xfrm>
            <a:off x="6214874" y="1395455"/>
            <a:ext cx="2503796" cy="2503796"/>
          </a:xfrm>
          <a:prstGeom prst="rect">
            <a:avLst/>
          </a:prstGeom>
        </p:spPr>
      </p:pic>
      <p:pic>
        <p:nvPicPr>
          <p:cNvPr id="19" name="Picture 18">
            <a:extLst>
              <a:ext uri="{FF2B5EF4-FFF2-40B4-BE49-F238E27FC236}">
                <a16:creationId xmlns:a16="http://schemas.microsoft.com/office/drawing/2014/main" id="{EB1F4C9C-3D77-3F33-210B-304A132D1C3B}"/>
              </a:ext>
            </a:extLst>
          </p:cNvPr>
          <p:cNvPicPr>
            <a:picLocks noChangeAspect="1"/>
          </p:cNvPicPr>
          <p:nvPr userDrawn="1"/>
        </p:nvPicPr>
        <p:blipFill>
          <a:blip r:embed="rId5">
            <a:alphaModFix amt="22000"/>
          </a:blip>
          <a:stretch>
            <a:fillRect/>
          </a:stretch>
        </p:blipFill>
        <p:spPr>
          <a:xfrm>
            <a:off x="7352768" y="3584198"/>
            <a:ext cx="2503796" cy="2503796"/>
          </a:xfrm>
          <a:prstGeom prst="rect">
            <a:avLst/>
          </a:prstGeom>
        </p:spPr>
      </p:pic>
      <p:pic>
        <p:nvPicPr>
          <p:cNvPr id="2" name="Picture 1">
            <a:extLst>
              <a:ext uri="{FF2B5EF4-FFF2-40B4-BE49-F238E27FC236}">
                <a16:creationId xmlns:a16="http://schemas.microsoft.com/office/drawing/2014/main" id="{EF666E90-F9CD-118D-1426-56A1D8B1F2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56433" y="5903931"/>
            <a:ext cx="1405998" cy="589340"/>
          </a:xfrm>
          <a:prstGeom prst="rect">
            <a:avLst/>
          </a:prstGeom>
          <a:ln>
            <a:noFill/>
          </a:ln>
        </p:spPr>
      </p:pic>
    </p:spTree>
    <p:extLst>
      <p:ext uri="{BB962C8B-B14F-4D97-AF65-F5344CB8AC3E}">
        <p14:creationId xmlns:p14="http://schemas.microsoft.com/office/powerpoint/2010/main" val="3388496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1B37AC-6AA2-C7C3-AE66-CE190AE1D0BB}"/>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4" name="Graphic 3">
            <a:extLst>
              <a:ext uri="{FF2B5EF4-FFF2-40B4-BE49-F238E27FC236}">
                <a16:creationId xmlns:a16="http://schemas.microsoft.com/office/drawing/2014/main" id="{9A3285FA-9E5B-A9E3-FDC7-38BB29C181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sp>
        <p:nvSpPr>
          <p:cNvPr id="3" name="Title 1">
            <a:extLst>
              <a:ext uri="{FF2B5EF4-FFF2-40B4-BE49-F238E27FC236}">
                <a16:creationId xmlns:a16="http://schemas.microsoft.com/office/drawing/2014/main" id="{860420E8-5BB0-D7B0-E57B-6AC25FEE172D}"/>
              </a:ext>
            </a:extLst>
          </p:cNvPr>
          <p:cNvSpPr>
            <a:spLocks noGrp="1"/>
          </p:cNvSpPr>
          <p:nvPr>
            <p:ph type="title"/>
          </p:nvPr>
        </p:nvSpPr>
        <p:spPr>
          <a:xfrm>
            <a:off x="515938" y="375212"/>
            <a:ext cx="7956550" cy="920335"/>
          </a:xfrm>
        </p:spPr>
        <p:txBody>
          <a:bodyPr lIns="0" tIns="0" rIns="0" bIns="0" anchor="t">
            <a:noAutofit/>
          </a:bodyPr>
          <a:lstStyle>
            <a:lvl1pPr>
              <a:defRPr sz="3200" b="0" cap="none" baseline="0">
                <a:solidFill>
                  <a:srgbClr val="205392"/>
                </a:solidFill>
                <a:latin typeface="Gotham Medium" pitchFamily="50" charset="0"/>
              </a:defRPr>
            </a:lvl1pPr>
          </a:lstStyle>
          <a:p>
            <a:r>
              <a:rPr lang="en-US" noProof="0"/>
              <a:t>Click to edit Master title style</a:t>
            </a:r>
          </a:p>
        </p:txBody>
      </p:sp>
      <p:cxnSp>
        <p:nvCxnSpPr>
          <p:cNvPr id="7" name="Straight Connector 6">
            <a:extLst>
              <a:ext uri="{FF2B5EF4-FFF2-40B4-BE49-F238E27FC236}">
                <a16:creationId xmlns:a16="http://schemas.microsoft.com/office/drawing/2014/main" id="{14F99B5F-C751-2534-B3B7-571C1F12C9DF}"/>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lvl1pPr>
              <a:defRPr>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lvl1pPr>
              <a:defRPr>
                <a:latin typeface="Gotham Book" pitchFamily="50" charset="0"/>
              </a:defRPr>
            </a:lvl1pPr>
            <a:lvl2pPr>
              <a:defRPr>
                <a:latin typeface="Gotham Book" pitchFamily="50" charset="0"/>
              </a:defRPr>
            </a:lvl2pPr>
            <a:lvl3pPr>
              <a:defRPr>
                <a:latin typeface="Gotham Book" pitchFamily="50" charset="0"/>
              </a:defRPr>
            </a:lvl3pPr>
            <a:lvl4pPr>
              <a:defRPr>
                <a:latin typeface="Gotham Book" pitchFamily="50" charset="0"/>
              </a:defRPr>
            </a:lvl4pPr>
            <a:lvl5pPr>
              <a:defRPr>
                <a:latin typeface="Gotham Book" pitchFamily="50"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Box 11">
            <a:extLst>
              <a:ext uri="{FF2B5EF4-FFF2-40B4-BE49-F238E27FC236}">
                <a16:creationId xmlns:a16="http://schemas.microsoft.com/office/drawing/2014/main" id="{9F2FD624-5310-EBA5-663F-F8F3628563DA}"/>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6" name="Picture 5">
            <a:extLst>
              <a:ext uri="{FF2B5EF4-FFF2-40B4-BE49-F238E27FC236}">
                <a16:creationId xmlns:a16="http://schemas.microsoft.com/office/drawing/2014/main" id="{8092E769-16F4-1C3F-06AD-720E088381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2092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CEF1D81-EF18-352B-2128-AD7F16BD47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97690" y="162854"/>
            <a:ext cx="4143091" cy="4163106"/>
          </a:xfrm>
          <a:prstGeom prst="rect">
            <a:avLst/>
          </a:prstGeom>
        </p:spPr>
      </p:pic>
      <p:pic>
        <p:nvPicPr>
          <p:cNvPr id="3" name="Picture 2">
            <a:extLst>
              <a:ext uri="{FF2B5EF4-FFF2-40B4-BE49-F238E27FC236}">
                <a16:creationId xmlns:a16="http://schemas.microsoft.com/office/drawing/2014/main" id="{A78A1408-A2BF-5BCF-40CE-7E1B655C64F8}"/>
              </a:ext>
            </a:extLst>
          </p:cNvPr>
          <p:cNvPicPr>
            <a:picLocks noChangeAspect="1"/>
          </p:cNvPicPr>
          <p:nvPr userDrawn="1"/>
        </p:nvPicPr>
        <p:blipFill>
          <a:blip r:embed="rId4"/>
          <a:stretch>
            <a:fillRect/>
          </a:stretch>
        </p:blipFill>
        <p:spPr>
          <a:xfrm rot="10800000">
            <a:off x="1184" y="0"/>
            <a:ext cx="12189631" cy="6858000"/>
          </a:xfrm>
          <a:prstGeom prst="rect">
            <a:avLst/>
          </a:prstGeom>
        </p:spPr>
      </p:pic>
      <p:cxnSp>
        <p:nvCxnSpPr>
          <p:cNvPr id="4" name="Straight Connector 3">
            <a:extLst>
              <a:ext uri="{FF2B5EF4-FFF2-40B4-BE49-F238E27FC236}">
                <a16:creationId xmlns:a16="http://schemas.microsoft.com/office/drawing/2014/main" id="{6DE6E0B5-8F6A-9A4E-9EA6-94B3C82F40D3}"/>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ED05D6-F4E2-8C11-5723-DF891F07D043}"/>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t"/>
          <a:lstStyle>
            <a:lvl1pPr>
              <a:defRPr sz="3200">
                <a:latin typeface="Gotham Book" pitchFamily="50" charset="0"/>
              </a:defRPr>
            </a:lvl1pPr>
          </a:lstStyle>
          <a:p>
            <a:r>
              <a:rPr lang="en-US" noProof="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atin typeface="Gotham Book"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atin typeface="Gotham Book" pitchFamily="50" charset="0"/>
              </a:defRPr>
            </a:lvl1pPr>
            <a:lvl2pPr>
              <a:defRPr sz="2800">
                <a:latin typeface="Gotham Book" pitchFamily="50" charset="0"/>
              </a:defRPr>
            </a:lvl2pPr>
            <a:lvl3pPr>
              <a:defRPr sz="2400">
                <a:latin typeface="Gotham Book" pitchFamily="50" charset="0"/>
              </a:defRPr>
            </a:lvl3pPr>
            <a:lvl4pPr>
              <a:defRPr sz="2000">
                <a:latin typeface="Gotham Book" pitchFamily="50" charset="0"/>
              </a:defRPr>
            </a:lvl4pPr>
            <a:lvl5pPr>
              <a:defRPr sz="2000">
                <a:latin typeface="Gotham Book" pitchFamily="50" charset="0"/>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7" name="Picture 6">
            <a:extLst>
              <a:ext uri="{FF2B5EF4-FFF2-40B4-BE49-F238E27FC236}">
                <a16:creationId xmlns:a16="http://schemas.microsoft.com/office/drawing/2014/main" id="{E16CB5BF-E35C-FAE7-35F4-BA47DE327E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40D6DAB-0BBC-74E2-00FA-AFBE73446FAB}"/>
              </a:ext>
            </a:extLst>
          </p:cNvPr>
          <p:cNvPicPr>
            <a:picLocks noChangeAspect="1"/>
          </p:cNvPicPr>
          <p:nvPr userDrawn="1"/>
        </p:nvPicPr>
        <p:blipFill>
          <a:blip r:embed="rId2"/>
          <a:stretch>
            <a:fillRect/>
          </a:stretch>
        </p:blipFill>
        <p:spPr>
          <a:xfrm rot="10800000">
            <a:off x="1184" y="0"/>
            <a:ext cx="12189631" cy="6858000"/>
          </a:xfrm>
          <a:prstGeom prst="rect">
            <a:avLst/>
          </a:prstGeom>
        </p:spPr>
      </p:pic>
      <p:pic>
        <p:nvPicPr>
          <p:cNvPr id="7" name="Picture 6">
            <a:extLst>
              <a:ext uri="{FF2B5EF4-FFF2-40B4-BE49-F238E27FC236}">
                <a16:creationId xmlns:a16="http://schemas.microsoft.com/office/drawing/2014/main" id="{C1A7A117-92C7-4857-B416-1961BF3609C6}"/>
              </a:ext>
            </a:extLst>
          </p:cNvPr>
          <p:cNvPicPr>
            <a:picLocks noChangeAspect="1"/>
          </p:cNvPicPr>
          <p:nvPr userDrawn="1"/>
        </p:nvPicPr>
        <p:blipFill>
          <a:blip r:embed="rId3"/>
          <a:srcRect/>
          <a:stretch/>
        </p:blipFill>
        <p:spPr>
          <a:xfrm>
            <a:off x="1525" y="858"/>
            <a:ext cx="12190474" cy="6857142"/>
          </a:xfrm>
          <a:prstGeom prst="rect">
            <a:avLst/>
          </a:prstGeom>
        </p:spPr>
      </p:pic>
      <p:cxnSp>
        <p:nvCxnSpPr>
          <p:cNvPr id="23" name="Straight Connector 22">
            <a:extLst>
              <a:ext uri="{FF2B5EF4-FFF2-40B4-BE49-F238E27FC236}">
                <a16:creationId xmlns:a16="http://schemas.microsoft.com/office/drawing/2014/main" id="{7BEFB624-0C5B-D9BE-9B3C-8DF245772A63}"/>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5CE9D58-AF4C-9853-B860-442892FD43E8}"/>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2" name="Graphic 1">
            <a:extLst>
              <a:ext uri="{FF2B5EF4-FFF2-40B4-BE49-F238E27FC236}">
                <a16:creationId xmlns:a16="http://schemas.microsoft.com/office/drawing/2014/main" id="{BF1D1A89-39FD-9415-F0AA-8657F1085D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97690" y="162854"/>
            <a:ext cx="4143091" cy="4163106"/>
          </a:xfrm>
          <a:prstGeom prst="rect">
            <a:avLst/>
          </a:prstGeom>
        </p:spPr>
      </p:pic>
      <p:pic>
        <p:nvPicPr>
          <p:cNvPr id="4" name="Picture 3">
            <a:extLst>
              <a:ext uri="{FF2B5EF4-FFF2-40B4-BE49-F238E27FC236}">
                <a16:creationId xmlns:a16="http://schemas.microsoft.com/office/drawing/2014/main" id="{006457F3-C6D1-1556-E53B-91133F8E7EC7}"/>
              </a:ext>
            </a:extLst>
          </p:cNvPr>
          <p:cNvPicPr>
            <a:picLocks noChangeAspect="1"/>
          </p:cNvPicPr>
          <p:nvPr userDrawn="1"/>
        </p:nvPicPr>
        <p:blipFill>
          <a:blip r:embed="rId6">
            <a:alphaModFix amt="21000"/>
          </a:blip>
          <a:stretch>
            <a:fillRect/>
          </a:stretch>
        </p:blipFill>
        <p:spPr>
          <a:xfrm>
            <a:off x="6615150" y="2574184"/>
            <a:ext cx="3680841" cy="3680841"/>
          </a:xfrm>
          <a:prstGeom prst="rect">
            <a:avLst/>
          </a:prstGeom>
        </p:spPr>
      </p:pic>
      <p:pic>
        <p:nvPicPr>
          <p:cNvPr id="5" name="Picture 4">
            <a:extLst>
              <a:ext uri="{FF2B5EF4-FFF2-40B4-BE49-F238E27FC236}">
                <a16:creationId xmlns:a16="http://schemas.microsoft.com/office/drawing/2014/main" id="{E53FCD76-4219-A8FE-08A3-37CE0F1D4E1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256523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CB2E3A09-72DA-A152-CA10-19302FD50A1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0653B1CA-BADB-4A9C-58F0-0B00A8DA38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418626" y="503913"/>
            <a:ext cx="5677374" cy="5668287"/>
          </a:xfrm>
          <a:prstGeom prst="ellipse">
            <a:avLst/>
          </a:prstGeom>
          <a:solidFill>
            <a:schemeClr val="bg2"/>
          </a:solidFill>
        </p:spPr>
        <p:txBody>
          <a:bodyPr anchor="ctr"/>
          <a:lstStyle>
            <a:lvl1pPr marL="0" indent="0" algn="ctr">
              <a:buNone/>
              <a:defRPr lang="en-US" noProof="0" dirty="0"/>
            </a:lvl1pPr>
          </a:lstStyle>
          <a:p>
            <a:r>
              <a:rPr lang="en-US" noProof="0"/>
              <a:t>Click icon to add picture</a:t>
            </a:r>
          </a:p>
        </p:txBody>
      </p:sp>
      <p:pic>
        <p:nvPicPr>
          <p:cNvPr id="16" name="Picture 15">
            <a:extLst>
              <a:ext uri="{FF2B5EF4-FFF2-40B4-BE49-F238E27FC236}">
                <a16:creationId xmlns:a16="http://schemas.microsoft.com/office/drawing/2014/main" id="{C1253460-3675-EF63-65CD-87591AC7361D}"/>
              </a:ext>
            </a:extLst>
          </p:cNvPr>
          <p:cNvPicPr>
            <a:picLocks noChangeAspect="1"/>
          </p:cNvPicPr>
          <p:nvPr userDrawn="1"/>
        </p:nvPicPr>
        <p:blipFill>
          <a:blip r:embed="rId5">
            <a:alphaModFix amt="10000"/>
          </a:blip>
          <a:stretch>
            <a:fillRect/>
          </a:stretch>
        </p:blipFill>
        <p:spPr>
          <a:xfrm>
            <a:off x="6214874" y="1395455"/>
            <a:ext cx="2503796" cy="2503796"/>
          </a:xfrm>
          <a:prstGeom prst="rect">
            <a:avLst/>
          </a:prstGeom>
        </p:spPr>
      </p:pic>
      <p:pic>
        <p:nvPicPr>
          <p:cNvPr id="17" name="Picture 16">
            <a:extLst>
              <a:ext uri="{FF2B5EF4-FFF2-40B4-BE49-F238E27FC236}">
                <a16:creationId xmlns:a16="http://schemas.microsoft.com/office/drawing/2014/main" id="{F38FBF91-8F51-37C5-0938-6B77EFAB48E8}"/>
              </a:ext>
            </a:extLst>
          </p:cNvPr>
          <p:cNvPicPr>
            <a:picLocks noChangeAspect="1"/>
          </p:cNvPicPr>
          <p:nvPr userDrawn="1"/>
        </p:nvPicPr>
        <p:blipFill>
          <a:blip r:embed="rId5">
            <a:alphaModFix amt="5000"/>
          </a:blip>
          <a:stretch>
            <a:fillRect/>
          </a:stretch>
        </p:blipFill>
        <p:spPr>
          <a:xfrm>
            <a:off x="7352768" y="3584198"/>
            <a:ext cx="2503796" cy="2503796"/>
          </a:xfrm>
          <a:prstGeom prst="rect">
            <a:avLst/>
          </a:prstGeom>
        </p:spPr>
      </p:pic>
      <p:pic>
        <p:nvPicPr>
          <p:cNvPr id="2" name="Picture 1">
            <a:extLst>
              <a:ext uri="{FF2B5EF4-FFF2-40B4-BE49-F238E27FC236}">
                <a16:creationId xmlns:a16="http://schemas.microsoft.com/office/drawing/2014/main" id="{A578990D-4303-288B-5D83-265057AB763F}"/>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456433" y="5903931"/>
            <a:ext cx="1405998" cy="589340"/>
          </a:xfrm>
          <a:prstGeom prst="rect">
            <a:avLst/>
          </a:prstGeom>
          <a:ln>
            <a:noFill/>
          </a:ln>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B2D94B8C-099C-FB62-D35C-ABE65DF8E5E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0653B1CA-BADB-4A9C-58F0-0B00A8DA38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pic>
        <p:nvPicPr>
          <p:cNvPr id="16" name="Picture 15">
            <a:extLst>
              <a:ext uri="{FF2B5EF4-FFF2-40B4-BE49-F238E27FC236}">
                <a16:creationId xmlns:a16="http://schemas.microsoft.com/office/drawing/2014/main" id="{C1253460-3675-EF63-65CD-87591AC7361D}"/>
              </a:ext>
            </a:extLst>
          </p:cNvPr>
          <p:cNvPicPr>
            <a:picLocks noChangeAspect="1"/>
          </p:cNvPicPr>
          <p:nvPr userDrawn="1"/>
        </p:nvPicPr>
        <p:blipFill>
          <a:blip r:embed="rId5">
            <a:alphaModFix amt="10000"/>
          </a:blip>
          <a:stretch>
            <a:fillRect/>
          </a:stretch>
        </p:blipFill>
        <p:spPr>
          <a:xfrm>
            <a:off x="6214874" y="1395455"/>
            <a:ext cx="2503796" cy="2503796"/>
          </a:xfrm>
          <a:prstGeom prst="rect">
            <a:avLst/>
          </a:prstGeom>
        </p:spPr>
      </p:pic>
      <p:pic>
        <p:nvPicPr>
          <p:cNvPr id="17" name="Picture 16">
            <a:extLst>
              <a:ext uri="{FF2B5EF4-FFF2-40B4-BE49-F238E27FC236}">
                <a16:creationId xmlns:a16="http://schemas.microsoft.com/office/drawing/2014/main" id="{F38FBF91-8F51-37C5-0938-6B77EFAB48E8}"/>
              </a:ext>
            </a:extLst>
          </p:cNvPr>
          <p:cNvPicPr>
            <a:picLocks noChangeAspect="1"/>
          </p:cNvPicPr>
          <p:nvPr userDrawn="1"/>
        </p:nvPicPr>
        <p:blipFill>
          <a:blip r:embed="rId5">
            <a:alphaModFix amt="5000"/>
          </a:blip>
          <a:stretch>
            <a:fillRect/>
          </a:stretch>
        </p:blipFill>
        <p:spPr>
          <a:xfrm>
            <a:off x="7352768" y="3584198"/>
            <a:ext cx="2503796" cy="2503796"/>
          </a:xfrm>
          <a:prstGeom prst="rect">
            <a:avLst/>
          </a:prstGeom>
        </p:spPr>
      </p:pic>
      <p:pic>
        <p:nvPicPr>
          <p:cNvPr id="2" name="Picture 1">
            <a:extLst>
              <a:ext uri="{FF2B5EF4-FFF2-40B4-BE49-F238E27FC236}">
                <a16:creationId xmlns:a16="http://schemas.microsoft.com/office/drawing/2014/main" id="{A578990D-4303-288B-5D83-265057AB763F}"/>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456433" y="5903931"/>
            <a:ext cx="1405998" cy="589340"/>
          </a:xfrm>
          <a:prstGeom prst="rect">
            <a:avLst/>
          </a:prstGeom>
          <a:ln>
            <a:noFill/>
          </a:ln>
        </p:spPr>
      </p:pic>
      <p:sp>
        <p:nvSpPr>
          <p:cNvPr id="8" name="Title 2">
            <a:extLst>
              <a:ext uri="{FF2B5EF4-FFF2-40B4-BE49-F238E27FC236}">
                <a16:creationId xmlns:a16="http://schemas.microsoft.com/office/drawing/2014/main" id="{274D4F43-2104-427F-A0E7-828776424135}"/>
              </a:ext>
            </a:extLst>
          </p:cNvPr>
          <p:cNvSpPr txBox="1">
            <a:spLocks/>
          </p:cNvSpPr>
          <p:nvPr userDrawn="1"/>
        </p:nvSpPr>
        <p:spPr>
          <a:xfrm>
            <a:off x="6558886" y="2143765"/>
            <a:ext cx="5141214" cy="6514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400" b="1">
                <a:solidFill>
                  <a:srgbClr val="00B0F0"/>
                </a:solidFill>
                <a:latin typeface="Gotham Medium" pitchFamily="50" charset="0"/>
              </a:rPr>
              <a:t>Subtitle Here</a:t>
            </a:r>
          </a:p>
          <a:p>
            <a:r>
              <a:rPr lang="en-US" sz="4400" b="1">
                <a:solidFill>
                  <a:srgbClr val="00B0F0"/>
                </a:solidFill>
                <a:latin typeface="Gotham Medium" pitchFamily="50" charset="0"/>
              </a:rPr>
              <a:t>Option 1</a:t>
            </a:r>
          </a:p>
        </p:txBody>
      </p:sp>
    </p:spTree>
    <p:extLst>
      <p:ext uri="{BB962C8B-B14F-4D97-AF65-F5344CB8AC3E}">
        <p14:creationId xmlns:p14="http://schemas.microsoft.com/office/powerpoint/2010/main" val="376942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updated">
    <p:spTree>
      <p:nvGrpSpPr>
        <p:cNvPr id="1" name=""/>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85CD0800-78DF-59DD-2F8E-930FF7CAB9A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432073" y="503913"/>
            <a:ext cx="5643385" cy="5668287"/>
          </a:xfrm>
          <a:prstGeom prst="ellipse">
            <a:avLst/>
          </a:prstGeom>
          <a:solidFill>
            <a:schemeClr val="bg2"/>
          </a:solidFill>
        </p:spPr>
        <p:txBody>
          <a:bodyPr anchor="ctr"/>
          <a:lstStyle>
            <a:lvl1pPr marL="0" indent="0" algn="ctr">
              <a:buNone/>
              <a:defRPr lang="en-US" noProof="0" dirty="0"/>
            </a:lvl1pPr>
          </a:lstStyle>
          <a:p>
            <a:r>
              <a:rPr lang="en-US" noProof="0"/>
              <a:t>Click icon to add picture</a:t>
            </a:r>
          </a:p>
        </p:txBody>
      </p:sp>
      <p:pic>
        <p:nvPicPr>
          <p:cNvPr id="18" name="Graphic 17">
            <a:extLst>
              <a:ext uri="{FF2B5EF4-FFF2-40B4-BE49-F238E27FC236}">
                <a16:creationId xmlns:a16="http://schemas.microsoft.com/office/drawing/2014/main" id="{74EE1F92-0FE5-7527-A96A-BFDB730D7D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pic>
        <p:nvPicPr>
          <p:cNvPr id="22" name="Picture 21">
            <a:extLst>
              <a:ext uri="{FF2B5EF4-FFF2-40B4-BE49-F238E27FC236}">
                <a16:creationId xmlns:a16="http://schemas.microsoft.com/office/drawing/2014/main" id="{0C103807-E25D-32C5-4E26-892A7508D17B}"/>
              </a:ext>
            </a:extLst>
          </p:cNvPr>
          <p:cNvPicPr>
            <a:picLocks noChangeAspect="1"/>
          </p:cNvPicPr>
          <p:nvPr userDrawn="1"/>
        </p:nvPicPr>
        <p:blipFill>
          <a:blip r:embed="rId5">
            <a:alphaModFix amt="10000"/>
          </a:blip>
          <a:stretch>
            <a:fillRect/>
          </a:stretch>
        </p:blipFill>
        <p:spPr>
          <a:xfrm>
            <a:off x="6214874" y="1395455"/>
            <a:ext cx="2503796" cy="2503796"/>
          </a:xfrm>
          <a:prstGeom prst="rect">
            <a:avLst/>
          </a:prstGeom>
        </p:spPr>
      </p:pic>
      <p:pic>
        <p:nvPicPr>
          <p:cNvPr id="23" name="Picture 22">
            <a:extLst>
              <a:ext uri="{FF2B5EF4-FFF2-40B4-BE49-F238E27FC236}">
                <a16:creationId xmlns:a16="http://schemas.microsoft.com/office/drawing/2014/main" id="{B55C3529-DA7B-95F0-E07C-DDBFCD750577}"/>
              </a:ext>
            </a:extLst>
          </p:cNvPr>
          <p:cNvPicPr>
            <a:picLocks noChangeAspect="1"/>
          </p:cNvPicPr>
          <p:nvPr userDrawn="1"/>
        </p:nvPicPr>
        <p:blipFill>
          <a:blip r:embed="rId5">
            <a:alphaModFix amt="5000"/>
          </a:blip>
          <a:stretch>
            <a:fillRect/>
          </a:stretch>
        </p:blipFill>
        <p:spPr>
          <a:xfrm>
            <a:off x="7352768" y="3584198"/>
            <a:ext cx="2503796" cy="2503796"/>
          </a:xfrm>
          <a:prstGeom prst="rect">
            <a:avLst/>
          </a:prstGeom>
        </p:spPr>
      </p:pic>
      <p:pic>
        <p:nvPicPr>
          <p:cNvPr id="2" name="Picture 1">
            <a:extLst>
              <a:ext uri="{FF2B5EF4-FFF2-40B4-BE49-F238E27FC236}">
                <a16:creationId xmlns:a16="http://schemas.microsoft.com/office/drawing/2014/main" id="{D0560DD6-28F4-032F-3821-9299D4EDB529}"/>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10456433" y="5903931"/>
            <a:ext cx="1405998" cy="589340"/>
          </a:xfrm>
          <a:prstGeom prst="rect">
            <a:avLst/>
          </a:prstGeom>
          <a:ln>
            <a:noFill/>
          </a:ln>
        </p:spPr>
      </p:pic>
      <p:sp>
        <p:nvSpPr>
          <p:cNvPr id="3" name="Title 2">
            <a:extLst>
              <a:ext uri="{FF2B5EF4-FFF2-40B4-BE49-F238E27FC236}">
                <a16:creationId xmlns:a16="http://schemas.microsoft.com/office/drawing/2014/main" id="{EC06843E-5AEF-ADFB-521E-DDF72ED02096}"/>
              </a:ext>
            </a:extLst>
          </p:cNvPr>
          <p:cNvSpPr txBox="1">
            <a:spLocks/>
          </p:cNvSpPr>
          <p:nvPr userDrawn="1"/>
        </p:nvSpPr>
        <p:spPr>
          <a:xfrm>
            <a:off x="6558886" y="2143765"/>
            <a:ext cx="5141214" cy="6514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400" b="1">
                <a:solidFill>
                  <a:srgbClr val="00B0F0"/>
                </a:solidFill>
                <a:latin typeface="Gotham Medium" pitchFamily="50" charset="0"/>
              </a:rPr>
              <a:t>Subtitle Here</a:t>
            </a:r>
          </a:p>
          <a:p>
            <a:r>
              <a:rPr lang="en-US" sz="4400" b="1">
                <a:solidFill>
                  <a:srgbClr val="00B0F0"/>
                </a:solidFill>
                <a:latin typeface="Gotham Medium" pitchFamily="50" charset="0"/>
              </a:rPr>
              <a:t>Option 1</a:t>
            </a:r>
          </a:p>
        </p:txBody>
      </p:sp>
    </p:spTree>
    <p:extLst>
      <p:ext uri="{BB962C8B-B14F-4D97-AF65-F5344CB8AC3E}">
        <p14:creationId xmlns:p14="http://schemas.microsoft.com/office/powerpoint/2010/main" val="41893251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_update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432073" y="503913"/>
            <a:ext cx="5643385" cy="5668287"/>
          </a:xfrm>
          <a:prstGeom prst="ellipse">
            <a:avLst/>
          </a:prstGeom>
          <a:solidFill>
            <a:schemeClr val="bg2"/>
          </a:solidFill>
        </p:spPr>
        <p:txBody>
          <a:bodyPr anchor="ctr"/>
          <a:lstStyle>
            <a:lvl1pPr marL="0" indent="0" algn="ctr">
              <a:buNone/>
              <a:defRPr lang="en-US" noProof="0" dirty="0"/>
            </a:lvl1pPr>
          </a:lstStyle>
          <a:p>
            <a:r>
              <a:rPr lang="en-US" noProof="0"/>
              <a:t>Click icon to add picture</a:t>
            </a:r>
          </a:p>
        </p:txBody>
      </p:sp>
      <p:pic>
        <p:nvPicPr>
          <p:cNvPr id="18" name="Graphic 17">
            <a:extLst>
              <a:ext uri="{FF2B5EF4-FFF2-40B4-BE49-F238E27FC236}">
                <a16:creationId xmlns:a16="http://schemas.microsoft.com/office/drawing/2014/main" id="{74EE1F92-0FE5-7527-A96A-BFDB730D7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97690" y="162854"/>
            <a:ext cx="4143091" cy="4163106"/>
          </a:xfrm>
          <a:prstGeom prst="rect">
            <a:avLst/>
          </a:prstGeom>
        </p:spPr>
      </p:pic>
      <p:pic>
        <p:nvPicPr>
          <p:cNvPr id="22" name="Picture 21">
            <a:extLst>
              <a:ext uri="{FF2B5EF4-FFF2-40B4-BE49-F238E27FC236}">
                <a16:creationId xmlns:a16="http://schemas.microsoft.com/office/drawing/2014/main" id="{0C103807-E25D-32C5-4E26-892A7508D17B}"/>
              </a:ext>
            </a:extLst>
          </p:cNvPr>
          <p:cNvPicPr>
            <a:picLocks noChangeAspect="1"/>
          </p:cNvPicPr>
          <p:nvPr userDrawn="1"/>
        </p:nvPicPr>
        <p:blipFill>
          <a:blip r:embed="rId4">
            <a:alphaModFix amt="10000"/>
          </a:blip>
          <a:stretch>
            <a:fillRect/>
          </a:stretch>
        </p:blipFill>
        <p:spPr>
          <a:xfrm>
            <a:off x="6214874" y="1395455"/>
            <a:ext cx="2503796" cy="2503796"/>
          </a:xfrm>
          <a:prstGeom prst="rect">
            <a:avLst/>
          </a:prstGeom>
        </p:spPr>
      </p:pic>
      <p:pic>
        <p:nvPicPr>
          <p:cNvPr id="23" name="Picture 22">
            <a:extLst>
              <a:ext uri="{FF2B5EF4-FFF2-40B4-BE49-F238E27FC236}">
                <a16:creationId xmlns:a16="http://schemas.microsoft.com/office/drawing/2014/main" id="{B55C3529-DA7B-95F0-E07C-DDBFCD750577}"/>
              </a:ext>
            </a:extLst>
          </p:cNvPr>
          <p:cNvPicPr>
            <a:picLocks noChangeAspect="1"/>
          </p:cNvPicPr>
          <p:nvPr userDrawn="1"/>
        </p:nvPicPr>
        <p:blipFill>
          <a:blip r:embed="rId4">
            <a:alphaModFix amt="5000"/>
          </a:blip>
          <a:stretch>
            <a:fillRect/>
          </a:stretch>
        </p:blipFill>
        <p:spPr>
          <a:xfrm>
            <a:off x="7352768" y="3584198"/>
            <a:ext cx="2503796" cy="2503796"/>
          </a:xfrm>
          <a:prstGeom prst="rect">
            <a:avLst/>
          </a:prstGeom>
        </p:spPr>
      </p:pic>
      <p:pic>
        <p:nvPicPr>
          <p:cNvPr id="2" name="Picture 1">
            <a:extLst>
              <a:ext uri="{FF2B5EF4-FFF2-40B4-BE49-F238E27FC236}">
                <a16:creationId xmlns:a16="http://schemas.microsoft.com/office/drawing/2014/main" id="{D0560DD6-28F4-032F-3821-9299D4EDB529}"/>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10456433" y="5903931"/>
            <a:ext cx="1405998" cy="589340"/>
          </a:xfrm>
          <a:prstGeom prst="rect">
            <a:avLst/>
          </a:prstGeom>
          <a:ln>
            <a:noFill/>
          </a:ln>
        </p:spPr>
      </p:pic>
    </p:spTree>
    <p:extLst>
      <p:ext uri="{BB962C8B-B14F-4D97-AF65-F5344CB8AC3E}">
        <p14:creationId xmlns:p14="http://schemas.microsoft.com/office/powerpoint/2010/main" val="363537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r)">
    <p:spTree>
      <p:nvGrpSpPr>
        <p:cNvPr id="1" name=""/>
        <p:cNvGrpSpPr/>
        <p:nvPr/>
      </p:nvGrpSpPr>
      <p:grpSpPr>
        <a:xfrm>
          <a:off x="0" y="0"/>
          <a:ext cx="0" cy="0"/>
          <a:chOff x="0" y="0"/>
          <a:chExt cx="0" cy="0"/>
        </a:xfrm>
      </p:grpSpPr>
      <p:pic>
        <p:nvPicPr>
          <p:cNvPr id="16" name="Picture 15" descr="Icon&#10;&#10;Description automatically generated">
            <a:extLst>
              <a:ext uri="{FF2B5EF4-FFF2-40B4-BE49-F238E27FC236}">
                <a16:creationId xmlns:a16="http://schemas.microsoft.com/office/drawing/2014/main" id="{662F0DD1-790E-DCBB-FF97-282E5963C007}"/>
              </a:ext>
            </a:extLst>
          </p:cNvPr>
          <p:cNvPicPr>
            <a:picLocks noChangeAspect="1"/>
          </p:cNvPicPr>
          <p:nvPr userDrawn="1"/>
        </p:nvPicPr>
        <p:blipFill>
          <a:blip r:embed="rId2"/>
          <a:stretch>
            <a:fillRect/>
          </a:stretch>
        </p:blipFill>
        <p:spPr>
          <a:xfrm flipH="1">
            <a:off x="0" y="-2"/>
            <a:ext cx="12192002" cy="6858001"/>
          </a:xfrm>
          <a:prstGeom prst="rect">
            <a:avLst/>
          </a:prstGeom>
        </p:spPr>
      </p:pic>
      <p:pic>
        <p:nvPicPr>
          <p:cNvPr id="10" name="Graphic 9">
            <a:extLst>
              <a:ext uri="{FF2B5EF4-FFF2-40B4-BE49-F238E27FC236}">
                <a16:creationId xmlns:a16="http://schemas.microsoft.com/office/drawing/2014/main" id="{718002F2-D1F7-BC72-4B96-A01220A9EF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144972" y="176301"/>
            <a:ext cx="4143091" cy="4163106"/>
          </a:xfrm>
          <a:prstGeom prst="rect">
            <a:avLst/>
          </a:prstGeom>
        </p:spPr>
      </p:pic>
      <p:sp>
        <p:nvSpPr>
          <p:cNvPr id="6" name="Title 2">
            <a:extLst>
              <a:ext uri="{FF2B5EF4-FFF2-40B4-BE49-F238E27FC236}">
                <a16:creationId xmlns:a16="http://schemas.microsoft.com/office/drawing/2014/main" id="{5066DB41-BF55-1C1F-26F4-129C7D8B7333}"/>
              </a:ext>
            </a:extLst>
          </p:cNvPr>
          <p:cNvSpPr txBox="1">
            <a:spLocks/>
          </p:cNvSpPr>
          <p:nvPr userDrawn="1"/>
        </p:nvSpPr>
        <p:spPr>
          <a:xfrm>
            <a:off x="391663" y="497543"/>
            <a:ext cx="5141214" cy="6514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5000" b="1">
                <a:solidFill>
                  <a:schemeClr val="bg1"/>
                </a:solidFill>
                <a:latin typeface="Gotham Medium" pitchFamily="50" charset="0"/>
              </a:rPr>
              <a:t>Presentation </a:t>
            </a:r>
          </a:p>
          <a:p>
            <a:r>
              <a:rPr lang="en-US" sz="5000" b="1">
                <a:solidFill>
                  <a:schemeClr val="bg1"/>
                </a:solidFill>
                <a:latin typeface="Gotham Medium" pitchFamily="50" charset="0"/>
              </a:rPr>
              <a:t>Title Page Option 1</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474965" y="3102482"/>
            <a:ext cx="5087635" cy="1036523"/>
          </a:xfrm>
        </p:spPr>
        <p:txBody>
          <a:bodyPr>
            <a:noAutofit/>
          </a:bodyPr>
          <a:lstStyle>
            <a:lvl1pPr marL="0" indent="0" algn="l">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add text</a:t>
            </a:r>
          </a:p>
        </p:txBody>
      </p:sp>
      <p:sp>
        <p:nvSpPr>
          <p:cNvPr id="12" name="Picture Placeholder 12">
            <a:extLst>
              <a:ext uri="{FF2B5EF4-FFF2-40B4-BE49-F238E27FC236}">
                <a16:creationId xmlns:a16="http://schemas.microsoft.com/office/drawing/2014/main" id="{32AE6BD8-931B-41E8-BDC5-3229C70616F6}"/>
              </a:ext>
            </a:extLst>
          </p:cNvPr>
          <p:cNvSpPr>
            <a:spLocks noGrp="1"/>
          </p:cNvSpPr>
          <p:nvPr>
            <p:ph type="pic" sz="quarter" idx="10"/>
          </p:nvPr>
        </p:nvSpPr>
        <p:spPr>
          <a:xfrm>
            <a:off x="6110617" y="497543"/>
            <a:ext cx="5689720" cy="5689720"/>
          </a:xfrm>
          <a:prstGeom prst="ellipse">
            <a:avLst/>
          </a:prstGeom>
          <a:solidFill>
            <a:schemeClr val="bg2"/>
          </a:solidFill>
        </p:spPr>
        <p:txBody>
          <a:bodyPr anchor="ctr"/>
          <a:lstStyle>
            <a:lvl1pPr marL="0" indent="0" algn="ctr">
              <a:buNone/>
              <a:defRPr/>
            </a:lvl1pPr>
          </a:lstStyle>
          <a:p>
            <a:r>
              <a:rPr lang="en-US" noProof="0"/>
              <a:t>Click icon to add picture</a:t>
            </a:r>
          </a:p>
        </p:txBody>
      </p:sp>
      <p:cxnSp>
        <p:nvCxnSpPr>
          <p:cNvPr id="13" name="Straight Connector 12">
            <a:extLst>
              <a:ext uri="{FF2B5EF4-FFF2-40B4-BE49-F238E27FC236}">
                <a16:creationId xmlns:a16="http://schemas.microsoft.com/office/drawing/2014/main" id="{CEF0EE2E-73B1-4541-BCA6-704FA2C1F28D}"/>
              </a:ext>
            </a:extLst>
          </p:cNvPr>
          <p:cNvCxnSpPr/>
          <p:nvPr userDrawn="1"/>
        </p:nvCxnSpPr>
        <p:spPr>
          <a:xfrm>
            <a:off x="579185" y="2858445"/>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A67D472-12D5-5B7B-C656-EF86D32914C6}"/>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chemeClr val="bg1"/>
                </a:solidFill>
                <a:latin typeface="Gotham Book" pitchFamily="50" charset="0"/>
              </a:rPr>
              <a:pPr/>
              <a:t>‹#›</a:t>
            </a:fld>
            <a:endParaRPr lang="en-US" sz="1400">
              <a:solidFill>
                <a:schemeClr val="bg1"/>
              </a:solidFill>
              <a:latin typeface="Gotham Book" pitchFamily="50" charset="0"/>
            </a:endParaRPr>
          </a:p>
        </p:txBody>
      </p:sp>
      <p:pic>
        <p:nvPicPr>
          <p:cNvPr id="5" name="Picture 4">
            <a:extLst>
              <a:ext uri="{FF2B5EF4-FFF2-40B4-BE49-F238E27FC236}">
                <a16:creationId xmlns:a16="http://schemas.microsoft.com/office/drawing/2014/main" id="{BD7DBB44-3486-16B0-71A2-372448880B82}"/>
              </a:ext>
            </a:extLst>
          </p:cNvPr>
          <p:cNvPicPr>
            <a:picLocks noChangeAspect="1"/>
          </p:cNvPicPr>
          <p:nvPr userDrawn="1"/>
        </p:nvPicPr>
        <p:blipFill>
          <a:blip r:embed="rId5" cstate="print">
            <a:biLevel thresh="25000"/>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l)">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4019B18-A3B2-EAF2-AC35-66CBBF7BCCC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14ACAF32-08C0-A623-F5F6-4EF0014CE0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7690" y="162854"/>
            <a:ext cx="4143091" cy="4163106"/>
          </a:xfrm>
          <a:prstGeom prst="rect">
            <a:avLst/>
          </a:prstGeom>
        </p:spPr>
      </p:pic>
      <p:sp>
        <p:nvSpPr>
          <p:cNvPr id="4" name="TextBox 3">
            <a:extLst>
              <a:ext uri="{FF2B5EF4-FFF2-40B4-BE49-F238E27FC236}">
                <a16:creationId xmlns:a16="http://schemas.microsoft.com/office/drawing/2014/main" id="{2A67D472-12D5-5B7B-C656-EF86D32914C6}"/>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chemeClr val="bg1"/>
                </a:solidFill>
                <a:latin typeface="Gotham Book" pitchFamily="50" charset="0"/>
              </a:rPr>
              <a:pPr/>
              <a:t>‹#›</a:t>
            </a:fld>
            <a:endParaRPr lang="en-US" sz="1400">
              <a:solidFill>
                <a:schemeClr val="bg1"/>
              </a:solidFill>
              <a:latin typeface="Gotham Book" pitchFamily="50" charset="0"/>
            </a:endParaRPr>
          </a:p>
        </p:txBody>
      </p:sp>
      <p:pic>
        <p:nvPicPr>
          <p:cNvPr id="20" name="Picture 19">
            <a:extLst>
              <a:ext uri="{FF2B5EF4-FFF2-40B4-BE49-F238E27FC236}">
                <a16:creationId xmlns:a16="http://schemas.microsoft.com/office/drawing/2014/main" id="{2CDC9B78-67D1-988E-0625-6D7B189E3367}"/>
              </a:ext>
            </a:extLst>
          </p:cNvPr>
          <p:cNvPicPr>
            <a:picLocks noChangeAspect="1"/>
          </p:cNvPicPr>
          <p:nvPr userDrawn="1"/>
        </p:nvPicPr>
        <p:blipFill>
          <a:blip r:embed="rId5">
            <a:alphaModFix amt="5000"/>
          </a:blip>
          <a:stretch>
            <a:fillRect/>
          </a:stretch>
        </p:blipFill>
        <p:spPr>
          <a:xfrm>
            <a:off x="7352768" y="3584198"/>
            <a:ext cx="2503796" cy="2503796"/>
          </a:xfrm>
          <a:prstGeom prst="rect">
            <a:avLst/>
          </a:prstGeom>
        </p:spPr>
      </p:pic>
      <p:sp>
        <p:nvSpPr>
          <p:cNvPr id="2" name="Title 1">
            <a:extLst>
              <a:ext uri="{FF2B5EF4-FFF2-40B4-BE49-F238E27FC236}">
                <a16:creationId xmlns:a16="http://schemas.microsoft.com/office/drawing/2014/main" id="{AF7A70B7-7ADE-4E0B-B956-363B0B1AA613}"/>
              </a:ext>
            </a:extLst>
          </p:cNvPr>
          <p:cNvSpPr>
            <a:spLocks noGrp="1"/>
          </p:cNvSpPr>
          <p:nvPr>
            <p:ph type="title" hasCustomPrompt="1"/>
          </p:nvPr>
        </p:nvSpPr>
        <p:spPr>
          <a:xfrm>
            <a:off x="6599583" y="2876349"/>
            <a:ext cx="4760567" cy="1158424"/>
          </a:xfrm>
        </p:spPr>
        <p:txBody>
          <a:bodyPr anchor="t">
            <a:noAutofit/>
          </a:bodyPr>
          <a:lstStyle>
            <a:lvl1pPr algn="l">
              <a:defRPr sz="3200" b="1" cap="none" baseline="0">
                <a:solidFill>
                  <a:schemeClr val="bg1"/>
                </a:solidFill>
              </a:defRPr>
            </a:lvl1pPr>
          </a:lstStyle>
          <a:p>
            <a:r>
              <a:rPr lang="en-US" noProof="0"/>
              <a:t>Click to edit Subtitle style</a:t>
            </a:r>
          </a:p>
        </p:txBody>
      </p:sp>
      <p:sp>
        <p:nvSpPr>
          <p:cNvPr id="21" name="Picture Placeholder 12">
            <a:extLst>
              <a:ext uri="{FF2B5EF4-FFF2-40B4-BE49-F238E27FC236}">
                <a16:creationId xmlns:a16="http://schemas.microsoft.com/office/drawing/2014/main" id="{441EFF0C-DBF9-15F5-8E92-905A0CC9EC8C}"/>
              </a:ext>
            </a:extLst>
          </p:cNvPr>
          <p:cNvSpPr>
            <a:spLocks noGrp="1"/>
          </p:cNvSpPr>
          <p:nvPr>
            <p:ph type="pic" sz="quarter" idx="10"/>
          </p:nvPr>
        </p:nvSpPr>
        <p:spPr>
          <a:xfrm>
            <a:off x="418626" y="503913"/>
            <a:ext cx="5677374" cy="5668287"/>
          </a:xfrm>
          <a:prstGeom prst="ellipse">
            <a:avLst/>
          </a:prstGeom>
          <a:solidFill>
            <a:schemeClr val="bg2"/>
          </a:solidFill>
        </p:spPr>
        <p:txBody>
          <a:bodyPr anchor="ctr"/>
          <a:lstStyle>
            <a:lvl1pPr marL="0" indent="0" algn="ctr">
              <a:buNone/>
              <a:defRPr lang="en-US" noProof="0" dirty="0"/>
            </a:lvl1pPr>
          </a:lstStyle>
          <a:p>
            <a:r>
              <a:rPr lang="en-US" noProof="0"/>
              <a:t>Click icon to add picture</a:t>
            </a:r>
          </a:p>
        </p:txBody>
      </p:sp>
      <p:pic>
        <p:nvPicPr>
          <p:cNvPr id="5" name="Picture 4">
            <a:extLst>
              <a:ext uri="{FF2B5EF4-FFF2-40B4-BE49-F238E27FC236}">
                <a16:creationId xmlns:a16="http://schemas.microsoft.com/office/drawing/2014/main" id="{8C164723-3CBF-DAB3-4128-C1C857A2E2DC}"/>
              </a:ext>
            </a:extLst>
          </p:cNvPr>
          <p:cNvPicPr>
            <a:picLocks noChangeAspect="1"/>
          </p:cNvPicPr>
          <p:nvPr userDrawn="1"/>
        </p:nvPicPr>
        <p:blipFill>
          <a:blip r:embed="rId6" cstate="print">
            <a:biLevel thresh="25000"/>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13557015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A picture containing sunburst chart&#10;&#10;Description automatically generated">
            <a:extLst>
              <a:ext uri="{FF2B5EF4-FFF2-40B4-BE49-F238E27FC236}">
                <a16:creationId xmlns:a16="http://schemas.microsoft.com/office/drawing/2014/main" id="{7D051F61-AE3E-43C2-B1CB-4681FFA7F671}"/>
              </a:ext>
            </a:extLst>
          </p:cNvPr>
          <p:cNvPicPr>
            <a:picLocks noChangeAspect="1"/>
          </p:cNvPicPr>
          <p:nvPr userDrawn="1"/>
        </p:nvPicPr>
        <p:blipFill>
          <a:blip r:embed="rId2"/>
          <a:stretch>
            <a:fillRect/>
          </a:stretch>
        </p:blipFill>
        <p:spPr>
          <a:xfrm>
            <a:off x="3699" y="0"/>
            <a:ext cx="12184602" cy="6858000"/>
          </a:xfrm>
          <a:prstGeom prst="rect">
            <a:avLst/>
          </a:prstGeom>
        </p:spPr>
      </p:pic>
      <p:pic>
        <p:nvPicPr>
          <p:cNvPr id="5" name="Picture 4">
            <a:extLst>
              <a:ext uri="{FF2B5EF4-FFF2-40B4-BE49-F238E27FC236}">
                <a16:creationId xmlns:a16="http://schemas.microsoft.com/office/drawing/2014/main" id="{48F90DA5-4344-6B94-1312-E78E53C51CEB}"/>
              </a:ext>
            </a:extLst>
          </p:cNvPr>
          <p:cNvPicPr>
            <a:picLocks noChangeAspect="1"/>
          </p:cNvPicPr>
          <p:nvPr userDrawn="1"/>
        </p:nvPicPr>
        <p:blipFill>
          <a:blip r:embed="rId3"/>
          <a:stretch>
            <a:fillRect/>
          </a:stretch>
        </p:blipFill>
        <p:spPr>
          <a:xfrm rot="10800000">
            <a:off x="1184" y="0"/>
            <a:ext cx="12189631" cy="6858000"/>
          </a:xfrm>
          <a:prstGeom prst="rect">
            <a:avLst/>
          </a:prstGeom>
        </p:spPr>
      </p:pic>
      <p:sp>
        <p:nvSpPr>
          <p:cNvPr id="17" name="Picture Placeholder 12">
            <a:extLst>
              <a:ext uri="{FF2B5EF4-FFF2-40B4-BE49-F238E27FC236}">
                <a16:creationId xmlns:a16="http://schemas.microsoft.com/office/drawing/2014/main" id="{2659628C-1944-4E08-8E34-D40C1186C484}"/>
              </a:ext>
            </a:extLst>
          </p:cNvPr>
          <p:cNvSpPr>
            <a:spLocks noGrp="1"/>
          </p:cNvSpPr>
          <p:nvPr>
            <p:ph type="pic" sz="quarter" idx="10"/>
          </p:nvPr>
        </p:nvSpPr>
        <p:spPr>
          <a:xfrm>
            <a:off x="7878227" y="-513647"/>
            <a:ext cx="5266274" cy="5266274"/>
          </a:xfrm>
          <a:prstGeom prst="ellipse">
            <a:avLst/>
          </a:prstGeom>
          <a:solidFill>
            <a:schemeClr val="bg2"/>
          </a:solidFill>
        </p:spPr>
        <p:txBody>
          <a:bodyPr anchor="ctr"/>
          <a:lstStyle>
            <a:lvl1pPr marL="0" indent="0" algn="ctr">
              <a:buNone/>
              <a:defRPr/>
            </a:lvl1pPr>
          </a:lstStyle>
          <a:p>
            <a:r>
              <a:rPr lang="en-US" noProof="0"/>
              <a:t>Click icon to add picture</a:t>
            </a:r>
          </a:p>
        </p:txBody>
      </p:sp>
      <p:cxnSp>
        <p:nvCxnSpPr>
          <p:cNvPr id="8" name="Straight Connector 7">
            <a:extLst>
              <a:ext uri="{FF2B5EF4-FFF2-40B4-BE49-F238E27FC236}">
                <a16:creationId xmlns:a16="http://schemas.microsoft.com/office/drawing/2014/main" id="{9DBC5E73-980B-6BE7-2B35-7180F467F1D1}"/>
              </a:ext>
            </a:extLst>
          </p:cNvPr>
          <p:cNvCxnSpPr>
            <a:cxnSpLocks/>
          </p:cNvCxnSpPr>
          <p:nvPr userDrawn="1"/>
        </p:nvCxnSpPr>
        <p:spPr>
          <a:xfrm>
            <a:off x="2043113" y="6255025"/>
            <a:ext cx="961504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B1127D54-4D42-BBDD-AC9D-F6B4D223B0FA}"/>
              </a:ext>
            </a:extLst>
          </p:cNvPr>
          <p:cNvSpPr txBox="1">
            <a:spLocks/>
          </p:cNvSpPr>
          <p:nvPr userDrawn="1"/>
        </p:nvSpPr>
        <p:spPr>
          <a:xfrm>
            <a:off x="515938" y="375212"/>
            <a:ext cx="7956550" cy="9203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b="0" kern="1200" cap="all" baseline="0">
                <a:solidFill>
                  <a:srgbClr val="205392"/>
                </a:solidFill>
                <a:latin typeface="Gotham Medium" pitchFamily="50" charset="0"/>
                <a:ea typeface="+mj-ea"/>
                <a:cs typeface="+mj-cs"/>
              </a:defRPr>
            </a:lvl1pPr>
          </a:lstStyle>
          <a:p>
            <a:r>
              <a:rPr lang="en-US" cap="none" baseline="0"/>
              <a:t>Click to edit Master title style</a:t>
            </a:r>
          </a:p>
        </p:txBody>
      </p:sp>
      <p:sp>
        <p:nvSpPr>
          <p:cNvPr id="10" name="Content Placeholder 2">
            <a:extLst>
              <a:ext uri="{FF2B5EF4-FFF2-40B4-BE49-F238E27FC236}">
                <a16:creationId xmlns:a16="http://schemas.microsoft.com/office/drawing/2014/main" id="{B5E5D14D-DCE5-DB5E-45D1-CD00B8A70D66}"/>
              </a:ext>
            </a:extLst>
          </p:cNvPr>
          <p:cNvSpPr>
            <a:spLocks noGrp="1"/>
          </p:cNvSpPr>
          <p:nvPr>
            <p:ph idx="1" hasCustomPrompt="1"/>
          </p:nvPr>
        </p:nvSpPr>
        <p:spPr>
          <a:xfrm>
            <a:off x="538960" y="1253331"/>
            <a:ext cx="4914189" cy="4351338"/>
          </a:xfrm>
        </p:spPr>
        <p:txBody>
          <a:bodyPr lIns="0" tIns="0" rIns="0" bIns="0">
            <a:noAutofit/>
          </a:bodyPr>
          <a:lstStyle>
            <a:lvl1pPr>
              <a:defRPr sz="2400">
                <a:latin typeface="Gotham Book" pitchFamily="50" charset="0"/>
              </a:defRPr>
            </a:lvl1pPr>
            <a:lvl2pPr>
              <a:defRPr sz="2000">
                <a:latin typeface="Gotham Book" pitchFamily="50" charset="0"/>
              </a:defRPr>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Box 10">
            <a:extLst>
              <a:ext uri="{FF2B5EF4-FFF2-40B4-BE49-F238E27FC236}">
                <a16:creationId xmlns:a16="http://schemas.microsoft.com/office/drawing/2014/main" id="{E199C26A-23E1-EEDA-B561-45DDD15D581D}"/>
              </a:ext>
            </a:extLst>
          </p:cNvPr>
          <p:cNvSpPr txBox="1"/>
          <p:nvPr userDrawn="1"/>
        </p:nvSpPr>
        <p:spPr>
          <a:xfrm>
            <a:off x="11381191" y="6343034"/>
            <a:ext cx="748902" cy="307777"/>
          </a:xfrm>
          <a:prstGeom prst="rect">
            <a:avLst/>
          </a:prstGeom>
          <a:noFill/>
        </p:spPr>
        <p:txBody>
          <a:bodyPr wrap="square">
            <a:spAutoFit/>
          </a:bodyPr>
          <a:lstStyle/>
          <a:p>
            <a:fld id="{9EC71654-96A5-4280-94F3-931C61A9F92C}" type="slidenum">
              <a:rPr lang="en-US" sz="1400" smtClean="0">
                <a:solidFill>
                  <a:srgbClr val="195594"/>
                </a:solidFill>
                <a:latin typeface="Gotham Book" pitchFamily="50" charset="0"/>
              </a:rPr>
              <a:pPr/>
              <a:t>‹#›</a:t>
            </a:fld>
            <a:endParaRPr lang="en-US" sz="1400">
              <a:solidFill>
                <a:srgbClr val="195594"/>
              </a:solidFill>
              <a:latin typeface="Gotham Book" pitchFamily="50" charset="0"/>
            </a:endParaRPr>
          </a:p>
        </p:txBody>
      </p:sp>
      <p:pic>
        <p:nvPicPr>
          <p:cNvPr id="2" name="Picture 1">
            <a:extLst>
              <a:ext uri="{FF2B5EF4-FFF2-40B4-BE49-F238E27FC236}">
                <a16:creationId xmlns:a16="http://schemas.microsoft.com/office/drawing/2014/main" id="{C61BA262-85CC-E081-C15B-5B22DBFDA6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7105" y="6175797"/>
            <a:ext cx="967320" cy="405463"/>
          </a:xfrm>
          <a:prstGeom prst="rect">
            <a:avLst/>
          </a:prstGeom>
        </p:spPr>
      </p:pic>
    </p:spTree>
    <p:extLst>
      <p:ext uri="{BB962C8B-B14F-4D97-AF65-F5344CB8AC3E}">
        <p14:creationId xmlns:p14="http://schemas.microsoft.com/office/powerpoint/2010/main" val="169620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noProof="0"/>
              <a:t>For Census Bureau Research Purposes</a:t>
            </a:r>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81" r:id="rId4"/>
    <p:sldLayoutId id="2147483680" r:id="rId5"/>
    <p:sldLayoutId id="2147483682" r:id="rId6"/>
    <p:sldLayoutId id="2147483651" r:id="rId7"/>
    <p:sldLayoutId id="2147483678" r:id="rId8"/>
    <p:sldLayoutId id="2147483650" r:id="rId9"/>
    <p:sldLayoutId id="2147483662" r:id="rId10"/>
    <p:sldLayoutId id="2147483663" r:id="rId11"/>
    <p:sldLayoutId id="2147483654" r:id="rId12"/>
    <p:sldLayoutId id="2147483679" r:id="rId13"/>
    <p:sldLayoutId id="2147483683" r:id="rId14"/>
    <p:sldLayoutId id="2147483664" r:id="rId15"/>
    <p:sldLayoutId id="2147483684" r:id="rId16"/>
    <p:sldLayoutId id="2147483665" r:id="rId17"/>
    <p:sldLayoutId id="2147483666" r:id="rId18"/>
    <p:sldLayoutId id="2147483669" r:id="rId19"/>
    <p:sldLayoutId id="2147483670" r:id="rId20"/>
    <p:sldLayoutId id="2147483673" r:id="rId21"/>
    <p:sldLayoutId id="2147483675" r:id="rId22"/>
  </p:sldLayoutIdLst>
  <p:hf sldNum="0" hd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9.svg"/><Relationship Id="rId11" Type="http://schemas.openxmlformats.org/officeDocument/2006/relationships/image" Target="../media/image44.svg"/><Relationship Id="rId5" Type="http://schemas.openxmlformats.org/officeDocument/2006/relationships/image" Target="../media/image38.png"/><Relationship Id="rId15" Type="http://schemas.openxmlformats.org/officeDocument/2006/relationships/image" Target="../media/image48.sv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93E13EB2-3980-7586-0B7F-C92F120C8EF7}"/>
              </a:ext>
            </a:extLst>
          </p:cNvPr>
          <p:cNvSpPr txBox="1">
            <a:spLocks/>
          </p:cNvSpPr>
          <p:nvPr/>
        </p:nvSpPr>
        <p:spPr>
          <a:xfrm>
            <a:off x="788275" y="1425678"/>
            <a:ext cx="10688618" cy="388024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3600" b="1" dirty="0">
                <a:solidFill>
                  <a:schemeClr val="bg1"/>
                </a:solidFill>
                <a:latin typeface="Franklin Gothic Book"/>
                <a:ea typeface="Roboto Light"/>
              </a:rPr>
              <a:t>Leveraging LLMs and Semantic Search to Enhance the Industry and Occupation </a:t>
            </a:r>
            <a:r>
              <a:rPr lang="en-US" sz="3600" b="1" dirty="0" err="1">
                <a:solidFill>
                  <a:schemeClr val="bg1"/>
                </a:solidFill>
                <a:latin typeface="Franklin Gothic Book"/>
                <a:ea typeface="Roboto Light"/>
              </a:rPr>
              <a:t>Autocoding</a:t>
            </a:r>
            <a:r>
              <a:rPr lang="en-US" sz="3600" b="1" dirty="0">
                <a:solidFill>
                  <a:schemeClr val="bg1"/>
                </a:solidFill>
                <a:latin typeface="Franklin Gothic Book"/>
                <a:ea typeface="Roboto Light"/>
              </a:rPr>
              <a:t> Process in the American Community Survey</a:t>
            </a:r>
          </a:p>
          <a:p>
            <a:endParaRPr lang="en-US" sz="2400" b="1" dirty="0">
              <a:solidFill>
                <a:schemeClr val="bg1"/>
              </a:solidFill>
              <a:latin typeface="Franklin Gothic Book" panose="020B0503020102020204" pitchFamily="34" charset="0"/>
              <a:ea typeface="Roboto Light" panose="02000000000000000000" pitchFamily="2" charset="0"/>
            </a:endParaRPr>
          </a:p>
          <a:p>
            <a:r>
              <a:rPr lang="en-US" sz="2800" b="1" dirty="0">
                <a:solidFill>
                  <a:schemeClr val="bg1"/>
                </a:solidFill>
                <a:latin typeface="Franklin Gothic Book"/>
              </a:rPr>
              <a:t>2025 </a:t>
            </a:r>
            <a:r>
              <a:rPr lang="en-US" sz="2800" b="1" dirty="0" err="1">
                <a:solidFill>
                  <a:schemeClr val="bg1"/>
                </a:solidFill>
                <a:latin typeface="Franklin Gothic Book"/>
              </a:rPr>
              <a:t>FedCASIC</a:t>
            </a:r>
            <a:endParaRPr lang="en-US" sz="2800" b="1" dirty="0">
              <a:solidFill>
                <a:schemeClr val="bg1"/>
              </a:solidFill>
              <a:latin typeface="Franklin Gothic Book" panose="020B0503020102020204" pitchFamily="34" charset="0"/>
            </a:endParaRPr>
          </a:p>
          <a:p>
            <a:endParaRPr lang="en-US" sz="2800" b="1" dirty="0">
              <a:solidFill>
                <a:schemeClr val="bg1"/>
              </a:solidFill>
              <a:latin typeface="Franklin Gothic Book" panose="020B0503020102020204" pitchFamily="34" charset="0"/>
            </a:endParaRPr>
          </a:p>
          <a:p>
            <a:pPr>
              <a:spcAft>
                <a:spcPts val="1200"/>
              </a:spcAft>
            </a:pPr>
            <a:r>
              <a:rPr lang="en-US" sz="2400" b="1" dirty="0">
                <a:solidFill>
                  <a:schemeClr val="bg1"/>
                </a:solidFill>
                <a:latin typeface="Franklin Gothic Book"/>
              </a:rPr>
              <a:t>Collaborators: Jackson Chen (Presenter), Nicole Cabrera, </a:t>
            </a:r>
            <a:r>
              <a:rPr lang="en-US" sz="2400" b="1" dirty="0" err="1">
                <a:solidFill>
                  <a:schemeClr val="bg1"/>
                </a:solidFill>
                <a:latin typeface="Franklin Gothic Book"/>
              </a:rPr>
              <a:t>Jiahui</a:t>
            </a:r>
            <a:r>
              <a:rPr lang="en-US" sz="2400" b="1" dirty="0">
                <a:solidFill>
                  <a:schemeClr val="bg1"/>
                </a:solidFill>
                <a:latin typeface="Franklin Gothic Book"/>
              </a:rPr>
              <a:t> Xu, Yezzi Angi Lee, Lynda Laughlin, Ana J. Montalvo, and Julia Beckhusen</a:t>
            </a:r>
          </a:p>
          <a:p>
            <a:pPr>
              <a:spcAft>
                <a:spcPts val="1200"/>
              </a:spcAft>
            </a:pPr>
            <a:r>
              <a:rPr lang="en-US" sz="2400" b="1" dirty="0">
                <a:solidFill>
                  <a:schemeClr val="bg1"/>
                </a:solidFill>
                <a:latin typeface="Franklin Gothic Book"/>
              </a:rPr>
              <a:t>United States Census Bureau</a:t>
            </a:r>
          </a:p>
          <a:p>
            <a:r>
              <a:rPr lang="en-US" sz="2400" b="1" dirty="0">
                <a:solidFill>
                  <a:schemeClr val="bg1"/>
                </a:solidFill>
                <a:latin typeface="Franklin Gothic Book"/>
              </a:rPr>
              <a:t>April 22, 2025</a:t>
            </a:r>
          </a:p>
        </p:txBody>
      </p:sp>
      <p:cxnSp>
        <p:nvCxnSpPr>
          <p:cNvPr id="13" name="Straight Connector 12">
            <a:extLst>
              <a:ext uri="{FF2B5EF4-FFF2-40B4-BE49-F238E27FC236}">
                <a16:creationId xmlns:a16="http://schemas.microsoft.com/office/drawing/2014/main" id="{4DAA8A8F-E381-DDCC-892C-128310DABDC6}"/>
              </a:ext>
            </a:extLst>
          </p:cNvPr>
          <p:cNvCxnSpPr>
            <a:cxnSpLocks/>
          </p:cNvCxnSpPr>
          <p:nvPr/>
        </p:nvCxnSpPr>
        <p:spPr>
          <a:xfrm>
            <a:off x="890905" y="3094173"/>
            <a:ext cx="21615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941A07C-E0FB-A3CD-BA8E-D3810F2C5D55}"/>
              </a:ext>
            </a:extLst>
          </p:cNvPr>
          <p:cNvSpPr txBox="1"/>
          <p:nvPr/>
        </p:nvSpPr>
        <p:spPr>
          <a:xfrm>
            <a:off x="69850" y="6064190"/>
            <a:ext cx="7652084" cy="861774"/>
          </a:xfrm>
          <a:prstGeom prst="rect">
            <a:avLst/>
          </a:prstGeom>
          <a:noFill/>
        </p:spPr>
        <p:txBody>
          <a:bodyPr wrap="square" rtlCol="0">
            <a:spAutoFit/>
          </a:bodyPr>
          <a:lstStyle/>
          <a:p>
            <a:r>
              <a:rPr lang="en-US" sz="1000" dirty="0">
                <a:solidFill>
                  <a:schemeClr val="bg1"/>
                </a:solidFill>
                <a:latin typeface="Franklin Gothic Book" panose="020B0503020102020204" pitchFamily="34" charset="0"/>
              </a:rPr>
              <a:t>Disclaimer: The presentation is released to inform interested parties of ongoing research and to encourage discussion. Any views expressed are those of the authors and not those of the U.S. Census Bureau. The Census Bureau has reviewed this data to ensure appropriate access, use, and disclosure avoidance protection of the confidential source data used to produce this product (Data Management System (DMS) number: P-7535299, Disclosure Review Board (DRB) approval number: CBDRB-FY25-POP001-0065).</a:t>
            </a:r>
          </a:p>
          <a:p>
            <a:endParaRPr lang="en-US" sz="10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79199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0AD496-1FAF-0281-15EC-3C354D876B95}"/>
              </a:ext>
            </a:extLst>
          </p:cNvPr>
          <p:cNvSpPr>
            <a:spLocks noGrp="1"/>
          </p:cNvSpPr>
          <p:nvPr>
            <p:ph type="title"/>
          </p:nvPr>
        </p:nvSpPr>
        <p:spPr/>
        <p:txBody>
          <a:bodyPr/>
          <a:lstStyle/>
          <a:p>
            <a:r>
              <a:rPr lang="en-US" b="1" dirty="0">
                <a:latin typeface="Franklin Gothic Book" panose="020B0503020102020204" pitchFamily="34" charset="0"/>
              </a:rPr>
              <a:t>2</a:t>
            </a:r>
            <a:r>
              <a:rPr lang="en-US" sz="3200" b="1" dirty="0">
                <a:latin typeface="Franklin Gothic Book" panose="020B0503020102020204" pitchFamily="34" charset="0"/>
              </a:rPr>
              <a:t>.4 Evaluating Model Performance</a:t>
            </a:r>
            <a:br>
              <a:rPr lang="en-US" sz="3200" b="1" dirty="0">
                <a:latin typeface="Franklin Gothic Book" panose="020B0503020102020204" pitchFamily="34" charset="0"/>
              </a:rPr>
            </a:br>
            <a:endParaRPr lang="en-US" b="1" dirty="0"/>
          </a:p>
        </p:txBody>
      </p:sp>
      <p:cxnSp>
        <p:nvCxnSpPr>
          <p:cNvPr id="4" name="Straight Connector 3">
            <a:extLst>
              <a:ext uri="{FF2B5EF4-FFF2-40B4-BE49-F238E27FC236}">
                <a16:creationId xmlns:a16="http://schemas.microsoft.com/office/drawing/2014/main" id="{2B7F277E-1645-B795-779F-1DCBEFCB7599}"/>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F6D2AA07-F117-DEB5-A70D-41D492414414}"/>
              </a:ext>
            </a:extLst>
          </p:cNvPr>
          <p:cNvSpPr>
            <a:spLocks noGrp="1"/>
          </p:cNvSpPr>
          <p:nvPr>
            <p:ph type="body" sz="quarter" idx="13"/>
          </p:nvPr>
        </p:nvSpPr>
        <p:spPr>
          <a:xfrm>
            <a:off x="568716" y="1273243"/>
            <a:ext cx="3243630" cy="4727507"/>
          </a:xfrm>
        </p:spPr>
        <p:txBody>
          <a:bodyPr vert="horz" lIns="91440" tIns="45720" rIns="91440" bIns="45720" rtlCol="0" anchor="t">
            <a:normAutofit/>
          </a:bodyPr>
          <a:lstStyle/>
          <a:p>
            <a:pPr marL="0" indent="0">
              <a:lnSpc>
                <a:spcPct val="100000"/>
              </a:lnSpc>
              <a:buNone/>
            </a:pPr>
            <a:r>
              <a:rPr lang="en-US" sz="1800" b="1" dirty="0">
                <a:solidFill>
                  <a:srgbClr val="000000"/>
                </a:solidFill>
                <a:latin typeface="Franklin Gothic Book" panose="020B0503020102020204" pitchFamily="34" charset="0"/>
              </a:rPr>
              <a:t>Results</a:t>
            </a:r>
          </a:p>
          <a:p>
            <a:pPr>
              <a:lnSpc>
                <a:spcPct val="100000"/>
              </a:lnSpc>
            </a:pPr>
            <a:r>
              <a:rPr lang="en-US" sz="1500" dirty="0">
                <a:solidFill>
                  <a:srgbClr val="000000"/>
                </a:solidFill>
                <a:latin typeface="Franklin Gothic Book" panose="020B0503020102020204" pitchFamily="34" charset="0"/>
              </a:rPr>
              <a:t>The current ACS process sends roughly 70% of the write-in responses to clerical coders to manually code the responses to the best occupation and industry codes.</a:t>
            </a:r>
          </a:p>
          <a:p>
            <a:pPr>
              <a:lnSpc>
                <a:spcPct val="100000"/>
              </a:lnSpc>
            </a:pPr>
            <a:r>
              <a:rPr lang="en-US" sz="1500" dirty="0">
                <a:solidFill>
                  <a:srgbClr val="000000"/>
                </a:solidFill>
                <a:latin typeface="Franklin Gothic Book" panose="020B0503020102020204" pitchFamily="34" charset="0"/>
              </a:rPr>
              <a:t>We subset the write-in data between clerical and </a:t>
            </a:r>
            <a:r>
              <a:rPr lang="en-US" sz="1500" dirty="0" err="1">
                <a:solidFill>
                  <a:srgbClr val="000000"/>
                </a:solidFill>
                <a:latin typeface="Franklin Gothic Book" panose="020B0503020102020204" pitchFamily="34" charset="0"/>
              </a:rPr>
              <a:t>autocoder</a:t>
            </a:r>
            <a:r>
              <a:rPr lang="en-US" sz="1500" dirty="0">
                <a:solidFill>
                  <a:srgbClr val="000000"/>
                </a:solidFill>
                <a:latin typeface="Franklin Gothic Book" panose="020B0503020102020204" pitchFamily="34" charset="0"/>
              </a:rPr>
              <a:t> to give us a direct comparison between the two different coding processes.</a:t>
            </a:r>
          </a:p>
          <a:p>
            <a:pPr>
              <a:lnSpc>
                <a:spcPct val="100000"/>
              </a:lnSpc>
            </a:pPr>
            <a:r>
              <a:rPr lang="en-US" sz="1500" dirty="0">
                <a:solidFill>
                  <a:srgbClr val="000000"/>
                </a:solidFill>
                <a:latin typeface="Franklin Gothic Book" panose="020B0503020102020204" pitchFamily="34" charset="0"/>
              </a:rPr>
              <a:t>With the new </a:t>
            </a:r>
            <a:r>
              <a:rPr lang="en-US" sz="1500" dirty="0" err="1">
                <a:solidFill>
                  <a:srgbClr val="000000"/>
                </a:solidFill>
                <a:latin typeface="Franklin Gothic Book" panose="020B0503020102020204" pitchFamily="34" charset="0"/>
              </a:rPr>
              <a:t>autocoding</a:t>
            </a:r>
            <a:r>
              <a:rPr lang="en-US" sz="1500" dirty="0">
                <a:solidFill>
                  <a:srgbClr val="000000"/>
                </a:solidFill>
                <a:latin typeface="Franklin Gothic Book" panose="020B0503020102020204" pitchFamily="34" charset="0"/>
              </a:rPr>
              <a:t> process, our match rate with the clerical coder hovers around 40% for occupation and 57% for industry.</a:t>
            </a:r>
          </a:p>
          <a:p>
            <a:pPr>
              <a:lnSpc>
                <a:spcPct val="100000"/>
              </a:lnSpc>
            </a:pPr>
            <a:endParaRPr lang="en-US" sz="1500" dirty="0">
              <a:solidFill>
                <a:srgbClr val="000000"/>
              </a:solidFill>
              <a:latin typeface="Franklin Gothic Book" panose="020B0503020102020204" pitchFamily="34" charset="0"/>
            </a:endParaRPr>
          </a:p>
        </p:txBody>
      </p:sp>
      <p:pic>
        <p:nvPicPr>
          <p:cNvPr id="10" name="Picture 9">
            <a:extLst>
              <a:ext uri="{FF2B5EF4-FFF2-40B4-BE49-F238E27FC236}">
                <a16:creationId xmlns:a16="http://schemas.microsoft.com/office/drawing/2014/main" id="{F24D6B6C-ADD5-2E4E-59E3-B32D8AE38764}"/>
              </a:ext>
            </a:extLst>
          </p:cNvPr>
          <p:cNvPicPr>
            <a:picLocks noChangeAspect="1"/>
          </p:cNvPicPr>
          <p:nvPr/>
        </p:nvPicPr>
        <p:blipFill>
          <a:blip r:embed="rId3"/>
          <a:stretch>
            <a:fillRect/>
          </a:stretch>
        </p:blipFill>
        <p:spPr>
          <a:xfrm>
            <a:off x="4368395" y="1978576"/>
            <a:ext cx="3455209" cy="2056474"/>
          </a:xfrm>
          <a:prstGeom prst="rect">
            <a:avLst/>
          </a:prstGeom>
        </p:spPr>
      </p:pic>
      <p:pic>
        <p:nvPicPr>
          <p:cNvPr id="12" name="Picture 11">
            <a:extLst>
              <a:ext uri="{FF2B5EF4-FFF2-40B4-BE49-F238E27FC236}">
                <a16:creationId xmlns:a16="http://schemas.microsoft.com/office/drawing/2014/main" id="{44F65F51-A29B-E775-5C74-9F22F133F873}"/>
              </a:ext>
            </a:extLst>
          </p:cNvPr>
          <p:cNvPicPr>
            <a:picLocks noChangeAspect="1"/>
          </p:cNvPicPr>
          <p:nvPr/>
        </p:nvPicPr>
        <p:blipFill>
          <a:blip r:embed="rId4"/>
          <a:stretch>
            <a:fillRect/>
          </a:stretch>
        </p:blipFill>
        <p:spPr>
          <a:xfrm>
            <a:off x="7823603" y="2000879"/>
            <a:ext cx="3321927" cy="2034167"/>
          </a:xfrm>
          <a:prstGeom prst="rect">
            <a:avLst/>
          </a:prstGeom>
        </p:spPr>
      </p:pic>
      <p:pic>
        <p:nvPicPr>
          <p:cNvPr id="14" name="Picture 13">
            <a:extLst>
              <a:ext uri="{FF2B5EF4-FFF2-40B4-BE49-F238E27FC236}">
                <a16:creationId xmlns:a16="http://schemas.microsoft.com/office/drawing/2014/main" id="{2600EBC4-CDFE-4071-6A42-3BB5F4E88AA9}"/>
              </a:ext>
            </a:extLst>
          </p:cNvPr>
          <p:cNvPicPr>
            <a:picLocks noChangeAspect="1"/>
          </p:cNvPicPr>
          <p:nvPr/>
        </p:nvPicPr>
        <p:blipFill>
          <a:blip r:embed="rId5"/>
          <a:stretch>
            <a:fillRect/>
          </a:stretch>
        </p:blipFill>
        <p:spPr>
          <a:xfrm>
            <a:off x="4350581" y="4122840"/>
            <a:ext cx="3540957" cy="2034167"/>
          </a:xfrm>
          <a:prstGeom prst="rect">
            <a:avLst/>
          </a:prstGeom>
        </p:spPr>
      </p:pic>
      <p:pic>
        <p:nvPicPr>
          <p:cNvPr id="24" name="Picture 23">
            <a:extLst>
              <a:ext uri="{FF2B5EF4-FFF2-40B4-BE49-F238E27FC236}">
                <a16:creationId xmlns:a16="http://schemas.microsoft.com/office/drawing/2014/main" id="{89D71073-0014-3C23-7656-D20364EF942F}"/>
              </a:ext>
            </a:extLst>
          </p:cNvPr>
          <p:cNvPicPr>
            <a:picLocks noChangeAspect="1"/>
          </p:cNvPicPr>
          <p:nvPr/>
        </p:nvPicPr>
        <p:blipFill>
          <a:blip r:embed="rId6"/>
          <a:stretch>
            <a:fillRect/>
          </a:stretch>
        </p:blipFill>
        <p:spPr>
          <a:xfrm>
            <a:off x="7756961" y="4134334"/>
            <a:ext cx="3455209" cy="2038324"/>
          </a:xfrm>
          <a:prstGeom prst="rect">
            <a:avLst/>
          </a:prstGeom>
        </p:spPr>
      </p:pic>
      <p:sp>
        <p:nvSpPr>
          <p:cNvPr id="26" name="TextBox 25">
            <a:extLst>
              <a:ext uri="{FF2B5EF4-FFF2-40B4-BE49-F238E27FC236}">
                <a16:creationId xmlns:a16="http://schemas.microsoft.com/office/drawing/2014/main" id="{8466FABE-E2D6-8D7A-4515-8C444039B315}"/>
              </a:ext>
            </a:extLst>
          </p:cNvPr>
          <p:cNvSpPr txBox="1"/>
          <p:nvPr/>
        </p:nvSpPr>
        <p:spPr>
          <a:xfrm>
            <a:off x="5386788" y="1295547"/>
            <a:ext cx="4873630" cy="646331"/>
          </a:xfrm>
          <a:prstGeom prst="rect">
            <a:avLst/>
          </a:prstGeom>
          <a:noFill/>
        </p:spPr>
        <p:txBody>
          <a:bodyPr wrap="square" rtlCol="0">
            <a:spAutoFit/>
          </a:bodyPr>
          <a:lstStyle/>
          <a:p>
            <a:pPr algn="ctr"/>
            <a:r>
              <a:rPr lang="en-US" b="1" dirty="0"/>
              <a:t>LLM </a:t>
            </a:r>
            <a:r>
              <a:rPr lang="en-US" b="1" dirty="0" err="1"/>
              <a:t>autocoder</a:t>
            </a:r>
            <a:r>
              <a:rPr lang="en-US" b="1" dirty="0"/>
              <a:t> compared against clerical coding and current </a:t>
            </a:r>
            <a:r>
              <a:rPr lang="en-US" b="1" dirty="0" err="1"/>
              <a:t>autocoder</a:t>
            </a:r>
            <a:r>
              <a:rPr lang="en-US" b="1" dirty="0"/>
              <a:t> </a:t>
            </a:r>
          </a:p>
        </p:txBody>
      </p:sp>
    </p:spTree>
    <p:extLst>
      <p:ext uri="{BB962C8B-B14F-4D97-AF65-F5344CB8AC3E}">
        <p14:creationId xmlns:p14="http://schemas.microsoft.com/office/powerpoint/2010/main" val="351412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0AD496-1FAF-0281-15EC-3C354D876B95}"/>
              </a:ext>
            </a:extLst>
          </p:cNvPr>
          <p:cNvSpPr>
            <a:spLocks noGrp="1"/>
          </p:cNvSpPr>
          <p:nvPr>
            <p:ph type="title"/>
          </p:nvPr>
        </p:nvSpPr>
        <p:spPr/>
        <p:txBody>
          <a:bodyPr/>
          <a:lstStyle/>
          <a:p>
            <a:r>
              <a:rPr lang="en-US" b="1" dirty="0">
                <a:latin typeface="Franklin Gothic Book" panose="020B0503020102020204" pitchFamily="34" charset="0"/>
              </a:rPr>
              <a:t>2</a:t>
            </a:r>
            <a:r>
              <a:rPr lang="en-US" sz="3200" b="1" dirty="0">
                <a:latin typeface="Franklin Gothic Book" panose="020B0503020102020204" pitchFamily="34" charset="0"/>
              </a:rPr>
              <a:t>.4 Evaluating Model Performance</a:t>
            </a:r>
            <a:br>
              <a:rPr lang="en-US" sz="3200" b="1" dirty="0">
                <a:latin typeface="Franklin Gothic Book" panose="020B0503020102020204" pitchFamily="34" charset="0"/>
              </a:rPr>
            </a:br>
            <a:endParaRPr lang="en-US" b="1" dirty="0"/>
          </a:p>
        </p:txBody>
      </p:sp>
      <p:cxnSp>
        <p:nvCxnSpPr>
          <p:cNvPr id="4" name="Straight Connector 3">
            <a:extLst>
              <a:ext uri="{FF2B5EF4-FFF2-40B4-BE49-F238E27FC236}">
                <a16:creationId xmlns:a16="http://schemas.microsoft.com/office/drawing/2014/main" id="{2B7F277E-1645-B795-779F-1DCBEFCB7599}"/>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graphicFrame>
        <p:nvGraphicFramePr>
          <p:cNvPr id="2" name="Content Placeholder 5">
            <a:extLst>
              <a:ext uri="{FF2B5EF4-FFF2-40B4-BE49-F238E27FC236}">
                <a16:creationId xmlns:a16="http://schemas.microsoft.com/office/drawing/2014/main" id="{D63B4320-8CE3-AE5C-AC18-7D909C016C39}"/>
              </a:ext>
            </a:extLst>
          </p:cNvPr>
          <p:cNvGraphicFramePr>
            <a:graphicFrameLocks/>
          </p:cNvGraphicFramePr>
          <p:nvPr>
            <p:extLst>
              <p:ext uri="{D42A27DB-BD31-4B8C-83A1-F6EECF244321}">
                <p14:modId xmlns:p14="http://schemas.microsoft.com/office/powerpoint/2010/main" val="503179441"/>
              </p:ext>
            </p:extLst>
          </p:nvPr>
        </p:nvGraphicFramePr>
        <p:xfrm>
          <a:off x="1033205" y="2241708"/>
          <a:ext cx="4748968" cy="28566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5">
            <a:extLst>
              <a:ext uri="{FF2B5EF4-FFF2-40B4-BE49-F238E27FC236}">
                <a16:creationId xmlns:a16="http://schemas.microsoft.com/office/drawing/2014/main" id="{8059D5A0-09D4-7157-6F1F-87AF1C5C57CB}"/>
              </a:ext>
            </a:extLst>
          </p:cNvPr>
          <p:cNvGraphicFramePr>
            <a:graphicFrameLocks/>
          </p:cNvGraphicFramePr>
          <p:nvPr>
            <p:extLst>
              <p:ext uri="{D42A27DB-BD31-4B8C-83A1-F6EECF244321}">
                <p14:modId xmlns:p14="http://schemas.microsoft.com/office/powerpoint/2010/main" val="222467402"/>
              </p:ext>
            </p:extLst>
          </p:nvPr>
        </p:nvGraphicFramePr>
        <p:xfrm>
          <a:off x="6625962" y="2241708"/>
          <a:ext cx="4748968" cy="285667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2">
            <a:extLst>
              <a:ext uri="{FF2B5EF4-FFF2-40B4-BE49-F238E27FC236}">
                <a16:creationId xmlns:a16="http://schemas.microsoft.com/office/drawing/2014/main" id="{9AA93D69-0A90-C50F-A3FE-F2EF9CF22665}"/>
              </a:ext>
            </a:extLst>
          </p:cNvPr>
          <p:cNvSpPr>
            <a:spLocks noGrp="1"/>
          </p:cNvSpPr>
          <p:nvPr>
            <p:ph type="body" sz="quarter" idx="13"/>
          </p:nvPr>
        </p:nvSpPr>
        <p:spPr>
          <a:xfrm>
            <a:off x="568716" y="1273244"/>
            <a:ext cx="10350296" cy="920336"/>
          </a:xfrm>
        </p:spPr>
        <p:txBody>
          <a:bodyPr vert="horz" lIns="91440" tIns="45720" rIns="91440" bIns="45720" rtlCol="0" anchor="t">
            <a:normAutofit/>
          </a:bodyPr>
          <a:lstStyle/>
          <a:p>
            <a:pPr marL="0" indent="0">
              <a:lnSpc>
                <a:spcPct val="100000"/>
              </a:lnSpc>
              <a:buNone/>
            </a:pPr>
            <a:r>
              <a:rPr lang="en-US" sz="1800" b="1" dirty="0">
                <a:solidFill>
                  <a:srgbClr val="000000"/>
                </a:solidFill>
                <a:latin typeface="Franklin Gothic Book" panose="020B0503020102020204" pitchFamily="34" charset="0"/>
              </a:rPr>
              <a:t>Current </a:t>
            </a:r>
            <a:r>
              <a:rPr lang="en-US" sz="1800" b="1" dirty="0" err="1">
                <a:solidFill>
                  <a:srgbClr val="000000"/>
                </a:solidFill>
                <a:latin typeface="Franklin Gothic Book" panose="020B0503020102020204" pitchFamily="34" charset="0"/>
              </a:rPr>
              <a:t>Autocoder</a:t>
            </a:r>
            <a:r>
              <a:rPr lang="en-US" sz="1800" b="1" dirty="0">
                <a:solidFill>
                  <a:srgbClr val="000000"/>
                </a:solidFill>
                <a:latin typeface="Franklin Gothic Book" panose="020B0503020102020204" pitchFamily="34" charset="0"/>
              </a:rPr>
              <a:t> vs. New </a:t>
            </a:r>
            <a:r>
              <a:rPr lang="en-US" sz="1800" b="1" dirty="0" err="1">
                <a:solidFill>
                  <a:srgbClr val="000000"/>
                </a:solidFill>
                <a:latin typeface="Franklin Gothic Book" panose="020B0503020102020204" pitchFamily="34" charset="0"/>
              </a:rPr>
              <a:t>Autocoder</a:t>
            </a:r>
            <a:r>
              <a:rPr lang="en-US" sz="1800" b="1" dirty="0">
                <a:solidFill>
                  <a:srgbClr val="000000"/>
                </a:solidFill>
                <a:latin typeface="Franklin Gothic Book" panose="020B0503020102020204" pitchFamily="34" charset="0"/>
              </a:rPr>
              <a:t> performance in January to March 2024 monthly data</a:t>
            </a:r>
          </a:p>
        </p:txBody>
      </p:sp>
      <p:sp>
        <p:nvSpPr>
          <p:cNvPr id="5" name="TextBox 4">
            <a:extLst>
              <a:ext uri="{FF2B5EF4-FFF2-40B4-BE49-F238E27FC236}">
                <a16:creationId xmlns:a16="http://schemas.microsoft.com/office/drawing/2014/main" id="{047A40E4-169D-433C-502A-6431ACD2DE4F}"/>
              </a:ext>
            </a:extLst>
          </p:cNvPr>
          <p:cNvSpPr txBox="1"/>
          <p:nvPr/>
        </p:nvSpPr>
        <p:spPr>
          <a:xfrm>
            <a:off x="3728882" y="5952159"/>
            <a:ext cx="4743606" cy="246221"/>
          </a:xfrm>
          <a:prstGeom prst="rect">
            <a:avLst/>
          </a:prstGeom>
          <a:noFill/>
        </p:spPr>
        <p:txBody>
          <a:bodyPr wrap="none" rtlCol="0">
            <a:spAutoFit/>
          </a:bodyPr>
          <a:lstStyle/>
          <a:p>
            <a:r>
              <a:rPr lang="en-US" sz="1000" dirty="0"/>
              <a:t>*n is the total number of responses in those months, rounded to the nearest thousands</a:t>
            </a:r>
          </a:p>
        </p:txBody>
      </p:sp>
    </p:spTree>
    <p:extLst>
      <p:ext uri="{BB962C8B-B14F-4D97-AF65-F5344CB8AC3E}">
        <p14:creationId xmlns:p14="http://schemas.microsoft.com/office/powerpoint/2010/main" val="219741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0AD496-1FAF-0281-15EC-3C354D876B95}"/>
              </a:ext>
            </a:extLst>
          </p:cNvPr>
          <p:cNvSpPr>
            <a:spLocks noGrp="1"/>
          </p:cNvSpPr>
          <p:nvPr>
            <p:ph type="title"/>
          </p:nvPr>
        </p:nvSpPr>
        <p:spPr/>
        <p:txBody>
          <a:bodyPr/>
          <a:lstStyle/>
          <a:p>
            <a:r>
              <a:rPr lang="en-US" b="1" dirty="0">
                <a:latin typeface="Franklin Gothic Book" panose="020B0503020102020204" pitchFamily="34" charset="0"/>
              </a:rPr>
              <a:t>2</a:t>
            </a:r>
            <a:r>
              <a:rPr lang="en-US" sz="3200" b="1" dirty="0">
                <a:latin typeface="Franklin Gothic Book" panose="020B0503020102020204" pitchFamily="34" charset="0"/>
              </a:rPr>
              <a:t>.4 Evaluating Model Performance</a:t>
            </a:r>
            <a:br>
              <a:rPr lang="en-US" sz="3200" b="1" dirty="0">
                <a:latin typeface="Franklin Gothic Book" panose="020B0503020102020204" pitchFamily="34" charset="0"/>
              </a:rPr>
            </a:br>
            <a:endParaRPr lang="en-US" b="1" dirty="0"/>
          </a:p>
        </p:txBody>
      </p:sp>
      <p:cxnSp>
        <p:nvCxnSpPr>
          <p:cNvPr id="4" name="Straight Connector 3">
            <a:extLst>
              <a:ext uri="{FF2B5EF4-FFF2-40B4-BE49-F238E27FC236}">
                <a16:creationId xmlns:a16="http://schemas.microsoft.com/office/drawing/2014/main" id="{2B7F277E-1645-B795-779F-1DCBEFCB7599}"/>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0DF50AB6-7787-BDF4-5F4E-CF3E5E667AC5}"/>
              </a:ext>
            </a:extLst>
          </p:cNvPr>
          <p:cNvSpPr>
            <a:spLocks noGrp="1"/>
          </p:cNvSpPr>
          <p:nvPr>
            <p:ph type="body" sz="quarter" idx="13"/>
          </p:nvPr>
        </p:nvSpPr>
        <p:spPr>
          <a:xfrm>
            <a:off x="568715" y="1273244"/>
            <a:ext cx="10439254" cy="920336"/>
          </a:xfrm>
        </p:spPr>
        <p:txBody>
          <a:bodyPr vert="horz" lIns="91440" tIns="45720" rIns="91440" bIns="45720" rtlCol="0" anchor="t">
            <a:normAutofit/>
          </a:bodyPr>
          <a:lstStyle/>
          <a:p>
            <a:pPr marL="0" indent="0">
              <a:lnSpc>
                <a:spcPct val="100000"/>
              </a:lnSpc>
              <a:buNone/>
            </a:pPr>
            <a:r>
              <a:rPr lang="en-US" sz="1800" b="1" dirty="0">
                <a:solidFill>
                  <a:srgbClr val="000000"/>
                </a:solidFill>
                <a:latin typeface="Franklin Gothic Book" panose="020B0503020102020204" pitchFamily="34" charset="0"/>
              </a:rPr>
              <a:t>New </a:t>
            </a:r>
            <a:r>
              <a:rPr lang="en-US" sz="1800" b="1" dirty="0" err="1">
                <a:solidFill>
                  <a:srgbClr val="000000"/>
                </a:solidFill>
                <a:latin typeface="Franklin Gothic Book" panose="020B0503020102020204" pitchFamily="34" charset="0"/>
              </a:rPr>
              <a:t>Autocoder</a:t>
            </a:r>
            <a:r>
              <a:rPr lang="en-US" sz="1800" b="1" dirty="0">
                <a:solidFill>
                  <a:srgbClr val="000000"/>
                </a:solidFill>
                <a:latin typeface="Franklin Gothic Book" panose="020B0503020102020204" pitchFamily="34" charset="0"/>
              </a:rPr>
              <a:t> performance on assigning the correct code within the top 5 assignments between January to March 2024, before industry restriction and hardcoding</a:t>
            </a:r>
          </a:p>
        </p:txBody>
      </p:sp>
      <p:pic>
        <p:nvPicPr>
          <p:cNvPr id="11" name="Picture 10">
            <a:extLst>
              <a:ext uri="{FF2B5EF4-FFF2-40B4-BE49-F238E27FC236}">
                <a16:creationId xmlns:a16="http://schemas.microsoft.com/office/drawing/2014/main" id="{AB5F596E-DA5A-BF58-EFF1-45D195718B16}"/>
              </a:ext>
            </a:extLst>
          </p:cNvPr>
          <p:cNvPicPr>
            <a:picLocks noChangeAspect="1"/>
          </p:cNvPicPr>
          <p:nvPr/>
        </p:nvPicPr>
        <p:blipFill>
          <a:blip r:embed="rId3"/>
          <a:stretch>
            <a:fillRect/>
          </a:stretch>
        </p:blipFill>
        <p:spPr>
          <a:xfrm>
            <a:off x="6096000" y="2193581"/>
            <a:ext cx="4895385" cy="1640120"/>
          </a:xfrm>
          <a:prstGeom prst="rect">
            <a:avLst/>
          </a:prstGeom>
        </p:spPr>
      </p:pic>
      <p:pic>
        <p:nvPicPr>
          <p:cNvPr id="18" name="Picture 17">
            <a:extLst>
              <a:ext uri="{FF2B5EF4-FFF2-40B4-BE49-F238E27FC236}">
                <a16:creationId xmlns:a16="http://schemas.microsoft.com/office/drawing/2014/main" id="{7D7DE04B-E67D-FC18-AC48-D57535C72F2C}"/>
              </a:ext>
            </a:extLst>
          </p:cNvPr>
          <p:cNvPicPr>
            <a:picLocks noChangeAspect="1"/>
          </p:cNvPicPr>
          <p:nvPr/>
        </p:nvPicPr>
        <p:blipFill>
          <a:blip r:embed="rId4"/>
          <a:stretch>
            <a:fillRect/>
          </a:stretch>
        </p:blipFill>
        <p:spPr>
          <a:xfrm>
            <a:off x="727750" y="2193580"/>
            <a:ext cx="4895386" cy="1667934"/>
          </a:xfrm>
          <a:prstGeom prst="rect">
            <a:avLst/>
          </a:prstGeom>
        </p:spPr>
      </p:pic>
      <p:pic>
        <p:nvPicPr>
          <p:cNvPr id="20" name="Picture 19">
            <a:extLst>
              <a:ext uri="{FF2B5EF4-FFF2-40B4-BE49-F238E27FC236}">
                <a16:creationId xmlns:a16="http://schemas.microsoft.com/office/drawing/2014/main" id="{D03A7E35-8452-C2A7-7BB2-A3CA6DECC707}"/>
              </a:ext>
            </a:extLst>
          </p:cNvPr>
          <p:cNvPicPr>
            <a:picLocks noChangeAspect="1"/>
          </p:cNvPicPr>
          <p:nvPr/>
        </p:nvPicPr>
        <p:blipFill>
          <a:blip r:embed="rId5"/>
          <a:stretch>
            <a:fillRect/>
          </a:stretch>
        </p:blipFill>
        <p:spPr>
          <a:xfrm>
            <a:off x="727750" y="4159639"/>
            <a:ext cx="4895386" cy="1640120"/>
          </a:xfrm>
          <a:prstGeom prst="rect">
            <a:avLst/>
          </a:prstGeom>
        </p:spPr>
      </p:pic>
      <p:pic>
        <p:nvPicPr>
          <p:cNvPr id="22" name="Picture 21">
            <a:extLst>
              <a:ext uri="{FF2B5EF4-FFF2-40B4-BE49-F238E27FC236}">
                <a16:creationId xmlns:a16="http://schemas.microsoft.com/office/drawing/2014/main" id="{6B88DC5B-E100-482B-7E0A-D407214D3D68}"/>
              </a:ext>
            </a:extLst>
          </p:cNvPr>
          <p:cNvPicPr>
            <a:picLocks noChangeAspect="1"/>
          </p:cNvPicPr>
          <p:nvPr/>
        </p:nvPicPr>
        <p:blipFill>
          <a:blip r:embed="rId6"/>
          <a:stretch>
            <a:fillRect/>
          </a:stretch>
        </p:blipFill>
        <p:spPr>
          <a:xfrm>
            <a:off x="6095999" y="4176290"/>
            <a:ext cx="4895385" cy="1623469"/>
          </a:xfrm>
          <a:prstGeom prst="rect">
            <a:avLst/>
          </a:prstGeom>
        </p:spPr>
      </p:pic>
      <p:sp>
        <p:nvSpPr>
          <p:cNvPr id="26" name="TextBox 25">
            <a:extLst>
              <a:ext uri="{FF2B5EF4-FFF2-40B4-BE49-F238E27FC236}">
                <a16:creationId xmlns:a16="http://schemas.microsoft.com/office/drawing/2014/main" id="{D2053248-DE4A-0DBD-2601-AC19ACFFFAA9}"/>
              </a:ext>
            </a:extLst>
          </p:cNvPr>
          <p:cNvSpPr txBox="1"/>
          <p:nvPr/>
        </p:nvSpPr>
        <p:spPr>
          <a:xfrm>
            <a:off x="3426323" y="6019237"/>
            <a:ext cx="4711700" cy="246221"/>
          </a:xfrm>
          <a:prstGeom prst="rect">
            <a:avLst/>
          </a:prstGeom>
          <a:noFill/>
        </p:spPr>
        <p:txBody>
          <a:bodyPr wrap="square">
            <a:spAutoFit/>
          </a:bodyPr>
          <a:lstStyle/>
          <a:p>
            <a:r>
              <a:rPr lang="en-US" sz="1000" dirty="0"/>
              <a:t>*n is the total number of responses in those months, rounded to the nearest thousands</a:t>
            </a:r>
          </a:p>
        </p:txBody>
      </p:sp>
    </p:spTree>
    <p:extLst>
      <p:ext uri="{BB962C8B-B14F-4D97-AF65-F5344CB8AC3E}">
        <p14:creationId xmlns:p14="http://schemas.microsoft.com/office/powerpoint/2010/main" val="252455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AB037EF-85ED-0F91-C492-9CC89F82FD85}"/>
              </a:ext>
            </a:extLst>
          </p:cNvPr>
          <p:cNvSpPr txBox="1">
            <a:spLocks/>
          </p:cNvSpPr>
          <p:nvPr/>
        </p:nvSpPr>
        <p:spPr>
          <a:xfrm>
            <a:off x="788275" y="1425678"/>
            <a:ext cx="10688618" cy="3880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5000" b="1" dirty="0">
                <a:solidFill>
                  <a:srgbClr val="005288"/>
                </a:solidFill>
                <a:latin typeface="Franklin Gothic Book" panose="020B0503020102020204" pitchFamily="34" charset="0"/>
              </a:rPr>
              <a:t>3. Quality Check</a:t>
            </a:r>
          </a:p>
          <a:p>
            <a:endParaRPr lang="en-US" sz="24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423186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0AD496-1FAF-0281-15EC-3C354D876B95}"/>
              </a:ext>
            </a:extLst>
          </p:cNvPr>
          <p:cNvSpPr>
            <a:spLocks noGrp="1"/>
          </p:cNvSpPr>
          <p:nvPr>
            <p:ph type="title"/>
          </p:nvPr>
        </p:nvSpPr>
        <p:spPr/>
        <p:txBody>
          <a:bodyPr/>
          <a:lstStyle/>
          <a:p>
            <a:r>
              <a:rPr lang="en-US" sz="3200" b="1" dirty="0">
                <a:latin typeface="Franklin Gothic Book" panose="020B0503020102020204" pitchFamily="34" charset="0"/>
              </a:rPr>
              <a:t>3.1 Challenges in </a:t>
            </a:r>
            <a:r>
              <a:rPr lang="en-US" sz="3200" b="1" dirty="0" err="1">
                <a:latin typeface="Franklin Gothic Book" panose="020B0503020102020204" pitchFamily="34" charset="0"/>
              </a:rPr>
              <a:t>Autocoding</a:t>
            </a:r>
            <a:r>
              <a:rPr lang="en-US" sz="3200" b="1" dirty="0">
                <a:latin typeface="Franklin Gothic Book" panose="020B0503020102020204" pitchFamily="34" charset="0"/>
              </a:rPr>
              <a:t> </a:t>
            </a:r>
            <a:br>
              <a:rPr lang="en-US" sz="3200" b="1" dirty="0">
                <a:latin typeface="Franklin Gothic Book" panose="020B0503020102020204" pitchFamily="34" charset="0"/>
              </a:rPr>
            </a:br>
            <a:endParaRPr lang="en-US" b="1" dirty="0"/>
          </a:p>
        </p:txBody>
      </p:sp>
      <p:cxnSp>
        <p:nvCxnSpPr>
          <p:cNvPr id="4" name="Straight Connector 3">
            <a:extLst>
              <a:ext uri="{FF2B5EF4-FFF2-40B4-BE49-F238E27FC236}">
                <a16:creationId xmlns:a16="http://schemas.microsoft.com/office/drawing/2014/main" id="{2B7F277E-1645-B795-779F-1DCBEFCB7599}"/>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F6D2AA07-F117-DEB5-A70D-41D492414414}"/>
              </a:ext>
            </a:extLst>
          </p:cNvPr>
          <p:cNvSpPr>
            <a:spLocks noGrp="1"/>
          </p:cNvSpPr>
          <p:nvPr>
            <p:ph type="body" sz="quarter" idx="13"/>
          </p:nvPr>
        </p:nvSpPr>
        <p:spPr>
          <a:xfrm>
            <a:off x="568714" y="1273243"/>
            <a:ext cx="10795971" cy="4727507"/>
          </a:xfrm>
        </p:spPr>
        <p:txBody>
          <a:bodyPr vert="horz" lIns="91440" tIns="45720" rIns="91440" bIns="45720" rtlCol="0" anchor="t">
            <a:normAutofit/>
          </a:bodyPr>
          <a:lstStyle/>
          <a:p>
            <a:pPr marL="0" indent="0">
              <a:lnSpc>
                <a:spcPct val="100000"/>
              </a:lnSpc>
              <a:buNone/>
            </a:pPr>
            <a:r>
              <a:rPr lang="en-US" sz="1800" b="1" dirty="0">
                <a:solidFill>
                  <a:srgbClr val="000000"/>
                </a:solidFill>
                <a:latin typeface="Franklin Gothic Book" panose="020B0503020102020204" pitchFamily="34" charset="0"/>
              </a:rPr>
              <a:t>Challenges</a:t>
            </a:r>
          </a:p>
          <a:p>
            <a:pPr>
              <a:lnSpc>
                <a:spcPct val="100000"/>
              </a:lnSpc>
            </a:pPr>
            <a:r>
              <a:rPr lang="en-US" sz="1500" dirty="0">
                <a:solidFill>
                  <a:srgbClr val="000000"/>
                </a:solidFill>
                <a:latin typeface="Franklin Gothic Book" panose="020B0503020102020204" pitchFamily="34" charset="0"/>
              </a:rPr>
              <a:t>Complex responses can be hard to code as some responses may include misspellings, provide more than one occupation title, or not enough information is given.</a:t>
            </a:r>
          </a:p>
          <a:p>
            <a:pPr>
              <a:lnSpc>
                <a:spcPct val="100000"/>
              </a:lnSpc>
            </a:pPr>
            <a:r>
              <a:rPr lang="en-US" sz="1500" dirty="0">
                <a:solidFill>
                  <a:srgbClr val="000000"/>
                </a:solidFill>
                <a:latin typeface="Franklin Gothic Book" panose="020B0503020102020204" pitchFamily="34" charset="0"/>
              </a:rPr>
              <a:t>Examples: “none of </a:t>
            </a:r>
            <a:r>
              <a:rPr lang="en-US" sz="1500" dirty="0" err="1">
                <a:solidFill>
                  <a:srgbClr val="000000"/>
                </a:solidFill>
                <a:latin typeface="Franklin Gothic Book" panose="020B0503020102020204" pitchFamily="34" charset="0"/>
              </a:rPr>
              <a:t>ya</a:t>
            </a:r>
            <a:r>
              <a:rPr lang="en-US" sz="1500" dirty="0">
                <a:solidFill>
                  <a:srgbClr val="000000"/>
                </a:solidFill>
                <a:latin typeface="Franklin Gothic Book" panose="020B0503020102020204" pitchFamily="34" charset="0"/>
              </a:rPr>
              <a:t> business”, “</a:t>
            </a:r>
            <a:r>
              <a:rPr lang="en-US" sz="1500" dirty="0" err="1">
                <a:solidFill>
                  <a:srgbClr val="000000"/>
                </a:solidFill>
                <a:latin typeface="Franklin Gothic Book" panose="020B0503020102020204" pitchFamily="34" charset="0"/>
              </a:rPr>
              <a:t>manfacting</a:t>
            </a:r>
            <a:r>
              <a:rPr lang="en-US" sz="1500" dirty="0">
                <a:solidFill>
                  <a:srgbClr val="000000"/>
                </a:solidFill>
                <a:latin typeface="Franklin Gothic Book" panose="020B0503020102020204" pitchFamily="34" charset="0"/>
              </a:rPr>
              <a:t>”, only providing “agent” as job title with no job description.</a:t>
            </a:r>
          </a:p>
          <a:p>
            <a:pPr marL="0" indent="0">
              <a:lnSpc>
                <a:spcPct val="100000"/>
              </a:lnSpc>
              <a:buNone/>
            </a:pPr>
            <a:r>
              <a:rPr lang="en-US" sz="1800" b="1" dirty="0">
                <a:solidFill>
                  <a:srgbClr val="000000"/>
                </a:solidFill>
                <a:latin typeface="Franklin Gothic Book" panose="020B0503020102020204" pitchFamily="34" charset="0"/>
              </a:rPr>
              <a:t>Challenges in current </a:t>
            </a:r>
            <a:r>
              <a:rPr lang="en-US" sz="1800" b="1" dirty="0" err="1">
                <a:solidFill>
                  <a:srgbClr val="000000"/>
                </a:solidFill>
                <a:latin typeface="Franklin Gothic Book" panose="020B0503020102020204" pitchFamily="34" charset="0"/>
              </a:rPr>
              <a:t>autocoder</a:t>
            </a:r>
            <a:endParaRPr lang="en-US" sz="1800" b="1" dirty="0">
              <a:solidFill>
                <a:srgbClr val="000000"/>
              </a:solidFill>
              <a:latin typeface="Franklin Gothic Book" panose="020B0503020102020204" pitchFamily="34" charset="0"/>
            </a:endParaRPr>
          </a:p>
          <a:p>
            <a:pPr>
              <a:lnSpc>
                <a:spcPct val="100000"/>
              </a:lnSpc>
            </a:pPr>
            <a:r>
              <a:rPr lang="en-US" sz="1500" dirty="0">
                <a:solidFill>
                  <a:srgbClr val="000000"/>
                </a:solidFill>
                <a:latin typeface="Franklin Gothic Book" panose="020B0503020102020204" pitchFamily="34" charset="0"/>
              </a:rPr>
              <a:t>Relies on data dictionaries that are not frequently updated resulting in a lower assignment rate of industry and occupation as write-in responses shift and evolve over time.</a:t>
            </a:r>
          </a:p>
          <a:p>
            <a:pPr>
              <a:lnSpc>
                <a:spcPct val="100000"/>
              </a:lnSpc>
            </a:pPr>
            <a:r>
              <a:rPr lang="en-US" sz="1500" dirty="0">
                <a:solidFill>
                  <a:srgbClr val="000000"/>
                </a:solidFill>
                <a:latin typeface="Franklin Gothic Book" panose="020B0503020102020204" pitchFamily="34" charset="0"/>
              </a:rPr>
              <a:t>With the new </a:t>
            </a:r>
            <a:r>
              <a:rPr lang="en-US" sz="1500" dirty="0" err="1">
                <a:solidFill>
                  <a:srgbClr val="000000"/>
                </a:solidFill>
                <a:latin typeface="Franklin Gothic Book" panose="020B0503020102020204" pitchFamily="34" charset="0"/>
              </a:rPr>
              <a:t>autocoder</a:t>
            </a:r>
            <a:r>
              <a:rPr lang="en-US" sz="1500" dirty="0">
                <a:solidFill>
                  <a:srgbClr val="000000"/>
                </a:solidFill>
                <a:latin typeface="Franklin Gothic Book" panose="020B0503020102020204" pitchFamily="34" charset="0"/>
              </a:rPr>
              <a:t>, transitioning to Python ensures long-term sustainability and ease of maintenance for the years ahead.</a:t>
            </a:r>
          </a:p>
          <a:p>
            <a:pPr>
              <a:lnSpc>
                <a:spcPct val="100000"/>
              </a:lnSpc>
            </a:pPr>
            <a:endParaRPr lang="en-US" sz="1500" dirty="0">
              <a:solidFill>
                <a:srgbClr val="000000"/>
              </a:solidFill>
              <a:latin typeface="Franklin Gothic Book" panose="020B0503020102020204" pitchFamily="34" charset="0"/>
            </a:endParaRPr>
          </a:p>
          <a:p>
            <a:pPr marL="0" indent="0">
              <a:lnSpc>
                <a:spcPct val="100000"/>
              </a:lnSpc>
              <a:buNone/>
            </a:pPr>
            <a:endParaRPr lang="en-US" sz="1800" b="1" dirty="0">
              <a:solidFill>
                <a:srgbClr val="000000"/>
              </a:solidFill>
              <a:latin typeface="Franklin Gothic Book" panose="020B0503020102020204" pitchFamily="34" charset="0"/>
            </a:endParaRPr>
          </a:p>
        </p:txBody>
      </p:sp>
    </p:spTree>
    <p:extLst>
      <p:ext uri="{BB962C8B-B14F-4D97-AF65-F5344CB8AC3E}">
        <p14:creationId xmlns:p14="http://schemas.microsoft.com/office/powerpoint/2010/main" val="172697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0AD496-1FAF-0281-15EC-3C354D876B95}"/>
              </a:ext>
            </a:extLst>
          </p:cNvPr>
          <p:cNvSpPr>
            <a:spLocks noGrp="1"/>
          </p:cNvSpPr>
          <p:nvPr>
            <p:ph type="title"/>
          </p:nvPr>
        </p:nvSpPr>
        <p:spPr/>
        <p:txBody>
          <a:bodyPr/>
          <a:lstStyle/>
          <a:p>
            <a:r>
              <a:rPr lang="en-US" b="1" dirty="0">
                <a:latin typeface="Franklin Gothic Book" panose="020B0503020102020204" pitchFamily="34" charset="0"/>
              </a:rPr>
              <a:t>3.2 Measuring the quality of the </a:t>
            </a:r>
            <a:r>
              <a:rPr lang="en-US" b="1" dirty="0" err="1">
                <a:latin typeface="Franklin Gothic Book" panose="020B0503020102020204" pitchFamily="34" charset="0"/>
              </a:rPr>
              <a:t>Autocoder</a:t>
            </a:r>
            <a:br>
              <a:rPr lang="en-US" sz="3200" b="1" dirty="0">
                <a:latin typeface="Franklin Gothic Book" panose="020B0503020102020204" pitchFamily="34" charset="0"/>
              </a:rPr>
            </a:br>
            <a:endParaRPr lang="en-US" b="1" dirty="0"/>
          </a:p>
        </p:txBody>
      </p:sp>
      <p:cxnSp>
        <p:nvCxnSpPr>
          <p:cNvPr id="4" name="Straight Connector 3">
            <a:extLst>
              <a:ext uri="{FF2B5EF4-FFF2-40B4-BE49-F238E27FC236}">
                <a16:creationId xmlns:a16="http://schemas.microsoft.com/office/drawing/2014/main" id="{2B7F277E-1645-B795-779F-1DCBEFCB7599}"/>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F6D2AA07-F117-DEB5-A70D-41D492414414}"/>
              </a:ext>
            </a:extLst>
          </p:cNvPr>
          <p:cNvSpPr>
            <a:spLocks noGrp="1"/>
          </p:cNvSpPr>
          <p:nvPr>
            <p:ph type="body" sz="quarter" idx="13"/>
          </p:nvPr>
        </p:nvSpPr>
        <p:spPr>
          <a:xfrm>
            <a:off x="568715" y="1273244"/>
            <a:ext cx="11107347" cy="2353618"/>
          </a:xfrm>
        </p:spPr>
        <p:txBody>
          <a:bodyPr vert="horz" lIns="91440" tIns="45720" rIns="91440" bIns="45720" rtlCol="0" anchor="t">
            <a:normAutofit/>
          </a:bodyPr>
          <a:lstStyle/>
          <a:p>
            <a:pPr marL="0" indent="0">
              <a:lnSpc>
                <a:spcPct val="100000"/>
              </a:lnSpc>
              <a:buNone/>
            </a:pPr>
            <a:r>
              <a:rPr lang="en-US" sz="1800" b="1" dirty="0">
                <a:solidFill>
                  <a:srgbClr val="000000"/>
                </a:solidFill>
                <a:latin typeface="Franklin Gothic Book"/>
              </a:rPr>
              <a:t>Need for Quality Check</a:t>
            </a:r>
          </a:p>
          <a:p>
            <a:pPr marL="285750" indent="-285750">
              <a:lnSpc>
                <a:spcPct val="100000"/>
              </a:lnSpc>
              <a:buFont typeface="Arial" panose="020B0604020202020204" pitchFamily="34" charset="0"/>
              <a:buChar char="•"/>
            </a:pPr>
            <a:r>
              <a:rPr lang="en-US" sz="1600" kern="100" dirty="0">
                <a:solidFill>
                  <a:srgbClr val="000000"/>
                </a:solidFill>
                <a:latin typeface="Franklin Gothic Book"/>
                <a:ea typeface="Aptos" panose="020B0004020202020204" pitchFamily="34" charset="0"/>
                <a:cs typeface="Times New Roman" panose="02020603050405020304" pitchFamily="18" charset="0"/>
              </a:rPr>
              <a:t>Job titles and industry descriptions change and the </a:t>
            </a:r>
            <a:r>
              <a:rPr lang="en-US" sz="1600" kern="100" dirty="0" err="1">
                <a:solidFill>
                  <a:srgbClr val="000000"/>
                </a:solidFill>
                <a:latin typeface="Franklin Gothic Book"/>
                <a:ea typeface="Aptos" panose="020B0004020202020204" pitchFamily="34" charset="0"/>
                <a:cs typeface="Times New Roman" panose="02020603050405020304" pitchFamily="18" charset="0"/>
              </a:rPr>
              <a:t>autocoder</a:t>
            </a:r>
            <a:r>
              <a:rPr lang="en-US" sz="1600" kern="100" dirty="0">
                <a:solidFill>
                  <a:srgbClr val="000000"/>
                </a:solidFill>
                <a:latin typeface="Franklin Gothic Book"/>
                <a:ea typeface="Aptos" panose="020B0004020202020204" pitchFamily="34" charset="0"/>
                <a:cs typeface="Times New Roman" panose="02020603050405020304" pitchFamily="18" charset="0"/>
              </a:rPr>
              <a:t> will have to adapt to them.</a:t>
            </a:r>
          </a:p>
          <a:p>
            <a:pPr marL="285750" indent="-285750">
              <a:lnSpc>
                <a:spcPct val="100000"/>
              </a:lnSpc>
              <a:buFont typeface="Arial" panose="020B0604020202020204" pitchFamily="34" charset="0"/>
              <a:buChar char="•"/>
            </a:pPr>
            <a:r>
              <a:rPr lang="en-US" sz="1600" kern="100" dirty="0">
                <a:effectLst/>
                <a:latin typeface="Franklin Gothic Book" panose="020B0503020102020204" pitchFamily="34" charset="0"/>
                <a:ea typeface="Aptos" panose="020B0004020202020204" pitchFamily="34" charset="0"/>
                <a:cs typeface="Times New Roman" panose="02020603050405020304" pitchFamily="18" charset="0"/>
              </a:rPr>
              <a:t>Although clerical coders are highly trained, they may still introduce human errors, such as biases in code assignment. Additionally, write-in responses can include mistakes like misspellings or insufficient information</a:t>
            </a:r>
            <a:r>
              <a:rPr lang="en-US" sz="1600" kern="100" dirty="0">
                <a:latin typeface="Franklin Gothic Book" panose="020B0503020102020204" pitchFamily="34" charset="0"/>
                <a:ea typeface="Aptos" panose="020B0004020202020204" pitchFamily="34" charset="0"/>
                <a:cs typeface="Times New Roman" panose="02020603050405020304" pitchFamily="18" charset="0"/>
              </a:rPr>
              <a:t>.</a:t>
            </a:r>
          </a:p>
          <a:p>
            <a:pPr marL="285750" indent="-285750">
              <a:lnSpc>
                <a:spcPct val="100000"/>
              </a:lnSpc>
              <a:buFont typeface="Arial" panose="020B0604020202020204" pitchFamily="34" charset="0"/>
              <a:buChar char="•"/>
            </a:pPr>
            <a:r>
              <a:rPr lang="en-US" sz="1600" kern="100" dirty="0">
                <a:latin typeface="Franklin Gothic Book" panose="020B0503020102020204" pitchFamily="34" charset="0"/>
                <a:ea typeface="Aptos" panose="020B0004020202020204" pitchFamily="34" charset="0"/>
                <a:cs typeface="Times New Roman" panose="02020603050405020304" pitchFamily="18" charset="0"/>
              </a:rPr>
              <a:t>At different points of where the data is processed, potentially new errors are introduced, and we want to capture those errors as quick as possible in the data lifecycle.</a:t>
            </a:r>
            <a:endParaRPr lang="en-US" sz="1600" kern="100" dirty="0">
              <a:effectLst/>
              <a:latin typeface="Franklin Gothic Book" panose="020B0503020102020204" pitchFamily="34" charset="0"/>
              <a:ea typeface="Aptos" panose="020B0004020202020204" pitchFamily="34" charset="0"/>
              <a:cs typeface="Times New Roman" panose="02020603050405020304" pitchFamily="18" charset="0"/>
            </a:endParaRPr>
          </a:p>
        </p:txBody>
      </p:sp>
      <p:sp>
        <p:nvSpPr>
          <p:cNvPr id="12" name="Text Placeholder 2">
            <a:extLst>
              <a:ext uri="{FF2B5EF4-FFF2-40B4-BE49-F238E27FC236}">
                <a16:creationId xmlns:a16="http://schemas.microsoft.com/office/drawing/2014/main" id="{F6F60BBA-0110-579F-CF6A-EB25DEDEC528}"/>
              </a:ext>
            </a:extLst>
          </p:cNvPr>
          <p:cNvSpPr txBox="1">
            <a:spLocks/>
          </p:cNvSpPr>
          <p:nvPr/>
        </p:nvSpPr>
        <p:spPr>
          <a:xfrm>
            <a:off x="556377" y="3451083"/>
            <a:ext cx="10439254" cy="2133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solidFill>
                  <a:srgbClr val="000000"/>
                </a:solidFill>
                <a:latin typeface="Franklin Gothic Book"/>
              </a:rPr>
              <a:t>Examples of cases we want to capture</a:t>
            </a:r>
          </a:p>
          <a:p>
            <a:pPr>
              <a:lnSpc>
                <a:spcPct val="100000"/>
              </a:lnSpc>
            </a:pPr>
            <a:r>
              <a:rPr lang="en-US" sz="1600" kern="100" dirty="0">
                <a:solidFill>
                  <a:srgbClr val="000000"/>
                </a:solidFill>
                <a:latin typeface="Franklin Gothic Book"/>
                <a:ea typeface="Aptos" panose="020B0004020202020204" pitchFamily="34" charset="0"/>
                <a:cs typeface="Times New Roman" panose="02020603050405020304" pitchFamily="18" charset="0"/>
              </a:rPr>
              <a:t>New emerging job titles such as influencer, prompt engineer, and AI Engineer.</a:t>
            </a:r>
          </a:p>
          <a:p>
            <a:pPr>
              <a:lnSpc>
                <a:spcPct val="100000"/>
              </a:lnSpc>
            </a:pPr>
            <a:r>
              <a:rPr lang="en-US" sz="1600" kern="100" dirty="0">
                <a:solidFill>
                  <a:srgbClr val="000000"/>
                </a:solidFill>
                <a:latin typeface="Franklin Gothic Book"/>
                <a:ea typeface="Aptos" panose="020B0004020202020204" pitchFamily="34" charset="0"/>
                <a:cs typeface="Times New Roman" panose="02020603050405020304" pitchFamily="18" charset="0"/>
              </a:rPr>
              <a:t>Write-in response with the same occupation and/or industry but different codes were assigned to each.</a:t>
            </a:r>
            <a:endParaRPr lang="en-US" sz="1500" kern="100" dirty="0">
              <a:latin typeface="Franklin Gothic Book" panose="020B0503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9591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0AD496-1FAF-0281-15EC-3C354D876B95}"/>
              </a:ext>
            </a:extLst>
          </p:cNvPr>
          <p:cNvSpPr>
            <a:spLocks noGrp="1"/>
          </p:cNvSpPr>
          <p:nvPr>
            <p:ph type="title"/>
          </p:nvPr>
        </p:nvSpPr>
        <p:spPr/>
        <p:txBody>
          <a:bodyPr/>
          <a:lstStyle/>
          <a:p>
            <a:r>
              <a:rPr lang="en-US" b="1" dirty="0">
                <a:latin typeface="Franklin Gothic Book" panose="020B0503020102020204" pitchFamily="34" charset="0"/>
              </a:rPr>
              <a:t>3.3 Metrics we Analyze</a:t>
            </a:r>
            <a:endParaRPr lang="en-US" b="1" dirty="0"/>
          </a:p>
        </p:txBody>
      </p:sp>
      <p:cxnSp>
        <p:nvCxnSpPr>
          <p:cNvPr id="4" name="Straight Connector 3">
            <a:extLst>
              <a:ext uri="{FF2B5EF4-FFF2-40B4-BE49-F238E27FC236}">
                <a16:creationId xmlns:a16="http://schemas.microsoft.com/office/drawing/2014/main" id="{2B7F277E-1645-B795-779F-1DCBEFCB7599}"/>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F6D2AA07-F117-DEB5-A70D-41D492414414}"/>
              </a:ext>
            </a:extLst>
          </p:cNvPr>
          <p:cNvSpPr>
            <a:spLocks noGrp="1"/>
          </p:cNvSpPr>
          <p:nvPr>
            <p:ph type="body" sz="quarter" idx="13"/>
          </p:nvPr>
        </p:nvSpPr>
        <p:spPr>
          <a:xfrm>
            <a:off x="568716" y="1273243"/>
            <a:ext cx="3317484" cy="4727507"/>
          </a:xfrm>
        </p:spPr>
        <p:txBody>
          <a:bodyPr vert="horz" lIns="91440" tIns="45720" rIns="91440" bIns="45720" rtlCol="0" anchor="t">
            <a:normAutofit/>
          </a:bodyPr>
          <a:lstStyle/>
          <a:p>
            <a:pPr marL="0" indent="0">
              <a:lnSpc>
                <a:spcPct val="100000"/>
              </a:lnSpc>
              <a:buNone/>
            </a:pPr>
            <a:r>
              <a:rPr lang="en-US" sz="1800" b="1" dirty="0">
                <a:solidFill>
                  <a:srgbClr val="000000"/>
                </a:solidFill>
                <a:latin typeface="Franklin Gothic Book"/>
              </a:rPr>
              <a:t>Current </a:t>
            </a:r>
            <a:r>
              <a:rPr lang="en-US" sz="1800" b="1" dirty="0" err="1">
                <a:solidFill>
                  <a:srgbClr val="000000"/>
                </a:solidFill>
                <a:latin typeface="Franklin Gothic Book"/>
              </a:rPr>
              <a:t>Autocoder</a:t>
            </a:r>
            <a:endParaRPr lang="en-US" sz="1800" b="1" dirty="0">
              <a:solidFill>
                <a:srgbClr val="000000"/>
              </a:solidFill>
              <a:latin typeface="Franklin Gothic Book"/>
            </a:endParaRPr>
          </a:p>
          <a:p>
            <a:pPr marL="285750" indent="-285750">
              <a:lnSpc>
                <a:spcPct val="100000"/>
              </a:lnSpc>
              <a:buFont typeface="Arial" panose="020B0604020202020204" pitchFamily="34" charset="0"/>
              <a:buChar char="•"/>
            </a:pPr>
            <a:r>
              <a:rPr lang="en-US" sz="1500" kern="100" dirty="0">
                <a:solidFill>
                  <a:srgbClr val="000000"/>
                </a:solidFill>
                <a:effectLst/>
                <a:latin typeface="Franklin Gothic Book"/>
                <a:ea typeface="Aptos" panose="020B0004020202020204" pitchFamily="34" charset="0"/>
                <a:cs typeface="Times New Roman" panose="02020603050405020304" pitchFamily="18" charset="0"/>
              </a:rPr>
              <a:t>Matching rate measures how often an assigned code matches the code assigned by clerical coders. </a:t>
            </a:r>
          </a:p>
          <a:p>
            <a:pPr marL="285750" indent="-285750">
              <a:lnSpc>
                <a:spcPct val="100000"/>
              </a:lnSpc>
              <a:buFont typeface="Arial" panose="020B0604020202020204" pitchFamily="34" charset="0"/>
              <a:buChar char="•"/>
            </a:pPr>
            <a:r>
              <a:rPr lang="en-US" sz="1500" kern="100" dirty="0">
                <a:solidFill>
                  <a:srgbClr val="000000"/>
                </a:solidFill>
                <a:latin typeface="Franklin Gothic Book"/>
                <a:ea typeface="Aptos" panose="020B0004020202020204" pitchFamily="34" charset="0"/>
                <a:cs typeface="Times New Roman" panose="02020603050405020304" pitchFamily="18" charset="0"/>
              </a:rPr>
              <a:t>Edit rate measures the proportion of </a:t>
            </a:r>
            <a:r>
              <a:rPr lang="en-US" sz="1500" kern="100" dirty="0" err="1">
                <a:solidFill>
                  <a:srgbClr val="000000"/>
                </a:solidFill>
                <a:latin typeface="Franklin Gothic Book"/>
                <a:ea typeface="Aptos" panose="020B0004020202020204" pitchFamily="34" charset="0"/>
                <a:cs typeface="Times New Roman" panose="02020603050405020304" pitchFamily="18" charset="0"/>
              </a:rPr>
              <a:t>autocoded</a:t>
            </a:r>
            <a:r>
              <a:rPr lang="en-US" sz="1500" kern="100" dirty="0">
                <a:solidFill>
                  <a:srgbClr val="000000"/>
                </a:solidFill>
                <a:latin typeface="Franklin Gothic Book"/>
                <a:ea typeface="Aptos" panose="020B0004020202020204" pitchFamily="34" charset="0"/>
                <a:cs typeface="Times New Roman" panose="02020603050405020304" pitchFamily="18" charset="0"/>
              </a:rPr>
              <a:t> codes that require NPC review or correction. </a:t>
            </a:r>
          </a:p>
          <a:p>
            <a:pPr marL="285750" indent="-285750">
              <a:lnSpc>
                <a:spcPct val="100000"/>
              </a:lnSpc>
              <a:buFont typeface="Arial" panose="020B0604020202020204" pitchFamily="34" charset="0"/>
              <a:buChar char="•"/>
            </a:pPr>
            <a:r>
              <a:rPr lang="en-US" sz="1500" kern="100" dirty="0">
                <a:solidFill>
                  <a:srgbClr val="000000"/>
                </a:solidFill>
                <a:latin typeface="Franklin Gothic Book"/>
                <a:ea typeface="Aptos" panose="020B0004020202020204" pitchFamily="34" charset="0"/>
                <a:cs typeface="Times New Roman" panose="02020603050405020304" pitchFamily="18" charset="0"/>
              </a:rPr>
              <a:t>Probability score</a:t>
            </a:r>
          </a:p>
        </p:txBody>
      </p:sp>
      <p:sp>
        <p:nvSpPr>
          <p:cNvPr id="2" name="Text Placeholder 2">
            <a:extLst>
              <a:ext uri="{FF2B5EF4-FFF2-40B4-BE49-F238E27FC236}">
                <a16:creationId xmlns:a16="http://schemas.microsoft.com/office/drawing/2014/main" id="{916FF739-79CB-5E87-5EAD-565717FA50D7}"/>
              </a:ext>
            </a:extLst>
          </p:cNvPr>
          <p:cNvSpPr txBox="1">
            <a:spLocks/>
          </p:cNvSpPr>
          <p:nvPr/>
        </p:nvSpPr>
        <p:spPr>
          <a:xfrm>
            <a:off x="4196752" y="1300338"/>
            <a:ext cx="3317484" cy="47275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rPr>
              <a:t>New </a:t>
            </a:r>
            <a:r>
              <a:rPr lang="en-US" sz="1800" b="1" kern="100" dirty="0" err="1">
                <a:solidFill>
                  <a:srgbClr val="000000"/>
                </a:solidFill>
                <a:latin typeface="Franklin Gothic Book" panose="020B0503020102020204" pitchFamily="34" charset="0"/>
                <a:ea typeface="Aptos" panose="020B0004020202020204" pitchFamily="34" charset="0"/>
                <a:cs typeface="Times New Roman" panose="02020603050405020304" pitchFamily="18" charset="0"/>
              </a:rPr>
              <a:t>Autocoder</a:t>
            </a:r>
            <a:endParaRPr lang="en-US" sz="1800" b="1"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endParaRPr>
          </a:p>
          <a:p>
            <a:pPr>
              <a:lnSpc>
                <a:spcPct val="100000"/>
              </a:lnSpc>
            </a:pPr>
            <a:r>
              <a:rPr lang="en-US" sz="1500"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rPr>
              <a:t>Most common false pairs outputs two codes: the best code and the code that was incorrectly assigned. </a:t>
            </a:r>
          </a:p>
          <a:p>
            <a:pPr>
              <a:lnSpc>
                <a:spcPct val="100000"/>
              </a:lnSpc>
            </a:pPr>
            <a:r>
              <a:rPr lang="en-US" sz="1500"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rPr>
              <a:t>Individual response matching rate measures how often we assign the correct code to these job titles and industry descriptions</a:t>
            </a:r>
            <a:endParaRPr lang="en-US" sz="1500" kern="100" dirty="0">
              <a:solidFill>
                <a:srgbClr val="000000"/>
              </a:solidFill>
              <a:latin typeface="Franklin Gothic Book"/>
              <a:ea typeface="Aptos" panose="020B000402020202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6D6A7204-164C-47B6-12D9-60C4F6391F9A}"/>
              </a:ext>
            </a:extLst>
          </p:cNvPr>
          <p:cNvSpPr txBox="1">
            <a:spLocks/>
          </p:cNvSpPr>
          <p:nvPr/>
        </p:nvSpPr>
        <p:spPr>
          <a:xfrm>
            <a:off x="2854716" y="6482788"/>
            <a:ext cx="3965184" cy="23637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1500" kern="100" dirty="0">
              <a:solidFill>
                <a:srgbClr val="000000"/>
              </a:solidFill>
              <a:latin typeface="Franklin Gothic Book"/>
              <a:ea typeface="Aptos" panose="020B000402020202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9B7D25A9-9FC5-4F63-D63E-7B48A181321E}"/>
              </a:ext>
            </a:extLst>
          </p:cNvPr>
          <p:cNvSpPr txBox="1">
            <a:spLocks/>
          </p:cNvSpPr>
          <p:nvPr/>
        </p:nvSpPr>
        <p:spPr>
          <a:xfrm>
            <a:off x="7736279" y="1295546"/>
            <a:ext cx="3271690" cy="42194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rPr>
              <a:t>Overall</a:t>
            </a:r>
            <a:endParaRPr lang="en-US" sz="1800" b="1"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endParaRPr>
          </a:p>
          <a:p>
            <a:pPr>
              <a:lnSpc>
                <a:spcPct val="100000"/>
              </a:lnSpc>
            </a:pPr>
            <a:r>
              <a:rPr lang="en-US" sz="1500"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rPr>
              <a:t>Matching rate by occupation and industry sectors measures the best rate the </a:t>
            </a:r>
            <a:r>
              <a:rPr lang="en-US" sz="1500" kern="100" dirty="0" err="1">
                <a:solidFill>
                  <a:srgbClr val="000000"/>
                </a:solidFill>
                <a:latin typeface="Franklin Gothic Book" panose="020B0503020102020204" pitchFamily="34" charset="0"/>
                <a:ea typeface="Aptos" panose="020B0004020202020204" pitchFamily="34" charset="0"/>
                <a:cs typeface="Times New Roman" panose="02020603050405020304" pitchFamily="18" charset="0"/>
              </a:rPr>
              <a:t>autocoder</a:t>
            </a:r>
            <a:r>
              <a:rPr lang="en-US" sz="1500" kern="100" dirty="0">
                <a:solidFill>
                  <a:srgbClr val="000000"/>
                </a:solidFill>
                <a:latin typeface="Franklin Gothic Book" panose="020B0503020102020204" pitchFamily="34" charset="0"/>
                <a:ea typeface="Aptos" panose="020B0004020202020204" pitchFamily="34" charset="0"/>
                <a:cs typeface="Times New Roman" panose="02020603050405020304" pitchFamily="18" charset="0"/>
              </a:rPr>
              <a:t> assigns the code but grouped by occupation and industry sectors.</a:t>
            </a:r>
          </a:p>
        </p:txBody>
      </p:sp>
      <p:pic>
        <p:nvPicPr>
          <p:cNvPr id="9" name="Graphic 8" descr="Magnifying glass with solid fill">
            <a:extLst>
              <a:ext uri="{FF2B5EF4-FFF2-40B4-BE49-F238E27FC236}">
                <a16:creationId xmlns:a16="http://schemas.microsoft.com/office/drawing/2014/main" id="{8B3692F3-0978-B370-8713-7246880B33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44376" y="4352251"/>
            <a:ext cx="1675594" cy="1675594"/>
          </a:xfrm>
          <a:prstGeom prst="rect">
            <a:avLst/>
          </a:prstGeom>
        </p:spPr>
      </p:pic>
    </p:spTree>
    <p:extLst>
      <p:ext uri="{BB962C8B-B14F-4D97-AF65-F5344CB8AC3E}">
        <p14:creationId xmlns:p14="http://schemas.microsoft.com/office/powerpoint/2010/main" val="663920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0AD496-1FAF-0281-15EC-3C354D876B95}"/>
              </a:ext>
            </a:extLst>
          </p:cNvPr>
          <p:cNvSpPr>
            <a:spLocks noGrp="1"/>
          </p:cNvSpPr>
          <p:nvPr>
            <p:ph type="title"/>
          </p:nvPr>
        </p:nvSpPr>
        <p:spPr>
          <a:xfrm>
            <a:off x="515937" y="375212"/>
            <a:ext cx="8260509" cy="920335"/>
          </a:xfrm>
        </p:spPr>
        <p:txBody>
          <a:bodyPr/>
          <a:lstStyle/>
          <a:p>
            <a:r>
              <a:rPr lang="en-US" b="1" dirty="0">
                <a:latin typeface="Franklin Gothic Book" panose="020B0503020102020204" pitchFamily="34" charset="0"/>
              </a:rPr>
              <a:t>3.4 How Quality Check Improves the </a:t>
            </a:r>
            <a:r>
              <a:rPr lang="en-US" b="1" dirty="0" err="1">
                <a:latin typeface="Franklin Gothic Book" panose="020B0503020102020204" pitchFamily="34" charset="0"/>
              </a:rPr>
              <a:t>Autocoder</a:t>
            </a:r>
            <a:br>
              <a:rPr lang="en-US" sz="3200" b="1" dirty="0">
                <a:latin typeface="Franklin Gothic Book" panose="020B0503020102020204" pitchFamily="34" charset="0"/>
              </a:rPr>
            </a:br>
            <a:endParaRPr lang="en-US" b="1" dirty="0"/>
          </a:p>
        </p:txBody>
      </p:sp>
      <p:cxnSp>
        <p:nvCxnSpPr>
          <p:cNvPr id="4" name="Straight Connector 3">
            <a:extLst>
              <a:ext uri="{FF2B5EF4-FFF2-40B4-BE49-F238E27FC236}">
                <a16:creationId xmlns:a16="http://schemas.microsoft.com/office/drawing/2014/main" id="{2B7F277E-1645-B795-779F-1DCBEFCB7599}"/>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F6D2AA07-F117-DEB5-A70D-41D492414414}"/>
              </a:ext>
            </a:extLst>
          </p:cNvPr>
          <p:cNvSpPr>
            <a:spLocks noGrp="1"/>
          </p:cNvSpPr>
          <p:nvPr>
            <p:ph type="body" sz="quarter" idx="13"/>
          </p:nvPr>
        </p:nvSpPr>
        <p:spPr>
          <a:xfrm>
            <a:off x="568716" y="1273243"/>
            <a:ext cx="3243630" cy="4727507"/>
          </a:xfrm>
        </p:spPr>
        <p:txBody>
          <a:bodyPr vert="horz" lIns="91440" tIns="45720" rIns="91440" bIns="45720" rtlCol="0" anchor="t">
            <a:normAutofit/>
          </a:bodyPr>
          <a:lstStyle/>
          <a:p>
            <a:pPr marL="0" indent="0">
              <a:lnSpc>
                <a:spcPct val="100000"/>
              </a:lnSpc>
              <a:buNone/>
            </a:pPr>
            <a:r>
              <a:rPr lang="en-US" sz="1800" b="1" dirty="0">
                <a:solidFill>
                  <a:srgbClr val="000000"/>
                </a:solidFill>
                <a:latin typeface="Franklin Gothic Book"/>
              </a:rPr>
              <a:t>Continuous Improvement</a:t>
            </a:r>
          </a:p>
          <a:p>
            <a:pPr marL="285750" indent="-285750">
              <a:lnSpc>
                <a:spcPct val="100000"/>
              </a:lnSpc>
              <a:buFont typeface="Arial" panose="020B0604020202020204" pitchFamily="34" charset="0"/>
              <a:buChar char="•"/>
            </a:pPr>
            <a:r>
              <a:rPr lang="en-US" sz="1500" kern="100" dirty="0">
                <a:solidFill>
                  <a:srgbClr val="000000"/>
                </a:solidFill>
                <a:effectLst/>
                <a:latin typeface="Franklin Gothic Book"/>
                <a:ea typeface="Aptos" panose="020B0004020202020204" pitchFamily="34" charset="0"/>
                <a:cs typeface="Times New Roman" panose="02020603050405020304" pitchFamily="18" charset="0"/>
              </a:rPr>
              <a:t>Identify and analyze any unusual results.</a:t>
            </a:r>
          </a:p>
          <a:p>
            <a:pPr marL="285750" indent="-285750">
              <a:lnSpc>
                <a:spcPct val="100000"/>
              </a:lnSpc>
              <a:buFont typeface="Arial" panose="020B0604020202020204" pitchFamily="34" charset="0"/>
              <a:buChar char="•"/>
            </a:pPr>
            <a:r>
              <a:rPr lang="en-US" sz="1500" kern="100" dirty="0">
                <a:solidFill>
                  <a:srgbClr val="000000"/>
                </a:solidFill>
                <a:latin typeface="Franklin Gothic Book"/>
                <a:ea typeface="Aptos" panose="020B0004020202020204" pitchFamily="34" charset="0"/>
                <a:cs typeface="Times New Roman" panose="02020603050405020304" pitchFamily="18" charset="0"/>
              </a:rPr>
              <a:t>We aim to address errors before they become recurring issues and go unnoticed for an extended period.</a:t>
            </a:r>
          </a:p>
        </p:txBody>
      </p:sp>
      <p:pic>
        <p:nvPicPr>
          <p:cNvPr id="6" name="Graphic 5" descr="Lightbulb and gear with solid fill">
            <a:extLst>
              <a:ext uri="{FF2B5EF4-FFF2-40B4-BE49-F238E27FC236}">
                <a16:creationId xmlns:a16="http://schemas.microsoft.com/office/drawing/2014/main" id="{1280C379-385D-5245-479C-B9B0AF909E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61142" y="141726"/>
            <a:ext cx="916515" cy="916515"/>
          </a:xfrm>
          <a:prstGeom prst="rect">
            <a:avLst/>
          </a:prstGeom>
        </p:spPr>
      </p:pic>
      <p:sp>
        <p:nvSpPr>
          <p:cNvPr id="2" name="Text Placeholder 2">
            <a:extLst>
              <a:ext uri="{FF2B5EF4-FFF2-40B4-BE49-F238E27FC236}">
                <a16:creationId xmlns:a16="http://schemas.microsoft.com/office/drawing/2014/main" id="{1A6B2F64-AA6D-107C-2102-D58EC470B0CF}"/>
              </a:ext>
            </a:extLst>
          </p:cNvPr>
          <p:cNvSpPr txBox="1">
            <a:spLocks/>
          </p:cNvSpPr>
          <p:nvPr/>
        </p:nvSpPr>
        <p:spPr>
          <a:xfrm>
            <a:off x="3986352" y="1273242"/>
            <a:ext cx="3243630" cy="47275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solidFill>
                  <a:srgbClr val="000000"/>
                </a:solidFill>
                <a:latin typeface="Franklin Gothic Book"/>
              </a:rPr>
              <a:t>Sector Performances</a:t>
            </a:r>
          </a:p>
          <a:p>
            <a:pPr marL="285750" indent="-285750">
              <a:lnSpc>
                <a:spcPct val="100000"/>
              </a:lnSpc>
            </a:pPr>
            <a:r>
              <a:rPr lang="en-US" sz="1500" kern="100" dirty="0">
                <a:solidFill>
                  <a:srgbClr val="000000"/>
                </a:solidFill>
                <a:latin typeface="Franklin Gothic Book"/>
                <a:ea typeface="Aptos" panose="020B0004020202020204" pitchFamily="34" charset="0"/>
                <a:cs typeface="Times New Roman" panose="02020603050405020304" pitchFamily="18" charset="0"/>
              </a:rPr>
              <a:t>Analyzing different sectors performances informs us of any trend changes with occupation and industry descriptions.</a:t>
            </a:r>
          </a:p>
          <a:p>
            <a:pPr marL="285750" indent="-285750">
              <a:lnSpc>
                <a:spcPct val="100000"/>
              </a:lnSpc>
            </a:pPr>
            <a:r>
              <a:rPr lang="en-US" sz="1500" kern="100" dirty="0">
                <a:solidFill>
                  <a:srgbClr val="000000"/>
                </a:solidFill>
                <a:latin typeface="Franklin Gothic Book"/>
                <a:ea typeface="Aptos" panose="020B0004020202020204" pitchFamily="34" charset="0"/>
                <a:cs typeface="Times New Roman" panose="02020603050405020304" pitchFamily="18" charset="0"/>
              </a:rPr>
              <a:t>We want to aim for consistent performances each month in each sectors.</a:t>
            </a:r>
          </a:p>
        </p:txBody>
      </p:sp>
      <p:graphicFrame>
        <p:nvGraphicFramePr>
          <p:cNvPr id="7" name="Content Placeholder 5">
            <a:extLst>
              <a:ext uri="{FF2B5EF4-FFF2-40B4-BE49-F238E27FC236}">
                <a16:creationId xmlns:a16="http://schemas.microsoft.com/office/drawing/2014/main" id="{F4568DFC-1D84-B3AC-D422-36515D673D65}"/>
              </a:ext>
            </a:extLst>
          </p:cNvPr>
          <p:cNvGraphicFramePr>
            <a:graphicFrameLocks/>
          </p:cNvGraphicFramePr>
          <p:nvPr>
            <p:extLst>
              <p:ext uri="{D42A27DB-BD31-4B8C-83A1-F6EECF244321}">
                <p14:modId xmlns:p14="http://schemas.microsoft.com/office/powerpoint/2010/main" val="1519945129"/>
              </p:ext>
            </p:extLst>
          </p:nvPr>
        </p:nvGraphicFramePr>
        <p:xfrm>
          <a:off x="7229982" y="1630109"/>
          <a:ext cx="4514343" cy="365626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 Placeholder 2">
            <a:extLst>
              <a:ext uri="{FF2B5EF4-FFF2-40B4-BE49-F238E27FC236}">
                <a16:creationId xmlns:a16="http://schemas.microsoft.com/office/drawing/2014/main" id="{ADD82D48-9A1D-8B76-4493-621411643D02}"/>
              </a:ext>
            </a:extLst>
          </p:cNvPr>
          <p:cNvSpPr txBox="1">
            <a:spLocks/>
          </p:cNvSpPr>
          <p:nvPr/>
        </p:nvSpPr>
        <p:spPr>
          <a:xfrm>
            <a:off x="568716" y="4202477"/>
            <a:ext cx="4241586" cy="21677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solidFill>
                  <a:srgbClr val="000000"/>
                </a:solidFill>
                <a:latin typeface="Franklin Gothic Book"/>
              </a:rPr>
              <a:t>Reducing Clerical Load</a:t>
            </a:r>
          </a:p>
          <a:p>
            <a:pPr marL="285750" indent="-285750">
              <a:lnSpc>
                <a:spcPct val="100000"/>
              </a:lnSpc>
            </a:pPr>
            <a:r>
              <a:rPr lang="en-US" sz="1500" kern="100" dirty="0">
                <a:solidFill>
                  <a:srgbClr val="000000"/>
                </a:solidFill>
                <a:latin typeface="Franklin Gothic Book"/>
                <a:ea typeface="Aptos" panose="020B0004020202020204" pitchFamily="34" charset="0"/>
                <a:cs typeface="Times New Roman" panose="02020603050405020304" pitchFamily="18" charset="0"/>
              </a:rPr>
              <a:t>We want to continuously improve the </a:t>
            </a:r>
            <a:r>
              <a:rPr lang="en-US" sz="1500" kern="100" dirty="0" err="1">
                <a:solidFill>
                  <a:srgbClr val="000000"/>
                </a:solidFill>
                <a:latin typeface="Franklin Gothic Book"/>
                <a:ea typeface="Aptos" panose="020B0004020202020204" pitchFamily="34" charset="0"/>
                <a:cs typeface="Times New Roman" panose="02020603050405020304" pitchFamily="18" charset="0"/>
              </a:rPr>
              <a:t>autocoder</a:t>
            </a:r>
            <a:r>
              <a:rPr lang="en-US" sz="1500" kern="100" dirty="0">
                <a:solidFill>
                  <a:srgbClr val="000000"/>
                </a:solidFill>
                <a:latin typeface="Franklin Gothic Book"/>
                <a:ea typeface="Aptos" panose="020B0004020202020204" pitchFamily="34" charset="0"/>
                <a:cs typeface="Times New Roman" panose="02020603050405020304" pitchFamily="18" charset="0"/>
              </a:rPr>
              <a:t> to optimize performance and minimize cost associated to clerical coding.</a:t>
            </a:r>
          </a:p>
          <a:p>
            <a:pPr marL="285750" indent="-285750">
              <a:lnSpc>
                <a:spcPct val="100000"/>
              </a:lnSpc>
            </a:pPr>
            <a:r>
              <a:rPr lang="en-US" sz="1500" kern="100" dirty="0">
                <a:solidFill>
                  <a:srgbClr val="000000"/>
                </a:solidFill>
                <a:latin typeface="Franklin Gothic Book"/>
                <a:ea typeface="Aptos" panose="020B0004020202020204" pitchFamily="34" charset="0"/>
                <a:cs typeface="Times New Roman" panose="02020603050405020304" pitchFamily="18" charset="0"/>
              </a:rPr>
              <a:t>Let clerical focus on more complex write-in responses.</a:t>
            </a:r>
          </a:p>
        </p:txBody>
      </p:sp>
      <p:sp>
        <p:nvSpPr>
          <p:cNvPr id="10" name="TextBox 9">
            <a:extLst>
              <a:ext uri="{FF2B5EF4-FFF2-40B4-BE49-F238E27FC236}">
                <a16:creationId xmlns:a16="http://schemas.microsoft.com/office/drawing/2014/main" id="{2530E516-1D7B-1735-96A6-D801188F6D8F}"/>
              </a:ext>
            </a:extLst>
          </p:cNvPr>
          <p:cNvSpPr txBox="1"/>
          <p:nvPr/>
        </p:nvSpPr>
        <p:spPr>
          <a:xfrm>
            <a:off x="9487153" y="5245761"/>
            <a:ext cx="2247900" cy="553998"/>
          </a:xfrm>
          <a:prstGeom prst="rect">
            <a:avLst/>
          </a:prstGeom>
          <a:noFill/>
        </p:spPr>
        <p:txBody>
          <a:bodyPr wrap="square">
            <a:spAutoFit/>
          </a:bodyPr>
          <a:lstStyle/>
          <a:p>
            <a:pPr algn="ctr"/>
            <a:r>
              <a:rPr lang="en-US" sz="1000" dirty="0"/>
              <a:t>*n is the total number of responses in those months, rounded to the nearest thousands</a:t>
            </a:r>
          </a:p>
        </p:txBody>
      </p:sp>
    </p:spTree>
    <p:extLst>
      <p:ext uri="{BB962C8B-B14F-4D97-AF65-F5344CB8AC3E}">
        <p14:creationId xmlns:p14="http://schemas.microsoft.com/office/powerpoint/2010/main" val="3020004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2C1A5A-8173-9737-33D3-F0971E88F214}"/>
              </a:ext>
            </a:extLst>
          </p:cNvPr>
          <p:cNvSpPr txBox="1">
            <a:spLocks/>
          </p:cNvSpPr>
          <p:nvPr/>
        </p:nvSpPr>
        <p:spPr>
          <a:xfrm>
            <a:off x="788275" y="1425678"/>
            <a:ext cx="10688618" cy="3880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5000" b="1" dirty="0">
                <a:solidFill>
                  <a:srgbClr val="005288"/>
                </a:solidFill>
                <a:latin typeface="Franklin Gothic Book" panose="020B0503020102020204" pitchFamily="34" charset="0"/>
              </a:rPr>
              <a:t>4. Conclusion</a:t>
            </a:r>
          </a:p>
          <a:p>
            <a:endParaRPr lang="en-US" sz="24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68982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B5BB25-E23F-283F-1109-CF0DDC887FF8}"/>
              </a:ext>
            </a:extLst>
          </p:cNvPr>
          <p:cNvSpPr>
            <a:spLocks noGrp="1"/>
          </p:cNvSpPr>
          <p:nvPr>
            <p:ph type="title"/>
          </p:nvPr>
        </p:nvSpPr>
        <p:spPr/>
        <p:txBody>
          <a:bodyPr/>
          <a:lstStyle/>
          <a:p>
            <a:r>
              <a:rPr lang="en-US" b="1" dirty="0">
                <a:latin typeface="Franklin Gothic Book" panose="020B0503020102020204" pitchFamily="34" charset="0"/>
              </a:rPr>
              <a:t>4.1 Future Work</a:t>
            </a:r>
          </a:p>
        </p:txBody>
      </p:sp>
      <p:cxnSp>
        <p:nvCxnSpPr>
          <p:cNvPr id="4" name="Straight Connector 3">
            <a:extLst>
              <a:ext uri="{FF2B5EF4-FFF2-40B4-BE49-F238E27FC236}">
                <a16:creationId xmlns:a16="http://schemas.microsoft.com/office/drawing/2014/main" id="{989D7316-DB79-8C9D-7ADB-8D75E0922776}"/>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2949170F-D1CC-B080-454B-A9984FCA7BC8}"/>
              </a:ext>
            </a:extLst>
          </p:cNvPr>
          <p:cNvSpPr>
            <a:spLocks noGrp="1"/>
          </p:cNvSpPr>
          <p:nvPr>
            <p:ph type="body" sz="quarter" idx="13"/>
          </p:nvPr>
        </p:nvSpPr>
        <p:spPr>
          <a:xfrm>
            <a:off x="568715" y="1273244"/>
            <a:ext cx="4756319" cy="4724786"/>
          </a:xfrm>
        </p:spPr>
        <p:txBody>
          <a:bodyPr vert="horz" lIns="91440" tIns="45720" rIns="91440" bIns="45720" rtlCol="0" anchor="t">
            <a:normAutofit/>
          </a:bodyPr>
          <a:lstStyle/>
          <a:p>
            <a:pPr marL="0" indent="0">
              <a:lnSpc>
                <a:spcPct val="100000"/>
              </a:lnSpc>
              <a:buNone/>
            </a:pPr>
            <a:r>
              <a:rPr lang="en-US" sz="1800" b="1" dirty="0">
                <a:solidFill>
                  <a:srgbClr val="000000"/>
                </a:solidFill>
                <a:latin typeface="Franklin Gothic Book"/>
              </a:rPr>
              <a:t>Improvements</a:t>
            </a:r>
          </a:p>
          <a:p>
            <a:pPr>
              <a:lnSpc>
                <a:spcPct val="100000"/>
              </a:lnSpc>
            </a:pPr>
            <a:r>
              <a:rPr lang="en-US" sz="1500" dirty="0">
                <a:latin typeface="Franklin Gothic Book" panose="020B0503020102020204" pitchFamily="34" charset="0"/>
              </a:rPr>
              <a:t>Potentially leverage previous data to enhance assignment match rate and identify whether code assignments have been previously encountered.</a:t>
            </a:r>
          </a:p>
          <a:p>
            <a:pPr>
              <a:lnSpc>
                <a:spcPct val="100000"/>
              </a:lnSpc>
            </a:pPr>
            <a:r>
              <a:rPr lang="en-US" sz="1500" dirty="0">
                <a:latin typeface="Franklin Gothic Book"/>
              </a:rPr>
              <a:t>Additional fine-tuning will be incorporated, as it has proven effective in significantly improving assignment match rate.</a:t>
            </a:r>
          </a:p>
          <a:p>
            <a:pPr>
              <a:lnSpc>
                <a:spcPct val="100000"/>
              </a:lnSpc>
            </a:pPr>
            <a:r>
              <a:rPr lang="en-US" sz="1500" dirty="0">
                <a:latin typeface="Franklin Gothic Book"/>
              </a:rPr>
              <a:t>Develop additional quality check metrics to give more perspective to how the </a:t>
            </a:r>
            <a:r>
              <a:rPr lang="en-US" sz="1500" dirty="0" err="1">
                <a:latin typeface="Franklin Gothic Book"/>
              </a:rPr>
              <a:t>autocoder</a:t>
            </a:r>
            <a:r>
              <a:rPr lang="en-US" sz="1500" dirty="0">
                <a:latin typeface="Franklin Gothic Book"/>
              </a:rPr>
              <a:t> is performing.</a:t>
            </a:r>
          </a:p>
          <a:p>
            <a:pPr>
              <a:lnSpc>
                <a:spcPct val="100000"/>
              </a:lnSpc>
            </a:pPr>
            <a:r>
              <a:rPr lang="en-US" sz="1500" dirty="0">
                <a:latin typeface="Franklin Gothic Book"/>
              </a:rPr>
              <a:t>Identify insufficient information in write-ins and send complex cases to clerical coding.</a:t>
            </a:r>
          </a:p>
          <a:p>
            <a:pPr>
              <a:lnSpc>
                <a:spcPct val="100000"/>
              </a:lnSpc>
            </a:pPr>
            <a:r>
              <a:rPr lang="en-US" sz="1500" dirty="0">
                <a:latin typeface="Franklin Gothic Book"/>
              </a:rPr>
              <a:t>Create a reward scoring system. Similarity score is hard to interpret.</a:t>
            </a:r>
          </a:p>
          <a:p>
            <a:pPr>
              <a:lnSpc>
                <a:spcPct val="100000"/>
              </a:lnSpc>
            </a:pPr>
            <a:r>
              <a:rPr lang="en-US" sz="1500" dirty="0">
                <a:latin typeface="Franklin Gothic Book"/>
              </a:rPr>
              <a:t>Exploring more powerful models such as </a:t>
            </a:r>
            <a:r>
              <a:rPr lang="en-US" sz="1500" dirty="0" err="1">
                <a:latin typeface="Franklin Gothic Book"/>
              </a:rPr>
              <a:t>LLaMA</a:t>
            </a:r>
            <a:r>
              <a:rPr lang="en-US" sz="1500" dirty="0">
                <a:latin typeface="Franklin Gothic Book"/>
              </a:rPr>
              <a:t>.</a:t>
            </a:r>
          </a:p>
        </p:txBody>
      </p:sp>
      <p:pic>
        <p:nvPicPr>
          <p:cNvPr id="13" name="Picture 12" descr="A map of the united states with people&#10;&#10;Description automatically generated">
            <a:extLst>
              <a:ext uri="{FF2B5EF4-FFF2-40B4-BE49-F238E27FC236}">
                <a16:creationId xmlns:a16="http://schemas.microsoft.com/office/drawing/2014/main" id="{5565608E-2BC4-299F-1077-D745CEF387D2}"/>
              </a:ext>
            </a:extLst>
          </p:cNvPr>
          <p:cNvPicPr>
            <a:picLocks noChangeAspect="1"/>
          </p:cNvPicPr>
          <p:nvPr/>
        </p:nvPicPr>
        <p:blipFill>
          <a:blip r:embed="rId3">
            <a:duotone>
              <a:schemeClr val="accent2">
                <a:shade val="45000"/>
                <a:satMod val="135000"/>
              </a:schemeClr>
              <a:prstClr val="white"/>
            </a:duotone>
          </a:blip>
          <a:stretch>
            <a:fillRect/>
          </a:stretch>
        </p:blipFill>
        <p:spPr>
          <a:xfrm>
            <a:off x="5521569" y="1741271"/>
            <a:ext cx="5486400" cy="3258743"/>
          </a:xfrm>
          <a:prstGeom prst="rect">
            <a:avLst/>
          </a:prstGeom>
        </p:spPr>
      </p:pic>
    </p:spTree>
    <p:extLst>
      <p:ext uri="{BB962C8B-B14F-4D97-AF65-F5344CB8AC3E}">
        <p14:creationId xmlns:p14="http://schemas.microsoft.com/office/powerpoint/2010/main" val="1901587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23A1E3-FEF1-A172-0015-AB9151177F7E}"/>
              </a:ext>
            </a:extLst>
          </p:cNvPr>
          <p:cNvSpPr>
            <a:spLocks noGrp="1"/>
          </p:cNvSpPr>
          <p:nvPr>
            <p:ph type="body" sz="quarter" idx="13"/>
          </p:nvPr>
        </p:nvSpPr>
        <p:spPr>
          <a:xfrm>
            <a:off x="568713" y="1273245"/>
            <a:ext cx="10673028" cy="4910988"/>
          </a:xfrm>
        </p:spPr>
        <p:txBody>
          <a:bodyPr>
            <a:normAutofit/>
          </a:bodyPr>
          <a:lstStyle/>
          <a:p>
            <a:pPr marL="342900" indent="-342900">
              <a:lnSpc>
                <a:spcPct val="110000"/>
              </a:lnSpc>
              <a:buFont typeface="+mj-lt"/>
              <a:buAutoNum type="arabicPeriod"/>
            </a:pPr>
            <a:r>
              <a:rPr lang="en-US" sz="1600" b="1" dirty="0">
                <a:latin typeface="Franklin Gothic Book" panose="020B0503020102020204" pitchFamily="34" charset="0"/>
              </a:rPr>
              <a:t>Introduction </a:t>
            </a:r>
          </a:p>
          <a:p>
            <a:pPr marL="1028700" lvl="1" indent="-342900">
              <a:lnSpc>
                <a:spcPct val="110000"/>
              </a:lnSpc>
            </a:pPr>
            <a:r>
              <a:rPr lang="en-US" sz="1400" dirty="0">
                <a:latin typeface="Franklin Gothic Book" panose="020B0503020102020204" pitchFamily="34" charset="0"/>
              </a:rPr>
              <a:t>1.1 American Community Survey</a:t>
            </a:r>
          </a:p>
          <a:p>
            <a:pPr marL="1028700" lvl="1" indent="-342900">
              <a:lnSpc>
                <a:spcPct val="110000"/>
              </a:lnSpc>
            </a:pPr>
            <a:r>
              <a:rPr lang="en-US" sz="1400" dirty="0">
                <a:latin typeface="Franklin Gothic Book" panose="020B0503020102020204" pitchFamily="34" charset="0"/>
              </a:rPr>
              <a:t>1.2 Industry and Occupation (I&amp;O) Autocoding</a:t>
            </a:r>
            <a:endParaRPr lang="en-US" sz="1400" b="1" dirty="0">
              <a:latin typeface="Franklin Gothic Book" panose="020B0503020102020204" pitchFamily="34" charset="0"/>
            </a:endParaRPr>
          </a:p>
          <a:p>
            <a:pPr marL="342900" indent="-342900">
              <a:lnSpc>
                <a:spcPct val="110000"/>
              </a:lnSpc>
              <a:buFont typeface="+mj-lt"/>
              <a:buAutoNum type="arabicPeriod"/>
            </a:pPr>
            <a:r>
              <a:rPr lang="en-US" sz="1600" b="1" dirty="0">
                <a:latin typeface="Franklin Gothic Book" panose="020B0503020102020204" pitchFamily="34" charset="0"/>
              </a:rPr>
              <a:t>Improvements to Autocoding</a:t>
            </a:r>
          </a:p>
          <a:p>
            <a:pPr marL="1028700" lvl="1" indent="-342900">
              <a:lnSpc>
                <a:spcPct val="110000"/>
              </a:lnSpc>
            </a:pPr>
            <a:r>
              <a:rPr lang="en-US" sz="1400" dirty="0">
                <a:latin typeface="Franklin Gothic Book" panose="020B0503020102020204" pitchFamily="34" charset="0"/>
              </a:rPr>
              <a:t>2.1 Utilizing Large Language Models</a:t>
            </a:r>
          </a:p>
          <a:p>
            <a:pPr marL="1028700" lvl="1" indent="-342900">
              <a:lnSpc>
                <a:spcPct val="110000"/>
              </a:lnSpc>
            </a:pPr>
            <a:r>
              <a:rPr lang="en-US" sz="1400" dirty="0">
                <a:latin typeface="Franklin Gothic Book" panose="020B0503020102020204" pitchFamily="34" charset="0"/>
              </a:rPr>
              <a:t>2.2 Implementing Semantic Search</a:t>
            </a:r>
          </a:p>
          <a:p>
            <a:pPr marL="1028700" lvl="1" indent="-342900">
              <a:lnSpc>
                <a:spcPct val="110000"/>
              </a:lnSpc>
            </a:pPr>
            <a:r>
              <a:rPr lang="en-US" sz="1400" dirty="0">
                <a:latin typeface="Franklin Gothic Book" panose="020B0503020102020204" pitchFamily="34" charset="0"/>
              </a:rPr>
              <a:t>2.3 Optimizing Through Fine-Tuning</a:t>
            </a:r>
          </a:p>
          <a:p>
            <a:pPr marL="1028700" lvl="1" indent="-342900">
              <a:lnSpc>
                <a:spcPct val="110000"/>
              </a:lnSpc>
            </a:pPr>
            <a:r>
              <a:rPr lang="en-US" sz="1400" dirty="0">
                <a:latin typeface="Franklin Gothic Book" panose="020B0503020102020204" pitchFamily="34" charset="0"/>
              </a:rPr>
              <a:t>2.4 Evaluating Model Performance</a:t>
            </a:r>
          </a:p>
          <a:p>
            <a:pPr marL="342900" indent="-342900">
              <a:lnSpc>
                <a:spcPct val="110000"/>
              </a:lnSpc>
              <a:buFont typeface="+mj-lt"/>
              <a:buAutoNum type="arabicPeriod"/>
            </a:pPr>
            <a:r>
              <a:rPr lang="en-US" sz="1600" b="1" dirty="0" err="1">
                <a:latin typeface="Franklin Gothic Book" panose="020B0503020102020204" pitchFamily="34" charset="0"/>
              </a:rPr>
              <a:t>Autocoder</a:t>
            </a:r>
            <a:r>
              <a:rPr lang="en-US" sz="1600" b="1" dirty="0">
                <a:latin typeface="Franklin Gothic Book" panose="020B0503020102020204" pitchFamily="34" charset="0"/>
              </a:rPr>
              <a:t> Quality Control </a:t>
            </a:r>
          </a:p>
          <a:p>
            <a:pPr marL="1028700" lvl="1" indent="-342900">
              <a:lnSpc>
                <a:spcPct val="110000"/>
              </a:lnSpc>
            </a:pPr>
            <a:r>
              <a:rPr lang="en-US" sz="1400" dirty="0">
                <a:latin typeface="Franklin Gothic Book" panose="020B0503020102020204" pitchFamily="34" charset="0"/>
              </a:rPr>
              <a:t>3.1 Challenges in </a:t>
            </a:r>
            <a:r>
              <a:rPr lang="en-US" sz="1400" dirty="0" err="1">
                <a:latin typeface="Franklin Gothic Book" panose="020B0503020102020204" pitchFamily="34" charset="0"/>
              </a:rPr>
              <a:t>Autocoding</a:t>
            </a:r>
            <a:endParaRPr lang="en-US" sz="1400" dirty="0">
              <a:latin typeface="Franklin Gothic Book" panose="020B0503020102020204" pitchFamily="34" charset="0"/>
            </a:endParaRPr>
          </a:p>
          <a:p>
            <a:pPr marL="1028700" lvl="1" indent="-342900">
              <a:lnSpc>
                <a:spcPct val="110000"/>
              </a:lnSpc>
            </a:pPr>
            <a:r>
              <a:rPr lang="en-US" sz="1400" dirty="0">
                <a:latin typeface="Franklin Gothic Book" panose="020B0503020102020204" pitchFamily="34" charset="0"/>
              </a:rPr>
              <a:t>3.2 Measuring the Quality of the </a:t>
            </a:r>
            <a:r>
              <a:rPr lang="en-US" sz="1400" dirty="0" err="1">
                <a:latin typeface="Franklin Gothic Book" panose="020B0503020102020204" pitchFamily="34" charset="0"/>
              </a:rPr>
              <a:t>Autocoder</a:t>
            </a:r>
            <a:endParaRPr lang="en-US" sz="1400" dirty="0">
              <a:latin typeface="Franklin Gothic Book" panose="020B0503020102020204" pitchFamily="34" charset="0"/>
            </a:endParaRPr>
          </a:p>
          <a:p>
            <a:pPr marL="1028700" lvl="1" indent="-342900">
              <a:lnSpc>
                <a:spcPct val="110000"/>
              </a:lnSpc>
            </a:pPr>
            <a:r>
              <a:rPr lang="en-US" sz="1400" dirty="0">
                <a:latin typeface="Franklin Gothic Book" panose="020B0503020102020204" pitchFamily="34" charset="0"/>
              </a:rPr>
              <a:t>3.3 Metrics we Analyze</a:t>
            </a:r>
          </a:p>
          <a:p>
            <a:pPr marL="1028700" lvl="1" indent="-342900">
              <a:lnSpc>
                <a:spcPct val="110000"/>
              </a:lnSpc>
            </a:pPr>
            <a:r>
              <a:rPr lang="en-US" sz="1400" dirty="0">
                <a:latin typeface="Franklin Gothic Book" panose="020B0503020102020204" pitchFamily="34" charset="0"/>
              </a:rPr>
              <a:t>3.4 How Quality Check Improves the </a:t>
            </a:r>
            <a:r>
              <a:rPr lang="en-US" sz="1400" dirty="0" err="1">
                <a:latin typeface="Franklin Gothic Book" panose="020B0503020102020204" pitchFamily="34" charset="0"/>
              </a:rPr>
              <a:t>Autocoder</a:t>
            </a:r>
            <a:endParaRPr lang="en-US" sz="1600" dirty="0">
              <a:latin typeface="Franklin Gothic Book" panose="020B0503020102020204" pitchFamily="34" charset="0"/>
            </a:endParaRPr>
          </a:p>
          <a:p>
            <a:pPr marL="342900" indent="-342900">
              <a:lnSpc>
                <a:spcPct val="110000"/>
              </a:lnSpc>
              <a:buFont typeface="+mj-lt"/>
              <a:buAutoNum type="arabicPeriod"/>
            </a:pPr>
            <a:r>
              <a:rPr lang="en-US" sz="1600" b="1" dirty="0">
                <a:latin typeface="Franklin Gothic Book" panose="020B0503020102020204" pitchFamily="34" charset="0"/>
              </a:rPr>
              <a:t>Conclusion</a:t>
            </a:r>
            <a:endParaRPr lang="en-US" sz="1600" dirty="0">
              <a:latin typeface="Franklin Gothic Book" panose="020B0503020102020204" pitchFamily="34" charset="0"/>
            </a:endParaRPr>
          </a:p>
          <a:p>
            <a:pPr marL="1028700" lvl="1" indent="-342900">
              <a:lnSpc>
                <a:spcPct val="110000"/>
              </a:lnSpc>
            </a:pPr>
            <a:r>
              <a:rPr lang="en-US" sz="1400" dirty="0">
                <a:latin typeface="Franklin Gothic Book" panose="020B0503020102020204" pitchFamily="34" charset="0"/>
              </a:rPr>
              <a:t>4.1 Future Work</a:t>
            </a:r>
          </a:p>
        </p:txBody>
      </p:sp>
      <p:sp>
        <p:nvSpPr>
          <p:cNvPr id="2" name="Title 1">
            <a:extLst>
              <a:ext uri="{FF2B5EF4-FFF2-40B4-BE49-F238E27FC236}">
                <a16:creationId xmlns:a16="http://schemas.microsoft.com/office/drawing/2014/main" id="{4BCCA4BC-E628-C51A-470D-2DC1E7864BF7}"/>
              </a:ext>
            </a:extLst>
          </p:cNvPr>
          <p:cNvSpPr>
            <a:spLocks noGrp="1"/>
          </p:cNvSpPr>
          <p:nvPr>
            <p:ph type="title"/>
          </p:nvPr>
        </p:nvSpPr>
        <p:spPr>
          <a:xfrm>
            <a:off x="568713" y="375212"/>
            <a:ext cx="10439256" cy="920335"/>
          </a:xfrm>
        </p:spPr>
        <p:txBody>
          <a:bodyPr/>
          <a:lstStyle/>
          <a:p>
            <a:r>
              <a:rPr lang="en-US" b="1">
                <a:solidFill>
                  <a:srgbClr val="005288"/>
                </a:solidFill>
                <a:latin typeface="Franklin Gothic Book" panose="020B0503020102020204" pitchFamily="34" charset="0"/>
              </a:rPr>
              <a:t>Agenda</a:t>
            </a:r>
            <a:endParaRPr lang="en-US">
              <a:solidFill>
                <a:srgbClr val="005288"/>
              </a:solidFill>
            </a:endParaRPr>
          </a:p>
        </p:txBody>
      </p:sp>
      <p:cxnSp>
        <p:nvCxnSpPr>
          <p:cNvPr id="4" name="Straight Connector 3">
            <a:extLst>
              <a:ext uri="{FF2B5EF4-FFF2-40B4-BE49-F238E27FC236}">
                <a16:creationId xmlns:a16="http://schemas.microsoft.com/office/drawing/2014/main" id="{2387B929-24F4-4324-D21A-BFBEE0669721}"/>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00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2C1A5A-8173-9737-33D3-F0971E88F214}"/>
              </a:ext>
            </a:extLst>
          </p:cNvPr>
          <p:cNvSpPr txBox="1">
            <a:spLocks/>
          </p:cNvSpPr>
          <p:nvPr/>
        </p:nvSpPr>
        <p:spPr>
          <a:xfrm>
            <a:off x="788275" y="1425678"/>
            <a:ext cx="10688618" cy="3880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5000" b="1" dirty="0">
                <a:solidFill>
                  <a:srgbClr val="005288"/>
                </a:solidFill>
                <a:latin typeface="Franklin Gothic Book" panose="020B0503020102020204" pitchFamily="34" charset="0"/>
              </a:rPr>
              <a:t>Questions</a:t>
            </a:r>
          </a:p>
          <a:p>
            <a:endParaRPr lang="en-US" sz="24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785493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B5BB25-E23F-283F-1109-CF0DDC887FF8}"/>
              </a:ext>
            </a:extLst>
          </p:cNvPr>
          <p:cNvSpPr>
            <a:spLocks noGrp="1"/>
          </p:cNvSpPr>
          <p:nvPr>
            <p:ph type="title"/>
          </p:nvPr>
        </p:nvSpPr>
        <p:spPr/>
        <p:txBody>
          <a:bodyPr/>
          <a:lstStyle/>
          <a:p>
            <a:r>
              <a:rPr lang="en-US" b="1" dirty="0">
                <a:latin typeface="Franklin Gothic Book" panose="020B0503020102020204" pitchFamily="34" charset="0"/>
              </a:rPr>
              <a:t>Presenter Contact Information</a:t>
            </a:r>
          </a:p>
        </p:txBody>
      </p:sp>
      <p:cxnSp>
        <p:nvCxnSpPr>
          <p:cNvPr id="4" name="Straight Connector 3">
            <a:extLst>
              <a:ext uri="{FF2B5EF4-FFF2-40B4-BE49-F238E27FC236}">
                <a16:creationId xmlns:a16="http://schemas.microsoft.com/office/drawing/2014/main" id="{989D7316-DB79-8C9D-7ADB-8D75E0922776}"/>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2949170F-D1CC-B080-454B-A9984FCA7BC8}"/>
              </a:ext>
            </a:extLst>
          </p:cNvPr>
          <p:cNvSpPr>
            <a:spLocks noGrp="1"/>
          </p:cNvSpPr>
          <p:nvPr>
            <p:ph type="body" sz="quarter" idx="13"/>
          </p:nvPr>
        </p:nvSpPr>
        <p:spPr>
          <a:xfrm>
            <a:off x="568714" y="1273244"/>
            <a:ext cx="6731117" cy="4724786"/>
          </a:xfrm>
        </p:spPr>
        <p:txBody>
          <a:bodyPr vert="horz" lIns="91440" tIns="45720" rIns="91440" bIns="45720" rtlCol="0" anchor="t">
            <a:normAutofit/>
          </a:bodyPr>
          <a:lstStyle/>
          <a:p>
            <a:pPr marL="0" indent="0">
              <a:lnSpc>
                <a:spcPct val="100000"/>
              </a:lnSpc>
              <a:buNone/>
            </a:pPr>
            <a:r>
              <a:rPr lang="en-US" sz="2400" dirty="0">
                <a:latin typeface="Franklin Gothic Book"/>
              </a:rPr>
              <a:t>Jackson Chen – </a:t>
            </a:r>
          </a:p>
          <a:p>
            <a:pPr marL="0" indent="0">
              <a:lnSpc>
                <a:spcPct val="100000"/>
              </a:lnSpc>
              <a:buNone/>
            </a:pPr>
            <a:r>
              <a:rPr lang="en-US" sz="2400" dirty="0">
                <a:latin typeface="Franklin Gothic Book"/>
              </a:rPr>
              <a:t>Jackson.chen@revealgc.com</a:t>
            </a:r>
          </a:p>
          <a:p>
            <a:pPr marL="0" indent="0">
              <a:lnSpc>
                <a:spcPct val="100000"/>
              </a:lnSpc>
              <a:buNone/>
            </a:pPr>
            <a:r>
              <a:rPr lang="en-US" sz="2400" dirty="0">
                <a:latin typeface="Franklin Gothic Book"/>
              </a:rPr>
              <a:t>Jackson.chen@census.gov</a:t>
            </a:r>
          </a:p>
        </p:txBody>
      </p:sp>
    </p:spTree>
    <p:extLst>
      <p:ext uri="{BB962C8B-B14F-4D97-AF65-F5344CB8AC3E}">
        <p14:creationId xmlns:p14="http://schemas.microsoft.com/office/powerpoint/2010/main" val="163197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2C1A5A-8173-9737-33D3-F0971E88F214}"/>
              </a:ext>
            </a:extLst>
          </p:cNvPr>
          <p:cNvSpPr txBox="1">
            <a:spLocks/>
          </p:cNvSpPr>
          <p:nvPr/>
        </p:nvSpPr>
        <p:spPr>
          <a:xfrm>
            <a:off x="788275" y="1425678"/>
            <a:ext cx="10688618" cy="3880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5000" b="1" dirty="0">
                <a:solidFill>
                  <a:srgbClr val="005288"/>
                </a:solidFill>
                <a:latin typeface="Franklin Gothic Book" panose="020B0503020102020204" pitchFamily="34" charset="0"/>
              </a:rPr>
              <a:t>1. Introduction</a:t>
            </a:r>
          </a:p>
          <a:p>
            <a:endParaRPr lang="en-US" sz="24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32241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23A1E3-FEF1-A172-0015-AB9151177F7E}"/>
              </a:ext>
            </a:extLst>
          </p:cNvPr>
          <p:cNvSpPr>
            <a:spLocks noGrp="1"/>
          </p:cNvSpPr>
          <p:nvPr>
            <p:ph type="body" sz="quarter" idx="13"/>
          </p:nvPr>
        </p:nvSpPr>
        <p:spPr>
          <a:xfrm>
            <a:off x="568715" y="1273243"/>
            <a:ext cx="4443124" cy="5305343"/>
          </a:xfrm>
        </p:spPr>
        <p:txBody>
          <a:bodyPr vert="horz" lIns="91440" tIns="45720" rIns="91440" bIns="45720" rtlCol="0" anchor="t">
            <a:normAutofit fontScale="40000" lnSpcReduction="20000"/>
          </a:bodyPr>
          <a:lstStyle/>
          <a:p>
            <a:pPr>
              <a:lnSpc>
                <a:spcPct val="120000"/>
              </a:lnSpc>
            </a:pPr>
            <a:r>
              <a:rPr lang="en-US" sz="4500" b="1" i="0" u="none" strike="noStrike" dirty="0">
                <a:effectLst/>
                <a:latin typeface="Franklin Gothic Book"/>
              </a:rPr>
              <a:t>Introduction</a:t>
            </a:r>
          </a:p>
          <a:p>
            <a:pPr marL="342900" indent="-342900">
              <a:lnSpc>
                <a:spcPct val="120000"/>
              </a:lnSpc>
              <a:buFont typeface="Arial" panose="020B0604020202020204" pitchFamily="34" charset="0"/>
              <a:buChar char="•"/>
            </a:pPr>
            <a:r>
              <a:rPr lang="en-US" sz="3800" i="0" u="none" strike="noStrike" dirty="0">
                <a:effectLst/>
                <a:latin typeface="Franklin Gothic Book"/>
              </a:rPr>
              <a:t>The American Community Survey (ACS) is a continuous, nationwide survey conducted by the U.S. Census Bureau, collecting detailed demographic, social, economic, and housing data from U.S. households monthly.</a:t>
            </a:r>
          </a:p>
          <a:p>
            <a:pPr marL="342900" indent="-342900">
              <a:lnSpc>
                <a:spcPct val="120000"/>
              </a:lnSpc>
              <a:buFont typeface="Arial" panose="020B0604020202020204" pitchFamily="34" charset="0"/>
              <a:buChar char="•"/>
            </a:pPr>
            <a:r>
              <a:rPr lang="en-US" sz="3800" i="0" u="none" strike="noStrike" dirty="0">
                <a:effectLst/>
                <a:latin typeface="Franklin Gothic Book"/>
              </a:rPr>
              <a:t>This research focuses on the two open-ended industry questions and the two open-ended occupation questions in the ACS. </a:t>
            </a:r>
          </a:p>
          <a:p>
            <a:pPr>
              <a:lnSpc>
                <a:spcPct val="120000"/>
              </a:lnSpc>
            </a:pPr>
            <a:r>
              <a:rPr lang="en-US" sz="4500" b="1" i="0" u="none" strike="noStrike" dirty="0">
                <a:effectLst/>
                <a:latin typeface="Franklin Gothic Book"/>
              </a:rPr>
              <a:t>Problem Statement</a:t>
            </a:r>
          </a:p>
          <a:p>
            <a:pPr marL="342900" indent="-342900">
              <a:lnSpc>
                <a:spcPct val="120000"/>
              </a:lnSpc>
              <a:buFont typeface="Arial" panose="020B0604020202020204" pitchFamily="34" charset="0"/>
              <a:buChar char="•"/>
            </a:pPr>
            <a:r>
              <a:rPr lang="en-US" sz="3800" i="0" u="none" strike="noStrike" dirty="0">
                <a:effectLst/>
                <a:latin typeface="Franklin Gothic Book"/>
              </a:rPr>
              <a:t>How can the industry and occupation descriptions from the ACS be more accurately and efficiently autocoded with the official Census codes, further reducing manual effort and advancing the existing autocoding process?</a:t>
            </a:r>
          </a:p>
        </p:txBody>
      </p:sp>
      <p:sp>
        <p:nvSpPr>
          <p:cNvPr id="2" name="Title 1">
            <a:extLst>
              <a:ext uri="{FF2B5EF4-FFF2-40B4-BE49-F238E27FC236}">
                <a16:creationId xmlns:a16="http://schemas.microsoft.com/office/drawing/2014/main" id="{4BCCA4BC-E628-C51A-470D-2DC1E7864BF7}"/>
              </a:ext>
            </a:extLst>
          </p:cNvPr>
          <p:cNvSpPr>
            <a:spLocks noGrp="1"/>
          </p:cNvSpPr>
          <p:nvPr>
            <p:ph type="title"/>
          </p:nvPr>
        </p:nvSpPr>
        <p:spPr>
          <a:xfrm>
            <a:off x="568713" y="375212"/>
            <a:ext cx="10439256" cy="920335"/>
          </a:xfrm>
        </p:spPr>
        <p:txBody>
          <a:bodyPr/>
          <a:lstStyle/>
          <a:p>
            <a:r>
              <a:rPr lang="en-US" b="1">
                <a:solidFill>
                  <a:srgbClr val="005288"/>
                </a:solidFill>
                <a:latin typeface="Franklin Gothic Book" panose="020B0503020102020204" pitchFamily="34" charset="0"/>
              </a:rPr>
              <a:t>1.1 American Community Survey </a:t>
            </a:r>
            <a:endParaRPr lang="en-US">
              <a:solidFill>
                <a:srgbClr val="005288"/>
              </a:solidFill>
            </a:endParaRPr>
          </a:p>
        </p:txBody>
      </p:sp>
      <p:cxnSp>
        <p:nvCxnSpPr>
          <p:cNvPr id="4" name="Straight Connector 3">
            <a:extLst>
              <a:ext uri="{FF2B5EF4-FFF2-40B4-BE49-F238E27FC236}">
                <a16:creationId xmlns:a16="http://schemas.microsoft.com/office/drawing/2014/main" id="{2387B929-24F4-4324-D21A-BFBEE0669721}"/>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90BBC34F-A803-EDEF-2A95-B5692E969118}"/>
              </a:ext>
            </a:extLst>
          </p:cNvPr>
          <p:cNvSpPr/>
          <p:nvPr/>
        </p:nvSpPr>
        <p:spPr>
          <a:xfrm>
            <a:off x="5667873" y="1730043"/>
            <a:ext cx="5029200" cy="1600200"/>
          </a:xfrm>
          <a:prstGeom prst="roundRect">
            <a:avLst>
              <a:gd name="adj" fmla="val 10000"/>
            </a:avLst>
          </a:prstGeom>
          <a:solidFill>
            <a:srgbClr val="D2E5F6"/>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nchorCtr="0"/>
          <a:lstStyle/>
          <a:p>
            <a:pPr marL="342900" indent="-342900">
              <a:spcAft>
                <a:spcPts val="600"/>
              </a:spcAft>
              <a:buFont typeface="+mj-lt"/>
              <a:buAutoNum type="arabicPeriod"/>
            </a:pPr>
            <a:r>
              <a:rPr lang="en-US" sz="1400" dirty="0">
                <a:solidFill>
                  <a:schemeClr val="tx1"/>
                </a:solidFill>
                <a:latin typeface="Franklin Gothic Book" panose="020B0503020102020204" pitchFamily="34" charset="0"/>
              </a:rPr>
              <a:t>What is the name of your employer, business, agency, or branch of the Armed Forces?     </a:t>
            </a:r>
          </a:p>
          <a:p>
            <a:pPr>
              <a:spcAft>
                <a:spcPts val="1200"/>
              </a:spcAft>
            </a:pPr>
            <a:r>
              <a:rPr lang="en-US" sz="1400" dirty="0">
                <a:solidFill>
                  <a:schemeClr val="tx1"/>
                </a:solidFill>
                <a:latin typeface="Franklin Gothic Book" panose="020B0503020102020204" pitchFamily="34" charset="0"/>
              </a:rPr>
              <a:t>        Example Response: United States Census Bureau</a:t>
            </a:r>
          </a:p>
          <a:p>
            <a:pPr marL="342900" indent="-342900">
              <a:spcAft>
                <a:spcPts val="600"/>
              </a:spcAft>
              <a:buFont typeface="+mj-lt"/>
              <a:buAutoNum type="arabicPeriod" startAt="2"/>
            </a:pPr>
            <a:r>
              <a:rPr lang="en-US" sz="1400" dirty="0">
                <a:solidFill>
                  <a:schemeClr val="tx1"/>
                </a:solidFill>
                <a:latin typeface="Franklin Gothic Book" panose="020B0503020102020204" pitchFamily="34" charset="0"/>
              </a:rPr>
              <a:t>What kind of business or industry is this?        </a:t>
            </a:r>
          </a:p>
          <a:p>
            <a:pPr>
              <a:spcAft>
                <a:spcPts val="400"/>
              </a:spcAft>
            </a:pPr>
            <a:r>
              <a:rPr lang="en-US" sz="1400" dirty="0">
                <a:solidFill>
                  <a:schemeClr val="tx1"/>
                </a:solidFill>
                <a:latin typeface="Franklin Gothic Book" panose="020B0503020102020204" pitchFamily="34" charset="0"/>
              </a:rPr>
              <a:t>        Example Response: Statistical Federal Agency</a:t>
            </a:r>
          </a:p>
        </p:txBody>
      </p:sp>
      <p:sp>
        <p:nvSpPr>
          <p:cNvPr id="5" name="TextBox 4">
            <a:extLst>
              <a:ext uri="{FF2B5EF4-FFF2-40B4-BE49-F238E27FC236}">
                <a16:creationId xmlns:a16="http://schemas.microsoft.com/office/drawing/2014/main" id="{11A0B3EA-F2EB-9324-55B4-E075199FEFAE}"/>
              </a:ext>
            </a:extLst>
          </p:cNvPr>
          <p:cNvSpPr txBox="1"/>
          <p:nvPr/>
        </p:nvSpPr>
        <p:spPr>
          <a:xfrm>
            <a:off x="5581198" y="1284270"/>
            <a:ext cx="2175675" cy="369332"/>
          </a:xfrm>
          <a:prstGeom prst="rect">
            <a:avLst/>
          </a:prstGeom>
          <a:noFill/>
        </p:spPr>
        <p:txBody>
          <a:bodyPr wrap="square" rtlCol="0">
            <a:spAutoFit/>
          </a:bodyPr>
          <a:lstStyle/>
          <a:p>
            <a:r>
              <a:rPr lang="en-US" b="1" dirty="0">
                <a:latin typeface="Franklin Gothic Book" panose="020B0503020102020204" pitchFamily="34" charset="0"/>
              </a:rPr>
              <a:t>Industry Questions</a:t>
            </a:r>
          </a:p>
        </p:txBody>
      </p:sp>
      <p:sp>
        <p:nvSpPr>
          <p:cNvPr id="6" name="TextBox 5">
            <a:extLst>
              <a:ext uri="{FF2B5EF4-FFF2-40B4-BE49-F238E27FC236}">
                <a16:creationId xmlns:a16="http://schemas.microsoft.com/office/drawing/2014/main" id="{73B15D01-2B9C-EC0C-0FA6-C11E69B74A4E}"/>
              </a:ext>
            </a:extLst>
          </p:cNvPr>
          <p:cNvSpPr txBox="1"/>
          <p:nvPr/>
        </p:nvSpPr>
        <p:spPr>
          <a:xfrm>
            <a:off x="5581198" y="3484498"/>
            <a:ext cx="2428706" cy="369332"/>
          </a:xfrm>
          <a:prstGeom prst="rect">
            <a:avLst/>
          </a:prstGeom>
          <a:noFill/>
        </p:spPr>
        <p:txBody>
          <a:bodyPr wrap="square" rtlCol="0">
            <a:spAutoFit/>
          </a:bodyPr>
          <a:lstStyle/>
          <a:p>
            <a:r>
              <a:rPr lang="en-US" b="1" dirty="0">
                <a:latin typeface="Franklin Gothic Book" panose="020B0503020102020204" pitchFamily="34" charset="0"/>
              </a:rPr>
              <a:t>Occupation Questions</a:t>
            </a:r>
          </a:p>
        </p:txBody>
      </p:sp>
      <p:sp>
        <p:nvSpPr>
          <p:cNvPr id="11" name="Rounded Rectangle 10">
            <a:extLst>
              <a:ext uri="{FF2B5EF4-FFF2-40B4-BE49-F238E27FC236}">
                <a16:creationId xmlns:a16="http://schemas.microsoft.com/office/drawing/2014/main" id="{2B0E1577-8745-BA91-F62D-6320B205B35A}"/>
              </a:ext>
            </a:extLst>
          </p:cNvPr>
          <p:cNvSpPr/>
          <p:nvPr/>
        </p:nvSpPr>
        <p:spPr>
          <a:xfrm>
            <a:off x="5667873" y="3925914"/>
            <a:ext cx="5029200" cy="1600200"/>
          </a:xfrm>
          <a:prstGeom prst="roundRect">
            <a:avLst>
              <a:gd name="adj" fmla="val 10000"/>
            </a:avLst>
          </a:prstGeom>
          <a:solidFill>
            <a:srgbClr val="D2E5F6"/>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nchorCtr="0"/>
          <a:lstStyle/>
          <a:p>
            <a:pPr marL="342900" indent="-342900">
              <a:spcAft>
                <a:spcPts val="600"/>
              </a:spcAft>
              <a:buFont typeface="+mj-lt"/>
              <a:buAutoNum type="arabicPeriod"/>
            </a:pPr>
            <a:r>
              <a:rPr lang="en-US" sz="1400" dirty="0">
                <a:solidFill>
                  <a:schemeClr val="tx1"/>
                </a:solidFill>
                <a:latin typeface="Franklin Gothic Book" panose="020B0503020102020204" pitchFamily="34" charset="0"/>
              </a:rPr>
              <a:t>What is your main occupation?     </a:t>
            </a:r>
          </a:p>
          <a:p>
            <a:pPr>
              <a:spcAft>
                <a:spcPts val="1200"/>
              </a:spcAft>
            </a:pPr>
            <a:r>
              <a:rPr lang="en-US" sz="1400" dirty="0">
                <a:solidFill>
                  <a:schemeClr val="tx1"/>
                </a:solidFill>
                <a:latin typeface="Franklin Gothic Book" panose="020B0503020102020204" pitchFamily="34" charset="0"/>
              </a:rPr>
              <a:t>        Example Response: Data Scientist </a:t>
            </a:r>
          </a:p>
          <a:p>
            <a:pPr marL="342900" indent="-342900">
              <a:spcAft>
                <a:spcPts val="600"/>
              </a:spcAft>
              <a:buFont typeface="+mj-lt"/>
              <a:buAutoNum type="arabicPeriod" startAt="2"/>
            </a:pPr>
            <a:r>
              <a:rPr lang="en-US" sz="1400" dirty="0">
                <a:solidFill>
                  <a:schemeClr val="tx1"/>
                </a:solidFill>
                <a:latin typeface="Franklin Gothic Book" panose="020B0503020102020204" pitchFamily="34" charset="0"/>
              </a:rPr>
              <a:t>Describe the most important activities or duties of your  occupation.        </a:t>
            </a:r>
          </a:p>
          <a:p>
            <a:pPr>
              <a:spcAft>
                <a:spcPts val="400"/>
              </a:spcAft>
            </a:pPr>
            <a:r>
              <a:rPr lang="en-US" sz="1400" dirty="0">
                <a:solidFill>
                  <a:schemeClr val="tx1"/>
                </a:solidFill>
                <a:latin typeface="Franklin Gothic Book" panose="020B0503020102020204" pitchFamily="34" charset="0"/>
              </a:rPr>
              <a:t>        Example Response: Building Machine Learning Models</a:t>
            </a:r>
          </a:p>
        </p:txBody>
      </p:sp>
    </p:spTree>
    <p:extLst>
      <p:ext uri="{BB962C8B-B14F-4D97-AF65-F5344CB8AC3E}">
        <p14:creationId xmlns:p14="http://schemas.microsoft.com/office/powerpoint/2010/main" val="364590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23A1E3-FEF1-A172-0015-AB9151177F7E}"/>
              </a:ext>
            </a:extLst>
          </p:cNvPr>
          <p:cNvSpPr>
            <a:spLocks noGrp="1"/>
          </p:cNvSpPr>
          <p:nvPr>
            <p:ph type="body" sz="quarter" idx="13"/>
          </p:nvPr>
        </p:nvSpPr>
        <p:spPr>
          <a:xfrm>
            <a:off x="568716" y="1273243"/>
            <a:ext cx="3903272" cy="4764483"/>
          </a:xfrm>
        </p:spPr>
        <p:txBody>
          <a:bodyPr vert="horz" lIns="91440" tIns="45720" rIns="91440" bIns="45720" rtlCol="0" anchor="t">
            <a:normAutofit/>
          </a:bodyPr>
          <a:lstStyle/>
          <a:p>
            <a:pPr>
              <a:lnSpc>
                <a:spcPct val="100000"/>
              </a:lnSpc>
            </a:pPr>
            <a:r>
              <a:rPr lang="en-US" sz="1800" b="1" dirty="0">
                <a:latin typeface="Franklin Gothic Book" panose="020B0503020102020204" pitchFamily="34" charset="0"/>
              </a:rPr>
              <a:t>Current Process</a:t>
            </a:r>
          </a:p>
          <a:p>
            <a:pPr marL="285750" indent="-285750">
              <a:lnSpc>
                <a:spcPct val="100000"/>
              </a:lnSpc>
              <a:buFont typeface="Arial" panose="020B0604020202020204" pitchFamily="34" charset="0"/>
              <a:buChar char="•"/>
            </a:pPr>
            <a:r>
              <a:rPr lang="en-US" sz="1500" i="0" u="none" strike="noStrike" dirty="0">
                <a:effectLst/>
                <a:latin typeface="Franklin Gothic Book" panose="020B0503020102020204" pitchFamily="34" charset="0"/>
              </a:rPr>
              <a:t>The existing autocoding process uses two supervised machine learning models that incorporate logistic regression, n-gram frequencies, and various demographic explanatory variables.</a:t>
            </a:r>
          </a:p>
          <a:p>
            <a:pPr marL="285750" indent="-285750">
              <a:lnSpc>
                <a:spcPct val="100000"/>
              </a:lnSpc>
              <a:buFont typeface="Arial" panose="020B0604020202020204" pitchFamily="34" charset="0"/>
              <a:buChar char="•"/>
            </a:pPr>
            <a:r>
              <a:rPr lang="en-US" sz="1500" i="0" u="none" strike="noStrike" dirty="0">
                <a:effectLst/>
                <a:latin typeface="Franklin Gothic Book" panose="020B0503020102020204" pitchFamily="34" charset="0"/>
              </a:rPr>
              <a:t>The </a:t>
            </a:r>
            <a:r>
              <a:rPr lang="en-US" sz="1500" i="0" u="none" strike="noStrike" dirty="0" err="1">
                <a:effectLst/>
                <a:latin typeface="Franklin Gothic Book" panose="020B0503020102020204" pitchFamily="34" charset="0"/>
              </a:rPr>
              <a:t>autocoder</a:t>
            </a:r>
            <a:r>
              <a:rPr lang="en-US" sz="1500" i="0" u="none" strike="noStrike" dirty="0">
                <a:effectLst/>
                <a:latin typeface="Franklin Gothic Book" panose="020B0503020102020204" pitchFamily="34" charset="0"/>
              </a:rPr>
              <a:t> also incorporates data dictionaries </a:t>
            </a:r>
            <a:r>
              <a:rPr lang="en-US" sz="1500" dirty="0">
                <a:latin typeface="Franklin Gothic Book" panose="020B0503020102020204" pitchFamily="34" charset="0"/>
              </a:rPr>
              <a:t>that shows</a:t>
            </a:r>
            <a:r>
              <a:rPr lang="en-US" sz="1500" i="0" u="none" strike="noStrike" dirty="0">
                <a:effectLst/>
                <a:latin typeface="Franklin Gothic Book" panose="020B0503020102020204" pitchFamily="34" charset="0"/>
              </a:rPr>
              <a:t> the relationship between certain words to specific occupation and industry codes. </a:t>
            </a:r>
          </a:p>
          <a:p>
            <a:pPr marL="285750" indent="-285750">
              <a:lnSpc>
                <a:spcPct val="100000"/>
              </a:lnSpc>
              <a:buFont typeface="Arial" panose="020B0604020202020204" pitchFamily="34" charset="0"/>
              <a:buChar char="•"/>
            </a:pPr>
            <a:r>
              <a:rPr lang="en-US" sz="1500" i="0" u="none" strike="noStrike" dirty="0">
                <a:effectLst/>
                <a:latin typeface="Franklin Gothic Book" panose="020B0503020102020204" pitchFamily="34" charset="0"/>
              </a:rPr>
              <a:t>The industry model assigns the most appropriate of the 271 Census industry codes, while the occupation model assigns the most appropriate of the 570 Census occupation codes to the responses.</a:t>
            </a:r>
          </a:p>
          <a:p>
            <a:pPr marL="285750" indent="-285750">
              <a:lnSpc>
                <a:spcPct val="100000"/>
              </a:lnSpc>
              <a:buFont typeface="Arial" panose="020B0604020202020204" pitchFamily="34" charset="0"/>
              <a:buChar char="•"/>
            </a:pPr>
            <a:r>
              <a:rPr lang="en-US" sz="1500" b="0" i="0" u="none" strike="noStrike" dirty="0">
                <a:solidFill>
                  <a:srgbClr val="000000"/>
                </a:solidFill>
                <a:effectLst/>
                <a:latin typeface="Franklin Gothic Book" panose="020B0503020102020204" pitchFamily="34" charset="0"/>
              </a:rPr>
              <a:t>Both machine learning models have a predicted probability cutoff of 88%.</a:t>
            </a:r>
            <a:endParaRPr lang="en-US" sz="1500" b="0" dirty="0">
              <a:solidFill>
                <a:srgbClr val="000000"/>
              </a:solidFill>
              <a:latin typeface="Franklin Gothic Book" panose="020B0503020102020204" pitchFamily="34" charset="0"/>
            </a:endParaRPr>
          </a:p>
        </p:txBody>
      </p:sp>
      <p:sp>
        <p:nvSpPr>
          <p:cNvPr id="2" name="Title 1">
            <a:extLst>
              <a:ext uri="{FF2B5EF4-FFF2-40B4-BE49-F238E27FC236}">
                <a16:creationId xmlns:a16="http://schemas.microsoft.com/office/drawing/2014/main" id="{4BCCA4BC-E628-C51A-470D-2DC1E7864BF7}"/>
              </a:ext>
            </a:extLst>
          </p:cNvPr>
          <p:cNvSpPr>
            <a:spLocks noGrp="1"/>
          </p:cNvSpPr>
          <p:nvPr>
            <p:ph type="title"/>
          </p:nvPr>
        </p:nvSpPr>
        <p:spPr>
          <a:xfrm>
            <a:off x="568713" y="375212"/>
            <a:ext cx="10439256" cy="920335"/>
          </a:xfrm>
        </p:spPr>
        <p:txBody>
          <a:bodyPr/>
          <a:lstStyle/>
          <a:p>
            <a:r>
              <a:rPr lang="en-US" sz="3200" b="1" dirty="0">
                <a:latin typeface="Franklin Gothic Book" panose="020B0503020102020204" pitchFamily="34" charset="0"/>
              </a:rPr>
              <a:t>1.2 Industry and Occupation </a:t>
            </a:r>
            <a:r>
              <a:rPr lang="en-US" sz="3200" dirty="0">
                <a:latin typeface="Franklin Gothic Book" panose="020B0503020102020204" pitchFamily="34" charset="0"/>
              </a:rPr>
              <a:t>(I&amp;O) </a:t>
            </a:r>
            <a:r>
              <a:rPr lang="en-US" sz="3200" b="1" dirty="0">
                <a:latin typeface="Franklin Gothic Book" panose="020B0503020102020204" pitchFamily="34" charset="0"/>
              </a:rPr>
              <a:t>Autocoding</a:t>
            </a:r>
            <a:endParaRPr lang="en-US" dirty="0">
              <a:solidFill>
                <a:srgbClr val="005288"/>
              </a:solidFill>
            </a:endParaRPr>
          </a:p>
        </p:txBody>
      </p:sp>
      <p:cxnSp>
        <p:nvCxnSpPr>
          <p:cNvPr id="4" name="Straight Connector 3">
            <a:extLst>
              <a:ext uri="{FF2B5EF4-FFF2-40B4-BE49-F238E27FC236}">
                <a16:creationId xmlns:a16="http://schemas.microsoft.com/office/drawing/2014/main" id="{2387B929-24F4-4324-D21A-BFBEE0669721}"/>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1B63BBF-3708-0A71-06F4-39819AF4264A}"/>
              </a:ext>
            </a:extLst>
          </p:cNvPr>
          <p:cNvPicPr>
            <a:picLocks noChangeAspect="1"/>
          </p:cNvPicPr>
          <p:nvPr/>
        </p:nvPicPr>
        <p:blipFill>
          <a:blip r:embed="rId3"/>
          <a:stretch>
            <a:fillRect/>
          </a:stretch>
        </p:blipFill>
        <p:spPr>
          <a:xfrm>
            <a:off x="5994400" y="2519235"/>
            <a:ext cx="4620270" cy="1819529"/>
          </a:xfrm>
          <a:prstGeom prst="rect">
            <a:avLst/>
          </a:prstGeom>
        </p:spPr>
      </p:pic>
    </p:spTree>
    <p:extLst>
      <p:ext uri="{BB962C8B-B14F-4D97-AF65-F5344CB8AC3E}">
        <p14:creationId xmlns:p14="http://schemas.microsoft.com/office/powerpoint/2010/main" val="958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2C1A5A-8173-9737-33D3-F0971E88F214}"/>
              </a:ext>
            </a:extLst>
          </p:cNvPr>
          <p:cNvSpPr txBox="1">
            <a:spLocks/>
          </p:cNvSpPr>
          <p:nvPr/>
        </p:nvSpPr>
        <p:spPr>
          <a:xfrm>
            <a:off x="788275" y="1425678"/>
            <a:ext cx="10688618" cy="3880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5000" b="1" dirty="0">
                <a:solidFill>
                  <a:srgbClr val="005288"/>
                </a:solidFill>
                <a:latin typeface="Franklin Gothic Book" panose="020B0503020102020204" pitchFamily="34" charset="0"/>
              </a:rPr>
              <a:t>2. Improvements to Autocoding</a:t>
            </a:r>
          </a:p>
          <a:p>
            <a:endParaRPr lang="en-US" sz="5000" b="1" dirty="0">
              <a:solidFill>
                <a:srgbClr val="005288"/>
              </a:solidFill>
              <a:latin typeface="Franklin Gothic Book" panose="020B0503020102020204" pitchFamily="34" charset="0"/>
            </a:endParaRPr>
          </a:p>
          <a:p>
            <a:endParaRPr lang="en-US" sz="24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365003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2F471C-ED77-69CA-D00C-C80A281453A6}"/>
              </a:ext>
            </a:extLst>
          </p:cNvPr>
          <p:cNvSpPr>
            <a:spLocks noGrp="1"/>
          </p:cNvSpPr>
          <p:nvPr>
            <p:ph type="title"/>
          </p:nvPr>
        </p:nvSpPr>
        <p:spPr/>
        <p:txBody>
          <a:bodyPr/>
          <a:lstStyle/>
          <a:p>
            <a:r>
              <a:rPr lang="en-US" b="1" dirty="0">
                <a:latin typeface="Franklin Gothic Book" panose="020B0503020102020204" pitchFamily="34" charset="0"/>
              </a:rPr>
              <a:t>2</a:t>
            </a:r>
            <a:r>
              <a:rPr lang="en-US" sz="3200" b="1" dirty="0">
                <a:latin typeface="Franklin Gothic Book" panose="020B0503020102020204" pitchFamily="34" charset="0"/>
              </a:rPr>
              <a:t>.1 Utilizing Large Language Models</a:t>
            </a:r>
            <a:endParaRPr lang="en-US" b="1" dirty="0"/>
          </a:p>
        </p:txBody>
      </p:sp>
      <p:sp>
        <p:nvSpPr>
          <p:cNvPr id="4" name="Text Placeholder 2">
            <a:extLst>
              <a:ext uri="{FF2B5EF4-FFF2-40B4-BE49-F238E27FC236}">
                <a16:creationId xmlns:a16="http://schemas.microsoft.com/office/drawing/2014/main" id="{8E0860F0-5D89-DEE5-E6DE-342278484587}"/>
              </a:ext>
            </a:extLst>
          </p:cNvPr>
          <p:cNvSpPr>
            <a:spLocks noGrp="1"/>
          </p:cNvSpPr>
          <p:nvPr>
            <p:ph type="body" sz="quarter" idx="13"/>
          </p:nvPr>
        </p:nvSpPr>
        <p:spPr>
          <a:xfrm>
            <a:off x="568714" y="1273243"/>
            <a:ext cx="4572001" cy="4727507"/>
          </a:xfrm>
        </p:spPr>
        <p:txBody>
          <a:bodyPr vert="horz" lIns="91440" tIns="45720" rIns="91440" bIns="45720" rtlCol="0" anchor="t">
            <a:normAutofit/>
          </a:bodyPr>
          <a:lstStyle/>
          <a:p>
            <a:pPr marL="0" indent="0">
              <a:lnSpc>
                <a:spcPct val="100000"/>
              </a:lnSpc>
              <a:buNone/>
            </a:pPr>
            <a:r>
              <a:rPr lang="en-US" sz="1800" b="1" dirty="0">
                <a:solidFill>
                  <a:srgbClr val="000000"/>
                </a:solidFill>
                <a:latin typeface="Franklin Gothic Book"/>
              </a:rPr>
              <a:t>Understanding Responses</a:t>
            </a:r>
          </a:p>
          <a:p>
            <a:pPr>
              <a:lnSpc>
                <a:spcPct val="100000"/>
              </a:lnSpc>
            </a:pPr>
            <a:r>
              <a:rPr lang="en-US" sz="1500" dirty="0">
                <a:solidFill>
                  <a:srgbClr val="000000"/>
                </a:solidFill>
                <a:latin typeface="Franklin Gothic Book"/>
              </a:rPr>
              <a:t>Large language models (LLMs) represent sentences as vectors, capturing semantic information that helps them understand the meaning of sentences.</a:t>
            </a:r>
          </a:p>
          <a:p>
            <a:pPr>
              <a:lnSpc>
                <a:spcPct val="100000"/>
              </a:lnSpc>
            </a:pPr>
            <a:r>
              <a:rPr lang="en-US" sz="1500" dirty="0">
                <a:solidFill>
                  <a:srgbClr val="000000"/>
                </a:solidFill>
                <a:latin typeface="Franklin Gothic Book"/>
              </a:rPr>
              <a:t>Consequently, census codes can be assigned without relying on historical data to train a machine learning model.</a:t>
            </a:r>
          </a:p>
          <a:p>
            <a:pPr>
              <a:lnSpc>
                <a:spcPct val="100000"/>
              </a:lnSpc>
            </a:pPr>
            <a:r>
              <a:rPr lang="en-US" sz="1500" dirty="0">
                <a:solidFill>
                  <a:srgbClr val="000000"/>
                </a:solidFill>
                <a:latin typeface="Franklin Gothic Book"/>
              </a:rPr>
              <a:t>With numerous models available, optimization is focused on both size and performance to maximize efficiency.</a:t>
            </a:r>
          </a:p>
          <a:p>
            <a:pPr marL="0" indent="0">
              <a:lnSpc>
                <a:spcPct val="100000"/>
              </a:lnSpc>
              <a:buNone/>
            </a:pPr>
            <a:r>
              <a:rPr lang="en-US" sz="1800" b="1" dirty="0">
                <a:solidFill>
                  <a:srgbClr val="000000"/>
                </a:solidFill>
                <a:latin typeface="Franklin Gothic Book"/>
              </a:rPr>
              <a:t>Retrieving Data</a:t>
            </a:r>
            <a:endParaRPr lang="en-US" sz="1800" dirty="0">
              <a:solidFill>
                <a:srgbClr val="000000"/>
              </a:solidFill>
              <a:latin typeface="Franklin Gothic Book"/>
            </a:endParaRPr>
          </a:p>
          <a:p>
            <a:pPr>
              <a:lnSpc>
                <a:spcPct val="100000"/>
              </a:lnSpc>
            </a:pPr>
            <a:r>
              <a:rPr lang="en-US" sz="1500" dirty="0">
                <a:solidFill>
                  <a:srgbClr val="000000"/>
                </a:solidFill>
                <a:latin typeface="Franklin Gothic Book"/>
              </a:rPr>
              <a:t>The large language model "gte-large" was selected and augmented with the Census's Alphabetical Indexes, referenced in Table III, and the Census’s Occupation Code List, referenced in Table IV, to ensure that only relevant codes and titles are retrieved.</a:t>
            </a:r>
          </a:p>
        </p:txBody>
      </p:sp>
      <p:cxnSp>
        <p:nvCxnSpPr>
          <p:cNvPr id="5" name="Straight Connector 4">
            <a:extLst>
              <a:ext uri="{FF2B5EF4-FFF2-40B4-BE49-F238E27FC236}">
                <a16:creationId xmlns:a16="http://schemas.microsoft.com/office/drawing/2014/main" id="{35651304-1EF7-7844-505D-5C66838003CA}"/>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97485CF-D17C-7224-00A1-881DD5E3D064}"/>
              </a:ext>
            </a:extLst>
          </p:cNvPr>
          <p:cNvPicPr>
            <a:picLocks noChangeAspect="1"/>
          </p:cNvPicPr>
          <p:nvPr/>
        </p:nvPicPr>
        <p:blipFill>
          <a:blip r:embed="rId3"/>
          <a:stretch>
            <a:fillRect/>
          </a:stretch>
        </p:blipFill>
        <p:spPr>
          <a:xfrm>
            <a:off x="5504528" y="3695050"/>
            <a:ext cx="5503441" cy="2175492"/>
          </a:xfrm>
          <a:prstGeom prst="rect">
            <a:avLst/>
          </a:prstGeom>
        </p:spPr>
      </p:pic>
      <p:pic>
        <p:nvPicPr>
          <p:cNvPr id="16" name="Picture 15">
            <a:extLst>
              <a:ext uri="{FF2B5EF4-FFF2-40B4-BE49-F238E27FC236}">
                <a16:creationId xmlns:a16="http://schemas.microsoft.com/office/drawing/2014/main" id="{D588EF97-03FE-8AE3-F01C-608C45B00BA4}"/>
              </a:ext>
            </a:extLst>
          </p:cNvPr>
          <p:cNvPicPr>
            <a:picLocks noChangeAspect="1"/>
          </p:cNvPicPr>
          <p:nvPr/>
        </p:nvPicPr>
        <p:blipFill>
          <a:blip r:embed="rId4"/>
          <a:stretch>
            <a:fillRect/>
          </a:stretch>
        </p:blipFill>
        <p:spPr>
          <a:xfrm>
            <a:off x="5504528" y="1342881"/>
            <a:ext cx="5503441" cy="2276192"/>
          </a:xfrm>
          <a:prstGeom prst="rect">
            <a:avLst/>
          </a:prstGeom>
        </p:spPr>
      </p:pic>
    </p:spTree>
    <p:extLst>
      <p:ext uri="{BB962C8B-B14F-4D97-AF65-F5344CB8AC3E}">
        <p14:creationId xmlns:p14="http://schemas.microsoft.com/office/powerpoint/2010/main" val="33210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DCBAFB-3B59-0D6A-6185-7B98CA834B69}"/>
              </a:ext>
            </a:extLst>
          </p:cNvPr>
          <p:cNvSpPr>
            <a:spLocks noGrp="1"/>
          </p:cNvSpPr>
          <p:nvPr>
            <p:ph type="title"/>
          </p:nvPr>
        </p:nvSpPr>
        <p:spPr/>
        <p:txBody>
          <a:bodyPr/>
          <a:lstStyle/>
          <a:p>
            <a:r>
              <a:rPr lang="en-US" b="1" dirty="0">
                <a:latin typeface="Franklin Gothic Book" panose="020B0503020102020204" pitchFamily="34" charset="0"/>
              </a:rPr>
              <a:t>2</a:t>
            </a:r>
            <a:r>
              <a:rPr lang="en-US" sz="3200" b="1" dirty="0">
                <a:latin typeface="Franklin Gothic Book" panose="020B0503020102020204" pitchFamily="34" charset="0"/>
              </a:rPr>
              <a:t>.2 Implementing Semantic Search</a:t>
            </a:r>
            <a:br>
              <a:rPr lang="en-US" sz="3200" b="1" dirty="0">
                <a:latin typeface="Franklin Gothic Book" panose="020B0503020102020204" pitchFamily="34" charset="0"/>
              </a:rPr>
            </a:br>
            <a:endParaRPr lang="en-US" b="1" dirty="0"/>
          </a:p>
        </p:txBody>
      </p:sp>
      <p:cxnSp>
        <p:nvCxnSpPr>
          <p:cNvPr id="4" name="Straight Connector 3">
            <a:extLst>
              <a:ext uri="{FF2B5EF4-FFF2-40B4-BE49-F238E27FC236}">
                <a16:creationId xmlns:a16="http://schemas.microsoft.com/office/drawing/2014/main" id="{66163674-7B3B-6658-7063-1238E3772175}"/>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2A0DF956-51CF-068E-01D5-2E9B3214BE3D}"/>
              </a:ext>
            </a:extLst>
          </p:cNvPr>
          <p:cNvSpPr>
            <a:spLocks noGrp="1"/>
          </p:cNvSpPr>
          <p:nvPr>
            <p:ph type="body" sz="quarter" idx="13"/>
          </p:nvPr>
        </p:nvSpPr>
        <p:spPr>
          <a:xfrm>
            <a:off x="568715" y="1273243"/>
            <a:ext cx="3642041" cy="4727507"/>
          </a:xfrm>
        </p:spPr>
        <p:txBody>
          <a:bodyPr vert="horz" lIns="91440" tIns="45720" rIns="91440" bIns="45720" rtlCol="0" anchor="t">
            <a:normAutofit lnSpcReduction="10000"/>
          </a:bodyPr>
          <a:lstStyle/>
          <a:p>
            <a:pPr>
              <a:lnSpc>
                <a:spcPct val="100000"/>
              </a:lnSpc>
            </a:pPr>
            <a:r>
              <a:rPr lang="en-US" sz="1800" b="1" dirty="0">
                <a:solidFill>
                  <a:srgbClr val="000000"/>
                </a:solidFill>
                <a:latin typeface="Franklin Gothic Book"/>
              </a:rPr>
              <a:t>Functionality</a:t>
            </a:r>
          </a:p>
          <a:p>
            <a:pPr marL="285750" indent="-285750">
              <a:lnSpc>
                <a:spcPct val="100000"/>
              </a:lnSpc>
              <a:buFont typeface="Arial" panose="020B0604020202020204" pitchFamily="34" charset="0"/>
              <a:buChar char="•"/>
            </a:pPr>
            <a:r>
              <a:rPr lang="en-US" sz="1500" dirty="0">
                <a:solidFill>
                  <a:srgbClr val="000000"/>
                </a:solidFill>
                <a:latin typeface="Franklin Gothic Book"/>
              </a:rPr>
              <a:t>Semantic Search utilizes vectors to capture the meaning of a sentence, using a large language model to generate vector embeddings.</a:t>
            </a:r>
          </a:p>
          <a:p>
            <a:pPr marL="285750" indent="-285750">
              <a:lnSpc>
                <a:spcPct val="100000"/>
              </a:lnSpc>
              <a:buFont typeface="Arial" panose="020B0604020202020204" pitchFamily="34" charset="0"/>
              <a:buChar char="•"/>
            </a:pPr>
            <a:r>
              <a:rPr lang="en-US" sz="1500" dirty="0">
                <a:solidFill>
                  <a:srgbClr val="000000"/>
                </a:solidFill>
                <a:latin typeface="Franklin Gothic Book"/>
              </a:rPr>
              <a:t>Cosine similarity is applied to compare different vector embeddings, calculating similarity and providing a similarity score. Results are then ranked by this score.</a:t>
            </a:r>
          </a:p>
          <a:p>
            <a:pPr marL="285750" indent="-285750">
              <a:lnSpc>
                <a:spcPct val="100000"/>
              </a:lnSpc>
              <a:buFont typeface="Arial" panose="020B0604020202020204" pitchFamily="34" charset="0"/>
              <a:buChar char="•"/>
            </a:pPr>
            <a:r>
              <a:rPr lang="en-US" sz="1500" dirty="0">
                <a:solidFill>
                  <a:srgbClr val="000000"/>
                </a:solidFill>
                <a:latin typeface="Franklin Gothic Book"/>
              </a:rPr>
              <a:t>While cosine similarity helps us find similar terms for a query, there are cases where there are multiple codes for an occupation title.</a:t>
            </a:r>
          </a:p>
          <a:p>
            <a:pPr marL="285750" indent="-285750">
              <a:lnSpc>
                <a:spcPct val="100000"/>
              </a:lnSpc>
              <a:buFont typeface="Arial" panose="020B0604020202020204" pitchFamily="34" charset="0"/>
              <a:buChar char="•"/>
            </a:pPr>
            <a:r>
              <a:rPr lang="en-US" sz="1500" dirty="0">
                <a:solidFill>
                  <a:srgbClr val="000000"/>
                </a:solidFill>
                <a:latin typeface="Franklin Gothic Book"/>
              </a:rPr>
              <a:t>Vector embeddings are stored in a vector database for efficient retrieval, reducing the time needed to generate embeddings.</a:t>
            </a:r>
          </a:p>
        </p:txBody>
      </p:sp>
      <p:sp>
        <p:nvSpPr>
          <p:cNvPr id="15" name="TextBox 14">
            <a:extLst>
              <a:ext uri="{FF2B5EF4-FFF2-40B4-BE49-F238E27FC236}">
                <a16:creationId xmlns:a16="http://schemas.microsoft.com/office/drawing/2014/main" id="{BAFA6B66-64CD-4FE8-E035-C3398F633262}"/>
              </a:ext>
            </a:extLst>
          </p:cNvPr>
          <p:cNvSpPr txBox="1"/>
          <p:nvPr/>
        </p:nvSpPr>
        <p:spPr>
          <a:xfrm>
            <a:off x="5680087" y="1645006"/>
            <a:ext cx="4074427" cy="369332"/>
          </a:xfrm>
          <a:prstGeom prst="rect">
            <a:avLst/>
          </a:prstGeom>
          <a:noFill/>
        </p:spPr>
        <p:txBody>
          <a:bodyPr wrap="square" rtlCol="0">
            <a:spAutoFit/>
          </a:bodyPr>
          <a:lstStyle/>
          <a:p>
            <a:pPr algn="ctr"/>
            <a:r>
              <a:rPr lang="en-US" b="1" dirty="0">
                <a:latin typeface="Franklin Gothic Book" panose="020B0503020102020204" pitchFamily="34" charset="0"/>
              </a:rPr>
              <a:t>Example of Semantic Search</a:t>
            </a:r>
          </a:p>
        </p:txBody>
      </p:sp>
      <p:pic>
        <p:nvPicPr>
          <p:cNvPr id="6" name="Picture 5">
            <a:extLst>
              <a:ext uri="{FF2B5EF4-FFF2-40B4-BE49-F238E27FC236}">
                <a16:creationId xmlns:a16="http://schemas.microsoft.com/office/drawing/2014/main" id="{7204AA72-086E-3665-7C58-9F0F17A7B999}"/>
              </a:ext>
            </a:extLst>
          </p:cNvPr>
          <p:cNvPicPr>
            <a:picLocks noChangeAspect="1"/>
          </p:cNvPicPr>
          <p:nvPr/>
        </p:nvPicPr>
        <p:blipFill>
          <a:blip r:embed="rId3"/>
          <a:stretch>
            <a:fillRect/>
          </a:stretch>
        </p:blipFill>
        <p:spPr>
          <a:xfrm>
            <a:off x="4562621" y="2126492"/>
            <a:ext cx="6309360" cy="3021007"/>
          </a:xfrm>
          <a:prstGeom prst="rect">
            <a:avLst/>
          </a:prstGeom>
        </p:spPr>
      </p:pic>
      <p:sp>
        <p:nvSpPr>
          <p:cNvPr id="7" name="TextBox 6">
            <a:extLst>
              <a:ext uri="{FF2B5EF4-FFF2-40B4-BE49-F238E27FC236}">
                <a16:creationId xmlns:a16="http://schemas.microsoft.com/office/drawing/2014/main" id="{75E63849-8BC8-49A7-5C2E-7B1161108B8B}"/>
              </a:ext>
            </a:extLst>
          </p:cNvPr>
          <p:cNvSpPr txBox="1"/>
          <p:nvPr/>
        </p:nvSpPr>
        <p:spPr>
          <a:xfrm>
            <a:off x="4989692" y="3152001"/>
            <a:ext cx="975679" cy="276999"/>
          </a:xfrm>
          <a:prstGeom prst="rect">
            <a:avLst/>
          </a:prstGeom>
          <a:solidFill>
            <a:schemeClr val="bg1"/>
          </a:solidFill>
        </p:spPr>
        <p:txBody>
          <a:bodyPr wrap="square" rtlCol="0">
            <a:spAutoFit/>
          </a:bodyPr>
          <a:lstStyle/>
          <a:p>
            <a:r>
              <a:rPr lang="en-US" sz="1200" dirty="0">
                <a:latin typeface="Franklin Gothic Book" panose="020B0503020102020204" pitchFamily="34" charset="0"/>
                <a:cs typeface="Times New Roman" panose="02020603050405020304" pitchFamily="18" charset="0"/>
              </a:rPr>
              <a:t>“Firefighter”</a:t>
            </a:r>
          </a:p>
        </p:txBody>
      </p:sp>
      <p:sp>
        <p:nvSpPr>
          <p:cNvPr id="8" name="TextBox 7">
            <a:extLst>
              <a:ext uri="{FF2B5EF4-FFF2-40B4-BE49-F238E27FC236}">
                <a16:creationId xmlns:a16="http://schemas.microsoft.com/office/drawing/2014/main" id="{084766BE-E4E3-81EC-0AC0-9939921729EC}"/>
              </a:ext>
            </a:extLst>
          </p:cNvPr>
          <p:cNvSpPr txBox="1"/>
          <p:nvPr/>
        </p:nvSpPr>
        <p:spPr>
          <a:xfrm>
            <a:off x="4930354" y="3541154"/>
            <a:ext cx="1035017" cy="276999"/>
          </a:xfrm>
          <a:prstGeom prst="rect">
            <a:avLst/>
          </a:prstGeom>
          <a:solidFill>
            <a:schemeClr val="bg1"/>
          </a:solidFill>
        </p:spPr>
        <p:txBody>
          <a:bodyPr wrap="square" rtlCol="0">
            <a:spAutoFit/>
          </a:bodyPr>
          <a:lstStyle/>
          <a:p>
            <a:r>
              <a:rPr lang="en-US" sz="1200" dirty="0">
                <a:latin typeface="Franklin Gothic Book" panose="020B0503020102020204" pitchFamily="34" charset="0"/>
                <a:cs typeface="Times New Roman" panose="02020603050405020304" pitchFamily="18" charset="0"/>
              </a:rPr>
              <a:t>   “Fireman”</a:t>
            </a:r>
          </a:p>
        </p:txBody>
      </p:sp>
      <p:sp>
        <p:nvSpPr>
          <p:cNvPr id="9" name="TextBox 8">
            <a:extLst>
              <a:ext uri="{FF2B5EF4-FFF2-40B4-BE49-F238E27FC236}">
                <a16:creationId xmlns:a16="http://schemas.microsoft.com/office/drawing/2014/main" id="{C65358E4-C0E8-B980-7CA5-AEA466A90538}"/>
              </a:ext>
            </a:extLst>
          </p:cNvPr>
          <p:cNvSpPr txBox="1"/>
          <p:nvPr/>
        </p:nvSpPr>
        <p:spPr>
          <a:xfrm>
            <a:off x="4614042" y="3982946"/>
            <a:ext cx="1351329" cy="276999"/>
          </a:xfrm>
          <a:prstGeom prst="rect">
            <a:avLst/>
          </a:prstGeom>
          <a:solidFill>
            <a:schemeClr val="bg1"/>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“Firewood Cutter”</a:t>
            </a:r>
          </a:p>
        </p:txBody>
      </p:sp>
    </p:spTree>
    <p:extLst>
      <p:ext uri="{BB962C8B-B14F-4D97-AF65-F5344CB8AC3E}">
        <p14:creationId xmlns:p14="http://schemas.microsoft.com/office/powerpoint/2010/main" val="23390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8E1D6-E63A-19FB-30D0-8DA0A11D1F67}"/>
              </a:ext>
            </a:extLst>
          </p:cNvPr>
          <p:cNvSpPr>
            <a:spLocks noGrp="1"/>
          </p:cNvSpPr>
          <p:nvPr>
            <p:ph type="title"/>
          </p:nvPr>
        </p:nvSpPr>
        <p:spPr/>
        <p:txBody>
          <a:bodyPr/>
          <a:lstStyle/>
          <a:p>
            <a:r>
              <a:rPr lang="en-US" b="1" dirty="0">
                <a:latin typeface="Franklin Gothic Book" panose="020B0503020102020204" pitchFamily="34" charset="0"/>
              </a:rPr>
              <a:t>2.3 Optimizing Through Fine-Tuning</a:t>
            </a:r>
            <a:endParaRPr lang="en-US" b="1" dirty="0"/>
          </a:p>
        </p:txBody>
      </p:sp>
      <p:cxnSp>
        <p:nvCxnSpPr>
          <p:cNvPr id="4" name="Straight Connector 3">
            <a:extLst>
              <a:ext uri="{FF2B5EF4-FFF2-40B4-BE49-F238E27FC236}">
                <a16:creationId xmlns:a16="http://schemas.microsoft.com/office/drawing/2014/main" id="{D695D388-5628-70C3-CC84-4A930567BDF0}"/>
              </a:ext>
            </a:extLst>
          </p:cNvPr>
          <p:cNvCxnSpPr>
            <a:cxnSpLocks/>
          </p:cNvCxnSpPr>
          <p:nvPr/>
        </p:nvCxnSpPr>
        <p:spPr>
          <a:xfrm>
            <a:off x="556377" y="1058241"/>
            <a:ext cx="10451592" cy="0"/>
          </a:xfrm>
          <a:prstGeom prst="line">
            <a:avLst/>
          </a:prstGeom>
          <a:ln w="25400">
            <a:solidFill>
              <a:srgbClr val="8A8C8F"/>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93B7E86A-5209-877F-197C-99E65698EFE3}"/>
              </a:ext>
            </a:extLst>
          </p:cNvPr>
          <p:cNvSpPr>
            <a:spLocks noGrp="1"/>
          </p:cNvSpPr>
          <p:nvPr>
            <p:ph type="body" sz="quarter" idx="13"/>
          </p:nvPr>
        </p:nvSpPr>
        <p:spPr>
          <a:xfrm>
            <a:off x="568714" y="1273243"/>
            <a:ext cx="3560471" cy="4727507"/>
          </a:xfrm>
        </p:spPr>
        <p:txBody>
          <a:bodyPr vert="horz" lIns="91440" tIns="45720" rIns="91440" bIns="45720" rtlCol="0" anchor="t">
            <a:normAutofit/>
          </a:bodyPr>
          <a:lstStyle/>
          <a:p>
            <a:pPr marL="0" indent="0">
              <a:lnSpc>
                <a:spcPct val="100000"/>
              </a:lnSpc>
              <a:buNone/>
            </a:pPr>
            <a:r>
              <a:rPr lang="en-US" sz="1800" b="1">
                <a:solidFill>
                  <a:srgbClr val="000000"/>
                </a:solidFill>
                <a:latin typeface="Franklin Gothic Book"/>
              </a:rPr>
              <a:t>Improving Performance</a:t>
            </a:r>
          </a:p>
          <a:p>
            <a:pPr>
              <a:lnSpc>
                <a:spcPct val="100000"/>
              </a:lnSpc>
            </a:pPr>
            <a:r>
              <a:rPr lang="en-US" sz="1500">
                <a:solidFill>
                  <a:srgbClr val="000000"/>
                </a:solidFill>
                <a:latin typeface="Franklin Gothic Book"/>
              </a:rPr>
              <a:t>Although large language models are powerful, performance can still be improved by fine-tuning the chosen model to better understand the occupation and industry domain.</a:t>
            </a:r>
          </a:p>
          <a:p>
            <a:pPr>
              <a:lnSpc>
                <a:spcPct val="100000"/>
              </a:lnSpc>
            </a:pPr>
            <a:r>
              <a:rPr lang="en-US" sz="1500">
                <a:solidFill>
                  <a:srgbClr val="000000"/>
                </a:solidFill>
                <a:latin typeface="Franklin Gothic Book"/>
              </a:rPr>
              <a:t>Fine-tuning involves changing the weights in the chosen model to adapt to the provided data.</a:t>
            </a:r>
          </a:p>
          <a:p>
            <a:pPr>
              <a:lnSpc>
                <a:spcPct val="100000"/>
              </a:lnSpc>
            </a:pPr>
            <a:r>
              <a:rPr lang="en-US" sz="1500">
                <a:solidFill>
                  <a:srgbClr val="000000"/>
                </a:solidFill>
                <a:latin typeface="Franklin Gothic Book"/>
              </a:rPr>
              <a:t>The model was fine-tuned using the Census’s Alphabetical Indexes of Industries and Occupations, and this technique provided the most significant improvement in performance compared to any other techniques tested.</a:t>
            </a:r>
          </a:p>
          <a:p>
            <a:pPr>
              <a:lnSpc>
                <a:spcPct val="100000"/>
              </a:lnSpc>
            </a:pPr>
            <a:endParaRPr lang="en-US" sz="1500">
              <a:solidFill>
                <a:srgbClr val="000000"/>
              </a:solidFill>
              <a:latin typeface="Franklin Gothic Book" panose="020B0503020102020204" pitchFamily="34" charset="0"/>
            </a:endParaRPr>
          </a:p>
        </p:txBody>
      </p:sp>
      <p:pic>
        <p:nvPicPr>
          <p:cNvPr id="12" name="Graphic 11" descr="Arrow Right outline">
            <a:extLst>
              <a:ext uri="{FF2B5EF4-FFF2-40B4-BE49-F238E27FC236}">
                <a16:creationId xmlns:a16="http://schemas.microsoft.com/office/drawing/2014/main" id="{D9C6C604-2318-28AD-0A46-B79CD43730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5582" y="3771860"/>
            <a:ext cx="485939" cy="485939"/>
          </a:xfrm>
          <a:prstGeom prst="rect">
            <a:avLst/>
          </a:prstGeom>
        </p:spPr>
      </p:pic>
      <p:sp>
        <p:nvSpPr>
          <p:cNvPr id="2" name="TextBox 1">
            <a:extLst>
              <a:ext uri="{FF2B5EF4-FFF2-40B4-BE49-F238E27FC236}">
                <a16:creationId xmlns:a16="http://schemas.microsoft.com/office/drawing/2014/main" id="{90BD4EA2-F4D7-1257-DE8D-B483A9C5AF38}"/>
              </a:ext>
            </a:extLst>
          </p:cNvPr>
          <p:cNvSpPr txBox="1"/>
          <p:nvPr/>
        </p:nvSpPr>
        <p:spPr>
          <a:xfrm>
            <a:off x="6353376" y="1589222"/>
            <a:ext cx="3223076" cy="369332"/>
          </a:xfrm>
          <a:prstGeom prst="rect">
            <a:avLst/>
          </a:prstGeom>
          <a:noFill/>
        </p:spPr>
        <p:txBody>
          <a:bodyPr wrap="square" rtlCol="0">
            <a:spAutoFit/>
          </a:bodyPr>
          <a:lstStyle/>
          <a:p>
            <a:pPr algn="ctr"/>
            <a:r>
              <a:rPr lang="en-US" b="1" dirty="0">
                <a:latin typeface="Franklin Gothic Book" panose="020B0503020102020204" pitchFamily="34" charset="0"/>
              </a:rPr>
              <a:t>LLM </a:t>
            </a:r>
            <a:r>
              <a:rPr lang="en-US" b="1" dirty="0" err="1">
                <a:latin typeface="Franklin Gothic Book" panose="020B0503020102020204" pitchFamily="34" charset="0"/>
              </a:rPr>
              <a:t>Autocoding</a:t>
            </a:r>
            <a:r>
              <a:rPr lang="en-US" b="1" dirty="0">
                <a:latin typeface="Franklin Gothic Book" panose="020B0503020102020204" pitchFamily="34" charset="0"/>
              </a:rPr>
              <a:t> Process</a:t>
            </a:r>
          </a:p>
        </p:txBody>
      </p:sp>
      <p:pic>
        <p:nvPicPr>
          <p:cNvPr id="51" name="Graphic 50" descr="Database with solid fill">
            <a:extLst>
              <a:ext uri="{FF2B5EF4-FFF2-40B4-BE49-F238E27FC236}">
                <a16:creationId xmlns:a16="http://schemas.microsoft.com/office/drawing/2014/main" id="{2C4012DC-E0B5-25BB-9636-2D2F68D0CE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4182" y="4438571"/>
            <a:ext cx="600791" cy="600791"/>
          </a:xfrm>
          <a:prstGeom prst="rect">
            <a:avLst/>
          </a:prstGeom>
        </p:spPr>
      </p:pic>
      <p:pic>
        <p:nvPicPr>
          <p:cNvPr id="52" name="Graphic 51" descr="Gears with solid fill">
            <a:extLst>
              <a:ext uri="{FF2B5EF4-FFF2-40B4-BE49-F238E27FC236}">
                <a16:creationId xmlns:a16="http://schemas.microsoft.com/office/drawing/2014/main" id="{2223F8B5-1F3C-FBC6-E99D-711DAB9FFF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68077" y="3680125"/>
            <a:ext cx="669408" cy="669408"/>
          </a:xfrm>
          <a:prstGeom prst="rect">
            <a:avLst/>
          </a:prstGeom>
        </p:spPr>
      </p:pic>
      <p:pic>
        <p:nvPicPr>
          <p:cNvPr id="54" name="Graphic 53" descr="Document with solid fill">
            <a:extLst>
              <a:ext uri="{FF2B5EF4-FFF2-40B4-BE49-F238E27FC236}">
                <a16:creationId xmlns:a16="http://schemas.microsoft.com/office/drawing/2014/main" id="{7E601D3A-E019-90E5-270A-D7D6AA49DB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74678" y="2190818"/>
            <a:ext cx="481734" cy="481734"/>
          </a:xfrm>
          <a:prstGeom prst="rect">
            <a:avLst/>
          </a:prstGeom>
        </p:spPr>
      </p:pic>
      <p:sp>
        <p:nvSpPr>
          <p:cNvPr id="55" name="TextBox 54">
            <a:extLst>
              <a:ext uri="{FF2B5EF4-FFF2-40B4-BE49-F238E27FC236}">
                <a16:creationId xmlns:a16="http://schemas.microsoft.com/office/drawing/2014/main" id="{0AFC88C6-02BA-16CA-653D-7F91506BD368}"/>
              </a:ext>
            </a:extLst>
          </p:cNvPr>
          <p:cNvSpPr txBox="1"/>
          <p:nvPr/>
        </p:nvSpPr>
        <p:spPr>
          <a:xfrm>
            <a:off x="4454435" y="4349533"/>
            <a:ext cx="1159045" cy="400110"/>
          </a:xfrm>
          <a:prstGeom prst="rect">
            <a:avLst/>
          </a:prstGeom>
          <a:noFill/>
        </p:spPr>
        <p:txBody>
          <a:bodyPr wrap="square" rtlCol="0">
            <a:spAutoFit/>
          </a:bodyPr>
          <a:lstStyle/>
          <a:p>
            <a:pPr algn="ctr"/>
            <a:r>
              <a:rPr lang="en-US" sz="1000">
                <a:latin typeface="Franklin Gothic Book" panose="020B0503020102020204" pitchFamily="34" charset="0"/>
              </a:rPr>
              <a:t>Pre-Trained Large Language Model</a:t>
            </a:r>
          </a:p>
        </p:txBody>
      </p:sp>
      <p:sp>
        <p:nvSpPr>
          <p:cNvPr id="56" name="TextBox 55">
            <a:extLst>
              <a:ext uri="{FF2B5EF4-FFF2-40B4-BE49-F238E27FC236}">
                <a16:creationId xmlns:a16="http://schemas.microsoft.com/office/drawing/2014/main" id="{F5B717AB-EC8D-D516-B3FC-A3A0D7FD0A63}"/>
              </a:ext>
            </a:extLst>
          </p:cNvPr>
          <p:cNvSpPr txBox="1"/>
          <p:nvPr/>
        </p:nvSpPr>
        <p:spPr>
          <a:xfrm>
            <a:off x="5684836" y="4349533"/>
            <a:ext cx="1159045" cy="400110"/>
          </a:xfrm>
          <a:prstGeom prst="rect">
            <a:avLst/>
          </a:prstGeom>
          <a:noFill/>
        </p:spPr>
        <p:txBody>
          <a:bodyPr wrap="square" rtlCol="0">
            <a:spAutoFit/>
          </a:bodyPr>
          <a:lstStyle/>
          <a:p>
            <a:pPr algn="ctr"/>
            <a:r>
              <a:rPr lang="en-US" sz="1000">
                <a:latin typeface="Franklin Gothic Book" panose="020B0503020102020204" pitchFamily="34" charset="0"/>
              </a:rPr>
              <a:t>Supervised Fine-Tuning</a:t>
            </a:r>
          </a:p>
        </p:txBody>
      </p:sp>
      <p:sp>
        <p:nvSpPr>
          <p:cNvPr id="57" name="TextBox 56">
            <a:extLst>
              <a:ext uri="{FF2B5EF4-FFF2-40B4-BE49-F238E27FC236}">
                <a16:creationId xmlns:a16="http://schemas.microsoft.com/office/drawing/2014/main" id="{5DDFA6B0-DBA7-FA86-F04F-5B63B2796279}"/>
              </a:ext>
            </a:extLst>
          </p:cNvPr>
          <p:cNvSpPr txBox="1"/>
          <p:nvPr/>
        </p:nvSpPr>
        <p:spPr>
          <a:xfrm>
            <a:off x="5652920" y="2672552"/>
            <a:ext cx="1321522" cy="400110"/>
          </a:xfrm>
          <a:prstGeom prst="rect">
            <a:avLst/>
          </a:prstGeom>
          <a:noFill/>
        </p:spPr>
        <p:txBody>
          <a:bodyPr wrap="square" rtlCol="0">
            <a:spAutoFit/>
          </a:bodyPr>
          <a:lstStyle/>
          <a:p>
            <a:pPr algn="ctr"/>
            <a:r>
              <a:rPr lang="en-US" sz="1000" dirty="0">
                <a:latin typeface="Franklin Gothic Book" panose="020B0503020102020204" pitchFamily="34" charset="0"/>
              </a:rPr>
              <a:t>Industry and Occupation Data</a:t>
            </a:r>
          </a:p>
        </p:txBody>
      </p:sp>
      <p:sp>
        <p:nvSpPr>
          <p:cNvPr id="63" name="TextBox 62">
            <a:extLst>
              <a:ext uri="{FF2B5EF4-FFF2-40B4-BE49-F238E27FC236}">
                <a16:creationId xmlns:a16="http://schemas.microsoft.com/office/drawing/2014/main" id="{90569EE4-3092-187B-9EED-A66B8952FBC6}"/>
              </a:ext>
            </a:extLst>
          </p:cNvPr>
          <p:cNvSpPr txBox="1"/>
          <p:nvPr/>
        </p:nvSpPr>
        <p:spPr>
          <a:xfrm>
            <a:off x="7155054" y="5034296"/>
            <a:ext cx="1159045" cy="553998"/>
          </a:xfrm>
          <a:prstGeom prst="rect">
            <a:avLst/>
          </a:prstGeom>
          <a:noFill/>
        </p:spPr>
        <p:txBody>
          <a:bodyPr wrap="square" rtlCol="0">
            <a:spAutoFit/>
          </a:bodyPr>
          <a:lstStyle/>
          <a:p>
            <a:pPr algn="ctr"/>
            <a:r>
              <a:rPr lang="en-US" sz="1000" dirty="0">
                <a:latin typeface="Franklin Gothic Book" panose="020B0503020102020204" pitchFamily="34" charset="0"/>
              </a:rPr>
              <a:t>Fine-Tuned Large Language Model </a:t>
            </a:r>
            <a:r>
              <a:rPr lang="en-US" sz="1000">
                <a:latin typeface="Franklin Gothic Book" panose="020B0503020102020204" pitchFamily="34" charset="0"/>
              </a:rPr>
              <a:t>(Occupation)</a:t>
            </a:r>
            <a:endParaRPr lang="en-US" sz="1000" dirty="0">
              <a:latin typeface="Franklin Gothic Book" panose="020B0503020102020204" pitchFamily="34" charset="0"/>
            </a:endParaRPr>
          </a:p>
        </p:txBody>
      </p:sp>
      <p:pic>
        <p:nvPicPr>
          <p:cNvPr id="64" name="Graphic 63" descr="Database with solid fill">
            <a:extLst>
              <a:ext uri="{FF2B5EF4-FFF2-40B4-BE49-F238E27FC236}">
                <a16:creationId xmlns:a16="http://schemas.microsoft.com/office/drawing/2014/main" id="{88387D6E-7E2A-8640-9304-650031BA8F61}"/>
              </a:ext>
            </a:extLst>
          </p:cNvPr>
          <p:cNvPicPr>
            <a:picLocks noChangeAspect="1"/>
          </p:cNvPicPr>
          <p:nvPr/>
        </p:nvPicPr>
        <p:blipFill>
          <a:blip r:embed="rId5">
            <a:extLst>
              <a:ext uri="{96DAC541-7B7A-43D3-8B79-37D633B846F1}">
                <asvg:svgBlip xmlns:asvg="http://schemas.microsoft.com/office/drawing/2016/SVG/main" r:embed="rId11"/>
              </a:ext>
            </a:extLst>
          </a:blip>
          <a:stretch>
            <a:fillRect/>
          </a:stretch>
        </p:blipFill>
        <p:spPr>
          <a:xfrm>
            <a:off x="4748236" y="3708146"/>
            <a:ext cx="600791" cy="600791"/>
          </a:xfrm>
          <a:prstGeom prst="rect">
            <a:avLst/>
          </a:prstGeom>
        </p:spPr>
      </p:pic>
      <p:pic>
        <p:nvPicPr>
          <p:cNvPr id="67" name="Graphic 66" descr="Magnifying glass with solid fill">
            <a:extLst>
              <a:ext uri="{FF2B5EF4-FFF2-40B4-BE49-F238E27FC236}">
                <a16:creationId xmlns:a16="http://schemas.microsoft.com/office/drawing/2014/main" id="{8DBE49D1-27E5-6025-EB58-E066DCB3356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83946" y="3142207"/>
            <a:ext cx="517425" cy="517425"/>
          </a:xfrm>
          <a:prstGeom prst="rect">
            <a:avLst/>
          </a:prstGeom>
        </p:spPr>
      </p:pic>
      <p:pic>
        <p:nvPicPr>
          <p:cNvPr id="70" name="Graphic 69" descr="Magnifying glass with solid fill">
            <a:extLst>
              <a:ext uri="{FF2B5EF4-FFF2-40B4-BE49-F238E27FC236}">
                <a16:creationId xmlns:a16="http://schemas.microsoft.com/office/drawing/2014/main" id="{5E1396EA-6993-D1ED-38D7-C09851500B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65665" y="4565960"/>
            <a:ext cx="517425" cy="517425"/>
          </a:xfrm>
          <a:prstGeom prst="rect">
            <a:avLst/>
          </a:prstGeom>
        </p:spPr>
      </p:pic>
      <p:sp>
        <p:nvSpPr>
          <p:cNvPr id="71" name="TextBox 70">
            <a:extLst>
              <a:ext uri="{FF2B5EF4-FFF2-40B4-BE49-F238E27FC236}">
                <a16:creationId xmlns:a16="http://schemas.microsoft.com/office/drawing/2014/main" id="{CD94948C-D255-D9B6-7F25-D6171D725843}"/>
              </a:ext>
            </a:extLst>
          </p:cNvPr>
          <p:cNvSpPr txBox="1"/>
          <p:nvPr/>
        </p:nvSpPr>
        <p:spPr>
          <a:xfrm>
            <a:off x="8608554" y="3624465"/>
            <a:ext cx="1159045" cy="246221"/>
          </a:xfrm>
          <a:prstGeom prst="rect">
            <a:avLst/>
          </a:prstGeom>
          <a:noFill/>
        </p:spPr>
        <p:txBody>
          <a:bodyPr wrap="square" rtlCol="0">
            <a:spAutoFit/>
          </a:bodyPr>
          <a:lstStyle/>
          <a:p>
            <a:pPr algn="ctr"/>
            <a:r>
              <a:rPr lang="en-US" sz="1000">
                <a:latin typeface="Franklin Gothic Book" panose="020B0503020102020204" pitchFamily="34" charset="0"/>
              </a:rPr>
              <a:t>Semantic Search</a:t>
            </a:r>
          </a:p>
        </p:txBody>
      </p:sp>
      <p:sp>
        <p:nvSpPr>
          <p:cNvPr id="72" name="TextBox 71">
            <a:extLst>
              <a:ext uri="{FF2B5EF4-FFF2-40B4-BE49-F238E27FC236}">
                <a16:creationId xmlns:a16="http://schemas.microsoft.com/office/drawing/2014/main" id="{8B735568-83E7-0F4F-060D-3E234495A5D9}"/>
              </a:ext>
            </a:extLst>
          </p:cNvPr>
          <p:cNvSpPr txBox="1"/>
          <p:nvPr/>
        </p:nvSpPr>
        <p:spPr>
          <a:xfrm>
            <a:off x="8597535" y="5050734"/>
            <a:ext cx="1159045" cy="246221"/>
          </a:xfrm>
          <a:prstGeom prst="rect">
            <a:avLst/>
          </a:prstGeom>
          <a:noFill/>
        </p:spPr>
        <p:txBody>
          <a:bodyPr wrap="square" rtlCol="0">
            <a:spAutoFit/>
          </a:bodyPr>
          <a:lstStyle/>
          <a:p>
            <a:pPr algn="ctr"/>
            <a:r>
              <a:rPr lang="en-US" sz="1000">
                <a:latin typeface="Franklin Gothic Book" panose="020B0503020102020204" pitchFamily="34" charset="0"/>
              </a:rPr>
              <a:t>Semantic Search</a:t>
            </a:r>
          </a:p>
        </p:txBody>
      </p:sp>
      <p:pic>
        <p:nvPicPr>
          <p:cNvPr id="75" name="Graphic 74" descr="Clipboard Checked with solid fill">
            <a:extLst>
              <a:ext uri="{FF2B5EF4-FFF2-40B4-BE49-F238E27FC236}">
                <a16:creationId xmlns:a16="http://schemas.microsoft.com/office/drawing/2014/main" id="{A0006118-6CBC-5D81-B27B-649FD430EA6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13783" y="3096929"/>
            <a:ext cx="607983" cy="607983"/>
          </a:xfrm>
          <a:prstGeom prst="rect">
            <a:avLst/>
          </a:prstGeom>
        </p:spPr>
      </p:pic>
      <p:pic>
        <p:nvPicPr>
          <p:cNvPr id="76" name="Graphic 75" descr="Clipboard Checked with solid fill">
            <a:extLst>
              <a:ext uri="{FF2B5EF4-FFF2-40B4-BE49-F238E27FC236}">
                <a16:creationId xmlns:a16="http://schemas.microsoft.com/office/drawing/2014/main" id="{D763BB87-C3F1-4462-526B-9538C6889F4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13782" y="4569212"/>
            <a:ext cx="607983" cy="607983"/>
          </a:xfrm>
          <a:prstGeom prst="rect">
            <a:avLst/>
          </a:prstGeom>
        </p:spPr>
      </p:pic>
      <p:sp>
        <p:nvSpPr>
          <p:cNvPr id="77" name="TextBox 76">
            <a:extLst>
              <a:ext uri="{FF2B5EF4-FFF2-40B4-BE49-F238E27FC236}">
                <a16:creationId xmlns:a16="http://schemas.microsoft.com/office/drawing/2014/main" id="{B7B77A32-A8D9-88AF-AD1E-FF02D6248756}"/>
              </a:ext>
            </a:extLst>
          </p:cNvPr>
          <p:cNvSpPr txBox="1"/>
          <p:nvPr/>
        </p:nvSpPr>
        <p:spPr>
          <a:xfrm>
            <a:off x="9938250" y="5173844"/>
            <a:ext cx="1159045" cy="400110"/>
          </a:xfrm>
          <a:prstGeom prst="rect">
            <a:avLst/>
          </a:prstGeom>
          <a:noFill/>
        </p:spPr>
        <p:txBody>
          <a:bodyPr wrap="square" rtlCol="0">
            <a:spAutoFit/>
          </a:bodyPr>
          <a:lstStyle/>
          <a:p>
            <a:pPr algn="ctr"/>
            <a:r>
              <a:rPr lang="en-US" sz="1000" dirty="0">
                <a:latin typeface="Franklin Gothic Book" panose="020B0503020102020204" pitchFamily="34" charset="0"/>
              </a:rPr>
              <a:t>Assign Occupation Code</a:t>
            </a:r>
          </a:p>
        </p:txBody>
      </p:sp>
      <p:sp>
        <p:nvSpPr>
          <p:cNvPr id="78" name="TextBox 77">
            <a:extLst>
              <a:ext uri="{FF2B5EF4-FFF2-40B4-BE49-F238E27FC236}">
                <a16:creationId xmlns:a16="http://schemas.microsoft.com/office/drawing/2014/main" id="{E8311B24-D4B1-1ED7-BBAD-227AA4BBB262}"/>
              </a:ext>
            </a:extLst>
          </p:cNvPr>
          <p:cNvSpPr txBox="1"/>
          <p:nvPr/>
        </p:nvSpPr>
        <p:spPr>
          <a:xfrm>
            <a:off x="9964192" y="3703237"/>
            <a:ext cx="1159045" cy="400110"/>
          </a:xfrm>
          <a:prstGeom prst="rect">
            <a:avLst/>
          </a:prstGeom>
          <a:noFill/>
        </p:spPr>
        <p:txBody>
          <a:bodyPr wrap="square" rtlCol="0">
            <a:spAutoFit/>
          </a:bodyPr>
          <a:lstStyle/>
          <a:p>
            <a:pPr algn="ctr"/>
            <a:r>
              <a:rPr lang="en-US" sz="1000" dirty="0">
                <a:latin typeface="Franklin Gothic Book" panose="020B0503020102020204" pitchFamily="34" charset="0"/>
              </a:rPr>
              <a:t>Assign Industry Code</a:t>
            </a:r>
          </a:p>
        </p:txBody>
      </p:sp>
      <p:pic>
        <p:nvPicPr>
          <p:cNvPr id="79" name="Graphic 78" descr="Document with solid fill">
            <a:extLst>
              <a:ext uri="{FF2B5EF4-FFF2-40B4-BE49-F238E27FC236}">
                <a16:creationId xmlns:a16="http://schemas.microsoft.com/office/drawing/2014/main" id="{A2E6495A-5389-3F83-50AB-055902FD6C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93279" y="4826636"/>
            <a:ext cx="172130" cy="172130"/>
          </a:xfrm>
          <a:prstGeom prst="rect">
            <a:avLst/>
          </a:prstGeom>
        </p:spPr>
      </p:pic>
      <p:pic>
        <p:nvPicPr>
          <p:cNvPr id="80" name="Graphic 79" descr="Arrow Right outline">
            <a:extLst>
              <a:ext uri="{FF2B5EF4-FFF2-40B4-BE49-F238E27FC236}">
                <a16:creationId xmlns:a16="http://schemas.microsoft.com/office/drawing/2014/main" id="{102A9C76-0C83-B0AC-1F49-0E8F46D97A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6799" y="3163726"/>
            <a:ext cx="485939" cy="485939"/>
          </a:xfrm>
          <a:prstGeom prst="rect">
            <a:avLst/>
          </a:prstGeom>
        </p:spPr>
      </p:pic>
      <p:pic>
        <p:nvPicPr>
          <p:cNvPr id="81" name="Graphic 80" descr="Arrow Right outline">
            <a:extLst>
              <a:ext uri="{FF2B5EF4-FFF2-40B4-BE49-F238E27FC236}">
                <a16:creationId xmlns:a16="http://schemas.microsoft.com/office/drawing/2014/main" id="{5ABAF09B-0777-3988-6D7E-64A7A205FD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187253">
            <a:off x="6707916" y="3437155"/>
            <a:ext cx="485939" cy="485939"/>
          </a:xfrm>
          <a:prstGeom prst="rect">
            <a:avLst/>
          </a:prstGeom>
        </p:spPr>
      </p:pic>
      <p:pic>
        <p:nvPicPr>
          <p:cNvPr id="82" name="Graphic 81" descr="Arrow Right outline">
            <a:extLst>
              <a:ext uri="{FF2B5EF4-FFF2-40B4-BE49-F238E27FC236}">
                <a16:creationId xmlns:a16="http://schemas.microsoft.com/office/drawing/2014/main" id="{EE40AA5E-B218-EE38-E179-F42D9B5E45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6799" y="4598611"/>
            <a:ext cx="485939" cy="485939"/>
          </a:xfrm>
          <a:prstGeom prst="rect">
            <a:avLst/>
          </a:prstGeom>
        </p:spPr>
      </p:pic>
      <p:pic>
        <p:nvPicPr>
          <p:cNvPr id="83" name="Graphic 82" descr="Arrow Right outline">
            <a:extLst>
              <a:ext uri="{FF2B5EF4-FFF2-40B4-BE49-F238E27FC236}">
                <a16:creationId xmlns:a16="http://schemas.microsoft.com/office/drawing/2014/main" id="{BD10F459-08D7-E240-494A-2C1D0DAF14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6959" y="3177071"/>
            <a:ext cx="485939" cy="485939"/>
          </a:xfrm>
          <a:prstGeom prst="rect">
            <a:avLst/>
          </a:prstGeom>
        </p:spPr>
      </p:pic>
      <p:pic>
        <p:nvPicPr>
          <p:cNvPr id="84" name="Graphic 83" descr="Arrow Right outline">
            <a:extLst>
              <a:ext uri="{FF2B5EF4-FFF2-40B4-BE49-F238E27FC236}">
                <a16:creationId xmlns:a16="http://schemas.microsoft.com/office/drawing/2014/main" id="{BF7FB15D-C633-DD14-E729-4D6E5756B0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8898" y="4605829"/>
            <a:ext cx="485939" cy="485939"/>
          </a:xfrm>
          <a:prstGeom prst="rect">
            <a:avLst/>
          </a:prstGeom>
        </p:spPr>
      </p:pic>
      <p:pic>
        <p:nvPicPr>
          <p:cNvPr id="85" name="Graphic 84" descr="Arrow Right outline">
            <a:extLst>
              <a:ext uri="{FF2B5EF4-FFF2-40B4-BE49-F238E27FC236}">
                <a16:creationId xmlns:a16="http://schemas.microsoft.com/office/drawing/2014/main" id="{3BAF55DA-ED92-BE33-528A-15983EA701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021388" y="3098990"/>
            <a:ext cx="485939" cy="485939"/>
          </a:xfrm>
          <a:prstGeom prst="rect">
            <a:avLst/>
          </a:prstGeom>
        </p:spPr>
      </p:pic>
      <p:pic>
        <p:nvPicPr>
          <p:cNvPr id="6" name="Graphic 5" descr="Database with solid fill">
            <a:extLst>
              <a:ext uri="{FF2B5EF4-FFF2-40B4-BE49-F238E27FC236}">
                <a16:creationId xmlns:a16="http://schemas.microsoft.com/office/drawing/2014/main" id="{3D5BE619-5FA7-0D87-50FA-8B8438CDDB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5236" y="3033953"/>
            <a:ext cx="600791" cy="600791"/>
          </a:xfrm>
          <a:prstGeom prst="rect">
            <a:avLst/>
          </a:prstGeom>
        </p:spPr>
      </p:pic>
      <p:sp>
        <p:nvSpPr>
          <p:cNvPr id="7" name="TextBox 6">
            <a:extLst>
              <a:ext uri="{FF2B5EF4-FFF2-40B4-BE49-F238E27FC236}">
                <a16:creationId xmlns:a16="http://schemas.microsoft.com/office/drawing/2014/main" id="{18B7F471-C744-326E-B9A0-BAA7D9A7DCC7}"/>
              </a:ext>
            </a:extLst>
          </p:cNvPr>
          <p:cNvSpPr txBox="1"/>
          <p:nvPr/>
        </p:nvSpPr>
        <p:spPr>
          <a:xfrm>
            <a:off x="7136108" y="3629678"/>
            <a:ext cx="1159045" cy="553998"/>
          </a:xfrm>
          <a:prstGeom prst="rect">
            <a:avLst/>
          </a:prstGeom>
          <a:noFill/>
        </p:spPr>
        <p:txBody>
          <a:bodyPr wrap="square" rtlCol="0">
            <a:spAutoFit/>
          </a:bodyPr>
          <a:lstStyle/>
          <a:p>
            <a:pPr algn="ctr"/>
            <a:r>
              <a:rPr lang="en-US" sz="1000" dirty="0">
                <a:latin typeface="Franklin Gothic Book" panose="020B0503020102020204" pitchFamily="34" charset="0"/>
              </a:rPr>
              <a:t>Fine-Tuned Large Language Model (Industry)</a:t>
            </a:r>
          </a:p>
        </p:txBody>
      </p:sp>
      <p:pic>
        <p:nvPicPr>
          <p:cNvPr id="8" name="Graphic 7" descr="Document with solid fill">
            <a:extLst>
              <a:ext uri="{FF2B5EF4-FFF2-40B4-BE49-F238E27FC236}">
                <a16:creationId xmlns:a16="http://schemas.microsoft.com/office/drawing/2014/main" id="{D829AC67-0ACD-73A7-F12E-A42EF14CC2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74333" y="3422018"/>
            <a:ext cx="172130" cy="172130"/>
          </a:xfrm>
          <a:prstGeom prst="rect">
            <a:avLst/>
          </a:prstGeom>
        </p:spPr>
      </p:pic>
      <p:pic>
        <p:nvPicPr>
          <p:cNvPr id="9" name="Graphic 8" descr="Arrow Right outline">
            <a:extLst>
              <a:ext uri="{FF2B5EF4-FFF2-40B4-BE49-F238E27FC236}">
                <a16:creationId xmlns:a16="http://schemas.microsoft.com/office/drawing/2014/main" id="{7B5D1213-90CE-DF36-B9DF-5F6F6463F8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71372">
            <a:off x="6724399" y="4348211"/>
            <a:ext cx="485939" cy="485939"/>
          </a:xfrm>
          <a:prstGeom prst="rect">
            <a:avLst/>
          </a:prstGeom>
        </p:spPr>
      </p:pic>
    </p:spTree>
    <p:extLst>
      <p:ext uri="{BB962C8B-B14F-4D97-AF65-F5344CB8AC3E}">
        <p14:creationId xmlns:p14="http://schemas.microsoft.com/office/powerpoint/2010/main" val="4070847882"/>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rgbClr val="8A8C8F"/>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30 Census Design Selection Recommendations - Pro45 IFE Proxy Procedures - v0.1" id="{D2F3676C-8840-4489-9B9C-DADBF028783F}" vid="{88024FEC-5DC5-470F-AE2C-598D5A2D0C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C7AC06673DB47AE3983B332D278A9" ma:contentTypeVersion="3" ma:contentTypeDescription="Create a new document." ma:contentTypeScope="" ma:versionID="24df3de390d737e792c5366cddaf9da8">
  <xsd:schema xmlns:xsd="http://www.w3.org/2001/XMLSchema" xmlns:xs="http://www.w3.org/2001/XMLSchema" xmlns:p="http://schemas.microsoft.com/office/2006/metadata/properties" xmlns:ns2="e6db4f07-2e5e-4997-a3e4-76854ad13079" xmlns:ns3="48fcb02c-68b6-4721-b044-ff19e869f574" targetNamespace="http://schemas.microsoft.com/office/2006/metadata/properties" ma:root="true" ma:fieldsID="277a4db21009f499ff9438ccd9951c18" ns2:_="" ns3:_="">
    <xsd:import namespace="e6db4f07-2e5e-4997-a3e4-76854ad13079"/>
    <xsd:import namespace="48fcb02c-68b6-4721-b044-ff19e869f574"/>
    <xsd:element name="properties">
      <xsd:complexType>
        <xsd:sequence>
          <xsd:element name="documentManagement">
            <xsd:complexType>
              <xsd:all>
                <xsd:element ref="ns2:Document_x0020_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b4f07-2e5e-4997-a3e4-76854ad13079" elementFormDefault="qualified">
    <xsd:import namespace="http://schemas.microsoft.com/office/2006/documentManagement/types"/>
    <xsd:import namespace="http://schemas.microsoft.com/office/infopath/2007/PartnerControls"/>
    <xsd:element name="Document_x0020_Type" ma:index="8" nillable="true" ma:displayName="Document Type" ma:default="Minutes" ma:format="Dropdown" ma:internalName="Document_x0020_Type">
      <xsd:simpleType>
        <xsd:restriction base="dms:Choice">
          <xsd:enumeration value="Agenda"/>
          <xsd:enumeration value="Minutes"/>
          <xsd:enumeration value="Presentation"/>
          <xsd:enumeration value="Reference Guid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8fcb02c-68b6-4721-b044-ff19e869f57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e6db4f07-2e5e-4997-a3e4-76854ad13079">Minutes</Document_x0020_Type>
  </documentManagement>
</p:properties>
</file>

<file path=customXml/itemProps1.xml><?xml version="1.0" encoding="utf-8"?>
<ds:datastoreItem xmlns:ds="http://schemas.openxmlformats.org/officeDocument/2006/customXml" ds:itemID="{CD78B49B-A4D3-4268-890E-1EF893621C80}"/>
</file>

<file path=customXml/itemProps2.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3.xml><?xml version="1.0" encoding="utf-8"?>
<ds:datastoreItem xmlns:ds="http://schemas.openxmlformats.org/officeDocument/2006/customXml" ds:itemID="{CEA9B47F-3DD8-4645-81DC-B88780643C07}">
  <ds:schemaRefs>
    <ds:schemaRef ds:uri="01ebb248-5b1b-4068-b1bb-0549e6809aa0"/>
    <ds:schemaRef ds:uri="http://www.w3.org/XML/1998/namespace"/>
    <ds:schemaRef ds:uri="http://schemas.openxmlformats.org/package/2006/metadata/core-properties"/>
    <ds:schemaRef ds:uri="5b4a5e86-376b-41dd-b6d1-9f341e300895"/>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docMetadata/LabelInfo.xml><?xml version="1.0" encoding="utf-8"?>
<clbl:labelList xmlns:clbl="http://schemas.microsoft.com/office/2020/mipLabelMetadata">
  <clbl:label id="{3aa716f1-e559-41ce-a530-47d18313c603}" enabled="0" method="" siteId="{3aa716f1-e559-41ce-a530-47d18313c603}" removed="1"/>
</clbl:labelList>
</file>

<file path=docProps/app.xml><?xml version="1.0" encoding="utf-8"?>
<Properties xmlns="http://schemas.openxmlformats.org/officeDocument/2006/extended-properties" xmlns:vt="http://schemas.openxmlformats.org/officeDocument/2006/docPropsVTypes">
  <Template>2030 Census Design Selection Recommendations - Pro45 IFE Proxy Procedures - v0.1</Template>
  <TotalTime>2924</TotalTime>
  <Words>3244</Words>
  <Application>Microsoft Office PowerPoint</Application>
  <PresentationFormat>Widescreen</PresentationFormat>
  <Paragraphs>207</Paragraphs>
  <Slides>21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Franklin Gothic Book</vt:lpstr>
      <vt:lpstr>Gotham Book</vt:lpstr>
      <vt:lpstr>Gotham Medium</vt:lpstr>
      <vt:lpstr>Times New Roman</vt:lpstr>
      <vt:lpstr>Office Theme</vt:lpstr>
      <vt:lpstr>PowerPoint Presentation</vt:lpstr>
      <vt:lpstr>Agenda</vt:lpstr>
      <vt:lpstr>PowerPoint Presentation</vt:lpstr>
      <vt:lpstr>1.1 American Community Survey </vt:lpstr>
      <vt:lpstr>1.2 Industry and Occupation (I&amp;O) Autocoding</vt:lpstr>
      <vt:lpstr>PowerPoint Presentation</vt:lpstr>
      <vt:lpstr>2.1 Utilizing Large Language Models</vt:lpstr>
      <vt:lpstr>2.2 Implementing Semantic Search </vt:lpstr>
      <vt:lpstr>2.3 Optimizing Through Fine-Tuning</vt:lpstr>
      <vt:lpstr>2.4 Evaluating Model Performance </vt:lpstr>
      <vt:lpstr>2.4 Evaluating Model Performance </vt:lpstr>
      <vt:lpstr>2.4 Evaluating Model Performance </vt:lpstr>
      <vt:lpstr>PowerPoint Presentation</vt:lpstr>
      <vt:lpstr>3.1 Challenges in Autocoding  </vt:lpstr>
      <vt:lpstr>3.2 Measuring the quality of the Autocoder </vt:lpstr>
      <vt:lpstr>3.3 Metrics we Analyze</vt:lpstr>
      <vt:lpstr>3.4 How Quality Check Improves the Autocoder </vt:lpstr>
      <vt:lpstr>PowerPoint Presentation</vt:lpstr>
      <vt:lpstr>4.1 Future Work</vt:lpstr>
      <vt:lpstr>PowerPoint Presentation</vt:lpstr>
      <vt:lpstr>Presenter Contact Information</vt:lpstr>
    </vt:vector>
  </TitlesOfParts>
  <Company>U.S. Census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Flanagan Borman (CENSUS/DCMD FED)</dc:creator>
  <cp:lastModifiedBy>Jackson Chen (CENSUS/SEHSD CTR)</cp:lastModifiedBy>
  <cp:revision>61</cp:revision>
  <dcterms:created xsi:type="dcterms:W3CDTF">2023-08-22T11:48:32Z</dcterms:created>
  <dcterms:modified xsi:type="dcterms:W3CDTF">2025-04-22T17:57:14Z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0x01010003DC7AC06673DB47AE3983B332D278A9</vt:lpwstr>
  </property>
  <property fmtid="{D5CDD505-2E9C-101B-9397-08002B2CF9AE}" pid="3" name="MediaServiceImageTags">
    <vt:lpwstr/>
  </property>
</Properties>
</file>