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charts/colors3.xml" ContentType="application/vnd.ms-office.chartcolorstyle+xml"/>
  <Override PartName="/ppt/theme/theme2.xml" ContentType="application/vnd.openxmlformats-officedocument.theme+xml"/>
  <Override PartName="/ppt/authors.xml" ContentType="application/vnd.ms-powerpoint.authors+xml"/>
  <Override PartName="/ppt/charts/chart11.xml" ContentType="application/vnd.openxmlformats-officedocument.drawingml.chart+xml"/>
  <Override PartName="/ppt/theme/themeOverride11.xml" ContentType="application/vnd.openxmlformats-officedocument.themeOverride+xml"/>
  <Override PartName="/ppt/charts/colors2.xml" ContentType="application/vnd.ms-office.chartcolorstyle+xml"/>
  <Override PartName="/ppt/charts/style2.xml" ContentType="application/vnd.ms-office.chartstyle+xml"/>
  <Override PartName="/ppt/theme/themeOverride10.xml" ContentType="application/vnd.openxmlformats-officedocument.themeOverride+xml"/>
  <Override PartName="/ppt/charts/chart12.xml" ContentType="application/vnd.openxmlformats-officedocument.drawingml.chart+xml"/>
  <Override PartName="/ppt/theme/themeOverride12.xml" ContentType="application/vnd.openxmlformats-officedocument.themeOverride+xml"/>
  <Override PartName="/ppt/theme/themeOverride9.xml" ContentType="application/vnd.openxmlformats-officedocument.themeOverride+xml"/>
  <Override PartName="/ppt/charts/style3.xml" ContentType="application/vnd.ms-office.chartstyle+xml"/>
  <Override PartName="/ppt/charts/chart9.xml" ContentType="application/vnd.openxmlformats-officedocument.drawingml.chart+xml"/>
  <Override PartName="/ppt/charts/chart10.xml" ContentType="application/vnd.openxmlformats-officedocument.drawingml.chart+xml"/>
  <Override PartName="/ppt/theme/themeOverride8.xml" ContentType="application/vnd.openxmlformats-officedocument.themeOverride+xml"/>
  <Override PartName="/ppt/charts/chart8.xml" ContentType="application/vnd.openxmlformats-officedocument.drawingml.chart+xml"/>
  <Override PartName="/ppt/theme/themeOverride7.xml" ContentType="application/vnd.openxmlformats-officedocument.themeOverride+xml"/>
  <Override PartName="/ppt/charts/chart7.xml" ContentType="application/vnd.openxmlformats-officedocument.drawingml.chart+xml"/>
  <Override PartName="/ppt/theme/themeOverride6.xml" ContentType="application/vnd.openxmlformats-officedocument.themeOverride+xml"/>
  <Override PartName="/ppt/charts/chart6.xml" ContentType="application/vnd.openxmlformats-officedocument.drawingml.chart+xml"/>
  <Override PartName="/ppt/theme/themeOverride5.xml" ContentType="application/vnd.openxmlformats-officedocument.themeOverride+xml"/>
  <Override PartName="/ppt/charts/chart5.xml" ContentType="application/vnd.openxmlformats-officedocument.drawingml.chart+xml"/>
  <Override PartName="/ppt/theme/themeOverride4.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theme/themeOverride1.xml" ContentType="application/vnd.openxmlformats-officedocument.themeOverride+xml"/>
  <Override PartName="/ppt/charts/colors1.xml" ContentType="application/vnd.ms-office.chartcolorstyle+xml"/>
  <Override PartName="/ppt/charts/chart1.xml" ContentType="application/vnd.openxmlformats-officedocument.drawingml.chart+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6" r:id="rId2"/>
    <p:sldMasterId id="2147483684" r:id="rId3"/>
    <p:sldMasterId id="2147483687" r:id="rId4"/>
    <p:sldMasterId id="2147483692" r:id="rId5"/>
  </p:sldMasterIdLst>
  <p:notesMasterIdLst>
    <p:notesMasterId r:id="rId34"/>
  </p:notesMasterIdLst>
  <p:sldIdLst>
    <p:sldId id="256" r:id="rId6"/>
    <p:sldId id="285" r:id="rId7"/>
    <p:sldId id="264" r:id="rId8"/>
    <p:sldId id="304" r:id="rId9"/>
    <p:sldId id="296" r:id="rId10"/>
    <p:sldId id="260" r:id="rId11"/>
    <p:sldId id="283" r:id="rId12"/>
    <p:sldId id="291" r:id="rId13"/>
    <p:sldId id="307" r:id="rId14"/>
    <p:sldId id="308" r:id="rId15"/>
    <p:sldId id="309" r:id="rId16"/>
    <p:sldId id="268" r:id="rId17"/>
    <p:sldId id="269" r:id="rId18"/>
    <p:sldId id="313" r:id="rId19"/>
    <p:sldId id="316" r:id="rId20"/>
    <p:sldId id="317" r:id="rId21"/>
    <p:sldId id="270" r:id="rId22"/>
    <p:sldId id="290" r:id="rId23"/>
    <p:sldId id="280" r:id="rId24"/>
    <p:sldId id="301" r:id="rId25"/>
    <p:sldId id="271" r:id="rId26"/>
    <p:sldId id="282" r:id="rId27"/>
    <p:sldId id="273" r:id="rId28"/>
    <p:sldId id="272" r:id="rId29"/>
    <p:sldId id="299" r:id="rId30"/>
    <p:sldId id="288" r:id="rId31"/>
    <p:sldId id="289" r:id="rId32"/>
    <p:sldId id="292"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66A29F-23D9-2D0D-BFA5-C4BEEDDCC240}" name="Fox, Jean - BLS" initials="JF" userId="S::Fox.Jean@bls.gov::07c65ef8-0251-447a-8634-30f13820d601" providerId="AD"/>
  <p188:author id="{85A1E7BD-309D-D91D-A145-A8C5EC2723D9}" name="Caporaso, Andrew - BLS" initials="AC" userId="S::Caporaso.Andrew@bls.gov::c7972b08-2b2f-432f-99f4-5a874d062ed6" providerId="AD"/>
  <p188:author id="{FBE6ACF9-D0F3-1F85-83A1-FA5D5C6152B6}" name="Morrison, Rebecca - BLS" initials="RM" userId="S::Morrison.Rebecca@bls.gov::84a3e246-6472-4634-8bbe-f6cb3ce5b80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F5D"/>
    <a:srgbClr val="FFD1D1"/>
    <a:srgbClr val="9BBB59"/>
    <a:srgbClr val="4F81BD"/>
    <a:srgbClr val="DDFFDD"/>
    <a:srgbClr val="000000"/>
    <a:srgbClr val="B7FFB7"/>
    <a:srgbClr val="61FF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56" autoAdjust="0"/>
    <p:restoredTop sz="86275" autoAdjust="0"/>
  </p:normalViewPr>
  <p:slideViewPr>
    <p:cSldViewPr snapToGrid="0">
      <p:cViewPr>
        <p:scale>
          <a:sx n="70" d="100"/>
          <a:sy n="70" d="100"/>
        </p:scale>
        <p:origin x="1186" y="38"/>
      </p:cViewPr>
      <p:guideLst/>
    </p:cSldViewPr>
  </p:slideViewPr>
  <p:notesTextViewPr>
    <p:cViewPr>
      <p:scale>
        <a:sx n="1" d="1"/>
        <a:sy n="1" d="1"/>
      </p:scale>
      <p:origin x="0" y="0"/>
    </p:cViewPr>
  </p:notesTextViewPr>
  <p:sorterViewPr>
    <p:cViewPr>
      <p:scale>
        <a:sx n="110" d="100"/>
        <a:sy n="110" d="100"/>
      </p:scale>
      <p:origin x="0" y="-697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40"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filer5\FOX_J\My%20Documents\OOH\CSS_respondents_012425_Jean.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filer6\OSMR\LABSHARE\Program%20Office%20Work\OOH\2024%20Research\FedCASIC\additional%20impact%20analysis.xlsx" TargetMode="External"/></Relationships>
</file>

<file path=ppt/charts/_rels/chart11.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filer5\FOX_J\My%20Documents\OOH\CSS_respondents_012425_Jean.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filer5\FOX_J\My%20Documents\OOH\CSS_respondents_012425_Jea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5329377547997284E-2"/>
          <c:y val="0.13545347467608951"/>
          <c:w val="0.88552382859932655"/>
          <c:h val="0.67581451928101843"/>
        </c:manualLayout>
      </c:layout>
      <c:barChart>
        <c:barDir val="col"/>
        <c:grouping val="stacked"/>
        <c:varyColors val="0"/>
        <c:ser>
          <c:idx val="0"/>
          <c:order val="0"/>
          <c:tx>
            <c:strRef>
              <c:f>SampleSource!$K$46</c:f>
              <c:strCache>
                <c:ptCount val="1"/>
                <c:pt idx="0">
                  <c:v>Valid </c:v>
                </c:pt>
              </c:strCache>
            </c:strRef>
          </c:tx>
          <c:spPr>
            <a:solidFill>
              <a:srgbClr val="0F05A5"/>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SampleSource!$L$45:$N$45</c:f>
              <c:strCache>
                <c:ptCount val="3"/>
                <c:pt idx="0">
                  <c:v>User-Initiated</c:v>
                </c:pt>
                <c:pt idx="1">
                  <c:v>Sampled</c:v>
                </c:pt>
                <c:pt idx="2">
                  <c:v>Combined</c:v>
                </c:pt>
              </c:strCache>
            </c:strRef>
          </c:cat>
          <c:val>
            <c:numRef>
              <c:f>SampleSource!$L$46:$N$46</c:f>
              <c:numCache>
                <c:formatCode>General</c:formatCode>
                <c:ptCount val="3"/>
                <c:pt idx="0">
                  <c:v>83.481262327416175</c:v>
                </c:pt>
                <c:pt idx="1">
                  <c:v>96.338773709748565</c:v>
                </c:pt>
                <c:pt idx="2">
                  <c:v>93.385434364027631</c:v>
                </c:pt>
              </c:numCache>
            </c:numRef>
          </c:val>
          <c:extLst>
            <c:ext xmlns:c16="http://schemas.microsoft.com/office/drawing/2014/chart" uri="{C3380CC4-5D6E-409C-BE32-E72D297353CC}">
              <c16:uniqueId val="{00000000-171B-43FC-86E3-AED14674A9B8}"/>
            </c:ext>
          </c:extLst>
        </c:ser>
        <c:ser>
          <c:idx val="1"/>
          <c:order val="1"/>
          <c:tx>
            <c:strRef>
              <c:f>SampleSource!$K$47</c:f>
              <c:strCache>
                <c:ptCount val="1"/>
                <c:pt idx="0">
                  <c:v>Mischievous</c:v>
                </c:pt>
              </c:strCache>
            </c:strRef>
          </c:tx>
          <c:spPr>
            <a:solidFill>
              <a:srgbClr val="788BFF"/>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SampleSource!$L$45:$N$45</c:f>
              <c:strCache>
                <c:ptCount val="3"/>
                <c:pt idx="0">
                  <c:v>User-Initiated</c:v>
                </c:pt>
                <c:pt idx="1">
                  <c:v>Sampled</c:v>
                </c:pt>
                <c:pt idx="2">
                  <c:v>Combined</c:v>
                </c:pt>
              </c:strCache>
            </c:strRef>
          </c:cat>
          <c:val>
            <c:numRef>
              <c:f>SampleSource!$L$47:$N$47</c:f>
              <c:numCache>
                <c:formatCode>General</c:formatCode>
                <c:ptCount val="3"/>
                <c:pt idx="0">
                  <c:v>16.518737672583828</c:v>
                </c:pt>
                <c:pt idx="1">
                  <c:v>3.6612262902514332</c:v>
                </c:pt>
                <c:pt idx="2">
                  <c:v>6.6145656359723635</c:v>
                </c:pt>
              </c:numCache>
            </c:numRef>
          </c:val>
          <c:extLst>
            <c:ext xmlns:c16="http://schemas.microsoft.com/office/drawing/2014/chart" uri="{C3380CC4-5D6E-409C-BE32-E72D297353CC}">
              <c16:uniqueId val="{00000001-171B-43FC-86E3-AED14674A9B8}"/>
            </c:ext>
          </c:extLst>
        </c:ser>
        <c:dLbls>
          <c:dLblPos val="ctr"/>
          <c:showLegendKey val="0"/>
          <c:showVal val="1"/>
          <c:showCatName val="0"/>
          <c:showSerName val="0"/>
          <c:showPercent val="0"/>
          <c:showBubbleSize val="0"/>
        </c:dLbls>
        <c:gapWidth val="219"/>
        <c:overlap val="100"/>
        <c:axId val="70367936"/>
        <c:axId val="70381376"/>
      </c:barChart>
      <c:catAx>
        <c:axId val="70367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70381376"/>
        <c:crosses val="autoZero"/>
        <c:auto val="1"/>
        <c:lblAlgn val="ctr"/>
        <c:lblOffset val="100"/>
        <c:noMultiLvlLbl val="0"/>
      </c:catAx>
      <c:valAx>
        <c:axId val="70381376"/>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70367936"/>
        <c:crosses val="autoZero"/>
        <c:crossBetween val="between"/>
        <c:majorUnit val="20"/>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rgbClr val="FFFFFF"/>
    </a:solidFill>
    <a:ln>
      <a:solidFill>
        <a:srgbClr val="3E3F67"/>
      </a:solidFill>
    </a:ln>
    <a:effectLst/>
  </c:spPr>
  <c:txPr>
    <a:bodyPr/>
    <a:lstStyle/>
    <a:p>
      <a:pPr>
        <a:defRPr sz="2400"/>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rgbClr val="001F5D"/>
                </a:solidFill>
                <a:latin typeface="+mn-lt"/>
                <a:ea typeface="+mn-ea"/>
                <a:cs typeface="+mn-cs"/>
              </a:defRPr>
            </a:pPr>
            <a:r>
              <a:rPr lang="en-US"/>
              <a:t>Mean total extreme responses by mischief status (max = 5)</a:t>
            </a:r>
          </a:p>
        </c:rich>
      </c:tx>
      <c:layout>
        <c:manualLayout>
          <c:xMode val="edge"/>
          <c:yMode val="edge"/>
          <c:x val="0.11912489063867017"/>
          <c:y val="2.7777777777777776E-2"/>
        </c:manualLayout>
      </c:layout>
      <c:overlay val="0"/>
      <c:spPr>
        <a:noFill/>
        <a:ln>
          <a:noFill/>
        </a:ln>
        <a:effectLst/>
      </c:spPr>
      <c:txPr>
        <a:bodyPr rot="0" spcFirstLastPara="1" vertOverflow="ellipsis" vert="horz" wrap="square" anchor="ctr" anchorCtr="1"/>
        <a:lstStyle/>
        <a:p>
          <a:pPr>
            <a:defRPr sz="2400" b="0" i="0" u="none" strike="noStrike" kern="1200" spc="0" baseline="0">
              <a:solidFill>
                <a:srgbClr val="001F5D"/>
              </a:solidFill>
              <a:latin typeface="+mn-lt"/>
              <a:ea typeface="+mn-ea"/>
              <a:cs typeface="+mn-cs"/>
            </a:defRPr>
          </a:pPr>
          <a:endParaRPr lang="en-US"/>
        </a:p>
      </c:txPr>
    </c:title>
    <c:autoTitleDeleted val="0"/>
    <c:plotArea>
      <c:layout/>
      <c:barChart>
        <c:barDir val="col"/>
        <c:grouping val="clustered"/>
        <c:varyColors val="0"/>
        <c:ser>
          <c:idx val="0"/>
          <c:order val="0"/>
          <c:tx>
            <c:strRef>
              <c:f>'extreme reporting'!$C$16</c:f>
              <c:strCache>
                <c:ptCount val="1"/>
                <c:pt idx="0">
                  <c:v>Mischevious</c:v>
                </c:pt>
              </c:strCache>
            </c:strRef>
          </c:tx>
          <c:spPr>
            <a:solidFill>
              <a:srgbClr val="0F05A5"/>
            </a:solidFill>
            <a:ln>
              <a:noFill/>
            </a:ln>
            <a:effectLst/>
          </c:spPr>
          <c:invertIfNegative val="0"/>
          <c:cat>
            <c:strRef>
              <c:f>'extreme reporting'!$D$15:$E$15</c:f>
              <c:strCache>
                <c:ptCount val="2"/>
                <c:pt idx="0">
                  <c:v>Extreme -</c:v>
                </c:pt>
                <c:pt idx="1">
                  <c:v>Extreme +</c:v>
                </c:pt>
              </c:strCache>
            </c:strRef>
          </c:cat>
          <c:val>
            <c:numRef>
              <c:f>'extreme reporting'!$D$16:$E$16</c:f>
              <c:numCache>
                <c:formatCode>General</c:formatCode>
                <c:ptCount val="2"/>
                <c:pt idx="0">
                  <c:v>1.3288</c:v>
                </c:pt>
                <c:pt idx="1">
                  <c:v>1.226</c:v>
                </c:pt>
              </c:numCache>
            </c:numRef>
          </c:val>
          <c:extLst>
            <c:ext xmlns:c16="http://schemas.microsoft.com/office/drawing/2014/chart" uri="{C3380CC4-5D6E-409C-BE32-E72D297353CC}">
              <c16:uniqueId val="{00000000-0A46-4FA0-A300-8DC09F0B44B6}"/>
            </c:ext>
          </c:extLst>
        </c:ser>
        <c:ser>
          <c:idx val="1"/>
          <c:order val="1"/>
          <c:tx>
            <c:strRef>
              <c:f>'extreme reporting'!$C$17</c:f>
              <c:strCache>
                <c:ptCount val="1"/>
                <c:pt idx="0">
                  <c:v>Valid</c:v>
                </c:pt>
              </c:strCache>
            </c:strRef>
          </c:tx>
          <c:spPr>
            <a:solidFill>
              <a:srgbClr val="788BFF"/>
            </a:solidFill>
            <a:ln>
              <a:noFill/>
            </a:ln>
            <a:effectLst/>
          </c:spPr>
          <c:invertIfNegative val="0"/>
          <c:cat>
            <c:strRef>
              <c:f>'extreme reporting'!$D$15:$E$15</c:f>
              <c:strCache>
                <c:ptCount val="2"/>
                <c:pt idx="0">
                  <c:v>Extreme -</c:v>
                </c:pt>
                <c:pt idx="1">
                  <c:v>Extreme +</c:v>
                </c:pt>
              </c:strCache>
            </c:strRef>
          </c:cat>
          <c:val>
            <c:numRef>
              <c:f>'extreme reporting'!$D$17:$E$17</c:f>
              <c:numCache>
                <c:formatCode>General</c:formatCode>
                <c:ptCount val="2"/>
                <c:pt idx="0">
                  <c:v>0.2263</c:v>
                </c:pt>
                <c:pt idx="1">
                  <c:v>1.9248000000000001</c:v>
                </c:pt>
              </c:numCache>
            </c:numRef>
          </c:val>
          <c:extLst>
            <c:ext xmlns:c16="http://schemas.microsoft.com/office/drawing/2014/chart" uri="{C3380CC4-5D6E-409C-BE32-E72D297353CC}">
              <c16:uniqueId val="{00000001-0A46-4FA0-A300-8DC09F0B44B6}"/>
            </c:ext>
          </c:extLst>
        </c:ser>
        <c:dLbls>
          <c:showLegendKey val="0"/>
          <c:showVal val="0"/>
          <c:showCatName val="0"/>
          <c:showSerName val="0"/>
          <c:showPercent val="0"/>
          <c:showBubbleSize val="0"/>
        </c:dLbls>
        <c:gapWidth val="219"/>
        <c:overlap val="-27"/>
        <c:axId val="1206176319"/>
        <c:axId val="1206168639"/>
      </c:barChart>
      <c:catAx>
        <c:axId val="12061763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rgbClr val="001F5D"/>
                </a:solidFill>
                <a:latin typeface="+mn-lt"/>
                <a:ea typeface="+mn-ea"/>
                <a:cs typeface="+mn-cs"/>
              </a:defRPr>
            </a:pPr>
            <a:endParaRPr lang="en-US"/>
          </a:p>
        </c:txPr>
        <c:crossAx val="1206168639"/>
        <c:crosses val="autoZero"/>
        <c:auto val="1"/>
        <c:lblAlgn val="ctr"/>
        <c:lblOffset val="100"/>
        <c:noMultiLvlLbl val="0"/>
      </c:catAx>
      <c:valAx>
        <c:axId val="1206168639"/>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rgbClr val="001F5D"/>
                </a:solidFill>
                <a:latin typeface="+mn-lt"/>
                <a:ea typeface="+mn-ea"/>
                <a:cs typeface="+mn-cs"/>
              </a:defRPr>
            </a:pPr>
            <a:endParaRPr lang="en-US"/>
          </a:p>
        </c:txPr>
        <c:crossAx val="1206176319"/>
        <c:crosses val="autoZero"/>
        <c:crossBetween val="between"/>
        <c:majorUnit val="1"/>
        <c:min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rgbClr val="001F5D"/>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ysClr val="window" lastClr="FFFFFF"/>
    </a:solidFill>
    <a:ln>
      <a:solidFill>
        <a:srgbClr val="002060"/>
      </a:solidFill>
    </a:ln>
    <a:effectLst/>
  </c:spPr>
  <c:txPr>
    <a:bodyPr/>
    <a:lstStyle/>
    <a:p>
      <a:pPr>
        <a:defRPr sz="2000">
          <a:solidFill>
            <a:srgbClr val="001F5D"/>
          </a:solidFill>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ResponseQuality!$P$84</c:f>
              <c:strCache>
                <c:ptCount val="1"/>
                <c:pt idx="0">
                  <c:v>Overall Mean</c:v>
                </c:pt>
              </c:strCache>
            </c:strRef>
          </c:tx>
          <c:spPr>
            <a:solidFill>
              <a:srgbClr val="0F05A5"/>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ResponseQuality!$Q$82:$U$82</c:f>
              <c:strCache>
                <c:ptCount val="5"/>
                <c:pt idx="0">
                  <c:v>Satisfaction</c:v>
                </c:pt>
                <c:pt idx="1">
                  <c:v>Ease of Use</c:v>
                </c:pt>
                <c:pt idx="2">
                  <c:v>Ease of Navigation</c:v>
                </c:pt>
                <c:pt idx="3">
                  <c:v>Relevance of Results</c:v>
                </c:pt>
                <c:pt idx="4">
                  <c:v>Trust in BLS Data</c:v>
                </c:pt>
              </c:strCache>
            </c:strRef>
          </c:cat>
          <c:val>
            <c:numRef>
              <c:f>ResponseQuality!$Q$83:$U$83</c:f>
              <c:numCache>
                <c:formatCode>0.00</c:formatCode>
                <c:ptCount val="5"/>
                <c:pt idx="0">
                  <c:v>3.9544682296975875</c:v>
                </c:pt>
                <c:pt idx="1">
                  <c:v>3.8103975535168195</c:v>
                </c:pt>
                <c:pt idx="2">
                  <c:v>3.7995242949371391</c:v>
                </c:pt>
                <c:pt idx="3">
                  <c:v>3.3513694054776217</c:v>
                </c:pt>
                <c:pt idx="4">
                  <c:v>3.9680598029221881</c:v>
                </c:pt>
              </c:numCache>
            </c:numRef>
          </c:val>
          <c:extLst>
            <c:ext xmlns:c16="http://schemas.microsoft.com/office/drawing/2014/chart" uri="{C3380CC4-5D6E-409C-BE32-E72D297353CC}">
              <c16:uniqueId val="{00000000-0E7B-4D59-B13A-1F98E5E3EA14}"/>
            </c:ext>
          </c:extLst>
        </c:ser>
        <c:ser>
          <c:idx val="1"/>
          <c:order val="1"/>
          <c:tx>
            <c:strRef>
              <c:f>ResponseQuality!$P$85</c:f>
              <c:strCache>
                <c:ptCount val="1"/>
                <c:pt idx="0">
                  <c:v>Valid Responders Only</c:v>
                </c:pt>
              </c:strCache>
            </c:strRef>
          </c:tx>
          <c:spPr>
            <a:solidFill>
              <a:srgbClr val="788BFF"/>
            </a:solidFill>
            <a:ln>
              <a:noFill/>
            </a:ln>
            <a:effectLst/>
          </c:spPr>
          <c:invertIfNegative val="0"/>
          <c:dLbls>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ResponseQuality!$Q$82:$U$82</c:f>
              <c:strCache>
                <c:ptCount val="5"/>
                <c:pt idx="0">
                  <c:v>Satisfaction</c:v>
                </c:pt>
                <c:pt idx="1">
                  <c:v>Ease of Use</c:v>
                </c:pt>
                <c:pt idx="2">
                  <c:v>Ease of Navigation</c:v>
                </c:pt>
                <c:pt idx="3">
                  <c:v>Relevance of Results</c:v>
                </c:pt>
                <c:pt idx="4">
                  <c:v>Trust in BLS Data</c:v>
                </c:pt>
              </c:strCache>
            </c:strRef>
          </c:cat>
          <c:val>
            <c:numRef>
              <c:f>ResponseQuality!$Q$84:$U$84</c:f>
              <c:numCache>
                <c:formatCode>0.00</c:formatCode>
                <c:ptCount val="5"/>
                <c:pt idx="0">
                  <c:v>4.0132201334141904</c:v>
                </c:pt>
                <c:pt idx="1">
                  <c:v>3.8726500909642207</c:v>
                </c:pt>
                <c:pt idx="2">
                  <c:v>3.8647665251667678</c:v>
                </c:pt>
                <c:pt idx="3">
                  <c:v>3.3916370106761566</c:v>
                </c:pt>
                <c:pt idx="4">
                  <c:v>4.0355366889023649</c:v>
                </c:pt>
              </c:numCache>
            </c:numRef>
          </c:val>
          <c:extLst>
            <c:ext xmlns:c16="http://schemas.microsoft.com/office/drawing/2014/chart" uri="{C3380CC4-5D6E-409C-BE32-E72D297353CC}">
              <c16:uniqueId val="{00000001-0E7B-4D59-B13A-1F98E5E3EA14}"/>
            </c:ext>
          </c:extLst>
        </c:ser>
        <c:dLbls>
          <c:showLegendKey val="0"/>
          <c:showVal val="0"/>
          <c:showCatName val="0"/>
          <c:showSerName val="0"/>
          <c:showPercent val="0"/>
          <c:showBubbleSize val="0"/>
        </c:dLbls>
        <c:gapWidth val="219"/>
        <c:overlap val="-27"/>
        <c:axId val="927657216"/>
        <c:axId val="927660576"/>
      </c:barChart>
      <c:catAx>
        <c:axId val="92765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927660576"/>
        <c:crosses val="autoZero"/>
        <c:auto val="1"/>
        <c:lblAlgn val="ctr"/>
        <c:lblOffset val="100"/>
        <c:noMultiLvlLbl val="0"/>
      </c:catAx>
      <c:valAx>
        <c:axId val="927660576"/>
        <c:scaling>
          <c:orientation val="minMax"/>
          <c:min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en-US"/>
          </a:p>
        </c:txPr>
        <c:crossAx val="927657216"/>
        <c:crosses val="autoZero"/>
        <c:crossBetween val="between"/>
        <c:majorUnit val="1"/>
      </c:valAx>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ysClr val="window" lastClr="FFFFFF"/>
    </a:solidFill>
    <a:ln>
      <a:solidFill>
        <a:srgbClr val="002060"/>
      </a:solidFill>
    </a:ln>
  </c:spPr>
  <c:txPr>
    <a:bodyPr/>
    <a:lstStyle/>
    <a:p>
      <a:pPr>
        <a:defRPr sz="2000"/>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ResponseQuality!$J$4</c:f>
              <c:strCache>
                <c:ptCount val="1"/>
                <c:pt idx="0">
                  <c:v>Very dissatisfied</c:v>
                </c:pt>
              </c:strCache>
            </c:strRef>
          </c:tx>
          <c:spPr>
            <a:solidFill>
              <a:srgbClr val="0F05A5"/>
            </a:solidFill>
            <a:ln>
              <a:noFill/>
            </a:ln>
            <a:effectLst/>
          </c:spPr>
          <c:invertIfNegative val="0"/>
          <c:cat>
            <c:strRef>
              <c:f>ResponseQuality!$I$5:$I$14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ResponseQuality!$J$5:$J$14</c:f>
              <c:numCache>
                <c:formatCode>General</c:formatCode>
                <c:ptCount val="10"/>
                <c:pt idx="0">
                  <c:v>218</c:v>
                </c:pt>
                <c:pt idx="1">
                  <c:v>52</c:v>
                </c:pt>
                <c:pt idx="2">
                  <c:v>66</c:v>
                </c:pt>
                <c:pt idx="3">
                  <c:v>11</c:v>
                </c:pt>
                <c:pt idx="4">
                  <c:v>61</c:v>
                </c:pt>
                <c:pt idx="5">
                  <c:v>12</c:v>
                </c:pt>
                <c:pt idx="6">
                  <c:v>46</c:v>
                </c:pt>
                <c:pt idx="7">
                  <c:v>27</c:v>
                </c:pt>
                <c:pt idx="8">
                  <c:v>63</c:v>
                </c:pt>
                <c:pt idx="9">
                  <c:v>29</c:v>
                </c:pt>
              </c:numCache>
            </c:numRef>
          </c:val>
          <c:extLst>
            <c:ext xmlns:c16="http://schemas.microsoft.com/office/drawing/2014/chart" uri="{C3380CC4-5D6E-409C-BE32-E72D297353CC}">
              <c16:uniqueId val="{00000000-E78F-4910-8CD7-049DBC13627D}"/>
            </c:ext>
          </c:extLst>
        </c:ser>
        <c:ser>
          <c:idx val="1"/>
          <c:order val="1"/>
          <c:tx>
            <c:strRef>
              <c:f>ResponseQuality!$K$4</c:f>
              <c:strCache>
                <c:ptCount val="1"/>
                <c:pt idx="0">
                  <c:v>Dissatisfied</c:v>
                </c:pt>
              </c:strCache>
            </c:strRef>
          </c:tx>
          <c:spPr>
            <a:solidFill>
              <a:srgbClr val="788BFF"/>
            </a:solidFill>
            <a:ln>
              <a:noFill/>
            </a:ln>
            <a:effectLst/>
          </c:spPr>
          <c:invertIfNegative val="0"/>
          <c:cat>
            <c:strRef>
              <c:f>ResponseQuality!$I$5:$I$14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ResponseQuality!$K$5:$K$14</c:f>
              <c:numCache>
                <c:formatCode>General</c:formatCode>
                <c:ptCount val="10"/>
                <c:pt idx="0">
                  <c:v>77</c:v>
                </c:pt>
                <c:pt idx="1">
                  <c:v>9</c:v>
                </c:pt>
                <c:pt idx="2">
                  <c:v>62</c:v>
                </c:pt>
                <c:pt idx="3">
                  <c:v>4</c:v>
                </c:pt>
                <c:pt idx="4">
                  <c:v>6</c:v>
                </c:pt>
                <c:pt idx="5">
                  <c:v>5</c:v>
                </c:pt>
                <c:pt idx="6">
                  <c:v>8</c:v>
                </c:pt>
                <c:pt idx="7">
                  <c:v>8</c:v>
                </c:pt>
                <c:pt idx="8">
                  <c:v>10</c:v>
                </c:pt>
                <c:pt idx="9">
                  <c:v>4</c:v>
                </c:pt>
              </c:numCache>
            </c:numRef>
          </c:val>
          <c:extLst>
            <c:ext xmlns:c16="http://schemas.microsoft.com/office/drawing/2014/chart" uri="{C3380CC4-5D6E-409C-BE32-E72D297353CC}">
              <c16:uniqueId val="{00000001-E78F-4910-8CD7-049DBC13627D}"/>
            </c:ext>
          </c:extLst>
        </c:ser>
        <c:ser>
          <c:idx val="2"/>
          <c:order val="2"/>
          <c:tx>
            <c:strRef>
              <c:f>ResponseQuality!$L$4</c:f>
              <c:strCache>
                <c:ptCount val="1"/>
                <c:pt idx="0">
                  <c:v>Neutral</c:v>
                </c:pt>
              </c:strCache>
            </c:strRef>
          </c:tx>
          <c:spPr>
            <a:solidFill>
              <a:srgbClr val="D2232A"/>
            </a:solidFill>
            <a:ln>
              <a:noFill/>
            </a:ln>
            <a:effectLst/>
          </c:spPr>
          <c:invertIfNegative val="0"/>
          <c:cat>
            <c:strRef>
              <c:f>ResponseQuality!$I$5:$I$14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ResponseQuality!$L$5:$L$14</c:f>
              <c:numCache>
                <c:formatCode>General</c:formatCode>
                <c:ptCount val="10"/>
                <c:pt idx="0">
                  <c:v>1241</c:v>
                </c:pt>
                <c:pt idx="1">
                  <c:v>187</c:v>
                </c:pt>
                <c:pt idx="2">
                  <c:v>167</c:v>
                </c:pt>
                <c:pt idx="3">
                  <c:v>32</c:v>
                </c:pt>
                <c:pt idx="4">
                  <c:v>8</c:v>
                </c:pt>
                <c:pt idx="5">
                  <c:v>41</c:v>
                </c:pt>
                <c:pt idx="6">
                  <c:v>53</c:v>
                </c:pt>
                <c:pt idx="7">
                  <c:v>20</c:v>
                </c:pt>
                <c:pt idx="8">
                  <c:v>45</c:v>
                </c:pt>
                <c:pt idx="9">
                  <c:v>8</c:v>
                </c:pt>
              </c:numCache>
            </c:numRef>
          </c:val>
          <c:extLst>
            <c:ext xmlns:c16="http://schemas.microsoft.com/office/drawing/2014/chart" uri="{C3380CC4-5D6E-409C-BE32-E72D297353CC}">
              <c16:uniqueId val="{00000002-E78F-4910-8CD7-049DBC13627D}"/>
            </c:ext>
          </c:extLst>
        </c:ser>
        <c:ser>
          <c:idx val="3"/>
          <c:order val="3"/>
          <c:tx>
            <c:strRef>
              <c:f>ResponseQuality!$M$4</c:f>
              <c:strCache>
                <c:ptCount val="1"/>
                <c:pt idx="0">
                  <c:v>Satisfied</c:v>
                </c:pt>
              </c:strCache>
            </c:strRef>
          </c:tx>
          <c:spPr>
            <a:solidFill>
              <a:srgbClr val="BD8C0F"/>
            </a:solidFill>
            <a:ln>
              <a:noFill/>
            </a:ln>
            <a:effectLst/>
          </c:spPr>
          <c:invertIfNegative val="0"/>
          <c:cat>
            <c:strRef>
              <c:f>ResponseQuality!$I$5:$I$14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ResponseQuality!$M$5:$M$14</c:f>
              <c:numCache>
                <c:formatCode>General</c:formatCode>
                <c:ptCount val="10"/>
                <c:pt idx="0">
                  <c:v>2013</c:v>
                </c:pt>
                <c:pt idx="1">
                  <c:v>249</c:v>
                </c:pt>
                <c:pt idx="2">
                  <c:v>277</c:v>
                </c:pt>
                <c:pt idx="3">
                  <c:v>57</c:v>
                </c:pt>
                <c:pt idx="4">
                  <c:v>4</c:v>
                </c:pt>
                <c:pt idx="5">
                  <c:v>15</c:v>
                </c:pt>
                <c:pt idx="6">
                  <c:v>36</c:v>
                </c:pt>
                <c:pt idx="7">
                  <c:v>19</c:v>
                </c:pt>
                <c:pt idx="8">
                  <c:v>37</c:v>
                </c:pt>
                <c:pt idx="9">
                  <c:v>1</c:v>
                </c:pt>
              </c:numCache>
            </c:numRef>
          </c:val>
          <c:extLst>
            <c:ext xmlns:c16="http://schemas.microsoft.com/office/drawing/2014/chart" uri="{C3380CC4-5D6E-409C-BE32-E72D297353CC}">
              <c16:uniqueId val="{00000003-E78F-4910-8CD7-049DBC13627D}"/>
            </c:ext>
          </c:extLst>
        </c:ser>
        <c:ser>
          <c:idx val="4"/>
          <c:order val="4"/>
          <c:tx>
            <c:strRef>
              <c:f>ResponseQuality!$N$4</c:f>
              <c:strCache>
                <c:ptCount val="1"/>
                <c:pt idx="0">
                  <c:v>Very satisfied</c:v>
                </c:pt>
              </c:strCache>
            </c:strRef>
          </c:tx>
          <c:spPr>
            <a:solidFill>
              <a:srgbClr val="9E8B8B"/>
            </a:solidFill>
            <a:ln>
              <a:noFill/>
            </a:ln>
            <a:effectLst/>
          </c:spPr>
          <c:invertIfNegative val="0"/>
          <c:cat>
            <c:strRef>
              <c:f>ResponseQuality!$I$5:$I$14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ResponseQuality!$N$5:$N$14</c:f>
              <c:numCache>
                <c:formatCode>General</c:formatCode>
                <c:ptCount val="10"/>
                <c:pt idx="0">
                  <c:v>2609</c:v>
                </c:pt>
                <c:pt idx="1">
                  <c:v>344</c:v>
                </c:pt>
                <c:pt idx="2">
                  <c:v>213</c:v>
                </c:pt>
                <c:pt idx="3">
                  <c:v>190</c:v>
                </c:pt>
                <c:pt idx="4">
                  <c:v>8</c:v>
                </c:pt>
                <c:pt idx="5">
                  <c:v>7</c:v>
                </c:pt>
                <c:pt idx="6">
                  <c:v>76</c:v>
                </c:pt>
                <c:pt idx="7">
                  <c:v>22</c:v>
                </c:pt>
                <c:pt idx="8">
                  <c:v>64</c:v>
                </c:pt>
                <c:pt idx="9">
                  <c:v>8</c:v>
                </c:pt>
              </c:numCache>
            </c:numRef>
          </c:val>
          <c:extLst>
            <c:ext xmlns:c16="http://schemas.microsoft.com/office/drawing/2014/chart" uri="{C3380CC4-5D6E-409C-BE32-E72D297353CC}">
              <c16:uniqueId val="{00000004-E78F-4910-8CD7-049DBC13627D}"/>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sz="1800" b="0"/>
                </a:pPr>
                <a:r>
                  <a:rPr lang="en-US" sz="1800" b="0" dirty="0"/>
                  <a:t>Number of Responses by Quality Group</a:t>
                </a:r>
              </a:p>
            </c:rich>
          </c:tx>
          <c:layout>
            <c:manualLayout>
              <c:xMode val="edge"/>
              <c:yMode val="edge"/>
              <c:x val="8.1244805645262139E-3"/>
              <c:y val="5.1038080615687424E-2"/>
            </c:manualLayout>
          </c:layout>
          <c:overlay val="0"/>
          <c:spPr>
            <a:noFill/>
            <a:ln>
              <a:noFill/>
            </a:ln>
            <a:effectLst/>
          </c:spPr>
        </c:title>
        <c:numFmt formatCode="#,##0" sourceLinked="0"/>
        <c:majorTickMark val="none"/>
        <c:minorTickMark val="none"/>
        <c:tickLblPos val="nextTo"/>
        <c:spPr>
          <a:noFill/>
          <a:ln>
            <a:noFill/>
          </a:ln>
          <a:effectLst/>
        </c:spPr>
        <c:txPr>
          <a:bodyPr rot="-60000000" vert="horz"/>
          <a:lstStyle/>
          <a:p>
            <a:pPr>
              <a:defRPr/>
            </a:pPr>
            <a:endParaRPr lang="en-US"/>
          </a:p>
        </c:txPr>
        <c:crossAx val="830697360"/>
        <c:crosses val="autoZero"/>
        <c:crossBetween val="between"/>
        <c:majorUnit val="1000"/>
      </c:valAx>
    </c:plotArea>
    <c:legend>
      <c:legendPos val="b"/>
      <c:overlay val="0"/>
      <c:spPr>
        <a:noFill/>
        <a:ln>
          <a:noFill/>
        </a:ln>
        <a:effectLst/>
      </c:spPr>
      <c:txPr>
        <a:bodyPr rot="0" vert="horz"/>
        <a:lstStyle/>
        <a:p>
          <a:pPr>
            <a:defRPr/>
          </a:pPr>
          <a:endParaRPr lang="en-US"/>
        </a:p>
      </c:txPr>
    </c:legend>
    <c:plotVisOnly val="1"/>
    <c:dispBlanksAs val="gap"/>
    <c:showDLblsOverMax val="0"/>
  </c:chart>
  <c:spPr>
    <a:ln>
      <a:solidFill>
        <a:srgbClr val="002060"/>
      </a:solidFill>
    </a:ln>
  </c:spPr>
  <c:txPr>
    <a:bodyPr/>
    <a:lstStyle/>
    <a:p>
      <a:pPr>
        <a:defRPr sz="1600" b="1">
          <a:solidFill>
            <a:srgbClr val="001F5D"/>
          </a:solidFill>
        </a:defRPr>
      </a:pPr>
      <a:endParaRPr lang="en-US"/>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ResponseQuality!$S$4</c:f>
              <c:strCache>
                <c:ptCount val="1"/>
                <c:pt idx="0">
                  <c:v>Very dissatisfied</c:v>
                </c:pt>
              </c:strCache>
            </c:strRef>
          </c:tx>
          <c:spPr>
            <a:solidFill>
              <a:srgbClr val="0F05A5"/>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ResponseQuality!$S$5:$S$14</c:f>
              <c:numCache>
                <c:formatCode>0.0</c:formatCode>
                <c:ptCount val="10"/>
                <c:pt idx="0">
                  <c:v>3.5401104254628128</c:v>
                </c:pt>
                <c:pt idx="1">
                  <c:v>6.183115338882283</c:v>
                </c:pt>
                <c:pt idx="2">
                  <c:v>8.4076433121019107</c:v>
                </c:pt>
                <c:pt idx="3">
                  <c:v>3.7414965986394559</c:v>
                </c:pt>
                <c:pt idx="4">
                  <c:v>70.114942528735639</c:v>
                </c:pt>
                <c:pt idx="5">
                  <c:v>15</c:v>
                </c:pt>
                <c:pt idx="6">
                  <c:v>21.00456621004566</c:v>
                </c:pt>
                <c:pt idx="7">
                  <c:v>28.125</c:v>
                </c:pt>
                <c:pt idx="8">
                  <c:v>28.767123287671232</c:v>
                </c:pt>
                <c:pt idx="9">
                  <c:v>57.999999999999993</c:v>
                </c:pt>
              </c:numCache>
            </c:numRef>
          </c:val>
          <c:extLst>
            <c:ext xmlns:c16="http://schemas.microsoft.com/office/drawing/2014/chart" uri="{C3380CC4-5D6E-409C-BE32-E72D297353CC}">
              <c16:uniqueId val="{00000000-D6AA-4349-9F94-2EC4BF27AA0B}"/>
            </c:ext>
          </c:extLst>
        </c:ser>
        <c:ser>
          <c:idx val="1"/>
          <c:order val="1"/>
          <c:tx>
            <c:strRef>
              <c:f>ResponseQuality!$T$4</c:f>
              <c:strCache>
                <c:ptCount val="1"/>
                <c:pt idx="0">
                  <c:v>Dissatisfied</c:v>
                </c:pt>
              </c:strCache>
            </c:strRef>
          </c:tx>
          <c:spPr>
            <a:solidFill>
              <a:srgbClr val="788BF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ResponseQuality!$T$5:$T$14</c:f>
              <c:numCache>
                <c:formatCode>0.0</c:formatCode>
                <c:ptCount val="10"/>
                <c:pt idx="0">
                  <c:v>1.2504059759662229</c:v>
                </c:pt>
                <c:pt idx="1">
                  <c:v>1.070154577883472</c:v>
                </c:pt>
                <c:pt idx="2">
                  <c:v>7.8980891719745223</c:v>
                </c:pt>
                <c:pt idx="3">
                  <c:v>1.3605442176870748</c:v>
                </c:pt>
                <c:pt idx="4">
                  <c:v>6.8965517241379306</c:v>
                </c:pt>
                <c:pt idx="5">
                  <c:v>6.25</c:v>
                </c:pt>
                <c:pt idx="6">
                  <c:v>3.6529680365296802</c:v>
                </c:pt>
                <c:pt idx="7">
                  <c:v>8.3333333333333321</c:v>
                </c:pt>
                <c:pt idx="8">
                  <c:v>4.5662100456620998</c:v>
                </c:pt>
                <c:pt idx="9">
                  <c:v>8</c:v>
                </c:pt>
              </c:numCache>
            </c:numRef>
          </c:val>
          <c:extLst>
            <c:ext xmlns:c16="http://schemas.microsoft.com/office/drawing/2014/chart" uri="{C3380CC4-5D6E-409C-BE32-E72D297353CC}">
              <c16:uniqueId val="{00000001-D6AA-4349-9F94-2EC4BF27AA0B}"/>
            </c:ext>
          </c:extLst>
        </c:ser>
        <c:ser>
          <c:idx val="2"/>
          <c:order val="2"/>
          <c:tx>
            <c:strRef>
              <c:f>ResponseQuality!$U$4</c:f>
              <c:strCache>
                <c:ptCount val="1"/>
                <c:pt idx="0">
                  <c:v>Neutral</c:v>
                </c:pt>
              </c:strCache>
            </c:strRef>
          </c:tx>
          <c:spPr>
            <a:solidFill>
              <a:srgbClr val="D2232A"/>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ResponseQuality!$U$5:$U$14</c:f>
              <c:numCache>
                <c:formatCode>0.0</c:formatCode>
                <c:ptCount val="10"/>
                <c:pt idx="0">
                  <c:v>20.152646963299773</c:v>
                </c:pt>
                <c:pt idx="1">
                  <c:v>22.235434007134362</c:v>
                </c:pt>
                <c:pt idx="2">
                  <c:v>21.273885350318473</c:v>
                </c:pt>
                <c:pt idx="3">
                  <c:v>10.884353741496598</c:v>
                </c:pt>
                <c:pt idx="4">
                  <c:v>9.1954022988505741</c:v>
                </c:pt>
                <c:pt idx="5">
                  <c:v>51.249999999999993</c:v>
                </c:pt>
                <c:pt idx="6">
                  <c:v>24.200913242009133</c:v>
                </c:pt>
                <c:pt idx="7">
                  <c:v>20.833333333333336</c:v>
                </c:pt>
                <c:pt idx="8">
                  <c:v>20.547945205479451</c:v>
                </c:pt>
                <c:pt idx="9">
                  <c:v>16</c:v>
                </c:pt>
              </c:numCache>
            </c:numRef>
          </c:val>
          <c:extLst>
            <c:ext xmlns:c16="http://schemas.microsoft.com/office/drawing/2014/chart" uri="{C3380CC4-5D6E-409C-BE32-E72D297353CC}">
              <c16:uniqueId val="{00000002-D6AA-4349-9F94-2EC4BF27AA0B}"/>
            </c:ext>
          </c:extLst>
        </c:ser>
        <c:ser>
          <c:idx val="3"/>
          <c:order val="3"/>
          <c:tx>
            <c:strRef>
              <c:f>ResponseQuality!$V$4</c:f>
              <c:strCache>
                <c:ptCount val="1"/>
                <c:pt idx="0">
                  <c:v>Satisfied</c:v>
                </c:pt>
              </c:strCache>
            </c:strRef>
          </c:tx>
          <c:spPr>
            <a:solidFill>
              <a:srgbClr val="BD8C0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ResponseQuality!$V$5:$V$14</c:f>
              <c:numCache>
                <c:formatCode>0.0</c:formatCode>
                <c:ptCount val="10"/>
                <c:pt idx="0">
                  <c:v>32.689184800259824</c:v>
                </c:pt>
                <c:pt idx="1">
                  <c:v>29.607609988109395</c:v>
                </c:pt>
                <c:pt idx="2">
                  <c:v>35.286624203821653</c:v>
                </c:pt>
                <c:pt idx="3">
                  <c:v>19.387755102040817</c:v>
                </c:pt>
                <c:pt idx="4">
                  <c:v>4.5977011494252871</c:v>
                </c:pt>
                <c:pt idx="5">
                  <c:v>18.75</c:v>
                </c:pt>
                <c:pt idx="6">
                  <c:v>16.43835616438356</c:v>
                </c:pt>
                <c:pt idx="7">
                  <c:v>19.791666666666664</c:v>
                </c:pt>
                <c:pt idx="8">
                  <c:v>16.894977168949772</c:v>
                </c:pt>
                <c:pt idx="9">
                  <c:v>2</c:v>
                </c:pt>
              </c:numCache>
            </c:numRef>
          </c:val>
          <c:extLst>
            <c:ext xmlns:c16="http://schemas.microsoft.com/office/drawing/2014/chart" uri="{C3380CC4-5D6E-409C-BE32-E72D297353CC}">
              <c16:uniqueId val="{00000003-D6AA-4349-9F94-2EC4BF27AA0B}"/>
            </c:ext>
          </c:extLst>
        </c:ser>
        <c:ser>
          <c:idx val="4"/>
          <c:order val="4"/>
          <c:tx>
            <c:strRef>
              <c:f>ResponseQuality!$W$4</c:f>
              <c:strCache>
                <c:ptCount val="1"/>
                <c:pt idx="0">
                  <c:v>Very satisfied</c:v>
                </c:pt>
              </c:strCache>
            </c:strRef>
          </c:tx>
          <c:spPr>
            <a:solidFill>
              <a:srgbClr val="9E8B8B"/>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ResponseQuality!$W$5:$W$14</c:f>
              <c:numCache>
                <c:formatCode>0.0</c:formatCode>
                <c:ptCount val="10"/>
                <c:pt idx="0">
                  <c:v>42.367651835011365</c:v>
                </c:pt>
                <c:pt idx="1">
                  <c:v>40.903686087990486</c:v>
                </c:pt>
                <c:pt idx="2">
                  <c:v>27.133757961783438</c:v>
                </c:pt>
                <c:pt idx="3">
                  <c:v>64.625850340136054</c:v>
                </c:pt>
                <c:pt idx="4">
                  <c:v>9.1954022988505741</c:v>
                </c:pt>
                <c:pt idx="5">
                  <c:v>8.75</c:v>
                </c:pt>
                <c:pt idx="6">
                  <c:v>34.703196347031962</c:v>
                </c:pt>
                <c:pt idx="7">
                  <c:v>22.916666666666664</c:v>
                </c:pt>
                <c:pt idx="8">
                  <c:v>29.223744292237441</c:v>
                </c:pt>
                <c:pt idx="9">
                  <c:v>16</c:v>
                </c:pt>
              </c:numCache>
            </c:numRef>
          </c:val>
          <c:extLst>
            <c:ext xmlns:c16="http://schemas.microsoft.com/office/drawing/2014/chart" uri="{C3380CC4-5D6E-409C-BE32-E72D297353CC}">
              <c16:uniqueId val="{00000004-D6AA-4349-9F94-2EC4BF27AA0B}"/>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sz="1800"/>
                  <a:t>% of Responses by</a:t>
                </a:r>
                <a:r>
                  <a:rPr lang="en-US" sz="1800" baseline="0"/>
                  <a:t> Quality Group</a:t>
                </a:r>
                <a:endParaRPr lang="en-US" sz="1800"/>
              </a:p>
            </c:rich>
          </c:tx>
          <c:layout>
            <c:manualLayout>
              <c:xMode val="edge"/>
              <c:yMode val="edge"/>
              <c:x val="7.2075846319309316E-3"/>
              <c:y val="6.1198315173768822E-2"/>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830697360"/>
        <c:crosses val="autoZero"/>
        <c:crossBetween val="between"/>
      </c:valAx>
      <c:spPr>
        <a:ln>
          <a:solidFill>
            <a:srgbClr val="002060"/>
          </a:solidFill>
        </a:ln>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ysClr val="window" lastClr="FFFFFF"/>
    </a:solidFill>
    <a:ln>
      <a:solidFill>
        <a:srgbClr val="002060"/>
      </a:solidFill>
    </a:ln>
  </c:spPr>
  <c:txPr>
    <a:bodyPr/>
    <a:lstStyle/>
    <a:p>
      <a:pPr>
        <a:defRPr sz="1100" b="1"/>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ResponseQuality!$S$4</c:f>
              <c:strCache>
                <c:ptCount val="1"/>
                <c:pt idx="0">
                  <c:v>Very dissatisfied</c:v>
                </c:pt>
              </c:strCache>
            </c:strRef>
          </c:tx>
          <c:spPr>
            <a:solidFill>
              <a:srgbClr val="0F05A5"/>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ResponseQuality!$S$5:$S$14</c:f>
              <c:numCache>
                <c:formatCode>0.0</c:formatCode>
                <c:ptCount val="10"/>
                <c:pt idx="0">
                  <c:v>3.5401104254628128</c:v>
                </c:pt>
                <c:pt idx="1">
                  <c:v>6.183115338882283</c:v>
                </c:pt>
                <c:pt idx="2">
                  <c:v>8.4076433121019107</c:v>
                </c:pt>
                <c:pt idx="3">
                  <c:v>3.7414965986394559</c:v>
                </c:pt>
                <c:pt idx="4">
                  <c:v>70.114942528735639</c:v>
                </c:pt>
                <c:pt idx="5">
                  <c:v>15</c:v>
                </c:pt>
                <c:pt idx="6">
                  <c:v>21.00456621004566</c:v>
                </c:pt>
                <c:pt idx="7">
                  <c:v>28.125</c:v>
                </c:pt>
                <c:pt idx="8">
                  <c:v>28.767123287671232</c:v>
                </c:pt>
                <c:pt idx="9">
                  <c:v>57.999999999999993</c:v>
                </c:pt>
              </c:numCache>
            </c:numRef>
          </c:val>
          <c:extLst>
            <c:ext xmlns:c16="http://schemas.microsoft.com/office/drawing/2014/chart" uri="{C3380CC4-5D6E-409C-BE32-E72D297353CC}">
              <c16:uniqueId val="{00000000-D6AA-4349-9F94-2EC4BF27AA0B}"/>
            </c:ext>
          </c:extLst>
        </c:ser>
        <c:ser>
          <c:idx val="1"/>
          <c:order val="1"/>
          <c:tx>
            <c:strRef>
              <c:f>ResponseQuality!$T$4</c:f>
              <c:strCache>
                <c:ptCount val="1"/>
                <c:pt idx="0">
                  <c:v>Dissatisfied</c:v>
                </c:pt>
              </c:strCache>
            </c:strRef>
          </c:tx>
          <c:spPr>
            <a:solidFill>
              <a:srgbClr val="788BF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ResponseQuality!$T$5:$T$14</c:f>
              <c:numCache>
                <c:formatCode>0.0</c:formatCode>
                <c:ptCount val="10"/>
                <c:pt idx="0">
                  <c:v>1.2504059759662229</c:v>
                </c:pt>
                <c:pt idx="1">
                  <c:v>1.070154577883472</c:v>
                </c:pt>
                <c:pt idx="2">
                  <c:v>7.8980891719745223</c:v>
                </c:pt>
                <c:pt idx="3">
                  <c:v>1.3605442176870748</c:v>
                </c:pt>
                <c:pt idx="4">
                  <c:v>6.8965517241379306</c:v>
                </c:pt>
                <c:pt idx="5">
                  <c:v>6.25</c:v>
                </c:pt>
                <c:pt idx="6">
                  <c:v>3.6529680365296802</c:v>
                </c:pt>
                <c:pt idx="7">
                  <c:v>8.3333333333333321</c:v>
                </c:pt>
                <c:pt idx="8">
                  <c:v>4.5662100456620998</c:v>
                </c:pt>
                <c:pt idx="9">
                  <c:v>8</c:v>
                </c:pt>
              </c:numCache>
            </c:numRef>
          </c:val>
          <c:extLst>
            <c:ext xmlns:c16="http://schemas.microsoft.com/office/drawing/2014/chart" uri="{C3380CC4-5D6E-409C-BE32-E72D297353CC}">
              <c16:uniqueId val="{00000001-D6AA-4349-9F94-2EC4BF27AA0B}"/>
            </c:ext>
          </c:extLst>
        </c:ser>
        <c:ser>
          <c:idx val="2"/>
          <c:order val="2"/>
          <c:tx>
            <c:strRef>
              <c:f>ResponseQuality!$U$4</c:f>
              <c:strCache>
                <c:ptCount val="1"/>
                <c:pt idx="0">
                  <c:v>Neutral</c:v>
                </c:pt>
              </c:strCache>
            </c:strRef>
          </c:tx>
          <c:spPr>
            <a:solidFill>
              <a:srgbClr val="D2232A"/>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ResponseQuality!$U$5:$U$14</c:f>
              <c:numCache>
                <c:formatCode>0.0</c:formatCode>
                <c:ptCount val="10"/>
                <c:pt idx="0">
                  <c:v>20.152646963299773</c:v>
                </c:pt>
                <c:pt idx="1">
                  <c:v>22.235434007134362</c:v>
                </c:pt>
                <c:pt idx="2">
                  <c:v>21.273885350318473</c:v>
                </c:pt>
                <c:pt idx="3">
                  <c:v>10.884353741496598</c:v>
                </c:pt>
                <c:pt idx="4">
                  <c:v>9.1954022988505741</c:v>
                </c:pt>
                <c:pt idx="5">
                  <c:v>51.249999999999993</c:v>
                </c:pt>
                <c:pt idx="6">
                  <c:v>24.200913242009133</c:v>
                </c:pt>
                <c:pt idx="7">
                  <c:v>20.833333333333336</c:v>
                </c:pt>
                <c:pt idx="8">
                  <c:v>20.547945205479451</c:v>
                </c:pt>
                <c:pt idx="9">
                  <c:v>16</c:v>
                </c:pt>
              </c:numCache>
            </c:numRef>
          </c:val>
          <c:extLst>
            <c:ext xmlns:c16="http://schemas.microsoft.com/office/drawing/2014/chart" uri="{C3380CC4-5D6E-409C-BE32-E72D297353CC}">
              <c16:uniqueId val="{00000002-D6AA-4349-9F94-2EC4BF27AA0B}"/>
            </c:ext>
          </c:extLst>
        </c:ser>
        <c:ser>
          <c:idx val="3"/>
          <c:order val="3"/>
          <c:tx>
            <c:strRef>
              <c:f>ResponseQuality!$V$4</c:f>
              <c:strCache>
                <c:ptCount val="1"/>
                <c:pt idx="0">
                  <c:v>Satisfied</c:v>
                </c:pt>
              </c:strCache>
            </c:strRef>
          </c:tx>
          <c:spPr>
            <a:solidFill>
              <a:srgbClr val="BD8C0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ResponseQuality!$V$5:$V$14</c:f>
              <c:numCache>
                <c:formatCode>0.0</c:formatCode>
                <c:ptCount val="10"/>
                <c:pt idx="0">
                  <c:v>32.689184800259824</c:v>
                </c:pt>
                <c:pt idx="1">
                  <c:v>29.607609988109395</c:v>
                </c:pt>
                <c:pt idx="2">
                  <c:v>35.286624203821653</c:v>
                </c:pt>
                <c:pt idx="3">
                  <c:v>19.387755102040817</c:v>
                </c:pt>
                <c:pt idx="4">
                  <c:v>4.5977011494252871</c:v>
                </c:pt>
                <c:pt idx="5">
                  <c:v>18.75</c:v>
                </c:pt>
                <c:pt idx="6">
                  <c:v>16.43835616438356</c:v>
                </c:pt>
                <c:pt idx="7">
                  <c:v>19.791666666666664</c:v>
                </c:pt>
                <c:pt idx="8">
                  <c:v>16.894977168949772</c:v>
                </c:pt>
                <c:pt idx="9">
                  <c:v>2</c:v>
                </c:pt>
              </c:numCache>
            </c:numRef>
          </c:val>
          <c:extLst>
            <c:ext xmlns:c16="http://schemas.microsoft.com/office/drawing/2014/chart" uri="{C3380CC4-5D6E-409C-BE32-E72D297353CC}">
              <c16:uniqueId val="{00000003-D6AA-4349-9F94-2EC4BF27AA0B}"/>
            </c:ext>
          </c:extLst>
        </c:ser>
        <c:ser>
          <c:idx val="4"/>
          <c:order val="4"/>
          <c:tx>
            <c:strRef>
              <c:f>ResponseQuality!$W$4</c:f>
              <c:strCache>
                <c:ptCount val="1"/>
                <c:pt idx="0">
                  <c:v>Very satisfied</c:v>
                </c:pt>
              </c:strCache>
            </c:strRef>
          </c:tx>
          <c:spPr>
            <a:solidFill>
              <a:srgbClr val="9E8B8B"/>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ResponseQuality!$W$5:$W$14</c:f>
              <c:numCache>
                <c:formatCode>0.0</c:formatCode>
                <c:ptCount val="10"/>
                <c:pt idx="0">
                  <c:v>42.367651835011365</c:v>
                </c:pt>
                <c:pt idx="1">
                  <c:v>40.903686087990486</c:v>
                </c:pt>
                <c:pt idx="2">
                  <c:v>27.133757961783438</c:v>
                </c:pt>
                <c:pt idx="3">
                  <c:v>64.625850340136054</c:v>
                </c:pt>
                <c:pt idx="4">
                  <c:v>9.1954022988505741</c:v>
                </c:pt>
                <c:pt idx="5">
                  <c:v>8.75</c:v>
                </c:pt>
                <c:pt idx="6">
                  <c:v>34.703196347031962</c:v>
                </c:pt>
                <c:pt idx="7">
                  <c:v>22.916666666666664</c:v>
                </c:pt>
                <c:pt idx="8">
                  <c:v>29.223744292237441</c:v>
                </c:pt>
                <c:pt idx="9">
                  <c:v>16</c:v>
                </c:pt>
              </c:numCache>
            </c:numRef>
          </c:val>
          <c:extLst>
            <c:ext xmlns:c16="http://schemas.microsoft.com/office/drawing/2014/chart" uri="{C3380CC4-5D6E-409C-BE32-E72D297353CC}">
              <c16:uniqueId val="{00000004-D6AA-4349-9F94-2EC4BF27AA0B}"/>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sz="1800"/>
                  <a:t>% of Responses by</a:t>
                </a:r>
                <a:r>
                  <a:rPr lang="en-US" sz="1800" baseline="0"/>
                  <a:t> Quality Group</a:t>
                </a:r>
                <a:endParaRPr lang="en-US" sz="1800"/>
              </a:p>
            </c:rich>
          </c:tx>
          <c:layout>
            <c:manualLayout>
              <c:xMode val="edge"/>
              <c:yMode val="edge"/>
              <c:x val="7.2075846319309316E-3"/>
              <c:y val="6.1198315173768822E-2"/>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830697360"/>
        <c:crosses val="autoZero"/>
        <c:crossBetween val="between"/>
      </c:valAx>
      <c:spPr>
        <a:ln>
          <a:solidFill>
            <a:srgbClr val="002060"/>
          </a:solidFill>
        </a:ln>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ysClr val="window" lastClr="FFFFFF"/>
    </a:solidFill>
    <a:ln>
      <a:solidFill>
        <a:srgbClr val="002060"/>
      </a:solidFill>
    </a:ln>
  </c:spPr>
  <c:txPr>
    <a:bodyPr/>
    <a:lstStyle/>
    <a:p>
      <a:pPr>
        <a:defRPr sz="1100" b="1"/>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ResponseQuality!$S$4</c:f>
              <c:strCache>
                <c:ptCount val="1"/>
                <c:pt idx="0">
                  <c:v>Very dissatisfied</c:v>
                </c:pt>
              </c:strCache>
            </c:strRef>
          </c:tx>
          <c:spPr>
            <a:solidFill>
              <a:srgbClr val="0F05A5"/>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ResponseQuality!$S$5:$S$14</c:f>
              <c:numCache>
                <c:formatCode>0.0</c:formatCode>
                <c:ptCount val="10"/>
                <c:pt idx="0">
                  <c:v>3.5401104254628128</c:v>
                </c:pt>
                <c:pt idx="1">
                  <c:v>6.183115338882283</c:v>
                </c:pt>
                <c:pt idx="2">
                  <c:v>8.4076433121019107</c:v>
                </c:pt>
                <c:pt idx="3">
                  <c:v>3.7414965986394559</c:v>
                </c:pt>
                <c:pt idx="4">
                  <c:v>70.114942528735639</c:v>
                </c:pt>
                <c:pt idx="5">
                  <c:v>15</c:v>
                </c:pt>
                <c:pt idx="6">
                  <c:v>21.00456621004566</c:v>
                </c:pt>
                <c:pt idx="7">
                  <c:v>28.125</c:v>
                </c:pt>
                <c:pt idx="8">
                  <c:v>28.767123287671232</c:v>
                </c:pt>
                <c:pt idx="9">
                  <c:v>57.999999999999993</c:v>
                </c:pt>
              </c:numCache>
            </c:numRef>
          </c:val>
          <c:extLst>
            <c:ext xmlns:c16="http://schemas.microsoft.com/office/drawing/2014/chart" uri="{C3380CC4-5D6E-409C-BE32-E72D297353CC}">
              <c16:uniqueId val="{00000000-D6AA-4349-9F94-2EC4BF27AA0B}"/>
            </c:ext>
          </c:extLst>
        </c:ser>
        <c:ser>
          <c:idx val="1"/>
          <c:order val="1"/>
          <c:tx>
            <c:strRef>
              <c:f>ResponseQuality!$T$4</c:f>
              <c:strCache>
                <c:ptCount val="1"/>
                <c:pt idx="0">
                  <c:v>Dissatisfied</c:v>
                </c:pt>
              </c:strCache>
            </c:strRef>
          </c:tx>
          <c:spPr>
            <a:solidFill>
              <a:srgbClr val="788BF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ResponseQuality!$T$5:$T$14</c:f>
              <c:numCache>
                <c:formatCode>0.0</c:formatCode>
                <c:ptCount val="10"/>
                <c:pt idx="0">
                  <c:v>1.2504059759662229</c:v>
                </c:pt>
                <c:pt idx="1">
                  <c:v>1.070154577883472</c:v>
                </c:pt>
                <c:pt idx="2">
                  <c:v>7.8980891719745223</c:v>
                </c:pt>
                <c:pt idx="3">
                  <c:v>1.3605442176870748</c:v>
                </c:pt>
                <c:pt idx="4">
                  <c:v>6.8965517241379306</c:v>
                </c:pt>
                <c:pt idx="5">
                  <c:v>6.25</c:v>
                </c:pt>
                <c:pt idx="6">
                  <c:v>3.6529680365296802</c:v>
                </c:pt>
                <c:pt idx="7">
                  <c:v>8.3333333333333321</c:v>
                </c:pt>
                <c:pt idx="8">
                  <c:v>4.5662100456620998</c:v>
                </c:pt>
                <c:pt idx="9">
                  <c:v>8</c:v>
                </c:pt>
              </c:numCache>
            </c:numRef>
          </c:val>
          <c:extLst>
            <c:ext xmlns:c16="http://schemas.microsoft.com/office/drawing/2014/chart" uri="{C3380CC4-5D6E-409C-BE32-E72D297353CC}">
              <c16:uniqueId val="{00000001-D6AA-4349-9F94-2EC4BF27AA0B}"/>
            </c:ext>
          </c:extLst>
        </c:ser>
        <c:ser>
          <c:idx val="2"/>
          <c:order val="2"/>
          <c:tx>
            <c:strRef>
              <c:f>ResponseQuality!$U$4</c:f>
              <c:strCache>
                <c:ptCount val="1"/>
                <c:pt idx="0">
                  <c:v>Neutral</c:v>
                </c:pt>
              </c:strCache>
            </c:strRef>
          </c:tx>
          <c:spPr>
            <a:solidFill>
              <a:srgbClr val="D2232A"/>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ResponseQuality!$U$5:$U$14</c:f>
              <c:numCache>
                <c:formatCode>0.0</c:formatCode>
                <c:ptCount val="10"/>
                <c:pt idx="0">
                  <c:v>20.152646963299773</c:v>
                </c:pt>
                <c:pt idx="1">
                  <c:v>22.235434007134362</c:v>
                </c:pt>
                <c:pt idx="2">
                  <c:v>21.273885350318473</c:v>
                </c:pt>
                <c:pt idx="3">
                  <c:v>10.884353741496598</c:v>
                </c:pt>
                <c:pt idx="4">
                  <c:v>9.1954022988505741</c:v>
                </c:pt>
                <c:pt idx="5">
                  <c:v>51.249999999999993</c:v>
                </c:pt>
                <c:pt idx="6">
                  <c:v>24.200913242009133</c:v>
                </c:pt>
                <c:pt idx="7">
                  <c:v>20.833333333333336</c:v>
                </c:pt>
                <c:pt idx="8">
                  <c:v>20.547945205479451</c:v>
                </c:pt>
                <c:pt idx="9">
                  <c:v>16</c:v>
                </c:pt>
              </c:numCache>
            </c:numRef>
          </c:val>
          <c:extLst>
            <c:ext xmlns:c16="http://schemas.microsoft.com/office/drawing/2014/chart" uri="{C3380CC4-5D6E-409C-BE32-E72D297353CC}">
              <c16:uniqueId val="{00000002-D6AA-4349-9F94-2EC4BF27AA0B}"/>
            </c:ext>
          </c:extLst>
        </c:ser>
        <c:ser>
          <c:idx val="3"/>
          <c:order val="3"/>
          <c:tx>
            <c:strRef>
              <c:f>ResponseQuality!$V$4</c:f>
              <c:strCache>
                <c:ptCount val="1"/>
                <c:pt idx="0">
                  <c:v>Satisfied</c:v>
                </c:pt>
              </c:strCache>
            </c:strRef>
          </c:tx>
          <c:spPr>
            <a:solidFill>
              <a:srgbClr val="BD8C0F"/>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ResponseQuality!$V$5:$V$14</c:f>
              <c:numCache>
                <c:formatCode>0.0</c:formatCode>
                <c:ptCount val="10"/>
                <c:pt idx="0">
                  <c:v>32.689184800259824</c:v>
                </c:pt>
                <c:pt idx="1">
                  <c:v>29.607609988109395</c:v>
                </c:pt>
                <c:pt idx="2">
                  <c:v>35.286624203821653</c:v>
                </c:pt>
                <c:pt idx="3">
                  <c:v>19.387755102040817</c:v>
                </c:pt>
                <c:pt idx="4">
                  <c:v>4.5977011494252871</c:v>
                </c:pt>
                <c:pt idx="5">
                  <c:v>18.75</c:v>
                </c:pt>
                <c:pt idx="6">
                  <c:v>16.43835616438356</c:v>
                </c:pt>
                <c:pt idx="7">
                  <c:v>19.791666666666664</c:v>
                </c:pt>
                <c:pt idx="8">
                  <c:v>16.894977168949772</c:v>
                </c:pt>
                <c:pt idx="9">
                  <c:v>2</c:v>
                </c:pt>
              </c:numCache>
            </c:numRef>
          </c:val>
          <c:extLst>
            <c:ext xmlns:c16="http://schemas.microsoft.com/office/drawing/2014/chart" uri="{C3380CC4-5D6E-409C-BE32-E72D297353CC}">
              <c16:uniqueId val="{00000003-D6AA-4349-9F94-2EC4BF27AA0B}"/>
            </c:ext>
          </c:extLst>
        </c:ser>
        <c:ser>
          <c:idx val="4"/>
          <c:order val="4"/>
          <c:tx>
            <c:strRef>
              <c:f>ResponseQuality!$W$4</c:f>
              <c:strCache>
                <c:ptCount val="1"/>
                <c:pt idx="0">
                  <c:v>Very satisfied</c:v>
                </c:pt>
              </c:strCache>
            </c:strRef>
          </c:tx>
          <c:spPr>
            <a:solidFill>
              <a:srgbClr val="9E8B8B"/>
            </a:solidFill>
            <a:ln>
              <a:noFill/>
            </a:ln>
            <a:effectLst/>
          </c:spPr>
          <c:invertIfNegative val="0"/>
          <c:cat>
            <c:strRef>
              <c:f>ResponseQuality!$R$5:$R$14</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ResponseQuality!$W$5:$W$14</c:f>
              <c:numCache>
                <c:formatCode>0.0</c:formatCode>
                <c:ptCount val="10"/>
                <c:pt idx="0">
                  <c:v>42.367651835011365</c:v>
                </c:pt>
                <c:pt idx="1">
                  <c:v>40.903686087990486</c:v>
                </c:pt>
                <c:pt idx="2">
                  <c:v>27.133757961783438</c:v>
                </c:pt>
                <c:pt idx="3">
                  <c:v>64.625850340136054</c:v>
                </c:pt>
                <c:pt idx="4">
                  <c:v>9.1954022988505741</c:v>
                </c:pt>
                <c:pt idx="5">
                  <c:v>8.75</c:v>
                </c:pt>
                <c:pt idx="6">
                  <c:v>34.703196347031962</c:v>
                </c:pt>
                <c:pt idx="7">
                  <c:v>22.916666666666664</c:v>
                </c:pt>
                <c:pt idx="8">
                  <c:v>29.223744292237441</c:v>
                </c:pt>
                <c:pt idx="9">
                  <c:v>16</c:v>
                </c:pt>
              </c:numCache>
            </c:numRef>
          </c:val>
          <c:extLst>
            <c:ext xmlns:c16="http://schemas.microsoft.com/office/drawing/2014/chart" uri="{C3380CC4-5D6E-409C-BE32-E72D297353CC}">
              <c16:uniqueId val="{00000004-D6AA-4349-9F94-2EC4BF27AA0B}"/>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sz="1800"/>
                  <a:t>% of Responses by</a:t>
                </a:r>
                <a:r>
                  <a:rPr lang="en-US" sz="1800" baseline="0"/>
                  <a:t> Quality Group</a:t>
                </a:r>
                <a:endParaRPr lang="en-US" sz="1800"/>
              </a:p>
            </c:rich>
          </c:tx>
          <c:layout>
            <c:manualLayout>
              <c:xMode val="edge"/>
              <c:yMode val="edge"/>
              <c:x val="7.2075846319309316E-3"/>
              <c:y val="6.1198315173768822E-2"/>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830697360"/>
        <c:crosses val="autoZero"/>
        <c:crossBetween val="between"/>
      </c:valAx>
      <c:spPr>
        <a:ln>
          <a:solidFill>
            <a:srgbClr val="002060"/>
          </a:solidFill>
        </a:ln>
      </c:spPr>
    </c:plotArea>
    <c:legend>
      <c:legendPos val="b"/>
      <c:overlay val="0"/>
      <c:spPr>
        <a:noFill/>
        <a:ln>
          <a:noFill/>
        </a:ln>
        <a:effectLst/>
      </c:spPr>
      <c:txPr>
        <a:bodyPr rot="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ysClr val="window" lastClr="FFFFFF"/>
    </a:solidFill>
    <a:ln>
      <a:solidFill>
        <a:srgbClr val="002060"/>
      </a:solidFill>
    </a:ln>
  </c:spPr>
  <c:txPr>
    <a:bodyPr/>
    <a:lstStyle/>
    <a:p>
      <a:pPr>
        <a:defRPr sz="1100" b="1"/>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a:t>Q2 - Ease of Use Rating by Quality of Q11 Response</a:t>
            </a:r>
          </a:p>
        </c:rich>
      </c:tx>
      <c:layout>
        <c:manualLayout>
          <c:xMode val="edge"/>
          <c:yMode val="edge"/>
          <c:x val="0.2920804785352405"/>
          <c:y val="1.9941820132319474E-2"/>
        </c:manualLayout>
      </c:layout>
      <c:overlay val="0"/>
      <c:spPr>
        <a:noFill/>
        <a:ln>
          <a:noFill/>
        </a:ln>
        <a:effectLst/>
      </c:spPr>
    </c:title>
    <c:autoTitleDeleted val="0"/>
    <c:plotArea>
      <c:layout/>
      <c:barChart>
        <c:barDir val="col"/>
        <c:grouping val="clustered"/>
        <c:varyColors val="0"/>
        <c:ser>
          <c:idx val="0"/>
          <c:order val="0"/>
          <c:tx>
            <c:strRef>
              <c:f>ResponseQuality!$S$20</c:f>
              <c:strCache>
                <c:ptCount val="1"/>
                <c:pt idx="0">
                  <c:v>Very difficult</c:v>
                </c:pt>
              </c:strCache>
            </c:strRef>
          </c:tx>
          <c:spPr>
            <a:solidFill>
              <a:srgbClr val="0F05A5"/>
            </a:solidFill>
            <a:ln>
              <a:noFill/>
            </a:ln>
            <a:effectLst/>
          </c:spPr>
          <c:invertIfNegative val="0"/>
          <c:cat>
            <c:strRef>
              <c:f>ResponseQuality!$R$21:$R$30</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ResponseQuality!$S$21:$S$30</c:f>
              <c:numCache>
                <c:formatCode>0.0</c:formatCode>
                <c:ptCount val="10"/>
                <c:pt idx="0">
                  <c:v>3.4426761935693406</c:v>
                </c:pt>
                <c:pt idx="1">
                  <c:v>5.1129607609988108</c:v>
                </c:pt>
                <c:pt idx="2">
                  <c:v>10.573248407643312</c:v>
                </c:pt>
                <c:pt idx="3">
                  <c:v>1.7006802721088436</c:v>
                </c:pt>
                <c:pt idx="4">
                  <c:v>73.563218390804593</c:v>
                </c:pt>
                <c:pt idx="5">
                  <c:v>20</c:v>
                </c:pt>
                <c:pt idx="6">
                  <c:v>22.37442922374429</c:v>
                </c:pt>
                <c:pt idx="7">
                  <c:v>36.458333333333329</c:v>
                </c:pt>
                <c:pt idx="8">
                  <c:v>31.963470319634702</c:v>
                </c:pt>
                <c:pt idx="9">
                  <c:v>62</c:v>
                </c:pt>
              </c:numCache>
            </c:numRef>
          </c:val>
          <c:extLst>
            <c:ext xmlns:c16="http://schemas.microsoft.com/office/drawing/2014/chart" uri="{C3380CC4-5D6E-409C-BE32-E72D297353CC}">
              <c16:uniqueId val="{00000000-D2EF-45D4-BEDC-7B083A3FD8F1}"/>
            </c:ext>
          </c:extLst>
        </c:ser>
        <c:ser>
          <c:idx val="1"/>
          <c:order val="1"/>
          <c:tx>
            <c:strRef>
              <c:f>ResponseQuality!$T$20</c:f>
              <c:strCache>
                <c:ptCount val="1"/>
                <c:pt idx="0">
                  <c:v>Difficult</c:v>
                </c:pt>
              </c:strCache>
            </c:strRef>
          </c:tx>
          <c:spPr>
            <a:solidFill>
              <a:srgbClr val="788BFF"/>
            </a:solidFill>
            <a:ln>
              <a:noFill/>
            </a:ln>
            <a:effectLst/>
          </c:spPr>
          <c:invertIfNegative val="0"/>
          <c:cat>
            <c:strRef>
              <c:f>ResponseQuality!$R$21:$R$30</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ResponseQuality!$T$21:$T$30</c:f>
              <c:numCache>
                <c:formatCode>0.0</c:formatCode>
                <c:ptCount val="10"/>
                <c:pt idx="0">
                  <c:v>4.709321208184476</c:v>
                </c:pt>
                <c:pt idx="1">
                  <c:v>4.8751486325802613</c:v>
                </c:pt>
                <c:pt idx="2">
                  <c:v>14.267515923566879</c:v>
                </c:pt>
                <c:pt idx="3">
                  <c:v>4.0816326530612246</c:v>
                </c:pt>
                <c:pt idx="4">
                  <c:v>8.0459770114942533</c:v>
                </c:pt>
                <c:pt idx="5">
                  <c:v>8.75</c:v>
                </c:pt>
                <c:pt idx="6">
                  <c:v>9.5890410958904102</c:v>
                </c:pt>
                <c:pt idx="7">
                  <c:v>10.416666666666668</c:v>
                </c:pt>
                <c:pt idx="8">
                  <c:v>6.3926940639269407</c:v>
                </c:pt>
                <c:pt idx="9">
                  <c:v>10</c:v>
                </c:pt>
              </c:numCache>
            </c:numRef>
          </c:val>
          <c:extLst>
            <c:ext xmlns:c16="http://schemas.microsoft.com/office/drawing/2014/chart" uri="{C3380CC4-5D6E-409C-BE32-E72D297353CC}">
              <c16:uniqueId val="{00000001-D2EF-45D4-BEDC-7B083A3FD8F1}"/>
            </c:ext>
          </c:extLst>
        </c:ser>
        <c:ser>
          <c:idx val="2"/>
          <c:order val="2"/>
          <c:tx>
            <c:strRef>
              <c:f>ResponseQuality!$U$20</c:f>
              <c:strCache>
                <c:ptCount val="1"/>
                <c:pt idx="0">
                  <c:v>Easy</c:v>
                </c:pt>
              </c:strCache>
            </c:strRef>
          </c:tx>
          <c:spPr>
            <a:solidFill>
              <a:srgbClr val="D2232A"/>
            </a:solidFill>
            <a:ln>
              <a:noFill/>
            </a:ln>
            <a:effectLst/>
          </c:spPr>
          <c:invertIfNegative val="0"/>
          <c:cat>
            <c:strRef>
              <c:f>ResponseQuality!$R$21:$R$30</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ResponseQuality!$U$21:$U$30</c:f>
              <c:numCache>
                <c:formatCode>0.0</c:formatCode>
                <c:ptCount val="10"/>
                <c:pt idx="0">
                  <c:v>22.24748294900942</c:v>
                </c:pt>
                <c:pt idx="1">
                  <c:v>24.970273483947679</c:v>
                </c:pt>
                <c:pt idx="2">
                  <c:v>25.859872611464969</c:v>
                </c:pt>
                <c:pt idx="3">
                  <c:v>10.884353741496598</c:v>
                </c:pt>
                <c:pt idx="4">
                  <c:v>4.5977011494252871</c:v>
                </c:pt>
                <c:pt idx="5">
                  <c:v>46.25</c:v>
                </c:pt>
                <c:pt idx="6">
                  <c:v>22.831050228310502</c:v>
                </c:pt>
                <c:pt idx="7">
                  <c:v>17.708333333333336</c:v>
                </c:pt>
                <c:pt idx="8">
                  <c:v>15.52511415525114</c:v>
                </c:pt>
                <c:pt idx="9">
                  <c:v>12</c:v>
                </c:pt>
              </c:numCache>
            </c:numRef>
          </c:val>
          <c:extLst>
            <c:ext xmlns:c16="http://schemas.microsoft.com/office/drawing/2014/chart" uri="{C3380CC4-5D6E-409C-BE32-E72D297353CC}">
              <c16:uniqueId val="{00000002-D2EF-45D4-BEDC-7B083A3FD8F1}"/>
            </c:ext>
          </c:extLst>
        </c:ser>
        <c:ser>
          <c:idx val="3"/>
          <c:order val="3"/>
          <c:tx>
            <c:strRef>
              <c:f>ResponseQuality!$V$20</c:f>
              <c:strCache>
                <c:ptCount val="1"/>
                <c:pt idx="0">
                  <c:v>Neutral</c:v>
                </c:pt>
              </c:strCache>
            </c:strRef>
          </c:tx>
          <c:spPr>
            <a:solidFill>
              <a:srgbClr val="BD8C0F"/>
            </a:solidFill>
            <a:ln>
              <a:noFill/>
            </a:ln>
            <a:effectLst/>
          </c:spPr>
          <c:invertIfNegative val="0"/>
          <c:cat>
            <c:strRef>
              <c:f>ResponseQuality!$R$21:$R$30</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ResponseQuality!$V$21:$V$30</c:f>
              <c:numCache>
                <c:formatCode>0.0</c:formatCode>
                <c:ptCount val="10"/>
                <c:pt idx="0">
                  <c:v>31.552452094835985</c:v>
                </c:pt>
                <c:pt idx="1">
                  <c:v>27.705112960760996</c:v>
                </c:pt>
                <c:pt idx="2">
                  <c:v>27.006369426751593</c:v>
                </c:pt>
                <c:pt idx="3">
                  <c:v>26.870748299319729</c:v>
                </c:pt>
                <c:pt idx="4">
                  <c:v>5.7471264367816088</c:v>
                </c:pt>
                <c:pt idx="5">
                  <c:v>15</c:v>
                </c:pt>
                <c:pt idx="6">
                  <c:v>18.721461187214611</c:v>
                </c:pt>
                <c:pt idx="7">
                  <c:v>11.458333333333332</c:v>
                </c:pt>
                <c:pt idx="8">
                  <c:v>22.37442922374429</c:v>
                </c:pt>
                <c:pt idx="9">
                  <c:v>6</c:v>
                </c:pt>
              </c:numCache>
            </c:numRef>
          </c:val>
          <c:extLst>
            <c:ext xmlns:c16="http://schemas.microsoft.com/office/drawing/2014/chart" uri="{C3380CC4-5D6E-409C-BE32-E72D297353CC}">
              <c16:uniqueId val="{00000003-D2EF-45D4-BEDC-7B083A3FD8F1}"/>
            </c:ext>
          </c:extLst>
        </c:ser>
        <c:ser>
          <c:idx val="4"/>
          <c:order val="4"/>
          <c:tx>
            <c:strRef>
              <c:f>ResponseQuality!$W$20</c:f>
              <c:strCache>
                <c:ptCount val="1"/>
                <c:pt idx="0">
                  <c:v>Very easy</c:v>
                </c:pt>
              </c:strCache>
            </c:strRef>
          </c:tx>
          <c:spPr>
            <a:solidFill>
              <a:srgbClr val="9E8B8B"/>
            </a:solidFill>
            <a:ln>
              <a:noFill/>
            </a:ln>
            <a:effectLst/>
          </c:spPr>
          <c:invertIfNegative val="0"/>
          <c:cat>
            <c:strRef>
              <c:f>ResponseQuality!$R$21:$R$30</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ResponseQuality!$W$21:$W$30</c:f>
              <c:numCache>
                <c:formatCode>0.0</c:formatCode>
                <c:ptCount val="10"/>
                <c:pt idx="0">
                  <c:v>38.048067554400774</c:v>
                </c:pt>
                <c:pt idx="1">
                  <c:v>37.336504161712249</c:v>
                </c:pt>
                <c:pt idx="2">
                  <c:v>22.29299363057325</c:v>
                </c:pt>
                <c:pt idx="3">
                  <c:v>56.4625850340136</c:v>
                </c:pt>
                <c:pt idx="4">
                  <c:v>8.0459770114942533</c:v>
                </c:pt>
                <c:pt idx="5">
                  <c:v>10</c:v>
                </c:pt>
                <c:pt idx="6">
                  <c:v>26.484018264840181</c:v>
                </c:pt>
                <c:pt idx="7">
                  <c:v>23.958333333333336</c:v>
                </c:pt>
                <c:pt idx="8">
                  <c:v>23.74429223744292</c:v>
                </c:pt>
                <c:pt idx="9">
                  <c:v>10</c:v>
                </c:pt>
              </c:numCache>
            </c:numRef>
          </c:val>
          <c:extLst>
            <c:ext xmlns:c16="http://schemas.microsoft.com/office/drawing/2014/chart" uri="{C3380CC4-5D6E-409C-BE32-E72D297353CC}">
              <c16:uniqueId val="{00000004-D2EF-45D4-BEDC-7B083A3FD8F1}"/>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sz="1400"/>
                </a:pPr>
                <a:r>
                  <a:rPr lang="en-US" sz="1400"/>
                  <a:t>% of Responses by Quality Group</a:t>
                </a:r>
              </a:p>
            </c:rich>
          </c:tx>
          <c:layout>
            <c:manualLayout>
              <c:xMode val="edge"/>
              <c:yMode val="edge"/>
              <c:x val="1.4792899408284023E-2"/>
              <c:y val="3.625036453776611E-2"/>
            </c:manualLayout>
          </c:layout>
          <c:overlay val="0"/>
          <c:spPr>
            <a:noFill/>
            <a:ln>
              <a:noFill/>
            </a:ln>
            <a:effectLst/>
          </c:spPr>
        </c:title>
        <c:numFmt formatCode="0" sourceLinked="0"/>
        <c:majorTickMark val="none"/>
        <c:minorTickMark val="none"/>
        <c:tickLblPos val="nextTo"/>
        <c:spPr>
          <a:noFill/>
          <a:ln>
            <a:noFill/>
          </a:ln>
          <a:effectLst/>
        </c:spPr>
        <c:txPr>
          <a:bodyPr rot="-60000000" vert="horz"/>
          <a:lstStyle/>
          <a:p>
            <a:pPr>
              <a:defRPr/>
            </a:pPr>
            <a:endParaRPr lang="en-US"/>
          </a:p>
        </c:txPr>
        <c:crossAx val="830697360"/>
        <c:crosses val="autoZero"/>
        <c:crossBetween val="between"/>
      </c:valAx>
    </c:plotArea>
    <c:legend>
      <c:legendPos val="b"/>
      <c:overlay val="0"/>
      <c:spPr>
        <a:noFill/>
        <a:ln>
          <a:noFill/>
        </a:ln>
        <a:effectLst/>
      </c:spPr>
      <c:txPr>
        <a:bodyPr rot="0" vert="horz"/>
        <a:lstStyle/>
        <a:p>
          <a:pPr>
            <a:defRPr/>
          </a:pPr>
          <a:endParaRPr lang="en-US"/>
        </a:p>
      </c:txPr>
    </c:legend>
    <c:plotVisOnly val="1"/>
    <c:dispBlanksAs val="gap"/>
    <c:showDLblsOverMax val="0"/>
  </c:chart>
  <c:spPr>
    <a:ln>
      <a:solidFill>
        <a:srgbClr val="002060"/>
      </a:solidFill>
    </a:ln>
  </c:spPr>
  <c:txPr>
    <a:bodyPr/>
    <a:lstStyle/>
    <a:p>
      <a:pPr>
        <a:defRPr sz="1500" b="1"/>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a:t>Q4 - Ease of Navigation Rating by Quality of Q11 Response</a:t>
            </a:r>
          </a:p>
        </c:rich>
      </c:tx>
      <c:overlay val="0"/>
      <c:spPr>
        <a:noFill/>
        <a:ln>
          <a:noFill/>
        </a:ln>
        <a:effectLst/>
      </c:spPr>
    </c:title>
    <c:autoTitleDeleted val="0"/>
    <c:plotArea>
      <c:layout/>
      <c:barChart>
        <c:barDir val="col"/>
        <c:grouping val="clustered"/>
        <c:varyColors val="0"/>
        <c:ser>
          <c:idx val="0"/>
          <c:order val="0"/>
          <c:tx>
            <c:strRef>
              <c:f>ResponseQuality!$S$36</c:f>
              <c:strCache>
                <c:ptCount val="1"/>
                <c:pt idx="0">
                  <c:v>Very difficult</c:v>
                </c:pt>
              </c:strCache>
            </c:strRef>
          </c:tx>
          <c:spPr>
            <a:solidFill>
              <a:srgbClr val="0F05A5"/>
            </a:solidFill>
            <a:ln>
              <a:noFill/>
            </a:ln>
            <a:effectLst/>
          </c:spPr>
          <c:invertIfNegative val="0"/>
          <c:cat>
            <c:strRef>
              <c:f>ResponseQuality!$R$37:$R$46</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ResponseQuality!$S$37:$S$46</c:f>
              <c:numCache>
                <c:formatCode>0.0</c:formatCode>
                <c:ptCount val="10"/>
                <c:pt idx="0">
                  <c:v>3.7187398506008447</c:v>
                </c:pt>
                <c:pt idx="1">
                  <c:v>5.4696789536266346</c:v>
                </c:pt>
                <c:pt idx="2">
                  <c:v>8.2802547770700627</c:v>
                </c:pt>
                <c:pt idx="3">
                  <c:v>1.3605442176870748</c:v>
                </c:pt>
                <c:pt idx="4">
                  <c:v>72.41379310344827</c:v>
                </c:pt>
                <c:pt idx="5">
                  <c:v>17.5</c:v>
                </c:pt>
                <c:pt idx="6">
                  <c:v>22.831050228310502</c:v>
                </c:pt>
                <c:pt idx="7">
                  <c:v>33.333333333333329</c:v>
                </c:pt>
                <c:pt idx="8">
                  <c:v>31.963470319634702</c:v>
                </c:pt>
                <c:pt idx="9">
                  <c:v>60</c:v>
                </c:pt>
              </c:numCache>
            </c:numRef>
          </c:val>
          <c:extLst>
            <c:ext xmlns:c16="http://schemas.microsoft.com/office/drawing/2014/chart" uri="{C3380CC4-5D6E-409C-BE32-E72D297353CC}">
              <c16:uniqueId val="{00000000-7228-4A33-895F-8B1990935758}"/>
            </c:ext>
          </c:extLst>
        </c:ser>
        <c:ser>
          <c:idx val="1"/>
          <c:order val="1"/>
          <c:tx>
            <c:strRef>
              <c:f>ResponseQuality!$T$36</c:f>
              <c:strCache>
                <c:ptCount val="1"/>
                <c:pt idx="0">
                  <c:v>Difficult</c:v>
                </c:pt>
              </c:strCache>
            </c:strRef>
          </c:tx>
          <c:spPr>
            <a:solidFill>
              <a:srgbClr val="788BFF"/>
            </a:solidFill>
            <a:ln>
              <a:noFill/>
            </a:ln>
            <a:effectLst/>
          </c:spPr>
          <c:invertIfNegative val="0"/>
          <c:cat>
            <c:strRef>
              <c:f>ResponseQuality!$R$37:$R$46</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ResponseQuality!$T$37:$T$46</c:f>
              <c:numCache>
                <c:formatCode>0.0</c:formatCode>
                <c:ptCount val="10"/>
                <c:pt idx="0">
                  <c:v>4.7742773627801238</c:v>
                </c:pt>
                <c:pt idx="1">
                  <c:v>4.756242568370987</c:v>
                </c:pt>
                <c:pt idx="2">
                  <c:v>11.719745222929937</c:v>
                </c:pt>
                <c:pt idx="3">
                  <c:v>3.0612244897959182</c:v>
                </c:pt>
                <c:pt idx="4">
                  <c:v>3.4482758620689653</c:v>
                </c:pt>
                <c:pt idx="5">
                  <c:v>10</c:v>
                </c:pt>
                <c:pt idx="6">
                  <c:v>11.87214611872146</c:v>
                </c:pt>
                <c:pt idx="7">
                  <c:v>12.5</c:v>
                </c:pt>
                <c:pt idx="8">
                  <c:v>6.8493150684931505</c:v>
                </c:pt>
                <c:pt idx="9">
                  <c:v>14.000000000000002</c:v>
                </c:pt>
              </c:numCache>
            </c:numRef>
          </c:val>
          <c:extLst>
            <c:ext xmlns:c16="http://schemas.microsoft.com/office/drawing/2014/chart" uri="{C3380CC4-5D6E-409C-BE32-E72D297353CC}">
              <c16:uniqueId val="{00000001-7228-4A33-895F-8B1990935758}"/>
            </c:ext>
          </c:extLst>
        </c:ser>
        <c:ser>
          <c:idx val="2"/>
          <c:order val="2"/>
          <c:tx>
            <c:strRef>
              <c:f>ResponseQuality!$U$36</c:f>
              <c:strCache>
                <c:ptCount val="1"/>
                <c:pt idx="0">
                  <c:v>Neutral</c:v>
                </c:pt>
              </c:strCache>
            </c:strRef>
          </c:tx>
          <c:spPr>
            <a:solidFill>
              <a:srgbClr val="D2232A"/>
            </a:solidFill>
            <a:ln>
              <a:noFill/>
            </a:ln>
            <a:effectLst/>
          </c:spPr>
          <c:invertIfNegative val="0"/>
          <c:cat>
            <c:strRef>
              <c:f>ResponseQuality!$R$37:$R$46</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ResponseQuality!$U$37:$U$46</c:f>
              <c:numCache>
                <c:formatCode>0.0</c:formatCode>
                <c:ptCount val="10"/>
                <c:pt idx="0">
                  <c:v>22.377395258200714</c:v>
                </c:pt>
                <c:pt idx="1">
                  <c:v>22.711058263971463</c:v>
                </c:pt>
                <c:pt idx="2">
                  <c:v>25.095541401273884</c:v>
                </c:pt>
                <c:pt idx="3">
                  <c:v>11.904761904761903</c:v>
                </c:pt>
                <c:pt idx="4">
                  <c:v>10.344827586206897</c:v>
                </c:pt>
                <c:pt idx="5">
                  <c:v>46.25</c:v>
                </c:pt>
                <c:pt idx="6">
                  <c:v>26.484018264840181</c:v>
                </c:pt>
                <c:pt idx="7">
                  <c:v>19.791666666666664</c:v>
                </c:pt>
                <c:pt idx="8">
                  <c:v>19.634703196347029</c:v>
                </c:pt>
                <c:pt idx="9">
                  <c:v>18</c:v>
                </c:pt>
              </c:numCache>
            </c:numRef>
          </c:val>
          <c:extLst>
            <c:ext xmlns:c16="http://schemas.microsoft.com/office/drawing/2014/chart" uri="{C3380CC4-5D6E-409C-BE32-E72D297353CC}">
              <c16:uniqueId val="{00000002-7228-4A33-895F-8B1990935758}"/>
            </c:ext>
          </c:extLst>
        </c:ser>
        <c:ser>
          <c:idx val="3"/>
          <c:order val="3"/>
          <c:tx>
            <c:strRef>
              <c:f>ResponseQuality!$V$36</c:f>
              <c:strCache>
                <c:ptCount val="1"/>
                <c:pt idx="0">
                  <c:v>Easy</c:v>
                </c:pt>
              </c:strCache>
            </c:strRef>
          </c:tx>
          <c:spPr>
            <a:solidFill>
              <a:srgbClr val="BD8C0F"/>
            </a:solidFill>
            <a:ln>
              <a:noFill/>
            </a:ln>
            <a:effectLst/>
          </c:spPr>
          <c:invertIfNegative val="0"/>
          <c:cat>
            <c:strRef>
              <c:f>ResponseQuality!$R$37:$R$46</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ResponseQuality!$V$37:$V$46</c:f>
              <c:numCache>
                <c:formatCode>0.0</c:formatCode>
                <c:ptCount val="10"/>
                <c:pt idx="0">
                  <c:v>33.419941539460865</c:v>
                </c:pt>
                <c:pt idx="1">
                  <c:v>29.607609988109395</c:v>
                </c:pt>
                <c:pt idx="2">
                  <c:v>31.464968152866241</c:v>
                </c:pt>
                <c:pt idx="3">
                  <c:v>25.170068027210885</c:v>
                </c:pt>
                <c:pt idx="4">
                  <c:v>3.4482758620689653</c:v>
                </c:pt>
                <c:pt idx="5">
                  <c:v>16.25</c:v>
                </c:pt>
                <c:pt idx="6">
                  <c:v>13.698630136986301</c:v>
                </c:pt>
                <c:pt idx="7">
                  <c:v>9.375</c:v>
                </c:pt>
                <c:pt idx="8">
                  <c:v>15.068493150684931</c:v>
                </c:pt>
                <c:pt idx="9">
                  <c:v>2</c:v>
                </c:pt>
              </c:numCache>
            </c:numRef>
          </c:val>
          <c:extLst>
            <c:ext xmlns:c16="http://schemas.microsoft.com/office/drawing/2014/chart" uri="{C3380CC4-5D6E-409C-BE32-E72D297353CC}">
              <c16:uniqueId val="{00000003-7228-4A33-895F-8B1990935758}"/>
            </c:ext>
          </c:extLst>
        </c:ser>
        <c:ser>
          <c:idx val="4"/>
          <c:order val="4"/>
          <c:tx>
            <c:strRef>
              <c:f>ResponseQuality!$W$36</c:f>
              <c:strCache>
                <c:ptCount val="1"/>
                <c:pt idx="0">
                  <c:v>Very easy</c:v>
                </c:pt>
              </c:strCache>
            </c:strRef>
          </c:tx>
          <c:spPr>
            <a:solidFill>
              <a:srgbClr val="9E8B8B"/>
            </a:solidFill>
            <a:ln>
              <a:noFill/>
            </a:ln>
            <a:effectLst/>
          </c:spPr>
          <c:invertIfNegative val="0"/>
          <c:cat>
            <c:strRef>
              <c:f>ResponseQuality!$R$37:$R$46</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ResponseQuality!$W$37:$W$46</c:f>
              <c:numCache>
                <c:formatCode>0.0</c:formatCode>
                <c:ptCount val="10"/>
                <c:pt idx="0">
                  <c:v>35.709645988957455</c:v>
                </c:pt>
                <c:pt idx="1">
                  <c:v>37.455410225921518</c:v>
                </c:pt>
                <c:pt idx="2">
                  <c:v>23.439490445859875</c:v>
                </c:pt>
                <c:pt idx="3">
                  <c:v>58.503401360544217</c:v>
                </c:pt>
                <c:pt idx="4">
                  <c:v>10.344827586206897</c:v>
                </c:pt>
                <c:pt idx="5">
                  <c:v>10</c:v>
                </c:pt>
                <c:pt idx="6">
                  <c:v>25.11415525114155</c:v>
                </c:pt>
                <c:pt idx="7">
                  <c:v>25</c:v>
                </c:pt>
                <c:pt idx="8">
                  <c:v>26.484018264840181</c:v>
                </c:pt>
                <c:pt idx="9">
                  <c:v>6</c:v>
                </c:pt>
              </c:numCache>
            </c:numRef>
          </c:val>
          <c:extLst>
            <c:ext xmlns:c16="http://schemas.microsoft.com/office/drawing/2014/chart" uri="{C3380CC4-5D6E-409C-BE32-E72D297353CC}">
              <c16:uniqueId val="{00000004-7228-4A33-895F-8B1990935758}"/>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30687280"/>
        <c:crosses val="autoZero"/>
        <c:auto val="1"/>
        <c:lblAlgn val="ctr"/>
        <c:lblOffset val="100"/>
        <c:noMultiLvlLbl val="0"/>
      </c:catAx>
      <c:valAx>
        <c:axId val="83068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 of Responses by Quality Group</a:t>
                </a:r>
              </a:p>
            </c:rich>
          </c:tx>
          <c:layout>
            <c:manualLayout>
              <c:xMode val="edge"/>
              <c:yMode val="edge"/>
              <c:x val="1.4792899408284023E-2"/>
              <c:y val="3.625036453776611E-2"/>
            </c:manualLayout>
          </c:layout>
          <c:overlay val="0"/>
          <c:spPr>
            <a:noFill/>
            <a:ln>
              <a:noFill/>
            </a:ln>
            <a:effectLst/>
          </c:spPr>
        </c:title>
        <c:numFmt formatCode="0" sourceLinked="0"/>
        <c:majorTickMark val="none"/>
        <c:minorTickMark val="none"/>
        <c:tickLblPos val="nextTo"/>
        <c:spPr>
          <a:noFill/>
          <a:ln>
            <a:noFill/>
          </a:ln>
          <a:effectLst/>
        </c:spPr>
        <c:txPr>
          <a:bodyPr rot="-60000000" vert="horz"/>
          <a:lstStyle/>
          <a:p>
            <a:pPr>
              <a:defRPr/>
            </a:pPr>
            <a:endParaRPr lang="en-US"/>
          </a:p>
        </c:txPr>
        <c:crossAx val="830697360"/>
        <c:crosses val="autoZero"/>
        <c:crossBetween val="between"/>
      </c:valAx>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ysClr val="window" lastClr="FFFFFF"/>
    </a:solidFill>
    <a:ln>
      <a:solidFill>
        <a:srgbClr val="002060"/>
      </a:solidFill>
    </a:ln>
  </c:spPr>
  <c:txPr>
    <a:bodyPr/>
    <a:lstStyle/>
    <a:p>
      <a:pPr>
        <a:defRPr sz="1400" b="1"/>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a:t>Relevance of Search Results (for those who searched) by Quality of Q11 Response</a:t>
            </a:r>
          </a:p>
        </c:rich>
      </c:tx>
      <c:layout>
        <c:manualLayout>
          <c:xMode val="edge"/>
          <c:yMode val="edge"/>
          <c:x val="0.18721312458796807"/>
          <c:y val="3.9797203478714295E-3"/>
        </c:manualLayout>
      </c:layout>
      <c:overlay val="0"/>
      <c:spPr>
        <a:noFill/>
        <a:ln>
          <a:noFill/>
        </a:ln>
        <a:effectLst/>
      </c:spPr>
    </c:title>
    <c:autoTitleDeleted val="0"/>
    <c:plotArea>
      <c:layout/>
      <c:barChart>
        <c:barDir val="col"/>
        <c:grouping val="clustered"/>
        <c:varyColors val="0"/>
        <c:ser>
          <c:idx val="0"/>
          <c:order val="0"/>
          <c:tx>
            <c:strRef>
              <c:f>ResponseQuality!$S$52</c:f>
              <c:strCache>
                <c:ptCount val="1"/>
                <c:pt idx="0">
                  <c:v>Not at all relevant</c:v>
                </c:pt>
              </c:strCache>
            </c:strRef>
          </c:tx>
          <c:spPr>
            <a:solidFill>
              <a:srgbClr val="0F05A5"/>
            </a:solidFill>
            <a:ln>
              <a:noFill/>
            </a:ln>
            <a:effectLst/>
          </c:spPr>
          <c:invertIfNegative val="0"/>
          <c:cat>
            <c:strRef>
              <c:f>ResponseQuality!$R$53:$R$62</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ResponseQuality!$S$53:$S$62</c:f>
              <c:numCache>
                <c:formatCode>0.0</c:formatCode>
                <c:ptCount val="10"/>
                <c:pt idx="0">
                  <c:v>3.5277516462841016</c:v>
                </c:pt>
                <c:pt idx="1">
                  <c:v>3.8260869565217388</c:v>
                </c:pt>
                <c:pt idx="2">
                  <c:v>8.2494969818913475</c:v>
                </c:pt>
                <c:pt idx="3">
                  <c:v>1.9047619047619049</c:v>
                </c:pt>
                <c:pt idx="4">
                  <c:v>65.957446808510639</c:v>
                </c:pt>
                <c:pt idx="5">
                  <c:v>23.076923076923077</c:v>
                </c:pt>
                <c:pt idx="6">
                  <c:v>18.75</c:v>
                </c:pt>
                <c:pt idx="7">
                  <c:v>24.193548387096776</c:v>
                </c:pt>
                <c:pt idx="8">
                  <c:v>19.708029197080293</c:v>
                </c:pt>
                <c:pt idx="9">
                  <c:v>44</c:v>
                </c:pt>
              </c:numCache>
            </c:numRef>
          </c:val>
          <c:extLst>
            <c:ext xmlns:c16="http://schemas.microsoft.com/office/drawing/2014/chart" uri="{C3380CC4-5D6E-409C-BE32-E72D297353CC}">
              <c16:uniqueId val="{00000000-1EEB-4323-8D3B-186F8E0E5D6A}"/>
            </c:ext>
          </c:extLst>
        </c:ser>
        <c:ser>
          <c:idx val="1"/>
          <c:order val="1"/>
          <c:tx>
            <c:strRef>
              <c:f>ResponseQuality!$T$52</c:f>
              <c:strCache>
                <c:ptCount val="1"/>
                <c:pt idx="0">
                  <c:v>A little relevant</c:v>
                </c:pt>
              </c:strCache>
            </c:strRef>
          </c:tx>
          <c:spPr>
            <a:solidFill>
              <a:srgbClr val="788BFF"/>
            </a:solidFill>
            <a:ln>
              <a:noFill/>
            </a:ln>
            <a:effectLst/>
          </c:spPr>
          <c:invertIfNegative val="0"/>
          <c:cat>
            <c:strRef>
              <c:f>ResponseQuality!$R$53:$R$62</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ResponseQuality!$T$53:$T$62</c:f>
              <c:numCache>
                <c:formatCode>0.0</c:formatCode>
                <c:ptCount val="10"/>
                <c:pt idx="0">
                  <c:v>6.7968015051740354</c:v>
                </c:pt>
                <c:pt idx="1">
                  <c:v>9.2173913043478262</c:v>
                </c:pt>
                <c:pt idx="2">
                  <c:v>15.694164989939638</c:v>
                </c:pt>
                <c:pt idx="3">
                  <c:v>5.2380952380952381</c:v>
                </c:pt>
                <c:pt idx="4">
                  <c:v>2.1276595744680851</c:v>
                </c:pt>
                <c:pt idx="5">
                  <c:v>20.512820512820511</c:v>
                </c:pt>
                <c:pt idx="6">
                  <c:v>17.361111111111111</c:v>
                </c:pt>
                <c:pt idx="7">
                  <c:v>24.193548387096776</c:v>
                </c:pt>
                <c:pt idx="8">
                  <c:v>13.138686131386862</c:v>
                </c:pt>
                <c:pt idx="9">
                  <c:v>20</c:v>
                </c:pt>
              </c:numCache>
            </c:numRef>
          </c:val>
          <c:extLst>
            <c:ext xmlns:c16="http://schemas.microsoft.com/office/drawing/2014/chart" uri="{C3380CC4-5D6E-409C-BE32-E72D297353CC}">
              <c16:uniqueId val="{00000001-1EEB-4323-8D3B-186F8E0E5D6A}"/>
            </c:ext>
          </c:extLst>
        </c:ser>
        <c:ser>
          <c:idx val="2"/>
          <c:order val="2"/>
          <c:tx>
            <c:strRef>
              <c:f>ResponseQuality!$U$52</c:f>
              <c:strCache>
                <c:ptCount val="1"/>
                <c:pt idx="0">
                  <c:v>Very relevant</c:v>
                </c:pt>
              </c:strCache>
            </c:strRef>
          </c:tx>
          <c:spPr>
            <a:solidFill>
              <a:srgbClr val="D2232A"/>
            </a:solidFill>
            <a:ln>
              <a:noFill/>
            </a:ln>
            <a:effectLst/>
          </c:spPr>
          <c:invertIfNegative val="0"/>
          <c:cat>
            <c:strRef>
              <c:f>ResponseQuality!$R$53:$R$62</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ResponseQuality!$U$53:$U$62</c:f>
              <c:numCache>
                <c:formatCode>0.0</c:formatCode>
                <c:ptCount val="10"/>
                <c:pt idx="0">
                  <c:v>31.867356538099717</c:v>
                </c:pt>
                <c:pt idx="1">
                  <c:v>30.782608695652176</c:v>
                </c:pt>
                <c:pt idx="2">
                  <c:v>36.217303822937623</c:v>
                </c:pt>
                <c:pt idx="3">
                  <c:v>17.142857142857142</c:v>
                </c:pt>
                <c:pt idx="4">
                  <c:v>17.021276595744681</c:v>
                </c:pt>
                <c:pt idx="5">
                  <c:v>30.76923076923077</c:v>
                </c:pt>
                <c:pt idx="6">
                  <c:v>30.555555555555557</c:v>
                </c:pt>
                <c:pt idx="7">
                  <c:v>17.741935483870968</c:v>
                </c:pt>
                <c:pt idx="8">
                  <c:v>28.467153284671532</c:v>
                </c:pt>
                <c:pt idx="9">
                  <c:v>20</c:v>
                </c:pt>
              </c:numCache>
            </c:numRef>
          </c:val>
          <c:extLst>
            <c:ext xmlns:c16="http://schemas.microsoft.com/office/drawing/2014/chart" uri="{C3380CC4-5D6E-409C-BE32-E72D297353CC}">
              <c16:uniqueId val="{00000002-1EEB-4323-8D3B-186F8E0E5D6A}"/>
            </c:ext>
          </c:extLst>
        </c:ser>
        <c:ser>
          <c:idx val="3"/>
          <c:order val="3"/>
          <c:tx>
            <c:strRef>
              <c:f>ResponseQuality!$V$52</c:f>
              <c:strCache>
                <c:ptCount val="1"/>
                <c:pt idx="0">
                  <c:v>Somewhat relevant</c:v>
                </c:pt>
              </c:strCache>
            </c:strRef>
          </c:tx>
          <c:spPr>
            <a:solidFill>
              <a:srgbClr val="BD8C0F"/>
            </a:solidFill>
            <a:ln>
              <a:noFill/>
            </a:ln>
            <a:effectLst/>
          </c:spPr>
          <c:invertIfNegative val="0"/>
          <c:cat>
            <c:strRef>
              <c:f>ResponseQuality!$R$53:$R$62</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ResponseQuality!$V$53:$V$62</c:f>
              <c:numCache>
                <c:formatCode>0.0</c:formatCode>
                <c:ptCount val="10"/>
                <c:pt idx="0">
                  <c:v>57.80809031044214</c:v>
                </c:pt>
                <c:pt idx="1">
                  <c:v>56.173913043478265</c:v>
                </c:pt>
                <c:pt idx="2">
                  <c:v>39.839034205231385</c:v>
                </c:pt>
                <c:pt idx="3">
                  <c:v>75.714285714285708</c:v>
                </c:pt>
                <c:pt idx="4">
                  <c:v>14.893617021276595</c:v>
                </c:pt>
                <c:pt idx="5">
                  <c:v>25.641025641025639</c:v>
                </c:pt>
                <c:pt idx="6">
                  <c:v>33.333333333333329</c:v>
                </c:pt>
                <c:pt idx="7">
                  <c:v>33.87096774193548</c:v>
                </c:pt>
                <c:pt idx="8">
                  <c:v>38.686131386861319</c:v>
                </c:pt>
                <c:pt idx="9">
                  <c:v>16</c:v>
                </c:pt>
              </c:numCache>
            </c:numRef>
          </c:val>
          <c:extLst>
            <c:ext xmlns:c16="http://schemas.microsoft.com/office/drawing/2014/chart" uri="{C3380CC4-5D6E-409C-BE32-E72D297353CC}">
              <c16:uniqueId val="{00000003-1EEB-4323-8D3B-186F8E0E5D6A}"/>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30687280"/>
        <c:crosses val="autoZero"/>
        <c:auto val="1"/>
        <c:lblAlgn val="ctr"/>
        <c:lblOffset val="100"/>
        <c:noMultiLvlLbl val="0"/>
      </c:catAx>
      <c:valAx>
        <c:axId val="830687280"/>
        <c:scaling>
          <c:orientation val="minMax"/>
          <c:max val="80"/>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 of Responses by Quality Group</a:t>
                </a:r>
              </a:p>
            </c:rich>
          </c:tx>
          <c:layout>
            <c:manualLayout>
              <c:xMode val="edge"/>
              <c:yMode val="edge"/>
              <c:x val="1.4792899408284023E-2"/>
              <c:y val="3.625036453776611E-2"/>
            </c:manualLayout>
          </c:layout>
          <c:overlay val="0"/>
          <c:spPr>
            <a:noFill/>
            <a:ln>
              <a:noFill/>
            </a:ln>
            <a:effectLst/>
          </c:spPr>
        </c:title>
        <c:numFmt formatCode="0" sourceLinked="0"/>
        <c:majorTickMark val="none"/>
        <c:minorTickMark val="none"/>
        <c:tickLblPos val="nextTo"/>
        <c:spPr>
          <a:noFill/>
          <a:ln>
            <a:noFill/>
          </a:ln>
          <a:effectLst/>
        </c:spPr>
        <c:txPr>
          <a:bodyPr rot="-60000000" vert="horz"/>
          <a:lstStyle/>
          <a:p>
            <a:pPr>
              <a:defRPr/>
            </a:pPr>
            <a:endParaRPr lang="en-US"/>
          </a:p>
        </c:txPr>
        <c:crossAx val="830697360"/>
        <c:crosses val="autoZero"/>
        <c:crossBetween val="between"/>
        <c:majorUnit val="20"/>
      </c:valAx>
    </c:plotArea>
    <c:legend>
      <c:legendPos val="b"/>
      <c:overlay val="0"/>
      <c:spPr>
        <a:noFill/>
        <a:ln>
          <a:noFill/>
        </a:ln>
        <a:effectLst/>
      </c:spPr>
      <c:txPr>
        <a:bodyPr rot="0" vert="horz"/>
        <a:lstStyle/>
        <a:p>
          <a:pPr>
            <a:defRPr/>
          </a:pPr>
          <a:endParaRPr lang="en-US"/>
        </a:p>
      </c:txPr>
    </c:legend>
    <c:plotVisOnly val="1"/>
    <c:dispBlanksAs val="gap"/>
    <c:showDLblsOverMax val="0"/>
  </c:chart>
  <c:spPr>
    <a:ln>
      <a:solidFill>
        <a:srgbClr val="002060"/>
      </a:solidFill>
    </a:ln>
  </c:spPr>
  <c:txPr>
    <a:bodyPr/>
    <a:lstStyle/>
    <a:p>
      <a:pPr>
        <a:defRPr sz="1400" b="1"/>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dirty="0"/>
              <a:t>Report BLS is a Trusted Source by Quality of Q11 Response</a:t>
            </a:r>
          </a:p>
        </c:rich>
      </c:tx>
      <c:overlay val="0"/>
      <c:spPr>
        <a:noFill/>
        <a:ln>
          <a:noFill/>
        </a:ln>
        <a:effectLst/>
      </c:spPr>
    </c:title>
    <c:autoTitleDeleted val="0"/>
    <c:plotArea>
      <c:layout/>
      <c:barChart>
        <c:barDir val="col"/>
        <c:grouping val="clustered"/>
        <c:varyColors val="0"/>
        <c:ser>
          <c:idx val="0"/>
          <c:order val="0"/>
          <c:tx>
            <c:strRef>
              <c:f>ResponseQuality!$S$69</c:f>
              <c:strCache>
                <c:ptCount val="1"/>
                <c:pt idx="0">
                  <c:v>Strongly disagree</c:v>
                </c:pt>
              </c:strCache>
            </c:strRef>
          </c:tx>
          <c:spPr>
            <a:solidFill>
              <a:srgbClr val="0F05A5"/>
            </a:solidFill>
            <a:ln>
              <a:noFill/>
            </a:ln>
            <a:effectLst/>
          </c:spPr>
          <c:invertIfNegative val="0"/>
          <c:cat>
            <c:strRef>
              <c:f>ResponseQuality!$R$70:$R$79</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ResponseQuality!$S$70:$S$79</c:f>
              <c:numCache>
                <c:formatCode>0.0</c:formatCode>
                <c:ptCount val="10"/>
                <c:pt idx="0">
                  <c:v>3.199090613835661</c:v>
                </c:pt>
                <c:pt idx="1">
                  <c:v>5.2318668252080851</c:v>
                </c:pt>
                <c:pt idx="2">
                  <c:v>3.9490445859872612</c:v>
                </c:pt>
                <c:pt idx="3">
                  <c:v>2.3809523809523809</c:v>
                </c:pt>
                <c:pt idx="4">
                  <c:v>66.666666666666657</c:v>
                </c:pt>
                <c:pt idx="5">
                  <c:v>10</c:v>
                </c:pt>
                <c:pt idx="6">
                  <c:v>19.634703196347029</c:v>
                </c:pt>
                <c:pt idx="7">
                  <c:v>29.166666666666668</c:v>
                </c:pt>
                <c:pt idx="8">
                  <c:v>29.68036529680365</c:v>
                </c:pt>
                <c:pt idx="9">
                  <c:v>56.000000000000007</c:v>
                </c:pt>
              </c:numCache>
            </c:numRef>
          </c:val>
          <c:extLst>
            <c:ext xmlns:c16="http://schemas.microsoft.com/office/drawing/2014/chart" uri="{C3380CC4-5D6E-409C-BE32-E72D297353CC}">
              <c16:uniqueId val="{00000000-962C-4B52-A92B-E64E9FA62043}"/>
            </c:ext>
          </c:extLst>
        </c:ser>
        <c:ser>
          <c:idx val="1"/>
          <c:order val="1"/>
          <c:tx>
            <c:strRef>
              <c:f>ResponseQuality!$T$69</c:f>
              <c:strCache>
                <c:ptCount val="1"/>
                <c:pt idx="0">
                  <c:v>Disagree</c:v>
                </c:pt>
              </c:strCache>
            </c:strRef>
          </c:tx>
          <c:spPr>
            <a:solidFill>
              <a:srgbClr val="788BFF"/>
            </a:solidFill>
            <a:ln>
              <a:noFill/>
            </a:ln>
            <a:effectLst/>
          </c:spPr>
          <c:invertIfNegative val="0"/>
          <c:cat>
            <c:strRef>
              <c:f>ResponseQuality!$R$70:$R$79</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ResponseQuality!$T$70:$T$79</c:f>
              <c:numCache>
                <c:formatCode>0.0</c:formatCode>
                <c:ptCount val="10"/>
                <c:pt idx="0">
                  <c:v>2.1922702176031179</c:v>
                </c:pt>
                <c:pt idx="1">
                  <c:v>2.140309155766944</c:v>
                </c:pt>
                <c:pt idx="2">
                  <c:v>3.0573248407643314</c:v>
                </c:pt>
                <c:pt idx="3">
                  <c:v>1.7006802721088436</c:v>
                </c:pt>
                <c:pt idx="4">
                  <c:v>4.5977011494252871</c:v>
                </c:pt>
                <c:pt idx="5">
                  <c:v>5</c:v>
                </c:pt>
                <c:pt idx="6">
                  <c:v>11.87214611872146</c:v>
                </c:pt>
                <c:pt idx="7">
                  <c:v>5.2083333333333339</c:v>
                </c:pt>
                <c:pt idx="8">
                  <c:v>6.3926940639269407</c:v>
                </c:pt>
                <c:pt idx="9">
                  <c:v>14.000000000000002</c:v>
                </c:pt>
              </c:numCache>
            </c:numRef>
          </c:val>
          <c:extLst>
            <c:ext xmlns:c16="http://schemas.microsoft.com/office/drawing/2014/chart" uri="{C3380CC4-5D6E-409C-BE32-E72D297353CC}">
              <c16:uniqueId val="{00000001-962C-4B52-A92B-E64E9FA62043}"/>
            </c:ext>
          </c:extLst>
        </c:ser>
        <c:ser>
          <c:idx val="2"/>
          <c:order val="2"/>
          <c:tx>
            <c:strRef>
              <c:f>ResponseQuality!$U$69</c:f>
              <c:strCache>
                <c:ptCount val="1"/>
                <c:pt idx="0">
                  <c:v>Neutral</c:v>
                </c:pt>
              </c:strCache>
            </c:strRef>
          </c:tx>
          <c:spPr>
            <a:solidFill>
              <a:srgbClr val="D2232A"/>
            </a:solidFill>
            <a:ln>
              <a:noFill/>
            </a:ln>
            <a:effectLst/>
          </c:spPr>
          <c:invertIfNegative val="0"/>
          <c:cat>
            <c:strRef>
              <c:f>ResponseQuality!$R$70:$R$79</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ResponseQuality!$U$70:$U$79</c:f>
              <c:numCache>
                <c:formatCode>0.0</c:formatCode>
                <c:ptCount val="10"/>
                <c:pt idx="0">
                  <c:v>20.867164663851902</c:v>
                </c:pt>
                <c:pt idx="1">
                  <c:v>25.089179548156952</c:v>
                </c:pt>
                <c:pt idx="2">
                  <c:v>19.363057324840767</c:v>
                </c:pt>
                <c:pt idx="3">
                  <c:v>12.244897959183673</c:v>
                </c:pt>
                <c:pt idx="4">
                  <c:v>13.793103448275861</c:v>
                </c:pt>
                <c:pt idx="5">
                  <c:v>50</c:v>
                </c:pt>
                <c:pt idx="6">
                  <c:v>20.091324200913242</c:v>
                </c:pt>
                <c:pt idx="7">
                  <c:v>19.791666666666664</c:v>
                </c:pt>
                <c:pt idx="8">
                  <c:v>22.37442922374429</c:v>
                </c:pt>
                <c:pt idx="9">
                  <c:v>18</c:v>
                </c:pt>
              </c:numCache>
            </c:numRef>
          </c:val>
          <c:extLst>
            <c:ext xmlns:c16="http://schemas.microsoft.com/office/drawing/2014/chart" uri="{C3380CC4-5D6E-409C-BE32-E72D297353CC}">
              <c16:uniqueId val="{00000002-962C-4B52-A92B-E64E9FA62043}"/>
            </c:ext>
          </c:extLst>
        </c:ser>
        <c:ser>
          <c:idx val="3"/>
          <c:order val="3"/>
          <c:tx>
            <c:strRef>
              <c:f>ResponseQuality!$V$69</c:f>
              <c:strCache>
                <c:ptCount val="1"/>
                <c:pt idx="0">
                  <c:v>Agree</c:v>
                </c:pt>
              </c:strCache>
            </c:strRef>
          </c:tx>
          <c:spPr>
            <a:solidFill>
              <a:srgbClr val="BD8C0F"/>
            </a:solidFill>
            <a:ln>
              <a:noFill/>
            </a:ln>
            <a:effectLst/>
          </c:spPr>
          <c:invertIfNegative val="0"/>
          <c:cat>
            <c:strRef>
              <c:f>ResponseQuality!$R$70:$R$79</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ResponseQuality!$V$70:$V$79</c:f>
              <c:numCache>
                <c:formatCode>0.0</c:formatCode>
                <c:ptCount val="10"/>
                <c:pt idx="0">
                  <c:v>31.276388437804481</c:v>
                </c:pt>
                <c:pt idx="1">
                  <c:v>28.53745541022592</c:v>
                </c:pt>
                <c:pt idx="2">
                  <c:v>34.522292993630572</c:v>
                </c:pt>
                <c:pt idx="3">
                  <c:v>24.829931972789115</c:v>
                </c:pt>
                <c:pt idx="4">
                  <c:v>5.7471264367816088</c:v>
                </c:pt>
                <c:pt idx="5">
                  <c:v>18.75</c:v>
                </c:pt>
                <c:pt idx="6">
                  <c:v>22.37442922374429</c:v>
                </c:pt>
                <c:pt idx="7">
                  <c:v>19.791666666666664</c:v>
                </c:pt>
                <c:pt idx="8">
                  <c:v>16.43835616438356</c:v>
                </c:pt>
                <c:pt idx="9">
                  <c:v>2</c:v>
                </c:pt>
              </c:numCache>
            </c:numRef>
          </c:val>
          <c:extLst>
            <c:ext xmlns:c16="http://schemas.microsoft.com/office/drawing/2014/chart" uri="{C3380CC4-5D6E-409C-BE32-E72D297353CC}">
              <c16:uniqueId val="{00000003-962C-4B52-A92B-E64E9FA62043}"/>
            </c:ext>
          </c:extLst>
        </c:ser>
        <c:ser>
          <c:idx val="4"/>
          <c:order val="4"/>
          <c:tx>
            <c:strRef>
              <c:f>ResponseQuality!$W$69</c:f>
              <c:strCache>
                <c:ptCount val="1"/>
                <c:pt idx="0">
                  <c:v>Strongly agree</c:v>
                </c:pt>
              </c:strCache>
            </c:strRef>
          </c:tx>
          <c:spPr>
            <a:solidFill>
              <a:srgbClr val="9E8B8B"/>
            </a:solidFill>
            <a:ln>
              <a:noFill/>
            </a:ln>
            <a:effectLst/>
          </c:spPr>
          <c:invertIfNegative val="0"/>
          <c:cat>
            <c:strRef>
              <c:f>ResponseQuality!$R$70:$R$79</c:f>
              <c:strCache>
                <c:ptCount val="10"/>
                <c:pt idx="0">
                  <c:v>Blank</c:v>
                </c:pt>
                <c:pt idx="1">
                  <c:v>"No Comment"</c:v>
                </c:pt>
                <c:pt idx="2">
                  <c:v>Actionable</c:v>
                </c:pt>
                <c:pt idx="3">
                  <c:v>Not actionable (+)</c:v>
                </c:pt>
                <c:pt idx="4">
                  <c:v>Not actionable (-)</c:v>
                </c:pt>
                <c:pt idx="5">
                  <c:v>Survey Too Early</c:v>
                </c:pt>
                <c:pt idx="6">
                  <c:v>Random, Short</c:v>
                </c:pt>
                <c:pt idx="7">
                  <c:v>Random, Long</c:v>
                </c:pt>
                <c:pt idx="8">
                  <c:v>Irrelevant Benign</c:v>
                </c:pt>
                <c:pt idx="9">
                  <c:v>Irrelevant Negative</c:v>
                </c:pt>
              </c:strCache>
            </c:strRef>
          </c:cat>
          <c:val>
            <c:numRef>
              <c:f>ResponseQuality!$W$70:$W$79</c:f>
              <c:numCache>
                <c:formatCode>0.0</c:formatCode>
                <c:ptCount val="10"/>
                <c:pt idx="0">
                  <c:v>42.465086066904838</c:v>
                </c:pt>
                <c:pt idx="1">
                  <c:v>39.001189060642091</c:v>
                </c:pt>
                <c:pt idx="2">
                  <c:v>39.108280254777071</c:v>
                </c:pt>
                <c:pt idx="3">
                  <c:v>58.843537414965986</c:v>
                </c:pt>
                <c:pt idx="4">
                  <c:v>9.1954022988505741</c:v>
                </c:pt>
                <c:pt idx="5">
                  <c:v>16.25</c:v>
                </c:pt>
                <c:pt idx="6">
                  <c:v>26.027397260273972</c:v>
                </c:pt>
                <c:pt idx="7">
                  <c:v>26.041666666666668</c:v>
                </c:pt>
                <c:pt idx="8">
                  <c:v>25.11415525114155</c:v>
                </c:pt>
                <c:pt idx="9">
                  <c:v>10</c:v>
                </c:pt>
              </c:numCache>
            </c:numRef>
          </c:val>
          <c:extLst>
            <c:ext xmlns:c16="http://schemas.microsoft.com/office/drawing/2014/chart" uri="{C3380CC4-5D6E-409C-BE32-E72D297353CC}">
              <c16:uniqueId val="{00000004-962C-4B52-A92B-E64E9FA62043}"/>
            </c:ext>
          </c:extLst>
        </c:ser>
        <c:dLbls>
          <c:showLegendKey val="0"/>
          <c:showVal val="0"/>
          <c:showCatName val="0"/>
          <c:showSerName val="0"/>
          <c:showPercent val="0"/>
          <c:showBubbleSize val="0"/>
        </c:dLbls>
        <c:gapWidth val="219"/>
        <c:overlap val="-27"/>
        <c:axId val="830697360"/>
        <c:axId val="830687280"/>
      </c:barChart>
      <c:catAx>
        <c:axId val="83069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30687280"/>
        <c:crosses val="autoZero"/>
        <c:auto val="1"/>
        <c:lblAlgn val="ctr"/>
        <c:lblOffset val="100"/>
        <c:noMultiLvlLbl val="0"/>
      </c:catAx>
      <c:valAx>
        <c:axId val="830687280"/>
        <c:scaling>
          <c:orientation val="minMax"/>
          <c:max val="80"/>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 of Responses by Quality Group</a:t>
                </a:r>
              </a:p>
            </c:rich>
          </c:tx>
          <c:layout>
            <c:manualLayout>
              <c:xMode val="edge"/>
              <c:yMode val="edge"/>
              <c:x val="1.4792899408284023E-2"/>
              <c:y val="3.625036453776611E-2"/>
            </c:manualLayout>
          </c:layout>
          <c:overlay val="0"/>
          <c:spPr>
            <a:noFill/>
            <a:ln>
              <a:noFill/>
            </a:ln>
            <a:effectLst/>
          </c:spPr>
        </c:title>
        <c:numFmt formatCode="0" sourceLinked="0"/>
        <c:majorTickMark val="none"/>
        <c:minorTickMark val="none"/>
        <c:tickLblPos val="nextTo"/>
        <c:spPr>
          <a:noFill/>
          <a:ln>
            <a:noFill/>
          </a:ln>
          <a:effectLst/>
        </c:spPr>
        <c:txPr>
          <a:bodyPr rot="-60000000" vert="horz"/>
          <a:lstStyle/>
          <a:p>
            <a:pPr>
              <a:defRPr/>
            </a:pPr>
            <a:endParaRPr lang="en-US"/>
          </a:p>
        </c:txPr>
        <c:crossAx val="830697360"/>
        <c:crosses val="autoZero"/>
        <c:crossBetween val="between"/>
      </c:valAx>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ysClr val="window" lastClr="FFFFFF"/>
    </a:solidFill>
    <a:ln>
      <a:solidFill>
        <a:srgbClr val="002060"/>
      </a:solidFill>
    </a:ln>
  </c:spPr>
  <c:txPr>
    <a:bodyPr/>
    <a:lstStyle/>
    <a:p>
      <a:pPr>
        <a:defRPr sz="1400" b="1"/>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ResponseQuality!$I$85</c:f>
              <c:strCache>
                <c:ptCount val="1"/>
                <c:pt idx="0">
                  <c:v>Valid</c:v>
                </c:pt>
              </c:strCache>
            </c:strRef>
          </c:tx>
          <c:spPr>
            <a:solidFill>
              <a:srgbClr val="0F05A5"/>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rgbClr val="001F5D"/>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ResponseQuality!$J$84:$N$84</c:f>
              <c:strCache>
                <c:ptCount val="5"/>
                <c:pt idx="0">
                  <c:v>Satisfaction</c:v>
                </c:pt>
                <c:pt idx="1">
                  <c:v>Ease of Use</c:v>
                </c:pt>
                <c:pt idx="2">
                  <c:v>Ease of Navigation</c:v>
                </c:pt>
                <c:pt idx="3">
                  <c:v>Relevance of Results</c:v>
                </c:pt>
                <c:pt idx="4">
                  <c:v>Trust in BLS Data</c:v>
                </c:pt>
              </c:strCache>
            </c:strRef>
          </c:cat>
          <c:val>
            <c:numRef>
              <c:f>ResponseQuality!$J$85:$N$85</c:f>
              <c:numCache>
                <c:formatCode>0.0</c:formatCode>
                <c:ptCount val="5"/>
                <c:pt idx="0">
                  <c:v>4.0132201334141904</c:v>
                </c:pt>
                <c:pt idx="1">
                  <c:v>3.8726500909642207</c:v>
                </c:pt>
                <c:pt idx="2">
                  <c:v>3.8647665251667678</c:v>
                </c:pt>
                <c:pt idx="3">
                  <c:v>3.3916370106761566</c:v>
                </c:pt>
                <c:pt idx="4">
                  <c:v>4.0355366889023649</c:v>
                </c:pt>
              </c:numCache>
            </c:numRef>
          </c:val>
          <c:extLst>
            <c:ext xmlns:c16="http://schemas.microsoft.com/office/drawing/2014/chart" uri="{C3380CC4-5D6E-409C-BE32-E72D297353CC}">
              <c16:uniqueId val="{00000000-08B1-4B98-80AE-919528FA6FB5}"/>
            </c:ext>
          </c:extLst>
        </c:ser>
        <c:ser>
          <c:idx val="1"/>
          <c:order val="1"/>
          <c:tx>
            <c:strRef>
              <c:f>ResponseQuality!$I$86</c:f>
              <c:strCache>
                <c:ptCount val="1"/>
                <c:pt idx="0">
                  <c:v>Mischievous</c:v>
                </c:pt>
              </c:strCache>
            </c:strRef>
          </c:tx>
          <c:spPr>
            <a:solidFill>
              <a:srgbClr val="788BFF"/>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rgbClr val="001F5D"/>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ResponseQuality!$J$84:$N$84</c:f>
              <c:strCache>
                <c:ptCount val="5"/>
                <c:pt idx="0">
                  <c:v>Satisfaction</c:v>
                </c:pt>
                <c:pt idx="1">
                  <c:v>Ease of Use</c:v>
                </c:pt>
                <c:pt idx="2">
                  <c:v>Ease of Navigation</c:v>
                </c:pt>
                <c:pt idx="3">
                  <c:v>Relevance of Results</c:v>
                </c:pt>
                <c:pt idx="4">
                  <c:v>Trust in BLS Data</c:v>
                </c:pt>
              </c:strCache>
            </c:strRef>
          </c:cat>
          <c:val>
            <c:numRef>
              <c:f>ResponseQuality!$J$86:$N$86</c:f>
              <c:numCache>
                <c:formatCode>0.0</c:formatCode>
                <c:ptCount val="5"/>
                <c:pt idx="0">
                  <c:v>3.125</c:v>
                </c:pt>
                <c:pt idx="1">
                  <c:v>2.9315068493150687</c:v>
                </c:pt>
                <c:pt idx="2">
                  <c:v>2.8784246575342465</c:v>
                </c:pt>
                <c:pt idx="3">
                  <c:v>2.7364130434782608</c:v>
                </c:pt>
                <c:pt idx="4">
                  <c:v>3.0154109589041096</c:v>
                </c:pt>
              </c:numCache>
            </c:numRef>
          </c:val>
          <c:extLst>
            <c:ext xmlns:c16="http://schemas.microsoft.com/office/drawing/2014/chart" uri="{C3380CC4-5D6E-409C-BE32-E72D297353CC}">
              <c16:uniqueId val="{00000001-08B1-4B98-80AE-919528FA6FB5}"/>
            </c:ext>
          </c:extLst>
        </c:ser>
        <c:dLbls>
          <c:showLegendKey val="0"/>
          <c:showVal val="0"/>
          <c:showCatName val="0"/>
          <c:showSerName val="0"/>
          <c:showPercent val="0"/>
          <c:showBubbleSize val="0"/>
        </c:dLbls>
        <c:gapWidth val="219"/>
        <c:overlap val="-27"/>
        <c:axId val="927657216"/>
        <c:axId val="927660576"/>
      </c:barChart>
      <c:catAx>
        <c:axId val="92765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rgbClr val="001F5D"/>
                </a:solidFill>
                <a:latin typeface="+mn-lt"/>
                <a:ea typeface="+mn-ea"/>
                <a:cs typeface="+mn-cs"/>
              </a:defRPr>
            </a:pPr>
            <a:endParaRPr lang="en-US"/>
          </a:p>
        </c:txPr>
        <c:crossAx val="927660576"/>
        <c:crosses val="autoZero"/>
        <c:auto val="1"/>
        <c:lblAlgn val="ctr"/>
        <c:lblOffset val="100"/>
        <c:noMultiLvlLbl val="0"/>
      </c:catAx>
      <c:valAx>
        <c:axId val="927660576"/>
        <c:scaling>
          <c:orientation val="minMax"/>
          <c:min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001F5D"/>
                </a:solidFill>
                <a:latin typeface="+mn-lt"/>
                <a:ea typeface="+mn-ea"/>
                <a:cs typeface="+mn-cs"/>
              </a:defRPr>
            </a:pPr>
            <a:endParaRPr lang="en-US"/>
          </a:p>
        </c:txPr>
        <c:crossAx val="927657216"/>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rgbClr val="001F5D"/>
              </a:solidFill>
              <a:latin typeface="+mn-lt"/>
              <a:ea typeface="+mn-ea"/>
              <a:cs typeface="+mn-cs"/>
            </a:defRPr>
          </a:pPr>
          <a:endParaRPr lang="en-US"/>
        </a:p>
      </c:txPr>
    </c:legend>
    <c:plotVisOnly val="1"/>
    <c:dispBlanksAs val="gap"/>
    <c:showDLblsOverMax val="0"/>
  </c:chart>
  <c:spPr>
    <a:solidFill>
      <a:sysClr val="window" lastClr="FFFFFF"/>
    </a:solidFill>
    <a:ln>
      <a:solidFill>
        <a:srgbClr val="002060"/>
      </a:solidFill>
    </a:ln>
    <a:effectLst/>
  </c:spPr>
  <c:txPr>
    <a:bodyPr/>
    <a:lstStyle/>
    <a:p>
      <a:pPr>
        <a:defRPr sz="1800">
          <a:solidFill>
            <a:srgbClr val="001F5D"/>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0.64425</cdr:x>
      <cdr:y>0.00163</cdr:y>
    </cdr:from>
    <cdr:to>
      <cdr:x>1</cdr:x>
      <cdr:y>0.08734</cdr:y>
    </cdr:to>
    <cdr:sp macro="" textlink="">
      <cdr:nvSpPr>
        <cdr:cNvPr id="12" name="Rectangle 11">
          <a:extLst xmlns:a="http://schemas.openxmlformats.org/drawingml/2006/main">
            <a:ext uri="{FF2B5EF4-FFF2-40B4-BE49-F238E27FC236}">
              <a16:creationId xmlns:a16="http://schemas.microsoft.com/office/drawing/2014/main" id="{18BAEBBB-BED7-7838-1B8F-5ABA9C1B5CC7}"/>
            </a:ext>
          </a:extLst>
        </cdr:cNvPr>
        <cdr:cNvSpPr/>
      </cdr:nvSpPr>
      <cdr:spPr>
        <a:xfrm xmlns:a="http://schemas.openxmlformats.org/drawingml/2006/main">
          <a:off x="7361943" y="7007"/>
          <a:ext cx="4065126" cy="367612"/>
        </a:xfrm>
        <a:prstGeom xmlns:a="http://schemas.openxmlformats.org/drawingml/2006/main" prst="rect">
          <a:avLst/>
        </a:prstGeom>
        <a:solidFill xmlns:a="http://schemas.openxmlformats.org/drawingml/2006/main">
          <a:srgbClr val="FFD1D1"/>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defPPr>
            <a:defRPr lang="en-US"/>
          </a:defPPr>
          <a:lvl1pPr marL="0" indent="0" algn="l" defTabSz="914400" rtl="0" eaLnBrk="1" latinLnBrk="0" hangingPunct="1">
            <a:defRPr sz="1100" kern="1200">
              <a:solidFill>
                <a:schemeClr val="lt1"/>
              </a:solidFill>
              <a:latin typeface="+mn-lt"/>
              <a:ea typeface="+mn-ea"/>
              <a:cs typeface="+mn-cs"/>
            </a:defRPr>
          </a:lvl1pPr>
          <a:lvl2pPr marL="457200" indent="0" algn="l" defTabSz="914400" rtl="0" eaLnBrk="1" latinLnBrk="0" hangingPunct="1">
            <a:defRPr sz="1100" kern="1200">
              <a:solidFill>
                <a:schemeClr val="lt1"/>
              </a:solidFill>
              <a:latin typeface="+mn-lt"/>
              <a:ea typeface="+mn-ea"/>
              <a:cs typeface="+mn-cs"/>
            </a:defRPr>
          </a:lvl2pPr>
          <a:lvl3pPr marL="914400" indent="0" algn="l" defTabSz="914400" rtl="0" eaLnBrk="1" latinLnBrk="0" hangingPunct="1">
            <a:defRPr sz="1100" kern="1200">
              <a:solidFill>
                <a:schemeClr val="lt1"/>
              </a:solidFill>
              <a:latin typeface="+mn-lt"/>
              <a:ea typeface="+mn-ea"/>
              <a:cs typeface="+mn-cs"/>
            </a:defRPr>
          </a:lvl3pPr>
          <a:lvl4pPr marL="1371600" indent="0" algn="l" defTabSz="914400" rtl="0" eaLnBrk="1" latinLnBrk="0" hangingPunct="1">
            <a:defRPr sz="1100" kern="1200">
              <a:solidFill>
                <a:schemeClr val="lt1"/>
              </a:solidFill>
              <a:latin typeface="+mn-lt"/>
              <a:ea typeface="+mn-ea"/>
              <a:cs typeface="+mn-cs"/>
            </a:defRPr>
          </a:lvl4pPr>
          <a:lvl5pPr marL="1828800" indent="0" algn="l" defTabSz="914400" rtl="0" eaLnBrk="1" latinLnBrk="0" hangingPunct="1">
            <a:defRPr sz="1100" kern="1200">
              <a:solidFill>
                <a:schemeClr val="lt1"/>
              </a:solidFill>
              <a:latin typeface="+mn-lt"/>
              <a:ea typeface="+mn-ea"/>
              <a:cs typeface="+mn-cs"/>
            </a:defRPr>
          </a:lvl5pPr>
          <a:lvl6pPr marL="2286000" indent="0" algn="l" defTabSz="914400" rtl="0" eaLnBrk="1" latinLnBrk="0" hangingPunct="1">
            <a:defRPr sz="1100" kern="1200">
              <a:solidFill>
                <a:schemeClr val="lt1"/>
              </a:solidFill>
              <a:latin typeface="+mn-lt"/>
              <a:ea typeface="+mn-ea"/>
              <a:cs typeface="+mn-cs"/>
            </a:defRPr>
          </a:lvl6pPr>
          <a:lvl7pPr marL="2743200" indent="0" algn="l" defTabSz="914400" rtl="0" eaLnBrk="1" latinLnBrk="0" hangingPunct="1">
            <a:defRPr sz="1100" kern="1200">
              <a:solidFill>
                <a:schemeClr val="lt1"/>
              </a:solidFill>
              <a:latin typeface="+mn-lt"/>
              <a:ea typeface="+mn-ea"/>
              <a:cs typeface="+mn-cs"/>
            </a:defRPr>
          </a:lvl7pPr>
          <a:lvl8pPr marL="3200400" indent="0" algn="l" defTabSz="914400" rtl="0" eaLnBrk="1" latinLnBrk="0" hangingPunct="1">
            <a:defRPr sz="1100" kern="1200">
              <a:solidFill>
                <a:schemeClr val="lt1"/>
              </a:solidFill>
              <a:latin typeface="+mn-lt"/>
              <a:ea typeface="+mn-ea"/>
              <a:cs typeface="+mn-cs"/>
            </a:defRPr>
          </a:lvl8pPr>
          <a:lvl9pPr marL="3657600" indent="0" algn="l" defTabSz="914400" rtl="0" eaLnBrk="1" latinLnBrk="0" hangingPunct="1">
            <a:defRPr sz="1100" kern="1200">
              <a:solidFill>
                <a:schemeClr val="lt1"/>
              </a:solidFill>
              <a:latin typeface="+mn-lt"/>
              <a:ea typeface="+mn-ea"/>
              <a:cs typeface="+mn-cs"/>
            </a:defRPr>
          </a:lvl9pPr>
        </a:lstStyle>
        <a:p xmlns:a="http://schemas.openxmlformats.org/drawingml/2006/main">
          <a:endParaRPr lang="en-US" sz="2000" kern="1200" dirty="0"/>
        </a:p>
      </cdr:txBody>
    </cdr:sp>
  </cdr:relSizeAnchor>
  <cdr:relSizeAnchor xmlns:cdr="http://schemas.openxmlformats.org/drawingml/2006/chartDrawing">
    <cdr:from>
      <cdr:x>0.12193</cdr:x>
      <cdr:y>0.00312</cdr:y>
    </cdr:from>
    <cdr:to>
      <cdr:x>0.64099</cdr:x>
      <cdr:y>0.08646</cdr:y>
    </cdr:to>
    <cdr:sp macro="" textlink="">
      <cdr:nvSpPr>
        <cdr:cNvPr id="13" name="Rectangle 12">
          <a:extLst xmlns:a="http://schemas.openxmlformats.org/drawingml/2006/main">
            <a:ext uri="{FF2B5EF4-FFF2-40B4-BE49-F238E27FC236}">
              <a16:creationId xmlns:a16="http://schemas.microsoft.com/office/drawing/2014/main" id="{D1CA0A6C-9B43-4045-2FC5-2CE41BA3334C}"/>
            </a:ext>
          </a:extLst>
        </cdr:cNvPr>
        <cdr:cNvSpPr/>
      </cdr:nvSpPr>
      <cdr:spPr>
        <a:xfrm xmlns:a="http://schemas.openxmlformats.org/drawingml/2006/main">
          <a:off x="1393325" y="13362"/>
          <a:ext cx="5931296" cy="357466"/>
        </a:xfrm>
        <a:prstGeom xmlns:a="http://schemas.openxmlformats.org/drawingml/2006/main" prst="rect">
          <a:avLst/>
        </a:prstGeom>
        <a:solidFill xmlns:a="http://schemas.openxmlformats.org/drawingml/2006/main">
          <a:srgbClr val="DDFFDD"/>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defPPr>
            <a:defRPr lang="en-US"/>
          </a:defPPr>
          <a:lvl1pPr marL="0" indent="0" algn="l" defTabSz="914400" rtl="0" eaLnBrk="1" latinLnBrk="0" hangingPunct="1">
            <a:defRPr sz="1100" kern="1200">
              <a:solidFill>
                <a:schemeClr val="lt1"/>
              </a:solidFill>
              <a:latin typeface="+mn-lt"/>
              <a:ea typeface="+mn-ea"/>
              <a:cs typeface="+mn-cs"/>
            </a:defRPr>
          </a:lvl1pPr>
          <a:lvl2pPr marL="457200" indent="0" algn="l" defTabSz="914400" rtl="0" eaLnBrk="1" latinLnBrk="0" hangingPunct="1">
            <a:defRPr sz="1100" kern="1200">
              <a:solidFill>
                <a:schemeClr val="lt1"/>
              </a:solidFill>
              <a:latin typeface="+mn-lt"/>
              <a:ea typeface="+mn-ea"/>
              <a:cs typeface="+mn-cs"/>
            </a:defRPr>
          </a:lvl2pPr>
          <a:lvl3pPr marL="914400" indent="0" algn="l" defTabSz="914400" rtl="0" eaLnBrk="1" latinLnBrk="0" hangingPunct="1">
            <a:defRPr sz="1100" kern="1200">
              <a:solidFill>
                <a:schemeClr val="lt1"/>
              </a:solidFill>
              <a:latin typeface="+mn-lt"/>
              <a:ea typeface="+mn-ea"/>
              <a:cs typeface="+mn-cs"/>
            </a:defRPr>
          </a:lvl3pPr>
          <a:lvl4pPr marL="1371600" indent="0" algn="l" defTabSz="914400" rtl="0" eaLnBrk="1" latinLnBrk="0" hangingPunct="1">
            <a:defRPr sz="1100" kern="1200">
              <a:solidFill>
                <a:schemeClr val="lt1"/>
              </a:solidFill>
              <a:latin typeface="+mn-lt"/>
              <a:ea typeface="+mn-ea"/>
              <a:cs typeface="+mn-cs"/>
            </a:defRPr>
          </a:lvl4pPr>
          <a:lvl5pPr marL="1828800" indent="0" algn="l" defTabSz="914400" rtl="0" eaLnBrk="1" latinLnBrk="0" hangingPunct="1">
            <a:defRPr sz="1100" kern="1200">
              <a:solidFill>
                <a:schemeClr val="lt1"/>
              </a:solidFill>
              <a:latin typeface="+mn-lt"/>
              <a:ea typeface="+mn-ea"/>
              <a:cs typeface="+mn-cs"/>
            </a:defRPr>
          </a:lvl5pPr>
          <a:lvl6pPr marL="2286000" indent="0" algn="l" defTabSz="914400" rtl="0" eaLnBrk="1" latinLnBrk="0" hangingPunct="1">
            <a:defRPr sz="1100" kern="1200">
              <a:solidFill>
                <a:schemeClr val="lt1"/>
              </a:solidFill>
              <a:latin typeface="+mn-lt"/>
              <a:ea typeface="+mn-ea"/>
              <a:cs typeface="+mn-cs"/>
            </a:defRPr>
          </a:lvl6pPr>
          <a:lvl7pPr marL="2743200" indent="0" algn="l" defTabSz="914400" rtl="0" eaLnBrk="1" latinLnBrk="0" hangingPunct="1">
            <a:defRPr sz="1100" kern="1200">
              <a:solidFill>
                <a:schemeClr val="lt1"/>
              </a:solidFill>
              <a:latin typeface="+mn-lt"/>
              <a:ea typeface="+mn-ea"/>
              <a:cs typeface="+mn-cs"/>
            </a:defRPr>
          </a:lvl7pPr>
          <a:lvl8pPr marL="3200400" indent="0" algn="l" defTabSz="914400" rtl="0" eaLnBrk="1" latinLnBrk="0" hangingPunct="1">
            <a:defRPr sz="1100" kern="1200">
              <a:solidFill>
                <a:schemeClr val="lt1"/>
              </a:solidFill>
              <a:latin typeface="+mn-lt"/>
              <a:ea typeface="+mn-ea"/>
              <a:cs typeface="+mn-cs"/>
            </a:defRPr>
          </a:lvl8pPr>
          <a:lvl9pPr marL="3657600" indent="0" algn="l" defTabSz="914400" rtl="0" eaLnBrk="1" latinLnBrk="0" hangingPunct="1">
            <a:defRPr sz="1100" kern="1200">
              <a:solidFill>
                <a:schemeClr val="lt1"/>
              </a:solidFill>
              <a:latin typeface="+mn-lt"/>
              <a:ea typeface="+mn-ea"/>
              <a:cs typeface="+mn-cs"/>
            </a:defRPr>
          </a:lvl9pPr>
        </a:lstStyle>
        <a:p xmlns:a="http://schemas.openxmlformats.org/drawingml/2006/main">
          <a:endParaRPr lang="en-US" kern="1200"/>
        </a:p>
      </cdr:txBody>
    </cdr:sp>
  </cdr:relSizeAnchor>
  <cdr:relSizeAnchor xmlns:cdr="http://schemas.openxmlformats.org/drawingml/2006/chartDrawing">
    <cdr:from>
      <cdr:x>0.60034</cdr:x>
      <cdr:y>0.04714</cdr:y>
    </cdr:from>
    <cdr:to>
      <cdr:x>0.67911</cdr:x>
      <cdr:y>0.04714</cdr:y>
    </cdr:to>
    <cdr:cxnSp macro="">
      <cdr:nvCxnSpPr>
        <cdr:cNvPr id="14" name="Straight Arrow Connector 13">
          <a:extLst xmlns:a="http://schemas.openxmlformats.org/drawingml/2006/main">
            <a:ext uri="{FF2B5EF4-FFF2-40B4-BE49-F238E27FC236}">
              <a16:creationId xmlns:a16="http://schemas.microsoft.com/office/drawing/2014/main" id="{1545BF0B-D800-CDF4-11E0-3881DDF7FFBB}"/>
            </a:ext>
          </a:extLst>
        </cdr:cNvPr>
        <cdr:cNvCxnSpPr>
          <a:cxnSpLocks xmlns:a="http://schemas.openxmlformats.org/drawingml/2006/main"/>
        </cdr:cNvCxnSpPr>
      </cdr:nvCxnSpPr>
      <cdr:spPr>
        <a:xfrm xmlns:a="http://schemas.openxmlformats.org/drawingml/2006/main">
          <a:off x="6860123" y="202176"/>
          <a:ext cx="900165" cy="0"/>
        </a:xfrm>
        <a:prstGeom xmlns:a="http://schemas.openxmlformats.org/drawingml/2006/main" prst="straightConnector1">
          <a:avLst/>
        </a:prstGeom>
        <a:ln xmlns:a="http://schemas.openxmlformats.org/drawingml/2006/main" w="38100">
          <a:headEnd type="triangle"/>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0.68491</cdr:x>
      <cdr:y>0</cdr:y>
    </cdr:from>
    <cdr:to>
      <cdr:x>0.90452</cdr:x>
      <cdr:y>0.09238</cdr:y>
    </cdr:to>
    <cdr:sp macro="" textlink="">
      <cdr:nvSpPr>
        <cdr:cNvPr id="15" name="TextBox 15">
          <a:extLst xmlns:a="http://schemas.openxmlformats.org/drawingml/2006/main">
            <a:ext uri="{FF2B5EF4-FFF2-40B4-BE49-F238E27FC236}">
              <a16:creationId xmlns:a16="http://schemas.microsoft.com/office/drawing/2014/main" id="{FDA821E7-4241-B1A7-8792-FA129FF3F198}"/>
            </a:ext>
          </a:extLst>
        </cdr:cNvPr>
        <cdr:cNvSpPr txBox="1"/>
      </cdr:nvSpPr>
      <cdr:spPr>
        <a:xfrm xmlns:a="http://schemas.openxmlformats.org/drawingml/2006/main">
          <a:off x="7826491" y="0"/>
          <a:ext cx="2509520" cy="396233"/>
        </a:xfrm>
        <a:prstGeom xmlns:a="http://schemas.openxmlformats.org/drawingml/2006/main" prst="rect">
          <a:avLst/>
        </a:prstGeom>
      </cdr:spPr>
      <cdr:txBody>
        <a:bodyPr xmlns:a="http://schemas.openxmlformats.org/drawingml/2006/main" vert="horz" wrap="none" lIns="91440" tIns="45720" rIns="91440" bIns="45720" rtlCol="0" anchor="ctr">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Mischievous Responses</a:t>
          </a:r>
        </a:p>
      </cdr:txBody>
    </cdr:sp>
  </cdr:relSizeAnchor>
  <cdr:relSizeAnchor xmlns:cdr="http://schemas.openxmlformats.org/drawingml/2006/chartDrawing">
    <cdr:from>
      <cdr:x>0.43541</cdr:x>
      <cdr:y>0.00444</cdr:y>
    </cdr:from>
    <cdr:to>
      <cdr:x>0.58745</cdr:x>
      <cdr:y>0.08546</cdr:y>
    </cdr:to>
    <cdr:sp macro="" textlink="">
      <cdr:nvSpPr>
        <cdr:cNvPr id="16" name="TextBox 16">
          <a:extLst xmlns:a="http://schemas.openxmlformats.org/drawingml/2006/main">
            <a:ext uri="{FF2B5EF4-FFF2-40B4-BE49-F238E27FC236}">
              <a16:creationId xmlns:a16="http://schemas.microsoft.com/office/drawing/2014/main" id="{90106C80-62B4-8794-E37E-4E5C06105380}"/>
            </a:ext>
          </a:extLst>
        </cdr:cNvPr>
        <cdr:cNvSpPr txBox="1"/>
      </cdr:nvSpPr>
      <cdr:spPr>
        <a:xfrm xmlns:a="http://schemas.openxmlformats.org/drawingml/2006/main">
          <a:off x="4975482" y="19050"/>
          <a:ext cx="1737360" cy="347472"/>
        </a:xfrm>
        <a:prstGeom xmlns:a="http://schemas.openxmlformats.org/drawingml/2006/main" prst="rect">
          <a:avLst/>
        </a:prstGeom>
        <a:solidFill xmlns:a="http://schemas.openxmlformats.org/drawingml/2006/main">
          <a:srgbClr val="DDFFDD"/>
        </a:solidFill>
      </cdr:spPr>
      <cdr:txBody>
        <a:bodyPr xmlns:a="http://schemas.openxmlformats.org/drawingml/2006/main" vert="horz" wrap="none" lIns="91440" tIns="45720" rIns="91440" bIns="45720" rtlCol="0" anchor="ctr">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Valid Responses</a:t>
          </a:r>
        </a:p>
      </cdr:txBody>
    </cdr:sp>
  </cdr:relSizeAnchor>
  <cdr:relSizeAnchor xmlns:cdr="http://schemas.openxmlformats.org/drawingml/2006/chartDrawing">
    <cdr:from>
      <cdr:x>0.64298</cdr:x>
      <cdr:y>0.01786</cdr:y>
    </cdr:from>
    <cdr:to>
      <cdr:x>0.64298</cdr:x>
      <cdr:y>0.68943</cdr:y>
    </cdr:to>
    <cdr:cxnSp macro="">
      <cdr:nvCxnSpPr>
        <cdr:cNvPr id="2" name="Straight Connector 1">
          <a:extLst xmlns:a="http://schemas.openxmlformats.org/drawingml/2006/main">
            <a:ext uri="{FF2B5EF4-FFF2-40B4-BE49-F238E27FC236}">
              <a16:creationId xmlns:a16="http://schemas.microsoft.com/office/drawing/2014/main" id="{E8A6886E-0D50-E212-2E58-7C3746F0AF21}"/>
            </a:ext>
          </a:extLst>
        </cdr:cNvPr>
        <cdr:cNvCxnSpPr>
          <a:cxnSpLocks xmlns:a="http://schemas.openxmlformats.org/drawingml/2006/main"/>
        </cdr:cNvCxnSpPr>
      </cdr:nvCxnSpPr>
      <cdr:spPr>
        <a:xfrm xmlns:a="http://schemas.openxmlformats.org/drawingml/2006/main">
          <a:off x="7347419" y="76589"/>
          <a:ext cx="0" cy="2880360"/>
        </a:xfrm>
        <a:prstGeom xmlns:a="http://schemas.openxmlformats.org/drawingml/2006/main" prst="line">
          <a:avLst/>
        </a:prstGeom>
        <a:ln xmlns:a="http://schemas.openxmlformats.org/drawingml/2006/main" w="38100">
          <a:prstDash val="sysDot"/>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9BEF20-D29F-47C8-A1D2-3EC595BB4B61}" type="datetimeFigureOut">
              <a:rPr lang="en-US" smtClean="0"/>
              <a:t>4/25/2025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703F2-FAC2-4642-844C-E10DFE33ED42}" type="slidenum">
              <a:rPr lang="en-US" smtClean="0"/>
              <a:t>‹#›</a:t>
            </a:fld>
            <a:endParaRPr lang="en-US"/>
          </a:p>
        </p:txBody>
      </p:sp>
    </p:spTree>
    <p:extLst>
      <p:ext uri="{BB962C8B-B14F-4D97-AF65-F5344CB8AC3E}">
        <p14:creationId xmlns:p14="http://schemas.microsoft.com/office/powerpoint/2010/main" val="215390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1</a:t>
            </a:fld>
            <a:endParaRPr lang="en-US" dirty="0"/>
          </a:p>
        </p:txBody>
      </p:sp>
    </p:spTree>
    <p:extLst>
      <p:ext uri="{BB962C8B-B14F-4D97-AF65-F5344CB8AC3E}">
        <p14:creationId xmlns:p14="http://schemas.microsoft.com/office/powerpoint/2010/main" val="13466598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DF19E-BC04-1165-3A97-3A7292E12B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1DEC5-6084-1D73-D7D0-3234F4C992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7BD58C-8B7E-EC60-6657-5C7F77ED6AF5}"/>
              </a:ext>
            </a:extLst>
          </p:cNvPr>
          <p:cNvSpPr>
            <a:spLocks noGrp="1"/>
          </p:cNvSpPr>
          <p:nvPr>
            <p:ph type="body" idx="1"/>
          </p:nvPr>
        </p:nvSpPr>
        <p:spPr/>
        <p:txBody>
          <a:bodyPr/>
          <a:lstStyle/>
          <a:p>
            <a:r>
              <a:rPr lang="en-US" dirty="0"/>
              <a:t>First thing to note is the 10 categories we coded, the first 6 are considered valid responses and the bottom 4 are considered mischievous. </a:t>
            </a:r>
          </a:p>
        </p:txBody>
      </p:sp>
      <p:sp>
        <p:nvSpPr>
          <p:cNvPr id="4" name="Slide Number Placeholder 3">
            <a:extLst>
              <a:ext uri="{FF2B5EF4-FFF2-40B4-BE49-F238E27FC236}">
                <a16:creationId xmlns:a16="http://schemas.microsoft.com/office/drawing/2014/main" id="{43180CA2-589B-1985-E383-0702586655B7}"/>
              </a:ext>
            </a:extLst>
          </p:cNvPr>
          <p:cNvSpPr>
            <a:spLocks noGrp="1"/>
          </p:cNvSpPr>
          <p:nvPr>
            <p:ph type="sldNum" sz="quarter" idx="5"/>
          </p:nvPr>
        </p:nvSpPr>
        <p:spPr/>
        <p:txBody>
          <a:bodyPr/>
          <a:lstStyle/>
          <a:p>
            <a:fld id="{471703F2-FAC2-4642-844C-E10DFE33ED42}" type="slidenum">
              <a:rPr lang="en-US" smtClean="0"/>
              <a:t>10</a:t>
            </a:fld>
            <a:endParaRPr lang="en-US"/>
          </a:p>
        </p:txBody>
      </p:sp>
    </p:spTree>
    <p:extLst>
      <p:ext uri="{BB962C8B-B14F-4D97-AF65-F5344CB8AC3E}">
        <p14:creationId xmlns:p14="http://schemas.microsoft.com/office/powerpoint/2010/main" val="2735770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2898D-E498-E43B-2624-5C9EA73BE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A8A5B-E154-6CA1-8ECC-76B26F4A90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D9C74E-EC94-5129-FA60-F3D9798EFE81}"/>
              </a:ext>
            </a:extLst>
          </p:cNvPr>
          <p:cNvSpPr>
            <a:spLocks noGrp="1"/>
          </p:cNvSpPr>
          <p:nvPr>
            <p:ph type="body" idx="1"/>
          </p:nvPr>
        </p:nvSpPr>
        <p:spPr/>
        <p:txBody>
          <a:bodyPr/>
          <a:lstStyle/>
          <a:p>
            <a:r>
              <a:rPr lang="en-US" dirty="0"/>
              <a:t>On the right are the proportion of each type of comment that came from each sample source. </a:t>
            </a:r>
          </a:p>
          <a:p>
            <a:endParaRPr lang="en-US" dirty="0"/>
          </a:p>
          <a:p>
            <a:r>
              <a:rPr lang="en-US" dirty="0"/>
              <a:t>You can see at the bottom that overall, 77% of responses come from the sampled group and 23% of responses came from the user-initiated group. If the 2 groups were the same, we’d expect all the rows to reflect this distribution. However, this is not the case. </a:t>
            </a:r>
          </a:p>
          <a:p>
            <a:endParaRPr lang="en-US" dirty="0"/>
          </a:p>
          <a:p>
            <a:r>
              <a:rPr lang="en-US" dirty="0"/>
              <a:t>The user-initiated group was over-represented in the three categories constituting relevant feedback as well as the mischievous categories. They were even more likely to write ‘no comment’ than leave the item blank. </a:t>
            </a:r>
          </a:p>
          <a:p>
            <a:endParaRPr lang="en-US" dirty="0"/>
          </a:p>
          <a:p>
            <a:r>
              <a:rPr lang="en-US" dirty="0"/>
              <a:t>The one exception is that the sampled group was much more likely to complain about the survey being offered too early. Not surprising! </a:t>
            </a:r>
          </a:p>
          <a:p>
            <a:endParaRPr lang="en-US" dirty="0"/>
          </a:p>
          <a:p>
            <a:r>
              <a:rPr lang="en-US" dirty="0"/>
              <a:t>Two other things to note—most of the respondents left this question blank (6,158), and 785 of the comments were relevant and actionable – the kind of comments that are most useful.</a:t>
            </a:r>
          </a:p>
        </p:txBody>
      </p:sp>
      <p:sp>
        <p:nvSpPr>
          <p:cNvPr id="4" name="Slide Number Placeholder 3">
            <a:extLst>
              <a:ext uri="{FF2B5EF4-FFF2-40B4-BE49-F238E27FC236}">
                <a16:creationId xmlns:a16="http://schemas.microsoft.com/office/drawing/2014/main" id="{68B3BDE5-140D-DB11-7CDE-4DD38A5DC1FF}"/>
              </a:ext>
            </a:extLst>
          </p:cNvPr>
          <p:cNvSpPr>
            <a:spLocks noGrp="1"/>
          </p:cNvSpPr>
          <p:nvPr>
            <p:ph type="sldNum" sz="quarter" idx="5"/>
          </p:nvPr>
        </p:nvSpPr>
        <p:spPr/>
        <p:txBody>
          <a:bodyPr/>
          <a:lstStyle/>
          <a:p>
            <a:fld id="{471703F2-FAC2-4642-844C-E10DFE33ED42}" type="slidenum">
              <a:rPr lang="en-US" smtClean="0"/>
              <a:t>11</a:t>
            </a:fld>
            <a:endParaRPr lang="en-US"/>
          </a:p>
        </p:txBody>
      </p:sp>
    </p:spTree>
    <p:extLst>
      <p:ext uri="{BB962C8B-B14F-4D97-AF65-F5344CB8AC3E}">
        <p14:creationId xmlns:p14="http://schemas.microsoft.com/office/powerpoint/2010/main" val="775331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overall proportions of mischievous response by sample group. About 17% of the user-imitated group was flagged as mischievous based on their open-ended response compared with just under 4% in the sampled group. </a:t>
            </a:r>
          </a:p>
          <a:p>
            <a:endParaRPr lang="en-US" dirty="0"/>
          </a:p>
          <a:p>
            <a:r>
              <a:rPr lang="en-US" dirty="0"/>
              <a:t>The difference is very significant and suggests mischievous respondents are exploring the opt-in button we showed a few slides ago. </a:t>
            </a:r>
          </a:p>
          <a:p>
            <a:endParaRPr lang="en-US" dirty="0"/>
          </a:p>
          <a:p>
            <a:r>
              <a:rPr lang="en-US" dirty="0"/>
              <a:t>For the rest of the presentation, we will combine these groups </a:t>
            </a:r>
          </a:p>
          <a:p>
            <a:endParaRPr lang="en-US" dirty="0"/>
          </a:p>
          <a:p>
            <a:r>
              <a:rPr lang="en-US" dirty="0"/>
              <a:t>The overall rate of mischievous responses is 6.6%</a:t>
            </a:r>
          </a:p>
        </p:txBody>
      </p:sp>
      <p:sp>
        <p:nvSpPr>
          <p:cNvPr id="4" name="Slide Number Placeholder 3"/>
          <p:cNvSpPr>
            <a:spLocks noGrp="1"/>
          </p:cNvSpPr>
          <p:nvPr>
            <p:ph type="sldNum" sz="quarter" idx="5"/>
          </p:nvPr>
        </p:nvSpPr>
        <p:spPr/>
        <p:txBody>
          <a:bodyPr/>
          <a:lstStyle/>
          <a:p>
            <a:fld id="{471703F2-FAC2-4642-844C-E10DFE33ED42}" type="slidenum">
              <a:rPr lang="en-US" smtClean="0"/>
              <a:t>12</a:t>
            </a:fld>
            <a:endParaRPr lang="en-US"/>
          </a:p>
        </p:txBody>
      </p:sp>
    </p:spTree>
    <p:extLst>
      <p:ext uri="{BB962C8B-B14F-4D97-AF65-F5344CB8AC3E}">
        <p14:creationId xmlns:p14="http://schemas.microsoft.com/office/powerpoint/2010/main" val="1912944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13</a:t>
            </a:fld>
            <a:endParaRPr lang="en-US"/>
          </a:p>
        </p:txBody>
      </p:sp>
    </p:spTree>
    <p:extLst>
      <p:ext uri="{BB962C8B-B14F-4D97-AF65-F5344CB8AC3E}">
        <p14:creationId xmlns:p14="http://schemas.microsoft.com/office/powerpoint/2010/main" val="146912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0CEBE-4665-E962-F80D-464EAD5E1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3EDDA4-5F49-7206-C170-60F39A8F7D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0DA76-23DF-822A-8CE4-EC438AAB5812}"/>
              </a:ext>
            </a:extLst>
          </p:cNvPr>
          <p:cNvSpPr>
            <a:spLocks noGrp="1"/>
          </p:cNvSpPr>
          <p:nvPr>
            <p:ph type="body" idx="1"/>
          </p:nvPr>
        </p:nvSpPr>
        <p:spPr/>
        <p:txBody>
          <a:bodyPr/>
          <a:lstStyle/>
          <a:p>
            <a:r>
              <a:rPr lang="en-US" dirty="0"/>
              <a:t>Here are the distributions of the overall satisfaction rating by the quality of their open-ended response. The distributions vary significantly by comment category and the same is true for the other 4 attitudinal items we reviewed. </a:t>
            </a:r>
          </a:p>
          <a:p>
            <a:endParaRPr lang="en-US" dirty="0"/>
          </a:p>
          <a:p>
            <a:r>
              <a:rPr lang="en-US" dirty="0"/>
              <a:t>A few interesting observations: </a:t>
            </a:r>
          </a:p>
          <a:p>
            <a:endParaRPr lang="en-US" dirty="0"/>
          </a:p>
          <a:p>
            <a:r>
              <a:rPr lang="en-US" dirty="0"/>
              <a:t>-good to see that negative feedback correspondents with lower satisfaction scores, and positive feedback with positive scores </a:t>
            </a:r>
          </a:p>
          <a:p>
            <a:r>
              <a:rPr lang="en-US" dirty="0"/>
              <a:t>-blank and no comment are similar distributions</a:t>
            </a:r>
          </a:p>
          <a:p>
            <a:r>
              <a:rPr lang="en-US" dirty="0"/>
              <a:t>-people who felt the survey came early are most often selecting neutral</a:t>
            </a:r>
          </a:p>
          <a:p>
            <a:endParaRPr lang="en-US" dirty="0"/>
          </a:p>
        </p:txBody>
      </p:sp>
      <p:sp>
        <p:nvSpPr>
          <p:cNvPr id="4" name="Slide Number Placeholder 3">
            <a:extLst>
              <a:ext uri="{FF2B5EF4-FFF2-40B4-BE49-F238E27FC236}">
                <a16:creationId xmlns:a16="http://schemas.microsoft.com/office/drawing/2014/main" id="{443EB0E3-1935-F7A3-15EE-2982CFD8607F}"/>
              </a:ext>
            </a:extLst>
          </p:cNvPr>
          <p:cNvSpPr>
            <a:spLocks noGrp="1"/>
          </p:cNvSpPr>
          <p:nvPr>
            <p:ph type="sldNum" sz="quarter" idx="5"/>
          </p:nvPr>
        </p:nvSpPr>
        <p:spPr/>
        <p:txBody>
          <a:bodyPr/>
          <a:lstStyle/>
          <a:p>
            <a:fld id="{471703F2-FAC2-4642-844C-E10DFE33ED42}" type="slidenum">
              <a:rPr lang="en-US" smtClean="0"/>
              <a:t>14</a:t>
            </a:fld>
            <a:endParaRPr lang="en-US"/>
          </a:p>
        </p:txBody>
      </p:sp>
    </p:spTree>
    <p:extLst>
      <p:ext uri="{BB962C8B-B14F-4D97-AF65-F5344CB8AC3E}">
        <p14:creationId xmlns:p14="http://schemas.microsoft.com/office/powerpoint/2010/main" val="14345130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B5BD4-124F-BE93-B52C-EE5374105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DC81E2-5FCC-697C-9994-5FCB621C24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EAB394-D18D-2BB3-11B4-1A47FDCBC2EA}"/>
              </a:ext>
            </a:extLst>
          </p:cNvPr>
          <p:cNvSpPr>
            <a:spLocks noGrp="1"/>
          </p:cNvSpPr>
          <p:nvPr>
            <p:ph type="body" idx="1"/>
          </p:nvPr>
        </p:nvSpPr>
        <p:spPr/>
        <p:txBody>
          <a:bodyPr/>
          <a:lstStyle/>
          <a:p>
            <a:endParaRPr lang="en-US" dirty="0"/>
          </a:p>
          <a:p>
            <a:r>
              <a:rPr lang="en-US" dirty="0"/>
              <a:t>-</a:t>
            </a:r>
          </a:p>
        </p:txBody>
      </p:sp>
      <p:sp>
        <p:nvSpPr>
          <p:cNvPr id="4" name="Slide Number Placeholder 3">
            <a:extLst>
              <a:ext uri="{FF2B5EF4-FFF2-40B4-BE49-F238E27FC236}">
                <a16:creationId xmlns:a16="http://schemas.microsoft.com/office/drawing/2014/main" id="{9CF4BD81-452E-F8A5-E394-A25D02ED8F4E}"/>
              </a:ext>
            </a:extLst>
          </p:cNvPr>
          <p:cNvSpPr>
            <a:spLocks noGrp="1"/>
          </p:cNvSpPr>
          <p:nvPr>
            <p:ph type="sldNum" sz="quarter" idx="5"/>
          </p:nvPr>
        </p:nvSpPr>
        <p:spPr/>
        <p:txBody>
          <a:bodyPr/>
          <a:lstStyle/>
          <a:p>
            <a:fld id="{471703F2-FAC2-4642-844C-E10DFE33ED42}" type="slidenum">
              <a:rPr lang="en-US" smtClean="0"/>
              <a:t>15</a:t>
            </a:fld>
            <a:endParaRPr lang="en-US"/>
          </a:p>
        </p:txBody>
      </p:sp>
    </p:spTree>
    <p:extLst>
      <p:ext uri="{BB962C8B-B14F-4D97-AF65-F5344CB8AC3E}">
        <p14:creationId xmlns:p14="http://schemas.microsoft.com/office/powerpoint/2010/main" val="376356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5FD28-AD81-173A-0BC2-C06D993F4D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F230D-9DD9-90AB-3BE9-9E55A49067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6B6E4-5D90-4EB9-D2A4-FFAD42E42D19}"/>
              </a:ext>
            </a:extLst>
          </p:cNvPr>
          <p:cNvSpPr>
            <a:spLocks noGrp="1"/>
          </p:cNvSpPr>
          <p:nvPr>
            <p:ph type="body" idx="1"/>
          </p:nvPr>
        </p:nvSpPr>
        <p:spPr/>
        <p:txBody>
          <a:bodyPr/>
          <a:lstStyle/>
          <a:p>
            <a:r>
              <a:rPr lang="en-US" dirty="0"/>
              <a:t>We also see that the mischievous reporters’ distributions look different from the valid ones; these groups were more likely to choose the most negative option, particularly if they said something negative. </a:t>
            </a:r>
          </a:p>
          <a:p>
            <a:endParaRPr lang="en-US" dirty="0"/>
          </a:p>
        </p:txBody>
      </p:sp>
      <p:sp>
        <p:nvSpPr>
          <p:cNvPr id="4" name="Slide Number Placeholder 3">
            <a:extLst>
              <a:ext uri="{FF2B5EF4-FFF2-40B4-BE49-F238E27FC236}">
                <a16:creationId xmlns:a16="http://schemas.microsoft.com/office/drawing/2014/main" id="{22C84E6E-02A7-C78D-3ACE-FB861D3D2AFA}"/>
              </a:ext>
            </a:extLst>
          </p:cNvPr>
          <p:cNvSpPr>
            <a:spLocks noGrp="1"/>
          </p:cNvSpPr>
          <p:nvPr>
            <p:ph type="sldNum" sz="quarter" idx="5"/>
          </p:nvPr>
        </p:nvSpPr>
        <p:spPr/>
        <p:txBody>
          <a:bodyPr/>
          <a:lstStyle/>
          <a:p>
            <a:fld id="{471703F2-FAC2-4642-844C-E10DFE33ED42}" type="slidenum">
              <a:rPr lang="en-US" smtClean="0"/>
              <a:t>16</a:t>
            </a:fld>
            <a:endParaRPr lang="en-US"/>
          </a:p>
        </p:txBody>
      </p:sp>
    </p:spTree>
    <p:extLst>
      <p:ext uri="{BB962C8B-B14F-4D97-AF65-F5344CB8AC3E}">
        <p14:creationId xmlns:p14="http://schemas.microsoft.com/office/powerpoint/2010/main" val="1508297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patterns are similar with the other questions</a:t>
            </a:r>
          </a:p>
        </p:txBody>
      </p:sp>
      <p:sp>
        <p:nvSpPr>
          <p:cNvPr id="4" name="Slide Number Placeholder 3"/>
          <p:cNvSpPr>
            <a:spLocks noGrp="1"/>
          </p:cNvSpPr>
          <p:nvPr>
            <p:ph type="sldNum" sz="quarter" idx="5"/>
          </p:nvPr>
        </p:nvSpPr>
        <p:spPr/>
        <p:txBody>
          <a:bodyPr/>
          <a:lstStyle/>
          <a:p>
            <a:fld id="{471703F2-FAC2-4642-844C-E10DFE33ED42}" type="slidenum">
              <a:rPr lang="en-US" smtClean="0"/>
              <a:t>17</a:t>
            </a:fld>
            <a:endParaRPr lang="en-US"/>
          </a:p>
        </p:txBody>
      </p:sp>
    </p:spTree>
    <p:extLst>
      <p:ext uri="{BB962C8B-B14F-4D97-AF65-F5344CB8AC3E}">
        <p14:creationId xmlns:p14="http://schemas.microsoft.com/office/powerpoint/2010/main" val="14396557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differences in overall means for each of the attitudinal items by “mischievous status.” As you can see, the people providing mischievous responses have substantially and significantly lower means than non-flagged respondents. </a:t>
            </a:r>
          </a:p>
        </p:txBody>
      </p:sp>
      <p:sp>
        <p:nvSpPr>
          <p:cNvPr id="4" name="Slide Number Placeholder 3"/>
          <p:cNvSpPr>
            <a:spLocks noGrp="1"/>
          </p:cNvSpPr>
          <p:nvPr>
            <p:ph type="sldNum" sz="quarter" idx="5"/>
          </p:nvPr>
        </p:nvSpPr>
        <p:spPr/>
        <p:txBody>
          <a:bodyPr/>
          <a:lstStyle/>
          <a:p>
            <a:fld id="{471703F2-FAC2-4642-844C-E10DFE33ED42}" type="slidenum">
              <a:rPr lang="en-US" smtClean="0"/>
              <a:t>19</a:t>
            </a:fld>
            <a:endParaRPr lang="en-US"/>
          </a:p>
        </p:txBody>
      </p:sp>
    </p:spTree>
    <p:extLst>
      <p:ext uri="{BB962C8B-B14F-4D97-AF65-F5344CB8AC3E}">
        <p14:creationId xmlns:p14="http://schemas.microsoft.com/office/powerpoint/2010/main" val="2298986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also looked for evidence of problematic reporting patterns like extreme reporting, mid-point reporting and straight-line. Of these, just extreme reporting varied significantly by mischief status. </a:t>
            </a:r>
          </a:p>
          <a:p>
            <a:endParaRPr lang="en-US" dirty="0"/>
          </a:p>
          <a:p>
            <a:r>
              <a:rPr lang="en-US" dirty="0"/>
              <a:t>Mischievous respondents were significantly more likely to use the extreme negative response option on the attitudinal scales. Conversely, non-mischievous were significantly more likely to use the extreme positive response. </a:t>
            </a:r>
          </a:p>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20</a:t>
            </a:fld>
            <a:endParaRPr lang="en-US"/>
          </a:p>
        </p:txBody>
      </p:sp>
    </p:spTree>
    <p:extLst>
      <p:ext uri="{BB962C8B-B14F-4D97-AF65-F5344CB8AC3E}">
        <p14:creationId xmlns:p14="http://schemas.microsoft.com/office/powerpoint/2010/main" val="519504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a:t>
            </a:fld>
            <a:endParaRPr lang="en-US"/>
          </a:p>
        </p:txBody>
      </p:sp>
    </p:spTree>
    <p:extLst>
      <p:ext uri="{BB962C8B-B14F-4D97-AF65-F5344CB8AC3E}">
        <p14:creationId xmlns:p14="http://schemas.microsoft.com/office/powerpoint/2010/main" val="6206962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21</a:t>
            </a:fld>
            <a:endParaRPr lang="en-US"/>
          </a:p>
        </p:txBody>
      </p:sp>
    </p:spTree>
    <p:extLst>
      <p:ext uri="{BB962C8B-B14F-4D97-AF65-F5344CB8AC3E}">
        <p14:creationId xmlns:p14="http://schemas.microsoft.com/office/powerpoint/2010/main" val="42005709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22</a:t>
            </a:fld>
            <a:endParaRPr lang="en-US"/>
          </a:p>
        </p:txBody>
      </p:sp>
    </p:spTree>
    <p:extLst>
      <p:ext uri="{BB962C8B-B14F-4D97-AF65-F5344CB8AC3E}">
        <p14:creationId xmlns:p14="http://schemas.microsoft.com/office/powerpoint/2010/main" val="8227618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23</a:t>
            </a:fld>
            <a:endParaRPr lang="en-US"/>
          </a:p>
        </p:txBody>
      </p:sp>
    </p:spTree>
    <p:extLst>
      <p:ext uri="{BB962C8B-B14F-4D97-AF65-F5344CB8AC3E}">
        <p14:creationId xmlns:p14="http://schemas.microsoft.com/office/powerpoint/2010/main" val="13511492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25</a:t>
            </a:fld>
            <a:endParaRPr lang="en-US"/>
          </a:p>
        </p:txBody>
      </p:sp>
    </p:spTree>
    <p:extLst>
      <p:ext uri="{BB962C8B-B14F-4D97-AF65-F5344CB8AC3E}">
        <p14:creationId xmlns:p14="http://schemas.microsoft.com/office/powerpoint/2010/main" val="25614956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 here was to accumulate useful feedback for the project team to consider, not precisely measure the population. </a:t>
            </a:r>
          </a:p>
          <a:p>
            <a:endParaRPr lang="en-US" dirty="0"/>
          </a:p>
          <a:p>
            <a:r>
              <a:rPr lang="en-US" dirty="0"/>
              <a:t>For population estimates, the decision to drop people for bad responses is more substantial. </a:t>
            </a:r>
          </a:p>
        </p:txBody>
      </p:sp>
      <p:sp>
        <p:nvSpPr>
          <p:cNvPr id="4" name="Slide Number Placeholder 3"/>
          <p:cNvSpPr>
            <a:spLocks noGrp="1"/>
          </p:cNvSpPr>
          <p:nvPr>
            <p:ph type="sldNum" sz="quarter" idx="5"/>
          </p:nvPr>
        </p:nvSpPr>
        <p:spPr/>
        <p:txBody>
          <a:bodyPr/>
          <a:lstStyle/>
          <a:p>
            <a:fld id="{471703F2-FAC2-4642-844C-E10DFE33ED42}" type="slidenum">
              <a:rPr lang="en-US" smtClean="0"/>
              <a:t>26</a:t>
            </a:fld>
            <a:endParaRPr lang="en-US"/>
          </a:p>
        </p:txBody>
      </p:sp>
    </p:spTree>
    <p:extLst>
      <p:ext uri="{BB962C8B-B14F-4D97-AF65-F5344CB8AC3E}">
        <p14:creationId xmlns:p14="http://schemas.microsoft.com/office/powerpoint/2010/main" val="20131940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27</a:t>
            </a:fld>
            <a:endParaRPr lang="en-US"/>
          </a:p>
        </p:txBody>
      </p:sp>
    </p:spTree>
    <p:extLst>
      <p:ext uri="{BB962C8B-B14F-4D97-AF65-F5344CB8AC3E}">
        <p14:creationId xmlns:p14="http://schemas.microsoft.com/office/powerpoint/2010/main" val="6705825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1703F2-FAC2-4642-844C-E10DFE33ED42}" type="slidenum">
              <a:rPr lang="en-US" smtClean="0"/>
              <a:t>28</a:t>
            </a:fld>
            <a:endParaRPr lang="en-US"/>
          </a:p>
        </p:txBody>
      </p:sp>
    </p:spTree>
    <p:extLst>
      <p:ext uri="{BB962C8B-B14F-4D97-AF65-F5344CB8AC3E}">
        <p14:creationId xmlns:p14="http://schemas.microsoft.com/office/powerpoint/2010/main" val="4007666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3</a:t>
            </a:fld>
            <a:endParaRPr lang="en-US"/>
          </a:p>
        </p:txBody>
      </p:sp>
    </p:spTree>
    <p:extLst>
      <p:ext uri="{BB962C8B-B14F-4D97-AF65-F5344CB8AC3E}">
        <p14:creationId xmlns:p14="http://schemas.microsoft.com/office/powerpoint/2010/main" val="22997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A3966-2655-2EC4-2927-46B0A5CA7A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C586D8-EF9F-3B50-EAEE-005D21AF5E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76EABF-FDD7-A8CD-CAFE-50F3A414C2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E56C91-A948-D292-3E02-3163861C2966}"/>
              </a:ext>
            </a:extLst>
          </p:cNvPr>
          <p:cNvSpPr>
            <a:spLocks noGrp="1"/>
          </p:cNvSpPr>
          <p:nvPr>
            <p:ph type="sldNum" sz="quarter" idx="5"/>
          </p:nvPr>
        </p:nvSpPr>
        <p:spPr/>
        <p:txBody>
          <a:bodyPr/>
          <a:lstStyle/>
          <a:p>
            <a:fld id="{471703F2-FAC2-4642-844C-E10DFE33ED42}" type="slidenum">
              <a:rPr lang="en-US" smtClean="0"/>
              <a:t>4</a:t>
            </a:fld>
            <a:endParaRPr lang="en-US"/>
          </a:p>
        </p:txBody>
      </p:sp>
    </p:spTree>
    <p:extLst>
      <p:ext uri="{BB962C8B-B14F-4D97-AF65-F5344CB8AC3E}">
        <p14:creationId xmlns:p14="http://schemas.microsoft.com/office/powerpoint/2010/main" val="1476926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5</a:t>
            </a:fld>
            <a:endParaRPr lang="en-US"/>
          </a:p>
        </p:txBody>
      </p:sp>
    </p:spTree>
    <p:extLst>
      <p:ext uri="{BB962C8B-B14F-4D97-AF65-F5344CB8AC3E}">
        <p14:creationId xmlns:p14="http://schemas.microsoft.com/office/powerpoint/2010/main" val="313681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6</a:t>
            </a:fld>
            <a:endParaRPr lang="en-US"/>
          </a:p>
        </p:txBody>
      </p:sp>
    </p:spTree>
    <p:extLst>
      <p:ext uri="{BB962C8B-B14F-4D97-AF65-F5344CB8AC3E}">
        <p14:creationId xmlns:p14="http://schemas.microsoft.com/office/powerpoint/2010/main" val="494809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7</a:t>
            </a:fld>
            <a:endParaRPr lang="en-US"/>
          </a:p>
        </p:txBody>
      </p:sp>
    </p:spTree>
    <p:extLst>
      <p:ext uri="{BB962C8B-B14F-4D97-AF65-F5344CB8AC3E}">
        <p14:creationId xmlns:p14="http://schemas.microsoft.com/office/powerpoint/2010/main" val="2972267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1703F2-FAC2-4642-844C-E10DFE33ED42}" type="slidenum">
              <a:rPr lang="en-US" smtClean="0"/>
              <a:t>8</a:t>
            </a:fld>
            <a:endParaRPr lang="en-US"/>
          </a:p>
        </p:txBody>
      </p:sp>
    </p:spTree>
    <p:extLst>
      <p:ext uri="{BB962C8B-B14F-4D97-AF65-F5344CB8AC3E}">
        <p14:creationId xmlns:p14="http://schemas.microsoft.com/office/powerpoint/2010/main" val="2135737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60305-26E3-5946-0BA8-1062690AFE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CBD736-41F6-8121-0AFF-82A335DC11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9A642D-738E-FCA0-09BE-98FC67F017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D67046-9B7C-EE09-0719-D2A1E15672E7}"/>
              </a:ext>
            </a:extLst>
          </p:cNvPr>
          <p:cNvSpPr>
            <a:spLocks noGrp="1"/>
          </p:cNvSpPr>
          <p:nvPr>
            <p:ph type="sldNum" sz="quarter" idx="5"/>
          </p:nvPr>
        </p:nvSpPr>
        <p:spPr/>
        <p:txBody>
          <a:bodyPr/>
          <a:lstStyle/>
          <a:p>
            <a:fld id="{471703F2-FAC2-4642-844C-E10DFE33ED42}" type="slidenum">
              <a:rPr lang="en-US" smtClean="0"/>
              <a:t>9</a:t>
            </a:fld>
            <a:endParaRPr lang="en-US"/>
          </a:p>
        </p:txBody>
      </p:sp>
    </p:spTree>
    <p:extLst>
      <p:ext uri="{BB962C8B-B14F-4D97-AF65-F5344CB8AC3E}">
        <p14:creationId xmlns:p14="http://schemas.microsoft.com/office/powerpoint/2010/main" val="4146749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spTree>
      <p:nvGrpSpPr>
        <p:cNvPr id="1" name=""/>
        <p:cNvGrpSpPr/>
        <p:nvPr/>
      </p:nvGrpSpPr>
      <p:grpSpPr>
        <a:xfrm>
          <a:off x="0" y="0"/>
          <a:ext cx="0" cy="0"/>
          <a:chOff x="0" y="0"/>
          <a:chExt cx="0" cy="0"/>
        </a:xfrm>
      </p:grpSpPr>
      <p:sp>
        <p:nvSpPr>
          <p:cNvPr id="9" name="Subtitle 2"/>
          <p:cNvSpPr>
            <a:spLocks noGrp="1"/>
          </p:cNvSpPr>
          <p:nvPr>
            <p:ph type="subTitle" idx="4294967295"/>
          </p:nvPr>
        </p:nvSpPr>
        <p:spPr>
          <a:xfrm>
            <a:off x="495300" y="1970532"/>
            <a:ext cx="11201400" cy="1175005"/>
          </a:xfrm>
          <a:prstGeom prst="rect">
            <a:avLst/>
          </a:prstGeom>
        </p:spPr>
        <p:txBody>
          <a:bodyPr/>
          <a:lstStyle>
            <a:lvl1pPr>
              <a:lnSpc>
                <a:spcPts val="4500"/>
              </a:lnSpc>
              <a:spcBef>
                <a:spcPts val="600"/>
              </a:spcBef>
              <a:defRPr/>
            </a:lvl1pPr>
          </a:lstStyle>
          <a:p>
            <a:r>
              <a:rPr lang="en-US"/>
              <a:t>Click to edit Master subtitle style</a:t>
            </a:r>
            <a:endParaRPr lang="en-US" dirty="0"/>
          </a:p>
        </p:txBody>
      </p:sp>
      <p:sp>
        <p:nvSpPr>
          <p:cNvPr id="3" name="Title 1"/>
          <p:cNvSpPr>
            <a:spLocks noGrp="1"/>
          </p:cNvSpPr>
          <p:nvPr>
            <p:ph type="title" hasCustomPrompt="1"/>
          </p:nvPr>
        </p:nvSpPr>
        <p:spPr>
          <a:xfrm>
            <a:off x="495300" y="443483"/>
            <a:ext cx="11201400" cy="1527048"/>
          </a:xfrm>
          <a:prstGeom prst="rect">
            <a:avLst/>
          </a:prstGeom>
        </p:spPr>
        <p:txBody>
          <a:bodyPr/>
          <a:lstStyle>
            <a:lvl1pPr>
              <a:lnSpc>
                <a:spcPts val="5700"/>
              </a:lnSpc>
              <a:spcBef>
                <a:spcPts val="600"/>
              </a:spcBef>
              <a:defRPr>
                <a:solidFill>
                  <a:schemeClr val="bg1"/>
                </a:solidFill>
                <a:latin typeface="Calibri" panose="020F0502020204030204" pitchFamily="34" charset="0"/>
                <a:cs typeface="Calibri" panose="020F0502020204030204" pitchFamily="34" charset="0"/>
              </a:defRPr>
            </a:lvl1pPr>
          </a:lstStyle>
          <a:p>
            <a:r>
              <a:rPr lang="en-US" dirty="0"/>
              <a:t>Click, add Presentation title</a:t>
            </a:r>
          </a:p>
        </p:txBody>
      </p:sp>
    </p:spTree>
    <p:extLst>
      <p:ext uri="{BB962C8B-B14F-4D97-AF65-F5344CB8AC3E}">
        <p14:creationId xmlns:p14="http://schemas.microsoft.com/office/powerpoint/2010/main" val="310087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aptio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955721" y="555625"/>
            <a:ext cx="6702879" cy="5421313"/>
          </a:xfrm>
        </p:spPr>
        <p:txBody>
          <a:bodyPr/>
          <a:lstStyle>
            <a:lvl1pPr marL="0" indent="0">
              <a:buNone/>
              <a:defRPr/>
            </a:lvl1pPr>
          </a:lstStyle>
          <a:p>
            <a:pPr lvl="0"/>
            <a:r>
              <a:rPr lang="en-US"/>
              <a:t>Click to edit Master text styles</a:t>
            </a:r>
          </a:p>
        </p:txBody>
      </p:sp>
      <p:sp>
        <p:nvSpPr>
          <p:cNvPr id="6" name="Text Placeholder 5"/>
          <p:cNvSpPr>
            <a:spLocks noGrp="1"/>
          </p:cNvSpPr>
          <p:nvPr>
            <p:ph type="body" sz="quarter" idx="11"/>
          </p:nvPr>
        </p:nvSpPr>
        <p:spPr>
          <a:xfrm>
            <a:off x="415925" y="555172"/>
            <a:ext cx="4522788" cy="800100"/>
          </a:xfrm>
        </p:spPr>
        <p:txBody>
          <a:bodyPr/>
          <a:lstStyle>
            <a:lvl1pPr marL="0" indent="0">
              <a:buNone/>
              <a:defRPr/>
            </a:lvl1pPr>
            <a:lvl2pPr marL="457200" indent="0" algn="l">
              <a:buNone/>
              <a:defRPr sz="2400">
                <a:solidFill>
                  <a:schemeClr val="tx1"/>
                </a:solidFill>
              </a:defRPr>
            </a:lvl2pPr>
          </a:lstStyle>
          <a:p>
            <a:pPr lvl="0"/>
            <a:r>
              <a:rPr lang="en-US"/>
              <a:t>Click to edit Master text styles</a:t>
            </a:r>
          </a:p>
        </p:txBody>
      </p:sp>
      <p:sp>
        <p:nvSpPr>
          <p:cNvPr id="8" name="Text Placeholder 7"/>
          <p:cNvSpPr>
            <a:spLocks noGrp="1"/>
          </p:cNvSpPr>
          <p:nvPr>
            <p:ph type="body" sz="quarter" idx="12"/>
          </p:nvPr>
        </p:nvSpPr>
        <p:spPr>
          <a:xfrm>
            <a:off x="415925" y="1355725"/>
            <a:ext cx="4522788" cy="4621213"/>
          </a:xfrm>
        </p:spPr>
        <p:txBody>
          <a:bodyPr/>
          <a:lstStyle>
            <a:lvl1pPr>
              <a:buSzPct val="90000"/>
              <a:defRPr/>
            </a:lvl1pPr>
            <a:lvl2pPr>
              <a:buSzPct val="90000"/>
              <a:defRPr/>
            </a:lvl2pPr>
            <a:lvl3pPr>
              <a:buSzPct val="90000"/>
              <a:defRPr/>
            </a:lvl3pPr>
            <a:lvl4pPr>
              <a:buSzPct val="90000"/>
              <a:defRPr/>
            </a:lvl4pPr>
            <a:lvl5pPr marL="1828800" indent="0">
              <a:buSzPct val="9000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207077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2552471"/>
            <a:ext cx="11201400" cy="1823585"/>
          </a:xfrm>
        </p:spPr>
        <p:txBody>
          <a:bodyPr/>
          <a:lstStyle>
            <a:lvl1pPr>
              <a:defRPr/>
            </a:lvl1pPr>
          </a:lstStyle>
          <a:p>
            <a:r>
              <a:rPr lang="en-US" dirty="0"/>
              <a:t>Click to edit Master section style</a:t>
            </a:r>
          </a:p>
        </p:txBody>
      </p:sp>
    </p:spTree>
    <p:extLst>
      <p:ext uri="{BB962C8B-B14F-4D97-AF65-F5344CB8AC3E}">
        <p14:creationId xmlns:p14="http://schemas.microsoft.com/office/powerpoint/2010/main" val="60975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1368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Slide">
    <p:spTree>
      <p:nvGrpSpPr>
        <p:cNvPr id="1" name=""/>
        <p:cNvGrpSpPr/>
        <p:nvPr/>
      </p:nvGrpSpPr>
      <p:grpSpPr>
        <a:xfrm>
          <a:off x="0" y="0"/>
          <a:ext cx="0" cy="0"/>
          <a:chOff x="0" y="0"/>
          <a:chExt cx="0" cy="0"/>
        </a:xfrm>
      </p:grpSpPr>
      <p:sp>
        <p:nvSpPr>
          <p:cNvPr id="9" name="Subtitle 2"/>
          <p:cNvSpPr>
            <a:spLocks noGrp="1"/>
          </p:cNvSpPr>
          <p:nvPr>
            <p:ph type="subTitle" idx="4294967295"/>
          </p:nvPr>
        </p:nvSpPr>
        <p:spPr>
          <a:xfrm>
            <a:off x="495300" y="1970532"/>
            <a:ext cx="11201400" cy="1175005"/>
          </a:xfrm>
          <a:prstGeom prst="rect">
            <a:avLst/>
          </a:prstGeom>
        </p:spPr>
        <p:txBody>
          <a:bodyPr/>
          <a:lstStyle>
            <a:lvl1pPr>
              <a:lnSpc>
                <a:spcPts val="4500"/>
              </a:lnSpc>
              <a:spcBef>
                <a:spcPts val="600"/>
              </a:spcBef>
              <a:defRPr/>
            </a:lvl1pPr>
          </a:lstStyle>
          <a:p>
            <a:r>
              <a:rPr lang="en-US"/>
              <a:t>Click to edit Master subtitle style</a:t>
            </a:r>
            <a:endParaRPr lang="en-US" dirty="0"/>
          </a:p>
        </p:txBody>
      </p:sp>
      <p:sp>
        <p:nvSpPr>
          <p:cNvPr id="3" name="Title 1"/>
          <p:cNvSpPr>
            <a:spLocks noGrp="1"/>
          </p:cNvSpPr>
          <p:nvPr>
            <p:ph type="title" hasCustomPrompt="1"/>
          </p:nvPr>
        </p:nvSpPr>
        <p:spPr>
          <a:xfrm>
            <a:off x="495300" y="443483"/>
            <a:ext cx="11201400" cy="1527048"/>
          </a:xfrm>
          <a:prstGeom prst="rect">
            <a:avLst/>
          </a:prstGeom>
        </p:spPr>
        <p:txBody>
          <a:bodyPr/>
          <a:lstStyle>
            <a:lvl1pPr>
              <a:lnSpc>
                <a:spcPts val="5700"/>
              </a:lnSpc>
              <a:spcBef>
                <a:spcPts val="600"/>
              </a:spcBef>
              <a:defRPr>
                <a:solidFill>
                  <a:schemeClr val="bg1"/>
                </a:solidFill>
                <a:latin typeface="Calibri" panose="020F0502020204030204" pitchFamily="34" charset="0"/>
                <a:cs typeface="Calibri" panose="020F0502020204030204" pitchFamily="34" charset="0"/>
              </a:defRPr>
            </a:lvl1pPr>
          </a:lstStyle>
          <a:p>
            <a:r>
              <a:rPr lang="en-US" dirty="0"/>
              <a:t>Click, add Presentation title</a:t>
            </a:r>
          </a:p>
        </p:txBody>
      </p:sp>
    </p:spTree>
    <p:extLst>
      <p:ext uri="{BB962C8B-B14F-4D97-AF65-F5344CB8AC3E}">
        <p14:creationId xmlns:p14="http://schemas.microsoft.com/office/powerpoint/2010/main" val="2631388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0"/>
            <a:ext cx="11201400" cy="804672"/>
          </a:xfrm>
        </p:spPr>
        <p:txBody>
          <a:bodyPr/>
          <a:lstStyle>
            <a:lvl1pPr>
              <a:defRPr>
                <a:solidFill>
                  <a:srgbClr val="192168"/>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95300" y="1722438"/>
            <a:ext cx="11201400" cy="3992563"/>
          </a:xfrm>
        </p:spPr>
        <p:txBody>
          <a:bodyPr/>
          <a:lstStyle>
            <a:lvl1pPr>
              <a:defRPr baseline="0">
                <a:solidFill>
                  <a:srgbClr val="192168"/>
                </a:solidFill>
                <a:latin typeface="Calibri" panose="020F0502020204030204" pitchFamily="34" charset="0"/>
                <a:cs typeface="Calibri" panose="020F0502020204030204" pitchFamily="34" charset="0"/>
              </a:defRPr>
            </a:lvl1pPr>
            <a:lvl2pPr>
              <a:defRPr>
                <a:solidFill>
                  <a:srgbClr val="192168"/>
                </a:solidFill>
                <a:latin typeface="Calibri" panose="020F0502020204030204" pitchFamily="34" charset="0"/>
                <a:cs typeface="Calibri" panose="020F0502020204030204" pitchFamily="34" charset="0"/>
              </a:defRPr>
            </a:lvl2pPr>
            <a:lvl3pPr>
              <a:defRPr>
                <a:solidFill>
                  <a:srgbClr val="192168"/>
                </a:solidFill>
                <a:latin typeface="Calibri" panose="020F0502020204030204" pitchFamily="34" charset="0"/>
                <a:cs typeface="Calibri" panose="020F0502020204030204" pitchFamily="34" charset="0"/>
              </a:defRPr>
            </a:lvl3pPr>
            <a:lvl4pPr>
              <a:defRPr>
                <a:solidFill>
                  <a:srgbClr val="192168"/>
                </a:solidFill>
                <a:latin typeface="Calibri" panose="020F0502020204030204" pitchFamily="34" charset="0"/>
                <a:cs typeface="Calibri" panose="020F0502020204030204" pitchFamily="34" charset="0"/>
              </a:defRPr>
            </a:lvl4pPr>
            <a:lvl5pPr marL="1828800" indent="0">
              <a:buClr>
                <a:srgbClr val="CE1126"/>
              </a:buClr>
              <a:buNone/>
              <a:defRPr>
                <a:solidFill>
                  <a:srgbClr val="000000"/>
                </a:solidFill>
              </a:defRPr>
            </a:lvl5pPr>
            <a:lvl9pPr marL="3657600" indent="0">
              <a:buNone/>
              <a:defRPr/>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530729336"/>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71796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0"/>
            <a:ext cx="11201400" cy="804672"/>
          </a:xfrm>
        </p:spPr>
        <p:txBody>
          <a:bodyPr/>
          <a:lstStyle>
            <a:lvl1pPr>
              <a:defRPr>
                <a:solidFill>
                  <a:srgbClr val="192168"/>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95300" y="1722438"/>
            <a:ext cx="11201400" cy="3992563"/>
          </a:xfrm>
        </p:spPr>
        <p:txBody>
          <a:bodyPr/>
          <a:lstStyle>
            <a:lvl1pPr>
              <a:defRPr baseline="0">
                <a:solidFill>
                  <a:srgbClr val="192168"/>
                </a:solidFill>
                <a:latin typeface="Calibri" panose="020F0502020204030204" pitchFamily="34" charset="0"/>
                <a:cs typeface="Calibri" panose="020F0502020204030204" pitchFamily="34" charset="0"/>
              </a:defRPr>
            </a:lvl1pPr>
            <a:lvl2pPr>
              <a:defRPr>
                <a:solidFill>
                  <a:srgbClr val="192168"/>
                </a:solidFill>
                <a:latin typeface="Calibri" panose="020F0502020204030204" pitchFamily="34" charset="0"/>
                <a:cs typeface="Calibri" panose="020F0502020204030204" pitchFamily="34" charset="0"/>
              </a:defRPr>
            </a:lvl2pPr>
            <a:lvl3pPr>
              <a:defRPr>
                <a:solidFill>
                  <a:srgbClr val="192168"/>
                </a:solidFill>
                <a:latin typeface="Calibri" panose="020F0502020204030204" pitchFamily="34" charset="0"/>
                <a:cs typeface="Calibri" panose="020F0502020204030204" pitchFamily="34" charset="0"/>
              </a:defRPr>
            </a:lvl3pPr>
            <a:lvl4pPr>
              <a:defRPr>
                <a:solidFill>
                  <a:srgbClr val="192168"/>
                </a:solidFill>
                <a:latin typeface="Calibri" panose="020F0502020204030204" pitchFamily="34" charset="0"/>
                <a:cs typeface="Calibri" panose="020F0502020204030204" pitchFamily="34" charset="0"/>
              </a:defRPr>
            </a:lvl4pPr>
            <a:lvl5pPr marL="1828800" indent="0">
              <a:buClr>
                <a:srgbClr val="CE1126"/>
              </a:buClr>
              <a:buNone/>
              <a:defRPr>
                <a:solidFill>
                  <a:srgbClr val="000000"/>
                </a:solidFill>
              </a:defRPr>
            </a:lvl5pPr>
            <a:lvl9pPr marL="3657600" indent="0">
              <a:buNone/>
              <a:defRPr/>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98419675"/>
      </p:ext>
    </p:extLst>
  </p:cSld>
  <p:clrMapOvr>
    <a:masterClrMapping/>
  </p:clrMapOvr>
  <p:extLst>
    <p:ext uri="{DCECCB84-F9BA-43D5-87BE-67443E8EF086}">
      <p15:sldGuideLst xmlns:p15="http://schemas.microsoft.com/office/powerpoint/2012/main">
        <p15:guide id="1" orient="horz" pos="28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89635"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3"/>
          <p:cNvSpPr>
            <a:spLocks noGrp="1"/>
          </p:cNvSpPr>
          <p:nvPr>
            <p:ph sz="quarter" idx="11"/>
          </p:nvPr>
        </p:nvSpPr>
        <p:spPr>
          <a:xfrm>
            <a:off x="6381750"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1238710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505962"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3"/>
          <p:cNvSpPr>
            <a:spLocks noGrp="1"/>
          </p:cNvSpPr>
          <p:nvPr>
            <p:ph sz="quarter" idx="11"/>
          </p:nvPr>
        </p:nvSpPr>
        <p:spPr>
          <a:xfrm>
            <a:off x="6381750"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2"/>
          </p:nvPr>
        </p:nvSpPr>
        <p:spPr>
          <a:xfrm>
            <a:off x="505967" y="1493838"/>
            <a:ext cx="5314950" cy="358775"/>
          </a:xfrm>
        </p:spPr>
        <p:txBody>
          <a:bodyPr/>
          <a:lstStyle>
            <a:lvl1pPr marL="0" indent="0">
              <a:buNone/>
              <a:defRPr sz="2400">
                <a:solidFill>
                  <a:schemeClr val="tx1"/>
                </a:solidFill>
              </a:defRPr>
            </a:lvl1pPr>
          </a:lstStyle>
          <a:p>
            <a:pPr lvl="0"/>
            <a:r>
              <a:rPr lang="en-US"/>
              <a:t>Click to edit Master text styles</a:t>
            </a:r>
          </a:p>
        </p:txBody>
      </p:sp>
      <p:sp>
        <p:nvSpPr>
          <p:cNvPr id="7" name="Text Placeholder 5"/>
          <p:cNvSpPr>
            <a:spLocks noGrp="1"/>
          </p:cNvSpPr>
          <p:nvPr>
            <p:ph type="body" sz="quarter" idx="13"/>
          </p:nvPr>
        </p:nvSpPr>
        <p:spPr>
          <a:xfrm>
            <a:off x="6381750" y="1493837"/>
            <a:ext cx="5314950" cy="358775"/>
          </a:xfrm>
        </p:spPr>
        <p:txBody>
          <a:bodyPr/>
          <a:lstStyle>
            <a:lvl1pPr marL="0" indent="0">
              <a:buNone/>
              <a:defRPr sz="24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267429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2552471"/>
            <a:ext cx="11201400" cy="1823585"/>
          </a:xfrm>
        </p:spPr>
        <p:txBody>
          <a:bodyPr/>
          <a:lstStyle>
            <a:lvl1pPr>
              <a:defRPr/>
            </a:lvl1pPr>
          </a:lstStyle>
          <a:p>
            <a:r>
              <a:rPr lang="en-US" dirty="0"/>
              <a:t>Click to edit Master section style</a:t>
            </a:r>
          </a:p>
        </p:txBody>
      </p:sp>
    </p:spTree>
    <p:extLst>
      <p:ext uri="{BB962C8B-B14F-4D97-AF65-F5344CB8AC3E}">
        <p14:creationId xmlns:p14="http://schemas.microsoft.com/office/powerpoint/2010/main" val="1158543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670836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631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aptio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955721" y="555625"/>
            <a:ext cx="6702879" cy="5421313"/>
          </a:xfrm>
        </p:spPr>
        <p:txBody>
          <a:bodyPr/>
          <a:lstStyle>
            <a:lvl1pPr marL="0" indent="0">
              <a:buNone/>
              <a:defRPr/>
            </a:lvl1pPr>
          </a:lstStyle>
          <a:p>
            <a:pPr lvl="0"/>
            <a:r>
              <a:rPr lang="en-US"/>
              <a:t>Click to edit Master text styles</a:t>
            </a:r>
          </a:p>
        </p:txBody>
      </p:sp>
      <p:sp>
        <p:nvSpPr>
          <p:cNvPr id="6" name="Text Placeholder 5"/>
          <p:cNvSpPr>
            <a:spLocks noGrp="1"/>
          </p:cNvSpPr>
          <p:nvPr>
            <p:ph type="body" sz="quarter" idx="11"/>
          </p:nvPr>
        </p:nvSpPr>
        <p:spPr>
          <a:xfrm>
            <a:off x="415925" y="555172"/>
            <a:ext cx="4522788" cy="800100"/>
          </a:xfrm>
        </p:spPr>
        <p:txBody>
          <a:bodyPr/>
          <a:lstStyle>
            <a:lvl1pPr marL="0" indent="0">
              <a:buNone/>
              <a:defRPr/>
            </a:lvl1pPr>
            <a:lvl2pPr marL="457200" indent="0" algn="l">
              <a:buNone/>
              <a:defRPr sz="2400">
                <a:solidFill>
                  <a:schemeClr val="tx1"/>
                </a:solidFill>
              </a:defRPr>
            </a:lvl2pPr>
          </a:lstStyle>
          <a:p>
            <a:pPr lvl="0"/>
            <a:r>
              <a:rPr lang="en-US"/>
              <a:t>Click to edit Master text styles</a:t>
            </a:r>
          </a:p>
        </p:txBody>
      </p:sp>
      <p:sp>
        <p:nvSpPr>
          <p:cNvPr id="8" name="Text Placeholder 7"/>
          <p:cNvSpPr>
            <a:spLocks noGrp="1"/>
          </p:cNvSpPr>
          <p:nvPr>
            <p:ph type="body" sz="quarter" idx="12"/>
          </p:nvPr>
        </p:nvSpPr>
        <p:spPr>
          <a:xfrm>
            <a:off x="415925" y="1355725"/>
            <a:ext cx="4522788" cy="4621213"/>
          </a:xfrm>
        </p:spPr>
        <p:txBody>
          <a:bodyPr/>
          <a:lstStyle>
            <a:lvl1pPr>
              <a:buSzPct val="90000"/>
              <a:defRPr/>
            </a:lvl1pPr>
            <a:lvl2pPr>
              <a:buSzPct val="90000"/>
              <a:defRPr/>
            </a:lvl2pPr>
            <a:lvl3pPr>
              <a:buSzPct val="90000"/>
              <a:defRPr/>
            </a:lvl3pPr>
            <a:lvl4pPr>
              <a:buSzPct val="90000"/>
              <a:defRPr/>
            </a:lvl4pPr>
            <a:lvl5pPr marL="1828800" indent="0">
              <a:buSzPct val="9000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26672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B965B-C3B2-4B40-AD2A-76AA9A5C66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DE20C1-FE85-473B-8DE4-38C8FEA1DE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0455B-CC64-4AC4-A219-BFA72A47BB4A}"/>
              </a:ext>
            </a:extLst>
          </p:cNvPr>
          <p:cNvSpPr>
            <a:spLocks noGrp="1"/>
          </p:cNvSpPr>
          <p:nvPr>
            <p:ph type="dt" sz="half" idx="10"/>
          </p:nvPr>
        </p:nvSpPr>
        <p:spPr/>
        <p:txBody>
          <a:bodyPr/>
          <a:lstStyle/>
          <a:p>
            <a:fld id="{A061999E-ECC2-474A-91E1-EAF644D51B35}" type="datetimeFigureOut">
              <a:rPr lang="en-US" smtClean="0"/>
              <a:t>4/25/2025</a:t>
            </a:fld>
            <a:endParaRPr lang="en-US"/>
          </a:p>
        </p:txBody>
      </p:sp>
      <p:sp>
        <p:nvSpPr>
          <p:cNvPr id="5" name="Footer Placeholder 4">
            <a:extLst>
              <a:ext uri="{FF2B5EF4-FFF2-40B4-BE49-F238E27FC236}">
                <a16:creationId xmlns:a16="http://schemas.microsoft.com/office/drawing/2014/main" id="{82A05775-977B-42DD-903E-35FD8256C7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AB678-5EE9-4FE6-8BB7-3C5B0F0EE801}"/>
              </a:ext>
            </a:extLst>
          </p:cNvPr>
          <p:cNvSpPr>
            <a:spLocks noGrp="1"/>
          </p:cNvSpPr>
          <p:nvPr>
            <p:ph type="sldNum" sz="quarter" idx="12"/>
          </p:nvPr>
        </p:nvSpPr>
        <p:spPr/>
        <p:txBody>
          <a:bodyPr/>
          <a:lstStyle/>
          <a:p>
            <a:fld id="{C7E81F91-E025-4FF2-9437-3500CE3FAB36}" type="slidenum">
              <a:rPr lang="en-US" smtClean="0"/>
              <a:t>‹#›</a:t>
            </a:fld>
            <a:endParaRPr lang="en-US"/>
          </a:p>
        </p:txBody>
      </p:sp>
    </p:spTree>
    <p:extLst>
      <p:ext uri="{BB962C8B-B14F-4D97-AF65-F5344CB8AC3E}">
        <p14:creationId xmlns:p14="http://schemas.microsoft.com/office/powerpoint/2010/main" val="115203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66642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0"/>
            <a:ext cx="11201400" cy="804672"/>
          </a:xfrm>
        </p:spPr>
        <p:txBody>
          <a:bodyPr/>
          <a:lstStyle>
            <a:lvl1pPr>
              <a:defRPr>
                <a:solidFill>
                  <a:srgbClr val="192168"/>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95300" y="1722438"/>
            <a:ext cx="11201400" cy="3992563"/>
          </a:xfrm>
        </p:spPr>
        <p:txBody>
          <a:bodyPr/>
          <a:lstStyle>
            <a:lvl1pPr>
              <a:defRPr baseline="0">
                <a:solidFill>
                  <a:srgbClr val="192168"/>
                </a:solidFill>
                <a:latin typeface="Calibri" panose="020F0502020204030204" pitchFamily="34" charset="0"/>
                <a:cs typeface="Calibri" panose="020F0502020204030204" pitchFamily="34" charset="0"/>
              </a:defRPr>
            </a:lvl1pPr>
            <a:lvl2pPr>
              <a:defRPr>
                <a:solidFill>
                  <a:srgbClr val="192168"/>
                </a:solidFill>
                <a:latin typeface="Calibri" panose="020F0502020204030204" pitchFamily="34" charset="0"/>
                <a:cs typeface="Calibri" panose="020F0502020204030204" pitchFamily="34" charset="0"/>
              </a:defRPr>
            </a:lvl2pPr>
            <a:lvl3pPr>
              <a:defRPr>
                <a:solidFill>
                  <a:srgbClr val="192168"/>
                </a:solidFill>
                <a:latin typeface="Calibri" panose="020F0502020204030204" pitchFamily="34" charset="0"/>
                <a:cs typeface="Calibri" panose="020F0502020204030204" pitchFamily="34" charset="0"/>
              </a:defRPr>
            </a:lvl3pPr>
            <a:lvl4pPr>
              <a:defRPr>
                <a:solidFill>
                  <a:srgbClr val="192168"/>
                </a:solidFill>
                <a:latin typeface="Calibri" panose="020F0502020204030204" pitchFamily="34" charset="0"/>
                <a:cs typeface="Calibri" panose="020F0502020204030204" pitchFamily="34" charset="0"/>
              </a:defRPr>
            </a:lvl4pPr>
            <a:lvl5pPr marL="1828800" indent="0">
              <a:buClr>
                <a:srgbClr val="CE1126"/>
              </a:buClr>
              <a:buNone/>
              <a:defRPr>
                <a:solidFill>
                  <a:srgbClr val="000000"/>
                </a:solidFill>
              </a:defRPr>
            </a:lvl5pPr>
            <a:lvl9pPr marL="3657600" indent="0">
              <a:buNone/>
              <a:defRPr/>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98026811"/>
      </p:ext>
    </p:extLst>
  </p:cSld>
  <p:clrMapOvr>
    <a:masterClrMapping/>
  </p:clrMapOvr>
  <p:extLst>
    <p:ext uri="{DCECCB84-F9BA-43D5-87BE-67443E8EF086}">
      <p15:sldGuideLst xmlns:p15="http://schemas.microsoft.com/office/powerpoint/2012/main">
        <p15:guide id="3" orient="horz" pos="28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89635"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3"/>
          <p:cNvSpPr>
            <a:spLocks noGrp="1"/>
          </p:cNvSpPr>
          <p:nvPr>
            <p:ph sz="quarter" idx="11"/>
          </p:nvPr>
        </p:nvSpPr>
        <p:spPr>
          <a:xfrm>
            <a:off x="6381750" y="1641021"/>
            <a:ext cx="5314950" cy="4401004"/>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22651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505962"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3"/>
          <p:cNvSpPr>
            <a:spLocks noGrp="1"/>
          </p:cNvSpPr>
          <p:nvPr>
            <p:ph sz="quarter" idx="11"/>
          </p:nvPr>
        </p:nvSpPr>
        <p:spPr>
          <a:xfrm>
            <a:off x="6381750" y="1958975"/>
            <a:ext cx="5314950" cy="4083050"/>
          </a:xfrm>
        </p:spPr>
        <p:txBody>
          <a:bodyPr/>
          <a:lstStyle>
            <a:lvl1pPr>
              <a:buSzPct val="90000"/>
              <a:defRPr/>
            </a:lvl1pPr>
            <a:lvl2pPr>
              <a:buSzPct val="90000"/>
              <a:defRPr/>
            </a:lvl2pPr>
            <a:lvl3pPr>
              <a:buSzPct val="90000"/>
              <a:defRPr/>
            </a:lvl3pPr>
            <a:lvl4pPr>
              <a:buSzPct val="90000"/>
              <a:defRPr/>
            </a:lvl4pPr>
            <a:lvl5pPr>
              <a:buSzPct val="9000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2"/>
          </p:nvPr>
        </p:nvSpPr>
        <p:spPr>
          <a:xfrm>
            <a:off x="505967" y="1493838"/>
            <a:ext cx="5314950" cy="358775"/>
          </a:xfrm>
        </p:spPr>
        <p:txBody>
          <a:bodyPr/>
          <a:lstStyle>
            <a:lvl1pPr marL="0" indent="0">
              <a:buNone/>
              <a:defRPr sz="2400">
                <a:solidFill>
                  <a:schemeClr val="tx1"/>
                </a:solidFill>
              </a:defRPr>
            </a:lvl1pPr>
          </a:lstStyle>
          <a:p>
            <a:pPr lvl="0"/>
            <a:r>
              <a:rPr lang="en-US"/>
              <a:t>Click to edit Master text styles</a:t>
            </a:r>
          </a:p>
        </p:txBody>
      </p:sp>
      <p:sp>
        <p:nvSpPr>
          <p:cNvPr id="7" name="Text Placeholder 5"/>
          <p:cNvSpPr>
            <a:spLocks noGrp="1"/>
          </p:cNvSpPr>
          <p:nvPr>
            <p:ph type="body" sz="quarter" idx="13"/>
          </p:nvPr>
        </p:nvSpPr>
        <p:spPr>
          <a:xfrm>
            <a:off x="6381750" y="1493837"/>
            <a:ext cx="5314950" cy="358775"/>
          </a:xfrm>
        </p:spPr>
        <p:txBody>
          <a:bodyPr/>
          <a:lstStyle>
            <a:lvl1pPr marL="0" indent="0">
              <a:buNone/>
              <a:defRPr sz="24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531369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0" y="2552471"/>
            <a:ext cx="11201400" cy="1823585"/>
          </a:xfrm>
        </p:spPr>
        <p:txBody>
          <a:bodyPr/>
          <a:lstStyle>
            <a:lvl1pPr>
              <a:defRPr/>
            </a:lvl1pPr>
          </a:lstStyle>
          <a:p>
            <a:r>
              <a:rPr lang="en-US" dirty="0"/>
              <a:t>Click to edit Master section style</a:t>
            </a:r>
          </a:p>
        </p:txBody>
      </p:sp>
    </p:spTree>
    <p:extLst>
      <p:ext uri="{BB962C8B-B14F-4D97-AF65-F5344CB8AC3E}">
        <p14:creationId xmlns:p14="http://schemas.microsoft.com/office/powerpoint/2010/main" val="3823990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4133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10" Type="http://schemas.openxmlformats.org/officeDocument/2006/relationships/image" Target="../media/image5.png"/><Relationship Id="rId4" Type="http://schemas.openxmlformats.org/officeDocument/2006/relationships/slideLayout" Target="../slideLayouts/slideLayout7.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1.jpeg"/></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image" Target="../media/image5.png"/><Relationship Id="rId4" Type="http://schemas.openxmlformats.org/officeDocument/2006/relationships/slideLayout" Target="../slideLayouts/slideLayout18.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1733" r="4623"/>
          <a:stretch/>
        </p:blipFill>
        <p:spPr>
          <a:xfrm>
            <a:off x="-233988" y="0"/>
            <a:ext cx="12425988" cy="6858000"/>
          </a:xfrm>
          <a:prstGeom prst="rect">
            <a:avLst/>
          </a:prstGeom>
        </p:spPr>
      </p:pic>
      <p:sp>
        <p:nvSpPr>
          <p:cNvPr id="2" name="Title Placeholder 1"/>
          <p:cNvSpPr>
            <a:spLocks noGrp="1"/>
          </p:cNvSpPr>
          <p:nvPr>
            <p:ph type="title"/>
          </p:nvPr>
        </p:nvSpPr>
        <p:spPr>
          <a:xfrm>
            <a:off x="495300" y="457200"/>
            <a:ext cx="11201400" cy="1368425"/>
          </a:xfrm>
          <a:prstGeom prst="rect">
            <a:avLst/>
          </a:prstGeom>
        </p:spPr>
        <p:txBody>
          <a:bodyPr vert="horz" lIns="91440" tIns="45720" rIns="91440" bIns="45720" rtlCol="0" anchor="t">
            <a:normAutofit/>
          </a:bodyPr>
          <a:lstStyle/>
          <a:p>
            <a:r>
              <a:rPr lang="en-US" dirty="0"/>
              <a:t>Presentation title</a:t>
            </a:r>
          </a:p>
        </p:txBody>
      </p:sp>
      <p:sp>
        <p:nvSpPr>
          <p:cNvPr id="3" name="Text Placeholder 2"/>
          <p:cNvSpPr>
            <a:spLocks noGrp="1"/>
          </p:cNvSpPr>
          <p:nvPr>
            <p:ph type="body" idx="1"/>
          </p:nvPr>
        </p:nvSpPr>
        <p:spPr>
          <a:xfrm>
            <a:off x="495300" y="1825625"/>
            <a:ext cx="11201400" cy="1056120"/>
          </a:xfrm>
          <a:prstGeom prst="rect">
            <a:avLst/>
          </a:prstGeom>
        </p:spPr>
        <p:txBody>
          <a:bodyPr vert="horz" lIns="91440" tIns="45720" rIns="91440" bIns="45720" rtlCol="0">
            <a:normAutofit/>
          </a:bodyPr>
          <a:lstStyle/>
          <a:p>
            <a:pPr lvl="0"/>
            <a:r>
              <a:rPr lang="en-US" dirty="0"/>
              <a:t>Subtitle</a:t>
            </a:r>
          </a:p>
        </p:txBody>
      </p:sp>
      <p:sp>
        <p:nvSpPr>
          <p:cNvPr id="10" name="Footer Placeholder 4"/>
          <p:cNvSpPr txBox="1">
            <a:spLocks/>
          </p:cNvSpPr>
          <p:nvPr/>
        </p:nvSpPr>
        <p:spPr>
          <a:xfrm>
            <a:off x="495300" y="6335377"/>
            <a:ext cx="7754833"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chemeClr val="bg1"/>
                </a:solidFill>
                <a:latin typeface="Century Gothic" panose="020B0502020202020204" pitchFamily="34" charset="0"/>
                <a:ea typeface="+mn-ea"/>
                <a:cs typeface="Tahoma" pitchFamily="34" charset="0"/>
              </a:rPr>
              <a:pPr/>
              <a:t>‹#›</a:t>
            </a:fld>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a:t>
            </a:r>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U.S. Bureau of Labor Statistics</a:t>
            </a:r>
            <a:r>
              <a:rPr lang="en-US" sz="1050" spc="45" dirty="0">
                <a:solidFill>
                  <a:schemeClr val="bg1"/>
                </a:solidFill>
                <a:latin typeface="Century Gothic" panose="020B0502020202020204" pitchFamily="34" charset="0"/>
              </a:rPr>
              <a:t> • </a:t>
            </a:r>
            <a:r>
              <a:rPr lang="en-US" sz="1050" b="1" spc="45" dirty="0">
                <a:solidFill>
                  <a:schemeClr val="bg1"/>
                </a:solidFill>
                <a:latin typeface="Century Gothic" panose="020B0502020202020204" pitchFamily="34" charset="0"/>
              </a:rPr>
              <a:t>bls.gov</a:t>
            </a: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87569" y="6176385"/>
            <a:ext cx="1065034" cy="637436"/>
          </a:xfrm>
          <a:prstGeom prst="rect">
            <a:avLst/>
          </a:prstGeom>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2626" y="5828258"/>
            <a:ext cx="11178308" cy="1019776"/>
          </a:xfrm>
          <a:prstGeom prst="rect">
            <a:avLst/>
          </a:prstGeom>
        </p:spPr>
      </p:pic>
    </p:spTree>
    <p:extLst>
      <p:ext uri="{BB962C8B-B14F-4D97-AF65-F5344CB8AC3E}">
        <p14:creationId xmlns:p14="http://schemas.microsoft.com/office/powerpoint/2010/main" val="3226410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8" r:id="rId3"/>
  </p:sldLayoutIdLst>
  <p:txStyles>
    <p:titleStyle>
      <a:lvl1pPr algn="ctr" defTabSz="914400" rtl="0" eaLnBrk="1" latinLnBrk="0" hangingPunct="1">
        <a:lnSpc>
          <a:spcPct val="90000"/>
        </a:lnSpc>
        <a:spcBef>
          <a:spcPct val="0"/>
        </a:spcBef>
        <a:buNone/>
        <a:defRPr sz="5400" b="1" kern="1200">
          <a:solidFill>
            <a:schemeClr val="bg1"/>
          </a:solidFill>
          <a:latin typeface="+mn-lt"/>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40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p15:clr>
            <a:srgbClr val="F26B43"/>
          </p15:clr>
        </p15:guide>
        <p15:guide id="2" pos="7368">
          <p15:clr>
            <a:srgbClr val="F26B43"/>
          </p15:clr>
        </p15:guide>
        <p15:guide id="3" orient="horz" pos="28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274638"/>
            <a:ext cx="11201400" cy="1096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Slide headline</a:t>
            </a:r>
          </a:p>
        </p:txBody>
      </p:sp>
      <p:sp>
        <p:nvSpPr>
          <p:cNvPr id="1027" name="Text Placeholder 2"/>
          <p:cNvSpPr>
            <a:spLocks noGrp="1"/>
          </p:cNvSpPr>
          <p:nvPr>
            <p:ph type="body" idx="1"/>
          </p:nvPr>
        </p:nvSpPr>
        <p:spPr bwMode="auto">
          <a:xfrm>
            <a:off x="495300" y="1752601"/>
            <a:ext cx="11201400" cy="39605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Bulleted text </a:t>
            </a:r>
          </a:p>
          <a:p>
            <a:pPr lvl="1"/>
            <a:r>
              <a:rPr lang="en-US" dirty="0"/>
              <a:t>Second level</a:t>
            </a:r>
          </a:p>
          <a:p>
            <a:pPr lvl="2"/>
            <a:r>
              <a:rPr lang="en-US" dirty="0"/>
              <a:t>Third level</a:t>
            </a:r>
          </a:p>
          <a:p>
            <a:pPr lvl="3"/>
            <a:r>
              <a:rPr lang="en-US" dirty="0"/>
              <a:t>Fourth level (not recommended)</a:t>
            </a:r>
          </a:p>
          <a:p>
            <a:pPr lvl="4"/>
            <a:endParaRPr lang="en-US" dirty="0"/>
          </a:p>
          <a:p>
            <a:pPr lvl="3"/>
            <a:endParaRPr lang="en-US" dirty="0"/>
          </a:p>
        </p:txBody>
      </p:sp>
      <p:sp>
        <p:nvSpPr>
          <p:cNvPr id="8" name="Footer Placeholder 4"/>
          <p:cNvSpPr txBox="1">
            <a:spLocks/>
          </p:cNvSpPr>
          <p:nvPr/>
        </p:nvSpPr>
        <p:spPr>
          <a:xfrm>
            <a:off x="488043" y="6335377"/>
            <a:ext cx="7749390"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rgbClr val="002060"/>
                </a:solidFill>
                <a:latin typeface="Century Gothic" panose="020B0502020202020204" pitchFamily="34" charset="0"/>
                <a:ea typeface="+mn-ea"/>
                <a:cs typeface="Tahoma" pitchFamily="34" charset="0"/>
              </a:rPr>
              <a:pPr/>
              <a:t>‹#›</a:t>
            </a:fld>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a:t>
            </a:r>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U.S. Bureau of Labor Statistics</a:t>
            </a:r>
            <a:r>
              <a:rPr lang="en-US" sz="1050" spc="45" dirty="0">
                <a:solidFill>
                  <a:srgbClr val="002060"/>
                </a:solidFill>
                <a:latin typeface="Century Gothic" panose="020B0502020202020204" pitchFamily="34" charset="0"/>
              </a:rPr>
              <a:t> • </a:t>
            </a:r>
            <a:r>
              <a:rPr lang="en-US" sz="1050" b="1" spc="45" dirty="0">
                <a:solidFill>
                  <a:srgbClr val="002060"/>
                </a:solidFill>
                <a:latin typeface="Century Gothic" panose="020B0502020202020204" pitchFamily="34" charset="0"/>
              </a:rPr>
              <a:t>bls.gov</a:t>
            </a:r>
          </a:p>
        </p:txBody>
      </p:sp>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586550" y="6172200"/>
            <a:ext cx="1098497" cy="657464"/>
          </a:xfrm>
          <a:prstGeom prst="rect">
            <a:avLst/>
          </a:prstGeom>
        </p:spPr>
      </p:pic>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5141" y="5829624"/>
            <a:ext cx="11212286" cy="1022876"/>
          </a:xfrm>
          <a:prstGeom prst="rect">
            <a:avLst/>
          </a:prstGeom>
        </p:spPr>
      </p:pic>
    </p:spTree>
    <p:extLst>
      <p:ext uri="{BB962C8B-B14F-4D97-AF65-F5344CB8AC3E}">
        <p14:creationId xmlns:p14="http://schemas.microsoft.com/office/powerpoint/2010/main" val="320345612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hf hdr="0" dt="0"/>
  <p:txStyles>
    <p:titleStyle>
      <a:lvl1pPr algn="ctr" rtl="0" eaLnBrk="1" fontAlgn="base" hangingPunct="1">
        <a:spcBef>
          <a:spcPct val="0"/>
        </a:spcBef>
        <a:spcAft>
          <a:spcPct val="0"/>
        </a:spcAft>
        <a:defRPr sz="4400" b="1" kern="1200">
          <a:solidFill>
            <a:srgbClr val="192168"/>
          </a:solidFill>
          <a:latin typeface="Calibri" panose="020F0502020204030204" pitchFamily="34" charset="0"/>
          <a:ea typeface="+mj-ea"/>
          <a:cs typeface="Calibri" panose="020F0502020204030204" pitchFamily="34" charset="0"/>
        </a:defRPr>
      </a:lvl1pPr>
      <a:lvl2pPr algn="ctr" rtl="0" eaLnBrk="1" fontAlgn="base" hangingPunct="1">
        <a:spcBef>
          <a:spcPct val="0"/>
        </a:spcBef>
        <a:spcAft>
          <a:spcPct val="0"/>
        </a:spcAft>
        <a:defRPr sz="4400" b="1">
          <a:solidFill>
            <a:srgbClr val="192168"/>
          </a:solidFill>
          <a:latin typeface="Tahoma" pitchFamily="34" charset="0"/>
          <a:cs typeface="Tahoma" pitchFamily="34" charset="0"/>
        </a:defRPr>
      </a:lvl2pPr>
      <a:lvl3pPr algn="ctr" rtl="0" eaLnBrk="1" fontAlgn="base" hangingPunct="1">
        <a:spcBef>
          <a:spcPct val="0"/>
        </a:spcBef>
        <a:spcAft>
          <a:spcPct val="0"/>
        </a:spcAft>
        <a:defRPr sz="4400" b="1">
          <a:solidFill>
            <a:srgbClr val="192168"/>
          </a:solidFill>
          <a:latin typeface="Tahoma" pitchFamily="34" charset="0"/>
          <a:cs typeface="Tahoma" pitchFamily="34" charset="0"/>
        </a:defRPr>
      </a:lvl3pPr>
      <a:lvl4pPr algn="ctr" rtl="0" eaLnBrk="1" fontAlgn="base" hangingPunct="1">
        <a:spcBef>
          <a:spcPct val="0"/>
        </a:spcBef>
        <a:spcAft>
          <a:spcPct val="0"/>
        </a:spcAft>
        <a:defRPr sz="4400" b="1">
          <a:solidFill>
            <a:srgbClr val="192168"/>
          </a:solidFill>
          <a:latin typeface="Tahoma" pitchFamily="34" charset="0"/>
          <a:cs typeface="Tahoma" pitchFamily="34" charset="0"/>
        </a:defRPr>
      </a:lvl4pPr>
      <a:lvl5pPr algn="ctr" rtl="0" eaLnBrk="1" fontAlgn="base" hangingPunct="1">
        <a:spcBef>
          <a:spcPct val="0"/>
        </a:spcBef>
        <a:spcAft>
          <a:spcPct val="0"/>
        </a:spcAft>
        <a:defRPr sz="4400" b="1">
          <a:solidFill>
            <a:srgbClr val="192168"/>
          </a:solidFill>
          <a:latin typeface="Tahoma" pitchFamily="34" charset="0"/>
          <a:cs typeface="Tahoma" pitchFamily="34" charset="0"/>
        </a:defRPr>
      </a:lvl5pPr>
      <a:lvl6pPr marL="457200" algn="ctr" rtl="0" eaLnBrk="1" fontAlgn="base" hangingPunct="1">
        <a:spcBef>
          <a:spcPct val="0"/>
        </a:spcBef>
        <a:spcAft>
          <a:spcPct val="0"/>
        </a:spcAft>
        <a:defRPr sz="4400" b="1">
          <a:solidFill>
            <a:schemeClr val="bg1"/>
          </a:solidFill>
          <a:latin typeface="Tahoma" pitchFamily="34" charset="0"/>
          <a:cs typeface="Tahoma" pitchFamily="34" charset="0"/>
        </a:defRPr>
      </a:lvl6pPr>
      <a:lvl7pPr marL="914400" algn="ctr" rtl="0" eaLnBrk="1" fontAlgn="base" hangingPunct="1">
        <a:spcBef>
          <a:spcPct val="0"/>
        </a:spcBef>
        <a:spcAft>
          <a:spcPct val="0"/>
        </a:spcAft>
        <a:defRPr sz="4400" b="1">
          <a:solidFill>
            <a:schemeClr val="bg1"/>
          </a:solidFill>
          <a:latin typeface="Tahoma" pitchFamily="34" charset="0"/>
          <a:cs typeface="Tahoma" pitchFamily="34" charset="0"/>
        </a:defRPr>
      </a:lvl7pPr>
      <a:lvl8pPr marL="1371600" algn="ctr" rtl="0" eaLnBrk="1" fontAlgn="base" hangingPunct="1">
        <a:spcBef>
          <a:spcPct val="0"/>
        </a:spcBef>
        <a:spcAft>
          <a:spcPct val="0"/>
        </a:spcAft>
        <a:defRPr sz="4400" b="1">
          <a:solidFill>
            <a:schemeClr val="bg1"/>
          </a:solidFill>
          <a:latin typeface="Tahoma" pitchFamily="34" charset="0"/>
          <a:cs typeface="Tahoma" pitchFamily="34" charset="0"/>
        </a:defRPr>
      </a:lvl8pPr>
      <a:lvl9pPr marL="1828800" algn="ctr" rtl="0" eaLnBrk="1" fontAlgn="base" hangingPunct="1">
        <a:spcBef>
          <a:spcPct val="0"/>
        </a:spcBef>
        <a:spcAft>
          <a:spcPct val="0"/>
        </a:spcAft>
        <a:defRPr sz="4400" b="1">
          <a:solidFill>
            <a:schemeClr val="bg1"/>
          </a:solidFill>
          <a:latin typeface="Tahoma" pitchFamily="34" charset="0"/>
          <a:cs typeface="Tahoma" pitchFamily="34" charset="0"/>
        </a:defRPr>
      </a:lvl9pPr>
    </p:titleStyle>
    <p:bodyStyle>
      <a:lvl1pPr marL="342900" indent="-342900" algn="l" rtl="0" eaLnBrk="1" fontAlgn="base" hangingPunct="1">
        <a:spcBef>
          <a:spcPct val="20000"/>
        </a:spcBef>
        <a:spcAft>
          <a:spcPct val="0"/>
        </a:spcAft>
        <a:buClr>
          <a:srgbClr val="CE1126"/>
        </a:buClr>
        <a:buSzPct val="90000"/>
        <a:buFont typeface="Wingdings" pitchFamily="2" charset="2"/>
        <a:buChar char=""/>
        <a:defRPr sz="3200" kern="1200">
          <a:solidFill>
            <a:srgbClr val="192168"/>
          </a:solidFill>
          <a:latin typeface="Calibri" panose="020F0502020204030204" pitchFamily="34" charset="0"/>
          <a:ea typeface="+mn-ea"/>
          <a:cs typeface="Calibri" panose="020F0502020204030204" pitchFamily="34" charset="0"/>
        </a:defRPr>
      </a:lvl1pPr>
      <a:lvl2pPr marL="742950" indent="-285750" algn="l" rtl="0" eaLnBrk="1" fontAlgn="base" hangingPunct="1">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1" fontAlgn="base" hangingPunct="1">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1" fontAlgn="base" hangingPunct="1">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2057400" indent="-228600" algn="l" rtl="0" eaLnBrk="1" fontAlgn="base" hangingPunct="1">
        <a:spcBef>
          <a:spcPct val="20000"/>
        </a:spcBef>
        <a:spcAft>
          <a:spcPct val="0"/>
        </a:spcAft>
        <a:buFont typeface="Wingdings" pitchFamily="2" charset="2"/>
        <a:buChar char="v"/>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p15:clr>
            <a:srgbClr val="F26B43"/>
          </p15:clr>
        </p15:guide>
        <p15:guide id="2" pos="7368">
          <p15:clr>
            <a:srgbClr val="F26B43"/>
          </p15:clr>
        </p15:guide>
        <p15:guide id="3" orient="horz" pos="288">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274638"/>
            <a:ext cx="11201400" cy="1096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Slide headline</a:t>
            </a:r>
          </a:p>
        </p:txBody>
      </p:sp>
      <p:sp>
        <p:nvSpPr>
          <p:cNvPr id="1027" name="Text Placeholder 2"/>
          <p:cNvSpPr>
            <a:spLocks noGrp="1"/>
          </p:cNvSpPr>
          <p:nvPr>
            <p:ph type="body" idx="1"/>
          </p:nvPr>
        </p:nvSpPr>
        <p:spPr bwMode="auto">
          <a:xfrm>
            <a:off x="495300" y="1752601"/>
            <a:ext cx="11201400" cy="39605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Paragraph</a:t>
            </a:r>
          </a:p>
        </p:txBody>
      </p:sp>
      <p:sp>
        <p:nvSpPr>
          <p:cNvPr id="8" name="Footer Placeholder 4"/>
          <p:cNvSpPr txBox="1">
            <a:spLocks/>
          </p:cNvSpPr>
          <p:nvPr/>
        </p:nvSpPr>
        <p:spPr>
          <a:xfrm>
            <a:off x="488043" y="6335377"/>
            <a:ext cx="7749390"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rgbClr val="002060"/>
                </a:solidFill>
                <a:latin typeface="Century Gothic" panose="020B0502020202020204" pitchFamily="34" charset="0"/>
                <a:ea typeface="+mn-ea"/>
                <a:cs typeface="Tahoma" pitchFamily="34" charset="0"/>
              </a:rPr>
              <a:pPr/>
              <a:t>‹#›</a:t>
            </a:fld>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a:t>
            </a:r>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U.S. Bureau of Labor Statistics</a:t>
            </a:r>
            <a:r>
              <a:rPr lang="en-US" sz="1050" spc="45" dirty="0">
                <a:solidFill>
                  <a:srgbClr val="002060"/>
                </a:solidFill>
                <a:latin typeface="Century Gothic" panose="020B0502020202020204" pitchFamily="34" charset="0"/>
              </a:rPr>
              <a:t> • </a:t>
            </a:r>
            <a:r>
              <a:rPr lang="en-US" sz="1050" b="1" spc="45" dirty="0">
                <a:solidFill>
                  <a:srgbClr val="002060"/>
                </a:solidFill>
                <a:latin typeface="Century Gothic" panose="020B0502020202020204" pitchFamily="34" charset="0"/>
              </a:rPr>
              <a:t>bls.gov</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6550" y="6172200"/>
            <a:ext cx="1098497" cy="657464"/>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5141" y="5829624"/>
            <a:ext cx="11212286" cy="1022876"/>
          </a:xfrm>
          <a:prstGeom prst="rect">
            <a:avLst/>
          </a:prstGeom>
        </p:spPr>
      </p:pic>
    </p:spTree>
    <p:extLst>
      <p:ext uri="{BB962C8B-B14F-4D97-AF65-F5344CB8AC3E}">
        <p14:creationId xmlns:p14="http://schemas.microsoft.com/office/powerpoint/2010/main" val="900693617"/>
      </p:ext>
    </p:extLst>
  </p:cSld>
  <p:clrMap bg1="lt1" tx1="dk1" bg2="lt2" tx2="dk2" accent1="accent1" accent2="accent2" accent3="accent3" accent4="accent4" accent5="accent5" accent6="accent6" hlink="hlink" folHlink="folHlink"/>
  <p:sldLayoutIdLst>
    <p:sldLayoutId id="2147483685" r:id="rId1"/>
    <p:sldLayoutId id="2147483686" r:id="rId2"/>
  </p:sldLayoutIdLst>
  <p:hf hdr="0" dt="0"/>
  <p:txStyles>
    <p:titleStyle>
      <a:lvl1pPr algn="ctr" rtl="0" eaLnBrk="1" fontAlgn="base" hangingPunct="1">
        <a:spcBef>
          <a:spcPct val="0"/>
        </a:spcBef>
        <a:spcAft>
          <a:spcPct val="0"/>
        </a:spcAft>
        <a:defRPr sz="4400" b="1" kern="1200">
          <a:solidFill>
            <a:srgbClr val="192168"/>
          </a:solidFill>
          <a:latin typeface="Calibri" panose="020F0502020204030204" pitchFamily="34" charset="0"/>
          <a:ea typeface="+mj-ea"/>
          <a:cs typeface="Calibri" panose="020F0502020204030204" pitchFamily="34" charset="0"/>
        </a:defRPr>
      </a:lvl1pPr>
      <a:lvl2pPr algn="ctr" rtl="0" eaLnBrk="1" fontAlgn="base" hangingPunct="1">
        <a:spcBef>
          <a:spcPct val="0"/>
        </a:spcBef>
        <a:spcAft>
          <a:spcPct val="0"/>
        </a:spcAft>
        <a:defRPr sz="4400" b="1">
          <a:solidFill>
            <a:srgbClr val="192168"/>
          </a:solidFill>
          <a:latin typeface="Tahoma" pitchFamily="34" charset="0"/>
          <a:cs typeface="Tahoma" pitchFamily="34" charset="0"/>
        </a:defRPr>
      </a:lvl2pPr>
      <a:lvl3pPr algn="ctr" rtl="0" eaLnBrk="1" fontAlgn="base" hangingPunct="1">
        <a:spcBef>
          <a:spcPct val="0"/>
        </a:spcBef>
        <a:spcAft>
          <a:spcPct val="0"/>
        </a:spcAft>
        <a:defRPr sz="4400" b="1">
          <a:solidFill>
            <a:srgbClr val="192168"/>
          </a:solidFill>
          <a:latin typeface="Tahoma" pitchFamily="34" charset="0"/>
          <a:cs typeface="Tahoma" pitchFamily="34" charset="0"/>
        </a:defRPr>
      </a:lvl3pPr>
      <a:lvl4pPr algn="ctr" rtl="0" eaLnBrk="1" fontAlgn="base" hangingPunct="1">
        <a:spcBef>
          <a:spcPct val="0"/>
        </a:spcBef>
        <a:spcAft>
          <a:spcPct val="0"/>
        </a:spcAft>
        <a:defRPr sz="4400" b="1">
          <a:solidFill>
            <a:srgbClr val="192168"/>
          </a:solidFill>
          <a:latin typeface="Tahoma" pitchFamily="34" charset="0"/>
          <a:cs typeface="Tahoma" pitchFamily="34" charset="0"/>
        </a:defRPr>
      </a:lvl4pPr>
      <a:lvl5pPr algn="ctr" rtl="0" eaLnBrk="1" fontAlgn="base" hangingPunct="1">
        <a:spcBef>
          <a:spcPct val="0"/>
        </a:spcBef>
        <a:spcAft>
          <a:spcPct val="0"/>
        </a:spcAft>
        <a:defRPr sz="4400" b="1">
          <a:solidFill>
            <a:srgbClr val="192168"/>
          </a:solidFill>
          <a:latin typeface="Tahoma" pitchFamily="34" charset="0"/>
          <a:cs typeface="Tahoma" pitchFamily="34" charset="0"/>
        </a:defRPr>
      </a:lvl5pPr>
      <a:lvl6pPr marL="457200" algn="ctr" rtl="0" eaLnBrk="1" fontAlgn="base" hangingPunct="1">
        <a:spcBef>
          <a:spcPct val="0"/>
        </a:spcBef>
        <a:spcAft>
          <a:spcPct val="0"/>
        </a:spcAft>
        <a:defRPr sz="4400" b="1">
          <a:solidFill>
            <a:schemeClr val="bg1"/>
          </a:solidFill>
          <a:latin typeface="Tahoma" pitchFamily="34" charset="0"/>
          <a:cs typeface="Tahoma" pitchFamily="34" charset="0"/>
        </a:defRPr>
      </a:lvl6pPr>
      <a:lvl7pPr marL="914400" algn="ctr" rtl="0" eaLnBrk="1" fontAlgn="base" hangingPunct="1">
        <a:spcBef>
          <a:spcPct val="0"/>
        </a:spcBef>
        <a:spcAft>
          <a:spcPct val="0"/>
        </a:spcAft>
        <a:defRPr sz="4400" b="1">
          <a:solidFill>
            <a:schemeClr val="bg1"/>
          </a:solidFill>
          <a:latin typeface="Tahoma" pitchFamily="34" charset="0"/>
          <a:cs typeface="Tahoma" pitchFamily="34" charset="0"/>
        </a:defRPr>
      </a:lvl7pPr>
      <a:lvl8pPr marL="1371600" algn="ctr" rtl="0" eaLnBrk="1" fontAlgn="base" hangingPunct="1">
        <a:spcBef>
          <a:spcPct val="0"/>
        </a:spcBef>
        <a:spcAft>
          <a:spcPct val="0"/>
        </a:spcAft>
        <a:defRPr sz="4400" b="1">
          <a:solidFill>
            <a:schemeClr val="bg1"/>
          </a:solidFill>
          <a:latin typeface="Tahoma" pitchFamily="34" charset="0"/>
          <a:cs typeface="Tahoma" pitchFamily="34" charset="0"/>
        </a:defRPr>
      </a:lvl8pPr>
      <a:lvl9pPr marL="1828800" algn="ctr" rtl="0" eaLnBrk="1" fontAlgn="base" hangingPunct="1">
        <a:spcBef>
          <a:spcPct val="0"/>
        </a:spcBef>
        <a:spcAft>
          <a:spcPct val="0"/>
        </a:spcAft>
        <a:defRPr sz="4400" b="1">
          <a:solidFill>
            <a:schemeClr val="bg1"/>
          </a:solidFill>
          <a:latin typeface="Tahoma" pitchFamily="34" charset="0"/>
          <a:cs typeface="Tahoma" pitchFamily="34" charset="0"/>
        </a:defRPr>
      </a:lvl9pPr>
    </p:titleStyle>
    <p:bodyStyle>
      <a:lvl1pPr marL="0" indent="0" algn="l" rtl="0" eaLnBrk="1" fontAlgn="base" hangingPunct="1">
        <a:spcBef>
          <a:spcPct val="20000"/>
        </a:spcBef>
        <a:spcAft>
          <a:spcPct val="0"/>
        </a:spcAft>
        <a:buClr>
          <a:srgbClr val="CE1126"/>
        </a:buClr>
        <a:buSzPct val="90000"/>
        <a:buFont typeface="Wingdings" pitchFamily="2" charset="2"/>
        <a:buNone/>
        <a:defRPr sz="3200" kern="1200">
          <a:solidFill>
            <a:srgbClr val="192168"/>
          </a:solidFill>
          <a:latin typeface="Calibri" panose="020F0502020204030204" pitchFamily="34" charset="0"/>
          <a:ea typeface="+mn-ea"/>
          <a:cs typeface="Calibri" panose="020F0502020204030204" pitchFamily="34" charset="0"/>
        </a:defRPr>
      </a:lvl1pPr>
      <a:lvl2pPr marL="742950" indent="-285750" algn="l" rtl="0" eaLnBrk="1" fontAlgn="base" hangingPunct="1">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1" fontAlgn="base" hangingPunct="1">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1" fontAlgn="base" hangingPunct="1">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2057400" indent="-228600" algn="l" rtl="0" eaLnBrk="1" fontAlgn="base" hangingPunct="1">
        <a:spcBef>
          <a:spcPct val="20000"/>
        </a:spcBef>
        <a:spcAft>
          <a:spcPct val="0"/>
        </a:spcAft>
        <a:buFont typeface="Wingdings" pitchFamily="2" charset="2"/>
        <a:buChar char="v"/>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p15:clr>
            <a:srgbClr val="F26B43"/>
          </p15:clr>
        </p15:guide>
        <p15:guide id="2" pos="7368">
          <p15:clr>
            <a:srgbClr val="F26B43"/>
          </p15:clr>
        </p15:guide>
        <p15:guide id="3" orient="horz" pos="288">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719447A-1C9F-4CE3-94A4-1A2622BF96F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084" r="9955"/>
          <a:stretch/>
        </p:blipFill>
        <p:spPr>
          <a:xfrm>
            <a:off x="0" y="1"/>
            <a:ext cx="12192000" cy="6858000"/>
          </a:xfrm>
          <a:prstGeom prst="rect">
            <a:avLst/>
          </a:prstGeom>
        </p:spPr>
      </p:pic>
      <p:sp>
        <p:nvSpPr>
          <p:cNvPr id="2" name="Title Placeholder 1">
            <a:extLst>
              <a:ext uri="{FF2B5EF4-FFF2-40B4-BE49-F238E27FC236}">
                <a16:creationId xmlns:a16="http://schemas.microsoft.com/office/drawing/2014/main" id="{7B95A0D6-4ED2-40D2-BE94-72C58FB158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Contact Information</a:t>
            </a:r>
          </a:p>
        </p:txBody>
      </p:sp>
      <p:pic>
        <p:nvPicPr>
          <p:cNvPr id="8" name="Picture 7">
            <a:extLst>
              <a:ext uri="{FF2B5EF4-FFF2-40B4-BE49-F238E27FC236}">
                <a16:creationId xmlns:a16="http://schemas.microsoft.com/office/drawing/2014/main" id="{5539F43E-E38B-45E3-8E09-4557388A75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2626" y="5837494"/>
            <a:ext cx="11178308" cy="1019776"/>
          </a:xfrm>
          <a:prstGeom prst="rect">
            <a:avLst/>
          </a:prstGeom>
        </p:spPr>
      </p:pic>
      <p:sp>
        <p:nvSpPr>
          <p:cNvPr id="10" name="Footer Placeholder 4">
            <a:extLst>
              <a:ext uri="{FF2B5EF4-FFF2-40B4-BE49-F238E27FC236}">
                <a16:creationId xmlns:a16="http://schemas.microsoft.com/office/drawing/2014/main" id="{68A5CE3C-4A08-4093-A5A6-2C9CC021B968}"/>
              </a:ext>
            </a:extLst>
          </p:cNvPr>
          <p:cNvSpPr txBox="1">
            <a:spLocks/>
          </p:cNvSpPr>
          <p:nvPr/>
        </p:nvSpPr>
        <p:spPr>
          <a:xfrm>
            <a:off x="495300" y="6335377"/>
            <a:ext cx="7754833"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chemeClr val="bg1"/>
                </a:solidFill>
                <a:latin typeface="Century Gothic" panose="020B0502020202020204" pitchFamily="34" charset="0"/>
                <a:ea typeface="+mn-ea"/>
                <a:cs typeface="Tahoma" pitchFamily="34" charset="0"/>
              </a:rPr>
              <a:pPr/>
              <a:t>‹#›</a:t>
            </a:fld>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a:t>
            </a:r>
            <a:r>
              <a:rPr lang="en-US" sz="1600" spc="45" dirty="0">
                <a:solidFill>
                  <a:schemeClr val="bg1"/>
                </a:solidFill>
                <a:latin typeface="Century Gothic" panose="020B0502020202020204" pitchFamily="34" charset="0"/>
              </a:rPr>
              <a:t> </a:t>
            </a:r>
            <a:r>
              <a:rPr lang="en-US" sz="1500" cap="small" spc="30" dirty="0">
                <a:solidFill>
                  <a:schemeClr val="bg1"/>
                </a:solidFill>
                <a:latin typeface="Century Gothic" panose="020B0502020202020204" pitchFamily="34" charset="0"/>
              </a:rPr>
              <a:t>U.S. Bureau of Labor Statistics</a:t>
            </a:r>
            <a:r>
              <a:rPr lang="en-US" sz="1050" spc="45" dirty="0">
                <a:solidFill>
                  <a:schemeClr val="bg1"/>
                </a:solidFill>
                <a:latin typeface="Century Gothic" panose="020B0502020202020204" pitchFamily="34" charset="0"/>
              </a:rPr>
              <a:t> • </a:t>
            </a:r>
            <a:r>
              <a:rPr lang="en-US" sz="1050" b="1" spc="45" dirty="0">
                <a:solidFill>
                  <a:schemeClr val="bg1"/>
                </a:solidFill>
                <a:latin typeface="Century Gothic" panose="020B0502020202020204" pitchFamily="34" charset="0"/>
              </a:rPr>
              <a:t>bls.gov</a:t>
            </a:r>
          </a:p>
        </p:txBody>
      </p:sp>
      <p:pic>
        <p:nvPicPr>
          <p:cNvPr id="11" name="Picture 10">
            <a:extLst>
              <a:ext uri="{FF2B5EF4-FFF2-40B4-BE49-F238E27FC236}">
                <a16:creationId xmlns:a16="http://schemas.microsoft.com/office/drawing/2014/main" id="{EC9704B4-F60F-49AB-BD20-4B0D5FAE6CE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87569" y="6176385"/>
            <a:ext cx="1065034" cy="637436"/>
          </a:xfrm>
          <a:prstGeom prst="rect">
            <a:avLst/>
          </a:prstGeom>
        </p:spPr>
      </p:pic>
      <p:sp>
        <p:nvSpPr>
          <p:cNvPr id="12" name="Subtitle 2">
            <a:extLst>
              <a:ext uri="{FF2B5EF4-FFF2-40B4-BE49-F238E27FC236}">
                <a16:creationId xmlns:a16="http://schemas.microsoft.com/office/drawing/2014/main" id="{DB168B16-CF34-4552-8FC6-C900B6C8A4AC}"/>
              </a:ext>
            </a:extLst>
          </p:cNvPr>
          <p:cNvSpPr txBox="1">
            <a:spLocks/>
          </p:cNvSpPr>
          <p:nvPr/>
        </p:nvSpPr>
        <p:spPr>
          <a:xfrm>
            <a:off x="495300" y="1884218"/>
            <a:ext cx="11201400" cy="3755968"/>
          </a:xfrm>
          <a:prstGeom prst="rect">
            <a:avLst/>
          </a:prstGeom>
        </p:spPr>
        <p:txBody>
          <a:bodyPr/>
          <a:lstStyle>
            <a:lvl1pPr marL="0" indent="0" algn="ctr" defTabSz="914400" rtl="0" eaLnBrk="1" latinLnBrk="0" hangingPunct="1">
              <a:lnSpc>
                <a:spcPts val="3400"/>
              </a:lnSpc>
              <a:spcBef>
                <a:spcPts val="600"/>
              </a:spcBef>
              <a:buFont typeface="Arial" panose="020B0604020202020204" pitchFamily="34" charset="0"/>
              <a:buNone/>
              <a:defRPr sz="3200" b="1"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b="1"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b="1"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b="1"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3700"/>
              </a:lnSpc>
            </a:pPr>
            <a:r>
              <a:rPr lang="en-US" sz="3600" dirty="0"/>
              <a:t>Author’s name</a:t>
            </a:r>
          </a:p>
          <a:p>
            <a:pPr>
              <a:lnSpc>
                <a:spcPts val="3700"/>
              </a:lnSpc>
            </a:pPr>
            <a:r>
              <a:rPr lang="en-US" sz="3600" b="0" dirty="0"/>
              <a:t>Title</a:t>
            </a:r>
          </a:p>
          <a:p>
            <a:pPr>
              <a:lnSpc>
                <a:spcPts val="3700"/>
              </a:lnSpc>
            </a:pPr>
            <a:r>
              <a:rPr lang="en-US" sz="3600" b="0" dirty="0"/>
              <a:t>Division/Office name</a:t>
            </a:r>
          </a:p>
          <a:p>
            <a:pPr>
              <a:lnSpc>
                <a:spcPts val="3700"/>
              </a:lnSpc>
            </a:pPr>
            <a:r>
              <a:rPr lang="en-US" sz="3600" b="0" dirty="0"/>
              <a:t>www.bls.gov/xxx</a:t>
            </a:r>
          </a:p>
          <a:p>
            <a:pPr>
              <a:lnSpc>
                <a:spcPts val="3700"/>
              </a:lnSpc>
            </a:pPr>
            <a:r>
              <a:rPr lang="en-US" sz="3600" b="0" dirty="0"/>
              <a:t>202-691-XXXX</a:t>
            </a:r>
          </a:p>
          <a:p>
            <a:pPr>
              <a:lnSpc>
                <a:spcPts val="3700"/>
              </a:lnSpc>
            </a:pPr>
            <a:r>
              <a:rPr lang="en-US" sz="3600" b="0" dirty="0"/>
              <a:t>lastname.firstname@bls.gov</a:t>
            </a:r>
          </a:p>
        </p:txBody>
      </p:sp>
    </p:spTree>
    <p:extLst>
      <p:ext uri="{BB962C8B-B14F-4D97-AF65-F5344CB8AC3E}">
        <p14:creationId xmlns:p14="http://schemas.microsoft.com/office/powerpoint/2010/main" val="3055031093"/>
      </p:ext>
    </p:extLst>
  </p:cSld>
  <p:clrMap bg1="lt1" tx1="dk1" bg2="lt2" tx2="dk2" accent1="accent1" accent2="accent2" accent3="accent3" accent4="accent4" accent5="accent5" accent6="accent6" hlink="hlink" folHlink="folHlink"/>
  <p:sldLayoutIdLst>
    <p:sldLayoutId id="2147483690" r:id="rId1"/>
    <p:sldLayoutId id="2147483691" r:id="rId2"/>
  </p:sldLayoutIdLst>
  <p:txStyles>
    <p:titleStyle>
      <a:lvl1pPr algn="ctr" defTabSz="914400" rtl="0" eaLnBrk="1" latinLnBrk="0" hangingPunct="1">
        <a:lnSpc>
          <a:spcPct val="90000"/>
        </a:lnSpc>
        <a:spcBef>
          <a:spcPct val="0"/>
        </a:spcBef>
        <a:buNone/>
        <a:defRPr sz="5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274638"/>
            <a:ext cx="11201400" cy="1096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title</a:t>
            </a:r>
          </a:p>
        </p:txBody>
      </p:sp>
      <p:sp>
        <p:nvSpPr>
          <p:cNvPr id="1027" name="Text Placeholder 2"/>
          <p:cNvSpPr>
            <a:spLocks noGrp="1"/>
          </p:cNvSpPr>
          <p:nvPr>
            <p:ph type="body" idx="1"/>
          </p:nvPr>
        </p:nvSpPr>
        <p:spPr bwMode="auto">
          <a:xfrm>
            <a:off x="495300" y="1752601"/>
            <a:ext cx="11201400" cy="39605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text</a:t>
            </a:r>
          </a:p>
          <a:p>
            <a:pPr lvl="1"/>
            <a:r>
              <a:rPr lang="en-US" dirty="0"/>
              <a:t>Second level</a:t>
            </a:r>
          </a:p>
          <a:p>
            <a:pPr lvl="2"/>
            <a:r>
              <a:rPr lang="en-US" dirty="0"/>
              <a:t>Third level</a:t>
            </a:r>
          </a:p>
          <a:p>
            <a:pPr lvl="3"/>
            <a:r>
              <a:rPr lang="en-US" dirty="0"/>
              <a:t>Fourth level (not recommended)</a:t>
            </a:r>
          </a:p>
          <a:p>
            <a:pPr lvl="4"/>
            <a:endParaRPr lang="en-US" dirty="0"/>
          </a:p>
          <a:p>
            <a:pPr lvl="3"/>
            <a:endParaRPr lang="en-US" dirty="0"/>
          </a:p>
        </p:txBody>
      </p:sp>
      <p:sp>
        <p:nvSpPr>
          <p:cNvPr id="8" name="Footer Placeholder 4"/>
          <p:cNvSpPr txBox="1">
            <a:spLocks/>
          </p:cNvSpPr>
          <p:nvPr/>
        </p:nvSpPr>
        <p:spPr>
          <a:xfrm>
            <a:off x="488043" y="6335377"/>
            <a:ext cx="7749390" cy="365125"/>
          </a:xfrm>
          <a:prstGeom prst="rect">
            <a:avLst/>
          </a:prstGeom>
        </p:spPr>
        <p:txBody>
          <a:bodyPr vert="horz" wrap="square" lIns="68580" tIns="34290" rIns="68580" bIns="34290" numCol="1" anchor="ctr" anchorCtr="0" compatLnSpc="1">
            <a:prstTxWarp prst="textNoShape">
              <a:avLst/>
            </a:prstTxWarp>
            <a:noAutofit/>
          </a:bodyPr>
          <a:lstStyle>
            <a:defPPr>
              <a:defRPr lang="en-US"/>
            </a:defPPr>
            <a:lvl1pPr algn="l" rtl="0" fontAlgn="base">
              <a:spcBef>
                <a:spcPct val="0"/>
              </a:spcBef>
              <a:spcAft>
                <a:spcPct val="0"/>
              </a:spcAft>
              <a:defRPr sz="2000" kern="1200">
                <a:solidFill>
                  <a:srgbClr val="192168"/>
                </a:solidFill>
                <a:latin typeface="Verdana" pitchFamily="34" charset="0"/>
                <a:ea typeface="+mn-ea"/>
                <a:cs typeface="Tahoma"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11A96E3-A9FF-4894-9186-F52C729C3EF4}" type="slidenum">
              <a:rPr lang="en-US" sz="1050" b="0" kern="1200" spc="45" smtClean="0">
                <a:solidFill>
                  <a:srgbClr val="002060"/>
                </a:solidFill>
                <a:latin typeface="Century Gothic" panose="020B0502020202020204" pitchFamily="34" charset="0"/>
                <a:ea typeface="+mn-ea"/>
                <a:cs typeface="Tahoma" pitchFamily="34" charset="0"/>
              </a:rPr>
              <a:pPr/>
              <a:t>‹#›</a:t>
            </a:fld>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a:t>
            </a:r>
            <a:r>
              <a:rPr lang="en-US" sz="1600" spc="45" dirty="0">
                <a:solidFill>
                  <a:srgbClr val="002060"/>
                </a:solidFill>
                <a:latin typeface="Century Gothic" panose="020B0502020202020204" pitchFamily="34" charset="0"/>
              </a:rPr>
              <a:t> </a:t>
            </a:r>
            <a:r>
              <a:rPr lang="en-US" sz="1500" cap="small" spc="30" dirty="0">
                <a:solidFill>
                  <a:srgbClr val="002060"/>
                </a:solidFill>
                <a:latin typeface="Century Gothic" panose="020B0502020202020204" pitchFamily="34" charset="0"/>
              </a:rPr>
              <a:t>U.S. Bureau of Labor Statistics</a:t>
            </a:r>
            <a:r>
              <a:rPr lang="en-US" sz="1050" spc="45" dirty="0">
                <a:solidFill>
                  <a:srgbClr val="002060"/>
                </a:solidFill>
                <a:latin typeface="Century Gothic" panose="020B0502020202020204" pitchFamily="34" charset="0"/>
              </a:rPr>
              <a:t> • </a:t>
            </a:r>
            <a:r>
              <a:rPr lang="en-US" sz="1050" b="1" spc="45" dirty="0">
                <a:solidFill>
                  <a:srgbClr val="002060"/>
                </a:solidFill>
                <a:latin typeface="Century Gothic" panose="020B0502020202020204" pitchFamily="34" charset="0"/>
              </a:rPr>
              <a:t>bls.gov</a:t>
            </a:r>
          </a:p>
        </p:txBody>
      </p:sp>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586550" y="6172200"/>
            <a:ext cx="1098497" cy="657464"/>
          </a:xfrm>
          <a:prstGeom prst="rect">
            <a:avLst/>
          </a:prstGeom>
        </p:spPr>
      </p:pic>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5141" y="5829624"/>
            <a:ext cx="11212286" cy="1022876"/>
          </a:xfrm>
          <a:prstGeom prst="rect">
            <a:avLst/>
          </a:prstGeom>
        </p:spPr>
      </p:pic>
    </p:spTree>
    <p:extLst>
      <p:ext uri="{BB962C8B-B14F-4D97-AF65-F5344CB8AC3E}">
        <p14:creationId xmlns:p14="http://schemas.microsoft.com/office/powerpoint/2010/main" val="4255265027"/>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Lst>
  <p:hf hdr="0" dt="0"/>
  <p:txStyles>
    <p:titleStyle>
      <a:lvl1pPr algn="ctr" rtl="0" eaLnBrk="1" fontAlgn="base" hangingPunct="1">
        <a:spcBef>
          <a:spcPct val="0"/>
        </a:spcBef>
        <a:spcAft>
          <a:spcPct val="0"/>
        </a:spcAft>
        <a:defRPr sz="4400" b="1" kern="1200">
          <a:solidFill>
            <a:srgbClr val="192168"/>
          </a:solidFill>
          <a:latin typeface="Calibri" panose="020F0502020204030204" pitchFamily="34" charset="0"/>
          <a:ea typeface="+mj-ea"/>
          <a:cs typeface="Calibri" panose="020F0502020204030204" pitchFamily="34" charset="0"/>
        </a:defRPr>
      </a:lvl1pPr>
      <a:lvl2pPr algn="ctr" rtl="0" eaLnBrk="1" fontAlgn="base" hangingPunct="1">
        <a:spcBef>
          <a:spcPct val="0"/>
        </a:spcBef>
        <a:spcAft>
          <a:spcPct val="0"/>
        </a:spcAft>
        <a:defRPr sz="4400" b="1">
          <a:solidFill>
            <a:srgbClr val="192168"/>
          </a:solidFill>
          <a:latin typeface="Tahoma" pitchFamily="34" charset="0"/>
          <a:cs typeface="Tahoma" pitchFamily="34" charset="0"/>
        </a:defRPr>
      </a:lvl2pPr>
      <a:lvl3pPr algn="ctr" rtl="0" eaLnBrk="1" fontAlgn="base" hangingPunct="1">
        <a:spcBef>
          <a:spcPct val="0"/>
        </a:spcBef>
        <a:spcAft>
          <a:spcPct val="0"/>
        </a:spcAft>
        <a:defRPr sz="4400" b="1">
          <a:solidFill>
            <a:srgbClr val="192168"/>
          </a:solidFill>
          <a:latin typeface="Tahoma" pitchFamily="34" charset="0"/>
          <a:cs typeface="Tahoma" pitchFamily="34" charset="0"/>
        </a:defRPr>
      </a:lvl3pPr>
      <a:lvl4pPr algn="ctr" rtl="0" eaLnBrk="1" fontAlgn="base" hangingPunct="1">
        <a:spcBef>
          <a:spcPct val="0"/>
        </a:spcBef>
        <a:spcAft>
          <a:spcPct val="0"/>
        </a:spcAft>
        <a:defRPr sz="4400" b="1">
          <a:solidFill>
            <a:srgbClr val="192168"/>
          </a:solidFill>
          <a:latin typeface="Tahoma" pitchFamily="34" charset="0"/>
          <a:cs typeface="Tahoma" pitchFamily="34" charset="0"/>
        </a:defRPr>
      </a:lvl4pPr>
      <a:lvl5pPr algn="ctr" rtl="0" eaLnBrk="1" fontAlgn="base" hangingPunct="1">
        <a:spcBef>
          <a:spcPct val="0"/>
        </a:spcBef>
        <a:spcAft>
          <a:spcPct val="0"/>
        </a:spcAft>
        <a:defRPr sz="4400" b="1">
          <a:solidFill>
            <a:srgbClr val="192168"/>
          </a:solidFill>
          <a:latin typeface="Tahoma" pitchFamily="34" charset="0"/>
          <a:cs typeface="Tahoma" pitchFamily="34" charset="0"/>
        </a:defRPr>
      </a:lvl5pPr>
      <a:lvl6pPr marL="457200" algn="ctr" rtl="0" eaLnBrk="1" fontAlgn="base" hangingPunct="1">
        <a:spcBef>
          <a:spcPct val="0"/>
        </a:spcBef>
        <a:spcAft>
          <a:spcPct val="0"/>
        </a:spcAft>
        <a:defRPr sz="4400" b="1">
          <a:solidFill>
            <a:schemeClr val="bg1"/>
          </a:solidFill>
          <a:latin typeface="Tahoma" pitchFamily="34" charset="0"/>
          <a:cs typeface="Tahoma" pitchFamily="34" charset="0"/>
        </a:defRPr>
      </a:lvl6pPr>
      <a:lvl7pPr marL="914400" algn="ctr" rtl="0" eaLnBrk="1" fontAlgn="base" hangingPunct="1">
        <a:spcBef>
          <a:spcPct val="0"/>
        </a:spcBef>
        <a:spcAft>
          <a:spcPct val="0"/>
        </a:spcAft>
        <a:defRPr sz="4400" b="1">
          <a:solidFill>
            <a:schemeClr val="bg1"/>
          </a:solidFill>
          <a:latin typeface="Tahoma" pitchFamily="34" charset="0"/>
          <a:cs typeface="Tahoma" pitchFamily="34" charset="0"/>
        </a:defRPr>
      </a:lvl7pPr>
      <a:lvl8pPr marL="1371600" algn="ctr" rtl="0" eaLnBrk="1" fontAlgn="base" hangingPunct="1">
        <a:spcBef>
          <a:spcPct val="0"/>
        </a:spcBef>
        <a:spcAft>
          <a:spcPct val="0"/>
        </a:spcAft>
        <a:defRPr sz="4400" b="1">
          <a:solidFill>
            <a:schemeClr val="bg1"/>
          </a:solidFill>
          <a:latin typeface="Tahoma" pitchFamily="34" charset="0"/>
          <a:cs typeface="Tahoma" pitchFamily="34" charset="0"/>
        </a:defRPr>
      </a:lvl8pPr>
      <a:lvl9pPr marL="1828800" algn="ctr" rtl="0" eaLnBrk="1" fontAlgn="base" hangingPunct="1">
        <a:spcBef>
          <a:spcPct val="0"/>
        </a:spcBef>
        <a:spcAft>
          <a:spcPct val="0"/>
        </a:spcAft>
        <a:defRPr sz="4400" b="1">
          <a:solidFill>
            <a:schemeClr val="bg1"/>
          </a:solidFill>
          <a:latin typeface="Tahoma" pitchFamily="34" charset="0"/>
          <a:cs typeface="Tahoma" pitchFamily="34" charset="0"/>
        </a:defRPr>
      </a:lvl9pPr>
    </p:titleStyle>
    <p:bodyStyle>
      <a:lvl1pPr marL="342900" indent="-342900" algn="l" rtl="0" eaLnBrk="1" fontAlgn="base" hangingPunct="1">
        <a:spcBef>
          <a:spcPct val="20000"/>
        </a:spcBef>
        <a:spcAft>
          <a:spcPct val="0"/>
        </a:spcAft>
        <a:buClr>
          <a:srgbClr val="CE1126"/>
        </a:buClr>
        <a:buSzPct val="90000"/>
        <a:buFont typeface="Wingdings" pitchFamily="2" charset="2"/>
        <a:buChar char=""/>
        <a:defRPr sz="3200" kern="1200">
          <a:solidFill>
            <a:srgbClr val="192168"/>
          </a:solidFill>
          <a:latin typeface="Calibri" panose="020F0502020204030204" pitchFamily="34" charset="0"/>
          <a:ea typeface="+mn-ea"/>
          <a:cs typeface="Calibri" panose="020F0502020204030204" pitchFamily="34" charset="0"/>
        </a:defRPr>
      </a:lvl1pPr>
      <a:lvl2pPr marL="742950" indent="-285750" algn="l" rtl="0" eaLnBrk="1" fontAlgn="base" hangingPunct="1">
        <a:spcBef>
          <a:spcPct val="20000"/>
        </a:spcBef>
        <a:spcAft>
          <a:spcPct val="0"/>
        </a:spcAft>
        <a:buClr>
          <a:srgbClr val="CE1126"/>
        </a:buClr>
        <a:buSzPct val="90000"/>
        <a:buFont typeface="Wingdings 3" pitchFamily="18" charset="2"/>
        <a:buChar char=""/>
        <a:defRPr sz="2800" kern="1200">
          <a:solidFill>
            <a:srgbClr val="192168"/>
          </a:solidFill>
          <a:latin typeface="Calibri" panose="020F0502020204030204" pitchFamily="34" charset="0"/>
          <a:ea typeface="+mn-ea"/>
          <a:cs typeface="Calibri" panose="020F0502020204030204" pitchFamily="34" charset="0"/>
        </a:defRPr>
      </a:lvl2pPr>
      <a:lvl3pPr marL="1143000" indent="-228600" algn="l" rtl="0" eaLnBrk="1" fontAlgn="base" hangingPunct="1">
        <a:spcBef>
          <a:spcPct val="20000"/>
        </a:spcBef>
        <a:spcAft>
          <a:spcPct val="0"/>
        </a:spcAft>
        <a:buClr>
          <a:srgbClr val="CE1126"/>
        </a:buClr>
        <a:buSzPct val="90000"/>
        <a:buFont typeface="Calibri" pitchFamily="34" charset="0"/>
        <a:buChar char="–"/>
        <a:defRPr sz="2400" kern="1200">
          <a:solidFill>
            <a:srgbClr val="192168"/>
          </a:solidFill>
          <a:latin typeface="Calibri" panose="020F0502020204030204" pitchFamily="34" charset="0"/>
          <a:ea typeface="+mn-ea"/>
          <a:cs typeface="Calibri" panose="020F0502020204030204" pitchFamily="34" charset="0"/>
        </a:defRPr>
      </a:lvl3pPr>
      <a:lvl4pPr marL="1600200" indent="-228600" algn="l" rtl="0" eaLnBrk="1" fontAlgn="base" hangingPunct="1">
        <a:spcBef>
          <a:spcPct val="20000"/>
        </a:spcBef>
        <a:spcAft>
          <a:spcPct val="0"/>
        </a:spcAft>
        <a:buClr>
          <a:srgbClr val="CE1126"/>
        </a:buClr>
        <a:buSzPct val="90000"/>
        <a:buFont typeface="Arial" charset="0"/>
        <a:buChar char="•"/>
        <a:defRPr sz="2000" kern="1200">
          <a:solidFill>
            <a:srgbClr val="192168"/>
          </a:solidFill>
          <a:latin typeface="Calibri" panose="020F0502020204030204" pitchFamily="34" charset="0"/>
          <a:ea typeface="+mn-ea"/>
          <a:cs typeface="Calibri" panose="020F0502020204030204" pitchFamily="34" charset="0"/>
        </a:defRPr>
      </a:lvl4pPr>
      <a:lvl5pPr marL="2057400" indent="-228600" algn="l" rtl="0" eaLnBrk="1" fontAlgn="base" hangingPunct="1">
        <a:spcBef>
          <a:spcPct val="20000"/>
        </a:spcBef>
        <a:spcAft>
          <a:spcPct val="0"/>
        </a:spcAft>
        <a:buFont typeface="Wingdings" pitchFamily="2" charset="2"/>
        <a:buChar char="v"/>
        <a:defRPr sz="2000" kern="1200">
          <a:solidFill>
            <a:srgbClr val="000000"/>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
          <p15:clr>
            <a:srgbClr val="F26B43"/>
          </p15:clr>
        </p15:guide>
        <p15:guide id="2" pos="7368">
          <p15:clr>
            <a:srgbClr val="F26B43"/>
          </p15:clr>
        </p15:guide>
        <p15:guide id="3" orient="horz" pos="2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15.xml"/><Relationship Id="rId4" Type="http://schemas.openxmlformats.org/officeDocument/2006/relationships/chart" Target="../charts/chart6.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87758-8560-ED41-22A2-238251C6021B}"/>
              </a:ext>
            </a:extLst>
          </p:cNvPr>
          <p:cNvSpPr>
            <a:spLocks noGrp="1"/>
          </p:cNvSpPr>
          <p:nvPr>
            <p:ph type="title"/>
          </p:nvPr>
        </p:nvSpPr>
        <p:spPr>
          <a:xfrm>
            <a:off x="532622" y="882021"/>
            <a:ext cx="11201400" cy="2411685"/>
          </a:xfrm>
        </p:spPr>
        <p:txBody>
          <a:bodyPr>
            <a:normAutofit/>
          </a:bodyPr>
          <a:lstStyle/>
          <a:p>
            <a:r>
              <a:rPr lang="en-US" sz="4400" b="1" dirty="0">
                <a:effectLst/>
                <a:latin typeface="Aptos" panose="020B0004020202020204" pitchFamily="34" charset="0"/>
                <a:ea typeface="Aptos" panose="020B0004020202020204" pitchFamily="34" charset="0"/>
                <a:cs typeface="Times New Roman" panose="02020603050405020304" pitchFamily="18" charset="0"/>
              </a:rPr>
              <a:t>Evaluating Impacts of </a:t>
            </a:r>
            <a:br>
              <a:rPr lang="en-US" sz="4400" b="1" dirty="0">
                <a:effectLst/>
                <a:latin typeface="Aptos" panose="020B0004020202020204" pitchFamily="34" charset="0"/>
                <a:ea typeface="Aptos" panose="020B0004020202020204" pitchFamily="34" charset="0"/>
                <a:cs typeface="Times New Roman" panose="02020603050405020304" pitchFamily="18" charset="0"/>
              </a:rPr>
            </a:br>
            <a:r>
              <a:rPr lang="en-US" sz="4400" b="1" dirty="0">
                <a:effectLst/>
                <a:latin typeface="Aptos" panose="020B0004020202020204" pitchFamily="34" charset="0"/>
                <a:ea typeface="Aptos" panose="020B0004020202020204" pitchFamily="34" charset="0"/>
                <a:cs typeface="Times New Roman" panose="02020603050405020304" pitchFamily="18" charset="0"/>
              </a:rPr>
              <a:t>Mischievous Reporting in </a:t>
            </a:r>
            <a:br>
              <a:rPr lang="en-US" sz="4400" b="1" dirty="0">
                <a:effectLst/>
                <a:latin typeface="Aptos" panose="020B0004020202020204" pitchFamily="34" charset="0"/>
                <a:ea typeface="Aptos" panose="020B0004020202020204" pitchFamily="34" charset="0"/>
                <a:cs typeface="Times New Roman" panose="02020603050405020304" pitchFamily="18" charset="0"/>
              </a:rPr>
            </a:br>
            <a:r>
              <a:rPr lang="en-US" sz="4400" b="1" dirty="0">
                <a:effectLst/>
                <a:latin typeface="Aptos" panose="020B0004020202020204" pitchFamily="34" charset="0"/>
                <a:ea typeface="Aptos" panose="020B0004020202020204" pitchFamily="34" charset="0"/>
                <a:cs typeface="Times New Roman" panose="02020603050405020304" pitchFamily="18" charset="0"/>
              </a:rPr>
              <a:t>Customer Satisfaction Survey Results</a:t>
            </a:r>
            <a:endParaRPr lang="en-US" sz="4400" dirty="0"/>
          </a:p>
        </p:txBody>
      </p:sp>
      <p:sp>
        <p:nvSpPr>
          <p:cNvPr id="3" name="Subtitle 2">
            <a:extLst>
              <a:ext uri="{FF2B5EF4-FFF2-40B4-BE49-F238E27FC236}">
                <a16:creationId xmlns:a16="http://schemas.microsoft.com/office/drawing/2014/main" id="{BBB087C7-1DA9-9340-2253-7CF2F950689E}"/>
              </a:ext>
            </a:extLst>
          </p:cNvPr>
          <p:cNvSpPr>
            <a:spLocks noGrp="1"/>
          </p:cNvSpPr>
          <p:nvPr>
            <p:ph type="subTitle" idx="4294967295"/>
          </p:nvPr>
        </p:nvSpPr>
        <p:spPr>
          <a:xfrm>
            <a:off x="532622" y="3883307"/>
            <a:ext cx="11201400" cy="1416481"/>
          </a:xfrm>
        </p:spPr>
        <p:txBody>
          <a:bodyPr>
            <a:normAutofit fontScale="77500" lnSpcReduction="20000"/>
          </a:bodyPr>
          <a:lstStyle/>
          <a:p>
            <a:r>
              <a:rPr lang="en-US" dirty="0"/>
              <a:t>Andrew Caporaso</a:t>
            </a:r>
          </a:p>
          <a:p>
            <a:r>
              <a:rPr lang="en-US" dirty="0"/>
              <a:t>Jean E. Fox</a:t>
            </a:r>
          </a:p>
          <a:p>
            <a:r>
              <a:rPr lang="en-US" sz="3600" dirty="0"/>
              <a:t>Office of Survey Methods Research (OSMR)</a:t>
            </a:r>
            <a:endParaRPr lang="en-US" dirty="0"/>
          </a:p>
        </p:txBody>
      </p:sp>
      <p:sp>
        <p:nvSpPr>
          <p:cNvPr id="4" name="TextBox 3">
            <a:extLst>
              <a:ext uri="{FF2B5EF4-FFF2-40B4-BE49-F238E27FC236}">
                <a16:creationId xmlns:a16="http://schemas.microsoft.com/office/drawing/2014/main" id="{5419472D-296E-E0A9-EBC3-C01355EF0DEE}"/>
              </a:ext>
            </a:extLst>
          </p:cNvPr>
          <p:cNvSpPr txBox="1"/>
          <p:nvPr/>
        </p:nvSpPr>
        <p:spPr>
          <a:xfrm>
            <a:off x="4799044" y="5695080"/>
            <a:ext cx="2668555" cy="646331"/>
          </a:xfrm>
          <a:prstGeom prst="rect">
            <a:avLst/>
          </a:prstGeom>
          <a:noFill/>
        </p:spPr>
        <p:txBody>
          <a:bodyPr wrap="square" rtlCol="0">
            <a:spAutoFit/>
          </a:bodyPr>
          <a:lstStyle/>
          <a:p>
            <a:pPr algn="ctr"/>
            <a:r>
              <a:rPr lang="en-US" dirty="0">
                <a:solidFill>
                  <a:schemeClr val="bg1"/>
                </a:solidFill>
              </a:rPr>
              <a:t>Presented at FedCASIC</a:t>
            </a:r>
          </a:p>
          <a:p>
            <a:pPr algn="ctr"/>
            <a:r>
              <a:rPr lang="en-US" dirty="0">
                <a:solidFill>
                  <a:schemeClr val="bg1"/>
                </a:solidFill>
              </a:rPr>
              <a:t>April 22</a:t>
            </a:r>
            <a:r>
              <a:rPr lang="en-US" baseline="30000" dirty="0">
                <a:solidFill>
                  <a:schemeClr val="bg1"/>
                </a:solidFill>
              </a:rPr>
              <a:t>nd</a:t>
            </a:r>
            <a:r>
              <a:rPr lang="en-US" dirty="0">
                <a:solidFill>
                  <a:schemeClr val="bg1"/>
                </a:solidFill>
              </a:rPr>
              <a:t>, 2025</a:t>
            </a:r>
          </a:p>
        </p:txBody>
      </p:sp>
    </p:spTree>
    <p:extLst>
      <p:ext uri="{BB962C8B-B14F-4D97-AF65-F5344CB8AC3E}">
        <p14:creationId xmlns:p14="http://schemas.microsoft.com/office/powerpoint/2010/main" val="2106161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D2A96-A0C5-BE57-DB5B-20A41DE7CB9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BCCE0D-5050-8F66-01FA-79C5E35ACB0A}"/>
              </a:ext>
            </a:extLst>
          </p:cNvPr>
          <p:cNvSpPr>
            <a:spLocks noGrp="1"/>
          </p:cNvSpPr>
          <p:nvPr>
            <p:ph type="title"/>
          </p:nvPr>
        </p:nvSpPr>
        <p:spPr>
          <a:xfrm>
            <a:off x="495299" y="204536"/>
            <a:ext cx="11201400" cy="890335"/>
          </a:xfrm>
        </p:spPr>
        <p:txBody>
          <a:bodyPr/>
          <a:lstStyle/>
          <a:p>
            <a:r>
              <a:rPr lang="en-US" sz="2400" dirty="0"/>
              <a:t>Summary of open-ended coding results by sample source:</a:t>
            </a:r>
            <a:br>
              <a:rPr lang="en-US" sz="2400" dirty="0"/>
            </a:br>
            <a:r>
              <a:rPr lang="en-US" sz="2400" dirty="0"/>
              <a:t>Do you </a:t>
            </a:r>
            <a:r>
              <a:rPr lang="en-US" sz="2400" i="1" dirty="0"/>
              <a:t>have any suggestions for improvements to the BLS.gov website?</a:t>
            </a:r>
            <a:br>
              <a:rPr lang="en-US" sz="2400" dirty="0"/>
            </a:br>
            <a:endParaRPr lang="en-US" sz="2400" dirty="0"/>
          </a:p>
        </p:txBody>
      </p:sp>
      <p:graphicFrame>
        <p:nvGraphicFramePr>
          <p:cNvPr id="6" name="Table 5">
            <a:extLst>
              <a:ext uri="{FF2B5EF4-FFF2-40B4-BE49-F238E27FC236}">
                <a16:creationId xmlns:a16="http://schemas.microsoft.com/office/drawing/2014/main" id="{D2FEB514-AD4E-309B-4B18-8CFDB026CC93}"/>
              </a:ext>
            </a:extLst>
          </p:cNvPr>
          <p:cNvGraphicFramePr>
            <a:graphicFrameLocks noGrp="1"/>
          </p:cNvGraphicFramePr>
          <p:nvPr>
            <p:extLst>
              <p:ext uri="{D42A27DB-BD31-4B8C-83A1-F6EECF244321}">
                <p14:modId xmlns:p14="http://schemas.microsoft.com/office/powerpoint/2010/main" val="1342494037"/>
              </p:ext>
            </p:extLst>
          </p:nvPr>
        </p:nvGraphicFramePr>
        <p:xfrm>
          <a:off x="264695" y="1094871"/>
          <a:ext cx="11584403" cy="4890159"/>
        </p:xfrm>
        <a:graphic>
          <a:graphicData uri="http://schemas.openxmlformats.org/drawingml/2006/table">
            <a:tbl>
              <a:tblPr firstRow="1" bandRow="1"/>
              <a:tblGrid>
                <a:gridCol w="1258550">
                  <a:extLst>
                    <a:ext uri="{9D8B030D-6E8A-4147-A177-3AD203B41FA5}">
                      <a16:colId xmlns:a16="http://schemas.microsoft.com/office/drawing/2014/main" val="137611096"/>
                    </a:ext>
                  </a:extLst>
                </a:gridCol>
                <a:gridCol w="2820155">
                  <a:extLst>
                    <a:ext uri="{9D8B030D-6E8A-4147-A177-3AD203B41FA5}">
                      <a16:colId xmlns:a16="http://schemas.microsoft.com/office/drawing/2014/main" val="2290202271"/>
                    </a:ext>
                  </a:extLst>
                </a:gridCol>
                <a:gridCol w="3128211">
                  <a:extLst>
                    <a:ext uri="{9D8B030D-6E8A-4147-A177-3AD203B41FA5}">
                      <a16:colId xmlns:a16="http://schemas.microsoft.com/office/drawing/2014/main" val="540967807"/>
                    </a:ext>
                  </a:extLst>
                </a:gridCol>
                <a:gridCol w="1227221">
                  <a:extLst>
                    <a:ext uri="{9D8B030D-6E8A-4147-A177-3AD203B41FA5}">
                      <a16:colId xmlns:a16="http://schemas.microsoft.com/office/drawing/2014/main" val="3595093624"/>
                    </a:ext>
                  </a:extLst>
                </a:gridCol>
                <a:gridCol w="1407694">
                  <a:extLst>
                    <a:ext uri="{9D8B030D-6E8A-4147-A177-3AD203B41FA5}">
                      <a16:colId xmlns:a16="http://schemas.microsoft.com/office/drawing/2014/main" val="2750178895"/>
                    </a:ext>
                  </a:extLst>
                </a:gridCol>
                <a:gridCol w="1742572">
                  <a:extLst>
                    <a:ext uri="{9D8B030D-6E8A-4147-A177-3AD203B41FA5}">
                      <a16:colId xmlns:a16="http://schemas.microsoft.com/office/drawing/2014/main" val="2190047295"/>
                    </a:ext>
                  </a:extLst>
                </a:gridCol>
              </a:tblGrid>
              <a:tr h="307019">
                <a:tc>
                  <a:txBody>
                    <a:bodyPr/>
                    <a:lstStyle/>
                    <a:p>
                      <a:pPr algn="ctr" fontAlgn="ctr"/>
                      <a:r>
                        <a:rPr lang="en-US" sz="1600" b="0" i="0"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Comment Category</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Example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Sampled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User-Initiated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dirty="0">
                          <a:solidFill>
                            <a:srgbClr val="FFFFFF"/>
                          </a:solidFill>
                          <a:effectLst/>
                          <a:latin typeface="Calibri" panose="020F0502020204030204" pitchFamily="34" charset="0"/>
                        </a:rPr>
                        <a:t>Total  (N)</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extLst>
                  <a:ext uri="{0D108BD9-81ED-4DB2-BD59-A6C34878D82A}">
                    <a16:rowId xmlns:a16="http://schemas.microsoft.com/office/drawing/2014/main" val="2333002242"/>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Blank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l" fontAlgn="ctr"/>
                      <a:r>
                        <a:rPr lang="en-US" sz="1600" b="0" i="1"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15%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dirty="0">
                          <a:solidFill>
                            <a:srgbClr val="002060"/>
                          </a:solidFill>
                          <a:effectLst/>
                          <a:latin typeface="Calibri" panose="020F0502020204030204" pitchFamily="34" charset="0"/>
                        </a:rPr>
                        <a:t>6,158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839148375"/>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a:solidFill>
                            <a:srgbClr val="002060"/>
                          </a:solidFill>
                          <a:effectLst/>
                          <a:latin typeface="Calibri" panose="020F0502020204030204" pitchFamily="34" charset="0"/>
                        </a:rPr>
                        <a:t>“No Comment” / “NA”</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dirty="0">
                          <a:solidFill>
                            <a:srgbClr val="002060"/>
                          </a:solidFill>
                          <a:effectLst/>
                          <a:latin typeface="Calibri" panose="020F0502020204030204" pitchFamily="34" charset="0"/>
                        </a:rPr>
                        <a:t>Not at this time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841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366460287"/>
                  </a:ext>
                </a:extLst>
              </a:tr>
              <a:tr h="51868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Search by pay, highest to lowest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55%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45%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785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397817100"/>
                  </a:ext>
                </a:extLst>
              </a:tr>
              <a:tr h="562229">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positive/neutral, not actionable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Keep up the good work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294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2227067491"/>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negative, not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Fix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25%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74%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87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637346794"/>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Comments about the timing of the survey request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Don't give a customer satisfaction as soon as they go on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95%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80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827091635"/>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a:solidFill>
                            <a:srgbClr val="002060"/>
                          </a:solidFill>
                          <a:effectLst/>
                          <a:latin typeface="Calibri" panose="020F0502020204030204" pitchFamily="34" charset="0"/>
                        </a:rPr>
                        <a:t>Short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Hb. </a:t>
                      </a:r>
                      <a:r>
                        <a:rPr lang="en-US" sz="1400" b="0" i="1" u="none" strike="noStrike" kern="1200" dirty="0" err="1">
                          <a:solidFill>
                            <a:srgbClr val="002060"/>
                          </a:solidFill>
                          <a:effectLst/>
                          <a:latin typeface="Calibri" panose="020F0502020204030204" pitchFamily="34" charset="0"/>
                          <a:ea typeface="+mn-ea"/>
                          <a:cs typeface="+mn-cs"/>
                        </a:rPr>
                        <a:t>FhSFhfmg</a:t>
                      </a:r>
                      <a:endParaRPr lang="en-US" sz="14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59%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51423271"/>
                  </a:ext>
                </a:extLst>
              </a:tr>
              <a:tr h="373594">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Long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err="1">
                          <a:solidFill>
                            <a:srgbClr val="002060"/>
                          </a:solidFill>
                          <a:effectLst/>
                          <a:latin typeface="Calibri" panose="020F0502020204030204" pitchFamily="34" charset="0"/>
                          <a:ea typeface="+mn-ea"/>
                          <a:cs typeface="+mn-cs"/>
                        </a:rPr>
                        <a:t>SDTf</a:t>
                      </a:r>
                      <a:r>
                        <a:rPr lang="en-US" sz="1400" b="0" i="1" u="none" strike="noStrike" kern="1200" dirty="0">
                          <a:solidFill>
                            <a:srgbClr val="002060"/>
                          </a:solidFill>
                          <a:effectLst/>
                          <a:latin typeface="Calibri" panose="020F0502020204030204" pitchFamily="34" charset="0"/>
                          <a:ea typeface="+mn-ea"/>
                          <a:cs typeface="+mn-cs"/>
                        </a:rPr>
                        <a:t> </a:t>
                      </a:r>
                      <a:r>
                        <a:rPr lang="en-US" sz="1400" b="0" i="1" u="none" strike="noStrike" kern="1200" dirty="0" err="1">
                          <a:solidFill>
                            <a:srgbClr val="002060"/>
                          </a:solidFill>
                          <a:effectLst/>
                          <a:latin typeface="Calibri" panose="020F0502020204030204" pitchFamily="34" charset="0"/>
                          <a:ea typeface="+mn-ea"/>
                          <a:cs typeface="+mn-cs"/>
                        </a:rPr>
                        <a:t>grxgnfhmggukhmuv</a:t>
                      </a:r>
                      <a:r>
                        <a:rPr lang="en-US" sz="1400" b="0" i="1" u="none" strike="noStrike" kern="1200" dirty="0">
                          <a:solidFill>
                            <a:srgbClr val="002060"/>
                          </a:solidFill>
                          <a:effectLst/>
                          <a:latin typeface="Calibri" panose="020F0502020204030204" pitchFamily="34" charset="0"/>
                          <a:ea typeface="+mn-ea"/>
                          <a:cs typeface="+mn-cs"/>
                        </a:rPr>
                        <a: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26%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96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4005920994"/>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benign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Chicken sandwich</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080579429"/>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negative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Loser</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50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882704012"/>
                  </a:ext>
                </a:extLst>
              </a:tr>
              <a:tr h="307019">
                <a:tc>
                  <a:txBody>
                    <a:bodyPr/>
                    <a:lstStyle/>
                    <a:p>
                      <a:pPr algn="ctr" rtl="0" fontAlgn="ctr"/>
                      <a:endParaRPr lang="en-US" sz="1600" b="1" i="0" u="none" strike="noStrike" dirty="0">
                        <a:solidFill>
                          <a:srgbClr val="002060"/>
                        </a:solidFill>
                        <a:effectLst/>
                        <a:latin typeface="Calibri" panose="020F0502020204030204" pitchFamily="34" charset="0"/>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600" b="1" i="0" u="none" strike="noStrike" dirty="0">
                          <a:solidFill>
                            <a:srgbClr val="002060"/>
                          </a:solidFill>
                          <a:effectLst/>
                          <a:latin typeface="Calibri" panose="020F0502020204030204" pitchFamily="34" charset="0"/>
                        </a:rPr>
                        <a:t>TOTAL</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marL="60325" indent="0" algn="l" rtl="0" fontAlgn="ctr"/>
                      <a:endParaRPr lang="en-US" sz="16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77% </a:t>
                      </a:r>
                    </a:p>
                    <a:p>
                      <a:pPr algn="ctr" rtl="0" fontAlgn="ctr"/>
                      <a:r>
                        <a:rPr lang="en-US" sz="1800" b="1" i="0" u="none" strike="noStrike" dirty="0">
                          <a:solidFill>
                            <a:srgbClr val="002060"/>
                          </a:solidFill>
                          <a:effectLst/>
                          <a:latin typeface="Calibri" panose="020F0502020204030204" pitchFamily="34" charset="0"/>
                        </a:rPr>
                        <a:t>(6,801)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23% </a:t>
                      </a:r>
                    </a:p>
                    <a:p>
                      <a:pPr algn="ctr" rtl="0" fontAlgn="ctr"/>
                      <a:r>
                        <a:rPr lang="en-US" sz="1800" b="1" i="0" u="none" strike="noStrike" dirty="0">
                          <a:solidFill>
                            <a:srgbClr val="002060"/>
                          </a:solidFill>
                          <a:effectLst/>
                          <a:latin typeface="Calibri" panose="020F0502020204030204" pitchFamily="34" charset="0"/>
                        </a:rPr>
                        <a:t>(2,028)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b"/>
                      <a:r>
                        <a:rPr lang="en-US" sz="1800" b="1" i="0" u="none" strike="noStrike" dirty="0">
                          <a:solidFill>
                            <a:srgbClr val="002060"/>
                          </a:solidFill>
                          <a:effectLst/>
                          <a:latin typeface="Calibri" panose="020F0502020204030204" pitchFamily="34" charset="0"/>
                        </a:rPr>
                        <a:t>100% </a:t>
                      </a:r>
                    </a:p>
                    <a:p>
                      <a:pPr algn="ctr" rtl="0" fontAlgn="b"/>
                      <a:r>
                        <a:rPr lang="en-US" sz="1800" b="1" i="0" u="none" strike="noStrike" dirty="0">
                          <a:solidFill>
                            <a:srgbClr val="002060"/>
                          </a:solidFill>
                          <a:effectLst/>
                          <a:latin typeface="Calibri" panose="020F0502020204030204" pitchFamily="34" charset="0"/>
                        </a:rPr>
                        <a:t>(8,829)</a:t>
                      </a:r>
                    </a:p>
                  </a:txBody>
                  <a:tcPr marL="6893" marR="6893" marT="689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52612234"/>
                  </a:ext>
                </a:extLst>
              </a:tr>
            </a:tbl>
          </a:graphicData>
        </a:graphic>
      </p:graphicFrame>
      <p:sp>
        <p:nvSpPr>
          <p:cNvPr id="2" name="Rectangle 1">
            <a:extLst>
              <a:ext uri="{FF2B5EF4-FFF2-40B4-BE49-F238E27FC236}">
                <a16:creationId xmlns:a16="http://schemas.microsoft.com/office/drawing/2014/main" id="{6AE62442-C953-144E-BFD1-D90684B0A6FA}"/>
              </a:ext>
              <a:ext uri="{C183D7F6-B498-43B3-948B-1728B52AA6E4}">
                <adec:decorative xmlns:adec="http://schemas.microsoft.com/office/drawing/2017/decorative" val="1"/>
              </a:ext>
            </a:extLst>
          </p:cNvPr>
          <p:cNvSpPr/>
          <p:nvPr/>
        </p:nvSpPr>
        <p:spPr>
          <a:xfrm>
            <a:off x="264695" y="1094871"/>
            <a:ext cx="7218947" cy="489015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FFFF00"/>
                </a:solidFill>
              </a:ln>
              <a:noFill/>
            </a:endParaRPr>
          </a:p>
        </p:txBody>
      </p:sp>
    </p:spTree>
    <p:extLst>
      <p:ext uri="{BB962C8B-B14F-4D97-AF65-F5344CB8AC3E}">
        <p14:creationId xmlns:p14="http://schemas.microsoft.com/office/powerpoint/2010/main" val="817473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151B3-F4DE-7DA9-3F16-8D1F6B5F40D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CD14120-6484-A490-F169-5782F8FCD12D}"/>
              </a:ext>
            </a:extLst>
          </p:cNvPr>
          <p:cNvSpPr>
            <a:spLocks noGrp="1"/>
          </p:cNvSpPr>
          <p:nvPr>
            <p:ph type="title"/>
          </p:nvPr>
        </p:nvSpPr>
        <p:spPr>
          <a:xfrm>
            <a:off x="495299" y="204536"/>
            <a:ext cx="11201400" cy="890335"/>
          </a:xfrm>
        </p:spPr>
        <p:txBody>
          <a:bodyPr/>
          <a:lstStyle/>
          <a:p>
            <a:r>
              <a:rPr lang="en-US" sz="2400" dirty="0"/>
              <a:t>Summary of open-ended coding results by sample source:</a:t>
            </a:r>
            <a:br>
              <a:rPr lang="en-US" sz="2400" dirty="0"/>
            </a:br>
            <a:r>
              <a:rPr lang="en-US" sz="2400" dirty="0"/>
              <a:t>Do you </a:t>
            </a:r>
            <a:r>
              <a:rPr lang="en-US" sz="2400" i="1" dirty="0"/>
              <a:t>have any suggestions for improvements to the BLS.gov website?</a:t>
            </a:r>
            <a:br>
              <a:rPr lang="en-US" sz="2400" dirty="0"/>
            </a:br>
            <a:endParaRPr lang="en-US" sz="2400" dirty="0"/>
          </a:p>
        </p:txBody>
      </p:sp>
      <p:graphicFrame>
        <p:nvGraphicFramePr>
          <p:cNvPr id="6" name="Table 5">
            <a:extLst>
              <a:ext uri="{FF2B5EF4-FFF2-40B4-BE49-F238E27FC236}">
                <a16:creationId xmlns:a16="http://schemas.microsoft.com/office/drawing/2014/main" id="{6F5CF984-E649-3654-7DDF-B46542543E15}"/>
              </a:ext>
            </a:extLst>
          </p:cNvPr>
          <p:cNvGraphicFramePr>
            <a:graphicFrameLocks noGrp="1"/>
          </p:cNvGraphicFramePr>
          <p:nvPr>
            <p:extLst>
              <p:ext uri="{D42A27DB-BD31-4B8C-83A1-F6EECF244321}">
                <p14:modId xmlns:p14="http://schemas.microsoft.com/office/powerpoint/2010/main" val="3753793636"/>
              </p:ext>
            </p:extLst>
          </p:nvPr>
        </p:nvGraphicFramePr>
        <p:xfrm>
          <a:off x="264695" y="1094871"/>
          <a:ext cx="11584403" cy="4890159"/>
        </p:xfrm>
        <a:graphic>
          <a:graphicData uri="http://schemas.openxmlformats.org/drawingml/2006/table">
            <a:tbl>
              <a:tblPr firstRow="1" bandRow="1"/>
              <a:tblGrid>
                <a:gridCol w="1258550">
                  <a:extLst>
                    <a:ext uri="{9D8B030D-6E8A-4147-A177-3AD203B41FA5}">
                      <a16:colId xmlns:a16="http://schemas.microsoft.com/office/drawing/2014/main" val="137611096"/>
                    </a:ext>
                  </a:extLst>
                </a:gridCol>
                <a:gridCol w="2820155">
                  <a:extLst>
                    <a:ext uri="{9D8B030D-6E8A-4147-A177-3AD203B41FA5}">
                      <a16:colId xmlns:a16="http://schemas.microsoft.com/office/drawing/2014/main" val="2290202271"/>
                    </a:ext>
                  </a:extLst>
                </a:gridCol>
                <a:gridCol w="3128211">
                  <a:extLst>
                    <a:ext uri="{9D8B030D-6E8A-4147-A177-3AD203B41FA5}">
                      <a16:colId xmlns:a16="http://schemas.microsoft.com/office/drawing/2014/main" val="540967807"/>
                    </a:ext>
                  </a:extLst>
                </a:gridCol>
                <a:gridCol w="1227221">
                  <a:extLst>
                    <a:ext uri="{9D8B030D-6E8A-4147-A177-3AD203B41FA5}">
                      <a16:colId xmlns:a16="http://schemas.microsoft.com/office/drawing/2014/main" val="3595093624"/>
                    </a:ext>
                  </a:extLst>
                </a:gridCol>
                <a:gridCol w="1407694">
                  <a:extLst>
                    <a:ext uri="{9D8B030D-6E8A-4147-A177-3AD203B41FA5}">
                      <a16:colId xmlns:a16="http://schemas.microsoft.com/office/drawing/2014/main" val="2750178895"/>
                    </a:ext>
                  </a:extLst>
                </a:gridCol>
                <a:gridCol w="1742572">
                  <a:extLst>
                    <a:ext uri="{9D8B030D-6E8A-4147-A177-3AD203B41FA5}">
                      <a16:colId xmlns:a16="http://schemas.microsoft.com/office/drawing/2014/main" val="2190047295"/>
                    </a:ext>
                  </a:extLst>
                </a:gridCol>
              </a:tblGrid>
              <a:tr h="307019">
                <a:tc>
                  <a:txBody>
                    <a:bodyPr/>
                    <a:lstStyle/>
                    <a:p>
                      <a:pPr algn="ctr" fontAlgn="ctr"/>
                      <a:r>
                        <a:rPr lang="en-US" sz="1600" b="0" i="0"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Comment Category</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Example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Sampled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User-Initiated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dirty="0">
                          <a:solidFill>
                            <a:srgbClr val="FFFFFF"/>
                          </a:solidFill>
                          <a:effectLst/>
                          <a:latin typeface="Calibri" panose="020F0502020204030204" pitchFamily="34" charset="0"/>
                        </a:rPr>
                        <a:t>Total  (N)</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extLst>
                  <a:ext uri="{0D108BD9-81ED-4DB2-BD59-A6C34878D82A}">
                    <a16:rowId xmlns:a16="http://schemas.microsoft.com/office/drawing/2014/main" val="2333002242"/>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Blank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l" fontAlgn="ctr"/>
                      <a:r>
                        <a:rPr lang="en-US" sz="1600" b="0" i="1"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dirty="0">
                          <a:solidFill>
                            <a:srgbClr val="002060"/>
                          </a:solidFill>
                          <a:effectLst/>
                          <a:latin typeface="Calibri" panose="020F0502020204030204" pitchFamily="34" charset="0"/>
                        </a:rPr>
                        <a:t>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dirty="0">
                          <a:solidFill>
                            <a:srgbClr val="002060"/>
                          </a:solidFill>
                          <a:effectLst/>
                          <a:latin typeface="Calibri" panose="020F0502020204030204" pitchFamily="34" charset="0"/>
                        </a:rPr>
                        <a:t>15%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dirty="0">
                          <a:solidFill>
                            <a:srgbClr val="002060"/>
                          </a:solidFill>
                          <a:effectLst/>
                          <a:latin typeface="Calibri" panose="020F0502020204030204" pitchFamily="34" charset="0"/>
                        </a:rPr>
                        <a:t>6,158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839148375"/>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a:solidFill>
                            <a:srgbClr val="002060"/>
                          </a:solidFill>
                          <a:effectLst/>
                          <a:latin typeface="Calibri" panose="020F0502020204030204" pitchFamily="34" charset="0"/>
                        </a:rPr>
                        <a:t>“No Comment” / “NA”</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dirty="0">
                          <a:solidFill>
                            <a:srgbClr val="002060"/>
                          </a:solidFill>
                          <a:effectLst/>
                          <a:latin typeface="Calibri" panose="020F0502020204030204" pitchFamily="34" charset="0"/>
                        </a:rPr>
                        <a:t>Not at this time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1" i="0" u="none" strike="noStrike" dirty="0">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841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366460287"/>
                  </a:ext>
                </a:extLst>
              </a:tr>
              <a:tr h="51868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Search by pay, highest to lowest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dirty="0">
                          <a:solidFill>
                            <a:srgbClr val="002060"/>
                          </a:solidFill>
                          <a:effectLst/>
                          <a:latin typeface="Calibri" panose="020F0502020204030204" pitchFamily="34" charset="0"/>
                        </a:rPr>
                        <a:t>55%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1" i="0" u="none" strike="noStrike" dirty="0">
                          <a:solidFill>
                            <a:srgbClr val="002060"/>
                          </a:solidFill>
                          <a:effectLst/>
                          <a:latin typeface="Calibri" panose="020F0502020204030204" pitchFamily="34" charset="0"/>
                        </a:rPr>
                        <a:t>45%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785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397817100"/>
                  </a:ext>
                </a:extLst>
              </a:tr>
              <a:tr h="562229">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positive/neutral, not actionable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Keep up the good work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1" i="0" u="none" strike="noStrike" dirty="0">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294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2227067491"/>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negative, not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Fix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dirty="0">
                          <a:solidFill>
                            <a:srgbClr val="002060"/>
                          </a:solidFill>
                          <a:effectLst/>
                          <a:latin typeface="Calibri" panose="020F0502020204030204" pitchFamily="34" charset="0"/>
                        </a:rPr>
                        <a:t>25%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1" i="0" u="none" strike="noStrike" dirty="0">
                          <a:solidFill>
                            <a:srgbClr val="002060"/>
                          </a:solidFill>
                          <a:effectLst/>
                          <a:latin typeface="Calibri" panose="020F0502020204030204" pitchFamily="34" charset="0"/>
                        </a:rPr>
                        <a:t>74%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87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637346794"/>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Comments about the timing of the survey request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Don't give a customer satisfaction as soon as they go on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95%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80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827091635"/>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a:solidFill>
                            <a:srgbClr val="002060"/>
                          </a:solidFill>
                          <a:effectLst/>
                          <a:latin typeface="Calibri" panose="020F0502020204030204" pitchFamily="34" charset="0"/>
                        </a:rPr>
                        <a:t>Short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Hb. </a:t>
                      </a:r>
                      <a:r>
                        <a:rPr lang="en-US" sz="1400" b="0" i="1" u="none" strike="noStrike" kern="1200" dirty="0" err="1">
                          <a:solidFill>
                            <a:srgbClr val="002060"/>
                          </a:solidFill>
                          <a:effectLst/>
                          <a:latin typeface="Calibri" panose="020F0502020204030204" pitchFamily="34" charset="0"/>
                          <a:ea typeface="+mn-ea"/>
                          <a:cs typeface="+mn-cs"/>
                        </a:rPr>
                        <a:t>FhSFhfmg</a:t>
                      </a:r>
                      <a:endParaRPr lang="en-US" sz="14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dirty="0">
                          <a:solidFill>
                            <a:srgbClr val="002060"/>
                          </a:solidFill>
                          <a:effectLst/>
                          <a:latin typeface="Calibri" panose="020F0502020204030204" pitchFamily="34" charset="0"/>
                        </a:rPr>
                        <a:t>59%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1" i="0" u="none" strike="noStrike">
                          <a:solidFill>
                            <a:srgbClr val="002060"/>
                          </a:solidFill>
                          <a:effectLst/>
                          <a:latin typeface="Calibri" panose="020F0502020204030204" pitchFamily="34" charset="0"/>
                        </a:rPr>
                        <a:t>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51423271"/>
                  </a:ext>
                </a:extLst>
              </a:tr>
              <a:tr h="373594">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Long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err="1">
                          <a:solidFill>
                            <a:srgbClr val="002060"/>
                          </a:solidFill>
                          <a:effectLst/>
                          <a:latin typeface="Calibri" panose="020F0502020204030204" pitchFamily="34" charset="0"/>
                          <a:ea typeface="+mn-ea"/>
                          <a:cs typeface="+mn-cs"/>
                        </a:rPr>
                        <a:t>SDTf</a:t>
                      </a:r>
                      <a:r>
                        <a:rPr lang="en-US" sz="1400" b="0" i="1" u="none" strike="noStrike" kern="1200" dirty="0">
                          <a:solidFill>
                            <a:srgbClr val="002060"/>
                          </a:solidFill>
                          <a:effectLst/>
                          <a:latin typeface="Calibri" panose="020F0502020204030204" pitchFamily="34" charset="0"/>
                          <a:ea typeface="+mn-ea"/>
                          <a:cs typeface="+mn-cs"/>
                        </a:rPr>
                        <a:t> </a:t>
                      </a:r>
                      <a:r>
                        <a:rPr lang="en-US" sz="1400" b="0" i="1" u="none" strike="noStrike" kern="1200" dirty="0" err="1">
                          <a:solidFill>
                            <a:srgbClr val="002060"/>
                          </a:solidFill>
                          <a:effectLst/>
                          <a:latin typeface="Calibri" panose="020F0502020204030204" pitchFamily="34" charset="0"/>
                          <a:ea typeface="+mn-ea"/>
                          <a:cs typeface="+mn-cs"/>
                        </a:rPr>
                        <a:t>grxgnfhmggukhmuv</a:t>
                      </a:r>
                      <a:r>
                        <a:rPr lang="en-US" sz="1400" b="0" i="1" u="none" strike="noStrike" kern="1200" dirty="0">
                          <a:solidFill>
                            <a:srgbClr val="002060"/>
                          </a:solidFill>
                          <a:effectLst/>
                          <a:latin typeface="Calibri" panose="020F0502020204030204" pitchFamily="34" charset="0"/>
                          <a:ea typeface="+mn-ea"/>
                          <a:cs typeface="+mn-cs"/>
                        </a:rPr>
                        <a: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26%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1" i="0" u="none" strike="noStrike" dirty="0">
                          <a:solidFill>
                            <a:srgbClr val="002060"/>
                          </a:solidFill>
                          <a:effectLst/>
                          <a:latin typeface="Calibri" panose="020F0502020204030204" pitchFamily="34" charset="0"/>
                        </a:rPr>
                        <a:t>75%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96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4005920994"/>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benign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Chicken sandwich</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dirty="0">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1" i="0" u="none" strike="noStrike" dirty="0">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080579429"/>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negative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Loser</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1" i="0" u="none" strike="noStrike" dirty="0">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50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882704012"/>
                  </a:ext>
                </a:extLst>
              </a:tr>
              <a:tr h="307019">
                <a:tc>
                  <a:txBody>
                    <a:bodyPr/>
                    <a:lstStyle/>
                    <a:p>
                      <a:pPr algn="ctr" rtl="0" fontAlgn="ctr"/>
                      <a:endParaRPr lang="en-US" sz="1600" b="1" i="0" u="none" strike="noStrike" dirty="0">
                        <a:solidFill>
                          <a:srgbClr val="002060"/>
                        </a:solidFill>
                        <a:effectLst/>
                        <a:latin typeface="Calibri" panose="020F0502020204030204" pitchFamily="34" charset="0"/>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600" b="1" i="0" u="none" strike="noStrike" dirty="0">
                          <a:solidFill>
                            <a:srgbClr val="002060"/>
                          </a:solidFill>
                          <a:effectLst/>
                          <a:latin typeface="Calibri" panose="020F0502020204030204" pitchFamily="34" charset="0"/>
                        </a:rPr>
                        <a:t>TOTAL</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marL="60325" indent="0" algn="l" rtl="0" fontAlgn="ctr"/>
                      <a:endParaRPr lang="en-US" sz="16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77% </a:t>
                      </a:r>
                    </a:p>
                    <a:p>
                      <a:pPr algn="ctr" rtl="0" fontAlgn="ctr"/>
                      <a:r>
                        <a:rPr lang="en-US" sz="1800" b="1" i="0" u="none" strike="noStrike" dirty="0">
                          <a:solidFill>
                            <a:srgbClr val="002060"/>
                          </a:solidFill>
                          <a:effectLst/>
                          <a:latin typeface="Calibri" panose="020F0502020204030204" pitchFamily="34" charset="0"/>
                        </a:rPr>
                        <a:t>(6,801)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23% </a:t>
                      </a:r>
                    </a:p>
                    <a:p>
                      <a:pPr algn="ctr" rtl="0" fontAlgn="ctr"/>
                      <a:r>
                        <a:rPr lang="en-US" sz="1800" b="1" i="0" u="none" strike="noStrike" dirty="0">
                          <a:solidFill>
                            <a:srgbClr val="002060"/>
                          </a:solidFill>
                          <a:effectLst/>
                          <a:latin typeface="Calibri" panose="020F0502020204030204" pitchFamily="34" charset="0"/>
                        </a:rPr>
                        <a:t>(2,028)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b"/>
                      <a:r>
                        <a:rPr lang="en-US" sz="1800" b="1" i="0" u="none" strike="noStrike" dirty="0">
                          <a:solidFill>
                            <a:srgbClr val="002060"/>
                          </a:solidFill>
                          <a:effectLst/>
                          <a:latin typeface="Calibri" panose="020F0502020204030204" pitchFamily="34" charset="0"/>
                        </a:rPr>
                        <a:t>100% </a:t>
                      </a:r>
                    </a:p>
                    <a:p>
                      <a:pPr algn="ctr" rtl="0" fontAlgn="b"/>
                      <a:r>
                        <a:rPr lang="en-US" sz="1800" b="1" i="0" u="none" strike="noStrike" dirty="0">
                          <a:solidFill>
                            <a:srgbClr val="002060"/>
                          </a:solidFill>
                          <a:effectLst/>
                          <a:latin typeface="Calibri" panose="020F0502020204030204" pitchFamily="34" charset="0"/>
                        </a:rPr>
                        <a:t>(8,829)</a:t>
                      </a:r>
                    </a:p>
                  </a:txBody>
                  <a:tcPr marL="6893" marR="6893" marT="689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52612234"/>
                  </a:ext>
                </a:extLst>
              </a:tr>
            </a:tbl>
          </a:graphicData>
        </a:graphic>
      </p:graphicFrame>
      <p:sp>
        <p:nvSpPr>
          <p:cNvPr id="2" name="Rectangle 1">
            <a:extLst>
              <a:ext uri="{FF2B5EF4-FFF2-40B4-BE49-F238E27FC236}">
                <a16:creationId xmlns:a16="http://schemas.microsoft.com/office/drawing/2014/main" id="{D8A4EDDD-4D4A-F9E6-9C66-9E9965054D0A}"/>
              </a:ext>
              <a:ext uri="{C183D7F6-B498-43B3-948B-1728B52AA6E4}">
                <adec:decorative xmlns:adec="http://schemas.microsoft.com/office/drawing/2017/decorative" val="1"/>
              </a:ext>
            </a:extLst>
          </p:cNvPr>
          <p:cNvSpPr/>
          <p:nvPr/>
        </p:nvSpPr>
        <p:spPr>
          <a:xfrm>
            <a:off x="7471611" y="1094870"/>
            <a:ext cx="4377487" cy="489015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FFFF00"/>
                </a:solidFill>
              </a:ln>
              <a:noFill/>
            </a:endParaRPr>
          </a:p>
        </p:txBody>
      </p:sp>
    </p:spTree>
    <p:extLst>
      <p:ext uri="{BB962C8B-B14F-4D97-AF65-F5344CB8AC3E}">
        <p14:creationId xmlns:p14="http://schemas.microsoft.com/office/powerpoint/2010/main" val="1799447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60730-76F9-4705-CA1C-0B519EC6B701}"/>
              </a:ext>
            </a:extLst>
          </p:cNvPr>
          <p:cNvSpPr>
            <a:spLocks noGrp="1"/>
          </p:cNvSpPr>
          <p:nvPr>
            <p:ph type="title"/>
          </p:nvPr>
        </p:nvSpPr>
        <p:spPr>
          <a:xfrm>
            <a:off x="495300" y="96044"/>
            <a:ext cx="11201400" cy="1096962"/>
          </a:xfrm>
        </p:spPr>
        <p:txBody>
          <a:bodyPr/>
          <a:lstStyle/>
          <a:p>
            <a:r>
              <a:rPr lang="en-US" sz="3600" dirty="0"/>
              <a:t>Percent of Responses to Q11 that are Valid / Mischievous</a:t>
            </a:r>
          </a:p>
        </p:txBody>
      </p:sp>
      <p:graphicFrame>
        <p:nvGraphicFramePr>
          <p:cNvPr id="5" name="Chart 4" descr="Chart showing percent of responses that were valid vs mischievous for user-initiated (83.5% valid), sampled (96.3% valid), and the full sample (93.4%).">
            <a:extLst>
              <a:ext uri="{FF2B5EF4-FFF2-40B4-BE49-F238E27FC236}">
                <a16:creationId xmlns:a16="http://schemas.microsoft.com/office/drawing/2014/main" id="{6E9732DC-9C9F-37E2-1340-2943AE530A2D}"/>
              </a:ext>
            </a:extLst>
          </p:cNvPr>
          <p:cNvGraphicFramePr>
            <a:graphicFrameLocks/>
          </p:cNvGraphicFramePr>
          <p:nvPr>
            <p:extLst>
              <p:ext uri="{D42A27DB-BD31-4B8C-83A1-F6EECF244321}">
                <p14:modId xmlns:p14="http://schemas.microsoft.com/office/powerpoint/2010/main" val="3833886849"/>
              </p:ext>
            </p:extLst>
          </p:nvPr>
        </p:nvGraphicFramePr>
        <p:xfrm>
          <a:off x="781050" y="807720"/>
          <a:ext cx="10629900" cy="58235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6909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5680B-4A9F-CCC0-0848-91C8FDD6620D}"/>
              </a:ext>
            </a:extLst>
          </p:cNvPr>
          <p:cNvSpPr>
            <a:spLocks noGrp="1"/>
          </p:cNvSpPr>
          <p:nvPr>
            <p:ph type="title"/>
          </p:nvPr>
        </p:nvSpPr>
        <p:spPr/>
        <p:txBody>
          <a:bodyPr/>
          <a:lstStyle/>
          <a:p>
            <a:r>
              <a:rPr lang="en-US" dirty="0"/>
              <a:t>Research Question 1</a:t>
            </a:r>
          </a:p>
        </p:txBody>
      </p:sp>
      <p:sp>
        <p:nvSpPr>
          <p:cNvPr id="3" name="Content Placeholder 2">
            <a:extLst>
              <a:ext uri="{FF2B5EF4-FFF2-40B4-BE49-F238E27FC236}">
                <a16:creationId xmlns:a16="http://schemas.microsoft.com/office/drawing/2014/main" id="{307F4306-C19A-BC53-BFA6-9A8461F42FA5}"/>
              </a:ext>
            </a:extLst>
          </p:cNvPr>
          <p:cNvSpPr>
            <a:spLocks noGrp="1"/>
          </p:cNvSpPr>
          <p:nvPr>
            <p:ph idx="1"/>
          </p:nvPr>
        </p:nvSpPr>
        <p:spPr/>
        <p:txBody>
          <a:bodyPr/>
          <a:lstStyle/>
          <a:p>
            <a:r>
              <a:rPr lang="en-US" dirty="0"/>
              <a:t>Do respondents who provide mischievous responses to Q11 respond differently to other questions than those who provide “valid” responses?</a:t>
            </a:r>
          </a:p>
          <a:p>
            <a:pPr marL="0" indent="0">
              <a:buNone/>
            </a:pPr>
            <a:endParaRPr lang="en-US" dirty="0"/>
          </a:p>
        </p:txBody>
      </p:sp>
    </p:spTree>
    <p:extLst>
      <p:ext uri="{BB962C8B-B14F-4D97-AF65-F5344CB8AC3E}">
        <p14:creationId xmlns:p14="http://schemas.microsoft.com/office/powerpoint/2010/main" val="240933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3E4C4-99C9-2436-B00A-32AB3EB7CC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6BCE522-9128-6A86-DE2D-89E9C013216E}"/>
              </a:ext>
            </a:extLst>
          </p:cNvPr>
          <p:cNvSpPr>
            <a:spLocks noGrp="1"/>
          </p:cNvSpPr>
          <p:nvPr>
            <p:ph type="title"/>
          </p:nvPr>
        </p:nvSpPr>
        <p:spPr/>
        <p:txBody>
          <a:bodyPr/>
          <a:lstStyle/>
          <a:p>
            <a:r>
              <a:rPr lang="en-US" dirty="0"/>
              <a:t>Satisfaction Ratings by comment category</a:t>
            </a:r>
          </a:p>
        </p:txBody>
      </p:sp>
      <p:grpSp>
        <p:nvGrpSpPr>
          <p:cNvPr id="13" name="Group 12" descr="Chart shows the distribution of all responses to the satisfaction question by quality of the response to Question 11.  Those who provided no response to question 11 were mostly satisfied or very satisfied.  Those who provided an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
            <a:extLst>
              <a:ext uri="{FF2B5EF4-FFF2-40B4-BE49-F238E27FC236}">
                <a16:creationId xmlns:a16="http://schemas.microsoft.com/office/drawing/2014/main" id="{B1AF2F78-3C81-EEA6-A865-4606F991689A}"/>
              </a:ext>
            </a:extLst>
          </p:cNvPr>
          <p:cNvGrpSpPr/>
          <p:nvPr/>
        </p:nvGrpSpPr>
        <p:grpSpPr>
          <a:xfrm>
            <a:off x="109182" y="1105469"/>
            <a:ext cx="11720015" cy="5090614"/>
            <a:chOff x="109182" y="1105469"/>
            <a:chExt cx="11720015" cy="5090614"/>
          </a:xfrm>
        </p:grpSpPr>
        <p:graphicFrame>
          <p:nvGraphicFramePr>
            <p:cNvPr id="6" name="Chart 5" descr="Chart shows the distribution of all responses to the satisfaction question by quality of the response to Question 11.  Those who provided no response to question 11 were mostly satisfied or very satisfied.  Those who provided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a:extLst>
                <a:ext uri="{FF2B5EF4-FFF2-40B4-BE49-F238E27FC236}">
                  <a16:creationId xmlns:a16="http://schemas.microsoft.com/office/drawing/2014/main" id="{A24E9CC1-B8FD-0F3F-08DE-C0863D50FB4F}"/>
                </a:ext>
              </a:extLst>
            </p:cNvPr>
            <p:cNvGraphicFramePr>
              <a:graphicFrameLocks/>
            </p:cNvGraphicFramePr>
            <p:nvPr/>
          </p:nvGraphicFramePr>
          <p:xfrm>
            <a:off x="109182" y="1105469"/>
            <a:ext cx="11720015" cy="5090614"/>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a:extLst>
                <a:ext uri="{FF2B5EF4-FFF2-40B4-BE49-F238E27FC236}">
                  <a16:creationId xmlns:a16="http://schemas.microsoft.com/office/drawing/2014/main" id="{E2A61A27-206B-58B3-929D-2024E9A450AB}"/>
                </a:ext>
              </a:extLst>
            </p:cNvPr>
            <p:cNvSpPr/>
            <p:nvPr/>
          </p:nvSpPr>
          <p:spPr>
            <a:xfrm>
              <a:off x="7410825" y="1315395"/>
              <a:ext cx="4281916" cy="347472"/>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18" name="Rectangle 17">
              <a:extLst>
                <a:ext uri="{FF2B5EF4-FFF2-40B4-BE49-F238E27FC236}">
                  <a16:creationId xmlns:a16="http://schemas.microsoft.com/office/drawing/2014/main" id="{CFF8365A-C6B4-7B8D-A53C-B61F1301B643}"/>
                </a:ext>
              </a:extLst>
            </p:cNvPr>
            <p:cNvSpPr/>
            <p:nvPr/>
          </p:nvSpPr>
          <p:spPr>
            <a:xfrm>
              <a:off x="1034157" y="1315395"/>
              <a:ext cx="6355078" cy="347472"/>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7" name="Straight Connector 6">
              <a:extLst>
                <a:ext uri="{FF2B5EF4-FFF2-40B4-BE49-F238E27FC236}">
                  <a16:creationId xmlns:a16="http://schemas.microsoft.com/office/drawing/2014/main" id="{9ACF7194-D61A-51DE-3A6A-71EF0F6F3D26}"/>
                </a:ext>
              </a:extLst>
            </p:cNvPr>
            <p:cNvCxnSpPr>
              <a:cxnSpLocks/>
            </p:cNvCxnSpPr>
            <p:nvPr/>
          </p:nvCxnSpPr>
          <p:spPr>
            <a:xfrm>
              <a:off x="7413589" y="1315394"/>
              <a:ext cx="0" cy="3403751"/>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8BB76CB-0165-EC64-045C-8E0D9C3C7475}"/>
                </a:ext>
              </a:extLst>
            </p:cNvPr>
            <p:cNvCxnSpPr>
              <a:cxnSpLocks/>
            </p:cNvCxnSpPr>
            <p:nvPr/>
          </p:nvCxnSpPr>
          <p:spPr>
            <a:xfrm>
              <a:off x="6963507" y="1519198"/>
              <a:ext cx="900165"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2F7130-50BB-4A1D-A9ED-563840648A9E}"/>
                </a:ext>
              </a:extLst>
            </p:cNvPr>
            <p:cNvSpPr txBox="1"/>
            <p:nvPr/>
          </p:nvSpPr>
          <p:spPr>
            <a:xfrm>
              <a:off x="7959857" y="1302032"/>
              <a:ext cx="2509520" cy="396233"/>
            </a:xfrm>
            <a:prstGeom prst="rect">
              <a:avLst/>
            </a:prstGeom>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Mischievous Responses</a:t>
              </a:r>
            </a:p>
          </p:txBody>
        </p:sp>
        <p:sp>
          <p:nvSpPr>
            <p:cNvPr id="17" name="TextBox 16">
              <a:extLst>
                <a:ext uri="{FF2B5EF4-FFF2-40B4-BE49-F238E27FC236}">
                  <a16:creationId xmlns:a16="http://schemas.microsoft.com/office/drawing/2014/main" id="{0408C7BF-D611-8440-505D-95BAA1BCAF20}"/>
                </a:ext>
              </a:extLst>
            </p:cNvPr>
            <p:cNvSpPr txBox="1"/>
            <p:nvPr/>
          </p:nvSpPr>
          <p:spPr>
            <a:xfrm>
              <a:off x="5218191" y="1321082"/>
              <a:ext cx="1737360" cy="347472"/>
            </a:xfrm>
            <a:prstGeom prst="rect">
              <a:avLst/>
            </a:prstGeom>
            <a:solidFill>
              <a:srgbClr val="DDFFDD"/>
            </a:solid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Valid Responses</a:t>
              </a:r>
            </a:p>
          </p:txBody>
        </p:sp>
      </p:grpSp>
    </p:spTree>
    <p:extLst>
      <p:ext uri="{BB962C8B-B14F-4D97-AF65-F5344CB8AC3E}">
        <p14:creationId xmlns:p14="http://schemas.microsoft.com/office/powerpoint/2010/main" val="2032841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17155-FA0F-6184-B81D-935B02204AA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6E87F6-221F-96C7-5903-11AE2CE6DEF5}"/>
              </a:ext>
            </a:extLst>
          </p:cNvPr>
          <p:cNvSpPr>
            <a:spLocks noGrp="1"/>
          </p:cNvSpPr>
          <p:nvPr>
            <p:ph type="title"/>
          </p:nvPr>
        </p:nvSpPr>
        <p:spPr/>
        <p:txBody>
          <a:bodyPr/>
          <a:lstStyle/>
          <a:p>
            <a:r>
              <a:rPr lang="en-US" dirty="0"/>
              <a:t>Satisfaction Ratings by comment category</a:t>
            </a:r>
          </a:p>
        </p:txBody>
      </p:sp>
      <p:grpSp>
        <p:nvGrpSpPr>
          <p:cNvPr id="13" name="Group 12" descr="Chart shows the distribution of all responses to the satisfaction question by quality of the response to Question 11.  Those who provided no response to question 11 were mostly satisfied or very satistied.  Those who provided an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
            <a:extLst>
              <a:ext uri="{FF2B5EF4-FFF2-40B4-BE49-F238E27FC236}">
                <a16:creationId xmlns:a16="http://schemas.microsoft.com/office/drawing/2014/main" id="{DAEC531E-1643-592F-0302-4DCA9875A2F9}"/>
              </a:ext>
            </a:extLst>
          </p:cNvPr>
          <p:cNvGrpSpPr/>
          <p:nvPr/>
        </p:nvGrpSpPr>
        <p:grpSpPr>
          <a:xfrm>
            <a:off x="109182" y="1105469"/>
            <a:ext cx="11720015" cy="5090614"/>
            <a:chOff x="109182" y="1105469"/>
            <a:chExt cx="11720015" cy="5090614"/>
          </a:xfrm>
        </p:grpSpPr>
        <p:graphicFrame>
          <p:nvGraphicFramePr>
            <p:cNvPr id="6" name="Chart 5" descr="Chart shows the distribution of all responses to the satisfaction question by quality of the response to Question 11.  Those who provided no response to question 11 were mostly satisfied or very satisfied.  Those who provided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a:extLst>
                <a:ext uri="{FF2B5EF4-FFF2-40B4-BE49-F238E27FC236}">
                  <a16:creationId xmlns:a16="http://schemas.microsoft.com/office/drawing/2014/main" id="{6B2C86C5-846B-A09F-14D9-CBD89D3B33FB}"/>
                </a:ext>
              </a:extLst>
            </p:cNvPr>
            <p:cNvGraphicFramePr>
              <a:graphicFrameLocks/>
            </p:cNvGraphicFramePr>
            <p:nvPr/>
          </p:nvGraphicFramePr>
          <p:xfrm>
            <a:off x="109182" y="1105469"/>
            <a:ext cx="11720015" cy="5090614"/>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a:extLst>
                <a:ext uri="{FF2B5EF4-FFF2-40B4-BE49-F238E27FC236}">
                  <a16:creationId xmlns:a16="http://schemas.microsoft.com/office/drawing/2014/main" id="{36EB88E2-E3F9-9CBD-E58D-25AEE9AA9B4F}"/>
                </a:ext>
              </a:extLst>
            </p:cNvPr>
            <p:cNvSpPr/>
            <p:nvPr/>
          </p:nvSpPr>
          <p:spPr>
            <a:xfrm>
              <a:off x="7410825" y="1315395"/>
              <a:ext cx="4281916" cy="347472"/>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18" name="Rectangle 17">
              <a:extLst>
                <a:ext uri="{FF2B5EF4-FFF2-40B4-BE49-F238E27FC236}">
                  <a16:creationId xmlns:a16="http://schemas.microsoft.com/office/drawing/2014/main" id="{95FB1E22-C2D0-6583-0D70-6BB200AF7A74}"/>
                </a:ext>
              </a:extLst>
            </p:cNvPr>
            <p:cNvSpPr/>
            <p:nvPr/>
          </p:nvSpPr>
          <p:spPr>
            <a:xfrm>
              <a:off x="1034157" y="1315395"/>
              <a:ext cx="6355078" cy="347472"/>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7" name="Straight Connector 6">
              <a:extLst>
                <a:ext uri="{FF2B5EF4-FFF2-40B4-BE49-F238E27FC236}">
                  <a16:creationId xmlns:a16="http://schemas.microsoft.com/office/drawing/2014/main" id="{BEA568AC-3FEF-88F0-333D-68CC34D46977}"/>
                </a:ext>
              </a:extLst>
            </p:cNvPr>
            <p:cNvCxnSpPr>
              <a:cxnSpLocks/>
            </p:cNvCxnSpPr>
            <p:nvPr/>
          </p:nvCxnSpPr>
          <p:spPr>
            <a:xfrm>
              <a:off x="7413589" y="1315394"/>
              <a:ext cx="0" cy="3403751"/>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C3E95893-E904-9531-AA11-B500475D6F1B}"/>
                </a:ext>
              </a:extLst>
            </p:cNvPr>
            <p:cNvCxnSpPr>
              <a:cxnSpLocks/>
            </p:cNvCxnSpPr>
            <p:nvPr/>
          </p:nvCxnSpPr>
          <p:spPr>
            <a:xfrm>
              <a:off x="6963507" y="1519198"/>
              <a:ext cx="900165"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275C97AD-0F01-8A53-20E0-BFFDDA5AB47F}"/>
                </a:ext>
              </a:extLst>
            </p:cNvPr>
            <p:cNvSpPr txBox="1"/>
            <p:nvPr/>
          </p:nvSpPr>
          <p:spPr>
            <a:xfrm>
              <a:off x="7959857" y="1302032"/>
              <a:ext cx="2509520" cy="396233"/>
            </a:xfrm>
            <a:prstGeom prst="rect">
              <a:avLst/>
            </a:prstGeom>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Mischievous Responses</a:t>
              </a:r>
            </a:p>
          </p:txBody>
        </p:sp>
        <p:sp>
          <p:nvSpPr>
            <p:cNvPr id="17" name="TextBox 16">
              <a:extLst>
                <a:ext uri="{FF2B5EF4-FFF2-40B4-BE49-F238E27FC236}">
                  <a16:creationId xmlns:a16="http://schemas.microsoft.com/office/drawing/2014/main" id="{E54C5DBD-A906-ABFC-6FAF-A8E8EA5CD862}"/>
                </a:ext>
              </a:extLst>
            </p:cNvPr>
            <p:cNvSpPr txBox="1"/>
            <p:nvPr/>
          </p:nvSpPr>
          <p:spPr>
            <a:xfrm>
              <a:off x="5218191" y="1321082"/>
              <a:ext cx="1737360" cy="347472"/>
            </a:xfrm>
            <a:prstGeom prst="rect">
              <a:avLst/>
            </a:prstGeom>
            <a:solidFill>
              <a:srgbClr val="DDFFDD"/>
            </a:solid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Valid Responses</a:t>
              </a:r>
            </a:p>
          </p:txBody>
        </p:sp>
      </p:grpSp>
      <p:sp>
        <p:nvSpPr>
          <p:cNvPr id="2" name="Rectangle 1">
            <a:extLst>
              <a:ext uri="{FF2B5EF4-FFF2-40B4-BE49-F238E27FC236}">
                <a16:creationId xmlns:a16="http://schemas.microsoft.com/office/drawing/2014/main" id="{9B4B0E37-15A1-683E-E9EA-12998939C883}"/>
              </a:ext>
              <a:ext uri="{C183D7F6-B498-43B3-948B-1728B52AA6E4}">
                <adec:decorative xmlns:adec="http://schemas.microsoft.com/office/drawing/2017/decorative" val="1"/>
              </a:ext>
            </a:extLst>
          </p:cNvPr>
          <p:cNvSpPr/>
          <p:nvPr/>
        </p:nvSpPr>
        <p:spPr>
          <a:xfrm>
            <a:off x="4290647" y="1371600"/>
            <a:ext cx="3023994" cy="3403751"/>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2851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6A779-0540-0629-7E8D-46905FDD950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66FF647-9624-89D6-7759-E0FF5D66C3C7}"/>
              </a:ext>
            </a:extLst>
          </p:cNvPr>
          <p:cNvSpPr>
            <a:spLocks noGrp="1"/>
          </p:cNvSpPr>
          <p:nvPr>
            <p:ph type="title"/>
          </p:nvPr>
        </p:nvSpPr>
        <p:spPr/>
        <p:txBody>
          <a:bodyPr/>
          <a:lstStyle/>
          <a:p>
            <a:r>
              <a:rPr lang="en-US" dirty="0"/>
              <a:t>Satisfaction Ratings by comment category</a:t>
            </a:r>
          </a:p>
        </p:txBody>
      </p:sp>
      <p:grpSp>
        <p:nvGrpSpPr>
          <p:cNvPr id="13" name="Group 12" descr="Chart shows the distribution of all responses to the satisfaction question by quality of the response to Question 11.  Those who provided no response to question 11 were mostly satisfied or very satistied.  Those who provided an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
            <a:extLst>
              <a:ext uri="{FF2B5EF4-FFF2-40B4-BE49-F238E27FC236}">
                <a16:creationId xmlns:a16="http://schemas.microsoft.com/office/drawing/2014/main" id="{F5CC8A40-BAE1-D53D-A529-F793CEFC92A9}"/>
              </a:ext>
            </a:extLst>
          </p:cNvPr>
          <p:cNvGrpSpPr/>
          <p:nvPr/>
        </p:nvGrpSpPr>
        <p:grpSpPr>
          <a:xfrm>
            <a:off x="109182" y="1105469"/>
            <a:ext cx="11720015" cy="5090614"/>
            <a:chOff x="109182" y="1105469"/>
            <a:chExt cx="11720015" cy="5090614"/>
          </a:xfrm>
        </p:grpSpPr>
        <p:graphicFrame>
          <p:nvGraphicFramePr>
            <p:cNvPr id="6" name="Chart 5" descr="Chart shows the distribution of all responses to the satisfaction question by quality of the response to Question 11.  Those who provided no response to question 11 were mostly satisfied or very satisfied.  Those who provided actionable responses provided more &quot;satisfied&quot; ratings than &quot;very satisfied.&quot;  Of those who provided positive comments that were not actionable, over 60% were very satisfied, while of those who provided non-actionable negative comments, about 70% were very dissatisfied.  The mischievous groups showed more equally distributed responses, except for those who provided irrelevant negative comments, where almost 60% reported they were very dissatisfied.">
              <a:extLst>
                <a:ext uri="{FF2B5EF4-FFF2-40B4-BE49-F238E27FC236}">
                  <a16:creationId xmlns:a16="http://schemas.microsoft.com/office/drawing/2014/main" id="{44919912-E488-418E-8ABC-DCFEEFA91BE9}"/>
                </a:ext>
              </a:extLst>
            </p:cNvPr>
            <p:cNvGraphicFramePr>
              <a:graphicFrameLocks/>
            </p:cNvGraphicFramePr>
            <p:nvPr/>
          </p:nvGraphicFramePr>
          <p:xfrm>
            <a:off x="109182" y="1105469"/>
            <a:ext cx="11720015" cy="5090614"/>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a:extLst>
                <a:ext uri="{FF2B5EF4-FFF2-40B4-BE49-F238E27FC236}">
                  <a16:creationId xmlns:a16="http://schemas.microsoft.com/office/drawing/2014/main" id="{5AABF713-D8C4-B9BF-1C45-A5CD1CA42F9C}"/>
                </a:ext>
              </a:extLst>
            </p:cNvPr>
            <p:cNvSpPr/>
            <p:nvPr/>
          </p:nvSpPr>
          <p:spPr>
            <a:xfrm>
              <a:off x="7410825" y="1315395"/>
              <a:ext cx="4281916" cy="347472"/>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18" name="Rectangle 17">
              <a:extLst>
                <a:ext uri="{FF2B5EF4-FFF2-40B4-BE49-F238E27FC236}">
                  <a16:creationId xmlns:a16="http://schemas.microsoft.com/office/drawing/2014/main" id="{16EC3524-1C04-4D60-37F2-BA53A1DCEAAB}"/>
                </a:ext>
              </a:extLst>
            </p:cNvPr>
            <p:cNvSpPr/>
            <p:nvPr/>
          </p:nvSpPr>
          <p:spPr>
            <a:xfrm>
              <a:off x="1034157" y="1315395"/>
              <a:ext cx="6355078" cy="347472"/>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7" name="Straight Connector 6">
              <a:extLst>
                <a:ext uri="{FF2B5EF4-FFF2-40B4-BE49-F238E27FC236}">
                  <a16:creationId xmlns:a16="http://schemas.microsoft.com/office/drawing/2014/main" id="{FBBAE63D-E84E-9D65-CE99-4129AE56A39E}"/>
                </a:ext>
              </a:extLst>
            </p:cNvPr>
            <p:cNvCxnSpPr>
              <a:cxnSpLocks/>
            </p:cNvCxnSpPr>
            <p:nvPr/>
          </p:nvCxnSpPr>
          <p:spPr>
            <a:xfrm>
              <a:off x="7413589" y="1315394"/>
              <a:ext cx="0" cy="3403751"/>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417F33E-2A12-D162-9ED5-CF6BB1EB5A01}"/>
                </a:ext>
              </a:extLst>
            </p:cNvPr>
            <p:cNvCxnSpPr>
              <a:cxnSpLocks/>
            </p:cNvCxnSpPr>
            <p:nvPr/>
          </p:nvCxnSpPr>
          <p:spPr>
            <a:xfrm>
              <a:off x="6963507" y="1519198"/>
              <a:ext cx="900165"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DEEB61D-D26A-F2CD-5360-1072601D244C}"/>
                </a:ext>
              </a:extLst>
            </p:cNvPr>
            <p:cNvSpPr txBox="1"/>
            <p:nvPr/>
          </p:nvSpPr>
          <p:spPr>
            <a:xfrm>
              <a:off x="7959857" y="1302032"/>
              <a:ext cx="2509520" cy="396233"/>
            </a:xfrm>
            <a:prstGeom prst="rect">
              <a:avLst/>
            </a:prstGeom>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Mischievous Responses</a:t>
              </a:r>
            </a:p>
          </p:txBody>
        </p:sp>
        <p:sp>
          <p:nvSpPr>
            <p:cNvPr id="17" name="TextBox 16">
              <a:extLst>
                <a:ext uri="{FF2B5EF4-FFF2-40B4-BE49-F238E27FC236}">
                  <a16:creationId xmlns:a16="http://schemas.microsoft.com/office/drawing/2014/main" id="{22034421-B2C2-358F-977D-8A5B86CD0DBD}"/>
                </a:ext>
              </a:extLst>
            </p:cNvPr>
            <p:cNvSpPr txBox="1"/>
            <p:nvPr/>
          </p:nvSpPr>
          <p:spPr>
            <a:xfrm>
              <a:off x="5218191" y="1321082"/>
              <a:ext cx="1737360" cy="347472"/>
            </a:xfrm>
            <a:prstGeom prst="rect">
              <a:avLst/>
            </a:prstGeom>
            <a:solidFill>
              <a:srgbClr val="DDFFDD"/>
            </a:solid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2000" b="0" i="0" u="none" strike="noStrike" kern="1200" cap="none" spc="0" normalizeH="0" baseline="0" noProof="0" dirty="0">
                  <a:ln>
                    <a:noFill/>
                  </a:ln>
                  <a:effectLst/>
                  <a:uLnTx/>
                  <a:uFillTx/>
                  <a:ea typeface="+mj-ea"/>
                  <a:cs typeface="Tahoma" pitchFamily="34" charset="0"/>
                </a:rPr>
                <a:t>Valid Responses</a:t>
              </a:r>
            </a:p>
          </p:txBody>
        </p:sp>
      </p:grpSp>
      <p:sp>
        <p:nvSpPr>
          <p:cNvPr id="2" name="Rectangle 1">
            <a:extLst>
              <a:ext uri="{FF2B5EF4-FFF2-40B4-BE49-F238E27FC236}">
                <a16:creationId xmlns:a16="http://schemas.microsoft.com/office/drawing/2014/main" id="{135019E3-5C17-102D-D63B-FA5949946044}"/>
              </a:ext>
              <a:ext uri="{C183D7F6-B498-43B3-948B-1728B52AA6E4}">
                <adec:decorative xmlns:adec="http://schemas.microsoft.com/office/drawing/2017/decorative" val="1"/>
              </a:ext>
            </a:extLst>
          </p:cNvPr>
          <p:cNvSpPr/>
          <p:nvPr/>
        </p:nvSpPr>
        <p:spPr>
          <a:xfrm>
            <a:off x="7537759" y="1996958"/>
            <a:ext cx="4516479" cy="286408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1293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B49A1-D477-F04B-B4CA-EA5B96685583}"/>
              </a:ext>
            </a:extLst>
          </p:cNvPr>
          <p:cNvSpPr>
            <a:spLocks noGrp="1"/>
          </p:cNvSpPr>
          <p:nvPr>
            <p:ph type="title"/>
          </p:nvPr>
        </p:nvSpPr>
        <p:spPr/>
        <p:txBody>
          <a:bodyPr/>
          <a:lstStyle/>
          <a:p>
            <a:r>
              <a:rPr lang="en-US" dirty="0">
                <a:solidFill>
                  <a:schemeClr val="bg2"/>
                </a:solidFill>
              </a:rPr>
              <a:t>Ease of Use and Ease of Navigation Response Distributions</a:t>
            </a:r>
          </a:p>
        </p:txBody>
      </p:sp>
      <p:graphicFrame>
        <p:nvGraphicFramePr>
          <p:cNvPr id="3" name="Chart 2" descr="This chart of the distribution of ease of use ratings by quality of responses to question 11 shows a pattern very similar to the customer satisfaction responses.">
            <a:extLst>
              <a:ext uri="{FF2B5EF4-FFF2-40B4-BE49-F238E27FC236}">
                <a16:creationId xmlns:a16="http://schemas.microsoft.com/office/drawing/2014/main" id="{8450B92E-758B-26D0-B3B1-5E13A5CE2C5E}"/>
              </a:ext>
            </a:extLst>
          </p:cNvPr>
          <p:cNvGraphicFramePr>
            <a:graphicFrameLocks/>
          </p:cNvGraphicFramePr>
          <p:nvPr>
            <p:extLst>
              <p:ext uri="{D42A27DB-BD31-4B8C-83A1-F6EECF244321}">
                <p14:modId xmlns:p14="http://schemas.microsoft.com/office/powerpoint/2010/main" val="429251423"/>
              </p:ext>
            </p:extLst>
          </p:nvPr>
        </p:nvGraphicFramePr>
        <p:xfrm>
          <a:off x="177949" y="139262"/>
          <a:ext cx="11859858" cy="3184263"/>
        </p:xfrm>
        <a:graphic>
          <a:graphicData uri="http://schemas.openxmlformats.org/drawingml/2006/chart">
            <c:chart xmlns:c="http://schemas.openxmlformats.org/drawingml/2006/chart" xmlns:r="http://schemas.openxmlformats.org/officeDocument/2006/relationships" r:id="rId3"/>
          </a:graphicData>
        </a:graphic>
      </p:graphicFrame>
      <p:sp>
        <p:nvSpPr>
          <p:cNvPr id="23" name="Rectangle 22">
            <a:extLst>
              <a:ext uri="{FF2B5EF4-FFF2-40B4-BE49-F238E27FC236}">
                <a16:creationId xmlns:a16="http://schemas.microsoft.com/office/drawing/2014/main" id="{90F4B00B-4F6C-D9E4-B41D-6F2EE5D68020}"/>
              </a:ext>
              <a:ext uri="{C183D7F6-B498-43B3-948B-1728B52AA6E4}">
                <adec:decorative xmlns:adec="http://schemas.microsoft.com/office/drawing/2017/decorative" val="1"/>
              </a:ext>
            </a:extLst>
          </p:cNvPr>
          <p:cNvSpPr/>
          <p:nvPr/>
        </p:nvSpPr>
        <p:spPr>
          <a:xfrm>
            <a:off x="7504608" y="526876"/>
            <a:ext cx="4509437" cy="274320"/>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24" name="Rectangle 23">
            <a:extLst>
              <a:ext uri="{FF2B5EF4-FFF2-40B4-BE49-F238E27FC236}">
                <a16:creationId xmlns:a16="http://schemas.microsoft.com/office/drawing/2014/main" id="{9914EC52-8AD1-16B2-B611-FCDDAFF17E64}"/>
              </a:ext>
              <a:ext uri="{C183D7F6-B498-43B3-948B-1728B52AA6E4}">
                <adec:decorative xmlns:adec="http://schemas.microsoft.com/office/drawing/2017/decorative" val="1"/>
              </a:ext>
            </a:extLst>
          </p:cNvPr>
          <p:cNvSpPr/>
          <p:nvPr/>
        </p:nvSpPr>
        <p:spPr>
          <a:xfrm>
            <a:off x="961292" y="526876"/>
            <a:ext cx="6521727" cy="274320"/>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7" name="Straight Arrow Connector 6">
            <a:extLst>
              <a:ext uri="{FF2B5EF4-FFF2-40B4-BE49-F238E27FC236}">
                <a16:creationId xmlns:a16="http://schemas.microsoft.com/office/drawing/2014/main" id="{49980E88-D875-0C11-DBA3-3A1496F8A15A}"/>
              </a:ext>
              <a:ext uri="{C183D7F6-B498-43B3-948B-1728B52AA6E4}">
                <adec:decorative xmlns:adec="http://schemas.microsoft.com/office/drawing/2017/decorative" val="1"/>
              </a:ext>
            </a:extLst>
          </p:cNvPr>
          <p:cNvCxnSpPr>
            <a:cxnSpLocks/>
          </p:cNvCxnSpPr>
          <p:nvPr/>
        </p:nvCxnSpPr>
        <p:spPr>
          <a:xfrm>
            <a:off x="7092461" y="664036"/>
            <a:ext cx="844062"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04BAE56-717A-5980-40DD-784DC0F3057D}"/>
              </a:ext>
              <a:ext uri="{C183D7F6-B498-43B3-948B-1728B52AA6E4}">
                <adec:decorative xmlns:adec="http://schemas.microsoft.com/office/drawing/2017/decorative" val="1"/>
              </a:ext>
            </a:extLst>
          </p:cNvPr>
          <p:cNvSpPr txBox="1"/>
          <p:nvPr/>
        </p:nvSpPr>
        <p:spPr>
          <a:xfrm>
            <a:off x="8031695" y="540592"/>
            <a:ext cx="2509520" cy="2468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Mischievous Responses 	</a:t>
            </a:r>
          </a:p>
        </p:txBody>
      </p:sp>
      <p:sp>
        <p:nvSpPr>
          <p:cNvPr id="9" name="TextBox 8">
            <a:extLst>
              <a:ext uri="{FF2B5EF4-FFF2-40B4-BE49-F238E27FC236}">
                <a16:creationId xmlns:a16="http://schemas.microsoft.com/office/drawing/2014/main" id="{27519744-6D68-8991-B144-532BCE44EF03}"/>
              </a:ext>
              <a:ext uri="{C183D7F6-B498-43B3-948B-1728B52AA6E4}">
                <adec:decorative xmlns:adec="http://schemas.microsoft.com/office/drawing/2017/decorative" val="1"/>
              </a:ext>
            </a:extLst>
          </p:cNvPr>
          <p:cNvSpPr txBox="1"/>
          <p:nvPr/>
        </p:nvSpPr>
        <p:spPr>
          <a:xfrm>
            <a:off x="5524489" y="539492"/>
            <a:ext cx="1737360" cy="2490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Valid Responses</a:t>
            </a:r>
          </a:p>
        </p:txBody>
      </p:sp>
      <p:cxnSp>
        <p:nvCxnSpPr>
          <p:cNvPr id="6" name="Straight Connector 5">
            <a:extLst>
              <a:ext uri="{FF2B5EF4-FFF2-40B4-BE49-F238E27FC236}">
                <a16:creationId xmlns:a16="http://schemas.microsoft.com/office/drawing/2014/main" id="{61726BC2-FA9E-7A5E-811D-326FEE816FC0}"/>
              </a:ext>
              <a:ext uri="{C183D7F6-B498-43B3-948B-1728B52AA6E4}">
                <adec:decorative xmlns:adec="http://schemas.microsoft.com/office/drawing/2017/decorative" val="1"/>
              </a:ext>
            </a:extLst>
          </p:cNvPr>
          <p:cNvCxnSpPr>
            <a:cxnSpLocks/>
          </p:cNvCxnSpPr>
          <p:nvPr/>
        </p:nvCxnSpPr>
        <p:spPr>
          <a:xfrm>
            <a:off x="7514492" y="534685"/>
            <a:ext cx="0" cy="1732546"/>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graphicFrame>
        <p:nvGraphicFramePr>
          <p:cNvPr id="13" name="Chart 12" descr="This chart of the distribution of ease of navigation ratings by quality of responses to question 11 shows a pattern very similar to the customer satisfaction responses.">
            <a:extLst>
              <a:ext uri="{FF2B5EF4-FFF2-40B4-BE49-F238E27FC236}">
                <a16:creationId xmlns:a16="http://schemas.microsoft.com/office/drawing/2014/main" id="{4E9954DA-04B5-4587-AA73-7B608DF2023E}"/>
              </a:ext>
            </a:extLst>
          </p:cNvPr>
          <p:cNvGraphicFramePr>
            <a:graphicFrameLocks/>
          </p:cNvGraphicFramePr>
          <p:nvPr>
            <p:extLst>
              <p:ext uri="{D42A27DB-BD31-4B8C-83A1-F6EECF244321}">
                <p14:modId xmlns:p14="http://schemas.microsoft.com/office/powerpoint/2010/main" val="306572357"/>
              </p:ext>
            </p:extLst>
          </p:nvPr>
        </p:nvGraphicFramePr>
        <p:xfrm>
          <a:off x="166071" y="3447390"/>
          <a:ext cx="11859858" cy="3184263"/>
        </p:xfrm>
        <a:graphic>
          <a:graphicData uri="http://schemas.openxmlformats.org/drawingml/2006/chart">
            <c:chart xmlns:c="http://schemas.openxmlformats.org/drawingml/2006/chart" xmlns:r="http://schemas.openxmlformats.org/officeDocument/2006/relationships" r:id="rId4"/>
          </a:graphicData>
        </a:graphic>
      </p:graphicFrame>
      <p:sp>
        <p:nvSpPr>
          <p:cNvPr id="27" name="Rectangle 26">
            <a:extLst>
              <a:ext uri="{FF2B5EF4-FFF2-40B4-BE49-F238E27FC236}">
                <a16:creationId xmlns:a16="http://schemas.microsoft.com/office/drawing/2014/main" id="{4A26AFD1-126E-656E-DC4E-3FCAD1CFD4CF}"/>
              </a:ext>
              <a:ext uri="{C183D7F6-B498-43B3-948B-1728B52AA6E4}">
                <adec:decorative xmlns:adec="http://schemas.microsoft.com/office/drawing/2017/decorative" val="1"/>
              </a:ext>
            </a:extLst>
          </p:cNvPr>
          <p:cNvSpPr/>
          <p:nvPr/>
        </p:nvSpPr>
        <p:spPr>
          <a:xfrm>
            <a:off x="7483019" y="3817391"/>
            <a:ext cx="4509437" cy="274320"/>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28" name="Rectangle 27">
            <a:extLst>
              <a:ext uri="{FF2B5EF4-FFF2-40B4-BE49-F238E27FC236}">
                <a16:creationId xmlns:a16="http://schemas.microsoft.com/office/drawing/2014/main" id="{03757276-F341-C5F5-E4B7-165507A5D010}"/>
              </a:ext>
              <a:ext uri="{C183D7F6-B498-43B3-948B-1728B52AA6E4}">
                <adec:decorative xmlns:adec="http://schemas.microsoft.com/office/drawing/2017/decorative" val="1"/>
              </a:ext>
            </a:extLst>
          </p:cNvPr>
          <p:cNvSpPr/>
          <p:nvPr/>
        </p:nvSpPr>
        <p:spPr>
          <a:xfrm>
            <a:off x="939703" y="3817391"/>
            <a:ext cx="6521727" cy="274320"/>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29" name="Straight Arrow Connector 28">
            <a:extLst>
              <a:ext uri="{FF2B5EF4-FFF2-40B4-BE49-F238E27FC236}">
                <a16:creationId xmlns:a16="http://schemas.microsoft.com/office/drawing/2014/main" id="{42629B64-6988-8B61-2998-2DC7BDEF8631}"/>
              </a:ext>
              <a:ext uri="{C183D7F6-B498-43B3-948B-1728B52AA6E4}">
                <adec:decorative xmlns:adec="http://schemas.microsoft.com/office/drawing/2017/decorative" val="1"/>
              </a:ext>
            </a:extLst>
          </p:cNvPr>
          <p:cNvCxnSpPr>
            <a:cxnSpLocks/>
          </p:cNvCxnSpPr>
          <p:nvPr/>
        </p:nvCxnSpPr>
        <p:spPr>
          <a:xfrm>
            <a:off x="7070872" y="3954551"/>
            <a:ext cx="844062"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93553EE6-927D-82C9-976C-7A4FC3443710}"/>
              </a:ext>
              <a:ext uri="{C183D7F6-B498-43B3-948B-1728B52AA6E4}">
                <adec:decorative xmlns:adec="http://schemas.microsoft.com/office/drawing/2017/decorative" val="1"/>
              </a:ext>
            </a:extLst>
          </p:cNvPr>
          <p:cNvSpPr txBox="1"/>
          <p:nvPr/>
        </p:nvSpPr>
        <p:spPr>
          <a:xfrm>
            <a:off x="8010106" y="3831107"/>
            <a:ext cx="2509520" cy="2468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Mischievous Responses 	</a:t>
            </a:r>
          </a:p>
        </p:txBody>
      </p:sp>
      <p:sp>
        <p:nvSpPr>
          <p:cNvPr id="31" name="TextBox 30">
            <a:extLst>
              <a:ext uri="{FF2B5EF4-FFF2-40B4-BE49-F238E27FC236}">
                <a16:creationId xmlns:a16="http://schemas.microsoft.com/office/drawing/2014/main" id="{9551DE8E-C369-FBC0-C7EE-FFB56DF40600}"/>
              </a:ext>
              <a:ext uri="{C183D7F6-B498-43B3-948B-1728B52AA6E4}">
                <adec:decorative xmlns:adec="http://schemas.microsoft.com/office/drawing/2017/decorative" val="1"/>
              </a:ext>
            </a:extLst>
          </p:cNvPr>
          <p:cNvSpPr txBox="1"/>
          <p:nvPr/>
        </p:nvSpPr>
        <p:spPr>
          <a:xfrm>
            <a:off x="5502900" y="3830007"/>
            <a:ext cx="1737360" cy="2490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Valid Responses</a:t>
            </a:r>
          </a:p>
        </p:txBody>
      </p:sp>
      <p:cxnSp>
        <p:nvCxnSpPr>
          <p:cNvPr id="32" name="Straight Connector 31">
            <a:extLst>
              <a:ext uri="{FF2B5EF4-FFF2-40B4-BE49-F238E27FC236}">
                <a16:creationId xmlns:a16="http://schemas.microsoft.com/office/drawing/2014/main" id="{E6B488E3-4C0A-B856-45F3-0CC4085D6FC4}"/>
              </a:ext>
              <a:ext uri="{C183D7F6-B498-43B3-948B-1728B52AA6E4}">
                <adec:decorative xmlns:adec="http://schemas.microsoft.com/office/drawing/2017/decorative" val="1"/>
              </a:ext>
            </a:extLst>
          </p:cNvPr>
          <p:cNvCxnSpPr>
            <a:cxnSpLocks/>
          </p:cNvCxnSpPr>
          <p:nvPr/>
        </p:nvCxnSpPr>
        <p:spPr>
          <a:xfrm flipH="1">
            <a:off x="7483019" y="3825200"/>
            <a:ext cx="9884" cy="1801877"/>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5339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82F9A-817B-86DC-6442-C0AA9496377F}"/>
              </a:ext>
            </a:extLst>
          </p:cNvPr>
          <p:cNvSpPr>
            <a:spLocks noGrp="1"/>
          </p:cNvSpPr>
          <p:nvPr>
            <p:ph type="title"/>
          </p:nvPr>
        </p:nvSpPr>
        <p:spPr/>
        <p:txBody>
          <a:bodyPr/>
          <a:lstStyle/>
          <a:p>
            <a:r>
              <a:rPr lang="en-US" dirty="0">
                <a:solidFill>
                  <a:schemeClr val="bg2"/>
                </a:solidFill>
              </a:rPr>
              <a:t>Relevance of Search Results and Trust in BLS ratings</a:t>
            </a:r>
          </a:p>
        </p:txBody>
      </p:sp>
      <p:graphicFrame>
        <p:nvGraphicFramePr>
          <p:cNvPr id="9" name="Chart 8" descr="Chart showing ratings of relevance of search results by quality of response to question 11 shows patterns similar to the previous ratings.">
            <a:extLst>
              <a:ext uri="{FF2B5EF4-FFF2-40B4-BE49-F238E27FC236}">
                <a16:creationId xmlns:a16="http://schemas.microsoft.com/office/drawing/2014/main" id="{416C474A-1767-47A2-BD76-FE94672EDCA8}"/>
              </a:ext>
            </a:extLst>
          </p:cNvPr>
          <p:cNvGraphicFramePr>
            <a:graphicFrameLocks/>
          </p:cNvGraphicFramePr>
          <p:nvPr>
            <p:extLst>
              <p:ext uri="{D42A27DB-BD31-4B8C-83A1-F6EECF244321}">
                <p14:modId xmlns:p14="http://schemas.microsoft.com/office/powerpoint/2010/main" val="3075037357"/>
              </p:ext>
            </p:extLst>
          </p:nvPr>
        </p:nvGraphicFramePr>
        <p:xfrm>
          <a:off x="278034" y="139850"/>
          <a:ext cx="11635931" cy="3191179"/>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a:extLst>
              <a:ext uri="{FF2B5EF4-FFF2-40B4-BE49-F238E27FC236}">
                <a16:creationId xmlns:a16="http://schemas.microsoft.com/office/drawing/2014/main" id="{EC8318CE-A06D-D819-48D4-A087D0F0A135}"/>
              </a:ext>
              <a:ext uri="{C183D7F6-B498-43B3-948B-1728B52AA6E4}">
                <adec:decorative xmlns:adec="http://schemas.microsoft.com/office/drawing/2017/decorative" val="1"/>
              </a:ext>
            </a:extLst>
          </p:cNvPr>
          <p:cNvSpPr/>
          <p:nvPr/>
        </p:nvSpPr>
        <p:spPr>
          <a:xfrm>
            <a:off x="7481163" y="444815"/>
            <a:ext cx="4432802" cy="260604"/>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dirty="0"/>
          </a:p>
        </p:txBody>
      </p:sp>
      <p:sp>
        <p:nvSpPr>
          <p:cNvPr id="11" name="Rectangle 10">
            <a:extLst>
              <a:ext uri="{FF2B5EF4-FFF2-40B4-BE49-F238E27FC236}">
                <a16:creationId xmlns:a16="http://schemas.microsoft.com/office/drawing/2014/main" id="{D9ADAA67-D5AE-5C37-0D20-27DF32119BF9}"/>
              </a:ext>
              <a:ext uri="{C183D7F6-B498-43B3-948B-1728B52AA6E4}">
                <adec:decorative xmlns:adec="http://schemas.microsoft.com/office/drawing/2017/decorative" val="1"/>
              </a:ext>
            </a:extLst>
          </p:cNvPr>
          <p:cNvSpPr/>
          <p:nvPr/>
        </p:nvSpPr>
        <p:spPr>
          <a:xfrm>
            <a:off x="973015" y="444815"/>
            <a:ext cx="6521727" cy="274320"/>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12" name="Straight Arrow Connector 11">
            <a:extLst>
              <a:ext uri="{FF2B5EF4-FFF2-40B4-BE49-F238E27FC236}">
                <a16:creationId xmlns:a16="http://schemas.microsoft.com/office/drawing/2014/main" id="{3F2AF892-AE24-ED61-2A70-64D28F412631}"/>
              </a:ext>
              <a:ext uri="{C183D7F6-B498-43B3-948B-1728B52AA6E4}">
                <adec:decorative xmlns:adec="http://schemas.microsoft.com/office/drawing/2017/decorative" val="1"/>
              </a:ext>
            </a:extLst>
          </p:cNvPr>
          <p:cNvCxnSpPr>
            <a:cxnSpLocks/>
          </p:cNvCxnSpPr>
          <p:nvPr/>
        </p:nvCxnSpPr>
        <p:spPr>
          <a:xfrm>
            <a:off x="7069015" y="581975"/>
            <a:ext cx="844062"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8E3B8B6-44FB-D22D-EB93-81C48255D58B}"/>
              </a:ext>
              <a:ext uri="{C183D7F6-B498-43B3-948B-1728B52AA6E4}">
                <adec:decorative xmlns:adec="http://schemas.microsoft.com/office/drawing/2017/decorative" val="1"/>
              </a:ext>
            </a:extLst>
          </p:cNvPr>
          <p:cNvSpPr txBox="1"/>
          <p:nvPr/>
        </p:nvSpPr>
        <p:spPr>
          <a:xfrm>
            <a:off x="8008249" y="458531"/>
            <a:ext cx="2509520" cy="2468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Mischievous Responses 	</a:t>
            </a:r>
          </a:p>
        </p:txBody>
      </p:sp>
      <p:sp>
        <p:nvSpPr>
          <p:cNvPr id="14" name="TextBox 13">
            <a:extLst>
              <a:ext uri="{FF2B5EF4-FFF2-40B4-BE49-F238E27FC236}">
                <a16:creationId xmlns:a16="http://schemas.microsoft.com/office/drawing/2014/main" id="{F386C349-458B-ADF9-330B-9C92178CDD1F}"/>
              </a:ext>
              <a:ext uri="{C183D7F6-B498-43B3-948B-1728B52AA6E4}">
                <adec:decorative xmlns:adec="http://schemas.microsoft.com/office/drawing/2017/decorative" val="1"/>
              </a:ext>
            </a:extLst>
          </p:cNvPr>
          <p:cNvSpPr txBox="1"/>
          <p:nvPr/>
        </p:nvSpPr>
        <p:spPr>
          <a:xfrm>
            <a:off x="5501043" y="457431"/>
            <a:ext cx="1737360" cy="2490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Valid Responses</a:t>
            </a:r>
          </a:p>
        </p:txBody>
      </p:sp>
      <p:cxnSp>
        <p:nvCxnSpPr>
          <p:cNvPr id="15" name="Straight Connector 14">
            <a:extLst>
              <a:ext uri="{FF2B5EF4-FFF2-40B4-BE49-F238E27FC236}">
                <a16:creationId xmlns:a16="http://schemas.microsoft.com/office/drawing/2014/main" id="{6B79C98E-2AA7-513A-89CF-67C626243D5D}"/>
              </a:ext>
              <a:ext uri="{C183D7F6-B498-43B3-948B-1728B52AA6E4}">
                <adec:decorative xmlns:adec="http://schemas.microsoft.com/office/drawing/2017/decorative" val="1"/>
              </a:ext>
            </a:extLst>
          </p:cNvPr>
          <p:cNvCxnSpPr>
            <a:cxnSpLocks/>
          </p:cNvCxnSpPr>
          <p:nvPr/>
        </p:nvCxnSpPr>
        <p:spPr>
          <a:xfrm>
            <a:off x="7491046" y="616746"/>
            <a:ext cx="0" cy="1732546"/>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graphicFrame>
        <p:nvGraphicFramePr>
          <p:cNvPr id="19" name="Chart 18" descr="Chart showing ratings of trust in BLS data by quality of response to question 11, showing similar patterns to the previous ratings.">
            <a:extLst>
              <a:ext uri="{FF2B5EF4-FFF2-40B4-BE49-F238E27FC236}">
                <a16:creationId xmlns:a16="http://schemas.microsoft.com/office/drawing/2014/main" id="{7A073BB7-8CFF-4231-A6F3-5D0F30A53360}"/>
              </a:ext>
            </a:extLst>
          </p:cNvPr>
          <p:cNvGraphicFramePr>
            <a:graphicFrameLocks/>
          </p:cNvGraphicFramePr>
          <p:nvPr>
            <p:extLst>
              <p:ext uri="{D42A27DB-BD31-4B8C-83A1-F6EECF244321}">
                <p14:modId xmlns:p14="http://schemas.microsoft.com/office/powerpoint/2010/main" val="574388772"/>
              </p:ext>
            </p:extLst>
          </p:nvPr>
        </p:nvGraphicFramePr>
        <p:xfrm>
          <a:off x="278035" y="3526972"/>
          <a:ext cx="11635930" cy="3191179"/>
        </p:xfrm>
        <a:graphic>
          <a:graphicData uri="http://schemas.openxmlformats.org/drawingml/2006/chart">
            <c:chart xmlns:c="http://schemas.openxmlformats.org/drawingml/2006/chart" xmlns:r="http://schemas.openxmlformats.org/officeDocument/2006/relationships" r:id="rId3"/>
          </a:graphicData>
        </a:graphic>
      </p:graphicFrame>
      <p:sp>
        <p:nvSpPr>
          <p:cNvPr id="20" name="Rectangle 19">
            <a:extLst>
              <a:ext uri="{FF2B5EF4-FFF2-40B4-BE49-F238E27FC236}">
                <a16:creationId xmlns:a16="http://schemas.microsoft.com/office/drawing/2014/main" id="{E9067677-B601-7063-C7A6-8313D00674CA}"/>
              </a:ext>
              <a:ext uri="{C183D7F6-B498-43B3-948B-1728B52AA6E4}">
                <adec:decorative xmlns:adec="http://schemas.microsoft.com/office/drawing/2017/decorative" val="1"/>
              </a:ext>
            </a:extLst>
          </p:cNvPr>
          <p:cNvSpPr/>
          <p:nvPr/>
        </p:nvSpPr>
        <p:spPr>
          <a:xfrm>
            <a:off x="7479323" y="3998221"/>
            <a:ext cx="4432802" cy="260604"/>
          </a:xfrm>
          <a:prstGeom prst="rect">
            <a:avLst/>
          </a:prstGeom>
          <a:solidFill>
            <a:srgbClr val="FFD1D1"/>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2000" kern="1200"/>
          </a:p>
        </p:txBody>
      </p:sp>
      <p:sp>
        <p:nvSpPr>
          <p:cNvPr id="21" name="Rectangle 20">
            <a:extLst>
              <a:ext uri="{FF2B5EF4-FFF2-40B4-BE49-F238E27FC236}">
                <a16:creationId xmlns:a16="http://schemas.microsoft.com/office/drawing/2014/main" id="{99AB56B9-44D4-075D-1A91-C21240D52252}"/>
              </a:ext>
              <a:ext uri="{C183D7F6-B498-43B3-948B-1728B52AA6E4}">
                <adec:decorative xmlns:adec="http://schemas.microsoft.com/office/drawing/2017/decorative" val="1"/>
              </a:ext>
            </a:extLst>
          </p:cNvPr>
          <p:cNvSpPr/>
          <p:nvPr/>
        </p:nvSpPr>
        <p:spPr>
          <a:xfrm>
            <a:off x="959452" y="3998221"/>
            <a:ext cx="6521727" cy="274320"/>
          </a:xfrm>
          <a:prstGeom prst="rect">
            <a:avLst/>
          </a:prstGeom>
          <a:solidFill>
            <a:srgbClr val="DDFFDD"/>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kern="1200"/>
          </a:p>
        </p:txBody>
      </p:sp>
      <p:cxnSp>
        <p:nvCxnSpPr>
          <p:cNvPr id="22" name="Straight Arrow Connector 21">
            <a:extLst>
              <a:ext uri="{FF2B5EF4-FFF2-40B4-BE49-F238E27FC236}">
                <a16:creationId xmlns:a16="http://schemas.microsoft.com/office/drawing/2014/main" id="{6E344B86-2292-3A70-8B52-6FA41A74E6E8}"/>
              </a:ext>
              <a:ext uri="{C183D7F6-B498-43B3-948B-1728B52AA6E4}">
                <adec:decorative xmlns:adec="http://schemas.microsoft.com/office/drawing/2017/decorative" val="1"/>
              </a:ext>
            </a:extLst>
          </p:cNvPr>
          <p:cNvCxnSpPr>
            <a:cxnSpLocks/>
          </p:cNvCxnSpPr>
          <p:nvPr/>
        </p:nvCxnSpPr>
        <p:spPr>
          <a:xfrm>
            <a:off x="7055452" y="4135381"/>
            <a:ext cx="844062"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5C99427-BD16-E7B5-CA75-95E930001342}"/>
              </a:ext>
              <a:ext uri="{C183D7F6-B498-43B3-948B-1728B52AA6E4}">
                <adec:decorative xmlns:adec="http://schemas.microsoft.com/office/drawing/2017/decorative" val="1"/>
              </a:ext>
            </a:extLst>
          </p:cNvPr>
          <p:cNvSpPr txBox="1"/>
          <p:nvPr/>
        </p:nvSpPr>
        <p:spPr>
          <a:xfrm>
            <a:off x="7994686" y="4011937"/>
            <a:ext cx="2509520" cy="2468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Mischievous Responses 	</a:t>
            </a:r>
          </a:p>
        </p:txBody>
      </p:sp>
      <p:sp>
        <p:nvSpPr>
          <p:cNvPr id="24" name="TextBox 23">
            <a:extLst>
              <a:ext uri="{FF2B5EF4-FFF2-40B4-BE49-F238E27FC236}">
                <a16:creationId xmlns:a16="http://schemas.microsoft.com/office/drawing/2014/main" id="{4B13B599-C1D8-C192-1258-A09B1815E92B}"/>
              </a:ext>
              <a:ext uri="{C183D7F6-B498-43B3-948B-1728B52AA6E4}">
                <adec:decorative xmlns:adec="http://schemas.microsoft.com/office/drawing/2017/decorative" val="1"/>
              </a:ext>
            </a:extLst>
          </p:cNvPr>
          <p:cNvSpPr txBox="1"/>
          <p:nvPr/>
        </p:nvSpPr>
        <p:spPr>
          <a:xfrm>
            <a:off x="5487480" y="4010837"/>
            <a:ext cx="1737360" cy="249088"/>
          </a:xfrm>
          <a:prstGeom prst="rect">
            <a:avLst/>
          </a:prstGeom>
          <a:noFill/>
        </p:spPr>
        <p:txBody>
          <a:bodyPr vert="horz" wrap="none" lIns="91440" tIns="45720" rIns="91440" bIns="45720" rtlCol="0" anchor="ctr">
            <a:noAutofit/>
          </a:bodyPr>
          <a:lstStyle/>
          <a:p>
            <a:pPr marL="0" marR="0" indent="0" algn="ctr" defTabSz="914400" rtl="0" eaLnBrk="1" fontAlgn="auto" latinLnBrk="0" hangingPunct="1">
              <a:lnSpc>
                <a:spcPct val="100000"/>
              </a:lnSpc>
              <a:spcBef>
                <a:spcPct val="0"/>
              </a:spcBef>
              <a:spcAft>
                <a:spcPts val="0"/>
              </a:spcAft>
              <a:buClrTx/>
              <a:buSzTx/>
              <a:buFontTx/>
              <a:buNone/>
              <a:tabLst/>
            </a:pPr>
            <a:r>
              <a:rPr kumimoji="0" lang="en-US" sz="1600" b="0" i="0" u="none" strike="noStrike" kern="1200" cap="none" spc="0" normalizeH="0" baseline="0" noProof="0" dirty="0">
                <a:ln>
                  <a:noFill/>
                </a:ln>
                <a:effectLst/>
                <a:uLnTx/>
                <a:uFillTx/>
                <a:ea typeface="+mj-ea"/>
                <a:cs typeface="Tahoma" pitchFamily="34" charset="0"/>
              </a:rPr>
              <a:t>Valid Responses</a:t>
            </a:r>
          </a:p>
        </p:txBody>
      </p:sp>
      <p:cxnSp>
        <p:nvCxnSpPr>
          <p:cNvPr id="25" name="Straight Connector 24">
            <a:extLst>
              <a:ext uri="{FF2B5EF4-FFF2-40B4-BE49-F238E27FC236}">
                <a16:creationId xmlns:a16="http://schemas.microsoft.com/office/drawing/2014/main" id="{006E2B37-7436-0253-4F71-A7A4F3CE932A}"/>
              </a:ext>
              <a:ext uri="{C183D7F6-B498-43B3-948B-1728B52AA6E4}">
                <adec:decorative xmlns:adec="http://schemas.microsoft.com/office/drawing/2017/decorative" val="1"/>
              </a:ext>
            </a:extLst>
          </p:cNvPr>
          <p:cNvCxnSpPr>
            <a:cxnSpLocks/>
          </p:cNvCxnSpPr>
          <p:nvPr/>
        </p:nvCxnSpPr>
        <p:spPr>
          <a:xfrm>
            <a:off x="7477483" y="3970861"/>
            <a:ext cx="0" cy="1732546"/>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890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70A389-488D-3A52-D067-8BD034526255}"/>
              </a:ext>
            </a:extLst>
          </p:cNvPr>
          <p:cNvSpPr>
            <a:spLocks noGrp="1"/>
          </p:cNvSpPr>
          <p:nvPr>
            <p:ph type="title"/>
          </p:nvPr>
        </p:nvSpPr>
        <p:spPr/>
        <p:txBody>
          <a:bodyPr/>
          <a:lstStyle/>
          <a:p>
            <a:r>
              <a:rPr lang="en-US" dirty="0"/>
              <a:t>Average Ratings by Validity of Q11 Response</a:t>
            </a:r>
            <a:br>
              <a:rPr lang="en-US" dirty="0"/>
            </a:br>
            <a:endParaRPr lang="en-US" dirty="0"/>
          </a:p>
        </p:txBody>
      </p:sp>
      <p:graphicFrame>
        <p:nvGraphicFramePr>
          <p:cNvPr id="5" name="Chart 4" descr="Chart showing the means for all 5 ratings for valid respondents versus mischievous respondents; in all cases the means for valid responses are approximately 1 point higher">
            <a:extLst>
              <a:ext uri="{FF2B5EF4-FFF2-40B4-BE49-F238E27FC236}">
                <a16:creationId xmlns:a16="http://schemas.microsoft.com/office/drawing/2014/main" id="{F2FF4696-813B-71AE-C38F-82299FD41DDF}"/>
              </a:ext>
            </a:extLst>
          </p:cNvPr>
          <p:cNvGraphicFramePr>
            <a:graphicFrameLocks/>
          </p:cNvGraphicFramePr>
          <p:nvPr>
            <p:extLst>
              <p:ext uri="{D42A27DB-BD31-4B8C-83A1-F6EECF244321}">
                <p14:modId xmlns:p14="http://schemas.microsoft.com/office/powerpoint/2010/main" val="1110383035"/>
              </p:ext>
            </p:extLst>
          </p:nvPr>
        </p:nvGraphicFramePr>
        <p:xfrm>
          <a:off x="1488831" y="1089020"/>
          <a:ext cx="9390183" cy="53235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7149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E4F92-3C1E-5AA1-83A7-A69FFC0C8B39}"/>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A443D54A-4C2F-D44F-220A-7B5D527E75A6}"/>
              </a:ext>
            </a:extLst>
          </p:cNvPr>
          <p:cNvSpPr>
            <a:spLocks noGrp="1"/>
          </p:cNvSpPr>
          <p:nvPr>
            <p:ph idx="1"/>
          </p:nvPr>
        </p:nvSpPr>
        <p:spPr>
          <a:xfrm>
            <a:off x="495300" y="1261872"/>
            <a:ext cx="11201400" cy="3992563"/>
          </a:xfrm>
        </p:spPr>
        <p:txBody>
          <a:bodyPr/>
          <a:lstStyle/>
          <a:p>
            <a:r>
              <a:rPr lang="en-US" dirty="0"/>
              <a:t>Insincere/problematic/mischievous respondents are prevalent in web surveys, negatively impacting data quality</a:t>
            </a:r>
          </a:p>
          <a:p>
            <a:pPr lvl="1"/>
            <a:r>
              <a:rPr lang="en-US" dirty="0"/>
              <a:t>Different attitudes &amp; prevalence rates and across online samples (Kennedy et al, 2020); More extreme reports (Litman et al, 2023)*</a:t>
            </a:r>
          </a:p>
          <a:p>
            <a:r>
              <a:rPr lang="en-US" dirty="0"/>
              <a:t>We saw many such responses to a Customer Satisfaction survey from visitors to the BLS Occupational Outlook Handbook (OOH)</a:t>
            </a:r>
          </a:p>
          <a:p>
            <a:pPr lvl="1"/>
            <a:r>
              <a:rPr lang="en-US" dirty="0"/>
              <a:t>ID’d through open-ended responses; no other methods available for us to ID cases</a:t>
            </a:r>
          </a:p>
          <a:p>
            <a:pPr lvl="1"/>
            <a:r>
              <a:rPr lang="en-US" dirty="0"/>
              <a:t>No clear motivation to report mischievously</a:t>
            </a:r>
          </a:p>
          <a:p>
            <a:pPr lvl="2"/>
            <a:r>
              <a:rPr lang="en-US" dirty="0"/>
              <a:t>Voluntary survey, no incentives</a:t>
            </a:r>
          </a:p>
        </p:txBody>
      </p:sp>
      <p:sp>
        <p:nvSpPr>
          <p:cNvPr id="4" name="TextBox 3">
            <a:extLst>
              <a:ext uri="{FF2B5EF4-FFF2-40B4-BE49-F238E27FC236}">
                <a16:creationId xmlns:a16="http://schemas.microsoft.com/office/drawing/2014/main" id="{1CDD3146-296C-93DD-4D3F-BDD0582F65B2}"/>
              </a:ext>
            </a:extLst>
          </p:cNvPr>
          <p:cNvSpPr txBox="1"/>
          <p:nvPr/>
        </p:nvSpPr>
        <p:spPr>
          <a:xfrm>
            <a:off x="8177981" y="5059494"/>
            <a:ext cx="3913755" cy="1073267"/>
          </a:xfrm>
          <a:prstGeom prst="rect">
            <a:avLst/>
          </a:prstGeom>
          <a:solidFill>
            <a:schemeClr val="bg1"/>
          </a:solidFill>
          <a:ln>
            <a:solidFill>
              <a:schemeClr val="accent6"/>
            </a:solidFill>
          </a:ln>
        </p:spPr>
        <p:txBody>
          <a:bodyPr vert="horz" wrap="square" lIns="91440" tIns="45720" rIns="91440" bIns="45720" rtlCol="0" anchor="ctr">
            <a:noAutofit/>
          </a:bodyPr>
          <a:lstStyle/>
          <a:p>
            <a:pPr marL="233363" marR="0" indent="-233363" defTabSz="914400" rtl="0" eaLnBrk="1" fontAlgn="auto" latinLnBrk="0" hangingPunct="1">
              <a:lnSpc>
                <a:spcPct val="100000"/>
              </a:lnSpc>
              <a:spcBef>
                <a:spcPct val="0"/>
              </a:spcBef>
              <a:spcAft>
                <a:spcPts val="0"/>
              </a:spcAft>
              <a:buClrTx/>
              <a:buSzTx/>
              <a:tabLst/>
            </a:pPr>
            <a:r>
              <a:rPr lang="en-US" sz="1050" dirty="0">
                <a:solidFill>
                  <a:srgbClr val="202020"/>
                </a:solidFill>
                <a:cs typeface="Arial" panose="020B0604020202020204" pitchFamily="34" charset="0"/>
              </a:rPr>
              <a:t>*</a:t>
            </a:r>
            <a:r>
              <a:rPr lang="en-US" sz="1050" b="0" i="0" dirty="0">
                <a:solidFill>
                  <a:srgbClr val="202020"/>
                </a:solidFill>
                <a:effectLst/>
                <a:cs typeface="Arial" panose="020B0604020202020204" pitchFamily="34" charset="0"/>
              </a:rPr>
              <a:t>Litman L., et al. (2023) Did people really drink bleach to prevent COVID-19? A guide for protecting survey data against problematic respondents. </a:t>
            </a:r>
            <a:r>
              <a:rPr lang="en-US" sz="1050" b="0" i="1" dirty="0" err="1">
                <a:solidFill>
                  <a:srgbClr val="202020"/>
                </a:solidFill>
                <a:effectLst/>
                <a:cs typeface="Arial" panose="020B0604020202020204" pitchFamily="34" charset="0"/>
              </a:rPr>
              <a:t>PLoS</a:t>
            </a:r>
            <a:r>
              <a:rPr lang="en-US" sz="1050" b="0" i="1" dirty="0">
                <a:solidFill>
                  <a:srgbClr val="202020"/>
                </a:solidFill>
                <a:effectLst/>
                <a:cs typeface="Arial" panose="020B0604020202020204" pitchFamily="34" charset="0"/>
              </a:rPr>
              <a:t> ONE, 18</a:t>
            </a:r>
            <a:r>
              <a:rPr lang="en-US" sz="1050" b="0" i="0" dirty="0">
                <a:solidFill>
                  <a:srgbClr val="202020"/>
                </a:solidFill>
                <a:effectLst/>
                <a:cs typeface="Arial" panose="020B0604020202020204" pitchFamily="34" charset="0"/>
              </a:rPr>
              <a:t>(7): e0287837. https://doi.org/10.1371/journal.pone.0287837. </a:t>
            </a:r>
          </a:p>
          <a:p>
            <a:pPr marL="233363" marR="0" indent="-233363" defTabSz="914400" rtl="0" eaLnBrk="1" fontAlgn="auto" latinLnBrk="0" hangingPunct="1">
              <a:lnSpc>
                <a:spcPct val="100000"/>
              </a:lnSpc>
              <a:spcBef>
                <a:spcPct val="0"/>
              </a:spcBef>
              <a:spcAft>
                <a:spcPts val="0"/>
              </a:spcAft>
              <a:buClrTx/>
              <a:buSzTx/>
              <a:tabLst/>
            </a:pPr>
            <a:r>
              <a:rPr lang="en-US" sz="1050" b="0" i="0" dirty="0">
                <a:solidFill>
                  <a:srgbClr val="222222"/>
                </a:solidFill>
                <a:effectLst/>
                <a:cs typeface="Arial" panose="020B0604020202020204" pitchFamily="34" charset="0"/>
              </a:rPr>
              <a:t>Kennedy, C. et al. (2020).  </a:t>
            </a:r>
            <a:r>
              <a:rPr lang="en-US" sz="1050" b="0" i="1" dirty="0">
                <a:solidFill>
                  <a:srgbClr val="222222"/>
                </a:solidFill>
                <a:effectLst/>
                <a:cs typeface="Arial" panose="020B0604020202020204" pitchFamily="34" charset="0"/>
              </a:rPr>
              <a:t>Assessing the risks to online polls from bogus respondents</a:t>
            </a:r>
            <a:r>
              <a:rPr lang="en-US" sz="1050" b="0" i="0" dirty="0">
                <a:solidFill>
                  <a:srgbClr val="222222"/>
                </a:solidFill>
                <a:effectLst/>
                <a:cs typeface="Arial" panose="020B0604020202020204" pitchFamily="34" charset="0"/>
              </a:rPr>
              <a:t>. Pew Research Center.</a:t>
            </a:r>
            <a:endParaRPr kumimoji="0" lang="en-US" sz="1050" b="0" i="0" u="none" strike="noStrike" kern="1200" cap="none" spc="0" normalizeH="0" baseline="0" noProof="0" dirty="0">
              <a:ln>
                <a:noFill/>
              </a:ln>
              <a:solidFill>
                <a:schemeClr val="bg1"/>
              </a:solidFill>
              <a:effectLst/>
              <a:uLnTx/>
              <a:uFillTx/>
              <a:ea typeface="+mj-ea"/>
              <a:cs typeface="Arial" panose="020B0604020202020204" pitchFamily="34" charset="0"/>
            </a:endParaRPr>
          </a:p>
        </p:txBody>
      </p:sp>
    </p:spTree>
    <p:extLst>
      <p:ext uri="{BB962C8B-B14F-4D97-AF65-F5344CB8AC3E}">
        <p14:creationId xmlns:p14="http://schemas.microsoft.com/office/powerpoint/2010/main" val="1771577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12727-A31B-A80F-FB56-A9E077BFDACA}"/>
              </a:ext>
            </a:extLst>
          </p:cNvPr>
          <p:cNvSpPr>
            <a:spLocks noGrp="1"/>
          </p:cNvSpPr>
          <p:nvPr>
            <p:ph type="title"/>
          </p:nvPr>
        </p:nvSpPr>
        <p:spPr/>
        <p:txBody>
          <a:bodyPr/>
          <a:lstStyle/>
          <a:p>
            <a:r>
              <a:rPr lang="en-US" dirty="0"/>
              <a:t>Reporting patterns in scale-based questions</a:t>
            </a:r>
          </a:p>
        </p:txBody>
      </p:sp>
      <p:sp>
        <p:nvSpPr>
          <p:cNvPr id="3" name="Content Placeholder 2">
            <a:extLst>
              <a:ext uri="{FF2B5EF4-FFF2-40B4-BE49-F238E27FC236}">
                <a16:creationId xmlns:a16="http://schemas.microsoft.com/office/drawing/2014/main" id="{7B9694D3-24BB-9E35-D237-EA0C4EF23F5E}"/>
              </a:ext>
            </a:extLst>
          </p:cNvPr>
          <p:cNvSpPr>
            <a:spLocks noGrp="1"/>
          </p:cNvSpPr>
          <p:nvPr>
            <p:ph idx="1"/>
          </p:nvPr>
        </p:nvSpPr>
        <p:spPr>
          <a:xfrm>
            <a:off x="495300" y="1402010"/>
            <a:ext cx="5069477" cy="4312992"/>
          </a:xfrm>
        </p:spPr>
        <p:txBody>
          <a:bodyPr/>
          <a:lstStyle/>
          <a:p>
            <a:r>
              <a:rPr lang="en-US" sz="2800" dirty="0"/>
              <a:t>Mischievous respondents more likely to choose extreme negative responses on scales  (p &lt; .001); less likely to choose extreme positive (p &lt; .001)</a:t>
            </a:r>
          </a:p>
          <a:p>
            <a:r>
              <a:rPr lang="en-US" sz="2800" dirty="0"/>
              <a:t>No differences in frequency of</a:t>
            </a:r>
          </a:p>
          <a:p>
            <a:pPr lvl="1"/>
            <a:r>
              <a:rPr lang="en-US" sz="2400" dirty="0"/>
              <a:t>mid-point reporting or </a:t>
            </a:r>
          </a:p>
          <a:p>
            <a:pPr lvl="1"/>
            <a:r>
              <a:rPr lang="en-US" sz="2400" dirty="0"/>
              <a:t>straight-lining</a:t>
            </a:r>
          </a:p>
        </p:txBody>
      </p:sp>
      <p:graphicFrame>
        <p:nvGraphicFramePr>
          <p:cNvPr id="5" name="Chart 4" descr="This chart shows the mean total extreme positive and negative responses to 5 attitudinal items by whether the respondent was flagged as mischievous or not (4 total bars). The first two bars show the mean number of extreme negative responses; the average is much higher for mischievous respondents (1.3) than valid responses (0.2). The second two bars show the mean number of extreme positive responses for mischievous (1.2) and valid (1.9). ">
            <a:extLst>
              <a:ext uri="{FF2B5EF4-FFF2-40B4-BE49-F238E27FC236}">
                <a16:creationId xmlns:a16="http://schemas.microsoft.com/office/drawing/2014/main" id="{D47F7136-1464-666D-3F29-1B5054E94180}"/>
              </a:ext>
            </a:extLst>
          </p:cNvPr>
          <p:cNvGraphicFramePr>
            <a:graphicFrameLocks/>
          </p:cNvGraphicFramePr>
          <p:nvPr>
            <p:extLst>
              <p:ext uri="{D42A27DB-BD31-4B8C-83A1-F6EECF244321}">
                <p14:modId xmlns:p14="http://schemas.microsoft.com/office/powerpoint/2010/main" val="3919641186"/>
              </p:ext>
            </p:extLst>
          </p:nvPr>
        </p:nvGraphicFramePr>
        <p:xfrm>
          <a:off x="5802923" y="1402011"/>
          <a:ext cx="5893777" cy="44595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81809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770E4-BE89-2E1F-103C-74AE4BEFFCD7}"/>
              </a:ext>
            </a:extLst>
          </p:cNvPr>
          <p:cNvSpPr>
            <a:spLocks noGrp="1"/>
          </p:cNvSpPr>
          <p:nvPr>
            <p:ph type="title"/>
          </p:nvPr>
        </p:nvSpPr>
        <p:spPr/>
        <p:txBody>
          <a:bodyPr/>
          <a:lstStyle/>
          <a:p>
            <a:r>
              <a:rPr lang="en-US" dirty="0"/>
              <a:t>Research Question 2</a:t>
            </a:r>
          </a:p>
        </p:txBody>
      </p:sp>
      <p:sp>
        <p:nvSpPr>
          <p:cNvPr id="3" name="Content Placeholder 2">
            <a:extLst>
              <a:ext uri="{FF2B5EF4-FFF2-40B4-BE49-F238E27FC236}">
                <a16:creationId xmlns:a16="http://schemas.microsoft.com/office/drawing/2014/main" id="{A4615890-7111-6FDB-14E1-7DA4E2150646}"/>
              </a:ext>
            </a:extLst>
          </p:cNvPr>
          <p:cNvSpPr>
            <a:spLocks noGrp="1"/>
          </p:cNvSpPr>
          <p:nvPr>
            <p:ph idx="1"/>
          </p:nvPr>
        </p:nvSpPr>
        <p:spPr/>
        <p:txBody>
          <a:bodyPr/>
          <a:lstStyle/>
          <a:p>
            <a:r>
              <a:rPr lang="en-US" dirty="0"/>
              <a:t>What is the impact of the mischievous responses on the survey results?</a:t>
            </a:r>
          </a:p>
          <a:p>
            <a:endParaRPr lang="en-US" dirty="0"/>
          </a:p>
        </p:txBody>
      </p:sp>
    </p:spTree>
    <p:extLst>
      <p:ext uri="{BB962C8B-B14F-4D97-AF65-F5344CB8AC3E}">
        <p14:creationId xmlns:p14="http://schemas.microsoft.com/office/powerpoint/2010/main" val="3746068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60922D-6306-1813-2001-13ECAFD6AD13}"/>
              </a:ext>
            </a:extLst>
          </p:cNvPr>
          <p:cNvSpPr>
            <a:spLocks noGrp="1"/>
          </p:cNvSpPr>
          <p:nvPr>
            <p:ph type="title"/>
          </p:nvPr>
        </p:nvSpPr>
        <p:spPr>
          <a:xfrm>
            <a:off x="495300" y="86519"/>
            <a:ext cx="11201400" cy="1096962"/>
          </a:xfrm>
        </p:spPr>
        <p:txBody>
          <a:bodyPr/>
          <a:lstStyle/>
          <a:p>
            <a:r>
              <a:rPr lang="en-US" dirty="0"/>
              <a:t>Impact of Mischievous Responders on </a:t>
            </a:r>
            <a:br>
              <a:rPr lang="en-US" dirty="0"/>
            </a:br>
            <a:r>
              <a:rPr lang="en-US" dirty="0"/>
              <a:t>Mean Attitudinal Ratings</a:t>
            </a:r>
          </a:p>
        </p:txBody>
      </p:sp>
      <p:graphicFrame>
        <p:nvGraphicFramePr>
          <p:cNvPr id="3" name="Chart 2" descr="Chart showing means for all 5 ratings for all respondents versus valid respondents only.  In all cases, the mean for valid responders is higher by less than 0.1.">
            <a:extLst>
              <a:ext uri="{FF2B5EF4-FFF2-40B4-BE49-F238E27FC236}">
                <a16:creationId xmlns:a16="http://schemas.microsoft.com/office/drawing/2014/main" id="{7C31933C-B341-7D5C-1B17-ACDA448300F5}"/>
              </a:ext>
            </a:extLst>
          </p:cNvPr>
          <p:cNvGraphicFramePr>
            <a:graphicFrameLocks/>
          </p:cNvGraphicFramePr>
          <p:nvPr>
            <p:extLst>
              <p:ext uri="{D42A27DB-BD31-4B8C-83A1-F6EECF244321}">
                <p14:modId xmlns:p14="http://schemas.microsoft.com/office/powerpoint/2010/main" val="100459698"/>
              </p:ext>
            </p:extLst>
          </p:nvPr>
        </p:nvGraphicFramePr>
        <p:xfrm>
          <a:off x="1406769" y="1554268"/>
          <a:ext cx="9601199" cy="47644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42243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A56EDF-9B43-B2E4-026A-E01BF9B19C89}"/>
              </a:ext>
            </a:extLst>
          </p:cNvPr>
          <p:cNvSpPr>
            <a:spLocks noGrp="1"/>
          </p:cNvSpPr>
          <p:nvPr>
            <p:ph type="title"/>
          </p:nvPr>
        </p:nvSpPr>
        <p:spPr>
          <a:xfrm>
            <a:off x="495300" y="114300"/>
            <a:ext cx="11201400" cy="804672"/>
          </a:xfrm>
        </p:spPr>
        <p:txBody>
          <a:bodyPr/>
          <a:lstStyle/>
          <a:p>
            <a:r>
              <a:rPr lang="en-US" sz="2800" dirty="0"/>
              <a:t>Q1 distribution by Quality of Q11 response</a:t>
            </a:r>
          </a:p>
        </p:txBody>
      </p:sp>
      <p:graphicFrame>
        <p:nvGraphicFramePr>
          <p:cNvPr id="4" name="Chart 3" descr="Chart showing the distribution by number of respondents.  There are far more blank responses (6,158) than all other groups combined (2,671 total), so the impact of the other respondents is minimal.">
            <a:extLst>
              <a:ext uri="{FF2B5EF4-FFF2-40B4-BE49-F238E27FC236}">
                <a16:creationId xmlns:a16="http://schemas.microsoft.com/office/drawing/2014/main" id="{BB7AB148-5905-310D-2047-A928F413C3DF}"/>
              </a:ext>
            </a:extLst>
          </p:cNvPr>
          <p:cNvGraphicFramePr>
            <a:graphicFrameLocks/>
          </p:cNvGraphicFramePr>
          <p:nvPr>
            <p:extLst>
              <p:ext uri="{D42A27DB-BD31-4B8C-83A1-F6EECF244321}">
                <p14:modId xmlns:p14="http://schemas.microsoft.com/office/powerpoint/2010/main" val="1897568563"/>
              </p:ext>
            </p:extLst>
          </p:nvPr>
        </p:nvGraphicFramePr>
        <p:xfrm>
          <a:off x="382465" y="1023257"/>
          <a:ext cx="11427069" cy="4288971"/>
        </p:xfrm>
        <a:graphic>
          <a:graphicData uri="http://schemas.openxmlformats.org/drawingml/2006/chart">
            <c:chart xmlns:c="http://schemas.openxmlformats.org/drawingml/2006/chart" xmlns:r="http://schemas.openxmlformats.org/officeDocument/2006/relationships" r:id="rId3"/>
          </a:graphicData>
        </a:graphic>
      </p:graphicFrame>
      <p:sp>
        <p:nvSpPr>
          <p:cNvPr id="9" name="Content Placeholder 8">
            <a:extLst>
              <a:ext uri="{FF2B5EF4-FFF2-40B4-BE49-F238E27FC236}">
                <a16:creationId xmlns:a16="http://schemas.microsoft.com/office/drawing/2014/main" id="{30B1FFCC-7866-9003-463F-A0851A90A075}"/>
              </a:ext>
            </a:extLst>
          </p:cNvPr>
          <p:cNvSpPr>
            <a:spLocks noGrp="1"/>
          </p:cNvSpPr>
          <p:nvPr>
            <p:ph idx="1"/>
          </p:nvPr>
        </p:nvSpPr>
        <p:spPr>
          <a:xfrm>
            <a:off x="495300" y="5312228"/>
            <a:ext cx="11201400" cy="522515"/>
          </a:xfrm>
        </p:spPr>
        <p:txBody>
          <a:bodyPr/>
          <a:lstStyle/>
          <a:p>
            <a:r>
              <a:rPr lang="en-US" sz="2800" dirty="0"/>
              <a:t>Because there were so many more valid responses, the impact of the mischievous responses was minimal</a:t>
            </a:r>
          </a:p>
        </p:txBody>
      </p:sp>
    </p:spTree>
    <p:extLst>
      <p:ext uri="{BB962C8B-B14F-4D97-AF65-F5344CB8AC3E}">
        <p14:creationId xmlns:p14="http://schemas.microsoft.com/office/powerpoint/2010/main" val="324272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D2377-6DB1-D81A-EF22-DC7608A8FA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7295B-D504-E98E-B448-580CCD5093BB}"/>
              </a:ext>
            </a:extLst>
          </p:cNvPr>
          <p:cNvSpPr>
            <a:spLocks noGrp="1"/>
          </p:cNvSpPr>
          <p:nvPr>
            <p:ph type="title"/>
          </p:nvPr>
        </p:nvSpPr>
        <p:spPr/>
        <p:txBody>
          <a:bodyPr/>
          <a:lstStyle/>
          <a:p>
            <a:r>
              <a:rPr lang="en-US" dirty="0"/>
              <a:t>Research Question 3</a:t>
            </a:r>
          </a:p>
        </p:txBody>
      </p:sp>
      <p:sp>
        <p:nvSpPr>
          <p:cNvPr id="3" name="Content Placeholder 2">
            <a:extLst>
              <a:ext uri="{FF2B5EF4-FFF2-40B4-BE49-F238E27FC236}">
                <a16:creationId xmlns:a16="http://schemas.microsoft.com/office/drawing/2014/main" id="{DCDADBCE-212E-7EB8-1F83-1F707FCD1DA7}"/>
              </a:ext>
            </a:extLst>
          </p:cNvPr>
          <p:cNvSpPr>
            <a:spLocks noGrp="1"/>
          </p:cNvSpPr>
          <p:nvPr>
            <p:ph idx="1"/>
          </p:nvPr>
        </p:nvSpPr>
        <p:spPr/>
        <p:txBody>
          <a:bodyPr/>
          <a:lstStyle/>
          <a:p>
            <a:r>
              <a:rPr lang="en-US" dirty="0"/>
              <a:t>What should we do about mischievous respondents?</a:t>
            </a:r>
          </a:p>
          <a:p>
            <a:endParaRPr lang="en-US" dirty="0"/>
          </a:p>
        </p:txBody>
      </p:sp>
    </p:spTree>
    <p:extLst>
      <p:ext uri="{BB962C8B-B14F-4D97-AF65-F5344CB8AC3E}">
        <p14:creationId xmlns:p14="http://schemas.microsoft.com/office/powerpoint/2010/main" val="1685184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F93A3-5A04-49E8-6352-B36D15050AB4}"/>
              </a:ext>
            </a:extLst>
          </p:cNvPr>
          <p:cNvSpPr>
            <a:spLocks noGrp="1"/>
          </p:cNvSpPr>
          <p:nvPr>
            <p:ph type="title"/>
          </p:nvPr>
        </p:nvSpPr>
        <p:spPr/>
        <p:txBody>
          <a:bodyPr/>
          <a:lstStyle/>
          <a:p>
            <a:r>
              <a:rPr lang="en-US" dirty="0"/>
              <a:t>What to do with Mischievous Respondents</a:t>
            </a:r>
          </a:p>
        </p:txBody>
      </p:sp>
      <p:sp>
        <p:nvSpPr>
          <p:cNvPr id="3" name="Content Placeholder 2">
            <a:extLst>
              <a:ext uri="{FF2B5EF4-FFF2-40B4-BE49-F238E27FC236}">
                <a16:creationId xmlns:a16="http://schemas.microsoft.com/office/drawing/2014/main" id="{F92BA9B9-79FC-6181-91FE-1BA4FB7F3AAB}"/>
              </a:ext>
            </a:extLst>
          </p:cNvPr>
          <p:cNvSpPr>
            <a:spLocks noGrp="1"/>
          </p:cNvSpPr>
          <p:nvPr>
            <p:ph idx="1"/>
          </p:nvPr>
        </p:nvSpPr>
        <p:spPr>
          <a:xfrm>
            <a:off x="495300" y="1261872"/>
            <a:ext cx="11201400" cy="3992563"/>
          </a:xfrm>
        </p:spPr>
        <p:txBody>
          <a:bodyPr/>
          <a:lstStyle/>
          <a:p>
            <a:r>
              <a:rPr lang="en-US" sz="2800" dirty="0"/>
              <a:t>Consider sample source, methods and topic</a:t>
            </a:r>
          </a:p>
          <a:p>
            <a:pPr lvl="1"/>
            <a:r>
              <a:rPr lang="en-US" sz="2400" dirty="0"/>
              <a:t>Do these invite mischievous respondents? </a:t>
            </a:r>
          </a:p>
          <a:p>
            <a:r>
              <a:rPr lang="en-US" sz="2800" dirty="0"/>
              <a:t>Find &amp; quantify them</a:t>
            </a:r>
          </a:p>
          <a:p>
            <a:pPr lvl="1"/>
            <a:r>
              <a:rPr lang="en-US" sz="2400" dirty="0"/>
              <a:t>Proportion of problematic responses likely to vary with survey characteristics</a:t>
            </a:r>
          </a:p>
          <a:p>
            <a:pPr lvl="1"/>
            <a:r>
              <a:rPr lang="en-US" sz="2400" dirty="0"/>
              <a:t>Use multiple detection methods when possible: open-ended responses were very helpful but time consuming to review. </a:t>
            </a:r>
          </a:p>
          <a:p>
            <a:r>
              <a:rPr lang="en-US" sz="2800" dirty="0"/>
              <a:t>Consider research objectives: </a:t>
            </a:r>
          </a:p>
          <a:p>
            <a:pPr lvl="1"/>
            <a:r>
              <a:rPr lang="en-US" sz="2400" dirty="0"/>
              <a:t>Cross-sectional/point estimate?</a:t>
            </a:r>
          </a:p>
          <a:p>
            <a:pPr lvl="1"/>
            <a:r>
              <a:rPr lang="en-US" sz="2400" dirty="0"/>
              <a:t>Longitudinal/surveillance?</a:t>
            </a:r>
          </a:p>
          <a:p>
            <a:pPr lvl="1"/>
            <a:r>
              <a:rPr lang="en-US" sz="2400" dirty="0"/>
              <a:t>Qualitative analysis? </a:t>
            </a:r>
          </a:p>
          <a:p>
            <a:endParaRPr lang="en-US" sz="2800" dirty="0"/>
          </a:p>
        </p:txBody>
      </p:sp>
    </p:spTree>
    <p:extLst>
      <p:ext uri="{BB962C8B-B14F-4D97-AF65-F5344CB8AC3E}">
        <p14:creationId xmlns:p14="http://schemas.microsoft.com/office/powerpoint/2010/main" val="17640395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F2BAA-E70D-76CC-F5AB-883F7BAEAB2C}"/>
              </a:ext>
            </a:extLst>
          </p:cNvPr>
          <p:cNvSpPr>
            <a:spLocks noGrp="1"/>
          </p:cNvSpPr>
          <p:nvPr>
            <p:ph type="title"/>
          </p:nvPr>
        </p:nvSpPr>
        <p:spPr/>
        <p:txBody>
          <a:bodyPr/>
          <a:lstStyle/>
          <a:p>
            <a:r>
              <a:rPr lang="en-US" dirty="0"/>
              <a:t>What Did We do?</a:t>
            </a:r>
          </a:p>
        </p:txBody>
      </p:sp>
      <p:sp>
        <p:nvSpPr>
          <p:cNvPr id="3" name="Content Placeholder 2">
            <a:extLst>
              <a:ext uri="{FF2B5EF4-FFF2-40B4-BE49-F238E27FC236}">
                <a16:creationId xmlns:a16="http://schemas.microsoft.com/office/drawing/2014/main" id="{3797175D-6AFB-9662-E9F6-E00A842985D2}"/>
              </a:ext>
            </a:extLst>
          </p:cNvPr>
          <p:cNvSpPr>
            <a:spLocks noGrp="1"/>
          </p:cNvSpPr>
          <p:nvPr>
            <p:ph idx="1"/>
          </p:nvPr>
        </p:nvSpPr>
        <p:spPr>
          <a:xfrm>
            <a:off x="495300" y="1261872"/>
            <a:ext cx="11201400" cy="3992563"/>
          </a:xfrm>
        </p:spPr>
        <p:txBody>
          <a:bodyPr/>
          <a:lstStyle/>
          <a:p>
            <a:r>
              <a:rPr lang="en-US" dirty="0"/>
              <a:t>We kept mischievous respondents in our estimates</a:t>
            </a:r>
          </a:p>
          <a:p>
            <a:pPr lvl="1"/>
            <a:r>
              <a:rPr lang="en-US" dirty="0"/>
              <a:t>Noted that mean ratings are marginally higher without them</a:t>
            </a:r>
          </a:p>
          <a:p>
            <a:pPr lvl="1"/>
            <a:r>
              <a:rPr lang="en-US" dirty="0"/>
              <a:t>Open-ended responses naturally eliminated from review of their qualitative feedback/suggestions</a:t>
            </a:r>
          </a:p>
          <a:p>
            <a:r>
              <a:rPr lang="en-US" dirty="0"/>
              <a:t>We considered:</a:t>
            </a:r>
          </a:p>
          <a:p>
            <a:pPr lvl="1"/>
            <a:r>
              <a:rPr lang="en-US" dirty="0"/>
              <a:t>Purpose of the survey: summarize open-ended feedback from users in advance of updating the website</a:t>
            </a:r>
          </a:p>
          <a:p>
            <a:pPr lvl="1"/>
            <a:r>
              <a:rPr lang="en-US" dirty="0"/>
              <a:t>Effort required to classify the responses: substantial to distinguish feedback that looked good (not gibberish)</a:t>
            </a:r>
          </a:p>
          <a:p>
            <a:pPr lvl="1"/>
            <a:r>
              <a:rPr lang="en-US" dirty="0"/>
              <a:t>Impact of the mischievous respondents: limited! </a:t>
            </a:r>
          </a:p>
        </p:txBody>
      </p:sp>
    </p:spTree>
    <p:extLst>
      <p:ext uri="{BB962C8B-B14F-4D97-AF65-F5344CB8AC3E}">
        <p14:creationId xmlns:p14="http://schemas.microsoft.com/office/powerpoint/2010/main" val="6091631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9B7F5-F295-3311-22E4-22A168374818}"/>
              </a:ext>
            </a:extLst>
          </p:cNvPr>
          <p:cNvSpPr>
            <a:spLocks noGrp="1"/>
          </p:cNvSpPr>
          <p:nvPr>
            <p:ph type="title"/>
          </p:nvPr>
        </p:nvSpPr>
        <p:spPr/>
        <p:txBody>
          <a:bodyPr/>
          <a:lstStyle/>
          <a:p>
            <a:r>
              <a:rPr lang="en-US" dirty="0"/>
              <a:t>Final Thoughts</a:t>
            </a:r>
          </a:p>
        </p:txBody>
      </p:sp>
      <p:sp>
        <p:nvSpPr>
          <p:cNvPr id="3" name="Content Placeholder 2">
            <a:extLst>
              <a:ext uri="{FF2B5EF4-FFF2-40B4-BE49-F238E27FC236}">
                <a16:creationId xmlns:a16="http://schemas.microsoft.com/office/drawing/2014/main" id="{38BE3F3F-8E6A-B1D7-9C1E-624B935A53B8}"/>
              </a:ext>
            </a:extLst>
          </p:cNvPr>
          <p:cNvSpPr>
            <a:spLocks noGrp="1"/>
          </p:cNvSpPr>
          <p:nvPr>
            <p:ph idx="1"/>
          </p:nvPr>
        </p:nvSpPr>
        <p:spPr>
          <a:xfrm>
            <a:off x="495300" y="1261872"/>
            <a:ext cx="11201400" cy="3992563"/>
          </a:xfrm>
        </p:spPr>
        <p:txBody>
          <a:bodyPr/>
          <a:lstStyle/>
          <a:p>
            <a:r>
              <a:rPr lang="en-US" dirty="0"/>
              <a:t>For our customer satisfaction survey, the mischievous respondents showed a different pattern of responding from “valid” responders, but the overall impact was negligible</a:t>
            </a:r>
          </a:p>
          <a:p>
            <a:r>
              <a:rPr lang="en-US" dirty="0"/>
              <a:t>It takes a lot of effort to identify mischievous respondents</a:t>
            </a:r>
          </a:p>
          <a:p>
            <a:r>
              <a:rPr lang="en-US" dirty="0"/>
              <a:t>LLM, advances in AI will make it possible to more accurately classify responses</a:t>
            </a:r>
          </a:p>
        </p:txBody>
      </p:sp>
    </p:spTree>
    <p:extLst>
      <p:ext uri="{BB962C8B-B14F-4D97-AF65-F5344CB8AC3E}">
        <p14:creationId xmlns:p14="http://schemas.microsoft.com/office/powerpoint/2010/main" val="2572201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86259A-81D5-B341-C025-F37BF4856D30}"/>
              </a:ext>
            </a:extLst>
          </p:cNvPr>
          <p:cNvSpPr>
            <a:spLocks noGrp="1"/>
          </p:cNvSpPr>
          <p:nvPr>
            <p:ph type="title"/>
          </p:nvPr>
        </p:nvSpPr>
        <p:spPr/>
        <p:txBody>
          <a:bodyPr/>
          <a:lstStyle/>
          <a:p>
            <a:r>
              <a:rPr lang="en-US" dirty="0"/>
              <a:t>Thank You</a:t>
            </a:r>
          </a:p>
        </p:txBody>
      </p:sp>
      <p:sp>
        <p:nvSpPr>
          <p:cNvPr id="5" name="Content Placeholder 4">
            <a:extLst>
              <a:ext uri="{FF2B5EF4-FFF2-40B4-BE49-F238E27FC236}">
                <a16:creationId xmlns:a16="http://schemas.microsoft.com/office/drawing/2014/main" id="{0C9ABC3E-8987-EA44-0C94-847FC72E4786}"/>
              </a:ext>
            </a:extLst>
          </p:cNvPr>
          <p:cNvSpPr>
            <a:spLocks noGrp="1"/>
          </p:cNvSpPr>
          <p:nvPr>
            <p:ph idx="1"/>
          </p:nvPr>
        </p:nvSpPr>
        <p:spPr>
          <a:xfrm>
            <a:off x="495300" y="1825624"/>
            <a:ext cx="11201400" cy="3101377"/>
          </a:xfrm>
        </p:spPr>
        <p:txBody>
          <a:bodyPr>
            <a:normAutofit lnSpcReduction="10000"/>
          </a:bodyPr>
          <a:lstStyle/>
          <a:p>
            <a:r>
              <a:rPr lang="en-US" dirty="0"/>
              <a:t>Andrew Caporaso</a:t>
            </a:r>
          </a:p>
          <a:p>
            <a:r>
              <a:rPr lang="en-US" sz="3200" dirty="0"/>
              <a:t>Caporaso.Andrew@bls.gov</a:t>
            </a:r>
          </a:p>
          <a:p>
            <a:endParaRPr lang="en-US" dirty="0"/>
          </a:p>
          <a:p>
            <a:r>
              <a:rPr lang="en-US" dirty="0"/>
              <a:t>Jean Fox</a:t>
            </a:r>
          </a:p>
          <a:p>
            <a:r>
              <a:rPr lang="en-US" sz="3200" dirty="0"/>
              <a:t>Fox.Jean@bls.gov</a:t>
            </a:r>
          </a:p>
        </p:txBody>
      </p:sp>
    </p:spTree>
    <p:extLst>
      <p:ext uri="{BB962C8B-B14F-4D97-AF65-F5344CB8AC3E}">
        <p14:creationId xmlns:p14="http://schemas.microsoft.com/office/powerpoint/2010/main" val="2540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A14-F9F5-3FEF-3FAD-4FA98BF6881F}"/>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0F226932-833F-8067-693F-541C73DB34EC}"/>
              </a:ext>
            </a:extLst>
          </p:cNvPr>
          <p:cNvSpPr>
            <a:spLocks noGrp="1"/>
          </p:cNvSpPr>
          <p:nvPr>
            <p:ph idx="1"/>
          </p:nvPr>
        </p:nvSpPr>
        <p:spPr/>
        <p:txBody>
          <a:bodyPr/>
          <a:lstStyle/>
          <a:p>
            <a:pPr marL="514350" indent="-514350">
              <a:buFont typeface="+mj-lt"/>
              <a:buAutoNum type="arabicPeriod"/>
            </a:pPr>
            <a:r>
              <a:rPr lang="en-US" dirty="0"/>
              <a:t>Do respondents who provide mischievous responses to open-ended questions respond differently to other questions than those who provide “valid” responses?</a:t>
            </a:r>
          </a:p>
          <a:p>
            <a:pPr marL="514350" indent="-514350">
              <a:buFont typeface="+mj-lt"/>
              <a:buAutoNum type="arabicPeriod"/>
            </a:pPr>
            <a:r>
              <a:rPr lang="en-US" dirty="0"/>
              <a:t>What is the impact of the mischievous responses on the survey results?</a:t>
            </a:r>
          </a:p>
          <a:p>
            <a:pPr marL="514350" indent="-514350">
              <a:buFont typeface="+mj-lt"/>
              <a:buAutoNum type="arabicPeriod"/>
            </a:pPr>
            <a:r>
              <a:rPr lang="en-US" dirty="0"/>
              <a:t>What should you do about mischievous respondents?</a:t>
            </a:r>
          </a:p>
        </p:txBody>
      </p:sp>
    </p:spTree>
    <p:extLst>
      <p:ext uri="{BB962C8B-B14F-4D97-AF65-F5344CB8AC3E}">
        <p14:creationId xmlns:p14="http://schemas.microsoft.com/office/powerpoint/2010/main" val="3145383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BC69E-4CAD-7AE8-3B7B-4851DF2BAD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6E979-4070-F1E3-7BB4-B21355CFE9EB}"/>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DAB7EF6C-3E09-7935-2318-50CEFFC9F19A}"/>
              </a:ext>
            </a:extLst>
          </p:cNvPr>
          <p:cNvSpPr>
            <a:spLocks noGrp="1"/>
          </p:cNvSpPr>
          <p:nvPr>
            <p:ph idx="1"/>
          </p:nvPr>
        </p:nvSpPr>
        <p:spPr/>
        <p:txBody>
          <a:bodyPr/>
          <a:lstStyle/>
          <a:p>
            <a:pPr marL="514350" indent="-514350">
              <a:buFont typeface="+mj-lt"/>
              <a:buAutoNum type="arabicPeriod"/>
            </a:pPr>
            <a:r>
              <a:rPr lang="en-US" dirty="0"/>
              <a:t>Do respondents who provide mischievous responses to open-ended questions respond differently to other questions than those who provide “valid” responses? </a:t>
            </a:r>
            <a:r>
              <a:rPr lang="en-US" b="1" dirty="0"/>
              <a:t>Yes!</a:t>
            </a:r>
          </a:p>
          <a:p>
            <a:pPr marL="514350" indent="-514350">
              <a:buFont typeface="+mj-lt"/>
              <a:buAutoNum type="arabicPeriod"/>
            </a:pPr>
            <a:r>
              <a:rPr lang="en-US" dirty="0"/>
              <a:t>What is the impact of the mischievous responses on the survey results? </a:t>
            </a:r>
            <a:r>
              <a:rPr lang="en-US" b="1" dirty="0"/>
              <a:t>Not substantial in our case!</a:t>
            </a:r>
          </a:p>
          <a:p>
            <a:pPr marL="514350" indent="-514350">
              <a:buFont typeface="+mj-lt"/>
              <a:buAutoNum type="arabicPeriod"/>
            </a:pPr>
            <a:r>
              <a:rPr lang="en-US" dirty="0"/>
              <a:t>What should you do about mischievous respondents? </a:t>
            </a:r>
            <a:r>
              <a:rPr lang="en-US" b="1" dirty="0"/>
              <a:t>Let’s discuss!</a:t>
            </a:r>
          </a:p>
        </p:txBody>
      </p:sp>
    </p:spTree>
    <p:extLst>
      <p:ext uri="{BB962C8B-B14F-4D97-AF65-F5344CB8AC3E}">
        <p14:creationId xmlns:p14="http://schemas.microsoft.com/office/powerpoint/2010/main" val="810269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A1A00-9A4A-1FBC-4019-A24902BAB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C3E174-6CF0-A347-4D7B-9EB809918C15}"/>
              </a:ext>
            </a:extLst>
          </p:cNvPr>
          <p:cNvSpPr>
            <a:spLocks noGrp="1"/>
          </p:cNvSpPr>
          <p:nvPr>
            <p:ph type="title"/>
          </p:nvPr>
        </p:nvSpPr>
        <p:spPr>
          <a:xfrm>
            <a:off x="495300" y="170846"/>
            <a:ext cx="11201400" cy="804672"/>
          </a:xfrm>
        </p:spPr>
        <p:txBody>
          <a:bodyPr/>
          <a:lstStyle/>
          <a:p>
            <a:r>
              <a:rPr lang="en-US" dirty="0"/>
              <a:t>The BLS Customer Satisfaction Survey &amp; Data </a:t>
            </a:r>
          </a:p>
        </p:txBody>
      </p:sp>
      <p:sp>
        <p:nvSpPr>
          <p:cNvPr id="3" name="Content Placeholder 2">
            <a:extLst>
              <a:ext uri="{FF2B5EF4-FFF2-40B4-BE49-F238E27FC236}">
                <a16:creationId xmlns:a16="http://schemas.microsoft.com/office/drawing/2014/main" id="{E985FD35-98EF-E4A8-57F0-AE42F9B2478A}"/>
              </a:ext>
            </a:extLst>
          </p:cNvPr>
          <p:cNvSpPr>
            <a:spLocks noGrp="1"/>
          </p:cNvSpPr>
          <p:nvPr>
            <p:ph idx="1"/>
          </p:nvPr>
        </p:nvSpPr>
        <p:spPr>
          <a:xfrm>
            <a:off x="495300" y="1369862"/>
            <a:ext cx="11201400" cy="5339221"/>
          </a:xfrm>
        </p:spPr>
        <p:txBody>
          <a:bodyPr/>
          <a:lstStyle/>
          <a:p>
            <a:r>
              <a:rPr lang="en-US" dirty="0"/>
              <a:t>11 Questions administered using GSA’s Touchpoints tool</a:t>
            </a:r>
          </a:p>
          <a:p>
            <a:r>
              <a:rPr lang="en-US" dirty="0"/>
              <a:t>Two ways to respond:</a:t>
            </a:r>
          </a:p>
          <a:p>
            <a:pPr marL="971550" lvl="1" indent="-514350">
              <a:buFont typeface="+mj-lt"/>
              <a:buAutoNum type="arabicPeriod"/>
            </a:pPr>
            <a:r>
              <a:rPr lang="en-US" b="1" dirty="0"/>
              <a:t>Sampled</a:t>
            </a:r>
            <a:r>
              <a:rPr lang="en-US" dirty="0"/>
              <a:t>: Random website pop-up (appx. 1% of page visitors)</a:t>
            </a:r>
          </a:p>
          <a:p>
            <a:pPr marL="971550" lvl="1" indent="-514350">
              <a:buFont typeface="+mj-lt"/>
              <a:buAutoNum type="arabicPeriod"/>
            </a:pPr>
            <a:r>
              <a:rPr lang="en-US" b="1" dirty="0"/>
              <a:t>User-Initiated</a:t>
            </a:r>
            <a:r>
              <a:rPr lang="en-US" dirty="0"/>
              <a:t>: Always-on “Help improve this site” button</a:t>
            </a:r>
          </a:p>
          <a:p>
            <a:r>
              <a:rPr lang="en-US" dirty="0"/>
              <a:t>8,829 responses from OOH visitors 4/4/2024 - 10/25/2024 </a:t>
            </a:r>
          </a:p>
          <a:p>
            <a:pPr lvl="1"/>
            <a:r>
              <a:rPr lang="en-US" dirty="0"/>
              <a:t>77% through random pop-up</a:t>
            </a:r>
          </a:p>
          <a:p>
            <a:pPr lvl="1"/>
            <a:r>
              <a:rPr lang="en-US" dirty="0"/>
              <a:t>23% user-initiated</a:t>
            </a:r>
          </a:p>
          <a:p>
            <a:pPr marL="971550" lvl="1" indent="-514350">
              <a:buFont typeface="+mj-lt"/>
              <a:buAutoNum type="arabicPeriod"/>
            </a:pPr>
            <a:endParaRPr lang="en-US" dirty="0">
              <a:highlight>
                <a:srgbClr val="FFFF00"/>
              </a:highlight>
            </a:endParaRPr>
          </a:p>
        </p:txBody>
      </p:sp>
    </p:spTree>
    <p:extLst>
      <p:ext uri="{BB962C8B-B14F-4D97-AF65-F5344CB8AC3E}">
        <p14:creationId xmlns:p14="http://schemas.microsoft.com/office/powerpoint/2010/main" val="3057512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E30EE-ACDA-E1E6-EE55-99B6DE40C3F4}"/>
              </a:ext>
            </a:extLst>
          </p:cNvPr>
          <p:cNvSpPr>
            <a:spLocks noGrp="1"/>
          </p:cNvSpPr>
          <p:nvPr>
            <p:ph type="title"/>
          </p:nvPr>
        </p:nvSpPr>
        <p:spPr>
          <a:xfrm>
            <a:off x="2532185" y="176103"/>
            <a:ext cx="5852160" cy="743905"/>
          </a:xfrm>
        </p:spPr>
        <p:txBody>
          <a:bodyPr/>
          <a:lstStyle/>
          <a:p>
            <a:r>
              <a:rPr lang="en-US" sz="2400" dirty="0"/>
              <a:t>“Help improve this site” button</a:t>
            </a:r>
          </a:p>
        </p:txBody>
      </p:sp>
      <p:pic>
        <p:nvPicPr>
          <p:cNvPr id="17" name="Picture 16" descr="Screen shot of the OOH home page, showing the red &quot;help improve the site&quot; button on the right side of the page. ">
            <a:extLst>
              <a:ext uri="{FF2B5EF4-FFF2-40B4-BE49-F238E27FC236}">
                <a16:creationId xmlns:a16="http://schemas.microsoft.com/office/drawing/2014/main" id="{EF62CC9A-B849-6C66-2F8F-7A90828A3DA7}"/>
              </a:ext>
            </a:extLst>
          </p:cNvPr>
          <p:cNvPicPr>
            <a:picLocks noChangeAspect="1"/>
          </p:cNvPicPr>
          <p:nvPr/>
        </p:nvPicPr>
        <p:blipFill>
          <a:blip r:embed="rId3"/>
          <a:srcRect l="4212" b="10046"/>
          <a:stretch/>
        </p:blipFill>
        <p:spPr>
          <a:xfrm>
            <a:off x="2293034" y="920008"/>
            <a:ext cx="6999459" cy="5165361"/>
          </a:xfrm>
          <a:prstGeom prst="rect">
            <a:avLst/>
          </a:prstGeom>
        </p:spPr>
      </p:pic>
      <p:sp>
        <p:nvSpPr>
          <p:cNvPr id="3" name="Rectangle 2">
            <a:extLst>
              <a:ext uri="{FF2B5EF4-FFF2-40B4-BE49-F238E27FC236}">
                <a16:creationId xmlns:a16="http://schemas.microsoft.com/office/drawing/2014/main" id="{AFB7965F-3729-6B0B-B401-0EC4620BFBE0}"/>
              </a:ext>
              <a:ext uri="{C183D7F6-B498-43B3-948B-1728B52AA6E4}">
                <adec:decorative xmlns:adec="http://schemas.microsoft.com/office/drawing/2017/decorative" val="1"/>
              </a:ext>
            </a:extLst>
          </p:cNvPr>
          <p:cNvSpPr/>
          <p:nvPr/>
        </p:nvSpPr>
        <p:spPr>
          <a:xfrm>
            <a:off x="8384345" y="2954215"/>
            <a:ext cx="1514621" cy="2574388"/>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5517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35C8E-A4FE-8D43-90CB-9F4905DD8AF3}"/>
              </a:ext>
            </a:extLst>
          </p:cNvPr>
          <p:cNvSpPr>
            <a:spLocks noGrp="1"/>
          </p:cNvSpPr>
          <p:nvPr>
            <p:ph type="title"/>
          </p:nvPr>
        </p:nvSpPr>
        <p:spPr>
          <a:xfrm>
            <a:off x="495300" y="274638"/>
            <a:ext cx="11201400" cy="1096962"/>
          </a:xfrm>
        </p:spPr>
        <p:txBody>
          <a:bodyPr wrap="square" anchor="t">
            <a:normAutofit/>
          </a:bodyPr>
          <a:lstStyle/>
          <a:p>
            <a:r>
              <a:rPr lang="en-US" dirty="0"/>
              <a:t>Relevant Survey Questions</a:t>
            </a:r>
          </a:p>
        </p:txBody>
      </p:sp>
      <p:sp>
        <p:nvSpPr>
          <p:cNvPr id="3" name="Content Placeholder 2">
            <a:extLst>
              <a:ext uri="{FF2B5EF4-FFF2-40B4-BE49-F238E27FC236}">
                <a16:creationId xmlns:a16="http://schemas.microsoft.com/office/drawing/2014/main" id="{1F4D59C4-CBE6-145E-CC63-89CD7CF226CC}"/>
              </a:ext>
            </a:extLst>
          </p:cNvPr>
          <p:cNvSpPr>
            <a:spLocks noGrp="1"/>
          </p:cNvSpPr>
          <p:nvPr>
            <p:ph sz="quarter" idx="10"/>
          </p:nvPr>
        </p:nvSpPr>
        <p:spPr>
          <a:xfrm>
            <a:off x="489635" y="1641021"/>
            <a:ext cx="5314950" cy="4401004"/>
          </a:xfrm>
        </p:spPr>
        <p:txBody>
          <a:bodyPr wrap="square" anchor="t">
            <a:normAutofit/>
          </a:bodyPr>
          <a:lstStyle/>
          <a:p>
            <a:pPr>
              <a:lnSpc>
                <a:spcPct val="90000"/>
              </a:lnSpc>
            </a:pPr>
            <a:r>
              <a:rPr lang="en-US" sz="2200" b="1" dirty="0"/>
              <a:t>Open-ended question (Q11): “Do you have any suggestions for  improvements to the BLS.gov website?” [open ended]</a:t>
            </a:r>
          </a:p>
          <a:p>
            <a:pPr>
              <a:lnSpc>
                <a:spcPct val="90000"/>
              </a:lnSpc>
            </a:pPr>
            <a:r>
              <a:rPr lang="en-US" sz="2200" dirty="0"/>
              <a:t>5 Attitudinal rating scales</a:t>
            </a:r>
          </a:p>
          <a:p>
            <a:pPr lvl="1">
              <a:lnSpc>
                <a:spcPct val="90000"/>
              </a:lnSpc>
            </a:pPr>
            <a:r>
              <a:rPr lang="en-US" sz="2200" dirty="0"/>
              <a:t>Q1: Overall satisfaction </a:t>
            </a:r>
          </a:p>
          <a:p>
            <a:pPr lvl="1">
              <a:lnSpc>
                <a:spcPct val="90000"/>
              </a:lnSpc>
            </a:pPr>
            <a:r>
              <a:rPr lang="en-US" sz="2200" dirty="0"/>
              <a:t>Q2: Ease of use </a:t>
            </a:r>
          </a:p>
          <a:p>
            <a:pPr lvl="1">
              <a:lnSpc>
                <a:spcPct val="90000"/>
              </a:lnSpc>
            </a:pPr>
            <a:r>
              <a:rPr lang="en-US" sz="2200" dirty="0"/>
              <a:t>Q4: Ease of navigating</a:t>
            </a:r>
          </a:p>
          <a:p>
            <a:pPr lvl="1">
              <a:lnSpc>
                <a:spcPct val="90000"/>
              </a:lnSpc>
            </a:pPr>
            <a:r>
              <a:rPr lang="en-US" sz="2200" dirty="0"/>
              <a:t>Q6: Relevance of search results</a:t>
            </a:r>
          </a:p>
          <a:p>
            <a:pPr lvl="1">
              <a:lnSpc>
                <a:spcPct val="90000"/>
              </a:lnSpc>
            </a:pPr>
            <a:r>
              <a:rPr lang="en-US" sz="2200" dirty="0"/>
              <a:t>Q10: Trust in BLS data </a:t>
            </a:r>
          </a:p>
          <a:p>
            <a:pPr>
              <a:lnSpc>
                <a:spcPct val="90000"/>
              </a:lnSpc>
            </a:pPr>
            <a:r>
              <a:rPr lang="en-US" sz="2200" dirty="0"/>
              <a:t>All ratings use a 5-point Likert-type scale, except Q6, which is 4-point unipolar scale</a:t>
            </a:r>
          </a:p>
          <a:p>
            <a:pPr>
              <a:lnSpc>
                <a:spcPct val="90000"/>
              </a:lnSpc>
            </a:pPr>
            <a:endParaRPr lang="en-US" sz="2200" dirty="0"/>
          </a:p>
        </p:txBody>
      </p:sp>
      <p:pic>
        <p:nvPicPr>
          <p:cNvPr id="4" name="Picture 3" descr="Image of question 1 from the survey showing the question wording, which is &quot;How would you rate your visit to BLS.gov today?&quot; and the response options of very dissatisfied to very satisfied.">
            <a:extLst>
              <a:ext uri="{FF2B5EF4-FFF2-40B4-BE49-F238E27FC236}">
                <a16:creationId xmlns:a16="http://schemas.microsoft.com/office/drawing/2014/main" id="{06935649-525E-BECC-F43E-C49CBA21CFC5}"/>
              </a:ext>
            </a:extLst>
          </p:cNvPr>
          <p:cNvPicPr>
            <a:picLocks noChangeAspect="1"/>
          </p:cNvPicPr>
          <p:nvPr/>
        </p:nvPicPr>
        <p:blipFill>
          <a:blip r:embed="rId3"/>
          <a:stretch>
            <a:fillRect/>
          </a:stretch>
        </p:blipFill>
        <p:spPr>
          <a:xfrm>
            <a:off x="6095999" y="1641021"/>
            <a:ext cx="5479115" cy="3986056"/>
          </a:xfrm>
          <a:prstGeom prst="rect">
            <a:avLst/>
          </a:prstGeom>
          <a:noFill/>
          <a:ln>
            <a:solidFill>
              <a:schemeClr val="tx1"/>
            </a:solidFill>
          </a:ln>
        </p:spPr>
      </p:pic>
      <p:cxnSp>
        <p:nvCxnSpPr>
          <p:cNvPr id="6" name="Straight Arrow Connector 5">
            <a:extLst>
              <a:ext uri="{FF2B5EF4-FFF2-40B4-BE49-F238E27FC236}">
                <a16:creationId xmlns:a16="http://schemas.microsoft.com/office/drawing/2014/main" id="{F45FC0EE-E980-E247-8980-0AEF6F1B99F9}"/>
              </a:ext>
              <a:ext uri="{C183D7F6-B498-43B3-948B-1728B52AA6E4}">
                <adec:decorative xmlns:adec="http://schemas.microsoft.com/office/drawing/2017/decorative" val="1"/>
              </a:ext>
            </a:extLst>
          </p:cNvPr>
          <p:cNvCxnSpPr>
            <a:cxnSpLocks/>
          </p:cNvCxnSpPr>
          <p:nvPr/>
        </p:nvCxnSpPr>
        <p:spPr>
          <a:xfrm flipV="1">
            <a:off x="4000500" y="2552700"/>
            <a:ext cx="1804085" cy="6286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7361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72C3DD-45D8-8F0D-EFB0-AB7621F67D36}"/>
              </a:ext>
            </a:extLst>
          </p:cNvPr>
          <p:cNvSpPr>
            <a:spLocks noGrp="1"/>
          </p:cNvSpPr>
          <p:nvPr>
            <p:ph type="title"/>
          </p:nvPr>
        </p:nvSpPr>
        <p:spPr/>
        <p:txBody>
          <a:bodyPr/>
          <a:lstStyle/>
          <a:p>
            <a:r>
              <a:rPr lang="en-US" dirty="0"/>
              <a:t>Coding Respondent feedback</a:t>
            </a:r>
          </a:p>
        </p:txBody>
      </p:sp>
      <p:sp>
        <p:nvSpPr>
          <p:cNvPr id="4" name="Content Placeholder 3">
            <a:extLst>
              <a:ext uri="{FF2B5EF4-FFF2-40B4-BE49-F238E27FC236}">
                <a16:creationId xmlns:a16="http://schemas.microsoft.com/office/drawing/2014/main" id="{4100C05F-F3E1-8ADD-E79A-3D4F651EFA14}"/>
              </a:ext>
            </a:extLst>
          </p:cNvPr>
          <p:cNvSpPr>
            <a:spLocks noGrp="1"/>
          </p:cNvSpPr>
          <p:nvPr>
            <p:ph idx="1"/>
          </p:nvPr>
        </p:nvSpPr>
        <p:spPr>
          <a:xfrm>
            <a:off x="449098" y="1356678"/>
            <a:ext cx="5755759" cy="3992563"/>
          </a:xfrm>
        </p:spPr>
        <p:txBody>
          <a:bodyPr/>
          <a:lstStyle/>
          <a:p>
            <a:r>
              <a:rPr lang="en-US" sz="2400" dirty="0"/>
              <a:t>Goal: find actual feedback among all non-blank responses to Q11</a:t>
            </a:r>
          </a:p>
          <a:p>
            <a:r>
              <a:rPr lang="en-US" sz="2400" dirty="0"/>
              <a:t>Each author coded ½ of ~2600 responses</a:t>
            </a:r>
          </a:p>
          <a:p>
            <a:r>
              <a:rPr lang="en-US" sz="2400" dirty="0"/>
              <a:t>10 categories </a:t>
            </a:r>
          </a:p>
          <a:p>
            <a:pPr lvl="1"/>
            <a:r>
              <a:rPr lang="en-US" sz="2000" dirty="0"/>
              <a:t>6 valid, 4 ‘mischievous’ categories</a:t>
            </a:r>
          </a:p>
          <a:p>
            <a:pPr lvl="1"/>
            <a:r>
              <a:rPr lang="en-US" sz="2000" dirty="0"/>
              <a:t>70% agreement double-coding 200 responses</a:t>
            </a:r>
          </a:p>
          <a:p>
            <a:pPr lvl="2"/>
            <a:r>
              <a:rPr lang="en-US" sz="2000" dirty="0"/>
              <a:t>Weighted kappa prior to reconciliation (ns)</a:t>
            </a:r>
            <a:endParaRPr lang="en-US" sz="1800" dirty="0"/>
          </a:p>
          <a:p>
            <a:pPr lvl="2"/>
            <a:r>
              <a:rPr lang="en-US" sz="2000" dirty="0"/>
              <a:t>We refined our approach following double coding</a:t>
            </a:r>
          </a:p>
        </p:txBody>
      </p:sp>
      <p:pic>
        <p:nvPicPr>
          <p:cNvPr id="2" name="Picture 1" descr="Shows question 11, which reads &quot;Do you have any suggestions for improvements to the BLS.gov website?&quot;">
            <a:extLst>
              <a:ext uri="{FF2B5EF4-FFF2-40B4-BE49-F238E27FC236}">
                <a16:creationId xmlns:a16="http://schemas.microsoft.com/office/drawing/2014/main" id="{5139368F-ADCE-62B9-AADF-128B86D4722A}"/>
              </a:ext>
            </a:extLst>
          </p:cNvPr>
          <p:cNvPicPr>
            <a:picLocks noChangeAspect="1"/>
          </p:cNvPicPr>
          <p:nvPr/>
        </p:nvPicPr>
        <p:blipFill>
          <a:blip r:embed="rId3"/>
          <a:stretch>
            <a:fillRect/>
          </a:stretch>
        </p:blipFill>
        <p:spPr>
          <a:xfrm>
            <a:off x="6204857" y="1259301"/>
            <a:ext cx="5755759" cy="4187316"/>
          </a:xfrm>
          <a:prstGeom prst="rect">
            <a:avLst/>
          </a:prstGeom>
        </p:spPr>
      </p:pic>
    </p:spTree>
    <p:extLst>
      <p:ext uri="{BB962C8B-B14F-4D97-AF65-F5344CB8AC3E}">
        <p14:creationId xmlns:p14="http://schemas.microsoft.com/office/powerpoint/2010/main" val="2981735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8CCBA-1F28-AEBA-2D69-C7A36037A3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F0BE12F-3951-967C-3FE6-C22959A3ADA4}"/>
              </a:ext>
            </a:extLst>
          </p:cNvPr>
          <p:cNvSpPr>
            <a:spLocks noGrp="1"/>
          </p:cNvSpPr>
          <p:nvPr>
            <p:ph type="title"/>
          </p:nvPr>
        </p:nvSpPr>
        <p:spPr>
          <a:xfrm>
            <a:off x="495299" y="204536"/>
            <a:ext cx="11201400" cy="890335"/>
          </a:xfrm>
        </p:spPr>
        <p:txBody>
          <a:bodyPr/>
          <a:lstStyle/>
          <a:p>
            <a:r>
              <a:rPr lang="en-US" sz="2400" dirty="0"/>
              <a:t>Summary of open-ended coding results by sample source:</a:t>
            </a:r>
            <a:br>
              <a:rPr lang="en-US" sz="2400" dirty="0"/>
            </a:br>
            <a:r>
              <a:rPr lang="en-US" sz="2400" dirty="0"/>
              <a:t>Do you </a:t>
            </a:r>
            <a:r>
              <a:rPr lang="en-US" sz="2400" i="1" dirty="0"/>
              <a:t>have any suggestions for improvements to the BLS.gov website?</a:t>
            </a:r>
            <a:br>
              <a:rPr lang="en-US" sz="2400" dirty="0"/>
            </a:br>
            <a:endParaRPr lang="en-US" sz="2400" dirty="0"/>
          </a:p>
        </p:txBody>
      </p:sp>
      <p:graphicFrame>
        <p:nvGraphicFramePr>
          <p:cNvPr id="6" name="Table 5">
            <a:extLst>
              <a:ext uri="{FF2B5EF4-FFF2-40B4-BE49-F238E27FC236}">
                <a16:creationId xmlns:a16="http://schemas.microsoft.com/office/drawing/2014/main" id="{924F22B9-81B8-C1F9-16D6-795419F88AAD}"/>
              </a:ext>
            </a:extLst>
          </p:cNvPr>
          <p:cNvGraphicFramePr>
            <a:graphicFrameLocks noGrp="1"/>
          </p:cNvGraphicFramePr>
          <p:nvPr>
            <p:extLst>
              <p:ext uri="{D42A27DB-BD31-4B8C-83A1-F6EECF244321}">
                <p14:modId xmlns:p14="http://schemas.microsoft.com/office/powerpoint/2010/main" val="3386162921"/>
              </p:ext>
            </p:extLst>
          </p:nvPr>
        </p:nvGraphicFramePr>
        <p:xfrm>
          <a:off x="264695" y="1094871"/>
          <a:ext cx="11584403" cy="4890159"/>
        </p:xfrm>
        <a:graphic>
          <a:graphicData uri="http://schemas.openxmlformats.org/drawingml/2006/table">
            <a:tbl>
              <a:tblPr firstRow="1" bandRow="1"/>
              <a:tblGrid>
                <a:gridCol w="1258550">
                  <a:extLst>
                    <a:ext uri="{9D8B030D-6E8A-4147-A177-3AD203B41FA5}">
                      <a16:colId xmlns:a16="http://schemas.microsoft.com/office/drawing/2014/main" val="137611096"/>
                    </a:ext>
                  </a:extLst>
                </a:gridCol>
                <a:gridCol w="2820155">
                  <a:extLst>
                    <a:ext uri="{9D8B030D-6E8A-4147-A177-3AD203B41FA5}">
                      <a16:colId xmlns:a16="http://schemas.microsoft.com/office/drawing/2014/main" val="2290202271"/>
                    </a:ext>
                  </a:extLst>
                </a:gridCol>
                <a:gridCol w="3128211">
                  <a:extLst>
                    <a:ext uri="{9D8B030D-6E8A-4147-A177-3AD203B41FA5}">
                      <a16:colId xmlns:a16="http://schemas.microsoft.com/office/drawing/2014/main" val="540967807"/>
                    </a:ext>
                  </a:extLst>
                </a:gridCol>
                <a:gridCol w="1227221">
                  <a:extLst>
                    <a:ext uri="{9D8B030D-6E8A-4147-A177-3AD203B41FA5}">
                      <a16:colId xmlns:a16="http://schemas.microsoft.com/office/drawing/2014/main" val="3595093624"/>
                    </a:ext>
                  </a:extLst>
                </a:gridCol>
                <a:gridCol w="1407694">
                  <a:extLst>
                    <a:ext uri="{9D8B030D-6E8A-4147-A177-3AD203B41FA5}">
                      <a16:colId xmlns:a16="http://schemas.microsoft.com/office/drawing/2014/main" val="2750178895"/>
                    </a:ext>
                  </a:extLst>
                </a:gridCol>
                <a:gridCol w="1742572">
                  <a:extLst>
                    <a:ext uri="{9D8B030D-6E8A-4147-A177-3AD203B41FA5}">
                      <a16:colId xmlns:a16="http://schemas.microsoft.com/office/drawing/2014/main" val="2190047295"/>
                    </a:ext>
                  </a:extLst>
                </a:gridCol>
              </a:tblGrid>
              <a:tr h="307019">
                <a:tc>
                  <a:txBody>
                    <a:bodyPr/>
                    <a:lstStyle/>
                    <a:p>
                      <a:pPr algn="ctr" fontAlgn="ctr"/>
                      <a:r>
                        <a:rPr lang="en-US" sz="1600" b="0" i="0"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Comment Category</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Example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Sampled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a:solidFill>
                            <a:srgbClr val="FFFFFF"/>
                          </a:solidFill>
                          <a:effectLst/>
                          <a:latin typeface="Calibri" panose="020F0502020204030204" pitchFamily="34" charset="0"/>
                        </a:rPr>
                        <a:t>User-Initiated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E3F67"/>
                    </a:solidFill>
                  </a:tcPr>
                </a:tc>
                <a:tc>
                  <a:txBody>
                    <a:bodyPr/>
                    <a:lstStyle/>
                    <a:p>
                      <a:pPr algn="ctr" rtl="0" fontAlgn="ctr"/>
                      <a:r>
                        <a:rPr lang="en-US" sz="1600" b="1" i="0" u="none" strike="noStrike" dirty="0">
                          <a:solidFill>
                            <a:srgbClr val="FFFFFF"/>
                          </a:solidFill>
                          <a:effectLst/>
                          <a:latin typeface="Calibri" panose="020F0502020204030204" pitchFamily="34" charset="0"/>
                        </a:rPr>
                        <a:t>Total  (N)</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E3F67"/>
                    </a:solidFill>
                  </a:tcPr>
                </a:tc>
                <a:extLst>
                  <a:ext uri="{0D108BD9-81ED-4DB2-BD59-A6C34878D82A}">
                    <a16:rowId xmlns:a16="http://schemas.microsoft.com/office/drawing/2014/main" val="2333002242"/>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Blank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l" fontAlgn="ctr"/>
                      <a:r>
                        <a:rPr lang="en-US" sz="1600" b="0" i="1" u="none" strike="noStrike" dirty="0">
                          <a:solidFill>
                            <a:srgbClr val="000000"/>
                          </a:solidFill>
                          <a:effectLst/>
                          <a:latin typeface="Arial" panose="020B0604020202020204" pitchFamily="34" charset="0"/>
                        </a:rPr>
                        <a:t>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15%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dirty="0">
                          <a:solidFill>
                            <a:srgbClr val="002060"/>
                          </a:solidFill>
                          <a:effectLst/>
                          <a:latin typeface="Calibri" panose="020F0502020204030204" pitchFamily="34" charset="0"/>
                        </a:rPr>
                        <a:t>6,158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839148375"/>
                  </a:ext>
                </a:extLst>
              </a:tr>
              <a:tr h="307019">
                <a:tc>
                  <a:txBody>
                    <a:bodyPr/>
                    <a:lstStyle/>
                    <a:p>
                      <a:pPr algn="ctr" rtl="0" fontAlgn="ctr"/>
                      <a:r>
                        <a:rPr lang="en-US" sz="1600" b="1" i="0" u="none" strike="noStrike" dirty="0">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a:solidFill>
                            <a:srgbClr val="002060"/>
                          </a:solidFill>
                          <a:effectLst/>
                          <a:latin typeface="Calibri" panose="020F0502020204030204" pitchFamily="34" charset="0"/>
                        </a:rPr>
                        <a:t>“No Comment” / “NA”</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dirty="0">
                          <a:solidFill>
                            <a:srgbClr val="002060"/>
                          </a:solidFill>
                          <a:effectLst/>
                          <a:latin typeface="Calibri" panose="020F0502020204030204" pitchFamily="34" charset="0"/>
                        </a:rPr>
                        <a:t>Not at this time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841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366460287"/>
                  </a:ext>
                </a:extLst>
              </a:tr>
              <a:tr h="51868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Search by pay, highest to lowest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55%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45%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785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397817100"/>
                  </a:ext>
                </a:extLst>
              </a:tr>
              <a:tr h="562229">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positive/neutral, not actionable </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Keep up the good work</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dirty="0">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294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2227067491"/>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Relevant + negative, not actionable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Fix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25%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74%</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87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2637346794"/>
                  </a:ext>
                </a:extLst>
              </a:tr>
              <a:tr h="519003">
                <a:tc>
                  <a:txBody>
                    <a:bodyPr/>
                    <a:lstStyle/>
                    <a:p>
                      <a:pPr algn="ctr" rtl="0" fontAlgn="ctr"/>
                      <a:r>
                        <a:rPr lang="en-US" sz="1600" b="1" i="0" u="none" strike="noStrike">
                          <a:solidFill>
                            <a:srgbClr val="002060"/>
                          </a:solidFill>
                          <a:effectLst/>
                          <a:latin typeface="Calibri" panose="020F0502020204030204" pitchFamily="34" charset="0"/>
                        </a:rPr>
                        <a:t>Valid</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DFFDD"/>
                    </a:solidFill>
                  </a:tcPr>
                </a:tc>
                <a:tc>
                  <a:txBody>
                    <a:bodyPr/>
                    <a:lstStyle/>
                    <a:p>
                      <a:pPr algn="ctr" rtl="0" fontAlgn="ctr"/>
                      <a:r>
                        <a:rPr lang="en-US" sz="1600" b="1" i="0" u="none" strike="noStrike" dirty="0">
                          <a:solidFill>
                            <a:srgbClr val="002060"/>
                          </a:solidFill>
                          <a:effectLst/>
                          <a:latin typeface="Calibri" panose="020F0502020204030204" pitchFamily="34" charset="0"/>
                        </a:rPr>
                        <a:t>Comments about the timing of the survey request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Don't give a customer satisfaction as soon as they go on the site</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95%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80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3827091635"/>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Short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Hb. </a:t>
                      </a:r>
                      <a:r>
                        <a:rPr lang="en-US" sz="1400" b="0" i="1" u="none" strike="noStrike" kern="1200" dirty="0" err="1">
                          <a:solidFill>
                            <a:srgbClr val="002060"/>
                          </a:solidFill>
                          <a:effectLst/>
                          <a:latin typeface="Calibri" panose="020F0502020204030204" pitchFamily="34" charset="0"/>
                          <a:ea typeface="+mn-ea"/>
                          <a:cs typeface="+mn-cs"/>
                        </a:rPr>
                        <a:t>FhSFhfmg</a:t>
                      </a:r>
                      <a:endParaRPr lang="en-US" sz="14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59%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41%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51423271"/>
                  </a:ext>
                </a:extLst>
              </a:tr>
              <a:tr h="373594">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Long random text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err="1">
                          <a:solidFill>
                            <a:srgbClr val="002060"/>
                          </a:solidFill>
                          <a:effectLst/>
                          <a:latin typeface="Calibri" panose="020F0502020204030204" pitchFamily="34" charset="0"/>
                          <a:ea typeface="+mn-ea"/>
                          <a:cs typeface="+mn-cs"/>
                        </a:rPr>
                        <a:t>SDTf</a:t>
                      </a:r>
                      <a:r>
                        <a:rPr lang="en-US" sz="1400" b="0" i="1" u="none" strike="noStrike" kern="1200" dirty="0">
                          <a:solidFill>
                            <a:srgbClr val="002060"/>
                          </a:solidFill>
                          <a:effectLst/>
                          <a:latin typeface="Calibri" panose="020F0502020204030204" pitchFamily="34" charset="0"/>
                          <a:ea typeface="+mn-ea"/>
                          <a:cs typeface="+mn-cs"/>
                        </a:rPr>
                        <a:t> </a:t>
                      </a:r>
                      <a:r>
                        <a:rPr lang="en-US" sz="1400" b="0" i="1" u="none" strike="noStrike" kern="1200" dirty="0" err="1">
                          <a:solidFill>
                            <a:srgbClr val="002060"/>
                          </a:solidFill>
                          <a:effectLst/>
                          <a:latin typeface="Calibri" panose="020F0502020204030204" pitchFamily="34" charset="0"/>
                          <a:ea typeface="+mn-ea"/>
                          <a:cs typeface="+mn-cs"/>
                        </a:rPr>
                        <a:t>grxgnfhmggukhmuv</a:t>
                      </a:r>
                      <a:r>
                        <a:rPr lang="en-US" sz="1400" b="0" i="1" u="none" strike="noStrike" kern="1200" dirty="0">
                          <a:solidFill>
                            <a:srgbClr val="002060"/>
                          </a:solidFill>
                          <a:effectLst/>
                          <a:latin typeface="Calibri" panose="020F0502020204030204" pitchFamily="34" charset="0"/>
                          <a:ea typeface="+mn-ea"/>
                          <a:cs typeface="+mn-cs"/>
                        </a:rPr>
                        <a:t>…</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26%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75%</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96</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4005920994"/>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benign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Chicken sandwich</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tc>
                  <a:txBody>
                    <a:bodyPr/>
                    <a:lstStyle/>
                    <a:p>
                      <a:pPr algn="ctr" rtl="0" fontAlgn="ctr"/>
                      <a:r>
                        <a:rPr lang="en-US" sz="1800" b="0" i="0" u="none" strike="noStrike">
                          <a:solidFill>
                            <a:srgbClr val="002060"/>
                          </a:solidFill>
                          <a:effectLst/>
                          <a:latin typeface="Calibri" panose="020F0502020204030204" pitchFamily="34" charset="0"/>
                        </a:rPr>
                        <a:t>37%</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ctr"/>
                      <a:r>
                        <a:rPr lang="en-US" sz="1800" b="0" i="0" u="none" strike="noStrike">
                          <a:solidFill>
                            <a:srgbClr val="002060"/>
                          </a:solidFill>
                          <a:effectLst/>
                          <a:latin typeface="Calibri" panose="020F0502020204030204" pitchFamily="34" charset="0"/>
                        </a:rPr>
                        <a:t>63%</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0D0"/>
                    </a:solidFill>
                  </a:tcPr>
                </a:tc>
                <a:tc>
                  <a:txBody>
                    <a:bodyPr/>
                    <a:lstStyle/>
                    <a:p>
                      <a:pPr algn="ctr" rtl="0" fontAlgn="b"/>
                      <a:r>
                        <a:rPr lang="en-US" sz="1800" b="0" i="0" u="none" strike="noStrike" dirty="0">
                          <a:solidFill>
                            <a:srgbClr val="002060"/>
                          </a:solidFill>
                          <a:effectLst/>
                          <a:latin typeface="Calibri" panose="020F0502020204030204" pitchFamily="34" charset="0"/>
                        </a:rPr>
                        <a:t>219</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CED3"/>
                    </a:solidFill>
                  </a:tcPr>
                </a:tc>
                <a:extLst>
                  <a:ext uri="{0D108BD9-81ED-4DB2-BD59-A6C34878D82A}">
                    <a16:rowId xmlns:a16="http://schemas.microsoft.com/office/drawing/2014/main" val="1080579429"/>
                  </a:ext>
                </a:extLst>
              </a:tr>
              <a:tr h="307019">
                <a:tc>
                  <a:txBody>
                    <a:bodyPr/>
                    <a:lstStyle/>
                    <a:p>
                      <a:pPr algn="ctr" rtl="0" fontAlgn="ctr"/>
                      <a:r>
                        <a:rPr lang="en-US" sz="1600" b="1" i="0" u="none" strike="noStrike">
                          <a:solidFill>
                            <a:srgbClr val="002060"/>
                          </a:solidFill>
                          <a:effectLst/>
                          <a:latin typeface="Calibri" panose="020F0502020204030204" pitchFamily="34" charset="0"/>
                        </a:rPr>
                        <a:t>Mischievous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D1D1"/>
                    </a:solidFill>
                  </a:tcPr>
                </a:tc>
                <a:tc>
                  <a:txBody>
                    <a:bodyPr/>
                    <a:lstStyle/>
                    <a:p>
                      <a:pPr algn="ctr" rtl="0" fontAlgn="ctr"/>
                      <a:r>
                        <a:rPr lang="en-US" sz="1600" b="1" i="0" u="none" strike="noStrike" dirty="0">
                          <a:solidFill>
                            <a:srgbClr val="002060"/>
                          </a:solidFill>
                          <a:effectLst/>
                          <a:latin typeface="Calibri" panose="020F0502020204030204" pitchFamily="34" charset="0"/>
                        </a:rPr>
                        <a:t>Irrelevant, negative comments</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marL="60325" indent="0" algn="l" rtl="0" fontAlgn="ctr"/>
                      <a:r>
                        <a:rPr lang="en-US" sz="1400" b="0" i="1" u="none" strike="noStrike" kern="1200" dirty="0">
                          <a:solidFill>
                            <a:srgbClr val="002060"/>
                          </a:solidFill>
                          <a:effectLst/>
                          <a:latin typeface="Calibri" panose="020F0502020204030204" pitchFamily="34" charset="0"/>
                          <a:ea typeface="+mn-ea"/>
                          <a:cs typeface="+mn-cs"/>
                        </a:rPr>
                        <a:t>Loser</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30%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ctr"/>
                      <a:r>
                        <a:rPr lang="en-US" sz="1800" b="0" i="0" u="none" strike="noStrike">
                          <a:solidFill>
                            <a:srgbClr val="002060"/>
                          </a:solidFill>
                          <a:effectLst/>
                          <a:latin typeface="Calibri" panose="020F0502020204030204" pitchFamily="34" charset="0"/>
                        </a:rPr>
                        <a:t>70%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tc>
                  <a:txBody>
                    <a:bodyPr/>
                    <a:lstStyle/>
                    <a:p>
                      <a:pPr algn="ctr" rtl="0" fontAlgn="b"/>
                      <a:r>
                        <a:rPr lang="en-US" sz="1800" b="0" i="0" u="none" strike="noStrike" dirty="0">
                          <a:solidFill>
                            <a:srgbClr val="002060"/>
                          </a:solidFill>
                          <a:effectLst/>
                          <a:latin typeface="Calibri" panose="020F0502020204030204" pitchFamily="34" charset="0"/>
                        </a:rPr>
                        <a:t>50</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8EB"/>
                    </a:solidFill>
                  </a:tcPr>
                </a:tc>
                <a:extLst>
                  <a:ext uri="{0D108BD9-81ED-4DB2-BD59-A6C34878D82A}">
                    <a16:rowId xmlns:a16="http://schemas.microsoft.com/office/drawing/2014/main" val="882704012"/>
                  </a:ext>
                </a:extLst>
              </a:tr>
              <a:tr h="307019">
                <a:tc>
                  <a:txBody>
                    <a:bodyPr/>
                    <a:lstStyle/>
                    <a:p>
                      <a:pPr algn="ctr" rtl="0" fontAlgn="ctr"/>
                      <a:endParaRPr lang="en-US" sz="1600" b="1" i="0" u="none" strike="noStrike" dirty="0">
                        <a:solidFill>
                          <a:srgbClr val="002060"/>
                        </a:solidFill>
                        <a:effectLst/>
                        <a:latin typeface="Calibri" panose="020F0502020204030204" pitchFamily="34" charset="0"/>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600" b="1" i="0" u="none" strike="noStrike" dirty="0">
                          <a:solidFill>
                            <a:srgbClr val="002060"/>
                          </a:solidFill>
                          <a:effectLst/>
                          <a:latin typeface="Calibri" panose="020F0502020204030204" pitchFamily="34" charset="0"/>
                        </a:rPr>
                        <a:t>TOTAL</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marL="60325" indent="0" algn="l" rtl="0" fontAlgn="ctr"/>
                      <a:endParaRPr lang="en-US" sz="1600" b="0" i="1" u="none" strike="noStrike" kern="1200" dirty="0">
                        <a:solidFill>
                          <a:srgbClr val="002060"/>
                        </a:solidFill>
                        <a:effectLst/>
                        <a:latin typeface="Calibri" panose="020F0502020204030204" pitchFamily="34" charset="0"/>
                        <a:ea typeface="+mn-ea"/>
                        <a:cs typeface="+mn-cs"/>
                      </a:endParaRP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77% </a:t>
                      </a:r>
                    </a:p>
                    <a:p>
                      <a:pPr algn="ctr" rtl="0" fontAlgn="ctr"/>
                      <a:r>
                        <a:rPr lang="en-US" sz="1800" b="1" i="0" u="none" strike="noStrike" dirty="0">
                          <a:solidFill>
                            <a:srgbClr val="002060"/>
                          </a:solidFill>
                          <a:effectLst/>
                          <a:latin typeface="Calibri" panose="020F0502020204030204" pitchFamily="34" charset="0"/>
                        </a:rPr>
                        <a:t>(6,801)</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ctr"/>
                      <a:r>
                        <a:rPr lang="en-US" sz="1800" b="1" i="0" u="none" strike="noStrike" dirty="0">
                          <a:solidFill>
                            <a:srgbClr val="002060"/>
                          </a:solidFill>
                          <a:effectLst/>
                          <a:latin typeface="Calibri" panose="020F0502020204030204" pitchFamily="34" charset="0"/>
                        </a:rPr>
                        <a:t>23% </a:t>
                      </a:r>
                    </a:p>
                    <a:p>
                      <a:pPr algn="ctr" rtl="0" fontAlgn="ctr"/>
                      <a:r>
                        <a:rPr lang="en-US" sz="1800" b="1" i="0" u="none" strike="noStrike" dirty="0">
                          <a:solidFill>
                            <a:srgbClr val="002060"/>
                          </a:solidFill>
                          <a:effectLst/>
                          <a:latin typeface="Calibri" panose="020F0502020204030204" pitchFamily="34" charset="0"/>
                        </a:rPr>
                        <a:t>(2,028)</a:t>
                      </a:r>
                    </a:p>
                  </a:txBody>
                  <a:tcPr marL="6893" marR="6893" marT="6893"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rtl="0" fontAlgn="b"/>
                      <a:r>
                        <a:rPr lang="en-US" sz="1800" b="1" i="0" u="none" strike="noStrike" dirty="0">
                          <a:solidFill>
                            <a:srgbClr val="002060"/>
                          </a:solidFill>
                          <a:effectLst/>
                          <a:latin typeface="Calibri" panose="020F0502020204030204" pitchFamily="34" charset="0"/>
                        </a:rPr>
                        <a:t>100% </a:t>
                      </a:r>
                    </a:p>
                    <a:p>
                      <a:pPr algn="ctr" rtl="0" fontAlgn="b"/>
                      <a:r>
                        <a:rPr lang="en-US" sz="1800" b="1" i="0" u="none" strike="noStrike" dirty="0">
                          <a:solidFill>
                            <a:srgbClr val="002060"/>
                          </a:solidFill>
                          <a:effectLst/>
                          <a:latin typeface="Calibri" panose="020F0502020204030204" pitchFamily="34" charset="0"/>
                        </a:rPr>
                        <a:t>(8,829)</a:t>
                      </a:r>
                    </a:p>
                  </a:txBody>
                  <a:tcPr marL="6893" marR="6893" marT="6893"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52612234"/>
                  </a:ext>
                </a:extLst>
              </a:tr>
            </a:tbl>
          </a:graphicData>
        </a:graphic>
      </p:graphicFrame>
    </p:spTree>
    <p:extLst>
      <p:ext uri="{BB962C8B-B14F-4D97-AF65-F5344CB8AC3E}">
        <p14:creationId xmlns:p14="http://schemas.microsoft.com/office/powerpoint/2010/main" val="3057543856"/>
      </p:ext>
    </p:extLst>
  </p:cSld>
  <p:clrMapOvr>
    <a:masterClrMapping/>
  </p:clrMapOvr>
</p:sld>
</file>

<file path=ppt/theme/theme1.xml><?xml version="1.0" encoding="utf-8"?>
<a:theme xmlns:a="http://schemas.openxmlformats.org/drawingml/2006/main" name="BLS Wide">
  <a:themeElements>
    <a:clrScheme name="Custom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FFFF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S Wide" id="{41C9EF63-3781-4C27-8BDC-ACB764BDBF50}" vid="{30088604-3CD6-462C-8F8E-F707547356A9}"/>
    </a:ext>
  </a:extLst>
</a:theme>
</file>

<file path=ppt/theme/theme2.xml><?xml version="1.0" encoding="utf-8"?>
<a:theme xmlns:a="http://schemas.openxmlformats.org/drawingml/2006/main" name="BLS Trendline Content Slide">
  <a:themeElements>
    <a:clrScheme name="Custom 1">
      <a:dk1>
        <a:srgbClr val="002060"/>
      </a:dk1>
      <a:lt1>
        <a:sysClr val="window" lastClr="FFFFFF"/>
      </a:lt1>
      <a:dk2>
        <a:srgbClr val="002060"/>
      </a:dk2>
      <a:lt2>
        <a:srgbClr val="FFFFFF"/>
      </a:lt2>
      <a:accent1>
        <a:srgbClr val="3E3F67"/>
      </a:accent1>
      <a:accent2>
        <a:srgbClr val="FFC000"/>
      </a:accent2>
      <a:accent3>
        <a:srgbClr val="C00000"/>
      </a:accent3>
      <a:accent4>
        <a:srgbClr val="00B0F0"/>
      </a:accent4>
      <a:accent5>
        <a:srgbClr val="92D050"/>
      </a:accent5>
      <a:accent6>
        <a:srgbClr val="244448"/>
      </a:accent6>
      <a:hlink>
        <a:srgbClr val="00B0F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wrap="square" lIns="91440" tIns="45720" rIns="91440" bIns="45720" rtlCol="0" anchor="t">
        <a:normAutofit/>
      </a:bodyPr>
      <a:lstStyle>
        <a:defPPr marL="0" marR="0" indent="0" algn="l" defTabSz="914400" rtl="0" eaLnBrk="1" fontAlgn="auto" latinLnBrk="0" hangingPunct="1">
          <a:lnSpc>
            <a:spcPct val="100000"/>
          </a:lnSpc>
          <a:spcBef>
            <a:spcPct val="0"/>
          </a:spcBef>
          <a:spcAft>
            <a:spcPts val="0"/>
          </a:spcAft>
          <a:buClrTx/>
          <a:buSzTx/>
          <a:buFontTx/>
          <a:buNone/>
          <a:tabLst/>
          <a:defRPr kumimoji="0" sz="3600" b="0" i="0" u="none" strike="noStrike" kern="1200" cap="none" spc="0" normalizeH="0" baseline="0" noProof="0" dirty="0" smtClean="0">
            <a:ln>
              <a:noFill/>
            </a:ln>
            <a:solidFill>
              <a:srgbClr val="464A6E"/>
            </a:solidFill>
            <a:effectLst/>
            <a:uLnTx/>
            <a:uFillTx/>
            <a:ea typeface="+mj-ea"/>
            <a:cs typeface="Tahoma" pitchFamily="34" charset="0"/>
          </a:defRPr>
        </a:defPPr>
      </a:lstStyle>
    </a:txDef>
  </a:objectDefaults>
  <a:extraClrSchemeLst/>
  <a:extLst>
    <a:ext uri="{05A4C25C-085E-4340-85A3-A5531E510DB2}">
      <thm15:themeFamily xmlns:thm15="http://schemas.microsoft.com/office/thememl/2012/main" name="BLSbranded Slide Presentation" id="{5907DB6B-D4AA-4091-9327-43FB45482D68}" vid="{A4E13657-DB1C-4F3E-ABDB-370171EF1EAD}"/>
    </a:ext>
  </a:extLst>
</a:theme>
</file>

<file path=ppt/theme/theme3.xml><?xml version="1.0" encoding="utf-8"?>
<a:theme xmlns:a="http://schemas.openxmlformats.org/drawingml/2006/main" name="1_BLS Trendline Paragraph Slide">
  <a:themeElements>
    <a:clrScheme name="Custom 1">
      <a:dk1>
        <a:srgbClr val="002060"/>
      </a:dk1>
      <a:lt1>
        <a:sysClr val="window" lastClr="FFFFFF"/>
      </a:lt1>
      <a:dk2>
        <a:srgbClr val="002060"/>
      </a:dk2>
      <a:lt2>
        <a:srgbClr val="FFFFFF"/>
      </a:lt2>
      <a:accent1>
        <a:srgbClr val="3E3F67"/>
      </a:accent1>
      <a:accent2>
        <a:srgbClr val="FFC000"/>
      </a:accent2>
      <a:accent3>
        <a:srgbClr val="C00000"/>
      </a:accent3>
      <a:accent4>
        <a:srgbClr val="00B0F0"/>
      </a:accent4>
      <a:accent5>
        <a:srgbClr val="92D050"/>
      </a:accent5>
      <a:accent6>
        <a:srgbClr val="244448"/>
      </a:accent6>
      <a:hlink>
        <a:srgbClr val="00B0F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marL="0" marR="0" indent="0" algn="ctr" defTabSz="914400" rtl="0" eaLnBrk="1" fontAlgn="auto" latinLnBrk="0" hangingPunct="1">
          <a:lnSpc>
            <a:spcPct val="100000"/>
          </a:lnSpc>
          <a:spcBef>
            <a:spcPct val="0"/>
          </a:spcBef>
          <a:spcAft>
            <a:spcPts val="0"/>
          </a:spcAft>
          <a:buClrTx/>
          <a:buSzTx/>
          <a:buFontTx/>
          <a:buNone/>
          <a:tabLst/>
          <a:defRPr kumimoji="0" sz="3600" b="0" i="0" u="none" strike="noStrike" kern="1200" cap="none" spc="0" normalizeH="0" baseline="0" noProof="0" dirty="0" smtClean="0">
            <a:ln>
              <a:noFill/>
            </a:ln>
            <a:solidFill>
              <a:schemeClr val="bg1"/>
            </a:solidFill>
            <a:effectLst/>
            <a:uLnTx/>
            <a:uFillTx/>
            <a:latin typeface="Tahoma" pitchFamily="34" charset="0"/>
            <a:ea typeface="+mj-ea"/>
            <a:cs typeface="Tahoma" pitchFamily="34" charset="0"/>
          </a:defRPr>
        </a:defPPr>
      </a:lstStyle>
    </a:txDef>
  </a:objectDefaults>
  <a:extraClrSchemeLst/>
  <a:extLst>
    <a:ext uri="{05A4C25C-085E-4340-85A3-A5531E510DB2}">
      <thm15:themeFamily xmlns:thm15="http://schemas.microsoft.com/office/thememl/2012/main" name="BLSbranded Slide Presentation" id="{5907DB6B-D4AA-4091-9327-43FB45482D68}" vid="{760DEEFC-374C-4B27-AD4A-D02241B455A2}"/>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Sbranded Slide Presentation" id="{5907DB6B-D4AA-4091-9327-43FB45482D68}" vid="{17B03AE5-E6D1-4A56-9D4C-29E5EA94E6CD}"/>
    </a:ext>
  </a:extLst>
</a:theme>
</file>

<file path=ppt/theme/theme5.xml><?xml version="1.0" encoding="utf-8"?>
<a:theme xmlns:a="http://schemas.openxmlformats.org/drawingml/2006/main" name="1_BLS Trendline Content Slide">
  <a:themeElements>
    <a:clrScheme name="Custom 1">
      <a:dk1>
        <a:srgbClr val="002060"/>
      </a:dk1>
      <a:lt1>
        <a:sysClr val="window" lastClr="FFFFFF"/>
      </a:lt1>
      <a:dk2>
        <a:srgbClr val="002060"/>
      </a:dk2>
      <a:lt2>
        <a:srgbClr val="FFFFFF"/>
      </a:lt2>
      <a:accent1>
        <a:srgbClr val="3E3F67"/>
      </a:accent1>
      <a:accent2>
        <a:srgbClr val="FFC000"/>
      </a:accent2>
      <a:accent3>
        <a:srgbClr val="C00000"/>
      </a:accent3>
      <a:accent4>
        <a:srgbClr val="00B0F0"/>
      </a:accent4>
      <a:accent5>
        <a:srgbClr val="92D050"/>
      </a:accent5>
      <a:accent6>
        <a:srgbClr val="244448"/>
      </a:accent6>
      <a:hlink>
        <a:srgbClr val="00B0F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marL="0" marR="0" indent="0" algn="ctr" defTabSz="914400" rtl="0" eaLnBrk="1" fontAlgn="auto" latinLnBrk="0" hangingPunct="1">
          <a:lnSpc>
            <a:spcPct val="100000"/>
          </a:lnSpc>
          <a:spcBef>
            <a:spcPct val="0"/>
          </a:spcBef>
          <a:spcAft>
            <a:spcPts val="0"/>
          </a:spcAft>
          <a:buClrTx/>
          <a:buSzTx/>
          <a:buFontTx/>
          <a:buNone/>
          <a:tabLst/>
          <a:defRPr kumimoji="0" sz="3600" b="0" i="0" u="none" strike="noStrike" kern="1200" cap="none" spc="0" normalizeH="0" baseline="0" noProof="0" dirty="0" smtClean="0">
            <a:ln>
              <a:noFill/>
            </a:ln>
            <a:solidFill>
              <a:schemeClr val="bg1"/>
            </a:solidFill>
            <a:effectLst/>
            <a:uLnTx/>
            <a:uFillTx/>
            <a:latin typeface="Tahoma" pitchFamily="34" charset="0"/>
            <a:ea typeface="+mj-ea"/>
            <a:cs typeface="Tahoma" pitchFamily="34" charset="0"/>
          </a:defRPr>
        </a:defPPr>
      </a:lstStyle>
    </a:txDef>
  </a:objectDefaults>
  <a:extraClrSchemeLst/>
  <a:extLst>
    <a:ext uri="{05A4C25C-085E-4340-85A3-A5531E510DB2}">
      <thm15:themeFamily xmlns:thm15="http://schemas.microsoft.com/office/thememl/2012/main" name="BLS-Brand_core-widescreen-slides.potx" id="{EF0090F2-93A8-4A4D-B539-A380A752E5F4}" vid="{67D88B36-7266-430C-9E3B-FDFC33C298B7}"/>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Props1.xml><?xml version="1.0" encoding="utf-8"?>
<ds:datastoreItem xmlns:ds="http://schemas.openxmlformats.org/officeDocument/2006/customXml" ds:itemID="{9E012A09-C5D5-4635-9616-44FD34B75767}"/>
</file>

<file path=customXml/itemProps2.xml><?xml version="1.0" encoding="utf-8"?>
<ds:datastoreItem xmlns:ds="http://schemas.openxmlformats.org/officeDocument/2006/customXml" ds:itemID="{2AC378E4-E65B-4E0F-9ACE-742E7DBCD6B6}"/>
</file>

<file path=customXml/itemProps3.xml><?xml version="1.0" encoding="utf-8"?>
<ds:datastoreItem xmlns:ds="http://schemas.openxmlformats.org/officeDocument/2006/customXml" ds:itemID="{D76C6F77-A450-4E5E-912D-9EAC138C71DF}"/>
</file>

<file path=docProps/app.xml><?xml version="1.0" encoding="utf-8"?>
<Properties xmlns="http://schemas.openxmlformats.org/officeDocument/2006/extended-properties" xmlns:vt="http://schemas.openxmlformats.org/officeDocument/2006/docPropsVTypes">
  <Template>BLS Wide</Template>
  <TotalTime>6601</TotalTime>
  <Words>2202</Words>
  <Application>Microsoft Office PowerPoint</Application>
  <PresentationFormat>Widescreen</PresentationFormat>
  <Paragraphs>411</Paragraphs>
  <Slides>28</Slides>
  <Notes>26</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28</vt:i4>
      </vt:variant>
    </vt:vector>
  </HeadingPairs>
  <TitlesOfParts>
    <vt:vector size="40" baseType="lpstr">
      <vt:lpstr>Aptos</vt:lpstr>
      <vt:lpstr>Arial</vt:lpstr>
      <vt:lpstr>Calibri</vt:lpstr>
      <vt:lpstr>Century Gothic</vt:lpstr>
      <vt:lpstr>Tahoma</vt:lpstr>
      <vt:lpstr>Wingdings</vt:lpstr>
      <vt:lpstr>Wingdings 3</vt:lpstr>
      <vt:lpstr>BLS Wide</vt:lpstr>
      <vt:lpstr>BLS Trendline Content Slide</vt:lpstr>
      <vt:lpstr>1_BLS Trendline Paragraph Slide</vt:lpstr>
      <vt:lpstr>1_Custom Design</vt:lpstr>
      <vt:lpstr>1_BLS Trendline Content Slide</vt:lpstr>
      <vt:lpstr>Evaluating Impacts of  Mischievous Reporting in  Customer Satisfaction Survey Results</vt:lpstr>
      <vt:lpstr>Background</vt:lpstr>
      <vt:lpstr>Research Questions</vt:lpstr>
      <vt:lpstr>Research Questions</vt:lpstr>
      <vt:lpstr>The BLS Customer Satisfaction Survey &amp; Data </vt:lpstr>
      <vt:lpstr>“Help improve this site” button</vt:lpstr>
      <vt:lpstr>Relevant Survey Questions</vt:lpstr>
      <vt:lpstr>Coding Respondent feedback</vt:lpstr>
      <vt:lpstr>Summary of open-ended coding results by sample source: Do you have any suggestions for improvements to the BLS.gov website? </vt:lpstr>
      <vt:lpstr>Summary of open-ended coding results by sample source: Do you have any suggestions for improvements to the BLS.gov website? </vt:lpstr>
      <vt:lpstr>Summary of open-ended coding results by sample source: Do you have any suggestions for improvements to the BLS.gov website? </vt:lpstr>
      <vt:lpstr>Percent of Responses to Q11 that are Valid / Mischievous</vt:lpstr>
      <vt:lpstr>Research Question 1</vt:lpstr>
      <vt:lpstr>Satisfaction Ratings by comment category</vt:lpstr>
      <vt:lpstr>Satisfaction Ratings by comment category</vt:lpstr>
      <vt:lpstr>Satisfaction Ratings by comment category</vt:lpstr>
      <vt:lpstr>Ease of Use and Ease of Navigation Response Distributions</vt:lpstr>
      <vt:lpstr>Relevance of Search Results and Trust in BLS ratings</vt:lpstr>
      <vt:lpstr>Average Ratings by Validity of Q11 Response </vt:lpstr>
      <vt:lpstr>Reporting patterns in scale-based questions</vt:lpstr>
      <vt:lpstr>Research Question 2</vt:lpstr>
      <vt:lpstr>Impact of Mischievous Responders on  Mean Attitudinal Ratings</vt:lpstr>
      <vt:lpstr>Q1 distribution by Quality of Q11 response</vt:lpstr>
      <vt:lpstr>Research Question 3</vt:lpstr>
      <vt:lpstr>What to do with Mischievous Respondents</vt:lpstr>
      <vt:lpstr>What Did We do?</vt:lpstr>
      <vt:lpstr>Final Thoughts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Fox, Jean - BLS</dc:creator>
  <cp:lastModifiedBy>Fox, Jean - BLS</cp:lastModifiedBy>
  <cp:revision>116</cp:revision>
  <dcterms:created xsi:type="dcterms:W3CDTF">2025-03-19T14:28:58Z</dcterms:created>
  <dcterms:modified xsi:type="dcterms:W3CDTF">2025-04-25T19:47:11Z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