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257" r:id="rId6"/>
    <p:sldId id="554" r:id="rId7"/>
    <p:sldId id="555" r:id="rId8"/>
    <p:sldId id="556" r:id="rId9"/>
    <p:sldId id="544" r:id="rId10"/>
    <p:sldId id="259" r:id="rId11"/>
    <p:sldId id="541" r:id="rId12"/>
    <p:sldId id="537" r:id="rId13"/>
    <p:sldId id="559" r:id="rId14"/>
    <p:sldId id="551" r:id="rId15"/>
    <p:sldId id="557" r:id="rId16"/>
    <p:sldId id="558" r:id="rId17"/>
    <p:sldId id="539" r:id="rId18"/>
    <p:sldId id="550" r:id="rId19"/>
    <p:sldId id="553" r:id="rId20"/>
    <p:sldId id="561" r:id="rId21"/>
    <p:sldId id="562" r:id="rId22"/>
    <p:sldId id="563" r:id="rId23"/>
    <p:sldId id="564" r:id="rId24"/>
    <p:sldId id="565" r:id="rId25"/>
    <p:sldId id="560" r:id="rId26"/>
    <p:sldId id="546" r:id="rId27"/>
    <p:sldId id="498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ED67C-24CA-E9BE-F908-21C2D373EE7B}" name="Alfred D Tuttle (CENSUS/CBSM FED)" initials="AT" userId="S::alfred.d.tuttle@census.gov::806885da-fec8-4062-bdd6-f9f878b283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669E-D196-4B0C-BF30-284FFA28A3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7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D5EAA6-14E2-46F3-9F94-736323980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933" y="874601"/>
            <a:ext cx="7630885" cy="2051479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 Narrow" panose="020B0606020202030204" pitchFamily="34" charset="0"/>
              </a:rPr>
              <a:t>Dr. Strangesample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sz="4400" dirty="0">
                <a:latin typeface="Arial Narrow" panose="020B0606020202030204" pitchFamily="34" charset="0"/>
              </a:rPr>
              <a:t>Or: How I Learned to Stop Worrying </a:t>
            </a:r>
            <a:br>
              <a:rPr lang="en-US" sz="4400" dirty="0">
                <a:latin typeface="Arial Narrow" panose="020B0606020202030204" pitchFamily="34" charset="0"/>
              </a:rPr>
            </a:br>
            <a:r>
              <a:rPr lang="en-US" sz="4400" dirty="0">
                <a:latin typeface="Arial Narrow" panose="020B0606020202030204" pitchFamily="34" charset="0"/>
              </a:rPr>
              <a:t>And Love Alias Email Addresses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0A8C7A1-7A52-4A81-A501-13B031E0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2714" y="3432291"/>
            <a:ext cx="6572399" cy="221106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Alfred “Dave” Tuttle and Casey Eggleston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Census Bureau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Computer Assisted Survey Information Collection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FedCASIC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Workshop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22, 2025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1F82DC-7B45-4C6C-AC3D-60E317716406}"/>
              </a:ext>
            </a:extLst>
          </p:cNvPr>
          <p:cNvSpPr txBox="1"/>
          <p:nvPr/>
        </p:nvSpPr>
        <p:spPr>
          <a:xfrm>
            <a:off x="5208667" y="5734070"/>
            <a:ext cx="367763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sz="1600" dirty="0">
                <a:latin typeface="Arial Narrow" panose="020B0606020202030204" pitchFamily="34" charset="0"/>
              </a:rPr>
              <a:t>Any views expressed are those of the author</a:t>
            </a:r>
            <a:r>
              <a:rPr lang="en-US" sz="1600" dirty="0">
                <a:latin typeface="Arial Narrow" panose="020B0606020202030204" pitchFamily="34" charset="0"/>
              </a:rPr>
              <a:t>s</a:t>
            </a:r>
            <a:r>
              <a:rPr sz="1600" dirty="0">
                <a:latin typeface="Arial Narrow" panose="020B0606020202030204" pitchFamily="34" charset="0"/>
              </a:rPr>
              <a:t> and not those of the </a:t>
            </a:r>
            <a:r>
              <a:rPr lang="en-US" sz="1600" dirty="0">
                <a:latin typeface="Arial Narrow" panose="020B0606020202030204" pitchFamily="34" charset="0"/>
              </a:rPr>
              <a:t>U.S. </a:t>
            </a:r>
            <a:r>
              <a:rPr sz="1600" dirty="0">
                <a:latin typeface="Arial Narrow" panose="020B0606020202030204" pitchFamily="34" charset="0"/>
              </a:rPr>
              <a:t>Census Bureau.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en-US" sz="1600" dirty="0"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5BAB7D-C7ED-6487-13AA-7CE860FC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580" y="2486346"/>
            <a:ext cx="3770942" cy="3327302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0176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31D6-0B86-21EF-0CF5-40355917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83E7-9039-460E-C52D-20D87111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Response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A1AC-C459-3156-B02F-41EC9526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94EF-F864-ECE2-2377-6382D67B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4556" cy="1325563"/>
          </a:xfrm>
        </p:spPr>
        <p:txBody>
          <a:bodyPr/>
          <a:lstStyle/>
          <a:p>
            <a:r>
              <a:rPr lang="en-US" dirty="0"/>
              <a:t>RPS response rates and progress*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9BCF20-B2A9-92F4-F68D-D669F0C6B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05726"/>
              </p:ext>
            </p:extLst>
          </p:nvPr>
        </p:nvGraphicFramePr>
        <p:xfrm>
          <a:off x="1633200" y="1457931"/>
          <a:ext cx="7917157" cy="442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542">
                  <a:extLst>
                    <a:ext uri="{9D8B030D-6E8A-4147-A177-3AD203B41FA5}">
                      <a16:colId xmlns:a16="http://schemas.microsoft.com/office/drawing/2014/main" val="2482686165"/>
                    </a:ext>
                  </a:extLst>
                </a:gridCol>
                <a:gridCol w="1648303">
                  <a:extLst>
                    <a:ext uri="{9D8B030D-6E8A-4147-A177-3AD203B41FA5}">
                      <a16:colId xmlns:a16="http://schemas.microsoft.com/office/drawing/2014/main" val="1518490236"/>
                    </a:ext>
                  </a:extLst>
                </a:gridCol>
                <a:gridCol w="1425553">
                  <a:extLst>
                    <a:ext uri="{9D8B030D-6E8A-4147-A177-3AD203B41FA5}">
                      <a16:colId xmlns:a16="http://schemas.microsoft.com/office/drawing/2014/main" val="1515859931"/>
                    </a:ext>
                  </a:extLst>
                </a:gridCol>
                <a:gridCol w="1144208">
                  <a:extLst>
                    <a:ext uri="{9D8B030D-6E8A-4147-A177-3AD203B41FA5}">
                      <a16:colId xmlns:a16="http://schemas.microsoft.com/office/drawing/2014/main" val="3897300174"/>
                    </a:ext>
                  </a:extLst>
                </a:gridCol>
                <a:gridCol w="1385551">
                  <a:extLst>
                    <a:ext uri="{9D8B030D-6E8A-4147-A177-3AD203B41FA5}">
                      <a16:colId xmlns:a16="http://schemas.microsoft.com/office/drawing/2014/main" val="936440447"/>
                    </a:ext>
                  </a:extLst>
                </a:gridCol>
              </a:tblGrid>
              <a:tr h="81868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Complete** and 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partial responses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Average progress***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712153"/>
                  </a:ext>
                </a:extLst>
              </a:tr>
              <a:tr h="52098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36576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4008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80988"/>
                  </a:ext>
                </a:extLst>
              </a:tr>
              <a:tr h="52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Masked addresses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45720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21.2%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82.1%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212481"/>
                  </a:ext>
                </a:extLst>
              </a:tr>
              <a:tr h="52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Modified addresses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70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45720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42.4%</a:t>
                      </a: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97.0%</a:t>
                      </a:r>
                    </a:p>
                  </a:txBody>
                  <a:tcPr marL="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146028"/>
                  </a:ext>
                </a:extLst>
              </a:tr>
              <a:tr h="52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Non-alias addresses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29,500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45720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9,950</a:t>
                      </a: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33.6%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92.6%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859011"/>
                  </a:ext>
                </a:extLst>
              </a:tr>
              <a:tr h="52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29,700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45720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</a:t>
                      </a: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33.6%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27432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92.6%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0782"/>
                  </a:ext>
                </a:extLst>
              </a:tr>
              <a:tr h="8186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*Data are rounded.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**R</a:t>
                      </a:r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eached HH income question at end of survey.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***Progress through survey as defined by Qualtrics.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822960"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2199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7107-E0D7-260E-F4DE-9D7BB159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CA7FE-232D-EEA5-B5CC-1D5F3B1E84B1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320866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9068-4102-A2DB-EFA9-DB343872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RPS item nonresponse and breakoffs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593144-8912-281A-CB42-7DD34F155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447466"/>
              </p:ext>
            </p:extLst>
          </p:nvPr>
        </p:nvGraphicFramePr>
        <p:xfrm>
          <a:off x="1837113" y="2029267"/>
          <a:ext cx="7597833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6248">
                  <a:extLst>
                    <a:ext uri="{9D8B030D-6E8A-4147-A177-3AD203B41FA5}">
                      <a16:colId xmlns:a16="http://schemas.microsoft.com/office/drawing/2014/main" val="1521598856"/>
                    </a:ext>
                  </a:extLst>
                </a:gridCol>
                <a:gridCol w="1130531">
                  <a:extLst>
                    <a:ext uri="{9D8B030D-6E8A-4147-A177-3AD203B41FA5}">
                      <a16:colId xmlns:a16="http://schemas.microsoft.com/office/drawing/2014/main" val="638491062"/>
                    </a:ext>
                  </a:extLst>
                </a:gridCol>
                <a:gridCol w="1030778">
                  <a:extLst>
                    <a:ext uri="{9D8B030D-6E8A-4147-A177-3AD203B41FA5}">
                      <a16:colId xmlns:a16="http://schemas.microsoft.com/office/drawing/2014/main" val="1013086749"/>
                    </a:ext>
                  </a:extLst>
                </a:gridCol>
                <a:gridCol w="1042184">
                  <a:extLst>
                    <a:ext uri="{9D8B030D-6E8A-4147-A177-3AD203B41FA5}">
                      <a16:colId xmlns:a16="http://schemas.microsoft.com/office/drawing/2014/main" val="1285373663"/>
                    </a:ext>
                  </a:extLst>
                </a:gridCol>
                <a:gridCol w="1185627">
                  <a:extLst>
                    <a:ext uri="{9D8B030D-6E8A-4147-A177-3AD203B41FA5}">
                      <a16:colId xmlns:a16="http://schemas.microsoft.com/office/drawing/2014/main" val="272384325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3349572939"/>
                    </a:ext>
                  </a:extLst>
                </a:gridCol>
              </a:tblGrid>
              <a:tr h="3824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</a:txBody>
                  <a:tcPr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</a:txBody>
                  <a:tcPr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Item NR 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(HH income)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635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Breakoffs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635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635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44857"/>
                  </a:ext>
                </a:extLst>
              </a:tr>
              <a:tr h="40749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182880" marR="36576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635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350" marR="54864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350" marR="45720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549352"/>
                  </a:ext>
                </a:extLst>
              </a:tr>
              <a:tr h="407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Masked addresses</a:t>
                      </a:r>
                    </a:p>
                  </a:txBody>
                  <a:tcPr marL="182880"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8288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</a:rPr>
                        <a:t>n/a</a:t>
                      </a:r>
                    </a:p>
                  </a:txBody>
                  <a:tcPr marL="6350" marR="45720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&lt;15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</a:rPr>
                        <a:t>25.0%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24583"/>
                  </a:ext>
                </a:extLst>
              </a:tr>
              <a:tr h="407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Modified addresses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8288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    n/a</a:t>
                      </a:r>
                    </a:p>
                  </a:txBody>
                  <a:tcPr marL="6350" marR="36576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&lt;15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</a:rPr>
                        <a:t>3.6%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626332"/>
                  </a:ext>
                </a:extLst>
              </a:tr>
              <a:tr h="407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Non-alias addresses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635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9,950</a:t>
                      </a:r>
                    </a:p>
                  </a:txBody>
                  <a:tcPr marL="18288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350" marR="27432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</a:rPr>
                        <a:t>1.0%</a:t>
                      </a:r>
                    </a:p>
                  </a:txBody>
                  <a:tcPr marL="6350" marR="36576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1,100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</a:rPr>
                        <a:t>11.3%</a:t>
                      </a:r>
                    </a:p>
                  </a:txBody>
                  <a:tcPr marL="6350" marR="274320" marT="91440" marB="9144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712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A0B82-978A-F12A-34AD-6943EC9D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0B442-A82E-EAC0-2941-0FD9DFB0B7AD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397186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2256-CC8A-3B86-5892-AA41FEE0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087"/>
            <a:ext cx="10515600" cy="1325563"/>
          </a:xfrm>
        </p:spPr>
        <p:txBody>
          <a:bodyPr/>
          <a:lstStyle/>
          <a:p>
            <a:r>
              <a:rPr lang="en-US" dirty="0"/>
              <a:t>RPS invitation email delivery failures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A375DE-187E-D049-54E7-6BAF28267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968841"/>
              </p:ext>
            </p:extLst>
          </p:nvPr>
        </p:nvGraphicFramePr>
        <p:xfrm>
          <a:off x="2410691" y="2044650"/>
          <a:ext cx="6432896" cy="2557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064">
                  <a:extLst>
                    <a:ext uri="{9D8B030D-6E8A-4147-A177-3AD203B41FA5}">
                      <a16:colId xmlns:a16="http://schemas.microsoft.com/office/drawing/2014/main" val="3038337143"/>
                    </a:ext>
                  </a:extLst>
                </a:gridCol>
                <a:gridCol w="1426851">
                  <a:extLst>
                    <a:ext uri="{9D8B030D-6E8A-4147-A177-3AD203B41FA5}">
                      <a16:colId xmlns:a16="http://schemas.microsoft.com/office/drawing/2014/main" val="2628332310"/>
                    </a:ext>
                  </a:extLst>
                </a:gridCol>
                <a:gridCol w="1542409">
                  <a:extLst>
                    <a:ext uri="{9D8B030D-6E8A-4147-A177-3AD203B41FA5}">
                      <a16:colId xmlns:a16="http://schemas.microsoft.com/office/drawing/2014/main" val="1105516777"/>
                    </a:ext>
                  </a:extLst>
                </a:gridCol>
                <a:gridCol w="1453572">
                  <a:extLst>
                    <a:ext uri="{9D8B030D-6E8A-4147-A177-3AD203B41FA5}">
                      <a16:colId xmlns:a16="http://schemas.microsoft.com/office/drawing/2014/main" val="1605681450"/>
                    </a:ext>
                  </a:extLst>
                </a:gridCol>
              </a:tblGrid>
              <a:tr h="68239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Failures and bounce backs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36927"/>
                  </a:ext>
                </a:extLst>
              </a:tr>
              <a:tr h="41488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271605"/>
                  </a:ext>
                </a:extLst>
              </a:tr>
              <a:tr h="429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</a:rPr>
                        <a:t>Masked addresses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R="45720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&lt;15</a:t>
                      </a:r>
                    </a:p>
                  </a:txBody>
                  <a:tcPr marR="54864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0.9%</a:t>
                      </a:r>
                      <a:endParaRPr lang="en-US" sz="2000" dirty="0"/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372105"/>
                  </a:ext>
                </a:extLst>
              </a:tr>
              <a:tr h="432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n>
                            <a:noFill/>
                          </a:ln>
                          <a:effectLst/>
                        </a:rPr>
                        <a:t>Modified addresses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R="45720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&lt;15</a:t>
                      </a:r>
                    </a:p>
                  </a:txBody>
                  <a:tcPr marR="54864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1.5%</a:t>
                      </a:r>
                      <a:endParaRPr lang="en-US" sz="2000" dirty="0"/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584732"/>
                  </a:ext>
                </a:extLst>
              </a:tr>
              <a:tr h="503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Non-alias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29,500</a:t>
                      </a:r>
                    </a:p>
                  </a:txBody>
                  <a:tcPr marR="45720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54864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1.8%</a:t>
                      </a:r>
                      <a:endParaRPr lang="en-US" sz="2000" dirty="0"/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1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ACF27-A52A-8FE8-4EB7-F990547E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A7B33-A667-334C-4FE1-6C158708E158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420813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31D6-0B86-21EF-0CF5-40355917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83E7-9039-460E-C52D-20D87111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Demographic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A1AC-C459-3156-B02F-41EC9526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268C-81F1-17BA-EDAE-42A5EB4C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441"/>
            <a:ext cx="10515600" cy="1325563"/>
          </a:xfrm>
        </p:spPr>
        <p:txBody>
          <a:bodyPr/>
          <a:lstStyle/>
          <a:p>
            <a:r>
              <a:rPr lang="en-US" dirty="0"/>
              <a:t>Mean age by alias status in HPS and RPS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EC2CA-AEE6-51F5-02E8-C1119232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A6F8BE-2E80-2B42-092C-FCE3C2CAB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47489"/>
              </p:ext>
            </p:extLst>
          </p:nvPr>
        </p:nvGraphicFramePr>
        <p:xfrm>
          <a:off x="2700669" y="2238823"/>
          <a:ext cx="6791201" cy="2380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793144313"/>
                    </a:ext>
                  </a:extLst>
                </a:gridCol>
                <a:gridCol w="911211">
                  <a:extLst>
                    <a:ext uri="{9D8B030D-6E8A-4147-A177-3AD203B41FA5}">
                      <a16:colId xmlns:a16="http://schemas.microsoft.com/office/drawing/2014/main" val="1961058164"/>
                    </a:ext>
                  </a:extLst>
                </a:gridCol>
                <a:gridCol w="1242753">
                  <a:extLst>
                    <a:ext uri="{9D8B030D-6E8A-4147-A177-3AD203B41FA5}">
                      <a16:colId xmlns:a16="http://schemas.microsoft.com/office/drawing/2014/main" val="11128510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0199487"/>
                    </a:ext>
                  </a:extLst>
                </a:gridCol>
                <a:gridCol w="894314">
                  <a:extLst>
                    <a:ext uri="{9D8B030D-6E8A-4147-A177-3AD203B41FA5}">
                      <a16:colId xmlns:a16="http://schemas.microsoft.com/office/drawing/2014/main" val="373583689"/>
                    </a:ext>
                  </a:extLst>
                </a:gridCol>
                <a:gridCol w="1548363">
                  <a:extLst>
                    <a:ext uri="{9D8B030D-6E8A-4147-A177-3AD203B41FA5}">
                      <a16:colId xmlns:a16="http://schemas.microsoft.com/office/drawing/2014/main" val="931987150"/>
                    </a:ext>
                  </a:extLst>
                </a:gridCol>
              </a:tblGrid>
              <a:tr h="27435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Household Pulse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Research Panel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92212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Mean 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Mean 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28073"/>
                  </a:ext>
                </a:extLst>
              </a:tr>
              <a:tr h="50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Masked address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56.9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293663"/>
                  </a:ext>
                </a:extLst>
              </a:tr>
              <a:tr h="50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Modified address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</a:t>
                      </a: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978218"/>
                  </a:ext>
                </a:extLst>
              </a:tr>
              <a:tr h="50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Non-alias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29,500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54.6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9,950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R="1828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342614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07A2110F-D284-3C9D-F163-DE6A8B2BCBCF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159762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8E32-D63F-786C-DE1B-A183589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0510-7B83-7CB2-B481-20330A3DD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79209-911F-E69B-255E-D56B85A4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CE73E-92D1-F249-BF89-6626066B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51" y="309841"/>
            <a:ext cx="8064764" cy="59413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BF77C1-2D97-FA74-6488-BB30D528C9D6}"/>
              </a:ext>
            </a:extLst>
          </p:cNvPr>
          <p:cNvSpPr/>
          <p:nvPr/>
        </p:nvSpPr>
        <p:spPr>
          <a:xfrm>
            <a:off x="2859578" y="4660008"/>
            <a:ext cx="3421952" cy="835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91C508-17F6-5211-2624-E007766135C1}"/>
              </a:ext>
            </a:extLst>
          </p:cNvPr>
          <p:cNvSpPr/>
          <p:nvPr/>
        </p:nvSpPr>
        <p:spPr>
          <a:xfrm>
            <a:off x="6281530" y="4585964"/>
            <a:ext cx="3421952" cy="835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46CEC8-DDB9-A196-35CE-07B3B012C349}"/>
              </a:ext>
            </a:extLst>
          </p:cNvPr>
          <p:cNvSpPr txBox="1"/>
          <p:nvPr/>
        </p:nvSpPr>
        <p:spPr>
          <a:xfrm>
            <a:off x="4161264" y="6253170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2291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1FC6-63E7-FC03-849F-61F035B7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08ED-A052-E147-8D58-6F310ACF4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8F900-9ACF-D991-61AB-844397F9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79FA2-3627-AE1D-37B9-C637D219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61" y="365125"/>
            <a:ext cx="9193877" cy="562973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CCF2AAE-613C-D78A-CD23-5137C61FAE58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22153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9883-2FAC-304A-8C1E-1A844F97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1B811-C414-A354-1496-15A7EFD0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BDEEB-26A7-EBCE-24A6-C99FD4B7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B0B2B-2E3D-0BC8-3E95-781F64C2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69" y="809959"/>
            <a:ext cx="8513262" cy="511701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9838925-B65A-60E3-DCBC-5DCC6CC0E381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258383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5099-C225-2618-C6D7-A81A4A7A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C72D-BCCC-5376-37C2-CE5C7433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9E232-955A-6D2E-1871-1BC231E0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2E469-53C9-4359-2BBF-30C67357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55" y="473559"/>
            <a:ext cx="9580090" cy="546660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19F2E5F-9D4B-6CDD-6CE7-40AC7B4F44EA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34214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A645-3F8D-86E1-33E5-582F62B0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91800" cy="4351338"/>
          </a:xfrm>
        </p:spPr>
        <p:txBody>
          <a:bodyPr>
            <a:normAutofit/>
          </a:bodyPr>
          <a:lstStyle/>
          <a:p>
            <a:r>
              <a:rPr lang="en-US" dirty="0"/>
              <a:t>Email users can hide or change their addresses.</a:t>
            </a:r>
          </a:p>
          <a:p>
            <a:pPr lvl="1"/>
            <a:r>
              <a:rPr lang="en-US" dirty="0"/>
              <a:t>Responses to alias addresses are forwarded to the users.</a:t>
            </a:r>
          </a:p>
          <a:p>
            <a:r>
              <a:rPr lang="en-US" dirty="0"/>
              <a:t>Reasons:</a:t>
            </a:r>
          </a:p>
          <a:p>
            <a:pPr lvl="1"/>
            <a:r>
              <a:rPr lang="en-US" dirty="0"/>
              <a:t>Protecting privacy </a:t>
            </a:r>
          </a:p>
          <a:p>
            <a:pPr lvl="1"/>
            <a:r>
              <a:rPr lang="en-US" dirty="0"/>
              <a:t>Improving inbox organization</a:t>
            </a:r>
          </a:p>
          <a:p>
            <a:pPr lvl="1"/>
            <a:r>
              <a:rPr lang="en-US" dirty="0"/>
              <a:t>Filtering spam emails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Focus on two types:</a:t>
            </a:r>
          </a:p>
          <a:p>
            <a:pPr lvl="1"/>
            <a:r>
              <a:rPr lang="en-US" dirty="0"/>
              <a:t>Masked addresses</a:t>
            </a:r>
          </a:p>
          <a:p>
            <a:pPr lvl="1"/>
            <a:r>
              <a:rPr lang="en-US" dirty="0"/>
              <a:t>Modified addresses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2F344A-A13D-4DD5-2782-80DA327FC266}"/>
              </a:ext>
            </a:extLst>
          </p:cNvPr>
          <p:cNvGrpSpPr/>
          <p:nvPr/>
        </p:nvGrpSpPr>
        <p:grpSpPr>
          <a:xfrm>
            <a:off x="6096001" y="3405217"/>
            <a:ext cx="2906684" cy="2906684"/>
            <a:chOff x="6096001" y="3405217"/>
            <a:chExt cx="2906684" cy="2906684"/>
          </a:xfrm>
        </p:grpSpPr>
        <p:pic>
          <p:nvPicPr>
            <p:cNvPr id="10" name="Graphic 9" descr="Mailbox with solid fill">
              <a:extLst>
                <a:ext uri="{FF2B5EF4-FFF2-40B4-BE49-F238E27FC236}">
                  <a16:creationId xmlns:a16="http://schemas.microsoft.com/office/drawing/2014/main" id="{6BFEE6CD-049E-CACA-20AF-73444954B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1" y="3405217"/>
              <a:ext cx="2906684" cy="290668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5A68D-008C-CCAF-71D8-88AE43DB49C7}"/>
                </a:ext>
              </a:extLst>
            </p:cNvPr>
            <p:cNvSpPr txBox="1"/>
            <p:nvPr/>
          </p:nvSpPr>
          <p:spPr>
            <a:xfrm>
              <a:off x="6555308" y="4472023"/>
              <a:ext cx="814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me@</a:t>
              </a:r>
            </a:p>
            <a:p>
              <a:r>
                <a:rPr lang="en-US" dirty="0"/>
                <a:t>email.com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F68E4E-F33B-9E4B-4D3F-079C2F0D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alias email address?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25716-D57A-26DA-8B96-051A6868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FDE0CA28-788F-1AB6-497B-4756235F3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0537" y="2794332"/>
            <a:ext cx="1400695" cy="1400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6B3BFD2-3FD3-0D8F-8911-90BCD4C6405F}"/>
              </a:ext>
            </a:extLst>
          </p:cNvPr>
          <p:cNvGrpSpPr/>
          <p:nvPr/>
        </p:nvGrpSpPr>
        <p:grpSpPr>
          <a:xfrm>
            <a:off x="6230537" y="2755148"/>
            <a:ext cx="1526772" cy="1439879"/>
            <a:chOff x="7852756" y="2728652"/>
            <a:chExt cx="1526772" cy="1439879"/>
          </a:xfrm>
        </p:grpSpPr>
        <p:pic>
          <p:nvPicPr>
            <p:cNvPr id="17" name="Graphic 16" descr="Envelope with solid fill">
              <a:extLst>
                <a:ext uri="{FF2B5EF4-FFF2-40B4-BE49-F238E27FC236}">
                  <a16:creationId xmlns:a16="http://schemas.microsoft.com/office/drawing/2014/main" id="{15EA27A8-7818-A22D-8BE3-1A351201D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52756" y="2767836"/>
              <a:ext cx="1400695" cy="1400695"/>
            </a:xfrm>
            <a:prstGeom prst="rect">
              <a:avLst/>
            </a:prstGeom>
          </p:spPr>
        </p:pic>
        <p:pic>
          <p:nvPicPr>
            <p:cNvPr id="18" name="Graphic 17" descr="Party mask with solid fill">
              <a:extLst>
                <a:ext uri="{FF2B5EF4-FFF2-40B4-BE49-F238E27FC236}">
                  <a16:creationId xmlns:a16="http://schemas.microsoft.com/office/drawing/2014/main" id="{39788A2B-504A-2B8C-CC9F-6E271E922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78833" y="2728652"/>
              <a:ext cx="1400695" cy="14006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440D4C-456A-EA91-8D78-352C68796233}"/>
              </a:ext>
            </a:extLst>
          </p:cNvPr>
          <p:cNvGrpSpPr/>
          <p:nvPr/>
        </p:nvGrpSpPr>
        <p:grpSpPr>
          <a:xfrm>
            <a:off x="7401396" y="4429500"/>
            <a:ext cx="1333400" cy="1301159"/>
            <a:chOff x="7549343" y="4537096"/>
            <a:chExt cx="1094027" cy="1094027"/>
          </a:xfrm>
        </p:grpSpPr>
        <p:pic>
          <p:nvPicPr>
            <p:cNvPr id="21" name="Graphic 20" descr="Envelope with solid fill">
              <a:extLst>
                <a:ext uri="{FF2B5EF4-FFF2-40B4-BE49-F238E27FC236}">
                  <a16:creationId xmlns:a16="http://schemas.microsoft.com/office/drawing/2014/main" id="{00B0E2B5-FFA3-85B9-B738-3E51E1A71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549343" y="4537096"/>
              <a:ext cx="1094027" cy="1094027"/>
            </a:xfrm>
            <a:prstGeom prst="rect">
              <a:avLst/>
            </a:prstGeom>
          </p:spPr>
        </p:pic>
        <p:pic>
          <p:nvPicPr>
            <p:cNvPr id="25" name="Graphic 24" descr="Party mask with solid fill">
              <a:extLst>
                <a:ext uri="{FF2B5EF4-FFF2-40B4-BE49-F238E27FC236}">
                  <a16:creationId xmlns:a16="http://schemas.microsoft.com/office/drawing/2014/main" id="{E45915E6-246D-4DA9-9F5B-1DE43408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68185" y="4820641"/>
              <a:ext cx="636185" cy="636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8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5F-DB6B-382A-32EF-A35FD4D8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AB7B5-19A4-E20A-FA3C-57950B1E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AA52-7FCB-1429-F7D8-C701F508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57D85-AC6B-10BC-A52E-3110C73ED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6" y="515389"/>
            <a:ext cx="10576714" cy="545314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5AE670A-CD60-4210-9301-5BCE0FEDFEA1}"/>
              </a:ext>
            </a:extLst>
          </p:cNvPr>
          <p:cNvSpPr txBox="1"/>
          <p:nvPr/>
        </p:nvSpPr>
        <p:spPr>
          <a:xfrm>
            <a:off x="4161264" y="6154321"/>
            <a:ext cx="36776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sz="1600" dirty="0">
                <a:latin typeface="Arial Narrow" panose="020B0606020202030204" pitchFamily="34" charset="0"/>
              </a:rPr>
              <a:t>CBDRB-FY25-CBSM004-003</a:t>
            </a:r>
          </a:p>
        </p:txBody>
      </p:sp>
    </p:spTree>
    <p:extLst>
      <p:ext uri="{BB962C8B-B14F-4D97-AF65-F5344CB8AC3E}">
        <p14:creationId xmlns:p14="http://schemas.microsoft.com/office/powerpoint/2010/main" val="161385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FC49-2DF6-4454-3AC8-9C74D6E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15FF-FDA5-2BA0-104C-E5E13054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03275" cy="4351338"/>
          </a:xfrm>
        </p:spPr>
        <p:txBody>
          <a:bodyPr>
            <a:normAutofit/>
          </a:bodyPr>
          <a:lstStyle/>
          <a:p>
            <a:r>
              <a:rPr lang="en-US" dirty="0"/>
              <a:t>Overall, alias address users may be more likely to be male, higher educated, and higher income</a:t>
            </a:r>
          </a:p>
          <a:p>
            <a:r>
              <a:rPr lang="en-US" dirty="0"/>
              <a:t>Masked address users may be less likely* to respond but more likely to have reliable email addresses</a:t>
            </a:r>
          </a:p>
          <a:p>
            <a:pPr lvl="1"/>
            <a:r>
              <a:rPr lang="en-US" dirty="0"/>
              <a:t>Because privacy-minded?</a:t>
            </a:r>
          </a:p>
          <a:p>
            <a:r>
              <a:rPr lang="en-US" dirty="0"/>
              <a:t>Modified address users may be more likely to respond, and younger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419C-A3D9-7273-A1C3-446E38FB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picture containing text, outdoor, wave, surfing">
            <a:extLst>
              <a:ext uri="{FF2B5EF4-FFF2-40B4-BE49-F238E27FC236}">
                <a16:creationId xmlns:a16="http://schemas.microsoft.com/office/drawing/2014/main" id="{18B3B845-2E8F-FFE1-E604-A3B6D749C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16" y="2087297"/>
            <a:ext cx="4626276" cy="31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BC7A-EA68-69F5-BE70-37852836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D6C3-DB0B-C7AB-9E17-71281CF25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additional alias email addresses and replicate the analysis</a:t>
            </a:r>
          </a:p>
          <a:p>
            <a:r>
              <a:rPr lang="en-US" dirty="0"/>
              <a:t>Expand our sample to include email domains used for privacy/security:</a:t>
            </a:r>
          </a:p>
          <a:p>
            <a:pPr lvl="1"/>
            <a:r>
              <a:rPr lang="en-US" dirty="0"/>
              <a:t>Mozilla</a:t>
            </a:r>
          </a:p>
          <a:p>
            <a:pPr lvl="1"/>
            <a:r>
              <a:rPr lang="en-US" dirty="0"/>
              <a:t>Proton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2FF09-E267-1CE5-74CE-D0357ECA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84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E653-BABD-6332-3D1A-8AA0737D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F2F9-FC61-987F-6C9F-F165AFB8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4967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direct questions or comments to:</a:t>
            </a:r>
          </a:p>
          <a:p>
            <a:pPr marL="457200" lvl="1" indent="0">
              <a:buNone/>
            </a:pPr>
            <a:r>
              <a:rPr lang="en-US" sz="2800" dirty="0"/>
              <a:t>Dave Tuttle				</a:t>
            </a:r>
          </a:p>
          <a:p>
            <a:pPr marL="457200" lvl="1" indent="0">
              <a:buNone/>
            </a:pPr>
            <a:r>
              <a:rPr lang="en-US" sz="2800" dirty="0"/>
              <a:t>alfred.d.tuttle@census.gov	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Casey Eggleston</a:t>
            </a:r>
          </a:p>
          <a:p>
            <a:pPr marL="457200" lvl="1" indent="0">
              <a:buNone/>
            </a:pPr>
            <a:r>
              <a:rPr lang="en-US" sz="2800" dirty="0"/>
              <a:t>casey.m.eggleston@census.gov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EDC69-A0A2-A63A-D3FE-705FABA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966-FEF7-4B16-8BFF-5C3FDBA749D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A person wearing sunglasses">
            <a:extLst>
              <a:ext uri="{FF2B5EF4-FFF2-40B4-BE49-F238E27FC236}">
                <a16:creationId xmlns:a16="http://schemas.microsoft.com/office/drawing/2014/main" id="{65EE66AD-2E24-7419-7117-C7D673659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6" r="11781"/>
          <a:stretch/>
        </p:blipFill>
        <p:spPr>
          <a:xfrm>
            <a:off x="7331825" y="1926864"/>
            <a:ext cx="2809702" cy="300427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01537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82DF-B449-00B6-3772-712F716A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4F32-E301-9F49-8605-89134965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iCloud </a:t>
            </a:r>
            <a:r>
              <a:rPr lang="en-US" sz="2800" dirty="0"/>
              <a:t>can automatically create new addresses (Hide My Email)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Combinations of random words and characters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Keeps the real email address private.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25C5-E48B-695E-EB96-31B8A37C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421BA-539C-8D00-E964-A4285F8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8" t="9587" r="5720" b="19029"/>
          <a:stretch/>
        </p:blipFill>
        <p:spPr>
          <a:xfrm>
            <a:off x="5111086" y="1029829"/>
            <a:ext cx="6335410" cy="2030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F16BA-ED6B-62DC-40B3-3B60C0F11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80" t="48453" r="21954" b="37487"/>
          <a:stretch/>
        </p:blipFill>
        <p:spPr>
          <a:xfrm>
            <a:off x="6736703" y="3328252"/>
            <a:ext cx="3256384" cy="7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290A-06BA-98CB-462D-F4CEF663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C638-F4B1-8A34-A164-38E16FE5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6345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 and other services allow users to modify their existing addresses on the fly.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“+” and other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Makes it easier to find emails from specific senders.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FF213-7E17-6D71-7E22-38867791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D4A65-BAC4-8A2E-D541-9443CF63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911" y="1035698"/>
            <a:ext cx="4244228" cy="4705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5B5D26-065F-4388-3651-E6943551F723}"/>
              </a:ext>
            </a:extLst>
          </p:cNvPr>
          <p:cNvCxnSpPr>
            <a:cxnSpLocks/>
          </p:cNvCxnSpPr>
          <p:nvPr/>
        </p:nvCxnSpPr>
        <p:spPr>
          <a:xfrm flipV="1">
            <a:off x="4581525" y="3067665"/>
            <a:ext cx="2546862" cy="2946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D22E-3D08-7BFE-30F0-449FA820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7114-EE0A-02FF-D4D1-DF59DBEF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Should we care about alias email addresses?</a:t>
            </a:r>
          </a:p>
          <a:p>
            <a:r>
              <a:rPr lang="en-US" dirty="0"/>
              <a:t>What did we do?</a:t>
            </a:r>
          </a:p>
          <a:p>
            <a:pPr lvl="1"/>
            <a:r>
              <a:rPr lang="en-US" dirty="0"/>
              <a:t>Compared responses from alias and non-alias email addresses from two surveys</a:t>
            </a:r>
          </a:p>
          <a:p>
            <a:r>
              <a:rPr lang="en-US" dirty="0"/>
              <a:t>What did we learn?</a:t>
            </a:r>
          </a:p>
          <a:p>
            <a:pPr lvl="1"/>
            <a:r>
              <a:rPr lang="en-US" dirty="0"/>
              <a:t>Potential differences in response behaviors and demographic characteristics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D3FF-66C4-6269-2605-43989617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picture containing text, person, indoor, people">
            <a:extLst>
              <a:ext uri="{FF2B5EF4-FFF2-40B4-BE49-F238E27FC236}">
                <a16:creationId xmlns:a16="http://schemas.microsoft.com/office/drawing/2014/main" id="{8A2DA820-1057-F160-055B-43A7D110C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70" y="1825625"/>
            <a:ext cx="5257801" cy="3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3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0DFE-DE3A-6614-E8CF-0651B058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8359-FE38-AA38-F05C-58ADED281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r>
              <a:rPr lang="en-US" dirty="0"/>
              <a:t>Household Pulse Survey (HPS)</a:t>
            </a:r>
          </a:p>
          <a:p>
            <a:pPr lvl="1"/>
            <a:r>
              <a:rPr lang="en-US" dirty="0"/>
              <a:t>Web-based monthly household survey, n = 50K – 60K per cycle</a:t>
            </a:r>
          </a:p>
          <a:p>
            <a:pPr lvl="1"/>
            <a:r>
              <a:rPr lang="en-US" dirty="0"/>
              <a:t>Recruiting question: Participate in future surveys?</a:t>
            </a:r>
          </a:p>
          <a:p>
            <a:r>
              <a:rPr lang="en-US" dirty="0"/>
              <a:t>Census Bureau Research Panel</a:t>
            </a:r>
          </a:p>
          <a:p>
            <a:pPr lvl="1"/>
            <a:r>
              <a:rPr lang="en-US" dirty="0"/>
              <a:t>Voluntary panel used for methodological research</a:t>
            </a:r>
          </a:p>
          <a:p>
            <a:pPr lvl="1"/>
            <a:r>
              <a:rPr lang="en-US" dirty="0"/>
              <a:t>Panel members were recruited from HPS in July-Sept. 2024</a:t>
            </a:r>
          </a:p>
          <a:p>
            <a:r>
              <a:rPr lang="en-US" dirty="0"/>
              <a:t>Research Panel Survey (RPS) – December 2024</a:t>
            </a:r>
          </a:p>
          <a:p>
            <a:pPr lvl="1"/>
            <a:r>
              <a:rPr lang="en-US" dirty="0"/>
              <a:t>A/B question testing</a:t>
            </a:r>
          </a:p>
          <a:p>
            <a:pPr lvl="1"/>
            <a:r>
              <a:rPr lang="en-US" dirty="0"/>
              <a:t>Using time-on-page </a:t>
            </a:r>
            <a:r>
              <a:rPr lang="en-US" dirty="0" err="1"/>
              <a:t>paradata</a:t>
            </a:r>
            <a:r>
              <a:rPr lang="en-US" dirty="0"/>
              <a:t> to assess burden of alternative question sequences</a:t>
            </a:r>
          </a:p>
          <a:p>
            <a:pPr lvl="1"/>
            <a:r>
              <a:rPr lang="en-US" dirty="0"/>
              <a:t>Use of digital payments and preferences for incentive payment formats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DCCDA-86D2-090B-3CBA-704C200A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E86D-9013-2A1A-4CC1-0AACD1F6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F73D-17E2-AD53-58E1-F7CE172F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0869" cy="4351338"/>
          </a:xfrm>
        </p:spPr>
        <p:txBody>
          <a:bodyPr/>
          <a:lstStyle/>
          <a:p>
            <a:r>
              <a:rPr lang="en-US" dirty="0"/>
              <a:t>We noticed alias addresses among our RPS respondents!</a:t>
            </a:r>
          </a:p>
          <a:p>
            <a:r>
              <a:rPr lang="en-US" dirty="0"/>
              <a:t>Are respondents who provided alias email addresses different from those who did not?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236F7-2CBB-0A2B-FC3F-C14B20D6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DCE3B-19D8-1DE0-8604-E8940604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1701" y="1825625"/>
            <a:ext cx="3515081" cy="29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8BFE-CF4B-47FB-A276-55BED8A1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16454-26D2-9B20-ED23-00853C47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22"/>
            <a:ext cx="6287359" cy="4596641"/>
          </a:xfrm>
        </p:spPr>
        <p:txBody>
          <a:bodyPr>
            <a:normAutofit/>
          </a:bodyPr>
          <a:lstStyle/>
          <a:p>
            <a:r>
              <a:rPr lang="en-US" dirty="0"/>
              <a:t>Identified RPS respondents with two types of alias addresses: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Masked addresses (iCloud)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Modified addresses (Gmail and others)</a:t>
            </a:r>
          </a:p>
          <a:p>
            <a:r>
              <a:rPr lang="en-US" dirty="0"/>
              <a:t>Compared alias and non-alias respondents in HPS and RPS survey</a:t>
            </a:r>
          </a:p>
          <a:p>
            <a:pPr lvl="1"/>
            <a:r>
              <a:rPr lang="en-US" dirty="0"/>
              <a:t>Unit and item-level response rates</a:t>
            </a:r>
          </a:p>
          <a:p>
            <a:pPr lvl="1"/>
            <a:r>
              <a:rPr lang="en-US" dirty="0"/>
              <a:t>Email delivery outcomes</a:t>
            </a:r>
          </a:p>
          <a:p>
            <a:pPr lvl="1"/>
            <a:r>
              <a:rPr lang="en-US" dirty="0"/>
              <a:t>Demographic characteristics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2CD6A-ED82-DF20-066B-8ACB1706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group of people wearing helmets and holding a sign&#10;&#10;AI-generated content may be incorrect.">
            <a:extLst>
              <a:ext uri="{FF2B5EF4-FFF2-40B4-BE49-F238E27FC236}">
                <a16:creationId xmlns:a16="http://schemas.microsoft.com/office/drawing/2014/main" id="{640F1D0A-1400-E0A4-4AE5-0AFC80151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90" y="1580322"/>
            <a:ext cx="4228241" cy="31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686A-753E-79EC-7AE8-473184E0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3B18-10F3-276A-0830-E40D13D6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RPS is a voluntary survey</a:t>
            </a:r>
          </a:p>
          <a:p>
            <a:pPr lvl="1"/>
            <a:r>
              <a:rPr lang="en-US" dirty="0"/>
              <a:t>Small numbers of self-selected, motivated respondents</a:t>
            </a:r>
          </a:p>
          <a:p>
            <a:r>
              <a:rPr lang="en-US" dirty="0"/>
              <a:t>Probably did not identify all alias emails</a:t>
            </a:r>
          </a:p>
          <a:p>
            <a:r>
              <a:rPr lang="en-US" dirty="0"/>
              <a:t>Descriptive statistics only</a:t>
            </a:r>
          </a:p>
          <a:p>
            <a:endParaRPr lang="en-US" dirty="0"/>
          </a:p>
          <a:p>
            <a:r>
              <a:rPr lang="en-US" dirty="0"/>
              <a:t>Also note:</a:t>
            </a:r>
          </a:p>
          <a:p>
            <a:pPr lvl="1"/>
            <a:r>
              <a:rPr lang="en-US" dirty="0"/>
              <a:t>Rounding rules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93140-E81B-9C11-6B83-85D88008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7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25E5B91-B436-4162-A081-C311A43454A0}" vid="{37BBA16A-A9BD-43AE-B06B-EE65E2992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29D7FDE-784D-4DEC-B49C-6F84CF51374D}">
  <ds:schemaRefs>
    <ds:schemaRef ds:uri="http://schemas.microsoft.com/office/2006/metadata/properties"/>
    <ds:schemaRef ds:uri="http://schemas.microsoft.com/office/infopath/2007/PartnerControls"/>
    <ds:schemaRef ds:uri="8557a95a-962d-47e7-8af1-548f79049771"/>
  </ds:schemaRefs>
</ds:datastoreItem>
</file>

<file path=customXml/itemProps2.xml><?xml version="1.0" encoding="utf-8"?>
<ds:datastoreItem xmlns:ds="http://schemas.openxmlformats.org/officeDocument/2006/customXml" ds:itemID="{A1F1B891-C188-42F2-A6C7-28AED6DCA9DB}"/>
</file>

<file path=customXml/itemProps3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73D5BB-BE0A-472C-A994-47939A3C776A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2fba0f0c-66c0-4efa-89d0-0a86cf0a5cdd}" enabled="1" method="Privileged" siteId="{3aa716f1-e559-41ce-a530-47d18313c60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 Standard - Labeling Info Version 11-27-2019 TEMPLATE</Template>
  <TotalTime>6144</TotalTime>
  <Words>742</Words>
  <Application>Microsoft Office PowerPoint</Application>
  <PresentationFormat>Widescreen</PresentationFormat>
  <Paragraphs>214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 Narrow</vt:lpstr>
      <vt:lpstr>Arial</vt:lpstr>
      <vt:lpstr>Arial Narrow</vt:lpstr>
      <vt:lpstr>Calibri</vt:lpstr>
      <vt:lpstr>Calibri Light</vt:lpstr>
      <vt:lpstr>Office Theme</vt:lpstr>
      <vt:lpstr>Dr. Strangesample  Or: How I Learned to Stop Worrying  And Love Alias Email Addresses</vt:lpstr>
      <vt:lpstr>What is an alias email address?</vt:lpstr>
      <vt:lpstr>Masked address</vt:lpstr>
      <vt:lpstr>Modified address</vt:lpstr>
      <vt:lpstr>For your consideration</vt:lpstr>
      <vt:lpstr>The current study</vt:lpstr>
      <vt:lpstr>Motivation</vt:lpstr>
      <vt:lpstr>Methods</vt:lpstr>
      <vt:lpstr>Limitations</vt:lpstr>
      <vt:lpstr>PowerPoint Presentation</vt:lpstr>
      <vt:lpstr>RPS response rates and progress*</vt:lpstr>
      <vt:lpstr>RPS item nonresponse and breakoffs</vt:lpstr>
      <vt:lpstr>RPS invitation email delivery failures</vt:lpstr>
      <vt:lpstr>PowerPoint Presentation</vt:lpstr>
      <vt:lpstr>Mean age by alias status in HPS and RPS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Future research</vt:lpstr>
      <vt:lpstr>Thanks!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D Tuttle (CENSUS/CBSM FED)</dc:creator>
  <cp:lastModifiedBy>Alfred D Tuttle (CENSUS/CBSM FED)</cp:lastModifiedBy>
  <cp:revision>159</cp:revision>
  <dcterms:created xsi:type="dcterms:W3CDTF">2021-03-16T14:26:58Z</dcterms:created>
  <dcterms:modified xsi:type="dcterms:W3CDTF">2025-04-22T15:51:47Z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_dlc_DocIdItemGuid">
    <vt:lpwstr>7e545a38-8323-4920-9589-77786d0b2dfb</vt:lpwstr>
  </property>
</Properties>
</file>