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</p:sldMasterIdLst>
  <p:notesMasterIdLst>
    <p:notesMasterId r:id="rId17"/>
  </p:notesMasterIdLst>
  <p:sldIdLst>
    <p:sldId id="298" r:id="rId5"/>
    <p:sldId id="328" r:id="rId6"/>
    <p:sldId id="348" r:id="rId7"/>
    <p:sldId id="367" r:id="rId8"/>
    <p:sldId id="330" r:id="rId9"/>
    <p:sldId id="332" r:id="rId10"/>
    <p:sldId id="368" r:id="rId11"/>
    <p:sldId id="344" r:id="rId12"/>
    <p:sldId id="369" r:id="rId13"/>
    <p:sldId id="366" r:id="rId14"/>
    <p:sldId id="351" r:id="rId15"/>
    <p:sldId id="327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79787EF1-367C-C214-8441-5B0C9EFAF58D}" name="Keith Finlay (CENSUS/ERD FED)" initials="KF" userId="S::keith.ferguson.finlay@census.gov::4f174ec0-a4bb-4bd8-b228-e02d85c1e232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30D8991-1DB1-47D0-92FF-FAD51199325F}" v="1437" dt="2025-04-21T15:29:38.39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/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microsoft.com/office/2018/10/relationships/authors" Target="author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microsoft.com/office/2015/10/relationships/revisionInfo" Target="revisionInfo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eith Finlay (CENSUS/ERD FED)" userId="S::keith.ferguson.finlay@census.gov::4f174ec0-a4bb-4bd8-b228-e02d85c1e232" providerId="AD" clId="Web-{F0B6BC85-648C-B6A7-6C7F-09312D5DF0D0}"/>
    <pc:docChg chg="modSld">
      <pc:chgData name="Keith Finlay (CENSUS/ERD FED)" userId="S::keith.ferguson.finlay@census.gov::4f174ec0-a4bb-4bd8-b228-e02d85c1e232" providerId="AD" clId="Web-{F0B6BC85-648C-B6A7-6C7F-09312D5DF0D0}" dt="2025-04-11T13:14:38.922" v="48" actId="20577"/>
      <pc:docMkLst>
        <pc:docMk/>
      </pc:docMkLst>
      <pc:sldChg chg="modSp">
        <pc:chgData name="Keith Finlay (CENSUS/ERD FED)" userId="S::keith.ferguson.finlay@census.gov::4f174ec0-a4bb-4bd8-b228-e02d85c1e232" providerId="AD" clId="Web-{F0B6BC85-648C-B6A7-6C7F-09312D5DF0D0}" dt="2025-04-11T12:53:58.362" v="40" actId="20577"/>
        <pc:sldMkLst>
          <pc:docMk/>
          <pc:sldMk cId="3588785156" sldId="298"/>
        </pc:sldMkLst>
        <pc:spChg chg="mod">
          <ac:chgData name="Keith Finlay (CENSUS/ERD FED)" userId="S::keith.ferguson.finlay@census.gov::4f174ec0-a4bb-4bd8-b228-e02d85c1e232" providerId="AD" clId="Web-{F0B6BC85-648C-B6A7-6C7F-09312D5DF0D0}" dt="2025-04-11T12:53:58.362" v="40" actId="20577"/>
          <ac:spMkLst>
            <pc:docMk/>
            <pc:sldMk cId="3588785156" sldId="298"/>
            <ac:spMk id="3" creationId="{00000000-0000-0000-0000-000000000000}"/>
          </ac:spMkLst>
        </pc:spChg>
        <pc:spChg chg="mod">
          <ac:chgData name="Keith Finlay (CENSUS/ERD FED)" userId="S::keith.ferguson.finlay@census.gov::4f174ec0-a4bb-4bd8-b228-e02d85c1e232" providerId="AD" clId="Web-{F0B6BC85-648C-B6A7-6C7F-09312D5DF0D0}" dt="2025-04-11T12:47:36.782" v="10" actId="20577"/>
          <ac:spMkLst>
            <pc:docMk/>
            <pc:sldMk cId="3588785156" sldId="298"/>
            <ac:spMk id="4" creationId="{3002F7F5-2528-0FF8-ED6A-0CF06FD8B8B9}"/>
          </ac:spMkLst>
        </pc:spChg>
      </pc:sldChg>
      <pc:sldChg chg="modSp">
        <pc:chgData name="Keith Finlay (CENSUS/ERD FED)" userId="S::keith.ferguson.finlay@census.gov::4f174ec0-a4bb-4bd8-b228-e02d85c1e232" providerId="AD" clId="Web-{F0B6BC85-648C-B6A7-6C7F-09312D5DF0D0}" dt="2025-04-11T12:53:42.455" v="37" actId="20577"/>
        <pc:sldMkLst>
          <pc:docMk/>
          <pc:sldMk cId="3721519200" sldId="348"/>
        </pc:sldMkLst>
        <pc:spChg chg="mod">
          <ac:chgData name="Keith Finlay (CENSUS/ERD FED)" userId="S::keith.ferguson.finlay@census.gov::4f174ec0-a4bb-4bd8-b228-e02d85c1e232" providerId="AD" clId="Web-{F0B6BC85-648C-B6A7-6C7F-09312D5DF0D0}" dt="2025-04-11T12:53:42.455" v="37" actId="20577"/>
          <ac:spMkLst>
            <pc:docMk/>
            <pc:sldMk cId="3721519200" sldId="348"/>
            <ac:spMk id="3" creationId="{5B95C321-ABEC-BF4D-BAFB-94C66B332A8E}"/>
          </ac:spMkLst>
        </pc:spChg>
      </pc:sldChg>
      <pc:sldChg chg="modSp">
        <pc:chgData name="Keith Finlay (CENSUS/ERD FED)" userId="S::keith.ferguson.finlay@census.gov::4f174ec0-a4bb-4bd8-b228-e02d85c1e232" providerId="AD" clId="Web-{F0B6BC85-648C-B6A7-6C7F-09312D5DF0D0}" dt="2025-04-11T12:49:55.835" v="13" actId="20577"/>
        <pc:sldMkLst>
          <pc:docMk/>
          <pc:sldMk cId="1700917887" sldId="351"/>
        </pc:sldMkLst>
        <pc:spChg chg="mod">
          <ac:chgData name="Keith Finlay (CENSUS/ERD FED)" userId="S::keith.ferguson.finlay@census.gov::4f174ec0-a4bb-4bd8-b228-e02d85c1e232" providerId="AD" clId="Web-{F0B6BC85-648C-B6A7-6C7F-09312D5DF0D0}" dt="2025-04-11T12:49:55.835" v="13" actId="20577"/>
          <ac:spMkLst>
            <pc:docMk/>
            <pc:sldMk cId="1700917887" sldId="351"/>
            <ac:spMk id="3" creationId="{8CDAF59E-E722-9A21-F9CC-31F1F1C2B663}"/>
          </ac:spMkLst>
        </pc:spChg>
      </pc:sldChg>
      <pc:sldChg chg="modSp">
        <pc:chgData name="Keith Finlay (CENSUS/ERD FED)" userId="S::keith.ferguson.finlay@census.gov::4f174ec0-a4bb-4bd8-b228-e02d85c1e232" providerId="AD" clId="Web-{F0B6BC85-648C-B6A7-6C7F-09312D5DF0D0}" dt="2025-04-11T13:14:38.922" v="48" actId="20577"/>
        <pc:sldMkLst>
          <pc:docMk/>
          <pc:sldMk cId="3081251964" sldId="366"/>
        </pc:sldMkLst>
        <pc:spChg chg="mod">
          <ac:chgData name="Keith Finlay (CENSUS/ERD FED)" userId="S::keith.ferguson.finlay@census.gov::4f174ec0-a4bb-4bd8-b228-e02d85c1e232" providerId="AD" clId="Web-{F0B6BC85-648C-B6A7-6C7F-09312D5DF0D0}" dt="2025-04-11T13:14:38.922" v="48" actId="20577"/>
          <ac:spMkLst>
            <pc:docMk/>
            <pc:sldMk cId="3081251964" sldId="366"/>
            <ac:spMk id="2" creationId="{1042673F-FF25-9089-FBB0-BDDA031C80EB}"/>
          </ac:spMkLst>
        </pc:spChg>
      </pc:sldChg>
    </pc:docChg>
  </pc:docChgLst>
  <pc:docChgLst>
    <pc:chgData name="Keith Finlay (CENSUS/ERD FED)" userId="4f174ec0-a4bb-4bd8-b228-e02d85c1e232" providerId="ADAL" clId="{A30D8991-1DB1-47D0-92FF-FAD51199325F}"/>
    <pc:docChg chg="custSel addSld modSld modMainMaster">
      <pc:chgData name="Keith Finlay (CENSUS/ERD FED)" userId="4f174ec0-a4bb-4bd8-b228-e02d85c1e232" providerId="ADAL" clId="{A30D8991-1DB1-47D0-92FF-FAD51199325F}" dt="2025-04-21T15:29:13.031" v="1440" actId="20577"/>
      <pc:docMkLst>
        <pc:docMk/>
      </pc:docMkLst>
      <pc:sldChg chg="modSp mod">
        <pc:chgData name="Keith Finlay (CENSUS/ERD FED)" userId="4f174ec0-a4bb-4bd8-b228-e02d85c1e232" providerId="ADAL" clId="{A30D8991-1DB1-47D0-92FF-FAD51199325F}" dt="2025-04-21T15:28:14.897" v="1384" actId="14100"/>
        <pc:sldMkLst>
          <pc:docMk/>
          <pc:sldMk cId="3588785156" sldId="298"/>
        </pc:sldMkLst>
        <pc:spChg chg="mod">
          <ac:chgData name="Keith Finlay (CENSUS/ERD FED)" userId="4f174ec0-a4bb-4bd8-b228-e02d85c1e232" providerId="ADAL" clId="{A30D8991-1DB1-47D0-92FF-FAD51199325F}" dt="2025-04-21T15:28:14.897" v="1384" actId="14100"/>
          <ac:spMkLst>
            <pc:docMk/>
            <pc:sldMk cId="3588785156" sldId="298"/>
            <ac:spMk id="2" creationId="{00000000-0000-0000-0000-000000000000}"/>
          </ac:spMkLst>
        </pc:spChg>
      </pc:sldChg>
      <pc:sldChg chg="modSp mod">
        <pc:chgData name="Keith Finlay (CENSUS/ERD FED)" userId="4f174ec0-a4bb-4bd8-b228-e02d85c1e232" providerId="ADAL" clId="{A30D8991-1DB1-47D0-92FF-FAD51199325F}" dt="2025-04-21T15:06:41.399" v="7" actId="20577"/>
        <pc:sldMkLst>
          <pc:docMk/>
          <pc:sldMk cId="1758345746" sldId="328"/>
        </pc:sldMkLst>
        <pc:spChg chg="mod">
          <ac:chgData name="Keith Finlay (CENSUS/ERD FED)" userId="4f174ec0-a4bb-4bd8-b228-e02d85c1e232" providerId="ADAL" clId="{A30D8991-1DB1-47D0-92FF-FAD51199325F}" dt="2025-04-21T15:06:41.399" v="7" actId="20577"/>
          <ac:spMkLst>
            <pc:docMk/>
            <pc:sldMk cId="1758345746" sldId="328"/>
            <ac:spMk id="2" creationId="{34BB45BC-0B89-3414-C604-B3F7D5CAFD5C}"/>
          </ac:spMkLst>
        </pc:spChg>
      </pc:sldChg>
      <pc:sldChg chg="modSp mod">
        <pc:chgData name="Keith Finlay (CENSUS/ERD FED)" userId="4f174ec0-a4bb-4bd8-b228-e02d85c1e232" providerId="ADAL" clId="{A30D8991-1DB1-47D0-92FF-FAD51199325F}" dt="2025-04-21T15:29:13.031" v="1440" actId="20577"/>
        <pc:sldMkLst>
          <pc:docMk/>
          <pc:sldMk cId="3721519200" sldId="348"/>
        </pc:sldMkLst>
        <pc:spChg chg="mod">
          <ac:chgData name="Keith Finlay (CENSUS/ERD FED)" userId="4f174ec0-a4bb-4bd8-b228-e02d85c1e232" providerId="ADAL" clId="{A30D8991-1DB1-47D0-92FF-FAD51199325F}" dt="2025-04-21T15:29:13.031" v="1440" actId="20577"/>
          <ac:spMkLst>
            <pc:docMk/>
            <pc:sldMk cId="3721519200" sldId="348"/>
            <ac:spMk id="3" creationId="{5B95C321-ABEC-BF4D-BAFB-94C66B332A8E}"/>
          </ac:spMkLst>
        </pc:spChg>
      </pc:sldChg>
      <pc:sldChg chg="modSp new mod">
        <pc:chgData name="Keith Finlay (CENSUS/ERD FED)" userId="4f174ec0-a4bb-4bd8-b228-e02d85c1e232" providerId="ADAL" clId="{A30D8991-1DB1-47D0-92FF-FAD51199325F}" dt="2025-04-21T15:09:29.425" v="617" actId="20577"/>
        <pc:sldMkLst>
          <pc:docMk/>
          <pc:sldMk cId="2846010135" sldId="367"/>
        </pc:sldMkLst>
        <pc:spChg chg="mod">
          <ac:chgData name="Keith Finlay (CENSUS/ERD FED)" userId="4f174ec0-a4bb-4bd8-b228-e02d85c1e232" providerId="ADAL" clId="{A30D8991-1DB1-47D0-92FF-FAD51199325F}" dt="2025-04-21T15:07:44.297" v="62" actId="20577"/>
          <ac:spMkLst>
            <pc:docMk/>
            <pc:sldMk cId="2846010135" sldId="367"/>
            <ac:spMk id="2" creationId="{F9C20894-E556-1A31-ED85-A00634757BF6}"/>
          </ac:spMkLst>
        </pc:spChg>
        <pc:spChg chg="mod">
          <ac:chgData name="Keith Finlay (CENSUS/ERD FED)" userId="4f174ec0-a4bb-4bd8-b228-e02d85c1e232" providerId="ADAL" clId="{A30D8991-1DB1-47D0-92FF-FAD51199325F}" dt="2025-04-21T15:09:29.425" v="617" actId="20577"/>
          <ac:spMkLst>
            <pc:docMk/>
            <pc:sldMk cId="2846010135" sldId="367"/>
            <ac:spMk id="3" creationId="{DCECD7E7-8B0D-CF07-139E-FE62FE35B060}"/>
          </ac:spMkLst>
        </pc:spChg>
      </pc:sldChg>
      <pc:sldChg chg="modSp new mod">
        <pc:chgData name="Keith Finlay (CENSUS/ERD FED)" userId="4f174ec0-a4bb-4bd8-b228-e02d85c1e232" providerId="ADAL" clId="{A30D8991-1DB1-47D0-92FF-FAD51199325F}" dt="2025-04-21T15:14:31.090" v="1034" actId="313"/>
        <pc:sldMkLst>
          <pc:docMk/>
          <pc:sldMk cId="4236765253" sldId="368"/>
        </pc:sldMkLst>
        <pc:spChg chg="mod">
          <ac:chgData name="Keith Finlay (CENSUS/ERD FED)" userId="4f174ec0-a4bb-4bd8-b228-e02d85c1e232" providerId="ADAL" clId="{A30D8991-1DB1-47D0-92FF-FAD51199325F}" dt="2025-04-21T15:13:23.006" v="659" actId="20577"/>
          <ac:spMkLst>
            <pc:docMk/>
            <pc:sldMk cId="4236765253" sldId="368"/>
            <ac:spMk id="2" creationId="{D32F886C-884B-2024-2C4A-56908536B03C}"/>
          </ac:spMkLst>
        </pc:spChg>
        <pc:spChg chg="mod">
          <ac:chgData name="Keith Finlay (CENSUS/ERD FED)" userId="4f174ec0-a4bb-4bd8-b228-e02d85c1e232" providerId="ADAL" clId="{A30D8991-1DB1-47D0-92FF-FAD51199325F}" dt="2025-04-21T15:14:31.090" v="1034" actId="313"/>
          <ac:spMkLst>
            <pc:docMk/>
            <pc:sldMk cId="4236765253" sldId="368"/>
            <ac:spMk id="3" creationId="{7E8FBCC2-A2A6-4F32-DCF4-4D3C17770EEC}"/>
          </ac:spMkLst>
        </pc:spChg>
      </pc:sldChg>
      <pc:sldChg chg="modSp new mod">
        <pc:chgData name="Keith Finlay (CENSUS/ERD FED)" userId="4f174ec0-a4bb-4bd8-b228-e02d85c1e232" providerId="ADAL" clId="{A30D8991-1DB1-47D0-92FF-FAD51199325F}" dt="2025-04-21T15:15:45.639" v="1374" actId="20577"/>
        <pc:sldMkLst>
          <pc:docMk/>
          <pc:sldMk cId="3018343488" sldId="369"/>
        </pc:sldMkLst>
        <pc:spChg chg="mod">
          <ac:chgData name="Keith Finlay (CENSUS/ERD FED)" userId="4f174ec0-a4bb-4bd8-b228-e02d85c1e232" providerId="ADAL" clId="{A30D8991-1DB1-47D0-92FF-FAD51199325F}" dt="2025-04-21T15:14:59.362" v="1079" actId="20577"/>
          <ac:spMkLst>
            <pc:docMk/>
            <pc:sldMk cId="3018343488" sldId="369"/>
            <ac:spMk id="2" creationId="{A476C25B-EE9D-A248-49C4-641B19EB11BE}"/>
          </ac:spMkLst>
        </pc:spChg>
        <pc:spChg chg="mod">
          <ac:chgData name="Keith Finlay (CENSUS/ERD FED)" userId="4f174ec0-a4bb-4bd8-b228-e02d85c1e232" providerId="ADAL" clId="{A30D8991-1DB1-47D0-92FF-FAD51199325F}" dt="2025-04-21T15:15:45.639" v="1374" actId="20577"/>
          <ac:spMkLst>
            <pc:docMk/>
            <pc:sldMk cId="3018343488" sldId="369"/>
            <ac:spMk id="3" creationId="{04274470-7915-9841-26D0-3FB96E1BDA5F}"/>
          </ac:spMkLst>
        </pc:spChg>
      </pc:sldChg>
      <pc:sldMasterChg chg="addSp delSp modSp mod">
        <pc:chgData name="Keith Finlay (CENSUS/ERD FED)" userId="4f174ec0-a4bb-4bd8-b228-e02d85c1e232" providerId="ADAL" clId="{A30D8991-1DB1-47D0-92FF-FAD51199325F}" dt="2025-04-21T15:06:12.801" v="2" actId="478"/>
        <pc:sldMasterMkLst>
          <pc:docMk/>
          <pc:sldMasterMk cId="3317447093" sldId="2147483672"/>
        </pc:sldMasterMkLst>
        <pc:spChg chg="add del mod">
          <ac:chgData name="Keith Finlay (CENSUS/ERD FED)" userId="4f174ec0-a4bb-4bd8-b228-e02d85c1e232" providerId="ADAL" clId="{A30D8991-1DB1-47D0-92FF-FAD51199325F}" dt="2025-04-21T15:06:12.801" v="2" actId="478"/>
          <ac:spMkLst>
            <pc:docMk/>
            <pc:sldMasterMk cId="3317447093" sldId="2147483672"/>
            <ac:spMk id="4" creationId="{92F2BE40-1215-A131-5829-9FA1B8574D5F}"/>
          </ac:spMkLst>
        </pc:spChg>
      </pc:sldMasterChg>
    </pc:docChg>
  </pc:docChgLst>
  <pc:docChgLst>
    <pc:chgData name="Keith Finlay (CENSUS/ERD FED)" userId="S::keith.ferguson.finlay@census.gov::4f174ec0-a4bb-4bd8-b228-e02d85c1e232" providerId="AD" clId="Web-{30F6AC91-7D9B-E11B-B589-CE2B51FB6FE9}"/>
    <pc:docChg chg="delSld modSld sldOrd">
      <pc:chgData name="Keith Finlay (CENSUS/ERD FED)" userId="S::keith.ferguson.finlay@census.gov::4f174ec0-a4bb-4bd8-b228-e02d85c1e232" providerId="AD" clId="Web-{30F6AC91-7D9B-E11B-B589-CE2B51FB6FE9}" dt="2025-04-02T18:56:35.552" v="100" actId="20577"/>
      <pc:docMkLst>
        <pc:docMk/>
      </pc:docMkLst>
      <pc:sldChg chg="addSp modSp">
        <pc:chgData name="Keith Finlay (CENSUS/ERD FED)" userId="S::keith.ferguson.finlay@census.gov::4f174ec0-a4bb-4bd8-b228-e02d85c1e232" providerId="AD" clId="Web-{30F6AC91-7D9B-E11B-B589-CE2B51FB6FE9}" dt="2025-04-02T15:50:34.626" v="57" actId="20577"/>
        <pc:sldMkLst>
          <pc:docMk/>
          <pc:sldMk cId="3588785156" sldId="298"/>
        </pc:sldMkLst>
        <pc:spChg chg="mod">
          <ac:chgData name="Keith Finlay (CENSUS/ERD FED)" userId="S::keith.ferguson.finlay@census.gov::4f174ec0-a4bb-4bd8-b228-e02d85c1e232" providerId="AD" clId="Web-{30F6AC91-7D9B-E11B-B589-CE2B51FB6FE9}" dt="2025-04-02T15:50:32.501" v="56" actId="20577"/>
          <ac:spMkLst>
            <pc:docMk/>
            <pc:sldMk cId="3588785156" sldId="298"/>
            <ac:spMk id="2" creationId="{00000000-0000-0000-0000-000000000000}"/>
          </ac:spMkLst>
        </pc:spChg>
        <pc:spChg chg="mod">
          <ac:chgData name="Keith Finlay (CENSUS/ERD FED)" userId="S::keith.ferguson.finlay@census.gov::4f174ec0-a4bb-4bd8-b228-e02d85c1e232" providerId="AD" clId="Web-{30F6AC91-7D9B-E11B-B589-CE2B51FB6FE9}" dt="2025-04-02T15:50:34.626" v="57" actId="20577"/>
          <ac:spMkLst>
            <pc:docMk/>
            <pc:sldMk cId="3588785156" sldId="298"/>
            <ac:spMk id="3" creationId="{00000000-0000-0000-0000-000000000000}"/>
          </ac:spMkLst>
        </pc:spChg>
        <pc:spChg chg="add mod">
          <ac:chgData name="Keith Finlay (CENSUS/ERD FED)" userId="S::keith.ferguson.finlay@census.gov::4f174ec0-a4bb-4bd8-b228-e02d85c1e232" providerId="AD" clId="Web-{30F6AC91-7D9B-E11B-B589-CE2B51FB6FE9}" dt="2025-04-02T15:48:49.234" v="55" actId="20577"/>
          <ac:spMkLst>
            <pc:docMk/>
            <pc:sldMk cId="3588785156" sldId="298"/>
            <ac:spMk id="4" creationId="{3002F7F5-2528-0FF8-ED6A-0CF06FD8B8B9}"/>
          </ac:spMkLst>
        </pc:spChg>
      </pc:sldChg>
      <pc:sldChg chg="modSp">
        <pc:chgData name="Keith Finlay (CENSUS/ERD FED)" userId="S::keith.ferguson.finlay@census.gov::4f174ec0-a4bb-4bd8-b228-e02d85c1e232" providerId="AD" clId="Web-{30F6AC91-7D9B-E11B-B589-CE2B51FB6FE9}" dt="2025-04-02T18:50:52.358" v="65" actId="20577"/>
        <pc:sldMkLst>
          <pc:docMk/>
          <pc:sldMk cId="1758345746" sldId="328"/>
        </pc:sldMkLst>
        <pc:spChg chg="mod">
          <ac:chgData name="Keith Finlay (CENSUS/ERD FED)" userId="S::keith.ferguson.finlay@census.gov::4f174ec0-a4bb-4bd8-b228-e02d85c1e232" providerId="AD" clId="Web-{30F6AC91-7D9B-E11B-B589-CE2B51FB6FE9}" dt="2025-04-02T18:50:52.358" v="65" actId="20577"/>
          <ac:spMkLst>
            <pc:docMk/>
            <pc:sldMk cId="1758345746" sldId="328"/>
            <ac:spMk id="2" creationId="{34BB45BC-0B89-3414-C604-B3F7D5CAFD5C}"/>
          </ac:spMkLst>
        </pc:spChg>
        <pc:spChg chg="mod">
          <ac:chgData name="Keith Finlay (CENSUS/ERD FED)" userId="S::keith.ferguson.finlay@census.gov::4f174ec0-a4bb-4bd8-b228-e02d85c1e232" providerId="AD" clId="Web-{30F6AC91-7D9B-E11B-B589-CE2B51FB6FE9}" dt="2025-04-02T18:50:43.934" v="63" actId="20577"/>
          <ac:spMkLst>
            <pc:docMk/>
            <pc:sldMk cId="1758345746" sldId="328"/>
            <ac:spMk id="3" creationId="{7DBAC148-702D-A298-92A4-910130A30253}"/>
          </ac:spMkLst>
        </pc:spChg>
      </pc:sldChg>
      <pc:sldChg chg="ord">
        <pc:chgData name="Keith Finlay (CENSUS/ERD FED)" userId="S::keith.ferguson.finlay@census.gov::4f174ec0-a4bb-4bd8-b228-e02d85c1e232" providerId="AD" clId="Web-{30F6AC91-7D9B-E11B-B589-CE2B51FB6FE9}" dt="2025-04-02T18:40:16.485" v="60"/>
        <pc:sldMkLst>
          <pc:docMk/>
          <pc:sldMk cId="3130733490" sldId="330"/>
        </pc:sldMkLst>
      </pc:sldChg>
      <pc:sldChg chg="ord">
        <pc:chgData name="Keith Finlay (CENSUS/ERD FED)" userId="S::keith.ferguson.finlay@census.gov::4f174ec0-a4bb-4bd8-b228-e02d85c1e232" providerId="AD" clId="Web-{30F6AC91-7D9B-E11B-B589-CE2B51FB6FE9}" dt="2025-04-02T18:40:16.485" v="59"/>
        <pc:sldMkLst>
          <pc:docMk/>
          <pc:sldMk cId="1236018373" sldId="332"/>
        </pc:sldMkLst>
      </pc:sldChg>
      <pc:sldChg chg="modSp">
        <pc:chgData name="Keith Finlay (CENSUS/ERD FED)" userId="S::keith.ferguson.finlay@census.gov::4f174ec0-a4bb-4bd8-b228-e02d85c1e232" providerId="AD" clId="Web-{30F6AC91-7D9B-E11B-B589-CE2B51FB6FE9}" dt="2025-04-02T18:56:35.552" v="100" actId="20577"/>
        <pc:sldMkLst>
          <pc:docMk/>
          <pc:sldMk cId="2043218015" sldId="344"/>
        </pc:sldMkLst>
        <pc:spChg chg="mod">
          <ac:chgData name="Keith Finlay (CENSUS/ERD FED)" userId="S::keith.ferguson.finlay@census.gov::4f174ec0-a4bb-4bd8-b228-e02d85c1e232" providerId="AD" clId="Web-{30F6AC91-7D9B-E11B-B589-CE2B51FB6FE9}" dt="2025-04-02T18:51:43.437" v="85" actId="20577"/>
          <ac:spMkLst>
            <pc:docMk/>
            <pc:sldMk cId="2043218015" sldId="344"/>
            <ac:spMk id="2" creationId="{A86A28B1-27B2-01AC-027B-E62E20965971}"/>
          </ac:spMkLst>
        </pc:spChg>
        <pc:spChg chg="mod">
          <ac:chgData name="Keith Finlay (CENSUS/ERD FED)" userId="S::keith.ferguson.finlay@census.gov::4f174ec0-a4bb-4bd8-b228-e02d85c1e232" providerId="AD" clId="Web-{30F6AC91-7D9B-E11B-B589-CE2B51FB6FE9}" dt="2025-04-02T18:56:35.552" v="100" actId="20577"/>
          <ac:spMkLst>
            <pc:docMk/>
            <pc:sldMk cId="2043218015" sldId="344"/>
            <ac:spMk id="3" creationId="{B344513D-9E22-2F20-2A39-5CAD7B0C039D}"/>
          </ac:spMkLst>
        </pc:spChg>
      </pc:sldChg>
      <pc:sldChg chg="modSp">
        <pc:chgData name="Keith Finlay (CENSUS/ERD FED)" userId="S::keith.ferguson.finlay@census.gov::4f174ec0-a4bb-4bd8-b228-e02d85c1e232" providerId="AD" clId="Web-{30F6AC91-7D9B-E11B-B589-CE2B51FB6FE9}" dt="2025-04-02T18:51:06.702" v="74" actId="20577"/>
        <pc:sldMkLst>
          <pc:docMk/>
          <pc:sldMk cId="3721519200" sldId="348"/>
        </pc:sldMkLst>
        <pc:spChg chg="mod">
          <ac:chgData name="Keith Finlay (CENSUS/ERD FED)" userId="S::keith.ferguson.finlay@census.gov::4f174ec0-a4bb-4bd8-b228-e02d85c1e232" providerId="AD" clId="Web-{30F6AC91-7D9B-E11B-B589-CE2B51FB6FE9}" dt="2025-04-02T18:51:06.702" v="74" actId="20577"/>
          <ac:spMkLst>
            <pc:docMk/>
            <pc:sldMk cId="3721519200" sldId="348"/>
            <ac:spMk id="2" creationId="{9B759E05-DD79-EE97-8C4E-D7617AA7B6A3}"/>
          </ac:spMkLst>
        </pc:spChg>
      </pc:sldChg>
      <pc:sldChg chg="modSp">
        <pc:chgData name="Keith Finlay (CENSUS/ERD FED)" userId="S::keith.ferguson.finlay@census.gov::4f174ec0-a4bb-4bd8-b228-e02d85c1e232" providerId="AD" clId="Web-{30F6AC91-7D9B-E11B-B589-CE2B51FB6FE9}" dt="2025-04-02T18:51:59.750" v="98" actId="20577"/>
        <pc:sldMkLst>
          <pc:docMk/>
          <pc:sldMk cId="1700917887" sldId="351"/>
        </pc:sldMkLst>
        <pc:spChg chg="mod">
          <ac:chgData name="Keith Finlay (CENSUS/ERD FED)" userId="S::keith.ferguson.finlay@census.gov::4f174ec0-a4bb-4bd8-b228-e02d85c1e232" providerId="AD" clId="Web-{30F6AC91-7D9B-E11B-B589-CE2B51FB6FE9}" dt="2025-04-02T18:51:59.750" v="98" actId="20577"/>
          <ac:spMkLst>
            <pc:docMk/>
            <pc:sldMk cId="1700917887" sldId="351"/>
            <ac:spMk id="2" creationId="{4CD0A310-9110-407B-CE11-4D78FD7C40B6}"/>
          </ac:spMkLst>
        </pc:spChg>
      </pc:sldChg>
      <pc:sldChg chg="del">
        <pc:chgData name="Keith Finlay (CENSUS/ERD FED)" userId="S::keith.ferguson.finlay@census.gov::4f174ec0-a4bb-4bd8-b228-e02d85c1e232" providerId="AD" clId="Web-{30F6AC91-7D9B-E11B-B589-CE2B51FB6FE9}" dt="2025-04-02T18:40:29.767" v="61"/>
        <pc:sldMkLst>
          <pc:docMk/>
          <pc:sldMk cId="187235748" sldId="363"/>
        </pc:sldMkLst>
      </pc:sldChg>
      <pc:sldChg chg="del">
        <pc:chgData name="Keith Finlay (CENSUS/ERD FED)" userId="S::keith.ferguson.finlay@census.gov::4f174ec0-a4bb-4bd8-b228-e02d85c1e232" providerId="AD" clId="Web-{30F6AC91-7D9B-E11B-B589-CE2B51FB6FE9}" dt="2025-04-02T18:39:34.922" v="58"/>
        <pc:sldMkLst>
          <pc:docMk/>
          <pc:sldMk cId="158207010" sldId="365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B8F93E3-C8B1-4E2F-92EA-84DBFC23D800}" type="datetimeFigureOut">
              <a:t>4/21/2025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D68A122-7BA5-48D3-B789-745909739D23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73432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07975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438400" y="6319447"/>
            <a:ext cx="2743200" cy="365125"/>
          </a:xfrm>
          <a:prstGeom prst="rect">
            <a:avLst/>
          </a:prstGeom>
        </p:spPr>
        <p:txBody>
          <a:bodyPr/>
          <a:lstStyle/>
          <a:p>
            <a:fld id="{5C7DEFE8-49A4-431E-9224-10D5E1E01F1A}" type="datetime1">
              <a:rPr lang="en-US" smtClean="0"/>
              <a:t>4/21/2025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13237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438400" y="6319447"/>
            <a:ext cx="2743200" cy="365125"/>
          </a:xfrm>
          <a:prstGeom prst="rect">
            <a:avLst/>
          </a:prstGeom>
        </p:spPr>
        <p:txBody>
          <a:bodyPr/>
          <a:lstStyle/>
          <a:p>
            <a:fld id="{EDB2D2D9-1687-4BF2-8610-3A13644CF9DE}" type="datetime1">
              <a:rPr lang="en-US" smtClean="0"/>
              <a:t>4/21/2025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13674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438400" y="6319447"/>
            <a:ext cx="2743200" cy="365125"/>
          </a:xfrm>
          <a:prstGeom prst="rect">
            <a:avLst/>
          </a:prstGeom>
        </p:spPr>
        <p:txBody>
          <a:bodyPr/>
          <a:lstStyle/>
          <a:p>
            <a:fld id="{B6E9D19A-9B4E-4985-ACFF-FAEDE4379B70}" type="datetime1">
              <a:rPr lang="en-US" smtClean="0"/>
              <a:t>4/21/2025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78583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438400" y="6319447"/>
            <a:ext cx="2743200" cy="365125"/>
          </a:xfrm>
          <a:prstGeom prst="rect">
            <a:avLst/>
          </a:prstGeom>
        </p:spPr>
        <p:txBody>
          <a:bodyPr/>
          <a:lstStyle/>
          <a:p>
            <a:fld id="{D44BE9E5-3819-4A2B-928C-42DFB7F4877E}" type="datetime1">
              <a:rPr lang="en-US" smtClean="0"/>
              <a:t>4/21/2025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39250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438400" y="6319447"/>
            <a:ext cx="2743200" cy="365125"/>
          </a:xfrm>
          <a:prstGeom prst="rect">
            <a:avLst/>
          </a:prstGeom>
        </p:spPr>
        <p:txBody>
          <a:bodyPr/>
          <a:lstStyle/>
          <a:p>
            <a:fld id="{A2850981-0842-484E-95F1-92D07702A6A5}" type="datetime1">
              <a:rPr lang="en-US" smtClean="0"/>
              <a:t>4/21/2025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37204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2438400" y="6319447"/>
            <a:ext cx="2743200" cy="365125"/>
          </a:xfrm>
          <a:prstGeom prst="rect">
            <a:avLst/>
          </a:prstGeom>
        </p:spPr>
        <p:txBody>
          <a:bodyPr/>
          <a:lstStyle/>
          <a:p>
            <a:fld id="{1816CD5C-BD67-430E-9561-13E5530E0E6D}" type="datetime1">
              <a:rPr lang="en-US" smtClean="0"/>
              <a:t>4/21/2025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45788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2438400" y="6319447"/>
            <a:ext cx="2743200" cy="365125"/>
          </a:xfrm>
          <a:prstGeom prst="rect">
            <a:avLst/>
          </a:prstGeom>
        </p:spPr>
        <p:txBody>
          <a:bodyPr/>
          <a:lstStyle/>
          <a:p>
            <a:fld id="{C3DFB514-C0CF-4636-8C1F-FCA0736E3D18}" type="datetime1">
              <a:rPr lang="en-US" smtClean="0"/>
              <a:t>4/21/2025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99151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2438400" y="6319447"/>
            <a:ext cx="2743200" cy="365125"/>
          </a:xfrm>
          <a:prstGeom prst="rect">
            <a:avLst/>
          </a:prstGeom>
        </p:spPr>
        <p:txBody>
          <a:bodyPr/>
          <a:lstStyle/>
          <a:p>
            <a:fld id="{806D8A4E-4661-438C-9193-17D8D2B1299D}" type="datetime1">
              <a:rPr lang="en-US" smtClean="0"/>
              <a:t>4/21/2025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83616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438400" y="6319447"/>
            <a:ext cx="2743200" cy="365125"/>
          </a:xfrm>
          <a:prstGeom prst="rect">
            <a:avLst/>
          </a:prstGeom>
        </p:spPr>
        <p:txBody>
          <a:bodyPr/>
          <a:lstStyle/>
          <a:p>
            <a:fld id="{A3D8128B-9EE6-46E7-BADC-EA337799ED4A}" type="datetime1">
              <a:rPr lang="en-US" smtClean="0"/>
              <a:t>4/21/2025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86303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438400" y="6319447"/>
            <a:ext cx="2743200" cy="365125"/>
          </a:xfrm>
          <a:prstGeom prst="rect">
            <a:avLst/>
          </a:prstGeom>
        </p:spPr>
        <p:txBody>
          <a:bodyPr/>
          <a:lstStyle/>
          <a:p>
            <a:fld id="{8140CD4C-98BB-42DA-907D-CAE6C744F46C}" type="datetime1">
              <a:rPr lang="en-US" smtClean="0"/>
              <a:t>4/21/2025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85272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/>
          <p:cNvPicPr>
            <a:picLocks noSelect="1"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325" y="5796743"/>
            <a:ext cx="1810669" cy="1030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74470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s://joe.cjars.org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joe.cjars.org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1" y="1272758"/>
            <a:ext cx="11137348" cy="883653"/>
          </a:xfrm>
        </p:spPr>
        <p:txBody>
          <a:bodyPr>
            <a:normAutofit fontScale="90000"/>
          </a:bodyPr>
          <a:lstStyle/>
          <a:p>
            <a:r>
              <a:rPr lang="en-US">
                <a:cs typeface="Calibri Light"/>
              </a:rPr>
              <a:t>CJARS Justice Outcomes Explorer</a:t>
            </a:r>
            <a:endParaRPr lang="en-US">
              <a:ea typeface="Calibri Light"/>
              <a:cs typeface="Calibri Light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2830012"/>
            <a:ext cx="9144000" cy="3029366"/>
          </a:xfrm>
        </p:spPr>
        <p:txBody>
          <a:bodyPr vert="horz" lIns="91440" tIns="45720" rIns="91440" bIns="45720" rtlCol="0" anchor="t">
            <a:normAutofit lnSpcReduction="10000"/>
          </a:bodyPr>
          <a:lstStyle/>
          <a:p>
            <a:r>
              <a:rPr lang="en-US" sz="2800">
                <a:ea typeface="+mn-lt"/>
                <a:cs typeface="+mn-lt"/>
              </a:rPr>
              <a:t>Keith Finlay</a:t>
            </a:r>
          </a:p>
          <a:p>
            <a:r>
              <a:rPr lang="en-US" sz="2800">
                <a:ea typeface="+mn-lt"/>
                <a:cs typeface="+mn-lt"/>
              </a:rPr>
              <a:t>Economic Reimbursable Surveys Division </a:t>
            </a:r>
            <a:endParaRPr lang="en-US" sz="2800">
              <a:ea typeface="Calibri"/>
              <a:cs typeface="Calibri"/>
            </a:endParaRPr>
          </a:p>
          <a:p>
            <a:r>
              <a:rPr lang="en-US" sz="2800">
                <a:ea typeface="+mn-lt"/>
                <a:cs typeface="+mn-lt"/>
              </a:rPr>
              <a:t>U.S. Census Bureau</a:t>
            </a:r>
            <a:endParaRPr lang="en-US" sz="2800">
              <a:ea typeface="Calibri"/>
              <a:cs typeface="Calibri"/>
            </a:endParaRPr>
          </a:p>
          <a:p>
            <a:endParaRPr lang="en-US" sz="2800">
              <a:ea typeface="+mn-lt"/>
              <a:cs typeface="+mn-lt"/>
            </a:endParaRPr>
          </a:p>
          <a:p>
            <a:r>
              <a:rPr lang="en-US" sz="2800" err="1">
                <a:ea typeface="+mn-lt"/>
                <a:cs typeface="+mn-lt"/>
              </a:rPr>
              <a:t>FedCASIC</a:t>
            </a:r>
            <a:endParaRPr lang="en-US" sz="2800">
              <a:ea typeface="Calibri"/>
              <a:cs typeface="Calibri"/>
            </a:endParaRPr>
          </a:p>
          <a:p>
            <a:r>
              <a:rPr lang="en-US" sz="2800">
                <a:ea typeface="+mn-lt"/>
                <a:cs typeface="+mn-lt"/>
              </a:rPr>
              <a:t> April 23, 2025</a:t>
            </a:r>
            <a:endParaRPr lang="en-US" sz="2800">
              <a:ea typeface="Calibri"/>
              <a:cs typeface="Calibri"/>
            </a:endParaRPr>
          </a:p>
        </p:txBody>
      </p:sp>
      <p:sp>
        <p:nvSpPr>
          <p:cNvPr id="4" name="TextBox 6">
            <a:extLst>
              <a:ext uri="{FF2B5EF4-FFF2-40B4-BE49-F238E27FC236}">
                <a16:creationId xmlns:a16="http://schemas.microsoft.com/office/drawing/2014/main" id="{3002F7F5-2528-0FF8-ED6A-0CF06FD8B8B9}"/>
              </a:ext>
            </a:extLst>
          </p:cNvPr>
          <p:cNvSpPr txBox="1"/>
          <p:nvPr/>
        </p:nvSpPr>
        <p:spPr>
          <a:xfrm>
            <a:off x="1859167" y="5862746"/>
            <a:ext cx="9811582" cy="1015663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n-US" sz="1500" u="none" strike="noStrike">
                <a:solidFill>
                  <a:srgbClr val="000000"/>
                </a:solidFill>
                <a:effectLst/>
              </a:rPr>
              <a:t>Any opinions and conclusions expressed herein are those of the author(s) and do not reflect the views of the U.S.</a:t>
            </a:r>
            <a:r>
              <a:rPr lang="en-US" sz="1500">
                <a:solidFill>
                  <a:srgbClr val="000000"/>
                </a:solidFill>
              </a:rPr>
              <a:t> </a:t>
            </a:r>
            <a:r>
              <a:rPr lang="en-US" sz="1500" u="none" strike="noStrike">
                <a:solidFill>
                  <a:srgbClr val="000000"/>
                </a:solidFill>
                <a:effectLst/>
              </a:rPr>
              <a:t>Census Bureau.</a:t>
            </a:r>
            <a:r>
              <a:rPr lang="en-US" sz="1500">
                <a:solidFill>
                  <a:srgbClr val="000000"/>
                </a:solidFill>
              </a:rPr>
              <a:t> The Census Bureau has reviewed this data product to ensure appropriate access, use, and disclosure avoidance protection of the confidential source data (Project No. P-</a:t>
            </a:r>
            <a:r>
              <a:rPr lang="en-US" sz="1500"/>
              <a:t>7500378</a:t>
            </a:r>
            <a:r>
              <a:rPr lang="en-US" sz="1500">
                <a:solidFill>
                  <a:srgbClr val="000000"/>
                </a:solidFill>
              </a:rPr>
              <a:t>, Disclosure Review Board (DRB) approval number: </a:t>
            </a:r>
            <a:r>
              <a:rPr lang="en-US" sz="1500">
                <a:solidFill>
                  <a:srgbClr val="000000"/>
                </a:solidFill>
                <a:ea typeface="+mn-lt"/>
                <a:cs typeface="+mn-lt"/>
              </a:rPr>
              <a:t>CBDRB-FY23-0516</a:t>
            </a:r>
            <a:r>
              <a:rPr lang="en-US" sz="1500">
                <a:ea typeface="+mn-lt"/>
                <a:cs typeface="+mn-lt"/>
              </a:rPr>
              <a:t>, 9/29/2023</a:t>
            </a:r>
            <a:r>
              <a:rPr lang="en-US" sz="1500">
                <a:solidFill>
                  <a:srgbClr val="000000"/>
                </a:solidFill>
              </a:rPr>
              <a:t>).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878515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42673F-FF25-9089-FBB0-BDDA031C80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ea typeface="Calibri Light"/>
                <a:cs typeface="Calibri Light"/>
              </a:rPr>
              <a:t>Data tool development challenges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7EBE29-C6EF-D0D8-88B9-5DDC744AF9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>
                <a:ea typeface="Calibri"/>
                <a:cs typeface="Calibri"/>
              </a:rPr>
              <a:t>Identifying what data users wanted</a:t>
            </a:r>
          </a:p>
          <a:p>
            <a:r>
              <a:rPr lang="en-US">
                <a:ea typeface="Calibri"/>
                <a:cs typeface="Calibri"/>
              </a:rPr>
              <a:t>Data are longitudinal: repeated observation of cohorts</a:t>
            </a:r>
          </a:p>
          <a:p>
            <a:r>
              <a:rPr lang="en-US">
                <a:ea typeface="Calibri"/>
                <a:cs typeface="Calibri"/>
              </a:rPr>
              <a:t>Complexity versus usability</a:t>
            </a:r>
            <a:endParaRPr lang="en-US"/>
          </a:p>
          <a:p>
            <a:pPr lvl="1"/>
            <a:r>
              <a:rPr lang="en-US">
                <a:ea typeface="Calibri"/>
                <a:cs typeface="Calibri"/>
              </a:rPr>
              <a:t>Multiple data modalities</a:t>
            </a:r>
          </a:p>
          <a:p>
            <a:pPr lvl="1"/>
            <a:r>
              <a:rPr lang="en-US">
                <a:ea typeface="Calibri"/>
                <a:cs typeface="Calibri"/>
              </a:rPr>
              <a:t>Interactive, plain-English descriptions of current data view</a:t>
            </a:r>
          </a:p>
          <a:p>
            <a:pPr lvl="1"/>
            <a:r>
              <a:rPr lang="en-US">
                <a:ea typeface="Calibri"/>
                <a:cs typeface="Calibri"/>
              </a:rPr>
              <a:t>Comparison geographies can be selected</a:t>
            </a:r>
          </a:p>
          <a:p>
            <a:r>
              <a:rPr lang="en-US">
                <a:ea typeface="Calibri"/>
                <a:cs typeface="Calibri"/>
              </a:rPr>
              <a:t>Dataset size, slow interface</a:t>
            </a:r>
          </a:p>
          <a:p>
            <a:r>
              <a:rPr lang="en-US">
                <a:ea typeface="Calibri"/>
                <a:cs typeface="Calibri"/>
              </a:rPr>
              <a:t>Much of development occurred prior to statistical disclosure</a:t>
            </a:r>
          </a:p>
          <a:p>
            <a:r>
              <a:rPr lang="en-US">
                <a:ea typeface="Calibri"/>
                <a:cs typeface="Calibri"/>
              </a:rPr>
              <a:t>Communicating missingness/view-specific nonavailability</a:t>
            </a:r>
          </a:p>
          <a:p>
            <a:endParaRPr lang="en-US">
              <a:ea typeface="Calibri"/>
              <a:cs typeface="Calibri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127C104-901B-3D8A-2227-EB7B44EF1E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125196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D0A310-9110-407B-CE11-4D78FD7C40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Data tool demo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DAF59E-E722-9A21-F9CC-31F1F1C2B6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>
                <a:ea typeface="+mn-lt"/>
                <a:cs typeface="+mn-lt"/>
              </a:rPr>
              <a:t>Data tool: </a:t>
            </a:r>
            <a:r>
              <a:rPr lang="en-US">
                <a:ea typeface="+mn-lt"/>
                <a:cs typeface="+mn-lt"/>
                <a:hlinkClick r:id="rId2"/>
              </a:rPr>
              <a:t>joe.cjars.org</a:t>
            </a:r>
            <a:r>
              <a:rPr lang="en-US">
                <a:ea typeface="+mn-lt"/>
                <a:cs typeface="+mn-lt"/>
              </a:rPr>
              <a:t> </a:t>
            </a:r>
          </a:p>
          <a:p>
            <a:r>
              <a:rPr lang="en-US"/>
              <a:t>Mortality estimates and the opioid epidemic</a:t>
            </a:r>
            <a:endParaRPr lang="en-US">
              <a:ea typeface="Calibri" panose="020F0502020204030204"/>
              <a:cs typeface="Calibri" panose="020F0502020204030204"/>
            </a:endParaRPr>
          </a:p>
          <a:p>
            <a:r>
              <a:rPr lang="en-US"/>
              <a:t>Jurisdictional comparisons over time</a:t>
            </a:r>
            <a:endParaRPr lang="en-US">
              <a:ea typeface="Calibri"/>
              <a:cs typeface="Calibri"/>
            </a:endParaRPr>
          </a:p>
          <a:p>
            <a:r>
              <a:rPr lang="en-US"/>
              <a:t>Local economic context</a:t>
            </a:r>
            <a:endParaRPr lang="en-US">
              <a:ea typeface="Calibri"/>
              <a:cs typeface="Calibri"/>
            </a:endParaRPr>
          </a:p>
          <a:p>
            <a:endParaRPr lang="en-US"/>
          </a:p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35C663B-D7FB-5C6A-D7D8-E74F75EE33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091788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C97566-9974-47D8-A5B6-6D750BF13A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1114327"/>
          </a:xfrm>
        </p:spPr>
        <p:txBody>
          <a:bodyPr>
            <a:normAutofit/>
          </a:bodyPr>
          <a:lstStyle/>
          <a:p>
            <a:pPr algn="ctr"/>
            <a:r>
              <a:rPr lang="en-US" sz="3600"/>
              <a:t>Thank you!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160499-D8CC-4108-9995-D1BEA81FA5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2824065"/>
            <a:ext cx="10515600" cy="1990531"/>
          </a:xfrm>
        </p:spPr>
        <p:txBody>
          <a:bodyPr vert="horz" lIns="91440" tIns="45720" rIns="91440" bIns="45720" rtlCol="0" anchor="t">
            <a:normAutofit/>
          </a:bodyPr>
          <a:lstStyle/>
          <a:p>
            <a:pPr algn="ctr" fontAlgn="base">
              <a:spcBef>
                <a:spcPts val="100"/>
              </a:spcBef>
            </a:pPr>
            <a:endParaRPr lang="en-US" b="0" i="0" u="none" strike="noStrike">
              <a:solidFill>
                <a:srgbClr val="000000"/>
              </a:solidFill>
              <a:effectLst/>
              <a:latin typeface="Calibri"/>
              <a:cs typeface="Calibri"/>
            </a:endParaRPr>
          </a:p>
          <a:p>
            <a:pPr algn="ctr" fontAlgn="base">
              <a:spcBef>
                <a:spcPts val="100"/>
              </a:spcBef>
            </a:pPr>
            <a:r>
              <a:rPr lang="en-US" b="0" i="0" u="none" strike="noStrike">
                <a:solidFill>
                  <a:srgbClr val="000000"/>
                </a:solidFill>
                <a:effectLst/>
                <a:latin typeface="Calibri"/>
                <a:cs typeface="Calibri"/>
              </a:rPr>
              <a:t>Keith Finlay</a:t>
            </a:r>
            <a:endParaRPr lang="en-US">
              <a:solidFill>
                <a:srgbClr val="000000"/>
              </a:solidFill>
              <a:latin typeface="Calibri"/>
              <a:cs typeface="Calibri"/>
            </a:endParaRPr>
          </a:p>
          <a:p>
            <a:pPr algn="ctr" fontAlgn="base">
              <a:spcBef>
                <a:spcPts val="100"/>
              </a:spcBef>
            </a:pPr>
            <a:r>
              <a:rPr lang="en-US" b="0" i="0" u="none" strike="noStrike">
                <a:solidFill>
                  <a:srgbClr val="000000"/>
                </a:solidFill>
                <a:effectLst/>
                <a:latin typeface="Calibri"/>
                <a:cs typeface="Calibri"/>
              </a:rPr>
              <a:t>keith.ferguson.finlay@census.gov</a:t>
            </a:r>
            <a:r>
              <a:rPr lang="en-US" b="0" i="0">
                <a:solidFill>
                  <a:srgbClr val="000000"/>
                </a:solidFill>
                <a:effectLst/>
                <a:latin typeface="Calibri"/>
                <a:cs typeface="Calibri"/>
              </a:rPr>
              <a:t>​</a:t>
            </a:r>
          </a:p>
          <a:p>
            <a:pPr algn="ctr" fontAlgn="base">
              <a:spcBef>
                <a:spcPts val="100"/>
              </a:spcBef>
            </a:pPr>
            <a:r>
              <a:rPr lang="en-US">
                <a:solidFill>
                  <a:srgbClr val="000000"/>
                </a:solidFill>
                <a:latin typeface="Calibri"/>
                <a:cs typeface="Calibri"/>
              </a:rPr>
              <a:t>301-763-6056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45F44AE-5800-4A7E-A11B-9B1D149CE6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13152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BB45BC-0B89-3414-C604-B3F7D5CAFD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cs typeface="Calibri Light"/>
              </a:rPr>
              <a:t>Justice Outcomes Explorer data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BAC148-702D-A298-92A4-910130A302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>
                <a:cs typeface="Calibri"/>
              </a:rPr>
              <a:t>Measure the economic and health outcomes of </a:t>
            </a:r>
            <a:r>
              <a:rPr lang="en-US">
                <a:ea typeface="+mn-lt"/>
                <a:cs typeface="+mn-lt"/>
              </a:rPr>
              <a:t>people who have been involved with the criminal justice system</a:t>
            </a:r>
          </a:p>
          <a:p>
            <a:pPr lvl="1"/>
            <a:r>
              <a:rPr lang="en-US">
                <a:ea typeface="+mn-lt"/>
                <a:cs typeface="+mn-lt"/>
              </a:rPr>
              <a:t>People charged with criminal offenses</a:t>
            </a:r>
          </a:p>
          <a:p>
            <a:pPr lvl="1"/>
            <a:r>
              <a:rPr lang="en-US">
                <a:ea typeface="+mn-lt"/>
                <a:cs typeface="+mn-lt"/>
              </a:rPr>
              <a:t>People released from prison</a:t>
            </a:r>
          </a:p>
          <a:p>
            <a:pPr lvl="1"/>
            <a:r>
              <a:rPr lang="en-US">
                <a:ea typeface="+mn-lt"/>
                <a:cs typeface="+mn-lt"/>
              </a:rPr>
              <a:t>People who began probation or parole sentences</a:t>
            </a:r>
          </a:p>
          <a:p>
            <a:r>
              <a:rPr lang="en-US" sz="2600">
                <a:ea typeface="+mn-lt"/>
                <a:cs typeface="+mn-lt"/>
              </a:rPr>
              <a:t>Goal: to better understand the employment, program participation, and health outcomes of people involved in the justice system as they reintegrate into society</a:t>
            </a:r>
            <a:endParaRPr lang="en-US" sz="2600">
              <a:cs typeface="Calibri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109810F-EC12-8BE1-4F9F-9BE5839C7B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83457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759E05-DD79-EE97-8C4E-D7617AA7B6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More about Justice Outcomes Explorer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95C321-ABEC-BF4D-BAFB-94C66B332A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>
                <a:ea typeface="+mn-lt"/>
                <a:cs typeface="+mn-lt"/>
              </a:rPr>
              <a:t>Experimental, blended data product that links together:</a:t>
            </a:r>
          </a:p>
          <a:p>
            <a:pPr lvl="1"/>
            <a:r>
              <a:rPr lang="en-US">
                <a:ea typeface="+mn-lt"/>
                <a:cs typeface="+mn-lt"/>
              </a:rPr>
              <a:t>Criminal Justice Administrative Records System (CJARS) data</a:t>
            </a:r>
          </a:p>
          <a:p>
            <a:pPr lvl="1"/>
            <a:r>
              <a:rPr lang="en-US">
                <a:ea typeface="+mn-lt"/>
                <a:cs typeface="+mn-lt"/>
              </a:rPr>
              <a:t>Census Bureau demographic data</a:t>
            </a:r>
          </a:p>
          <a:p>
            <a:pPr lvl="1"/>
            <a:r>
              <a:rPr lang="en-US">
                <a:ea typeface="+mn-lt"/>
                <a:cs typeface="+mn-lt"/>
              </a:rPr>
              <a:t>Federal administrative records</a:t>
            </a:r>
            <a:endParaRPr lang="en-US"/>
          </a:p>
          <a:p>
            <a:r>
              <a:rPr lang="en-US">
                <a:cs typeface="Calibri"/>
              </a:rPr>
              <a:t>Released May 1, 2024</a:t>
            </a:r>
            <a:endParaRPr lang="en-US">
              <a:ea typeface="Calibri"/>
              <a:cs typeface="Calibri"/>
            </a:endParaRPr>
          </a:p>
          <a:p>
            <a:pPr lvl="1"/>
            <a:r>
              <a:rPr lang="en-US">
                <a:ea typeface="Calibri"/>
                <a:cs typeface="Calibri"/>
              </a:rPr>
              <a:t>Data tool: </a:t>
            </a:r>
            <a:r>
              <a:rPr lang="en-US">
                <a:ea typeface="+mn-lt"/>
                <a:cs typeface="+mn-lt"/>
                <a:hlinkClick r:id="rId2"/>
              </a:rPr>
              <a:t>joe.cjars.org</a:t>
            </a:r>
            <a:r>
              <a:rPr lang="en-US">
                <a:ea typeface="+mn-lt"/>
                <a:cs typeface="+mn-lt"/>
              </a:rPr>
              <a:t> </a:t>
            </a:r>
          </a:p>
          <a:p>
            <a:endParaRPr lang="en-US">
              <a:ea typeface="Calibri" panose="020F0502020204030204"/>
              <a:cs typeface="Calibri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05BE861-23BE-9480-0760-C695A0D107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15192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C20894-E556-1A31-ED85-A00634757B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Criminal Justice Administrative Records System (CJARS)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ECD7E7-8B0D-CF07-139E-FE62FE35B0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Data infrastructure project to develop a platform for the next generation of statistics and research on the criminal justice system and the justice-involved population</a:t>
            </a:r>
          </a:p>
          <a:p>
            <a:r>
              <a:rPr lang="en-US"/>
              <a:t>Partnership between Census Bureau and University of Michigan started in 2016</a:t>
            </a:r>
          </a:p>
          <a:p>
            <a:r>
              <a:rPr lang="en-US"/>
              <a:t>Goal: collect, harmonize, and link longitudinal, multi-jurisdictional criminal justice data to track individuals and cases across space and time</a:t>
            </a:r>
          </a:p>
          <a:p>
            <a:r>
              <a:rPr lang="en-US"/>
              <a:t>Justice Outcomes Explorer is the first major CJARS data product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A0EB17A-0046-AC18-EB17-7DF82B6E14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60101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CD757B-C68D-FA4F-0C1F-832070B314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cs typeface="Calibri Light"/>
              </a:rPr>
              <a:t>Cohort variables and data sources</a:t>
            </a:r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4D847F1-CF33-DE79-C015-CBAEAE2626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5</a:t>
            </a:fld>
            <a:endParaRPr lang="en-US"/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0A77EEC7-7698-4547-F012-860BEE03237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65053061"/>
              </p:ext>
            </p:extLst>
          </p:nvPr>
        </p:nvGraphicFramePr>
        <p:xfrm>
          <a:off x="838200" y="1690687"/>
          <a:ext cx="10515600" cy="410661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03174">
                  <a:extLst>
                    <a:ext uri="{9D8B030D-6E8A-4147-A177-3AD203B41FA5}">
                      <a16:colId xmlns:a16="http://schemas.microsoft.com/office/drawing/2014/main" val="3409271611"/>
                    </a:ext>
                  </a:extLst>
                </a:gridCol>
                <a:gridCol w="6838122">
                  <a:extLst>
                    <a:ext uri="{9D8B030D-6E8A-4147-A177-3AD203B41FA5}">
                      <a16:colId xmlns:a16="http://schemas.microsoft.com/office/drawing/2014/main" val="37193163"/>
                    </a:ext>
                  </a:extLst>
                </a:gridCol>
                <a:gridCol w="1474304">
                  <a:extLst>
                    <a:ext uri="{9D8B030D-6E8A-4147-A177-3AD203B41FA5}">
                      <a16:colId xmlns:a16="http://schemas.microsoft.com/office/drawing/2014/main" val="2817094665"/>
                    </a:ext>
                  </a:extLst>
                </a:gridCol>
              </a:tblGrid>
              <a:tr h="429928">
                <a:tc>
                  <a:txBody>
                    <a:bodyPr/>
                    <a:lstStyle/>
                    <a:p>
                      <a:r>
                        <a:rPr lang="en-US"/>
                        <a:t>Variable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Possible values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Data source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82318948"/>
                  </a:ext>
                </a:extLst>
              </a:tr>
              <a:tr h="641585">
                <a:tc>
                  <a:txBody>
                    <a:bodyPr/>
                    <a:lstStyle/>
                    <a:p>
                      <a:r>
                        <a:rPr lang="en-US"/>
                        <a:t>Justice event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misdemeanor charge, felony charge, prison release, probation start, parole start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CJARS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85287336"/>
                  </a:ext>
                </a:extLst>
              </a:tr>
              <a:tr h="429928">
                <a:tc>
                  <a:txBody>
                    <a:bodyPr/>
                    <a:lstStyle/>
                    <a:p>
                      <a:r>
                        <a:rPr lang="en-US"/>
                        <a:t>Geography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state, disposition/sentencing county, probation/parole county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CJARS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70941840"/>
                  </a:ext>
                </a:extLst>
              </a:tr>
              <a:tr h="455533">
                <a:tc>
                  <a:txBody>
                    <a:bodyPr/>
                    <a:lstStyle/>
                    <a:p>
                      <a:r>
                        <a:rPr lang="en-US"/>
                        <a:t>Justice event window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1- or 2-year windows of events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CJARS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68291162"/>
                  </a:ext>
                </a:extLst>
              </a:tr>
              <a:tr h="429928">
                <a:tc>
                  <a:txBody>
                    <a:bodyPr/>
                    <a:lstStyle/>
                    <a:p>
                      <a:r>
                        <a:rPr lang="en-US"/>
                        <a:t>Justice experience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no previous justice events, any previous events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CJARS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86795916"/>
                  </a:ext>
                </a:extLst>
              </a:tr>
              <a:tr h="429928">
                <a:tc>
                  <a:txBody>
                    <a:bodyPr/>
                    <a:lstStyle/>
                    <a:p>
                      <a:r>
                        <a:rPr lang="en-US"/>
                        <a:t>Offense type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violent, property, drug (only for charge events)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CJARS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44094400"/>
                  </a:ext>
                </a:extLst>
              </a:tr>
              <a:tr h="429928">
                <a:tc>
                  <a:txBody>
                    <a:bodyPr/>
                    <a:lstStyle/>
                    <a:p>
                      <a:r>
                        <a:rPr lang="en-US"/>
                        <a:t>Age group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15-24, 25-39, 40+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Numident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14307613"/>
                  </a:ext>
                </a:extLst>
              </a:tr>
              <a:tr h="429928">
                <a:tc>
                  <a:txBody>
                    <a:bodyPr/>
                    <a:lstStyle/>
                    <a:p>
                      <a:r>
                        <a:rPr lang="en-US"/>
                        <a:t>Sex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male, female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Numident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23507451"/>
                  </a:ext>
                </a:extLst>
              </a:tr>
              <a:tr h="429928">
                <a:tc>
                  <a:txBody>
                    <a:bodyPr/>
                    <a:lstStyle/>
                    <a:p>
                      <a:r>
                        <a:rPr lang="en-US"/>
                        <a:t>Race/ethnicity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NH White, NH Black, NH Asian/PI, Hispanic, AIAN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BestRace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872907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307334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CD757B-C68D-FA4F-0C1F-832070B314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cs typeface="Calibri Light"/>
              </a:rPr>
              <a:t>Outcome variables and data sources</a:t>
            </a:r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4D847F1-CF33-DE79-C015-CBAEAE2626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6</a:t>
            </a:fld>
            <a:endParaRPr lang="en-US"/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0A77EEC7-7698-4547-F012-860BEE03237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53948981"/>
              </p:ext>
            </p:extLst>
          </p:nvPr>
        </p:nvGraphicFramePr>
        <p:xfrm>
          <a:off x="838200" y="1690687"/>
          <a:ext cx="10515600" cy="36075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864626">
                  <a:extLst>
                    <a:ext uri="{9D8B030D-6E8A-4147-A177-3AD203B41FA5}">
                      <a16:colId xmlns:a16="http://schemas.microsoft.com/office/drawing/2014/main" val="3409271611"/>
                    </a:ext>
                  </a:extLst>
                </a:gridCol>
                <a:gridCol w="3650974">
                  <a:extLst>
                    <a:ext uri="{9D8B030D-6E8A-4147-A177-3AD203B41FA5}">
                      <a16:colId xmlns:a16="http://schemas.microsoft.com/office/drawing/2014/main" val="37193163"/>
                    </a:ext>
                  </a:extLst>
                </a:gridCol>
              </a:tblGrid>
              <a:tr h="358315">
                <a:tc>
                  <a:txBody>
                    <a:bodyPr/>
                    <a:lstStyle/>
                    <a:p>
                      <a:r>
                        <a:rPr lang="en-US"/>
                        <a:t>Variable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Data source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82318948"/>
                  </a:ext>
                </a:extLst>
              </a:tr>
              <a:tr h="40717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% employed in a year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IRS W-2 information returns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85287336"/>
                  </a:ext>
                </a:extLst>
              </a:tr>
              <a:tr h="358315">
                <a:tc>
                  <a:txBody>
                    <a:bodyPr/>
                    <a:lstStyle/>
                    <a:p>
                      <a:r>
                        <a:rPr lang="en-US" sz="1800" b="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average annual employment earnings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IRS W-2 information returns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70941840"/>
                  </a:ext>
                </a:extLst>
              </a:tr>
              <a:tr h="627051">
                <a:tc>
                  <a:txBody>
                    <a:bodyPr/>
                    <a:lstStyle/>
                    <a:p>
                      <a:r>
                        <a:rPr lang="en-US" sz="1800" b="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% with annual employment earnings above the poverty threshold for a single person under age 65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IRS W-2 information returns</a:t>
                      </a:r>
                    </a:p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68291162"/>
                  </a:ext>
                </a:extLst>
              </a:tr>
              <a:tr h="358315">
                <a:tc>
                  <a:txBody>
                    <a:bodyPr/>
                    <a:lstStyle/>
                    <a:p>
                      <a:r>
                        <a:rPr lang="en-US" sz="1800" b="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% receiving Supplemental Security Income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SSA Supplemental Security Record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86795916"/>
                  </a:ext>
                </a:extLst>
              </a:tr>
              <a:tr h="358315">
                <a:tc>
                  <a:txBody>
                    <a:bodyPr/>
                    <a:lstStyle/>
                    <a:p>
                      <a:r>
                        <a:rPr lang="en-US" sz="1800" b="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% receiving HUD rental housing assistance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HUD Longitudinal PIC/TRACS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44094400"/>
                  </a:ext>
                </a:extLst>
              </a:tr>
              <a:tr h="358315">
                <a:tc>
                  <a:txBody>
                    <a:bodyPr/>
                    <a:lstStyle/>
                    <a:p>
                      <a:r>
                        <a:rPr lang="en-US" sz="1800" b="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% enrolled in Medicaid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CMS MSIS/T-MSIS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14307613"/>
                  </a:ext>
                </a:extLst>
              </a:tr>
              <a:tr h="358315">
                <a:tc>
                  <a:txBody>
                    <a:bodyPr/>
                    <a:lstStyle/>
                    <a:p>
                      <a:r>
                        <a:rPr lang="en-US" sz="1800" b="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% enrolled in Medicare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CMS EDB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23507451"/>
                  </a:ext>
                </a:extLst>
              </a:tr>
              <a:tr h="358315">
                <a:tc>
                  <a:txBody>
                    <a:bodyPr/>
                    <a:lstStyle/>
                    <a:p>
                      <a:r>
                        <a:rPr lang="en-US" sz="1800" b="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% who have died since the event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Numident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8729078"/>
                  </a:ext>
                </a:extLst>
              </a:tr>
            </a:tbl>
          </a:graphicData>
        </a:graphic>
      </p:graphicFrame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D736B5E1-7851-EC4D-3300-FC3E5A7538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520438"/>
            <a:ext cx="10515600" cy="541339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1800">
                <a:cs typeface="Calibri"/>
              </a:rPr>
              <a:t>Outcomes measured 1, 3, and 5 years after justice event</a:t>
            </a:r>
          </a:p>
        </p:txBody>
      </p:sp>
    </p:spTree>
    <p:extLst>
      <p:ext uri="{BB962C8B-B14F-4D97-AF65-F5344CB8AC3E}">
        <p14:creationId xmlns:p14="http://schemas.microsoft.com/office/powerpoint/2010/main" val="12360183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2F886C-884B-2024-2C4A-56908536B0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Data are new and transformative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8FBCC2-A2A6-4F32-DCF4-4D3C17770E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Linked data from multiple stages of the justice system</a:t>
            </a:r>
          </a:p>
          <a:p>
            <a:r>
              <a:rPr lang="en-US"/>
              <a:t>Longitudinal coverage of cohorts and post-event outcomes</a:t>
            </a:r>
          </a:p>
          <a:p>
            <a:r>
              <a:rPr lang="en-US"/>
              <a:t>High-value statistics constructed from data linkage only available at the Census Bureau</a:t>
            </a:r>
          </a:p>
          <a:p>
            <a:r>
              <a:rPr lang="en-US"/>
              <a:t>Additional statistics without linkage to Census Bureau data allow comparisons of caseloads and recidivism across jurisdictions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8A637C1-3D5B-C6C1-3AA9-EEE9F27B50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67652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6A28B1-27B2-01AC-027B-E62E209659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Data users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44513D-9E22-2F20-2A39-5CAD7B0C03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The public will be able to better understand the scope of the justice system and see what factors are associated with reintegration</a:t>
            </a:r>
          </a:p>
          <a:p>
            <a:r>
              <a:rPr lang="en-US"/>
              <a:t>Criminal justice agencies can better understand their caseload dynamics and outcomes</a:t>
            </a:r>
            <a:endParaRPr lang="en-US">
              <a:cs typeface="Calibri"/>
            </a:endParaRPr>
          </a:p>
          <a:p>
            <a:r>
              <a:rPr lang="en-US"/>
              <a:t>Policymakers can see how agencies in their areas are performing</a:t>
            </a:r>
            <a:endParaRPr lang="en-US">
              <a:ea typeface="Calibri"/>
              <a:cs typeface="Calibri"/>
            </a:endParaRPr>
          </a:p>
          <a:p>
            <a:r>
              <a:rPr lang="en-US"/>
              <a:t>Researchers can use data to study justice policies and impacts</a:t>
            </a:r>
            <a:endParaRPr lang="en-US">
              <a:ea typeface="Calibri"/>
              <a:cs typeface="Calibri"/>
            </a:endParaRPr>
          </a:p>
          <a:p>
            <a:r>
              <a:rPr lang="en-US"/>
              <a:t>For all users: data to support more evidence-based decision-making</a:t>
            </a:r>
            <a:endParaRPr lang="en-US">
              <a:ea typeface="Calibri"/>
              <a:cs typeface="Calibri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AC893C6-AC97-5290-C366-76E1340E12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321801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76C25B-EE9D-A248-49C4-641B19EB11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Released as an experimental data product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274470-7915-9841-26D0-3FB96E1BDA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Uses non-survey data sources, some of which have not been evaluated for quality</a:t>
            </a:r>
          </a:p>
          <a:p>
            <a:r>
              <a:rPr lang="en-US"/>
              <a:t>Does not cover all of the U.S. because of data availability</a:t>
            </a:r>
          </a:p>
          <a:p>
            <a:r>
              <a:rPr lang="en-US"/>
              <a:t>Does not include measures of uncertainty</a:t>
            </a:r>
          </a:p>
          <a:p>
            <a:endParaRPr lang="en-US"/>
          </a:p>
          <a:p>
            <a:r>
              <a:rPr lang="en-US"/>
              <a:t>We want feedback from data users as we consider features for future releases!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1A232CB-1DBA-0E97-8F0F-1ACFF989DA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8343488"/>
      </p:ext>
    </p:extLst>
  </p:cSld>
  <p:clrMapOvr>
    <a:masterClrMapping/>
  </p:clrMapOvr>
</p:sld>
</file>

<file path=ppt/theme/theme1.xml><?xml version="1.0" encoding="utf-8"?>
<a:theme xmlns:a="http://schemas.openxmlformats.org/drawingml/2006/main" name="Presentation3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3" id="{BEE144B6-195B-4B3A-B561-13E01F38C9F0}" vid="{B07942EE-FED9-471E-9DE0-6131D36F302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48fcb02c-68b6-4721-b044-ff19e869f574">
      <UserInfo>
        <DisplayName>Tracy Loveless (CENSUS/SEHSD FED)</DisplayName>
        <AccountId>50</AccountId>
        <AccountType/>
      </UserInfo>
      <UserInfo>
        <DisplayName>Greta B Clark (CENSUS/ERD FED)</DisplayName>
        <AccountId>19</AccountId>
        <AccountType/>
      </UserInfo>
      <UserInfo>
        <DisplayName>Jessica Marie Klein (CENSUS/ERD FED)</DisplayName>
        <AccountId>16</AccountId>
        <AccountType/>
      </UserInfo>
    </SharedWithUsers>
    <Document_x0020_Type xmlns="e6db4f07-2e5e-4997-a3e4-76854ad13079">Minutes</Document_x0020_Type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3DC7AC06673DB47AE3983B332D278A9" ma:contentTypeVersion="3" ma:contentTypeDescription="Create a new document." ma:contentTypeScope="" ma:versionID="24df3de390d737e792c5366cddaf9da8">
  <xsd:schema xmlns:xsd="http://www.w3.org/2001/XMLSchema" xmlns:xs="http://www.w3.org/2001/XMLSchema" xmlns:p="http://schemas.microsoft.com/office/2006/metadata/properties" xmlns:ns2="e6db4f07-2e5e-4997-a3e4-76854ad13079" xmlns:ns3="48fcb02c-68b6-4721-b044-ff19e869f574" targetNamespace="http://schemas.microsoft.com/office/2006/metadata/properties" ma:root="true" ma:fieldsID="277a4db21009f499ff9438ccd9951c18" ns2:_="" ns3:_="">
    <xsd:import namespace="e6db4f07-2e5e-4997-a3e4-76854ad13079"/>
    <xsd:import namespace="48fcb02c-68b6-4721-b044-ff19e869f574"/>
    <xsd:element name="properties">
      <xsd:complexType>
        <xsd:sequence>
          <xsd:element name="documentManagement">
            <xsd:complexType>
              <xsd:all>
                <xsd:element ref="ns2:Document_x0020_Type" minOccurs="0"/>
                <xsd:element ref="ns3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6db4f07-2e5e-4997-a3e4-76854ad13079" elementFormDefault="qualified">
    <xsd:import namespace="http://schemas.microsoft.com/office/2006/documentManagement/types"/>
    <xsd:import namespace="http://schemas.microsoft.com/office/infopath/2007/PartnerControls"/>
    <xsd:element name="Document_x0020_Type" ma:index="8" nillable="true" ma:displayName="Document Type" ma:default="Minutes" ma:format="Dropdown" ma:internalName="Document_x0020_Type">
      <xsd:simpleType>
        <xsd:restriction base="dms:Choice">
          <xsd:enumeration value="Agenda"/>
          <xsd:enumeration value="Minutes"/>
          <xsd:enumeration value="Presentation"/>
          <xsd:enumeration value="Reference Guide"/>
          <xsd:enumeration value="Other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8fcb02c-68b6-4721-b044-ff19e869f574" elementFormDefault="qualified">
    <xsd:import namespace="http://schemas.microsoft.com/office/2006/documentManagement/types"/>
    <xsd:import namespace="http://schemas.microsoft.com/office/infopath/2007/PartnerControls"/>
    <xsd:element name="SharedWithUsers" ma:index="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C838F9BA-5C10-4C97-8E4C-2262DC6817DB}">
  <ds:schemaRefs>
    <ds:schemaRef ds:uri="91f3e609-b2ae-47f0-8d41-f633cc53607d"/>
    <ds:schemaRef ds:uri="f88efae0-ccc3-4811-985a-09532288ecca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53DC0625-6A4D-4F92-9B08-321E03E85D3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C6330F2-5172-4134-A4E6-0672805F39E5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Application>Microsoft Office PowerPoint</Application>
  <PresentationFormat>Widescreen</PresentationFormat>
  <Slides>12</Slides>
  <Notes>0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Presentation3</vt:lpstr>
      <vt:lpstr>CJARS Justice Outcomes Explorer</vt:lpstr>
      <vt:lpstr>Justice Outcomes Explorer data</vt:lpstr>
      <vt:lpstr>More about Justice Outcomes Explorer</vt:lpstr>
      <vt:lpstr>Criminal Justice Administrative Records System (CJARS)</vt:lpstr>
      <vt:lpstr>Cohort variables and data sources</vt:lpstr>
      <vt:lpstr>Outcome variables and data sources</vt:lpstr>
      <vt:lpstr>Data are new and transformative</vt:lpstr>
      <vt:lpstr>Data users</vt:lpstr>
      <vt:lpstr>Released as an experimental data product</vt:lpstr>
      <vt:lpstr>Data tool development challenges</vt:lpstr>
      <vt:lpstr>Data tool demo</vt:lpstr>
      <vt:lpstr>Thank you!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revision>1</cp:revision>
  <dcterms:created xsi:type="dcterms:W3CDTF">2022-11-04T15:39:33Z</dcterms:created>
  <dcterms:modified xsi:type="dcterms:W3CDTF">2025-04-21T15:30:09Z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0x01010003DC7AC06673DB47AE3983B332D278A9</vt:lpwstr>
  </property>
  <property fmtid="{D5CDD505-2E9C-101B-9397-08002B2CF9AE}" pid="3" name="MediaServiceImageTags">
    <vt:lpwstr/>
  </property>
  <property fmtid="{D5CDD505-2E9C-101B-9397-08002B2CF9AE}" pid="4" name="_dlc_policyId">
    <vt:lpwstr/>
  </property>
  <property fmtid="{D5CDD505-2E9C-101B-9397-08002B2CF9AE}" pid="5" name="ItemRetentionFormula">
    <vt:lpwstr/>
  </property>
</Properties>
</file>