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1" r:id="rId5"/>
    <p:sldMasterId id="2147483682" r:id="rId6"/>
  </p:sldMasterIdLst>
  <p:notesMasterIdLst>
    <p:notesMasterId r:id="rId21"/>
  </p:notesMasterIdLst>
  <p:handoutMasterIdLst>
    <p:handoutMasterId r:id="rId22"/>
  </p:handoutMasterIdLst>
  <p:sldIdLst>
    <p:sldId id="256" r:id="rId7"/>
    <p:sldId id="400" r:id="rId8"/>
    <p:sldId id="401" r:id="rId9"/>
    <p:sldId id="404" r:id="rId10"/>
    <p:sldId id="402" r:id="rId11"/>
    <p:sldId id="405" r:id="rId12"/>
    <p:sldId id="406" r:id="rId13"/>
    <p:sldId id="408" r:id="rId14"/>
    <p:sldId id="409" r:id="rId15"/>
    <p:sldId id="410" r:id="rId16"/>
    <p:sldId id="411" r:id="rId17"/>
    <p:sldId id="412" r:id="rId18"/>
    <p:sldId id="403" r:id="rId19"/>
    <p:sldId id="26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01F28-2343-E2A5-056D-A14655E1911C}" name="Remrey, Lizabeth (OJP)" initials="RL(" userId="S::Lizabeth.Remrey@usdoj.gov::25acbbfa-72d5-4747-b54c-825a97fd8687" providerId="AD"/>
  <p188:author id="{69A72E2A-49F3-7305-EDF4-5F0988441A71}" name="Hyland, Shelley (OJP)" initials="HS(" userId="S::Shelley.Hyland@usdoj.gov::833007b9-d20c-47f1-b1bb-0234614e5ba8" providerId="AD"/>
  <p188:author id="{8DFE825D-17FB-2DC0-5805-9F00C5580D59}" name="Smith, Erica" initials="ES" userId="Smith, Erica" providerId="None"/>
  <p188:author id="{A210827C-11EC-AE98-3AB6-99DB98B05D6F}" name="Cooper, Alexia (OJP)" initials="CA(" userId="S::Alexia.Cooper@usdoj.gov::768c0551-36b3-40ea-96ab-34058894020f" providerId="AD"/>
  <p188:author id="{FB6446AD-4D49-4127-063E-A833300C47E4}" name="Davis, Elizabeth (OJP)" initials="DE(" userId="S::Elizabeth.Davis@usdoj.gov::c3d076d2-dee4-443a-adb3-0a1762998764" providerId="AD"/>
  <p188:author id="{CF889BD5-1A30-0D92-CF8A-75F5293BE5B7}" name="Kayla Nicolette Patti (CENSUS/ERD FED)" initials="KF" userId="S::kayla.n.patti@census.gov::c1856f37-4141-470f-ab3d-b87976ea4d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87"/>
    <a:srgbClr val="FCB63D"/>
    <a:srgbClr val="CFDEF1"/>
    <a:srgbClr val="7EA5D8"/>
    <a:srgbClr val="595959"/>
    <a:srgbClr val="2D5A97"/>
    <a:srgbClr val="B0B0B0"/>
    <a:srgbClr val="1C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E72A7-7331-47AE-8DBD-B31740933AAA}" v="53" dt="2025-04-11T15:20:10.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21" autoAdjust="0"/>
  </p:normalViewPr>
  <p:slideViewPr>
    <p:cSldViewPr snapToGrid="0">
      <p:cViewPr varScale="1">
        <p:scale>
          <a:sx n="114" d="100"/>
          <a:sy n="114" d="100"/>
        </p:scale>
        <p:origin x="15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rey, Lizabeth (OJP)" userId="25acbbfa-72d5-4747-b54c-825a97fd8687" providerId="ADAL" clId="{9D4E72A7-7331-47AE-8DBD-B31740933AAA}"/>
    <pc:docChg chg="undo custSel modSld delMainMaster modMainMaster">
      <pc:chgData name="Remrey, Lizabeth (OJP)" userId="25acbbfa-72d5-4747-b54c-825a97fd8687" providerId="ADAL" clId="{9D4E72A7-7331-47AE-8DBD-B31740933AAA}" dt="2025-04-11T15:25:08.797" v="171" actId="113"/>
      <pc:docMkLst>
        <pc:docMk/>
      </pc:docMkLst>
      <pc:sldChg chg="addSp modSp mod">
        <pc:chgData name="Remrey, Lizabeth (OJP)" userId="25acbbfa-72d5-4747-b54c-825a97fd8687" providerId="ADAL" clId="{9D4E72A7-7331-47AE-8DBD-B31740933AAA}" dt="2025-04-11T15:25:08.797" v="171" actId="113"/>
        <pc:sldMkLst>
          <pc:docMk/>
          <pc:sldMk cId="898454496" sldId="400"/>
        </pc:sldMkLst>
        <pc:spChg chg="add mod">
          <ac:chgData name="Remrey, Lizabeth (OJP)" userId="25acbbfa-72d5-4747-b54c-825a97fd8687" providerId="ADAL" clId="{9D4E72A7-7331-47AE-8DBD-B31740933AAA}" dt="2025-04-11T15:25:08.797" v="171" actId="113"/>
          <ac:spMkLst>
            <pc:docMk/>
            <pc:sldMk cId="898454496" sldId="400"/>
            <ac:spMk id="4" creationId="{ADFBB0EF-63F6-0F3B-AA33-84114C0593E4}"/>
          </ac:spMkLst>
        </pc:spChg>
        <pc:graphicFrameChg chg="mod">
          <ac:chgData name="Remrey, Lizabeth (OJP)" userId="25acbbfa-72d5-4747-b54c-825a97fd8687" providerId="ADAL" clId="{9D4E72A7-7331-47AE-8DBD-B31740933AAA}" dt="2025-04-11T14:43:24.033" v="39" actId="167"/>
          <ac:graphicFrameMkLst>
            <pc:docMk/>
            <pc:sldMk cId="898454496" sldId="400"/>
            <ac:graphicFrameMk id="5" creationId="{65DC72F5-0ED5-B3C8-C8BB-283A8EA3626D}"/>
          </ac:graphicFrameMkLst>
        </pc:graphicFrameChg>
      </pc:sldChg>
      <pc:sldChg chg="addSp delSp modSp mod">
        <pc:chgData name="Remrey, Lizabeth (OJP)" userId="25acbbfa-72d5-4747-b54c-825a97fd8687" providerId="ADAL" clId="{9D4E72A7-7331-47AE-8DBD-B31740933AAA}" dt="2025-04-11T15:25:06.332" v="170" actId="113"/>
        <pc:sldMkLst>
          <pc:docMk/>
          <pc:sldMk cId="1700130609" sldId="401"/>
        </pc:sldMkLst>
        <pc:spChg chg="add del mod">
          <ac:chgData name="Remrey, Lizabeth (OJP)" userId="25acbbfa-72d5-4747-b54c-825a97fd8687" providerId="ADAL" clId="{9D4E72A7-7331-47AE-8DBD-B31740933AAA}" dt="2025-04-11T15:19:16.365" v="92" actId="478"/>
          <ac:spMkLst>
            <pc:docMk/>
            <pc:sldMk cId="1700130609" sldId="401"/>
            <ac:spMk id="3" creationId="{320E4761-4354-6AD2-01A9-B0CA0C9326E7}"/>
          </ac:spMkLst>
        </pc:spChg>
        <pc:spChg chg="add mod">
          <ac:chgData name="Remrey, Lizabeth (OJP)" userId="25acbbfa-72d5-4747-b54c-825a97fd8687" providerId="ADAL" clId="{9D4E72A7-7331-47AE-8DBD-B31740933AAA}" dt="2025-04-11T15:25:06.332" v="170" actId="113"/>
          <ac:spMkLst>
            <pc:docMk/>
            <pc:sldMk cId="1700130609" sldId="401"/>
            <ac:spMk id="4" creationId="{60EC8DAF-DC3C-EBB4-452A-394616E6A1F2}"/>
          </ac:spMkLst>
        </pc:spChg>
        <pc:graphicFrameChg chg="mod">
          <ac:chgData name="Remrey, Lizabeth (OJP)" userId="25acbbfa-72d5-4747-b54c-825a97fd8687" providerId="ADAL" clId="{9D4E72A7-7331-47AE-8DBD-B31740933AAA}" dt="2025-04-11T14:43:38.691" v="40" actId="167"/>
          <ac:graphicFrameMkLst>
            <pc:docMk/>
            <pc:sldMk cId="1700130609" sldId="401"/>
            <ac:graphicFrameMk id="8" creationId="{FE816BE9-A3B8-8D89-4ADF-7BC48A22F22E}"/>
          </ac:graphicFrameMkLst>
        </pc:graphicFrameChg>
      </pc:sldChg>
      <pc:sldChg chg="addSp delSp modSp mod">
        <pc:chgData name="Remrey, Lizabeth (OJP)" userId="25acbbfa-72d5-4747-b54c-825a97fd8687" providerId="ADAL" clId="{9D4E72A7-7331-47AE-8DBD-B31740933AAA}" dt="2025-04-11T15:24:58.325" v="168" actId="20577"/>
        <pc:sldMkLst>
          <pc:docMk/>
          <pc:sldMk cId="1636661520" sldId="402"/>
        </pc:sldMkLst>
        <pc:spChg chg="add del mod">
          <ac:chgData name="Remrey, Lizabeth (OJP)" userId="25acbbfa-72d5-4747-b54c-825a97fd8687" providerId="ADAL" clId="{9D4E72A7-7331-47AE-8DBD-B31740933AAA}" dt="2025-04-11T15:19:29.957" v="100" actId="478"/>
          <ac:spMkLst>
            <pc:docMk/>
            <pc:sldMk cId="1636661520" sldId="402"/>
            <ac:spMk id="3" creationId="{0EA1CA1B-3A94-5D1A-D7C7-1785E306E789}"/>
          </ac:spMkLst>
        </pc:spChg>
        <pc:spChg chg="add mod">
          <ac:chgData name="Remrey, Lizabeth (OJP)" userId="25acbbfa-72d5-4747-b54c-825a97fd8687" providerId="ADAL" clId="{9D4E72A7-7331-47AE-8DBD-B31740933AAA}" dt="2025-04-11T15:24:58.325" v="168" actId="20577"/>
          <ac:spMkLst>
            <pc:docMk/>
            <pc:sldMk cId="1636661520" sldId="402"/>
            <ac:spMk id="4" creationId="{B090EB68-1866-830A-A7D2-AE483CC3EF60}"/>
          </ac:spMkLst>
        </pc:spChg>
      </pc:sldChg>
      <pc:sldChg chg="addSp modSp mod">
        <pc:chgData name="Remrey, Lizabeth (OJP)" userId="25acbbfa-72d5-4747-b54c-825a97fd8687" providerId="ADAL" clId="{9D4E72A7-7331-47AE-8DBD-B31740933AAA}" dt="2025-04-11T15:23:03.475" v="137" actId="113"/>
        <pc:sldMkLst>
          <pc:docMk/>
          <pc:sldMk cId="2431168488" sldId="403"/>
        </pc:sldMkLst>
        <pc:spChg chg="add mod">
          <ac:chgData name="Remrey, Lizabeth (OJP)" userId="25acbbfa-72d5-4747-b54c-825a97fd8687" providerId="ADAL" clId="{9D4E72A7-7331-47AE-8DBD-B31740933AAA}" dt="2025-04-11T15:23:03.475" v="137" actId="113"/>
          <ac:spMkLst>
            <pc:docMk/>
            <pc:sldMk cId="2431168488" sldId="403"/>
            <ac:spMk id="4" creationId="{945696B4-A458-061A-984C-3769807B54F1}"/>
          </ac:spMkLst>
        </pc:spChg>
      </pc:sldChg>
      <pc:sldChg chg="addSp delSp modSp mod">
        <pc:chgData name="Remrey, Lizabeth (OJP)" userId="25acbbfa-72d5-4747-b54c-825a97fd8687" providerId="ADAL" clId="{9D4E72A7-7331-47AE-8DBD-B31740933AAA}" dt="2025-04-11T15:25:02.549" v="169" actId="113"/>
        <pc:sldMkLst>
          <pc:docMk/>
          <pc:sldMk cId="267803084" sldId="404"/>
        </pc:sldMkLst>
        <pc:spChg chg="add del mod">
          <ac:chgData name="Remrey, Lizabeth (OJP)" userId="25acbbfa-72d5-4747-b54c-825a97fd8687" providerId="ADAL" clId="{9D4E72A7-7331-47AE-8DBD-B31740933AAA}" dt="2025-04-11T15:19:22.909" v="96" actId="478"/>
          <ac:spMkLst>
            <pc:docMk/>
            <pc:sldMk cId="267803084" sldId="404"/>
            <ac:spMk id="2" creationId="{016CC0FC-6A1B-8A0A-6A44-9C60FCE4922D}"/>
          </ac:spMkLst>
        </pc:spChg>
        <pc:spChg chg="add mod">
          <ac:chgData name="Remrey, Lizabeth (OJP)" userId="25acbbfa-72d5-4747-b54c-825a97fd8687" providerId="ADAL" clId="{9D4E72A7-7331-47AE-8DBD-B31740933AAA}" dt="2025-04-11T15:25:02.549" v="169" actId="113"/>
          <ac:spMkLst>
            <pc:docMk/>
            <pc:sldMk cId="267803084" sldId="404"/>
            <ac:spMk id="3" creationId="{1EEDF59B-9147-68D9-C655-A5956AAD944E}"/>
          </ac:spMkLst>
        </pc:spChg>
      </pc:sldChg>
      <pc:sldChg chg="addSp delSp modSp mod">
        <pc:chgData name="Remrey, Lizabeth (OJP)" userId="25acbbfa-72d5-4747-b54c-825a97fd8687" providerId="ADAL" clId="{9D4E72A7-7331-47AE-8DBD-B31740933AAA}" dt="2025-04-11T15:24:44.809" v="164" actId="20577"/>
        <pc:sldMkLst>
          <pc:docMk/>
          <pc:sldMk cId="3144036253" sldId="405"/>
        </pc:sldMkLst>
        <pc:spChg chg="add del mod">
          <ac:chgData name="Remrey, Lizabeth (OJP)" userId="25acbbfa-72d5-4747-b54c-825a97fd8687" providerId="ADAL" clId="{9D4E72A7-7331-47AE-8DBD-B31740933AAA}" dt="2025-04-11T15:19:34.209" v="102" actId="478"/>
          <ac:spMkLst>
            <pc:docMk/>
            <pc:sldMk cId="3144036253" sldId="405"/>
            <ac:spMk id="2" creationId="{F735F472-4E8D-E184-F3BF-685C1F230EA6}"/>
          </ac:spMkLst>
        </pc:spChg>
        <pc:spChg chg="add mod">
          <ac:chgData name="Remrey, Lizabeth (OJP)" userId="25acbbfa-72d5-4747-b54c-825a97fd8687" providerId="ADAL" clId="{9D4E72A7-7331-47AE-8DBD-B31740933AAA}" dt="2025-04-11T15:24:44.809" v="164" actId="20577"/>
          <ac:spMkLst>
            <pc:docMk/>
            <pc:sldMk cId="3144036253" sldId="405"/>
            <ac:spMk id="4" creationId="{741E04C2-406B-F6C2-B5AC-80A6987C4CD6}"/>
          </ac:spMkLst>
        </pc:spChg>
      </pc:sldChg>
      <pc:sldChg chg="addSp delSp modSp mod">
        <pc:chgData name="Remrey, Lizabeth (OJP)" userId="25acbbfa-72d5-4747-b54c-825a97fd8687" providerId="ADAL" clId="{9D4E72A7-7331-47AE-8DBD-B31740933AAA}" dt="2025-04-11T15:24:33.077" v="159" actId="20577"/>
        <pc:sldMkLst>
          <pc:docMk/>
          <pc:sldMk cId="2136297474" sldId="406"/>
        </pc:sldMkLst>
        <pc:spChg chg="add del mod">
          <ac:chgData name="Remrey, Lizabeth (OJP)" userId="25acbbfa-72d5-4747-b54c-825a97fd8687" providerId="ADAL" clId="{9D4E72A7-7331-47AE-8DBD-B31740933AAA}" dt="2025-04-11T15:19:38.934" v="104" actId="478"/>
          <ac:spMkLst>
            <pc:docMk/>
            <pc:sldMk cId="2136297474" sldId="406"/>
            <ac:spMk id="3" creationId="{8AD92300-3F61-611D-D888-EF05902FC0A1}"/>
          </ac:spMkLst>
        </pc:spChg>
        <pc:spChg chg="add mod">
          <ac:chgData name="Remrey, Lizabeth (OJP)" userId="25acbbfa-72d5-4747-b54c-825a97fd8687" providerId="ADAL" clId="{9D4E72A7-7331-47AE-8DBD-B31740933AAA}" dt="2025-04-11T15:24:33.077" v="159" actId="20577"/>
          <ac:spMkLst>
            <pc:docMk/>
            <pc:sldMk cId="2136297474" sldId="406"/>
            <ac:spMk id="4" creationId="{3017A8FC-65A9-34E1-2FA6-D7032B8E9CEA}"/>
          </ac:spMkLst>
        </pc:spChg>
      </pc:sldChg>
      <pc:sldChg chg="addSp delSp modSp mod">
        <pc:chgData name="Remrey, Lizabeth (OJP)" userId="25acbbfa-72d5-4747-b54c-825a97fd8687" providerId="ADAL" clId="{9D4E72A7-7331-47AE-8DBD-B31740933AAA}" dt="2025-04-11T15:24:22.416" v="155" actId="20577"/>
        <pc:sldMkLst>
          <pc:docMk/>
          <pc:sldMk cId="32244066" sldId="408"/>
        </pc:sldMkLst>
        <pc:spChg chg="add del mod">
          <ac:chgData name="Remrey, Lizabeth (OJP)" userId="25acbbfa-72d5-4747-b54c-825a97fd8687" providerId="ADAL" clId="{9D4E72A7-7331-47AE-8DBD-B31740933AAA}" dt="2025-04-11T15:19:43.659" v="106" actId="478"/>
          <ac:spMkLst>
            <pc:docMk/>
            <pc:sldMk cId="32244066" sldId="408"/>
            <ac:spMk id="3" creationId="{FF1A97C5-EF05-27A2-378A-8E34BB5612EC}"/>
          </ac:spMkLst>
        </pc:spChg>
        <pc:spChg chg="add mod">
          <ac:chgData name="Remrey, Lizabeth (OJP)" userId="25acbbfa-72d5-4747-b54c-825a97fd8687" providerId="ADAL" clId="{9D4E72A7-7331-47AE-8DBD-B31740933AAA}" dt="2025-04-11T15:24:22.416" v="155" actId="20577"/>
          <ac:spMkLst>
            <pc:docMk/>
            <pc:sldMk cId="32244066" sldId="408"/>
            <ac:spMk id="4" creationId="{5FCD2DE9-6731-9235-6547-A6B1513B7A37}"/>
          </ac:spMkLst>
        </pc:spChg>
      </pc:sldChg>
      <pc:sldChg chg="addSp delSp modSp mod">
        <pc:chgData name="Remrey, Lizabeth (OJP)" userId="25acbbfa-72d5-4747-b54c-825a97fd8687" providerId="ADAL" clId="{9D4E72A7-7331-47AE-8DBD-B31740933AAA}" dt="2025-04-11T15:24:14.361" v="151" actId="20577"/>
        <pc:sldMkLst>
          <pc:docMk/>
          <pc:sldMk cId="1094832937" sldId="409"/>
        </pc:sldMkLst>
        <pc:spChg chg="add del mod">
          <ac:chgData name="Remrey, Lizabeth (OJP)" userId="25acbbfa-72d5-4747-b54c-825a97fd8687" providerId="ADAL" clId="{9D4E72A7-7331-47AE-8DBD-B31740933AAA}" dt="2025-04-11T15:19:49.596" v="108" actId="478"/>
          <ac:spMkLst>
            <pc:docMk/>
            <pc:sldMk cId="1094832937" sldId="409"/>
            <ac:spMk id="3" creationId="{F03F4593-6A2B-B11C-FE57-DB1463C06777}"/>
          </ac:spMkLst>
        </pc:spChg>
        <pc:spChg chg="add mod">
          <ac:chgData name="Remrey, Lizabeth (OJP)" userId="25acbbfa-72d5-4747-b54c-825a97fd8687" providerId="ADAL" clId="{9D4E72A7-7331-47AE-8DBD-B31740933AAA}" dt="2025-04-11T15:24:14.361" v="151" actId="20577"/>
          <ac:spMkLst>
            <pc:docMk/>
            <pc:sldMk cId="1094832937" sldId="409"/>
            <ac:spMk id="7" creationId="{39C3CB88-E056-574A-AF27-468D8A293D6A}"/>
          </ac:spMkLst>
        </pc:spChg>
      </pc:sldChg>
      <pc:sldChg chg="addSp delSp modSp mod">
        <pc:chgData name="Remrey, Lizabeth (OJP)" userId="25acbbfa-72d5-4747-b54c-825a97fd8687" providerId="ADAL" clId="{9D4E72A7-7331-47AE-8DBD-B31740933AAA}" dt="2025-04-11T15:24:03.552" v="147" actId="404"/>
        <pc:sldMkLst>
          <pc:docMk/>
          <pc:sldMk cId="1677041298" sldId="410"/>
        </pc:sldMkLst>
        <pc:spChg chg="add del mod">
          <ac:chgData name="Remrey, Lizabeth (OJP)" userId="25acbbfa-72d5-4747-b54c-825a97fd8687" providerId="ADAL" clId="{9D4E72A7-7331-47AE-8DBD-B31740933AAA}" dt="2025-04-11T15:19:53.739" v="110" actId="478"/>
          <ac:spMkLst>
            <pc:docMk/>
            <pc:sldMk cId="1677041298" sldId="410"/>
            <ac:spMk id="3" creationId="{3A6C1BA3-A5D8-A3D1-48D7-5E4C54EB2A2A}"/>
          </ac:spMkLst>
        </pc:spChg>
        <pc:spChg chg="add mod">
          <ac:chgData name="Remrey, Lizabeth (OJP)" userId="25acbbfa-72d5-4747-b54c-825a97fd8687" providerId="ADAL" clId="{9D4E72A7-7331-47AE-8DBD-B31740933AAA}" dt="2025-04-11T15:24:03.552" v="147" actId="404"/>
          <ac:spMkLst>
            <pc:docMk/>
            <pc:sldMk cId="1677041298" sldId="410"/>
            <ac:spMk id="4" creationId="{63AE752C-E1B6-4580-5D29-F12587783655}"/>
          </ac:spMkLst>
        </pc:spChg>
      </pc:sldChg>
      <pc:sldChg chg="addSp delSp modSp mod">
        <pc:chgData name="Remrey, Lizabeth (OJP)" userId="25acbbfa-72d5-4747-b54c-825a97fd8687" providerId="ADAL" clId="{9D4E72A7-7331-47AE-8DBD-B31740933AAA}" dt="2025-04-11T15:23:44.902" v="143" actId="20577"/>
        <pc:sldMkLst>
          <pc:docMk/>
          <pc:sldMk cId="946957108" sldId="411"/>
        </pc:sldMkLst>
        <pc:spChg chg="add del mod">
          <ac:chgData name="Remrey, Lizabeth (OJP)" userId="25acbbfa-72d5-4747-b54c-825a97fd8687" providerId="ADAL" clId="{9D4E72A7-7331-47AE-8DBD-B31740933AAA}" dt="2025-04-11T15:19:58.801" v="112" actId="478"/>
          <ac:spMkLst>
            <pc:docMk/>
            <pc:sldMk cId="946957108" sldId="411"/>
            <ac:spMk id="3" creationId="{D55296A2-53EB-5C5B-20A5-9926E92921A5}"/>
          </ac:spMkLst>
        </pc:spChg>
        <pc:spChg chg="add mod">
          <ac:chgData name="Remrey, Lizabeth (OJP)" userId="25acbbfa-72d5-4747-b54c-825a97fd8687" providerId="ADAL" clId="{9D4E72A7-7331-47AE-8DBD-B31740933AAA}" dt="2025-04-11T15:23:44.902" v="143" actId="20577"/>
          <ac:spMkLst>
            <pc:docMk/>
            <pc:sldMk cId="946957108" sldId="411"/>
            <ac:spMk id="6" creationId="{78E4BB3C-3BC6-F7E8-E3FA-6DB86A0F9755}"/>
          </ac:spMkLst>
        </pc:spChg>
      </pc:sldChg>
      <pc:sldChg chg="addSp delSp modSp mod">
        <pc:chgData name="Remrey, Lizabeth (OJP)" userId="25acbbfa-72d5-4747-b54c-825a97fd8687" providerId="ADAL" clId="{9D4E72A7-7331-47AE-8DBD-B31740933AAA}" dt="2025-04-11T15:23:35.163" v="140" actId="207"/>
        <pc:sldMkLst>
          <pc:docMk/>
          <pc:sldMk cId="661065188" sldId="412"/>
        </pc:sldMkLst>
        <pc:spChg chg="add del mod">
          <ac:chgData name="Remrey, Lizabeth (OJP)" userId="25acbbfa-72d5-4747-b54c-825a97fd8687" providerId="ADAL" clId="{9D4E72A7-7331-47AE-8DBD-B31740933AAA}" dt="2025-04-11T15:20:07.189" v="114" actId="478"/>
          <ac:spMkLst>
            <pc:docMk/>
            <pc:sldMk cId="661065188" sldId="412"/>
            <ac:spMk id="4" creationId="{BEB73C23-EB95-4E27-5CCF-C81FEA60B2CC}"/>
          </ac:spMkLst>
        </pc:spChg>
        <pc:spChg chg="add mod">
          <ac:chgData name="Remrey, Lizabeth (OJP)" userId="25acbbfa-72d5-4747-b54c-825a97fd8687" providerId="ADAL" clId="{9D4E72A7-7331-47AE-8DBD-B31740933AAA}" dt="2025-04-11T15:23:35.163" v="140" actId="207"/>
          <ac:spMkLst>
            <pc:docMk/>
            <pc:sldMk cId="661065188" sldId="412"/>
            <ac:spMk id="7" creationId="{B0A1D086-56B5-EFCF-1DBF-E38A11C6463B}"/>
          </ac:spMkLst>
        </pc:spChg>
      </pc:sldChg>
      <pc:sldMasterChg chg="modSp mod modSldLayout">
        <pc:chgData name="Remrey, Lizabeth (OJP)" userId="25acbbfa-72d5-4747-b54c-825a97fd8687" providerId="ADAL" clId="{9D4E72A7-7331-47AE-8DBD-B31740933AAA}" dt="2025-04-11T14:45:05.770" v="43" actId="6013"/>
        <pc:sldMasterMkLst>
          <pc:docMk/>
          <pc:sldMasterMk cId="134357076" sldId="2147483671"/>
        </pc:sldMasterMkLst>
        <pc:spChg chg="mod">
          <ac:chgData name="Remrey, Lizabeth (OJP)" userId="25acbbfa-72d5-4747-b54c-825a97fd8687" providerId="ADAL" clId="{9D4E72A7-7331-47AE-8DBD-B31740933AAA}" dt="2025-04-11T14:40:57.128" v="36" actId="1076"/>
          <ac:spMkLst>
            <pc:docMk/>
            <pc:sldMasterMk cId="134357076" sldId="2147483671"/>
            <ac:spMk id="2" creationId="{EABEADFE-DA0A-A28B-16E3-C08F26A7AC3E}"/>
          </ac:spMkLst>
        </pc:spChg>
        <pc:sldLayoutChg chg="addSp delSp modSp mod">
          <pc:chgData name="Remrey, Lizabeth (OJP)" userId="25acbbfa-72d5-4747-b54c-825a97fd8687" providerId="ADAL" clId="{9D4E72A7-7331-47AE-8DBD-B31740933AAA}" dt="2025-04-11T14:24:17.446" v="1" actId="478"/>
          <pc:sldLayoutMkLst>
            <pc:docMk/>
            <pc:sldMasterMk cId="134357076" sldId="2147483671"/>
            <pc:sldLayoutMk cId="714955840" sldId="2147483672"/>
          </pc:sldLayoutMkLst>
          <pc:spChg chg="add del">
            <ac:chgData name="Remrey, Lizabeth (OJP)" userId="25acbbfa-72d5-4747-b54c-825a97fd8687" providerId="ADAL" clId="{9D4E72A7-7331-47AE-8DBD-B31740933AAA}" dt="2025-04-11T14:24:13.968" v="0" actId="11529"/>
            <ac:spMkLst>
              <pc:docMk/>
              <pc:sldMasterMk cId="134357076" sldId="2147483671"/>
              <pc:sldLayoutMk cId="714955840" sldId="2147483672"/>
              <ac:spMk id="4" creationId="{1A389250-6253-7ADD-4991-C7F171C2168A}"/>
            </ac:spMkLst>
          </pc:spChg>
          <pc:spChg chg="add del mod">
            <ac:chgData name="Remrey, Lizabeth (OJP)" userId="25acbbfa-72d5-4747-b54c-825a97fd8687" providerId="ADAL" clId="{9D4E72A7-7331-47AE-8DBD-B31740933AAA}" dt="2025-04-11T14:24:17.446" v="1" actId="478"/>
            <ac:spMkLst>
              <pc:docMk/>
              <pc:sldMasterMk cId="134357076" sldId="2147483671"/>
              <pc:sldLayoutMk cId="714955840" sldId="2147483672"/>
              <ac:spMk id="5" creationId="{DCF2BE49-F808-D5F4-E45E-D36B60CDFCE1}"/>
            </ac:spMkLst>
          </pc:spChg>
        </pc:sldLayoutChg>
      </pc:sldMasterChg>
      <pc:sldMasterChg chg="modSp del mod delSldLayout">
        <pc:chgData name="Remrey, Lizabeth (OJP)" userId="25acbbfa-72d5-4747-b54c-825a97fd8687" providerId="ADAL" clId="{9D4E72A7-7331-47AE-8DBD-B31740933AAA}" dt="2025-04-11T14:44:59.063" v="41" actId="6013"/>
        <pc:sldMasterMkLst>
          <pc:docMk/>
          <pc:sldMasterMk cId="3618239071" sldId="2147483674"/>
        </pc:sldMasterMkLst>
        <pc:spChg chg="mod">
          <ac:chgData name="Remrey, Lizabeth (OJP)" userId="25acbbfa-72d5-4747-b54c-825a97fd8687" providerId="ADAL" clId="{9D4E72A7-7331-47AE-8DBD-B31740933AAA}" dt="2025-04-11T14:40:41.034" v="34" actId="1076"/>
          <ac:spMkLst>
            <pc:docMk/>
            <pc:sldMasterMk cId="3618239071" sldId="2147483674"/>
            <ac:spMk id="4" creationId="{4FDEEF83-0AB2-4E06-70FB-020C2A137761}"/>
          </ac:spMkLst>
        </pc:spChg>
        <pc:picChg chg="mod">
          <ac:chgData name="Remrey, Lizabeth (OJP)" userId="25acbbfa-72d5-4747-b54c-825a97fd8687" providerId="ADAL" clId="{9D4E72A7-7331-47AE-8DBD-B31740933AAA}" dt="2025-04-11T14:40:36.580" v="33" actId="1076"/>
          <ac:picMkLst>
            <pc:docMk/>
            <pc:sldMasterMk cId="3618239071" sldId="2147483674"/>
            <ac:picMk id="9" creationId="{54288D1E-2813-990C-1A9A-950426EDB697}"/>
          </ac:picMkLst>
        </pc:picChg>
        <pc:sldLayoutChg chg="del">
          <pc:chgData name="Remrey, Lizabeth (OJP)" userId="25acbbfa-72d5-4747-b54c-825a97fd8687" providerId="ADAL" clId="{9D4E72A7-7331-47AE-8DBD-B31740933AAA}" dt="2025-04-11T14:44:59.063" v="41" actId="6013"/>
          <pc:sldLayoutMkLst>
            <pc:docMk/>
            <pc:sldMasterMk cId="3618239071" sldId="2147483674"/>
            <pc:sldLayoutMk cId="2683447192" sldId="2147483675"/>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4007068627" sldId="2147483676"/>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1212602171" sldId="2147483677"/>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2645286738" sldId="2147483678"/>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1223091613" sldId="2147483679"/>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2010461709" sldId="2147483680"/>
          </pc:sldLayoutMkLst>
        </pc:sldLayoutChg>
        <pc:sldLayoutChg chg="del">
          <pc:chgData name="Remrey, Lizabeth (OJP)" userId="25acbbfa-72d5-4747-b54c-825a97fd8687" providerId="ADAL" clId="{9D4E72A7-7331-47AE-8DBD-B31740933AAA}" dt="2025-04-11T14:44:59.063" v="41" actId="6013"/>
          <pc:sldLayoutMkLst>
            <pc:docMk/>
            <pc:sldMasterMk cId="3618239071" sldId="2147483674"/>
            <pc:sldLayoutMk cId="3846761175" sldId="2147483681"/>
          </pc:sldLayoutMkLst>
        </pc:sldLayoutChg>
      </pc:sldMasterChg>
      <pc:sldMasterChg chg="modSp mod">
        <pc:chgData name="Remrey, Lizabeth (OJP)" userId="25acbbfa-72d5-4747-b54c-825a97fd8687" providerId="ADAL" clId="{9D4E72A7-7331-47AE-8DBD-B31740933AAA}" dt="2025-04-11T14:45:08.538" v="44" actId="6013"/>
        <pc:sldMasterMkLst>
          <pc:docMk/>
          <pc:sldMasterMk cId="4135815050" sldId="2147483682"/>
        </pc:sldMasterMkLst>
        <pc:spChg chg="mod">
          <ac:chgData name="Remrey, Lizabeth (OJP)" userId="25acbbfa-72d5-4747-b54c-825a97fd8687" providerId="ADAL" clId="{9D4E72A7-7331-47AE-8DBD-B31740933AAA}" dt="2025-04-11T14:41:05.057" v="37" actId="1076"/>
          <ac:spMkLst>
            <pc:docMk/>
            <pc:sldMasterMk cId="4135815050" sldId="2147483682"/>
            <ac:spMk id="2" creationId="{B14413EA-6A30-15DA-7E42-A7D2F0EFD770}"/>
          </ac:spMkLst>
        </pc:spChg>
      </pc:sldMasterChg>
      <pc:sldMasterChg chg="modSp mod modSldLayout">
        <pc:chgData name="Remrey, Lizabeth (OJP)" userId="25acbbfa-72d5-4747-b54c-825a97fd8687" providerId="ADAL" clId="{9D4E72A7-7331-47AE-8DBD-B31740933AAA}" dt="2025-04-11T14:45:00.792" v="42" actId="6013"/>
        <pc:sldMasterMkLst>
          <pc:docMk/>
          <pc:sldMasterMk cId="1761678739" sldId="2147483684"/>
        </pc:sldMasterMkLst>
        <pc:spChg chg="mod">
          <ac:chgData name="Remrey, Lizabeth (OJP)" userId="25acbbfa-72d5-4747-b54c-825a97fd8687" providerId="ADAL" clId="{9D4E72A7-7331-47AE-8DBD-B31740933AAA}" dt="2025-04-11T14:40:49.549" v="35" actId="1076"/>
          <ac:spMkLst>
            <pc:docMk/>
            <pc:sldMasterMk cId="1761678739" sldId="2147483684"/>
            <ac:spMk id="4" creationId="{1A900DD9-354D-1EC3-DFF3-4FC0E90FDDB5}"/>
          </ac:spMkLst>
        </pc:spChg>
        <pc:sldLayoutChg chg="addSp delSp modSp mod">
          <pc:chgData name="Remrey, Lizabeth (OJP)" userId="25acbbfa-72d5-4747-b54c-825a97fd8687" providerId="ADAL" clId="{9D4E72A7-7331-47AE-8DBD-B31740933AAA}" dt="2025-04-11T14:36:27.637" v="22" actId="478"/>
          <pc:sldLayoutMkLst>
            <pc:docMk/>
            <pc:sldMasterMk cId="1761678739" sldId="2147483684"/>
            <pc:sldLayoutMk cId="2169202056" sldId="2147483685"/>
          </pc:sldLayoutMkLst>
          <pc:spChg chg="add del mod">
            <ac:chgData name="Remrey, Lizabeth (OJP)" userId="25acbbfa-72d5-4747-b54c-825a97fd8687" providerId="ADAL" clId="{9D4E72A7-7331-47AE-8DBD-B31740933AAA}" dt="2025-04-11T14:36:27.637" v="22" actId="478"/>
            <ac:spMkLst>
              <pc:docMk/>
              <pc:sldMasterMk cId="1761678739" sldId="2147483684"/>
              <pc:sldLayoutMk cId="2169202056" sldId="2147483685"/>
              <ac:spMk id="4" creationId="{5216B647-8949-75B4-C31D-78BB1F8E0AC8}"/>
            </ac:spMkLst>
          </pc:spChg>
        </pc:sldLayoutChg>
        <pc:sldLayoutChg chg="addSp delSp modSp mod">
          <pc:chgData name="Remrey, Lizabeth (OJP)" userId="25acbbfa-72d5-4747-b54c-825a97fd8687" providerId="ADAL" clId="{9D4E72A7-7331-47AE-8DBD-B31740933AAA}" dt="2025-04-11T14:36:32.163" v="23" actId="478"/>
          <pc:sldLayoutMkLst>
            <pc:docMk/>
            <pc:sldMasterMk cId="1761678739" sldId="2147483684"/>
            <pc:sldLayoutMk cId="2987929203" sldId="2147483686"/>
          </pc:sldLayoutMkLst>
          <pc:spChg chg="add del">
            <ac:chgData name="Remrey, Lizabeth (OJP)" userId="25acbbfa-72d5-4747-b54c-825a97fd8687" providerId="ADAL" clId="{9D4E72A7-7331-47AE-8DBD-B31740933AAA}" dt="2025-04-11T14:25:15.089" v="2" actId="11529"/>
            <ac:spMkLst>
              <pc:docMk/>
              <pc:sldMasterMk cId="1761678739" sldId="2147483684"/>
              <pc:sldLayoutMk cId="2987929203" sldId="2147483686"/>
              <ac:spMk id="4" creationId="{85D3677C-3663-2DC2-5B17-D42772EB56E6}"/>
            </ac:spMkLst>
          </pc:spChg>
          <pc:spChg chg="add del mod">
            <ac:chgData name="Remrey, Lizabeth (OJP)" userId="25acbbfa-72d5-4747-b54c-825a97fd8687" providerId="ADAL" clId="{9D4E72A7-7331-47AE-8DBD-B31740933AAA}" dt="2025-04-11T14:36:32.163" v="23" actId="478"/>
            <ac:spMkLst>
              <pc:docMk/>
              <pc:sldMasterMk cId="1761678739" sldId="2147483684"/>
              <pc:sldLayoutMk cId="2987929203" sldId="2147483686"/>
              <ac:spMk id="5" creationId="{E80F9D98-9063-DA58-A501-F22570212883}"/>
            </ac:spMkLst>
          </pc:spChg>
        </pc:sldLayoutChg>
        <pc:sldLayoutChg chg="addSp delSp modSp mod">
          <pc:chgData name="Remrey, Lizabeth (OJP)" userId="25acbbfa-72d5-4747-b54c-825a97fd8687" providerId="ADAL" clId="{9D4E72A7-7331-47AE-8DBD-B31740933AAA}" dt="2025-04-11T14:36:35.061" v="24" actId="478"/>
          <pc:sldLayoutMkLst>
            <pc:docMk/>
            <pc:sldMasterMk cId="1761678739" sldId="2147483684"/>
            <pc:sldLayoutMk cId="3544911604" sldId="2147483687"/>
          </pc:sldLayoutMkLst>
          <pc:spChg chg="add del mod">
            <ac:chgData name="Remrey, Lizabeth (OJP)" userId="25acbbfa-72d5-4747-b54c-825a97fd8687" providerId="ADAL" clId="{9D4E72A7-7331-47AE-8DBD-B31740933AAA}" dt="2025-04-11T14:36:35.061" v="24" actId="478"/>
            <ac:spMkLst>
              <pc:docMk/>
              <pc:sldMasterMk cId="1761678739" sldId="2147483684"/>
              <pc:sldLayoutMk cId="3544911604" sldId="2147483687"/>
              <ac:spMk id="4" creationId="{F918D851-96E8-A800-6400-0C85E71B4BB1}"/>
            </ac:spMkLst>
          </pc:spChg>
        </pc:sldLayoutChg>
        <pc:sldLayoutChg chg="addSp delSp modSp mod">
          <pc:chgData name="Remrey, Lizabeth (OJP)" userId="25acbbfa-72d5-4747-b54c-825a97fd8687" providerId="ADAL" clId="{9D4E72A7-7331-47AE-8DBD-B31740933AAA}" dt="2025-04-11T14:36:37.943" v="25" actId="478"/>
          <pc:sldLayoutMkLst>
            <pc:docMk/>
            <pc:sldMasterMk cId="1761678739" sldId="2147483684"/>
            <pc:sldLayoutMk cId="3388450512" sldId="2147483688"/>
          </pc:sldLayoutMkLst>
          <pc:spChg chg="add del mod">
            <ac:chgData name="Remrey, Lizabeth (OJP)" userId="25acbbfa-72d5-4747-b54c-825a97fd8687" providerId="ADAL" clId="{9D4E72A7-7331-47AE-8DBD-B31740933AAA}" dt="2025-04-11T14:36:37.943" v="25" actId="478"/>
            <ac:spMkLst>
              <pc:docMk/>
              <pc:sldMasterMk cId="1761678739" sldId="2147483684"/>
              <pc:sldLayoutMk cId="3388450512" sldId="2147483688"/>
              <ac:spMk id="5" creationId="{DD338F30-7F03-8813-BDF1-0A42299DDD57}"/>
            </ac:spMkLst>
          </pc:spChg>
        </pc:sldLayoutChg>
        <pc:sldLayoutChg chg="addSp delSp modSp mod">
          <pc:chgData name="Remrey, Lizabeth (OJP)" userId="25acbbfa-72d5-4747-b54c-825a97fd8687" providerId="ADAL" clId="{9D4E72A7-7331-47AE-8DBD-B31740933AAA}" dt="2025-04-11T14:36:40.913" v="26" actId="478"/>
          <pc:sldLayoutMkLst>
            <pc:docMk/>
            <pc:sldMasterMk cId="1761678739" sldId="2147483684"/>
            <pc:sldLayoutMk cId="598494553" sldId="2147483689"/>
          </pc:sldLayoutMkLst>
          <pc:spChg chg="add del mod">
            <ac:chgData name="Remrey, Lizabeth (OJP)" userId="25acbbfa-72d5-4747-b54c-825a97fd8687" providerId="ADAL" clId="{9D4E72A7-7331-47AE-8DBD-B31740933AAA}" dt="2025-04-11T14:36:40.913" v="26" actId="478"/>
            <ac:spMkLst>
              <pc:docMk/>
              <pc:sldMasterMk cId="1761678739" sldId="2147483684"/>
              <pc:sldLayoutMk cId="598494553" sldId="2147483689"/>
              <ac:spMk id="7" creationId="{2950AEE3-7A56-7CD3-17B6-2EE0EACF79F0}"/>
            </ac:spMkLst>
          </pc:spChg>
        </pc:sldLayoutChg>
        <pc:sldLayoutChg chg="addSp delSp modSp mod">
          <pc:chgData name="Remrey, Lizabeth (OJP)" userId="25acbbfa-72d5-4747-b54c-825a97fd8687" providerId="ADAL" clId="{9D4E72A7-7331-47AE-8DBD-B31740933AAA}" dt="2025-04-11T14:36:44.197" v="27" actId="478"/>
          <pc:sldLayoutMkLst>
            <pc:docMk/>
            <pc:sldMasterMk cId="1761678739" sldId="2147483684"/>
            <pc:sldLayoutMk cId="1764290079" sldId="2147483690"/>
          </pc:sldLayoutMkLst>
          <pc:spChg chg="add del mod">
            <ac:chgData name="Remrey, Lizabeth (OJP)" userId="25acbbfa-72d5-4747-b54c-825a97fd8687" providerId="ADAL" clId="{9D4E72A7-7331-47AE-8DBD-B31740933AAA}" dt="2025-04-11T14:36:44.197" v="27" actId="478"/>
            <ac:spMkLst>
              <pc:docMk/>
              <pc:sldMasterMk cId="1761678739" sldId="2147483684"/>
              <pc:sldLayoutMk cId="1764290079" sldId="2147483690"/>
              <ac:spMk id="3" creationId="{5D85B1E4-5DA5-9CBF-E551-FF3FF6ECD475}"/>
            </ac:spMkLst>
          </pc:spChg>
        </pc:sldLayoutChg>
        <pc:sldLayoutChg chg="addSp delSp modSp mod">
          <pc:chgData name="Remrey, Lizabeth (OJP)" userId="25acbbfa-72d5-4747-b54c-825a97fd8687" providerId="ADAL" clId="{9D4E72A7-7331-47AE-8DBD-B31740933AAA}" dt="2025-04-11T14:36:47.646" v="28" actId="478"/>
          <pc:sldLayoutMkLst>
            <pc:docMk/>
            <pc:sldMasterMk cId="1761678739" sldId="2147483684"/>
            <pc:sldLayoutMk cId="397767552" sldId="2147483691"/>
          </pc:sldLayoutMkLst>
          <pc:spChg chg="add del mod">
            <ac:chgData name="Remrey, Lizabeth (OJP)" userId="25acbbfa-72d5-4747-b54c-825a97fd8687" providerId="ADAL" clId="{9D4E72A7-7331-47AE-8DBD-B31740933AAA}" dt="2025-04-11T14:36:47.646" v="28" actId="478"/>
            <ac:spMkLst>
              <pc:docMk/>
              <pc:sldMasterMk cId="1761678739" sldId="2147483684"/>
              <pc:sldLayoutMk cId="397767552" sldId="2147483691"/>
              <ac:spMk id="2" creationId="{F1C7B4EB-DB55-122C-A814-9DB8D879A89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33D86-6F12-4516-8A54-FCB0792CC75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E292708-994D-4E5C-BF89-50C8E88A88D5}">
      <dgm:prSet phldrT="[Text]"/>
      <dgm:spPr/>
      <dgm:t>
        <a:bodyPr/>
        <a:lstStyle/>
        <a:p>
          <a:r>
            <a:rPr lang="en-US"/>
            <a:t>Law Enforcement in the US</a:t>
          </a:r>
        </a:p>
      </dgm:t>
    </dgm:pt>
    <dgm:pt modelId="{88A8DC82-7F30-48E9-A0AA-42BA3124033E}" type="parTrans" cxnId="{A2B99985-30DA-483B-8A98-AC219569B6FF}">
      <dgm:prSet/>
      <dgm:spPr/>
      <dgm:t>
        <a:bodyPr/>
        <a:lstStyle/>
        <a:p>
          <a:endParaRPr lang="en-US"/>
        </a:p>
      </dgm:t>
    </dgm:pt>
    <dgm:pt modelId="{CD141B0D-1E28-4DC5-8D85-FA7989478605}" type="sibTrans" cxnId="{A2B99985-30DA-483B-8A98-AC219569B6FF}">
      <dgm:prSet/>
      <dgm:spPr/>
      <dgm:t>
        <a:bodyPr/>
        <a:lstStyle/>
        <a:p>
          <a:endParaRPr lang="en-US"/>
        </a:p>
      </dgm:t>
    </dgm:pt>
    <dgm:pt modelId="{DAFD3DDC-70AB-48AE-9183-FE2CAE59A5E1}">
      <dgm:prSet phldrT="[Text]"/>
      <dgm:spPr/>
      <dgm:t>
        <a:bodyPr/>
        <a:lstStyle/>
        <a:p>
          <a:r>
            <a:rPr lang="en-US"/>
            <a:t>Federal</a:t>
          </a:r>
        </a:p>
      </dgm:t>
    </dgm:pt>
    <dgm:pt modelId="{CD4F39ED-8439-40CB-9015-42E59C74D709}" type="parTrans" cxnId="{747C325D-BBFB-40B8-91A4-88A8C3C433AA}">
      <dgm:prSet/>
      <dgm:spPr/>
      <dgm:t>
        <a:bodyPr/>
        <a:lstStyle/>
        <a:p>
          <a:endParaRPr lang="en-US"/>
        </a:p>
      </dgm:t>
    </dgm:pt>
    <dgm:pt modelId="{D68EDA23-5D60-4135-BA09-9B6835FF8857}" type="sibTrans" cxnId="{747C325D-BBFB-40B8-91A4-88A8C3C433AA}">
      <dgm:prSet/>
      <dgm:spPr/>
      <dgm:t>
        <a:bodyPr/>
        <a:lstStyle/>
        <a:p>
          <a:endParaRPr lang="en-US"/>
        </a:p>
      </dgm:t>
    </dgm:pt>
    <dgm:pt modelId="{8453EFF8-C647-4B9B-B4D8-A8AB00C07DDE}">
      <dgm:prSet phldrT="[Text]"/>
      <dgm:spPr/>
      <dgm:t>
        <a:bodyPr/>
        <a:lstStyle/>
        <a:p>
          <a:r>
            <a:rPr lang="en-US"/>
            <a:t>State</a:t>
          </a:r>
        </a:p>
      </dgm:t>
    </dgm:pt>
    <dgm:pt modelId="{AE2420AA-B085-4219-A176-E7791184A68F}" type="parTrans" cxnId="{60F4FFAC-F9AC-4972-A507-6B30BC856454}">
      <dgm:prSet/>
      <dgm:spPr/>
      <dgm:t>
        <a:bodyPr/>
        <a:lstStyle/>
        <a:p>
          <a:endParaRPr lang="en-US"/>
        </a:p>
      </dgm:t>
    </dgm:pt>
    <dgm:pt modelId="{DFB28E9F-0AE6-414C-A177-086F19602883}" type="sibTrans" cxnId="{60F4FFAC-F9AC-4972-A507-6B30BC856454}">
      <dgm:prSet/>
      <dgm:spPr/>
      <dgm:t>
        <a:bodyPr/>
        <a:lstStyle/>
        <a:p>
          <a:endParaRPr lang="en-US"/>
        </a:p>
      </dgm:t>
    </dgm:pt>
    <dgm:pt modelId="{D2AA8B51-F710-4DB7-A244-5C25C11CB439}">
      <dgm:prSet phldrT="[Text]"/>
      <dgm:spPr/>
      <dgm:t>
        <a:bodyPr/>
        <a:lstStyle/>
        <a:p>
          <a:r>
            <a:rPr lang="en-US"/>
            <a:t>Local</a:t>
          </a:r>
        </a:p>
      </dgm:t>
    </dgm:pt>
    <dgm:pt modelId="{EB51FB47-BF29-465D-86C3-E2DB423812DE}" type="parTrans" cxnId="{6D6C6282-FFBC-49C9-9232-7B2F170D03E8}">
      <dgm:prSet/>
      <dgm:spPr/>
      <dgm:t>
        <a:bodyPr/>
        <a:lstStyle/>
        <a:p>
          <a:endParaRPr lang="en-US"/>
        </a:p>
      </dgm:t>
    </dgm:pt>
    <dgm:pt modelId="{666DEE5A-B552-4583-9C61-599464093121}" type="sibTrans" cxnId="{6D6C6282-FFBC-49C9-9232-7B2F170D03E8}">
      <dgm:prSet/>
      <dgm:spPr/>
      <dgm:t>
        <a:bodyPr/>
        <a:lstStyle/>
        <a:p>
          <a:endParaRPr lang="en-US"/>
        </a:p>
      </dgm:t>
    </dgm:pt>
    <dgm:pt modelId="{5EE83A4F-4932-4349-9003-EE89C55FF8CD}" type="pres">
      <dgm:prSet presAssocID="{5D133D86-6F12-4516-8A54-FCB0792CC756}" presName="Name0" presStyleCnt="0">
        <dgm:presLayoutVars>
          <dgm:chMax val="1"/>
          <dgm:dir/>
          <dgm:animLvl val="ctr"/>
          <dgm:resizeHandles val="exact"/>
        </dgm:presLayoutVars>
      </dgm:prSet>
      <dgm:spPr/>
    </dgm:pt>
    <dgm:pt modelId="{76B52E04-EC59-444E-A4A4-47267485B16B}" type="pres">
      <dgm:prSet presAssocID="{DE292708-994D-4E5C-BF89-50C8E88A88D5}" presName="centerShape" presStyleLbl="node0" presStyleIdx="0" presStyleCnt="1"/>
      <dgm:spPr/>
    </dgm:pt>
    <dgm:pt modelId="{A7A79833-1757-4A62-AF6A-24C3668D7ABE}" type="pres">
      <dgm:prSet presAssocID="{DAFD3DDC-70AB-48AE-9183-FE2CAE59A5E1}" presName="node" presStyleLbl="node1" presStyleIdx="0" presStyleCnt="3">
        <dgm:presLayoutVars>
          <dgm:bulletEnabled val="1"/>
        </dgm:presLayoutVars>
      </dgm:prSet>
      <dgm:spPr/>
    </dgm:pt>
    <dgm:pt modelId="{3414970E-2984-4F26-87A2-E8E13EB66893}" type="pres">
      <dgm:prSet presAssocID="{DAFD3DDC-70AB-48AE-9183-FE2CAE59A5E1}" presName="dummy" presStyleCnt="0"/>
      <dgm:spPr/>
    </dgm:pt>
    <dgm:pt modelId="{4B4236DD-5C7A-4E7C-A509-E6A875029D86}" type="pres">
      <dgm:prSet presAssocID="{D68EDA23-5D60-4135-BA09-9B6835FF8857}" presName="sibTrans" presStyleLbl="sibTrans2D1" presStyleIdx="0" presStyleCnt="3"/>
      <dgm:spPr/>
    </dgm:pt>
    <dgm:pt modelId="{3CBAF39F-2DC1-4316-AF4A-5E72D1C196ED}" type="pres">
      <dgm:prSet presAssocID="{8453EFF8-C647-4B9B-B4D8-A8AB00C07DDE}" presName="node" presStyleLbl="node1" presStyleIdx="1" presStyleCnt="3">
        <dgm:presLayoutVars>
          <dgm:bulletEnabled val="1"/>
        </dgm:presLayoutVars>
      </dgm:prSet>
      <dgm:spPr/>
    </dgm:pt>
    <dgm:pt modelId="{C8BF94FF-7FCE-4E23-A236-F963BA0DBC7E}" type="pres">
      <dgm:prSet presAssocID="{8453EFF8-C647-4B9B-B4D8-A8AB00C07DDE}" presName="dummy" presStyleCnt="0"/>
      <dgm:spPr/>
    </dgm:pt>
    <dgm:pt modelId="{73120F47-DE76-4F8D-B0F7-0FF7FFABA7F3}" type="pres">
      <dgm:prSet presAssocID="{DFB28E9F-0AE6-414C-A177-086F19602883}" presName="sibTrans" presStyleLbl="sibTrans2D1" presStyleIdx="1" presStyleCnt="3"/>
      <dgm:spPr/>
    </dgm:pt>
    <dgm:pt modelId="{F9A9F0C3-98D3-468F-A26F-1172E71A4BE4}" type="pres">
      <dgm:prSet presAssocID="{D2AA8B51-F710-4DB7-A244-5C25C11CB439}" presName="node" presStyleLbl="node1" presStyleIdx="2" presStyleCnt="3">
        <dgm:presLayoutVars>
          <dgm:bulletEnabled val="1"/>
        </dgm:presLayoutVars>
      </dgm:prSet>
      <dgm:spPr/>
    </dgm:pt>
    <dgm:pt modelId="{86AF8CDE-3CF8-4E3F-BE79-BC8E0CFA0A8F}" type="pres">
      <dgm:prSet presAssocID="{D2AA8B51-F710-4DB7-A244-5C25C11CB439}" presName="dummy" presStyleCnt="0"/>
      <dgm:spPr/>
    </dgm:pt>
    <dgm:pt modelId="{6F84979C-DB7D-4C38-9CE6-DC40DEAD88F7}" type="pres">
      <dgm:prSet presAssocID="{666DEE5A-B552-4583-9C61-599464093121}" presName="sibTrans" presStyleLbl="sibTrans2D1" presStyleIdx="2" presStyleCnt="3"/>
      <dgm:spPr/>
    </dgm:pt>
  </dgm:ptLst>
  <dgm:cxnLst>
    <dgm:cxn modelId="{B503E827-84FA-40BD-8736-177C97520127}" type="presOf" srcId="{D2AA8B51-F710-4DB7-A244-5C25C11CB439}" destId="{F9A9F0C3-98D3-468F-A26F-1172E71A4BE4}" srcOrd="0" destOrd="0" presId="urn:microsoft.com/office/officeart/2005/8/layout/radial6"/>
    <dgm:cxn modelId="{747C325D-BBFB-40B8-91A4-88A8C3C433AA}" srcId="{DE292708-994D-4E5C-BF89-50C8E88A88D5}" destId="{DAFD3DDC-70AB-48AE-9183-FE2CAE59A5E1}" srcOrd="0" destOrd="0" parTransId="{CD4F39ED-8439-40CB-9015-42E59C74D709}" sibTransId="{D68EDA23-5D60-4135-BA09-9B6835FF8857}"/>
    <dgm:cxn modelId="{BBF3AE7A-32AA-4C61-9294-C7CABF6E02FC}" type="presOf" srcId="{DAFD3DDC-70AB-48AE-9183-FE2CAE59A5E1}" destId="{A7A79833-1757-4A62-AF6A-24C3668D7ABE}" srcOrd="0" destOrd="0" presId="urn:microsoft.com/office/officeart/2005/8/layout/radial6"/>
    <dgm:cxn modelId="{8AAAEA7A-0B3C-47B0-A71E-9AA9E8C796D3}" type="presOf" srcId="{D68EDA23-5D60-4135-BA09-9B6835FF8857}" destId="{4B4236DD-5C7A-4E7C-A509-E6A875029D86}" srcOrd="0" destOrd="0" presId="urn:microsoft.com/office/officeart/2005/8/layout/radial6"/>
    <dgm:cxn modelId="{15C7637F-F1E7-499B-967E-846AB206BF2D}" type="presOf" srcId="{DE292708-994D-4E5C-BF89-50C8E88A88D5}" destId="{76B52E04-EC59-444E-A4A4-47267485B16B}" srcOrd="0" destOrd="0" presId="urn:microsoft.com/office/officeart/2005/8/layout/radial6"/>
    <dgm:cxn modelId="{6D6C6282-FFBC-49C9-9232-7B2F170D03E8}" srcId="{DE292708-994D-4E5C-BF89-50C8E88A88D5}" destId="{D2AA8B51-F710-4DB7-A244-5C25C11CB439}" srcOrd="2" destOrd="0" parTransId="{EB51FB47-BF29-465D-86C3-E2DB423812DE}" sibTransId="{666DEE5A-B552-4583-9C61-599464093121}"/>
    <dgm:cxn modelId="{A2B99985-30DA-483B-8A98-AC219569B6FF}" srcId="{5D133D86-6F12-4516-8A54-FCB0792CC756}" destId="{DE292708-994D-4E5C-BF89-50C8E88A88D5}" srcOrd="0" destOrd="0" parTransId="{88A8DC82-7F30-48E9-A0AA-42BA3124033E}" sibTransId="{CD141B0D-1E28-4DC5-8D85-FA7989478605}"/>
    <dgm:cxn modelId="{60F4FFAC-F9AC-4972-A507-6B30BC856454}" srcId="{DE292708-994D-4E5C-BF89-50C8E88A88D5}" destId="{8453EFF8-C647-4B9B-B4D8-A8AB00C07DDE}" srcOrd="1" destOrd="0" parTransId="{AE2420AA-B085-4219-A176-E7791184A68F}" sibTransId="{DFB28E9F-0AE6-414C-A177-086F19602883}"/>
    <dgm:cxn modelId="{9C84BCBD-C452-4D20-A723-3375AC45236E}" type="presOf" srcId="{5D133D86-6F12-4516-8A54-FCB0792CC756}" destId="{5EE83A4F-4932-4349-9003-EE89C55FF8CD}" srcOrd="0" destOrd="0" presId="urn:microsoft.com/office/officeart/2005/8/layout/radial6"/>
    <dgm:cxn modelId="{0A8050CB-1FC6-4A3B-BACD-37D8171E3F1D}" type="presOf" srcId="{666DEE5A-B552-4583-9C61-599464093121}" destId="{6F84979C-DB7D-4C38-9CE6-DC40DEAD88F7}" srcOrd="0" destOrd="0" presId="urn:microsoft.com/office/officeart/2005/8/layout/radial6"/>
    <dgm:cxn modelId="{CF3C74D2-06A3-46C5-8F42-E09B0E6A1372}" type="presOf" srcId="{8453EFF8-C647-4B9B-B4D8-A8AB00C07DDE}" destId="{3CBAF39F-2DC1-4316-AF4A-5E72D1C196ED}" srcOrd="0" destOrd="0" presId="urn:microsoft.com/office/officeart/2005/8/layout/radial6"/>
    <dgm:cxn modelId="{FD7926E1-CFEA-456A-9B33-FDA65B398F32}" type="presOf" srcId="{DFB28E9F-0AE6-414C-A177-086F19602883}" destId="{73120F47-DE76-4F8D-B0F7-0FF7FFABA7F3}" srcOrd="0" destOrd="0" presId="urn:microsoft.com/office/officeart/2005/8/layout/radial6"/>
    <dgm:cxn modelId="{1210B457-EB3C-4532-9A59-628F528D7DA7}" type="presParOf" srcId="{5EE83A4F-4932-4349-9003-EE89C55FF8CD}" destId="{76B52E04-EC59-444E-A4A4-47267485B16B}" srcOrd="0" destOrd="0" presId="urn:microsoft.com/office/officeart/2005/8/layout/radial6"/>
    <dgm:cxn modelId="{EBE513A7-569C-4139-B303-BE7A7EE48E0A}" type="presParOf" srcId="{5EE83A4F-4932-4349-9003-EE89C55FF8CD}" destId="{A7A79833-1757-4A62-AF6A-24C3668D7ABE}" srcOrd="1" destOrd="0" presId="urn:microsoft.com/office/officeart/2005/8/layout/radial6"/>
    <dgm:cxn modelId="{213DBBCA-0929-4AA6-A1BC-549B6C406E04}" type="presParOf" srcId="{5EE83A4F-4932-4349-9003-EE89C55FF8CD}" destId="{3414970E-2984-4F26-87A2-E8E13EB66893}" srcOrd="2" destOrd="0" presId="urn:microsoft.com/office/officeart/2005/8/layout/radial6"/>
    <dgm:cxn modelId="{41B336EC-9AEA-487B-9DB9-98567A0F7FD4}" type="presParOf" srcId="{5EE83A4F-4932-4349-9003-EE89C55FF8CD}" destId="{4B4236DD-5C7A-4E7C-A509-E6A875029D86}" srcOrd="3" destOrd="0" presId="urn:microsoft.com/office/officeart/2005/8/layout/radial6"/>
    <dgm:cxn modelId="{A6DC6208-051C-42FB-A9BD-CAAAAE599DE3}" type="presParOf" srcId="{5EE83A4F-4932-4349-9003-EE89C55FF8CD}" destId="{3CBAF39F-2DC1-4316-AF4A-5E72D1C196ED}" srcOrd="4" destOrd="0" presId="urn:microsoft.com/office/officeart/2005/8/layout/radial6"/>
    <dgm:cxn modelId="{8C383843-9706-4A0B-9AC7-BDCCAD455D34}" type="presParOf" srcId="{5EE83A4F-4932-4349-9003-EE89C55FF8CD}" destId="{C8BF94FF-7FCE-4E23-A236-F963BA0DBC7E}" srcOrd="5" destOrd="0" presId="urn:microsoft.com/office/officeart/2005/8/layout/radial6"/>
    <dgm:cxn modelId="{1653A7E8-F2FD-41E5-A926-6104C5C29ACF}" type="presParOf" srcId="{5EE83A4F-4932-4349-9003-EE89C55FF8CD}" destId="{73120F47-DE76-4F8D-B0F7-0FF7FFABA7F3}" srcOrd="6" destOrd="0" presId="urn:microsoft.com/office/officeart/2005/8/layout/radial6"/>
    <dgm:cxn modelId="{F29DCB0A-D729-4A5F-AF18-C9C8621FA771}" type="presParOf" srcId="{5EE83A4F-4932-4349-9003-EE89C55FF8CD}" destId="{F9A9F0C3-98D3-468F-A26F-1172E71A4BE4}" srcOrd="7" destOrd="0" presId="urn:microsoft.com/office/officeart/2005/8/layout/radial6"/>
    <dgm:cxn modelId="{C93EF0ED-80F0-4E84-9222-068390FE2F27}" type="presParOf" srcId="{5EE83A4F-4932-4349-9003-EE89C55FF8CD}" destId="{86AF8CDE-3CF8-4E3F-BE79-BC8E0CFA0A8F}" srcOrd="8" destOrd="0" presId="urn:microsoft.com/office/officeart/2005/8/layout/radial6"/>
    <dgm:cxn modelId="{98A75B9F-58B8-4B1B-9FAD-5DA8E01054EA}" type="presParOf" srcId="{5EE83A4F-4932-4349-9003-EE89C55FF8CD}" destId="{6F84979C-DB7D-4C38-9CE6-DC40DEAD88F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CB624-FA5C-46EB-B619-31AFA4A002A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DDEEFF7-0EBF-422E-BF49-CD1F597296E9}">
      <dgm:prSet phldrT="[Text]"/>
      <dgm:spPr/>
      <dgm:t>
        <a:bodyPr/>
        <a:lstStyle/>
        <a:p>
          <a:r>
            <a:rPr lang="en-US"/>
            <a:t>Improve information on LE jurisdictional boundaries</a:t>
          </a:r>
        </a:p>
      </dgm:t>
    </dgm:pt>
    <dgm:pt modelId="{0AC4955C-B5A9-412C-8079-C661461B817B}" type="parTrans" cxnId="{5FBD71AC-ECD1-4997-904A-65E04BA353F8}">
      <dgm:prSet/>
      <dgm:spPr/>
      <dgm:t>
        <a:bodyPr/>
        <a:lstStyle/>
        <a:p>
          <a:endParaRPr lang="en-US"/>
        </a:p>
      </dgm:t>
    </dgm:pt>
    <dgm:pt modelId="{22917C68-6DF4-4479-9B6A-277ACA1519FE}" type="sibTrans" cxnId="{5FBD71AC-ECD1-4997-904A-65E04BA353F8}">
      <dgm:prSet/>
      <dgm:spPr/>
      <dgm:t>
        <a:bodyPr/>
        <a:lstStyle/>
        <a:p>
          <a:endParaRPr lang="en-US"/>
        </a:p>
      </dgm:t>
    </dgm:pt>
    <dgm:pt modelId="{99B185D3-9F4D-403F-89C4-A8D6837524BD}">
      <dgm:prSet phldrT="[Text]"/>
      <dgm:spPr/>
      <dgm:t>
        <a:bodyPr/>
        <a:lstStyle/>
        <a:p>
          <a:r>
            <a:rPr lang="en-US"/>
            <a:t>Enable linkages between LE jurisdiction and other characteristics </a:t>
          </a:r>
        </a:p>
      </dgm:t>
    </dgm:pt>
    <dgm:pt modelId="{BBF81583-00D4-4A3F-ACC8-80A61DA222DA}" type="parTrans" cxnId="{D94AEB18-F98D-40E9-B677-08D05EE6DF6A}">
      <dgm:prSet/>
      <dgm:spPr/>
      <dgm:t>
        <a:bodyPr/>
        <a:lstStyle/>
        <a:p>
          <a:endParaRPr lang="en-US"/>
        </a:p>
      </dgm:t>
    </dgm:pt>
    <dgm:pt modelId="{2C76BA38-1072-4443-B923-EDAC496B5FB2}" type="sibTrans" cxnId="{D94AEB18-F98D-40E9-B677-08D05EE6DF6A}">
      <dgm:prSet/>
      <dgm:spPr/>
      <dgm:t>
        <a:bodyPr/>
        <a:lstStyle/>
        <a:p>
          <a:endParaRPr lang="en-US"/>
        </a:p>
      </dgm:t>
    </dgm:pt>
    <dgm:pt modelId="{28402631-5C5B-4C49-960C-490DAA23F1B1}">
      <dgm:prSet phldrT="[Text]"/>
      <dgm:spPr/>
      <dgm:t>
        <a:bodyPr/>
        <a:lstStyle/>
        <a:p>
          <a:r>
            <a:rPr lang="en-US" dirty="0"/>
            <a:t>Produce reported crime victimization and arrest rates</a:t>
          </a:r>
        </a:p>
      </dgm:t>
    </dgm:pt>
    <dgm:pt modelId="{0A0697E1-3D18-4791-809C-54099730421A}" type="parTrans" cxnId="{41E55068-F710-411A-8CF0-BE73E9A139A3}">
      <dgm:prSet/>
      <dgm:spPr/>
      <dgm:t>
        <a:bodyPr/>
        <a:lstStyle/>
        <a:p>
          <a:endParaRPr lang="en-US"/>
        </a:p>
      </dgm:t>
    </dgm:pt>
    <dgm:pt modelId="{F120AC22-6369-4DE9-A198-95E5CB5AD864}" type="sibTrans" cxnId="{41E55068-F710-411A-8CF0-BE73E9A139A3}">
      <dgm:prSet/>
      <dgm:spPr/>
      <dgm:t>
        <a:bodyPr/>
        <a:lstStyle/>
        <a:p>
          <a:endParaRPr lang="en-US"/>
        </a:p>
      </dgm:t>
    </dgm:pt>
    <dgm:pt modelId="{BC374A5C-4864-4C0F-9F7C-F02B9EF78803}">
      <dgm:prSet phldrT="[Text]"/>
      <dgm:spPr/>
      <dgm:t>
        <a:bodyPr/>
        <a:lstStyle/>
        <a:p>
          <a:r>
            <a:rPr lang="en-US"/>
            <a:t>Examine community correlates of crime and arrest</a:t>
          </a:r>
        </a:p>
      </dgm:t>
    </dgm:pt>
    <dgm:pt modelId="{24D11C74-FA68-4B6C-AE6A-66A6B5FDAE39}" type="parTrans" cxnId="{5F1DFEC5-7AAA-49EE-A935-B24F24536A14}">
      <dgm:prSet/>
      <dgm:spPr/>
      <dgm:t>
        <a:bodyPr/>
        <a:lstStyle/>
        <a:p>
          <a:endParaRPr lang="en-US"/>
        </a:p>
      </dgm:t>
    </dgm:pt>
    <dgm:pt modelId="{5AA7EF19-247B-4B34-8ACD-C957510AD733}" type="sibTrans" cxnId="{5F1DFEC5-7AAA-49EE-A935-B24F24536A14}">
      <dgm:prSet/>
      <dgm:spPr/>
      <dgm:t>
        <a:bodyPr/>
        <a:lstStyle/>
        <a:p>
          <a:endParaRPr lang="en-US"/>
        </a:p>
      </dgm:t>
    </dgm:pt>
    <dgm:pt modelId="{E9637486-E734-4D86-B023-C5F7AEE85D33}" type="pres">
      <dgm:prSet presAssocID="{B5ACB624-FA5C-46EB-B619-31AFA4A002A3}" presName="diagram" presStyleCnt="0">
        <dgm:presLayoutVars>
          <dgm:chPref val="1"/>
          <dgm:dir/>
          <dgm:animOne val="branch"/>
          <dgm:animLvl val="lvl"/>
          <dgm:resizeHandles val="exact"/>
        </dgm:presLayoutVars>
      </dgm:prSet>
      <dgm:spPr/>
    </dgm:pt>
    <dgm:pt modelId="{1B9161F1-6423-4BE8-B2A7-47300D62CA58}" type="pres">
      <dgm:prSet presAssocID="{0DDEEFF7-0EBF-422E-BF49-CD1F597296E9}" presName="root1" presStyleCnt="0"/>
      <dgm:spPr/>
    </dgm:pt>
    <dgm:pt modelId="{0B09CC5D-EBAC-4A86-BF40-860E94C3F1CA}" type="pres">
      <dgm:prSet presAssocID="{0DDEEFF7-0EBF-422E-BF49-CD1F597296E9}" presName="LevelOneTextNode" presStyleLbl="node0" presStyleIdx="0" presStyleCnt="1">
        <dgm:presLayoutVars>
          <dgm:chPref val="3"/>
        </dgm:presLayoutVars>
      </dgm:prSet>
      <dgm:spPr/>
    </dgm:pt>
    <dgm:pt modelId="{9ED717F7-C58E-45E1-A653-AE8B18C022A6}" type="pres">
      <dgm:prSet presAssocID="{0DDEEFF7-0EBF-422E-BF49-CD1F597296E9}" presName="level2hierChild" presStyleCnt="0"/>
      <dgm:spPr/>
    </dgm:pt>
    <dgm:pt modelId="{5671B98D-00A6-4B27-97CB-502ADA50C312}" type="pres">
      <dgm:prSet presAssocID="{BBF81583-00D4-4A3F-ACC8-80A61DA222DA}" presName="conn2-1" presStyleLbl="parChTrans1D2" presStyleIdx="0" presStyleCnt="1"/>
      <dgm:spPr/>
    </dgm:pt>
    <dgm:pt modelId="{1742E13C-F726-4D77-AC28-827E69719417}" type="pres">
      <dgm:prSet presAssocID="{BBF81583-00D4-4A3F-ACC8-80A61DA222DA}" presName="connTx" presStyleLbl="parChTrans1D2" presStyleIdx="0" presStyleCnt="1"/>
      <dgm:spPr/>
    </dgm:pt>
    <dgm:pt modelId="{ECD885A3-E222-41DE-865F-7645C310A613}" type="pres">
      <dgm:prSet presAssocID="{99B185D3-9F4D-403F-89C4-A8D6837524BD}" presName="root2" presStyleCnt="0"/>
      <dgm:spPr/>
    </dgm:pt>
    <dgm:pt modelId="{C6ECC25C-4B37-4B90-AEE5-1150E0114572}" type="pres">
      <dgm:prSet presAssocID="{99B185D3-9F4D-403F-89C4-A8D6837524BD}" presName="LevelTwoTextNode" presStyleLbl="node2" presStyleIdx="0" presStyleCnt="1">
        <dgm:presLayoutVars>
          <dgm:chPref val="3"/>
        </dgm:presLayoutVars>
      </dgm:prSet>
      <dgm:spPr/>
    </dgm:pt>
    <dgm:pt modelId="{DF411A79-F956-4AB4-9528-B16ED7F723E3}" type="pres">
      <dgm:prSet presAssocID="{99B185D3-9F4D-403F-89C4-A8D6837524BD}" presName="level3hierChild" presStyleCnt="0"/>
      <dgm:spPr/>
    </dgm:pt>
    <dgm:pt modelId="{D46076B9-9DA3-4AE0-9E02-44926C4E71B6}" type="pres">
      <dgm:prSet presAssocID="{0A0697E1-3D18-4791-809C-54099730421A}" presName="conn2-1" presStyleLbl="parChTrans1D3" presStyleIdx="0" presStyleCnt="2"/>
      <dgm:spPr/>
    </dgm:pt>
    <dgm:pt modelId="{F9A492DD-DFD1-4811-8FFD-E779A746BB50}" type="pres">
      <dgm:prSet presAssocID="{0A0697E1-3D18-4791-809C-54099730421A}" presName="connTx" presStyleLbl="parChTrans1D3" presStyleIdx="0" presStyleCnt="2"/>
      <dgm:spPr/>
    </dgm:pt>
    <dgm:pt modelId="{C72D917A-DB56-4578-9736-847FC0951B45}" type="pres">
      <dgm:prSet presAssocID="{28402631-5C5B-4C49-960C-490DAA23F1B1}" presName="root2" presStyleCnt="0"/>
      <dgm:spPr/>
    </dgm:pt>
    <dgm:pt modelId="{C452E360-E339-4F67-8042-D9A0A06B2FD4}" type="pres">
      <dgm:prSet presAssocID="{28402631-5C5B-4C49-960C-490DAA23F1B1}" presName="LevelTwoTextNode" presStyleLbl="node3" presStyleIdx="0" presStyleCnt="2">
        <dgm:presLayoutVars>
          <dgm:chPref val="3"/>
        </dgm:presLayoutVars>
      </dgm:prSet>
      <dgm:spPr/>
    </dgm:pt>
    <dgm:pt modelId="{D7655AC0-02BF-43E3-9F2F-4296A030C176}" type="pres">
      <dgm:prSet presAssocID="{28402631-5C5B-4C49-960C-490DAA23F1B1}" presName="level3hierChild" presStyleCnt="0"/>
      <dgm:spPr/>
    </dgm:pt>
    <dgm:pt modelId="{5D039298-B080-4182-B894-792E023BD37B}" type="pres">
      <dgm:prSet presAssocID="{24D11C74-FA68-4B6C-AE6A-66A6B5FDAE39}" presName="conn2-1" presStyleLbl="parChTrans1D3" presStyleIdx="1" presStyleCnt="2"/>
      <dgm:spPr/>
    </dgm:pt>
    <dgm:pt modelId="{0CAA3A26-65B4-4121-AF7E-C65708D09126}" type="pres">
      <dgm:prSet presAssocID="{24D11C74-FA68-4B6C-AE6A-66A6B5FDAE39}" presName="connTx" presStyleLbl="parChTrans1D3" presStyleIdx="1" presStyleCnt="2"/>
      <dgm:spPr/>
    </dgm:pt>
    <dgm:pt modelId="{882E5618-C523-4340-9FB1-65A20EEB9DF0}" type="pres">
      <dgm:prSet presAssocID="{BC374A5C-4864-4C0F-9F7C-F02B9EF78803}" presName="root2" presStyleCnt="0"/>
      <dgm:spPr/>
    </dgm:pt>
    <dgm:pt modelId="{D92339F1-9180-4C37-BD11-0E0452CCD07C}" type="pres">
      <dgm:prSet presAssocID="{BC374A5C-4864-4C0F-9F7C-F02B9EF78803}" presName="LevelTwoTextNode" presStyleLbl="node3" presStyleIdx="1" presStyleCnt="2">
        <dgm:presLayoutVars>
          <dgm:chPref val="3"/>
        </dgm:presLayoutVars>
      </dgm:prSet>
      <dgm:spPr/>
    </dgm:pt>
    <dgm:pt modelId="{EE61DFC6-51F5-4AEB-85FF-E1ED041362D6}" type="pres">
      <dgm:prSet presAssocID="{BC374A5C-4864-4C0F-9F7C-F02B9EF78803}" presName="level3hierChild" presStyleCnt="0"/>
      <dgm:spPr/>
    </dgm:pt>
  </dgm:ptLst>
  <dgm:cxnLst>
    <dgm:cxn modelId="{D94AEB18-F98D-40E9-B677-08D05EE6DF6A}" srcId="{0DDEEFF7-0EBF-422E-BF49-CD1F597296E9}" destId="{99B185D3-9F4D-403F-89C4-A8D6837524BD}" srcOrd="0" destOrd="0" parTransId="{BBF81583-00D4-4A3F-ACC8-80A61DA222DA}" sibTransId="{2C76BA38-1072-4443-B923-EDAC496B5FB2}"/>
    <dgm:cxn modelId="{4C53B547-2D91-4867-8276-15C3661459D4}" type="presOf" srcId="{B5ACB624-FA5C-46EB-B619-31AFA4A002A3}" destId="{E9637486-E734-4D86-B023-C5F7AEE85D33}" srcOrd="0" destOrd="0" presId="urn:microsoft.com/office/officeart/2005/8/layout/hierarchy2"/>
    <dgm:cxn modelId="{41E55068-F710-411A-8CF0-BE73E9A139A3}" srcId="{99B185D3-9F4D-403F-89C4-A8D6837524BD}" destId="{28402631-5C5B-4C49-960C-490DAA23F1B1}" srcOrd="0" destOrd="0" parTransId="{0A0697E1-3D18-4791-809C-54099730421A}" sibTransId="{F120AC22-6369-4DE9-A198-95E5CB5AD864}"/>
    <dgm:cxn modelId="{5992BA68-8B38-44A9-A692-A56C8A871892}" type="presOf" srcId="{BC374A5C-4864-4C0F-9F7C-F02B9EF78803}" destId="{D92339F1-9180-4C37-BD11-0E0452CCD07C}" srcOrd="0" destOrd="0" presId="urn:microsoft.com/office/officeart/2005/8/layout/hierarchy2"/>
    <dgm:cxn modelId="{9658F770-30F5-4508-9BE1-34DCDDDBDA1B}" type="presOf" srcId="{24D11C74-FA68-4B6C-AE6A-66A6B5FDAE39}" destId="{0CAA3A26-65B4-4121-AF7E-C65708D09126}" srcOrd="1" destOrd="0" presId="urn:microsoft.com/office/officeart/2005/8/layout/hierarchy2"/>
    <dgm:cxn modelId="{81F1FD8D-0191-46E8-A290-578B2F5B2DF2}" type="presOf" srcId="{BBF81583-00D4-4A3F-ACC8-80A61DA222DA}" destId="{1742E13C-F726-4D77-AC28-827E69719417}" srcOrd="1" destOrd="0" presId="urn:microsoft.com/office/officeart/2005/8/layout/hierarchy2"/>
    <dgm:cxn modelId="{C999B5A2-1C9A-45FA-9823-5CA561CC4695}" type="presOf" srcId="{0A0697E1-3D18-4791-809C-54099730421A}" destId="{F9A492DD-DFD1-4811-8FFD-E779A746BB50}" srcOrd="1" destOrd="0" presId="urn:microsoft.com/office/officeart/2005/8/layout/hierarchy2"/>
    <dgm:cxn modelId="{5FBD71AC-ECD1-4997-904A-65E04BA353F8}" srcId="{B5ACB624-FA5C-46EB-B619-31AFA4A002A3}" destId="{0DDEEFF7-0EBF-422E-BF49-CD1F597296E9}" srcOrd="0" destOrd="0" parTransId="{0AC4955C-B5A9-412C-8079-C661461B817B}" sibTransId="{22917C68-6DF4-4479-9B6A-277ACA1519FE}"/>
    <dgm:cxn modelId="{983713AF-0955-463C-85A8-21F40B7C70E4}" type="presOf" srcId="{24D11C74-FA68-4B6C-AE6A-66A6B5FDAE39}" destId="{5D039298-B080-4182-B894-792E023BD37B}" srcOrd="0" destOrd="0" presId="urn:microsoft.com/office/officeart/2005/8/layout/hierarchy2"/>
    <dgm:cxn modelId="{11AC18BE-AFD8-4A40-BC5D-CF9585F77AB5}" type="presOf" srcId="{28402631-5C5B-4C49-960C-490DAA23F1B1}" destId="{C452E360-E339-4F67-8042-D9A0A06B2FD4}" srcOrd="0" destOrd="0" presId="urn:microsoft.com/office/officeart/2005/8/layout/hierarchy2"/>
    <dgm:cxn modelId="{5F1DFEC5-7AAA-49EE-A935-B24F24536A14}" srcId="{99B185D3-9F4D-403F-89C4-A8D6837524BD}" destId="{BC374A5C-4864-4C0F-9F7C-F02B9EF78803}" srcOrd="1" destOrd="0" parTransId="{24D11C74-FA68-4B6C-AE6A-66A6B5FDAE39}" sibTransId="{5AA7EF19-247B-4B34-8ACD-C957510AD733}"/>
    <dgm:cxn modelId="{F181D9D9-6EB2-44F9-BC55-290183A198BF}" type="presOf" srcId="{0A0697E1-3D18-4791-809C-54099730421A}" destId="{D46076B9-9DA3-4AE0-9E02-44926C4E71B6}" srcOrd="0" destOrd="0" presId="urn:microsoft.com/office/officeart/2005/8/layout/hierarchy2"/>
    <dgm:cxn modelId="{96D14FEE-DBA3-4F20-8557-BD69194C9EAC}" type="presOf" srcId="{0DDEEFF7-0EBF-422E-BF49-CD1F597296E9}" destId="{0B09CC5D-EBAC-4A86-BF40-860E94C3F1CA}" srcOrd="0" destOrd="0" presId="urn:microsoft.com/office/officeart/2005/8/layout/hierarchy2"/>
    <dgm:cxn modelId="{2778D6F7-A786-4A75-BE4E-ED9C94D558EE}" type="presOf" srcId="{BBF81583-00D4-4A3F-ACC8-80A61DA222DA}" destId="{5671B98D-00A6-4B27-97CB-502ADA50C312}" srcOrd="0" destOrd="0" presId="urn:microsoft.com/office/officeart/2005/8/layout/hierarchy2"/>
    <dgm:cxn modelId="{C86927FF-2397-497C-A95E-5FECABED5FF0}" type="presOf" srcId="{99B185D3-9F4D-403F-89C4-A8D6837524BD}" destId="{C6ECC25C-4B37-4B90-AEE5-1150E0114572}" srcOrd="0" destOrd="0" presId="urn:microsoft.com/office/officeart/2005/8/layout/hierarchy2"/>
    <dgm:cxn modelId="{992B59F1-2C0F-4575-A5BB-416232BB0F1F}" type="presParOf" srcId="{E9637486-E734-4D86-B023-C5F7AEE85D33}" destId="{1B9161F1-6423-4BE8-B2A7-47300D62CA58}" srcOrd="0" destOrd="0" presId="urn:microsoft.com/office/officeart/2005/8/layout/hierarchy2"/>
    <dgm:cxn modelId="{A028F691-F553-408E-ABD9-64EC0621E3A6}" type="presParOf" srcId="{1B9161F1-6423-4BE8-B2A7-47300D62CA58}" destId="{0B09CC5D-EBAC-4A86-BF40-860E94C3F1CA}" srcOrd="0" destOrd="0" presId="urn:microsoft.com/office/officeart/2005/8/layout/hierarchy2"/>
    <dgm:cxn modelId="{66FF0D6B-77D4-4298-8071-E06057CBE055}" type="presParOf" srcId="{1B9161F1-6423-4BE8-B2A7-47300D62CA58}" destId="{9ED717F7-C58E-45E1-A653-AE8B18C022A6}" srcOrd="1" destOrd="0" presId="urn:microsoft.com/office/officeart/2005/8/layout/hierarchy2"/>
    <dgm:cxn modelId="{00E185F1-4381-4230-B0EA-E88BBFDEFB5A}" type="presParOf" srcId="{9ED717F7-C58E-45E1-A653-AE8B18C022A6}" destId="{5671B98D-00A6-4B27-97CB-502ADA50C312}" srcOrd="0" destOrd="0" presId="urn:microsoft.com/office/officeart/2005/8/layout/hierarchy2"/>
    <dgm:cxn modelId="{337E683A-61BD-486A-90D5-12E6B58CADF8}" type="presParOf" srcId="{5671B98D-00A6-4B27-97CB-502ADA50C312}" destId="{1742E13C-F726-4D77-AC28-827E69719417}" srcOrd="0" destOrd="0" presId="urn:microsoft.com/office/officeart/2005/8/layout/hierarchy2"/>
    <dgm:cxn modelId="{052ADB14-D8A0-49CB-A5A6-40E060CAF5C7}" type="presParOf" srcId="{9ED717F7-C58E-45E1-A653-AE8B18C022A6}" destId="{ECD885A3-E222-41DE-865F-7645C310A613}" srcOrd="1" destOrd="0" presId="urn:microsoft.com/office/officeart/2005/8/layout/hierarchy2"/>
    <dgm:cxn modelId="{5CD90ACB-31F0-43E6-9745-953612E91A7E}" type="presParOf" srcId="{ECD885A3-E222-41DE-865F-7645C310A613}" destId="{C6ECC25C-4B37-4B90-AEE5-1150E0114572}" srcOrd="0" destOrd="0" presId="urn:microsoft.com/office/officeart/2005/8/layout/hierarchy2"/>
    <dgm:cxn modelId="{3794D796-9DA5-4118-8283-8EE47EEFDAAB}" type="presParOf" srcId="{ECD885A3-E222-41DE-865F-7645C310A613}" destId="{DF411A79-F956-4AB4-9528-B16ED7F723E3}" srcOrd="1" destOrd="0" presId="urn:microsoft.com/office/officeart/2005/8/layout/hierarchy2"/>
    <dgm:cxn modelId="{2A9DE0A5-7355-4F25-8BE9-15AFCB3A7D61}" type="presParOf" srcId="{DF411A79-F956-4AB4-9528-B16ED7F723E3}" destId="{D46076B9-9DA3-4AE0-9E02-44926C4E71B6}" srcOrd="0" destOrd="0" presId="urn:microsoft.com/office/officeart/2005/8/layout/hierarchy2"/>
    <dgm:cxn modelId="{BA4F372A-BCBB-4C8C-96E5-E7774F3C8104}" type="presParOf" srcId="{D46076B9-9DA3-4AE0-9E02-44926C4E71B6}" destId="{F9A492DD-DFD1-4811-8FFD-E779A746BB50}" srcOrd="0" destOrd="0" presId="urn:microsoft.com/office/officeart/2005/8/layout/hierarchy2"/>
    <dgm:cxn modelId="{F6555EE7-F778-402A-9649-826C4E2147A4}" type="presParOf" srcId="{DF411A79-F956-4AB4-9528-B16ED7F723E3}" destId="{C72D917A-DB56-4578-9736-847FC0951B45}" srcOrd="1" destOrd="0" presId="urn:microsoft.com/office/officeart/2005/8/layout/hierarchy2"/>
    <dgm:cxn modelId="{BAC24DC3-84FE-46B6-A372-A94F01438CC8}" type="presParOf" srcId="{C72D917A-DB56-4578-9736-847FC0951B45}" destId="{C452E360-E339-4F67-8042-D9A0A06B2FD4}" srcOrd="0" destOrd="0" presId="urn:microsoft.com/office/officeart/2005/8/layout/hierarchy2"/>
    <dgm:cxn modelId="{75E84108-E48C-4BDE-A034-6F87B8EF3623}" type="presParOf" srcId="{C72D917A-DB56-4578-9736-847FC0951B45}" destId="{D7655AC0-02BF-43E3-9F2F-4296A030C176}" srcOrd="1" destOrd="0" presId="urn:microsoft.com/office/officeart/2005/8/layout/hierarchy2"/>
    <dgm:cxn modelId="{2CB27A58-1972-46D9-9279-F46A775793DA}" type="presParOf" srcId="{DF411A79-F956-4AB4-9528-B16ED7F723E3}" destId="{5D039298-B080-4182-B894-792E023BD37B}" srcOrd="2" destOrd="0" presId="urn:microsoft.com/office/officeart/2005/8/layout/hierarchy2"/>
    <dgm:cxn modelId="{9CB6E3A5-9BA1-474D-B1D7-2252394DFF23}" type="presParOf" srcId="{5D039298-B080-4182-B894-792E023BD37B}" destId="{0CAA3A26-65B4-4121-AF7E-C65708D09126}" srcOrd="0" destOrd="0" presId="urn:microsoft.com/office/officeart/2005/8/layout/hierarchy2"/>
    <dgm:cxn modelId="{8729712B-DAF0-4D62-8E20-15E10E21FBF9}" type="presParOf" srcId="{DF411A79-F956-4AB4-9528-B16ED7F723E3}" destId="{882E5618-C523-4340-9FB1-65A20EEB9DF0}" srcOrd="3" destOrd="0" presId="urn:microsoft.com/office/officeart/2005/8/layout/hierarchy2"/>
    <dgm:cxn modelId="{F3B1C4CE-8FA5-4333-B161-00FA6566C5DC}" type="presParOf" srcId="{882E5618-C523-4340-9FB1-65A20EEB9DF0}" destId="{D92339F1-9180-4C37-BD11-0E0452CCD07C}" srcOrd="0" destOrd="0" presId="urn:microsoft.com/office/officeart/2005/8/layout/hierarchy2"/>
    <dgm:cxn modelId="{A10032F1-B9F0-49FE-A69F-DA22D5174C3E}" type="presParOf" srcId="{882E5618-C523-4340-9FB1-65A20EEB9DF0}" destId="{EE61DFC6-51F5-4AEB-85FF-E1ED041362D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0CD8D-8860-4F34-8B27-D23AAD623B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4E4BFD-26C8-4890-AA52-44FC0B3C0308}">
      <dgm:prSet phldrT="[Text]"/>
      <dgm:spPr/>
      <dgm:t>
        <a:bodyPr/>
        <a:lstStyle/>
        <a:p>
          <a:r>
            <a:rPr lang="en-US"/>
            <a:t>1. Crosswalk of LE agency and parent government identifiers</a:t>
          </a:r>
        </a:p>
      </dgm:t>
    </dgm:pt>
    <dgm:pt modelId="{E195BAB2-379D-42BC-A70E-3577D93845BD}" type="parTrans" cxnId="{7427E166-A81B-47CA-9C30-7A17A29C143B}">
      <dgm:prSet/>
      <dgm:spPr/>
      <dgm:t>
        <a:bodyPr/>
        <a:lstStyle/>
        <a:p>
          <a:endParaRPr lang="en-US"/>
        </a:p>
      </dgm:t>
    </dgm:pt>
    <dgm:pt modelId="{03ABB58A-EA28-497A-8B87-EE9D25BC0E91}" type="sibTrans" cxnId="{7427E166-A81B-47CA-9C30-7A17A29C143B}">
      <dgm:prSet/>
      <dgm:spPr/>
      <dgm:t>
        <a:bodyPr/>
        <a:lstStyle/>
        <a:p>
          <a:endParaRPr lang="en-US"/>
        </a:p>
      </dgm:t>
    </dgm:pt>
    <dgm:pt modelId="{31A546EC-987E-47D0-89A5-037F35E0EC2A}">
      <dgm:prSet phldrT="[Text]"/>
      <dgm:spPr/>
      <dgm:t>
        <a:bodyPr/>
        <a:lstStyle/>
        <a:p>
          <a:r>
            <a:rPr lang="en-US" dirty="0"/>
            <a:t>2. </a:t>
          </a:r>
          <a:r>
            <a:rPr lang="en-US" dirty="0">
              <a:latin typeface="+mn-lt"/>
            </a:rPr>
            <a:t>TIGER/Line </a:t>
          </a:r>
          <a:r>
            <a:rPr lang="en-US" dirty="0"/>
            <a:t>shapefiles for municipal &amp; county governments linked to LE agencies</a:t>
          </a:r>
        </a:p>
      </dgm:t>
    </dgm:pt>
    <dgm:pt modelId="{E13614FB-3EC1-40A8-9B58-459769708B2A}" type="parTrans" cxnId="{8BDB47CC-B60E-4EF5-994D-37457427A0CE}">
      <dgm:prSet/>
      <dgm:spPr/>
      <dgm:t>
        <a:bodyPr/>
        <a:lstStyle/>
        <a:p>
          <a:endParaRPr lang="en-US"/>
        </a:p>
      </dgm:t>
    </dgm:pt>
    <dgm:pt modelId="{E68B3631-85A0-40C4-9CB5-7CAD4F6F719F}" type="sibTrans" cxnId="{8BDB47CC-B60E-4EF5-994D-37457427A0CE}">
      <dgm:prSet/>
      <dgm:spPr/>
      <dgm:t>
        <a:bodyPr/>
        <a:lstStyle/>
        <a:p>
          <a:endParaRPr lang="en-US"/>
        </a:p>
      </dgm:t>
    </dgm:pt>
    <dgm:pt modelId="{1B44FC27-316C-40C5-891C-CBD0BDED945C}">
      <dgm:prSet phldrT="[Text]"/>
      <dgm:spPr/>
      <dgm:t>
        <a:bodyPr/>
        <a:lstStyle/>
        <a:p>
          <a:r>
            <a:rPr lang="en-US" dirty="0"/>
            <a:t>3. Classifications and hierarchical relationships for agencies not linked to clear units of governments</a:t>
          </a:r>
        </a:p>
      </dgm:t>
    </dgm:pt>
    <dgm:pt modelId="{5389473A-786E-4D0F-8C6C-FFF1D162CECF}" type="parTrans" cxnId="{61E077B3-F0C4-4639-9902-F0758D327D03}">
      <dgm:prSet/>
      <dgm:spPr/>
      <dgm:t>
        <a:bodyPr/>
        <a:lstStyle/>
        <a:p>
          <a:endParaRPr lang="en-US"/>
        </a:p>
      </dgm:t>
    </dgm:pt>
    <dgm:pt modelId="{C82C962B-68ED-4069-9DBA-8CAFA056003D}" type="sibTrans" cxnId="{61E077B3-F0C4-4639-9902-F0758D327D03}">
      <dgm:prSet/>
      <dgm:spPr/>
      <dgm:t>
        <a:bodyPr/>
        <a:lstStyle/>
        <a:p>
          <a:endParaRPr lang="en-US"/>
        </a:p>
      </dgm:t>
    </dgm:pt>
    <dgm:pt modelId="{6564A57B-B3F8-427A-83C1-E9B31EEFEA14}">
      <dgm:prSet phldrT="[Text]"/>
      <dgm:spPr/>
      <dgm:t>
        <a:bodyPr/>
        <a:lstStyle/>
        <a:p>
          <a:r>
            <a:rPr lang="en-US"/>
            <a:t>4. Establish web browser interface to view geographic and LE agency data</a:t>
          </a:r>
        </a:p>
      </dgm:t>
    </dgm:pt>
    <dgm:pt modelId="{FEA6AB8A-952B-4307-B567-32245B0E9884}" type="parTrans" cxnId="{B9E7F603-2328-476F-8AF1-5BECDD0E2397}">
      <dgm:prSet/>
      <dgm:spPr/>
      <dgm:t>
        <a:bodyPr/>
        <a:lstStyle/>
        <a:p>
          <a:endParaRPr lang="en-US"/>
        </a:p>
      </dgm:t>
    </dgm:pt>
    <dgm:pt modelId="{84182DA8-4885-4262-8EE0-BF292CCA5E79}" type="sibTrans" cxnId="{B9E7F603-2328-476F-8AF1-5BECDD0E2397}">
      <dgm:prSet/>
      <dgm:spPr/>
      <dgm:t>
        <a:bodyPr/>
        <a:lstStyle/>
        <a:p>
          <a:endParaRPr lang="en-US"/>
        </a:p>
      </dgm:t>
    </dgm:pt>
    <dgm:pt modelId="{C2EFB3EF-A5ED-4C1C-825D-D75668FE9991}" type="pres">
      <dgm:prSet presAssocID="{C370CD8D-8860-4F34-8B27-D23AAD623B65}" presName="vert0" presStyleCnt="0">
        <dgm:presLayoutVars>
          <dgm:dir/>
          <dgm:animOne val="branch"/>
          <dgm:animLvl val="lvl"/>
        </dgm:presLayoutVars>
      </dgm:prSet>
      <dgm:spPr/>
    </dgm:pt>
    <dgm:pt modelId="{8EC24C8B-7E75-47B4-A763-117A9F447DE0}" type="pres">
      <dgm:prSet presAssocID="{624E4BFD-26C8-4890-AA52-44FC0B3C0308}" presName="thickLine" presStyleLbl="alignNode1" presStyleIdx="0" presStyleCnt="4"/>
      <dgm:spPr/>
    </dgm:pt>
    <dgm:pt modelId="{854634F8-7D81-45C8-A765-355F44D6CB84}" type="pres">
      <dgm:prSet presAssocID="{624E4BFD-26C8-4890-AA52-44FC0B3C0308}" presName="horz1" presStyleCnt="0"/>
      <dgm:spPr/>
    </dgm:pt>
    <dgm:pt modelId="{E7C8BA0B-3FE4-4AE5-B7C4-2AD62CA4EFF7}" type="pres">
      <dgm:prSet presAssocID="{624E4BFD-26C8-4890-AA52-44FC0B3C0308}" presName="tx1" presStyleLbl="revTx" presStyleIdx="0" presStyleCnt="4"/>
      <dgm:spPr/>
    </dgm:pt>
    <dgm:pt modelId="{C304F442-0CB6-44BD-A75D-7BD14D0DB4F8}" type="pres">
      <dgm:prSet presAssocID="{624E4BFD-26C8-4890-AA52-44FC0B3C0308}" presName="vert1" presStyleCnt="0"/>
      <dgm:spPr/>
    </dgm:pt>
    <dgm:pt modelId="{D8EDE094-51A4-45B9-B62D-A6CD8213DFFA}" type="pres">
      <dgm:prSet presAssocID="{31A546EC-987E-47D0-89A5-037F35E0EC2A}" presName="thickLine" presStyleLbl="alignNode1" presStyleIdx="1" presStyleCnt="4"/>
      <dgm:spPr/>
    </dgm:pt>
    <dgm:pt modelId="{C7694FE2-1BED-47CE-8B9D-5EFE77CE2AB3}" type="pres">
      <dgm:prSet presAssocID="{31A546EC-987E-47D0-89A5-037F35E0EC2A}" presName="horz1" presStyleCnt="0"/>
      <dgm:spPr/>
    </dgm:pt>
    <dgm:pt modelId="{E7EEDFB3-A892-4CB0-B79B-00D2DA37D1A7}" type="pres">
      <dgm:prSet presAssocID="{31A546EC-987E-47D0-89A5-037F35E0EC2A}" presName="tx1" presStyleLbl="revTx" presStyleIdx="1" presStyleCnt="4"/>
      <dgm:spPr/>
    </dgm:pt>
    <dgm:pt modelId="{0DE6C033-ADB5-4548-902F-F38A73990CC0}" type="pres">
      <dgm:prSet presAssocID="{31A546EC-987E-47D0-89A5-037F35E0EC2A}" presName="vert1" presStyleCnt="0"/>
      <dgm:spPr/>
    </dgm:pt>
    <dgm:pt modelId="{B4CEE48A-037B-4DC9-8C23-84A388E8FD8B}" type="pres">
      <dgm:prSet presAssocID="{1B44FC27-316C-40C5-891C-CBD0BDED945C}" presName="thickLine" presStyleLbl="alignNode1" presStyleIdx="2" presStyleCnt="4"/>
      <dgm:spPr/>
    </dgm:pt>
    <dgm:pt modelId="{C7C8822B-3C36-4008-8C00-A530A0926CB5}" type="pres">
      <dgm:prSet presAssocID="{1B44FC27-316C-40C5-891C-CBD0BDED945C}" presName="horz1" presStyleCnt="0"/>
      <dgm:spPr/>
    </dgm:pt>
    <dgm:pt modelId="{D4C7CA99-23A7-4353-AB6E-A52DEE5B77FC}" type="pres">
      <dgm:prSet presAssocID="{1B44FC27-316C-40C5-891C-CBD0BDED945C}" presName="tx1" presStyleLbl="revTx" presStyleIdx="2" presStyleCnt="4"/>
      <dgm:spPr/>
    </dgm:pt>
    <dgm:pt modelId="{408ABA52-A4B7-4466-B730-AA0EB419C365}" type="pres">
      <dgm:prSet presAssocID="{1B44FC27-316C-40C5-891C-CBD0BDED945C}" presName="vert1" presStyleCnt="0"/>
      <dgm:spPr/>
    </dgm:pt>
    <dgm:pt modelId="{F3DBF5EB-6631-4299-BDA6-5FA09582401D}" type="pres">
      <dgm:prSet presAssocID="{6564A57B-B3F8-427A-83C1-E9B31EEFEA14}" presName="thickLine" presStyleLbl="alignNode1" presStyleIdx="3" presStyleCnt="4"/>
      <dgm:spPr/>
    </dgm:pt>
    <dgm:pt modelId="{BF033AFA-EB8A-48F3-9CFF-271311AE3280}" type="pres">
      <dgm:prSet presAssocID="{6564A57B-B3F8-427A-83C1-E9B31EEFEA14}" presName="horz1" presStyleCnt="0"/>
      <dgm:spPr/>
    </dgm:pt>
    <dgm:pt modelId="{1E205EE2-7F55-44F7-8603-6245D5D39142}" type="pres">
      <dgm:prSet presAssocID="{6564A57B-B3F8-427A-83C1-E9B31EEFEA14}" presName="tx1" presStyleLbl="revTx" presStyleIdx="3" presStyleCnt="4"/>
      <dgm:spPr/>
    </dgm:pt>
    <dgm:pt modelId="{C502F5B5-CD61-4B1D-98EA-D9020ECA37C4}" type="pres">
      <dgm:prSet presAssocID="{6564A57B-B3F8-427A-83C1-E9B31EEFEA14}" presName="vert1" presStyleCnt="0"/>
      <dgm:spPr/>
    </dgm:pt>
  </dgm:ptLst>
  <dgm:cxnLst>
    <dgm:cxn modelId="{614EA001-D29C-42C1-95E5-9D83522E01B3}" type="presOf" srcId="{624E4BFD-26C8-4890-AA52-44FC0B3C0308}" destId="{E7C8BA0B-3FE4-4AE5-B7C4-2AD62CA4EFF7}" srcOrd="0" destOrd="0" presId="urn:microsoft.com/office/officeart/2008/layout/LinedList"/>
    <dgm:cxn modelId="{B9E7F603-2328-476F-8AF1-5BECDD0E2397}" srcId="{C370CD8D-8860-4F34-8B27-D23AAD623B65}" destId="{6564A57B-B3F8-427A-83C1-E9B31EEFEA14}" srcOrd="3" destOrd="0" parTransId="{FEA6AB8A-952B-4307-B567-32245B0E9884}" sibTransId="{84182DA8-4885-4262-8EE0-BF292CCA5E79}"/>
    <dgm:cxn modelId="{769F1A09-2371-4CE0-9109-17368F14D2EC}" type="presOf" srcId="{C370CD8D-8860-4F34-8B27-D23AAD623B65}" destId="{C2EFB3EF-A5ED-4C1C-825D-D75668FE9991}" srcOrd="0" destOrd="0" presId="urn:microsoft.com/office/officeart/2008/layout/LinedList"/>
    <dgm:cxn modelId="{7427E166-A81B-47CA-9C30-7A17A29C143B}" srcId="{C370CD8D-8860-4F34-8B27-D23AAD623B65}" destId="{624E4BFD-26C8-4890-AA52-44FC0B3C0308}" srcOrd="0" destOrd="0" parTransId="{E195BAB2-379D-42BC-A70E-3577D93845BD}" sibTransId="{03ABB58A-EA28-497A-8B87-EE9D25BC0E91}"/>
    <dgm:cxn modelId="{AA6C579B-6F3D-40E7-8F21-E8259DD3F017}" type="presOf" srcId="{1B44FC27-316C-40C5-891C-CBD0BDED945C}" destId="{D4C7CA99-23A7-4353-AB6E-A52DEE5B77FC}" srcOrd="0" destOrd="0" presId="urn:microsoft.com/office/officeart/2008/layout/LinedList"/>
    <dgm:cxn modelId="{61E077B3-F0C4-4639-9902-F0758D327D03}" srcId="{C370CD8D-8860-4F34-8B27-D23AAD623B65}" destId="{1B44FC27-316C-40C5-891C-CBD0BDED945C}" srcOrd="2" destOrd="0" parTransId="{5389473A-786E-4D0F-8C6C-FFF1D162CECF}" sibTransId="{C82C962B-68ED-4069-9DBA-8CAFA056003D}"/>
    <dgm:cxn modelId="{F4ADEABB-04FA-449D-AC4E-9ACEBA76834A}" type="presOf" srcId="{6564A57B-B3F8-427A-83C1-E9B31EEFEA14}" destId="{1E205EE2-7F55-44F7-8603-6245D5D39142}" srcOrd="0" destOrd="0" presId="urn:microsoft.com/office/officeart/2008/layout/LinedList"/>
    <dgm:cxn modelId="{8BDB47CC-B60E-4EF5-994D-37457427A0CE}" srcId="{C370CD8D-8860-4F34-8B27-D23AAD623B65}" destId="{31A546EC-987E-47D0-89A5-037F35E0EC2A}" srcOrd="1" destOrd="0" parTransId="{E13614FB-3EC1-40A8-9B58-459769708B2A}" sibTransId="{E68B3631-85A0-40C4-9CB5-7CAD4F6F719F}"/>
    <dgm:cxn modelId="{07BA0AD1-126E-466F-B48B-3F92F30EF052}" type="presOf" srcId="{31A546EC-987E-47D0-89A5-037F35E0EC2A}" destId="{E7EEDFB3-A892-4CB0-B79B-00D2DA37D1A7}" srcOrd="0" destOrd="0" presId="urn:microsoft.com/office/officeart/2008/layout/LinedList"/>
    <dgm:cxn modelId="{285085C1-939C-4594-8C61-66A609ECC743}" type="presParOf" srcId="{C2EFB3EF-A5ED-4C1C-825D-D75668FE9991}" destId="{8EC24C8B-7E75-47B4-A763-117A9F447DE0}" srcOrd="0" destOrd="0" presId="urn:microsoft.com/office/officeart/2008/layout/LinedList"/>
    <dgm:cxn modelId="{110DD28C-C5F8-4ECC-986C-3BD8A68A29E1}" type="presParOf" srcId="{C2EFB3EF-A5ED-4C1C-825D-D75668FE9991}" destId="{854634F8-7D81-45C8-A765-355F44D6CB84}" srcOrd="1" destOrd="0" presId="urn:microsoft.com/office/officeart/2008/layout/LinedList"/>
    <dgm:cxn modelId="{76118571-9A73-4ACE-83E5-F74564E8A9B9}" type="presParOf" srcId="{854634F8-7D81-45C8-A765-355F44D6CB84}" destId="{E7C8BA0B-3FE4-4AE5-B7C4-2AD62CA4EFF7}" srcOrd="0" destOrd="0" presId="urn:microsoft.com/office/officeart/2008/layout/LinedList"/>
    <dgm:cxn modelId="{061192C9-11EC-4CFC-8DA1-CECD9B56A157}" type="presParOf" srcId="{854634F8-7D81-45C8-A765-355F44D6CB84}" destId="{C304F442-0CB6-44BD-A75D-7BD14D0DB4F8}" srcOrd="1" destOrd="0" presId="urn:microsoft.com/office/officeart/2008/layout/LinedList"/>
    <dgm:cxn modelId="{DD12DADC-9809-4207-8ED5-928BEA560331}" type="presParOf" srcId="{C2EFB3EF-A5ED-4C1C-825D-D75668FE9991}" destId="{D8EDE094-51A4-45B9-B62D-A6CD8213DFFA}" srcOrd="2" destOrd="0" presId="urn:microsoft.com/office/officeart/2008/layout/LinedList"/>
    <dgm:cxn modelId="{4312A55B-744A-49EF-A1D5-3DB651D5DA38}" type="presParOf" srcId="{C2EFB3EF-A5ED-4C1C-825D-D75668FE9991}" destId="{C7694FE2-1BED-47CE-8B9D-5EFE77CE2AB3}" srcOrd="3" destOrd="0" presId="urn:microsoft.com/office/officeart/2008/layout/LinedList"/>
    <dgm:cxn modelId="{E54FD163-9E07-4786-8216-57BD06D58EC7}" type="presParOf" srcId="{C7694FE2-1BED-47CE-8B9D-5EFE77CE2AB3}" destId="{E7EEDFB3-A892-4CB0-B79B-00D2DA37D1A7}" srcOrd="0" destOrd="0" presId="urn:microsoft.com/office/officeart/2008/layout/LinedList"/>
    <dgm:cxn modelId="{B1944348-CDB1-4BAE-9D5C-89F407CC6ACB}" type="presParOf" srcId="{C7694FE2-1BED-47CE-8B9D-5EFE77CE2AB3}" destId="{0DE6C033-ADB5-4548-902F-F38A73990CC0}" srcOrd="1" destOrd="0" presId="urn:microsoft.com/office/officeart/2008/layout/LinedList"/>
    <dgm:cxn modelId="{9022EEA6-D7A3-45B0-9FE9-EB9CD3A9F512}" type="presParOf" srcId="{C2EFB3EF-A5ED-4C1C-825D-D75668FE9991}" destId="{B4CEE48A-037B-4DC9-8C23-84A388E8FD8B}" srcOrd="4" destOrd="0" presId="urn:microsoft.com/office/officeart/2008/layout/LinedList"/>
    <dgm:cxn modelId="{BB3F11BC-033B-4FDC-A446-066DC138DB99}" type="presParOf" srcId="{C2EFB3EF-A5ED-4C1C-825D-D75668FE9991}" destId="{C7C8822B-3C36-4008-8C00-A530A0926CB5}" srcOrd="5" destOrd="0" presId="urn:microsoft.com/office/officeart/2008/layout/LinedList"/>
    <dgm:cxn modelId="{535B5FB9-DDBC-4B18-A1C7-2217DD7F67D6}" type="presParOf" srcId="{C7C8822B-3C36-4008-8C00-A530A0926CB5}" destId="{D4C7CA99-23A7-4353-AB6E-A52DEE5B77FC}" srcOrd="0" destOrd="0" presId="urn:microsoft.com/office/officeart/2008/layout/LinedList"/>
    <dgm:cxn modelId="{426D4BD2-5BEE-40F7-B794-5DE3E36614C4}" type="presParOf" srcId="{C7C8822B-3C36-4008-8C00-A530A0926CB5}" destId="{408ABA52-A4B7-4466-B730-AA0EB419C365}" srcOrd="1" destOrd="0" presId="urn:microsoft.com/office/officeart/2008/layout/LinedList"/>
    <dgm:cxn modelId="{F13DA3FB-D928-4CE2-B42D-0D35BFF7DD24}" type="presParOf" srcId="{C2EFB3EF-A5ED-4C1C-825D-D75668FE9991}" destId="{F3DBF5EB-6631-4299-BDA6-5FA09582401D}" srcOrd="6" destOrd="0" presId="urn:microsoft.com/office/officeart/2008/layout/LinedList"/>
    <dgm:cxn modelId="{03F934AC-0CC4-43D8-BE91-C2624B8FD282}" type="presParOf" srcId="{C2EFB3EF-A5ED-4C1C-825D-D75668FE9991}" destId="{BF033AFA-EB8A-48F3-9CFF-271311AE3280}" srcOrd="7" destOrd="0" presId="urn:microsoft.com/office/officeart/2008/layout/LinedList"/>
    <dgm:cxn modelId="{751E634F-CA03-40DD-B0CE-4B04F63D6F18}" type="presParOf" srcId="{BF033AFA-EB8A-48F3-9CFF-271311AE3280}" destId="{1E205EE2-7F55-44F7-8603-6245D5D39142}" srcOrd="0" destOrd="0" presId="urn:microsoft.com/office/officeart/2008/layout/LinedList"/>
    <dgm:cxn modelId="{B9A46515-7B62-45E5-B097-6007105B7005}" type="presParOf" srcId="{BF033AFA-EB8A-48F3-9CFF-271311AE3280}" destId="{C502F5B5-CD61-4B1D-98EA-D9020ECA37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AB036-F113-4839-8BC5-3F3135B1D7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BE7160C-AEDB-433E-B634-D1E7B141DF0C}">
      <dgm:prSet phldrT="[Text]"/>
      <dgm:spPr/>
      <dgm:t>
        <a:bodyPr/>
        <a:lstStyle/>
        <a:p>
          <a:r>
            <a:rPr lang="en-US"/>
            <a:t>Probabilistic linkage</a:t>
          </a:r>
        </a:p>
      </dgm:t>
    </dgm:pt>
    <dgm:pt modelId="{1F7B5B99-B176-47AD-A4C3-35ECF71A1DCF}" type="parTrans" cxnId="{3C753195-8799-40CB-B961-D7BD56089133}">
      <dgm:prSet/>
      <dgm:spPr/>
      <dgm:t>
        <a:bodyPr/>
        <a:lstStyle/>
        <a:p>
          <a:endParaRPr lang="en-US"/>
        </a:p>
      </dgm:t>
    </dgm:pt>
    <dgm:pt modelId="{B830396A-A143-43C5-B91D-C9429C205D44}" type="sibTrans" cxnId="{3C753195-8799-40CB-B961-D7BD56089133}">
      <dgm:prSet/>
      <dgm:spPr/>
      <dgm:t>
        <a:bodyPr/>
        <a:lstStyle/>
        <a:p>
          <a:endParaRPr lang="en-US"/>
        </a:p>
      </dgm:t>
    </dgm:pt>
    <dgm:pt modelId="{9A139AFF-817A-4239-AC60-9752AB76E41F}">
      <dgm:prSet phldrT="[Text]" phldr="0"/>
      <dgm:spPr/>
      <dgm:t>
        <a:bodyPr/>
        <a:lstStyle/>
        <a:p>
          <a:pPr rtl="0"/>
          <a:r>
            <a:rPr lang="en-US"/>
            <a:t>Linking without matching IDs</a:t>
          </a:r>
        </a:p>
      </dgm:t>
    </dgm:pt>
    <dgm:pt modelId="{68E7AE71-566F-4340-9A3A-25D2E7BC4C0C}" type="parTrans" cxnId="{DDD2A566-C8F2-4F1D-9ECA-AD2DE46EE6E8}">
      <dgm:prSet/>
      <dgm:spPr/>
      <dgm:t>
        <a:bodyPr/>
        <a:lstStyle/>
        <a:p>
          <a:endParaRPr lang="en-US"/>
        </a:p>
      </dgm:t>
    </dgm:pt>
    <dgm:pt modelId="{39F9FB70-6C6A-4297-829F-D126B869B888}" type="sibTrans" cxnId="{DDD2A566-C8F2-4F1D-9ECA-AD2DE46EE6E8}">
      <dgm:prSet/>
      <dgm:spPr/>
      <dgm:t>
        <a:bodyPr/>
        <a:lstStyle/>
        <a:p>
          <a:endParaRPr lang="en-US"/>
        </a:p>
      </dgm:t>
    </dgm:pt>
    <dgm:pt modelId="{DAD2E8CB-B0C4-4E9E-9533-C0B4F23DB878}">
      <dgm:prSet phldrT="[Text]" phldr="0"/>
      <dgm:spPr/>
      <dgm:t>
        <a:bodyPr/>
        <a:lstStyle/>
        <a:p>
          <a:pPr rtl="0"/>
          <a:r>
            <a:rPr lang="en-US"/>
            <a:t>Manual reconciliations</a:t>
          </a:r>
        </a:p>
      </dgm:t>
    </dgm:pt>
    <dgm:pt modelId="{36671231-FBB4-4BF6-8C4C-4FDD2C840FE3}" type="parTrans" cxnId="{5225904C-5D24-4306-B792-696BD0C4D45D}">
      <dgm:prSet/>
      <dgm:spPr/>
      <dgm:t>
        <a:bodyPr/>
        <a:lstStyle/>
        <a:p>
          <a:endParaRPr lang="en-US"/>
        </a:p>
      </dgm:t>
    </dgm:pt>
    <dgm:pt modelId="{3956FB0C-B0AC-4121-9A0D-B277D6E73BCF}" type="sibTrans" cxnId="{5225904C-5D24-4306-B792-696BD0C4D45D}">
      <dgm:prSet/>
      <dgm:spPr/>
      <dgm:t>
        <a:bodyPr/>
        <a:lstStyle/>
        <a:p>
          <a:endParaRPr lang="en-US"/>
        </a:p>
      </dgm:t>
    </dgm:pt>
    <dgm:pt modelId="{B912F908-DD97-42DA-B75E-953DDA8C3265}">
      <dgm:prSet phldrT="[Text]" phldr="0"/>
      <dgm:spPr/>
      <dgm:t>
        <a:bodyPr/>
        <a:lstStyle/>
        <a:p>
          <a:pPr rtl="0"/>
          <a:r>
            <a:rPr lang="en-US"/>
            <a:t>Geographies</a:t>
          </a:r>
        </a:p>
      </dgm:t>
    </dgm:pt>
    <dgm:pt modelId="{EBB091F0-106A-4412-8BDF-A5048EC3EAD0}" type="parTrans" cxnId="{3FED1ECC-C538-4CC9-99BF-49017A44C90C}">
      <dgm:prSet/>
      <dgm:spPr/>
      <dgm:t>
        <a:bodyPr/>
        <a:lstStyle/>
        <a:p>
          <a:endParaRPr lang="en-US"/>
        </a:p>
      </dgm:t>
    </dgm:pt>
    <dgm:pt modelId="{072857AD-1094-4273-93DC-B5D241FE9E86}" type="sibTrans" cxnId="{3FED1ECC-C538-4CC9-99BF-49017A44C90C}">
      <dgm:prSet/>
      <dgm:spPr/>
      <dgm:t>
        <a:bodyPr/>
        <a:lstStyle/>
        <a:p>
          <a:endParaRPr lang="en-US"/>
        </a:p>
      </dgm:t>
    </dgm:pt>
    <dgm:pt modelId="{08AE9B92-3BC1-41D3-BBFE-D9450DB6BDAF}">
      <dgm:prSet phldrT="[Text]" phldr="0"/>
      <dgm:spPr/>
      <dgm:t>
        <a:bodyPr/>
        <a:lstStyle/>
        <a:p>
          <a:r>
            <a:rPr lang="en-US"/>
            <a:t>Active/inactive</a:t>
          </a:r>
        </a:p>
      </dgm:t>
    </dgm:pt>
    <dgm:pt modelId="{BF001DF6-48C7-4924-BF88-0B692C171C96}" type="parTrans" cxnId="{E759A905-AC4D-41E6-ABB0-B947505ED931}">
      <dgm:prSet/>
      <dgm:spPr/>
      <dgm:t>
        <a:bodyPr/>
        <a:lstStyle/>
        <a:p>
          <a:endParaRPr lang="en-US"/>
        </a:p>
      </dgm:t>
    </dgm:pt>
    <dgm:pt modelId="{0DC0D24B-A46A-4C60-9936-8EF2CD70D539}" type="sibTrans" cxnId="{E759A905-AC4D-41E6-ABB0-B947505ED931}">
      <dgm:prSet/>
      <dgm:spPr/>
      <dgm:t>
        <a:bodyPr/>
        <a:lstStyle/>
        <a:p>
          <a:endParaRPr lang="en-US"/>
        </a:p>
      </dgm:t>
    </dgm:pt>
    <dgm:pt modelId="{D76368E1-F416-4DCA-9AC0-BFA9D71A694F}">
      <dgm:prSet phldr="0"/>
      <dgm:spPr/>
      <dgm:t>
        <a:bodyPr/>
        <a:lstStyle/>
        <a:p>
          <a:pPr rtl="0"/>
          <a:r>
            <a:rPr lang="en-US"/>
            <a:t>Missing in FBI CDE</a:t>
          </a:r>
        </a:p>
      </dgm:t>
    </dgm:pt>
    <dgm:pt modelId="{E6D75D51-71F3-4D34-B3E6-FE514BEBFD0A}" type="parTrans" cxnId="{60FF1DDB-0809-4389-877E-86F570ADF456}">
      <dgm:prSet/>
      <dgm:spPr/>
      <dgm:t>
        <a:bodyPr/>
        <a:lstStyle/>
        <a:p>
          <a:endParaRPr lang="en-US"/>
        </a:p>
      </dgm:t>
    </dgm:pt>
    <dgm:pt modelId="{B6B85BA2-23E5-4805-AE1E-8BF713F8F0B5}" type="sibTrans" cxnId="{60FF1DDB-0809-4389-877E-86F570ADF456}">
      <dgm:prSet/>
      <dgm:spPr/>
      <dgm:t>
        <a:bodyPr/>
        <a:lstStyle/>
        <a:p>
          <a:endParaRPr lang="en-US"/>
        </a:p>
      </dgm:t>
    </dgm:pt>
    <dgm:pt modelId="{6AEDCF85-F4F2-4171-8687-74C5D8D7EA81}">
      <dgm:prSet phldr="0"/>
      <dgm:spPr/>
      <dgm:t>
        <a:bodyPr/>
        <a:lstStyle/>
        <a:p>
          <a:pPr rtl="0"/>
          <a:r>
            <a:rPr lang="en-US"/>
            <a:t>Programmatic quality review</a:t>
          </a:r>
        </a:p>
      </dgm:t>
    </dgm:pt>
    <dgm:pt modelId="{FD0144D1-C654-400D-8ACD-17F93688A02A}" type="parTrans" cxnId="{DCF3D1FE-E901-425E-8573-114DB405D35D}">
      <dgm:prSet/>
      <dgm:spPr/>
      <dgm:t>
        <a:bodyPr/>
        <a:lstStyle/>
        <a:p>
          <a:endParaRPr lang="en-US"/>
        </a:p>
      </dgm:t>
    </dgm:pt>
    <dgm:pt modelId="{39A0C3A4-F793-4E11-A22C-07EAD128460D}" type="sibTrans" cxnId="{DCF3D1FE-E901-425E-8573-114DB405D35D}">
      <dgm:prSet/>
      <dgm:spPr/>
      <dgm:t>
        <a:bodyPr/>
        <a:lstStyle/>
        <a:p>
          <a:endParaRPr lang="en-US"/>
        </a:p>
      </dgm:t>
    </dgm:pt>
    <dgm:pt modelId="{D0F37A90-7467-4ADF-9B5F-895B4E9640B3}">
      <dgm:prSet phldr="0"/>
      <dgm:spPr/>
      <dgm:t>
        <a:bodyPr/>
        <a:lstStyle/>
        <a:p>
          <a:pPr rtl="0"/>
          <a:r>
            <a:rPr lang="en-US"/>
            <a:t>Main focus of research</a:t>
          </a:r>
        </a:p>
      </dgm:t>
    </dgm:pt>
    <dgm:pt modelId="{87F1BDC2-0281-41F7-B572-8FEA4DDFCC6A}" type="parTrans" cxnId="{1851A2E3-A8AA-4E0C-9219-27B48E601723}">
      <dgm:prSet/>
      <dgm:spPr/>
      <dgm:t>
        <a:bodyPr/>
        <a:lstStyle/>
        <a:p>
          <a:endParaRPr lang="en-US"/>
        </a:p>
      </dgm:t>
    </dgm:pt>
    <dgm:pt modelId="{846544A1-8EA5-441C-B502-68D3310AC6CF}" type="sibTrans" cxnId="{1851A2E3-A8AA-4E0C-9219-27B48E601723}">
      <dgm:prSet/>
      <dgm:spPr/>
      <dgm:t>
        <a:bodyPr/>
        <a:lstStyle/>
        <a:p>
          <a:endParaRPr lang="en-US"/>
        </a:p>
      </dgm:t>
    </dgm:pt>
    <dgm:pt modelId="{61CE5550-7F9A-47E9-98A7-A1EDF6494A8E}">
      <dgm:prSet phldr="0"/>
      <dgm:spPr/>
      <dgm:t>
        <a:bodyPr/>
        <a:lstStyle/>
        <a:p>
          <a:pPr rtl="0"/>
          <a:r>
            <a:rPr lang="en-US"/>
            <a:t>Gathering TIGER/Line shapefiles</a:t>
          </a:r>
        </a:p>
      </dgm:t>
    </dgm:pt>
    <dgm:pt modelId="{B2522F1D-589E-44BD-89A6-18287E64FE73}" type="parTrans" cxnId="{9B813143-0084-44FC-A1DC-B6CA947B0935}">
      <dgm:prSet/>
      <dgm:spPr/>
      <dgm:t>
        <a:bodyPr/>
        <a:lstStyle/>
        <a:p>
          <a:endParaRPr lang="en-US"/>
        </a:p>
      </dgm:t>
    </dgm:pt>
    <dgm:pt modelId="{5D0BF30D-1EC6-4109-BC38-7DF8D52F4127}" type="sibTrans" cxnId="{9B813143-0084-44FC-A1DC-B6CA947B0935}">
      <dgm:prSet/>
      <dgm:spPr/>
      <dgm:t>
        <a:bodyPr/>
        <a:lstStyle/>
        <a:p>
          <a:endParaRPr lang="en-US"/>
        </a:p>
      </dgm:t>
    </dgm:pt>
    <dgm:pt modelId="{5EE9219B-324A-429D-98C4-40A0E9F14CAE}">
      <dgm:prSet phldr="0"/>
      <dgm:spPr/>
      <dgm:t>
        <a:bodyPr/>
        <a:lstStyle/>
        <a:p>
          <a:pPr rtl="0"/>
          <a:r>
            <a:rPr lang="en-US"/>
            <a:t>Establish boundaries</a:t>
          </a:r>
        </a:p>
      </dgm:t>
    </dgm:pt>
    <dgm:pt modelId="{7ECD4678-C577-4008-B3F7-F8CD586CFCB7}" type="parTrans" cxnId="{B1BB6540-8627-4E47-B7CE-86A179AFA457}">
      <dgm:prSet/>
      <dgm:spPr/>
      <dgm:t>
        <a:bodyPr/>
        <a:lstStyle/>
        <a:p>
          <a:endParaRPr lang="en-US"/>
        </a:p>
      </dgm:t>
    </dgm:pt>
    <dgm:pt modelId="{F5213CDD-FF15-462F-8784-183D36E2F8D1}" type="sibTrans" cxnId="{B1BB6540-8627-4E47-B7CE-86A179AFA457}">
      <dgm:prSet/>
      <dgm:spPr/>
      <dgm:t>
        <a:bodyPr/>
        <a:lstStyle/>
        <a:p>
          <a:endParaRPr lang="en-US"/>
        </a:p>
      </dgm:t>
    </dgm:pt>
    <dgm:pt modelId="{8EA518C5-645D-4A88-BDC0-66C21CF8C436}" type="pres">
      <dgm:prSet presAssocID="{DF0AB036-F113-4839-8BC5-3F3135B1D72B}" presName="linear" presStyleCnt="0">
        <dgm:presLayoutVars>
          <dgm:dir/>
          <dgm:animLvl val="lvl"/>
          <dgm:resizeHandles val="exact"/>
        </dgm:presLayoutVars>
      </dgm:prSet>
      <dgm:spPr/>
    </dgm:pt>
    <dgm:pt modelId="{0676393C-61CF-40D5-A073-0EBD9AF4FAB0}" type="pres">
      <dgm:prSet presAssocID="{ABE7160C-AEDB-433E-B634-D1E7B141DF0C}" presName="parentLin" presStyleCnt="0"/>
      <dgm:spPr/>
    </dgm:pt>
    <dgm:pt modelId="{88973304-9C8A-4470-B219-D15709B190FD}" type="pres">
      <dgm:prSet presAssocID="{ABE7160C-AEDB-433E-B634-D1E7B141DF0C}" presName="parentLeftMargin" presStyleLbl="node1" presStyleIdx="0" presStyleCnt="4"/>
      <dgm:spPr/>
    </dgm:pt>
    <dgm:pt modelId="{B1CB970C-BBDD-477A-A835-F9722D235C10}" type="pres">
      <dgm:prSet presAssocID="{ABE7160C-AEDB-433E-B634-D1E7B141DF0C}" presName="parentText" presStyleLbl="node1" presStyleIdx="0" presStyleCnt="4">
        <dgm:presLayoutVars>
          <dgm:chMax val="0"/>
          <dgm:bulletEnabled val="1"/>
        </dgm:presLayoutVars>
      </dgm:prSet>
      <dgm:spPr/>
    </dgm:pt>
    <dgm:pt modelId="{23B2161B-7C33-4AF8-A13A-1B5D5D91F5AE}" type="pres">
      <dgm:prSet presAssocID="{ABE7160C-AEDB-433E-B634-D1E7B141DF0C}" presName="negativeSpace" presStyleCnt="0"/>
      <dgm:spPr/>
    </dgm:pt>
    <dgm:pt modelId="{743F3166-E766-41FD-AE7F-1E155490FABD}" type="pres">
      <dgm:prSet presAssocID="{ABE7160C-AEDB-433E-B634-D1E7B141DF0C}" presName="childText" presStyleLbl="conFgAcc1" presStyleIdx="0" presStyleCnt="4">
        <dgm:presLayoutVars>
          <dgm:bulletEnabled val="1"/>
        </dgm:presLayoutVars>
      </dgm:prSet>
      <dgm:spPr/>
    </dgm:pt>
    <dgm:pt modelId="{CA03AB43-90DF-4DE0-9776-185E52B9E2E1}" type="pres">
      <dgm:prSet presAssocID="{B830396A-A143-43C5-B91D-C9429C205D44}" presName="spaceBetweenRectangles" presStyleCnt="0"/>
      <dgm:spPr/>
    </dgm:pt>
    <dgm:pt modelId="{A3E25436-940C-40E6-ABB9-E49CC7D304A1}" type="pres">
      <dgm:prSet presAssocID="{DAD2E8CB-B0C4-4E9E-9533-C0B4F23DB878}" presName="parentLin" presStyleCnt="0"/>
      <dgm:spPr/>
    </dgm:pt>
    <dgm:pt modelId="{A611B8D7-5900-4789-8B34-B80C3D98CF98}" type="pres">
      <dgm:prSet presAssocID="{DAD2E8CB-B0C4-4E9E-9533-C0B4F23DB878}" presName="parentLeftMargin" presStyleLbl="node1" presStyleIdx="0" presStyleCnt="4"/>
      <dgm:spPr/>
    </dgm:pt>
    <dgm:pt modelId="{899CE003-4AFC-4DC7-8D57-D33959FDA60D}" type="pres">
      <dgm:prSet presAssocID="{DAD2E8CB-B0C4-4E9E-9533-C0B4F23DB878}" presName="parentText" presStyleLbl="node1" presStyleIdx="1" presStyleCnt="4">
        <dgm:presLayoutVars>
          <dgm:chMax val="0"/>
          <dgm:bulletEnabled val="1"/>
        </dgm:presLayoutVars>
      </dgm:prSet>
      <dgm:spPr/>
    </dgm:pt>
    <dgm:pt modelId="{63A22112-3FF7-4DFE-A348-16ACDB62164A}" type="pres">
      <dgm:prSet presAssocID="{DAD2E8CB-B0C4-4E9E-9533-C0B4F23DB878}" presName="negativeSpace" presStyleCnt="0"/>
      <dgm:spPr/>
    </dgm:pt>
    <dgm:pt modelId="{692700F2-335F-431A-ABFB-0B476D43AE47}" type="pres">
      <dgm:prSet presAssocID="{DAD2E8CB-B0C4-4E9E-9533-C0B4F23DB878}" presName="childText" presStyleLbl="conFgAcc1" presStyleIdx="1" presStyleCnt="4">
        <dgm:presLayoutVars>
          <dgm:bulletEnabled val="1"/>
        </dgm:presLayoutVars>
      </dgm:prSet>
      <dgm:spPr/>
    </dgm:pt>
    <dgm:pt modelId="{73883E42-51F0-4FE0-A3D7-87C99922009C}" type="pres">
      <dgm:prSet presAssocID="{3956FB0C-B0AC-4121-9A0D-B277D6E73BCF}" presName="spaceBetweenRectangles" presStyleCnt="0"/>
      <dgm:spPr/>
    </dgm:pt>
    <dgm:pt modelId="{52329B97-98AA-4729-B630-E807040FEA5E}" type="pres">
      <dgm:prSet presAssocID="{6AEDCF85-F4F2-4171-8687-74C5D8D7EA81}" presName="parentLin" presStyleCnt="0"/>
      <dgm:spPr/>
    </dgm:pt>
    <dgm:pt modelId="{668FA4FA-6BCD-44DF-BB52-44DFC9B9D998}" type="pres">
      <dgm:prSet presAssocID="{6AEDCF85-F4F2-4171-8687-74C5D8D7EA81}" presName="parentLeftMargin" presStyleLbl="node1" presStyleIdx="1" presStyleCnt="4"/>
      <dgm:spPr/>
    </dgm:pt>
    <dgm:pt modelId="{F34E90A2-3397-40D2-AC01-44DDDA9C9CF9}" type="pres">
      <dgm:prSet presAssocID="{6AEDCF85-F4F2-4171-8687-74C5D8D7EA81}" presName="parentText" presStyleLbl="node1" presStyleIdx="2" presStyleCnt="4">
        <dgm:presLayoutVars>
          <dgm:chMax val="0"/>
          <dgm:bulletEnabled val="1"/>
        </dgm:presLayoutVars>
      </dgm:prSet>
      <dgm:spPr/>
    </dgm:pt>
    <dgm:pt modelId="{A2279C17-2991-4843-AA3B-3EAE337BD26E}" type="pres">
      <dgm:prSet presAssocID="{6AEDCF85-F4F2-4171-8687-74C5D8D7EA81}" presName="negativeSpace" presStyleCnt="0"/>
      <dgm:spPr/>
    </dgm:pt>
    <dgm:pt modelId="{5AFCBA52-485D-4C05-96FE-5B73BDCBF9F8}" type="pres">
      <dgm:prSet presAssocID="{6AEDCF85-F4F2-4171-8687-74C5D8D7EA81}" presName="childText" presStyleLbl="conFgAcc1" presStyleIdx="2" presStyleCnt="4">
        <dgm:presLayoutVars>
          <dgm:bulletEnabled val="1"/>
        </dgm:presLayoutVars>
      </dgm:prSet>
      <dgm:spPr/>
    </dgm:pt>
    <dgm:pt modelId="{D6582C4E-11FA-4FD6-A32C-0B7F226D1576}" type="pres">
      <dgm:prSet presAssocID="{39A0C3A4-F793-4E11-A22C-07EAD128460D}" presName="spaceBetweenRectangles" presStyleCnt="0"/>
      <dgm:spPr/>
    </dgm:pt>
    <dgm:pt modelId="{95DFFBBA-4FAE-473C-8A6F-338CD71BC97F}" type="pres">
      <dgm:prSet presAssocID="{61CE5550-7F9A-47E9-98A7-A1EDF6494A8E}" presName="parentLin" presStyleCnt="0"/>
      <dgm:spPr/>
    </dgm:pt>
    <dgm:pt modelId="{220EF1B2-76E4-48E9-83EB-AB0A9E70984C}" type="pres">
      <dgm:prSet presAssocID="{61CE5550-7F9A-47E9-98A7-A1EDF6494A8E}" presName="parentLeftMargin" presStyleLbl="node1" presStyleIdx="2" presStyleCnt="4"/>
      <dgm:spPr/>
    </dgm:pt>
    <dgm:pt modelId="{E63112E3-0661-4979-8974-84F3B6B98CD3}" type="pres">
      <dgm:prSet presAssocID="{61CE5550-7F9A-47E9-98A7-A1EDF6494A8E}" presName="parentText" presStyleLbl="node1" presStyleIdx="3" presStyleCnt="4">
        <dgm:presLayoutVars>
          <dgm:chMax val="0"/>
          <dgm:bulletEnabled val="1"/>
        </dgm:presLayoutVars>
      </dgm:prSet>
      <dgm:spPr/>
    </dgm:pt>
    <dgm:pt modelId="{94ED8560-CC20-4C9C-AE4D-CDBE2D30F368}" type="pres">
      <dgm:prSet presAssocID="{61CE5550-7F9A-47E9-98A7-A1EDF6494A8E}" presName="negativeSpace" presStyleCnt="0"/>
      <dgm:spPr/>
    </dgm:pt>
    <dgm:pt modelId="{4AC1270A-5000-4D00-836A-7B772CE498F3}" type="pres">
      <dgm:prSet presAssocID="{61CE5550-7F9A-47E9-98A7-A1EDF6494A8E}" presName="childText" presStyleLbl="conFgAcc1" presStyleIdx="3" presStyleCnt="4">
        <dgm:presLayoutVars>
          <dgm:bulletEnabled val="1"/>
        </dgm:presLayoutVars>
      </dgm:prSet>
      <dgm:spPr/>
    </dgm:pt>
  </dgm:ptLst>
  <dgm:cxnLst>
    <dgm:cxn modelId="{AED5ED03-AB7B-46C6-90BC-07770D759239}" type="presOf" srcId="{61CE5550-7F9A-47E9-98A7-A1EDF6494A8E}" destId="{220EF1B2-76E4-48E9-83EB-AB0A9E70984C}" srcOrd="0" destOrd="0" presId="urn:microsoft.com/office/officeart/2005/8/layout/list1"/>
    <dgm:cxn modelId="{E759A905-AC4D-41E6-ABB0-B947505ED931}" srcId="{DAD2E8CB-B0C4-4E9E-9533-C0B4F23DB878}" destId="{08AE9B92-3BC1-41D3-BBFE-D9450DB6BDAF}" srcOrd="1" destOrd="0" parTransId="{BF001DF6-48C7-4924-BF88-0B692C171C96}" sibTransId="{0DC0D24B-A46A-4C60-9936-8EF2CD70D539}"/>
    <dgm:cxn modelId="{FF5D960E-4261-4030-AD64-CF34C5911D57}" type="presOf" srcId="{ABE7160C-AEDB-433E-B634-D1E7B141DF0C}" destId="{88973304-9C8A-4470-B219-D15709B190FD}" srcOrd="0" destOrd="0" presId="urn:microsoft.com/office/officeart/2005/8/layout/list1"/>
    <dgm:cxn modelId="{ACB2870F-37AF-4E99-A831-ED9D235FA633}" type="presOf" srcId="{61CE5550-7F9A-47E9-98A7-A1EDF6494A8E}" destId="{E63112E3-0661-4979-8974-84F3B6B98CD3}" srcOrd="1" destOrd="0" presId="urn:microsoft.com/office/officeart/2005/8/layout/list1"/>
    <dgm:cxn modelId="{7BD32B2E-AB7C-486E-B707-84B9FB13877A}" type="presOf" srcId="{DAD2E8CB-B0C4-4E9E-9533-C0B4F23DB878}" destId="{A611B8D7-5900-4789-8B34-B80C3D98CF98}" srcOrd="0" destOrd="0" presId="urn:microsoft.com/office/officeart/2005/8/layout/list1"/>
    <dgm:cxn modelId="{27DE483B-8B65-4661-94B5-5F038172797A}" type="presOf" srcId="{DAD2E8CB-B0C4-4E9E-9533-C0B4F23DB878}" destId="{899CE003-4AFC-4DC7-8D57-D33959FDA60D}" srcOrd="1" destOrd="0" presId="urn:microsoft.com/office/officeart/2005/8/layout/list1"/>
    <dgm:cxn modelId="{3BA91E40-7148-4C5B-B8A3-5D8B73D23B35}" type="presOf" srcId="{ABE7160C-AEDB-433E-B634-D1E7B141DF0C}" destId="{B1CB970C-BBDD-477A-A835-F9722D235C10}" srcOrd="1" destOrd="0" presId="urn:microsoft.com/office/officeart/2005/8/layout/list1"/>
    <dgm:cxn modelId="{B1BB6540-8627-4E47-B7CE-86A179AFA457}" srcId="{61CE5550-7F9A-47E9-98A7-A1EDF6494A8E}" destId="{5EE9219B-324A-429D-98C4-40A0E9F14CAE}" srcOrd="0" destOrd="0" parTransId="{7ECD4678-C577-4008-B3F7-F8CD586CFCB7}" sibTransId="{F5213CDD-FF15-462F-8784-183D36E2F8D1}"/>
    <dgm:cxn modelId="{9B813143-0084-44FC-A1DC-B6CA947B0935}" srcId="{DF0AB036-F113-4839-8BC5-3F3135B1D72B}" destId="{61CE5550-7F9A-47E9-98A7-A1EDF6494A8E}" srcOrd="3" destOrd="0" parTransId="{B2522F1D-589E-44BD-89A6-18287E64FE73}" sibTransId="{5D0BF30D-1EC6-4109-BC38-7DF8D52F4127}"/>
    <dgm:cxn modelId="{DDD2A566-C8F2-4F1D-9ECA-AD2DE46EE6E8}" srcId="{ABE7160C-AEDB-433E-B634-D1E7B141DF0C}" destId="{9A139AFF-817A-4239-AC60-9752AB76E41F}" srcOrd="0" destOrd="0" parTransId="{68E7AE71-566F-4340-9A3A-25D2E7BC4C0C}" sibTransId="{39F9FB70-6C6A-4297-829F-D126B869B888}"/>
    <dgm:cxn modelId="{09173067-7C4B-4D65-9C38-F5A96E3B8311}" type="presOf" srcId="{6AEDCF85-F4F2-4171-8687-74C5D8D7EA81}" destId="{668FA4FA-6BCD-44DF-BB52-44DFC9B9D998}" srcOrd="0" destOrd="0" presId="urn:microsoft.com/office/officeart/2005/8/layout/list1"/>
    <dgm:cxn modelId="{5225904C-5D24-4306-B792-696BD0C4D45D}" srcId="{DF0AB036-F113-4839-8BC5-3F3135B1D72B}" destId="{DAD2E8CB-B0C4-4E9E-9533-C0B4F23DB878}" srcOrd="1" destOrd="0" parTransId="{36671231-FBB4-4BF6-8C4C-4FDD2C840FE3}" sibTransId="{3956FB0C-B0AC-4121-9A0D-B277D6E73BCF}"/>
    <dgm:cxn modelId="{32802C56-93DD-40EE-A2A8-2196D767C56A}" type="presOf" srcId="{D76368E1-F416-4DCA-9AC0-BFA9D71A694F}" destId="{692700F2-335F-431A-ABFB-0B476D43AE47}" srcOrd="0" destOrd="2" presId="urn:microsoft.com/office/officeart/2005/8/layout/list1"/>
    <dgm:cxn modelId="{CD15F777-0CF5-4297-A788-286914DC135E}" type="presOf" srcId="{6AEDCF85-F4F2-4171-8687-74C5D8D7EA81}" destId="{F34E90A2-3397-40D2-AC01-44DDDA9C9CF9}" srcOrd="1" destOrd="0" presId="urn:microsoft.com/office/officeart/2005/8/layout/list1"/>
    <dgm:cxn modelId="{1FC5027B-9D4E-44AA-882E-04DC83ADC160}" type="presOf" srcId="{D0F37A90-7467-4ADF-9B5F-895B4E9640B3}" destId="{5AFCBA52-485D-4C05-96FE-5B73BDCBF9F8}" srcOrd="0" destOrd="0" presId="urn:microsoft.com/office/officeart/2005/8/layout/list1"/>
    <dgm:cxn modelId="{3C753195-8799-40CB-B961-D7BD56089133}" srcId="{DF0AB036-F113-4839-8BC5-3F3135B1D72B}" destId="{ABE7160C-AEDB-433E-B634-D1E7B141DF0C}" srcOrd="0" destOrd="0" parTransId="{1F7B5B99-B176-47AD-A4C3-35ECF71A1DCF}" sibTransId="{B830396A-A143-43C5-B91D-C9429C205D44}"/>
    <dgm:cxn modelId="{408E5BA9-3037-43AE-90D0-548F9074C9FE}" type="presOf" srcId="{5EE9219B-324A-429D-98C4-40A0E9F14CAE}" destId="{4AC1270A-5000-4D00-836A-7B772CE498F3}" srcOrd="0" destOrd="0" presId="urn:microsoft.com/office/officeart/2005/8/layout/list1"/>
    <dgm:cxn modelId="{BE80F0B0-BB0C-4DD9-9FE2-3C12C979AF7D}" type="presOf" srcId="{9A139AFF-817A-4239-AC60-9752AB76E41F}" destId="{743F3166-E766-41FD-AE7F-1E155490FABD}" srcOrd="0" destOrd="0" presId="urn:microsoft.com/office/officeart/2005/8/layout/list1"/>
    <dgm:cxn modelId="{3F0849BE-091F-4269-A304-8D0D416EC602}" type="presOf" srcId="{B912F908-DD97-42DA-B75E-953DDA8C3265}" destId="{692700F2-335F-431A-ABFB-0B476D43AE47}" srcOrd="0" destOrd="0" presId="urn:microsoft.com/office/officeart/2005/8/layout/list1"/>
    <dgm:cxn modelId="{3FED1ECC-C538-4CC9-99BF-49017A44C90C}" srcId="{DAD2E8CB-B0C4-4E9E-9533-C0B4F23DB878}" destId="{B912F908-DD97-42DA-B75E-953DDA8C3265}" srcOrd="0" destOrd="0" parTransId="{EBB091F0-106A-4412-8BDF-A5048EC3EAD0}" sibTransId="{072857AD-1094-4273-93DC-B5D241FE9E86}"/>
    <dgm:cxn modelId="{5AB002D9-BBAB-4D70-B711-509B1DAF40BA}" type="presOf" srcId="{DF0AB036-F113-4839-8BC5-3F3135B1D72B}" destId="{8EA518C5-645D-4A88-BDC0-66C21CF8C436}" srcOrd="0" destOrd="0" presId="urn:microsoft.com/office/officeart/2005/8/layout/list1"/>
    <dgm:cxn modelId="{60FF1DDB-0809-4389-877E-86F570ADF456}" srcId="{DAD2E8CB-B0C4-4E9E-9533-C0B4F23DB878}" destId="{D76368E1-F416-4DCA-9AC0-BFA9D71A694F}" srcOrd="2" destOrd="0" parTransId="{E6D75D51-71F3-4D34-B3E6-FE514BEBFD0A}" sibTransId="{B6B85BA2-23E5-4805-AE1E-8BF713F8F0B5}"/>
    <dgm:cxn modelId="{83AAEFDC-5452-4F23-AFDC-0CF84D0B6E73}" type="presOf" srcId="{08AE9B92-3BC1-41D3-BBFE-D9450DB6BDAF}" destId="{692700F2-335F-431A-ABFB-0B476D43AE47}" srcOrd="0" destOrd="1" presId="urn:microsoft.com/office/officeart/2005/8/layout/list1"/>
    <dgm:cxn modelId="{1851A2E3-A8AA-4E0C-9219-27B48E601723}" srcId="{6AEDCF85-F4F2-4171-8687-74C5D8D7EA81}" destId="{D0F37A90-7467-4ADF-9B5F-895B4E9640B3}" srcOrd="0" destOrd="0" parTransId="{87F1BDC2-0281-41F7-B572-8FEA4DDFCC6A}" sibTransId="{846544A1-8EA5-441C-B502-68D3310AC6CF}"/>
    <dgm:cxn modelId="{DCF3D1FE-E901-425E-8573-114DB405D35D}" srcId="{DF0AB036-F113-4839-8BC5-3F3135B1D72B}" destId="{6AEDCF85-F4F2-4171-8687-74C5D8D7EA81}" srcOrd="2" destOrd="0" parTransId="{FD0144D1-C654-400D-8ACD-17F93688A02A}" sibTransId="{39A0C3A4-F793-4E11-A22C-07EAD128460D}"/>
    <dgm:cxn modelId="{92FE6C4D-6FD9-4443-9370-99A8725706D9}" type="presParOf" srcId="{8EA518C5-645D-4A88-BDC0-66C21CF8C436}" destId="{0676393C-61CF-40D5-A073-0EBD9AF4FAB0}" srcOrd="0" destOrd="0" presId="urn:microsoft.com/office/officeart/2005/8/layout/list1"/>
    <dgm:cxn modelId="{B9F34628-2A17-4194-9B1F-C93A9EF491B6}" type="presParOf" srcId="{0676393C-61CF-40D5-A073-0EBD9AF4FAB0}" destId="{88973304-9C8A-4470-B219-D15709B190FD}" srcOrd="0" destOrd="0" presId="urn:microsoft.com/office/officeart/2005/8/layout/list1"/>
    <dgm:cxn modelId="{C6223F7E-3396-4811-A406-06FE4408F79A}" type="presParOf" srcId="{0676393C-61CF-40D5-A073-0EBD9AF4FAB0}" destId="{B1CB970C-BBDD-477A-A835-F9722D235C10}" srcOrd="1" destOrd="0" presId="urn:microsoft.com/office/officeart/2005/8/layout/list1"/>
    <dgm:cxn modelId="{A866A2FD-F71A-4748-82A9-8FE947137C37}" type="presParOf" srcId="{8EA518C5-645D-4A88-BDC0-66C21CF8C436}" destId="{23B2161B-7C33-4AF8-A13A-1B5D5D91F5AE}" srcOrd="1" destOrd="0" presId="urn:microsoft.com/office/officeart/2005/8/layout/list1"/>
    <dgm:cxn modelId="{B4E7929B-8EEA-4581-A43C-EE16943598EA}" type="presParOf" srcId="{8EA518C5-645D-4A88-BDC0-66C21CF8C436}" destId="{743F3166-E766-41FD-AE7F-1E155490FABD}" srcOrd="2" destOrd="0" presId="urn:microsoft.com/office/officeart/2005/8/layout/list1"/>
    <dgm:cxn modelId="{41B11DDC-5B92-494E-9914-B0FDC7A46477}" type="presParOf" srcId="{8EA518C5-645D-4A88-BDC0-66C21CF8C436}" destId="{CA03AB43-90DF-4DE0-9776-185E52B9E2E1}" srcOrd="3" destOrd="0" presId="urn:microsoft.com/office/officeart/2005/8/layout/list1"/>
    <dgm:cxn modelId="{84A84B8F-6B0C-4E34-BB2A-A5123769A7FB}" type="presParOf" srcId="{8EA518C5-645D-4A88-BDC0-66C21CF8C436}" destId="{A3E25436-940C-40E6-ABB9-E49CC7D304A1}" srcOrd="4" destOrd="0" presId="urn:microsoft.com/office/officeart/2005/8/layout/list1"/>
    <dgm:cxn modelId="{F45AE842-3C35-4186-9F01-E92B3BA96C1D}" type="presParOf" srcId="{A3E25436-940C-40E6-ABB9-E49CC7D304A1}" destId="{A611B8D7-5900-4789-8B34-B80C3D98CF98}" srcOrd="0" destOrd="0" presId="urn:microsoft.com/office/officeart/2005/8/layout/list1"/>
    <dgm:cxn modelId="{A87FA101-5B9C-4E2B-9557-1AA17D074774}" type="presParOf" srcId="{A3E25436-940C-40E6-ABB9-E49CC7D304A1}" destId="{899CE003-4AFC-4DC7-8D57-D33959FDA60D}" srcOrd="1" destOrd="0" presId="urn:microsoft.com/office/officeart/2005/8/layout/list1"/>
    <dgm:cxn modelId="{D9CDF04F-7EFB-4F60-89C1-0911FD9C62EC}" type="presParOf" srcId="{8EA518C5-645D-4A88-BDC0-66C21CF8C436}" destId="{63A22112-3FF7-4DFE-A348-16ACDB62164A}" srcOrd="5" destOrd="0" presId="urn:microsoft.com/office/officeart/2005/8/layout/list1"/>
    <dgm:cxn modelId="{78BB0309-7405-4DCC-90AA-DBAA8D98608B}" type="presParOf" srcId="{8EA518C5-645D-4A88-BDC0-66C21CF8C436}" destId="{692700F2-335F-431A-ABFB-0B476D43AE47}" srcOrd="6" destOrd="0" presId="urn:microsoft.com/office/officeart/2005/8/layout/list1"/>
    <dgm:cxn modelId="{6AF210F9-A45E-46DE-9F29-56F993924268}" type="presParOf" srcId="{8EA518C5-645D-4A88-BDC0-66C21CF8C436}" destId="{73883E42-51F0-4FE0-A3D7-87C99922009C}" srcOrd="7" destOrd="0" presId="urn:microsoft.com/office/officeart/2005/8/layout/list1"/>
    <dgm:cxn modelId="{CF3A9B7C-D33C-4C12-AE54-6C57B68DEF57}" type="presParOf" srcId="{8EA518C5-645D-4A88-BDC0-66C21CF8C436}" destId="{52329B97-98AA-4729-B630-E807040FEA5E}" srcOrd="8" destOrd="0" presId="urn:microsoft.com/office/officeart/2005/8/layout/list1"/>
    <dgm:cxn modelId="{5AE83FE0-4267-499B-A291-DDA127E4915A}" type="presParOf" srcId="{52329B97-98AA-4729-B630-E807040FEA5E}" destId="{668FA4FA-6BCD-44DF-BB52-44DFC9B9D998}" srcOrd="0" destOrd="0" presId="urn:microsoft.com/office/officeart/2005/8/layout/list1"/>
    <dgm:cxn modelId="{4E8276C3-4E69-433B-A746-B3714B8548DA}" type="presParOf" srcId="{52329B97-98AA-4729-B630-E807040FEA5E}" destId="{F34E90A2-3397-40D2-AC01-44DDDA9C9CF9}" srcOrd="1" destOrd="0" presId="urn:microsoft.com/office/officeart/2005/8/layout/list1"/>
    <dgm:cxn modelId="{3668A1A1-BE13-4524-A9F3-9B7F4F8018B2}" type="presParOf" srcId="{8EA518C5-645D-4A88-BDC0-66C21CF8C436}" destId="{A2279C17-2991-4843-AA3B-3EAE337BD26E}" srcOrd="9" destOrd="0" presId="urn:microsoft.com/office/officeart/2005/8/layout/list1"/>
    <dgm:cxn modelId="{1D2F16D1-2B67-4A33-98B7-CCE55814B952}" type="presParOf" srcId="{8EA518C5-645D-4A88-BDC0-66C21CF8C436}" destId="{5AFCBA52-485D-4C05-96FE-5B73BDCBF9F8}" srcOrd="10" destOrd="0" presId="urn:microsoft.com/office/officeart/2005/8/layout/list1"/>
    <dgm:cxn modelId="{D25C0C5C-0852-4A38-9B5E-7B939F9086B5}" type="presParOf" srcId="{8EA518C5-645D-4A88-BDC0-66C21CF8C436}" destId="{D6582C4E-11FA-4FD6-A32C-0B7F226D1576}" srcOrd="11" destOrd="0" presId="urn:microsoft.com/office/officeart/2005/8/layout/list1"/>
    <dgm:cxn modelId="{CC02A81F-D871-4BA2-9862-190F7981C7E1}" type="presParOf" srcId="{8EA518C5-645D-4A88-BDC0-66C21CF8C436}" destId="{95DFFBBA-4FAE-473C-8A6F-338CD71BC97F}" srcOrd="12" destOrd="0" presId="urn:microsoft.com/office/officeart/2005/8/layout/list1"/>
    <dgm:cxn modelId="{823B9C2E-6796-41EA-9D0A-D0296219BA98}" type="presParOf" srcId="{95DFFBBA-4FAE-473C-8A6F-338CD71BC97F}" destId="{220EF1B2-76E4-48E9-83EB-AB0A9E70984C}" srcOrd="0" destOrd="0" presId="urn:microsoft.com/office/officeart/2005/8/layout/list1"/>
    <dgm:cxn modelId="{2D959CFA-F508-4E7C-B783-718C2EB3AEF4}" type="presParOf" srcId="{95DFFBBA-4FAE-473C-8A6F-338CD71BC97F}" destId="{E63112E3-0661-4979-8974-84F3B6B98CD3}" srcOrd="1" destOrd="0" presId="urn:microsoft.com/office/officeart/2005/8/layout/list1"/>
    <dgm:cxn modelId="{F5973C3B-EA12-4A63-A879-AA0A33E56457}" type="presParOf" srcId="{8EA518C5-645D-4A88-BDC0-66C21CF8C436}" destId="{94ED8560-CC20-4C9C-AE4D-CDBE2D30F368}" srcOrd="13" destOrd="0" presId="urn:microsoft.com/office/officeart/2005/8/layout/list1"/>
    <dgm:cxn modelId="{5C935111-4619-44C8-B73A-3DCF87EEE10D}" type="presParOf" srcId="{8EA518C5-645D-4A88-BDC0-66C21CF8C436}" destId="{4AC1270A-5000-4D00-836A-7B772CE498F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4979C-DB7D-4C38-9CE6-DC40DEAD88F7}">
      <dsp:nvSpPr>
        <dsp:cNvPr id="0" name=""/>
        <dsp:cNvSpPr/>
      </dsp:nvSpPr>
      <dsp:spPr>
        <a:xfrm>
          <a:off x="504900" y="416556"/>
          <a:ext cx="2785621" cy="2785621"/>
        </a:xfrm>
        <a:prstGeom prst="blockArc">
          <a:avLst>
            <a:gd name="adj1" fmla="val 90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20F47-DE76-4F8D-B0F7-0FF7FFABA7F3}">
      <dsp:nvSpPr>
        <dsp:cNvPr id="0" name=""/>
        <dsp:cNvSpPr/>
      </dsp:nvSpPr>
      <dsp:spPr>
        <a:xfrm>
          <a:off x="504900" y="416556"/>
          <a:ext cx="2785621" cy="2785621"/>
        </a:xfrm>
        <a:prstGeom prst="blockArc">
          <a:avLst>
            <a:gd name="adj1" fmla="val 1800000"/>
            <a:gd name="adj2" fmla="val 90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236DD-5C7A-4E7C-A509-E6A875029D86}">
      <dsp:nvSpPr>
        <dsp:cNvPr id="0" name=""/>
        <dsp:cNvSpPr/>
      </dsp:nvSpPr>
      <dsp:spPr>
        <a:xfrm>
          <a:off x="504900" y="416556"/>
          <a:ext cx="2785621" cy="2785621"/>
        </a:xfrm>
        <a:prstGeom prst="blockArc">
          <a:avLst>
            <a:gd name="adj1" fmla="val 16200000"/>
            <a:gd name="adj2" fmla="val 1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B52E04-EC59-444E-A4A4-47267485B16B}">
      <dsp:nvSpPr>
        <dsp:cNvPr id="0" name=""/>
        <dsp:cNvSpPr/>
      </dsp:nvSpPr>
      <dsp:spPr>
        <a:xfrm>
          <a:off x="1256492" y="1168148"/>
          <a:ext cx="1282437" cy="1282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Law Enforcement in the US</a:t>
          </a:r>
        </a:p>
      </dsp:txBody>
      <dsp:txXfrm>
        <a:off x="1444301" y="1355957"/>
        <a:ext cx="906819" cy="906819"/>
      </dsp:txXfrm>
    </dsp:sp>
    <dsp:sp modelId="{A7A79833-1757-4A62-AF6A-24C3668D7ABE}">
      <dsp:nvSpPr>
        <dsp:cNvPr id="0" name=""/>
        <dsp:cNvSpPr/>
      </dsp:nvSpPr>
      <dsp:spPr>
        <a:xfrm>
          <a:off x="1448858" y="20"/>
          <a:ext cx="897706" cy="897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Federal</a:t>
          </a:r>
        </a:p>
      </dsp:txBody>
      <dsp:txXfrm>
        <a:off x="1580324" y="131486"/>
        <a:ext cx="634774" cy="634774"/>
      </dsp:txXfrm>
    </dsp:sp>
    <dsp:sp modelId="{3CBAF39F-2DC1-4316-AF4A-5E72D1C196ED}">
      <dsp:nvSpPr>
        <dsp:cNvPr id="0" name=""/>
        <dsp:cNvSpPr/>
      </dsp:nvSpPr>
      <dsp:spPr>
        <a:xfrm>
          <a:off x="2627079" y="2040760"/>
          <a:ext cx="897706" cy="897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State</a:t>
          </a:r>
        </a:p>
      </dsp:txBody>
      <dsp:txXfrm>
        <a:off x="2758545" y="2172226"/>
        <a:ext cx="634774" cy="634774"/>
      </dsp:txXfrm>
    </dsp:sp>
    <dsp:sp modelId="{F9A9F0C3-98D3-468F-A26F-1172E71A4BE4}">
      <dsp:nvSpPr>
        <dsp:cNvPr id="0" name=""/>
        <dsp:cNvSpPr/>
      </dsp:nvSpPr>
      <dsp:spPr>
        <a:xfrm>
          <a:off x="270636" y="2040760"/>
          <a:ext cx="897706" cy="897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Local</a:t>
          </a:r>
        </a:p>
      </dsp:txBody>
      <dsp:txXfrm>
        <a:off x="402102" y="2172226"/>
        <a:ext cx="634774" cy="634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9CC5D-EBAC-4A86-BF40-860E94C3F1CA}">
      <dsp:nvSpPr>
        <dsp:cNvPr id="0" name=""/>
        <dsp:cNvSpPr/>
      </dsp:nvSpPr>
      <dsp:spPr>
        <a:xfrm>
          <a:off x="836" y="1140013"/>
          <a:ext cx="2197536" cy="10987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Improve information on LE jurisdictional boundaries</a:t>
          </a:r>
        </a:p>
      </dsp:txBody>
      <dsp:txXfrm>
        <a:off x="33018" y="1172195"/>
        <a:ext cx="2133172" cy="1034404"/>
      </dsp:txXfrm>
    </dsp:sp>
    <dsp:sp modelId="{5671B98D-00A6-4B27-97CB-502ADA50C312}">
      <dsp:nvSpPr>
        <dsp:cNvPr id="0" name=""/>
        <dsp:cNvSpPr/>
      </dsp:nvSpPr>
      <dsp:spPr>
        <a:xfrm>
          <a:off x="2198373" y="1660129"/>
          <a:ext cx="879014" cy="58535"/>
        </a:xfrm>
        <a:custGeom>
          <a:avLst/>
          <a:gdLst/>
          <a:ahLst/>
          <a:cxnLst/>
          <a:rect l="0" t="0" r="0" b="0"/>
          <a:pathLst>
            <a:path>
              <a:moveTo>
                <a:pt x="0" y="29267"/>
              </a:moveTo>
              <a:lnTo>
                <a:pt x="879014" y="29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5905" y="1667422"/>
        <a:ext cx="43950" cy="43950"/>
      </dsp:txXfrm>
    </dsp:sp>
    <dsp:sp modelId="{C6ECC25C-4B37-4B90-AEE5-1150E0114572}">
      <dsp:nvSpPr>
        <dsp:cNvPr id="0" name=""/>
        <dsp:cNvSpPr/>
      </dsp:nvSpPr>
      <dsp:spPr>
        <a:xfrm>
          <a:off x="3077387" y="1140013"/>
          <a:ext cx="2197536" cy="10987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Enable linkages between LE jurisdiction and other characteristics </a:t>
          </a:r>
        </a:p>
      </dsp:txBody>
      <dsp:txXfrm>
        <a:off x="3109569" y="1172195"/>
        <a:ext cx="2133172" cy="1034404"/>
      </dsp:txXfrm>
    </dsp:sp>
    <dsp:sp modelId="{D46076B9-9DA3-4AE0-9E02-44926C4E71B6}">
      <dsp:nvSpPr>
        <dsp:cNvPr id="0" name=""/>
        <dsp:cNvSpPr/>
      </dsp:nvSpPr>
      <dsp:spPr>
        <a:xfrm rot="19457599">
          <a:off x="5173176" y="1344234"/>
          <a:ext cx="1082509" cy="58535"/>
        </a:xfrm>
        <a:custGeom>
          <a:avLst/>
          <a:gdLst/>
          <a:ahLst/>
          <a:cxnLst/>
          <a:rect l="0" t="0" r="0" b="0"/>
          <a:pathLst>
            <a:path>
              <a:moveTo>
                <a:pt x="0" y="29267"/>
              </a:moveTo>
              <a:lnTo>
                <a:pt x="1082509" y="292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7368" y="1346438"/>
        <a:ext cx="54125" cy="54125"/>
      </dsp:txXfrm>
    </dsp:sp>
    <dsp:sp modelId="{C452E360-E339-4F67-8042-D9A0A06B2FD4}">
      <dsp:nvSpPr>
        <dsp:cNvPr id="0" name=""/>
        <dsp:cNvSpPr/>
      </dsp:nvSpPr>
      <dsp:spPr>
        <a:xfrm>
          <a:off x="6153938" y="508221"/>
          <a:ext cx="2197536" cy="10987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Produce reported crime victimization and arrest rates</a:t>
          </a:r>
        </a:p>
      </dsp:txBody>
      <dsp:txXfrm>
        <a:off x="6186120" y="540403"/>
        <a:ext cx="2133172" cy="1034404"/>
      </dsp:txXfrm>
    </dsp:sp>
    <dsp:sp modelId="{5D039298-B080-4182-B894-792E023BD37B}">
      <dsp:nvSpPr>
        <dsp:cNvPr id="0" name=""/>
        <dsp:cNvSpPr/>
      </dsp:nvSpPr>
      <dsp:spPr>
        <a:xfrm rot="2142401">
          <a:off x="5173176" y="1976025"/>
          <a:ext cx="1082509" cy="58535"/>
        </a:xfrm>
        <a:custGeom>
          <a:avLst/>
          <a:gdLst/>
          <a:ahLst/>
          <a:cxnLst/>
          <a:rect l="0" t="0" r="0" b="0"/>
          <a:pathLst>
            <a:path>
              <a:moveTo>
                <a:pt x="0" y="29267"/>
              </a:moveTo>
              <a:lnTo>
                <a:pt x="1082509" y="292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7368" y="1978230"/>
        <a:ext cx="54125" cy="54125"/>
      </dsp:txXfrm>
    </dsp:sp>
    <dsp:sp modelId="{D92339F1-9180-4C37-BD11-0E0452CCD07C}">
      <dsp:nvSpPr>
        <dsp:cNvPr id="0" name=""/>
        <dsp:cNvSpPr/>
      </dsp:nvSpPr>
      <dsp:spPr>
        <a:xfrm>
          <a:off x="6153938" y="1771805"/>
          <a:ext cx="2197536" cy="10987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Examine community correlates of crime and arrest</a:t>
          </a:r>
        </a:p>
      </dsp:txBody>
      <dsp:txXfrm>
        <a:off x="6186120" y="1803987"/>
        <a:ext cx="2133172" cy="1034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24C8B-7E75-47B4-A763-117A9F447DE0}">
      <dsp:nvSpPr>
        <dsp:cNvPr id="0" name=""/>
        <dsp:cNvSpPr/>
      </dsp:nvSpPr>
      <dsp:spPr>
        <a:xfrm>
          <a:off x="0" y="0"/>
          <a:ext cx="85312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8BA0B-3FE4-4AE5-B7C4-2AD62CA4EFF7}">
      <dsp:nvSpPr>
        <dsp:cNvPr id="0" name=""/>
        <dsp:cNvSpPr/>
      </dsp:nvSpPr>
      <dsp:spPr>
        <a:xfrm>
          <a:off x="0" y="0"/>
          <a:ext cx="8531225" cy="6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Crosswalk of LE agency and parent government identifiers</a:t>
          </a:r>
        </a:p>
      </dsp:txBody>
      <dsp:txXfrm>
        <a:off x="0" y="0"/>
        <a:ext cx="8531225" cy="665162"/>
      </dsp:txXfrm>
    </dsp:sp>
    <dsp:sp modelId="{D8EDE094-51A4-45B9-B62D-A6CD8213DFFA}">
      <dsp:nvSpPr>
        <dsp:cNvPr id="0" name=""/>
        <dsp:cNvSpPr/>
      </dsp:nvSpPr>
      <dsp:spPr>
        <a:xfrm>
          <a:off x="0" y="665162"/>
          <a:ext cx="85312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EDFB3-A892-4CB0-B79B-00D2DA37D1A7}">
      <dsp:nvSpPr>
        <dsp:cNvPr id="0" name=""/>
        <dsp:cNvSpPr/>
      </dsp:nvSpPr>
      <dsp:spPr>
        <a:xfrm>
          <a:off x="0" y="665162"/>
          <a:ext cx="8531225" cy="6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2. </a:t>
          </a:r>
          <a:r>
            <a:rPr lang="en-US" sz="1800" kern="1200" dirty="0">
              <a:latin typeface="+mn-lt"/>
            </a:rPr>
            <a:t>TIGER/Line </a:t>
          </a:r>
          <a:r>
            <a:rPr lang="en-US" sz="1800" kern="1200" dirty="0"/>
            <a:t>shapefiles for municipal &amp; county governments linked to LE agencies</a:t>
          </a:r>
        </a:p>
      </dsp:txBody>
      <dsp:txXfrm>
        <a:off x="0" y="665162"/>
        <a:ext cx="8531225" cy="665162"/>
      </dsp:txXfrm>
    </dsp:sp>
    <dsp:sp modelId="{B4CEE48A-037B-4DC9-8C23-84A388E8FD8B}">
      <dsp:nvSpPr>
        <dsp:cNvPr id="0" name=""/>
        <dsp:cNvSpPr/>
      </dsp:nvSpPr>
      <dsp:spPr>
        <a:xfrm>
          <a:off x="0" y="1330325"/>
          <a:ext cx="85312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7CA99-23A7-4353-AB6E-A52DEE5B77FC}">
      <dsp:nvSpPr>
        <dsp:cNvPr id="0" name=""/>
        <dsp:cNvSpPr/>
      </dsp:nvSpPr>
      <dsp:spPr>
        <a:xfrm>
          <a:off x="0" y="1330325"/>
          <a:ext cx="8531225" cy="6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3. Classifications and hierarchical relationships for agencies not linked to clear units of governments</a:t>
          </a:r>
        </a:p>
      </dsp:txBody>
      <dsp:txXfrm>
        <a:off x="0" y="1330325"/>
        <a:ext cx="8531225" cy="665162"/>
      </dsp:txXfrm>
    </dsp:sp>
    <dsp:sp modelId="{F3DBF5EB-6631-4299-BDA6-5FA09582401D}">
      <dsp:nvSpPr>
        <dsp:cNvPr id="0" name=""/>
        <dsp:cNvSpPr/>
      </dsp:nvSpPr>
      <dsp:spPr>
        <a:xfrm>
          <a:off x="0" y="1995487"/>
          <a:ext cx="85312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5EE2-7F55-44F7-8603-6245D5D39142}">
      <dsp:nvSpPr>
        <dsp:cNvPr id="0" name=""/>
        <dsp:cNvSpPr/>
      </dsp:nvSpPr>
      <dsp:spPr>
        <a:xfrm>
          <a:off x="0" y="1995487"/>
          <a:ext cx="8531225" cy="6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4. Establish web browser interface to view geographic and LE agency data</a:t>
          </a:r>
        </a:p>
      </dsp:txBody>
      <dsp:txXfrm>
        <a:off x="0" y="1995487"/>
        <a:ext cx="8531225" cy="665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3166-E766-41FD-AE7F-1E155490FABD}">
      <dsp:nvSpPr>
        <dsp:cNvPr id="0" name=""/>
        <dsp:cNvSpPr/>
      </dsp:nvSpPr>
      <dsp:spPr>
        <a:xfrm>
          <a:off x="0" y="271494"/>
          <a:ext cx="4738371" cy="467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7750" tIns="229108" rIns="367750"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Linking without matching IDs</a:t>
          </a:r>
        </a:p>
      </dsp:txBody>
      <dsp:txXfrm>
        <a:off x="0" y="271494"/>
        <a:ext cx="4738371" cy="467775"/>
      </dsp:txXfrm>
    </dsp:sp>
    <dsp:sp modelId="{B1CB970C-BBDD-477A-A835-F9722D235C10}">
      <dsp:nvSpPr>
        <dsp:cNvPr id="0" name=""/>
        <dsp:cNvSpPr/>
      </dsp:nvSpPr>
      <dsp:spPr>
        <a:xfrm>
          <a:off x="236918" y="109134"/>
          <a:ext cx="3316859"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69" tIns="0" rIns="125369" bIns="0" numCol="1" spcCol="1270" anchor="ctr" anchorCtr="0">
          <a:noAutofit/>
        </a:bodyPr>
        <a:lstStyle/>
        <a:p>
          <a:pPr marL="0" lvl="0" indent="0" algn="l" defTabSz="488950">
            <a:lnSpc>
              <a:spcPct val="90000"/>
            </a:lnSpc>
            <a:spcBef>
              <a:spcPct val="0"/>
            </a:spcBef>
            <a:spcAft>
              <a:spcPct val="35000"/>
            </a:spcAft>
            <a:buNone/>
          </a:pPr>
          <a:r>
            <a:rPr lang="en-US" sz="1100" kern="1200"/>
            <a:t>Probabilistic linkage</a:t>
          </a:r>
        </a:p>
      </dsp:txBody>
      <dsp:txXfrm>
        <a:off x="252770" y="124986"/>
        <a:ext cx="3285155" cy="293016"/>
      </dsp:txXfrm>
    </dsp:sp>
    <dsp:sp modelId="{692700F2-335F-431A-ABFB-0B476D43AE47}">
      <dsp:nvSpPr>
        <dsp:cNvPr id="0" name=""/>
        <dsp:cNvSpPr/>
      </dsp:nvSpPr>
      <dsp:spPr>
        <a:xfrm>
          <a:off x="0" y="961029"/>
          <a:ext cx="4738371"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7750" tIns="229108" rIns="367750"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Geographies</a:t>
          </a:r>
        </a:p>
        <a:p>
          <a:pPr marL="57150" lvl="1" indent="-57150" algn="l" defTabSz="488950">
            <a:lnSpc>
              <a:spcPct val="90000"/>
            </a:lnSpc>
            <a:spcBef>
              <a:spcPct val="0"/>
            </a:spcBef>
            <a:spcAft>
              <a:spcPct val="15000"/>
            </a:spcAft>
            <a:buChar char="•"/>
          </a:pPr>
          <a:r>
            <a:rPr lang="en-US" sz="1100" kern="1200"/>
            <a:t>Active/inactive</a:t>
          </a:r>
        </a:p>
        <a:p>
          <a:pPr marL="57150" lvl="1" indent="-57150" algn="l" defTabSz="488950" rtl="0">
            <a:lnSpc>
              <a:spcPct val="90000"/>
            </a:lnSpc>
            <a:spcBef>
              <a:spcPct val="0"/>
            </a:spcBef>
            <a:spcAft>
              <a:spcPct val="15000"/>
            </a:spcAft>
            <a:buChar char="•"/>
          </a:pPr>
          <a:r>
            <a:rPr lang="en-US" sz="1100" kern="1200"/>
            <a:t>Missing in FBI CDE</a:t>
          </a:r>
        </a:p>
      </dsp:txBody>
      <dsp:txXfrm>
        <a:off x="0" y="961029"/>
        <a:ext cx="4738371" cy="831600"/>
      </dsp:txXfrm>
    </dsp:sp>
    <dsp:sp modelId="{899CE003-4AFC-4DC7-8D57-D33959FDA60D}">
      <dsp:nvSpPr>
        <dsp:cNvPr id="0" name=""/>
        <dsp:cNvSpPr/>
      </dsp:nvSpPr>
      <dsp:spPr>
        <a:xfrm>
          <a:off x="236918" y="798669"/>
          <a:ext cx="3316859"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69" tIns="0" rIns="125369" bIns="0" numCol="1" spcCol="1270" anchor="ctr" anchorCtr="0">
          <a:noAutofit/>
        </a:bodyPr>
        <a:lstStyle/>
        <a:p>
          <a:pPr marL="0" lvl="0" indent="0" algn="l" defTabSz="488950" rtl="0">
            <a:lnSpc>
              <a:spcPct val="90000"/>
            </a:lnSpc>
            <a:spcBef>
              <a:spcPct val="0"/>
            </a:spcBef>
            <a:spcAft>
              <a:spcPct val="35000"/>
            </a:spcAft>
            <a:buNone/>
          </a:pPr>
          <a:r>
            <a:rPr lang="en-US" sz="1100" kern="1200"/>
            <a:t>Manual reconciliations</a:t>
          </a:r>
        </a:p>
      </dsp:txBody>
      <dsp:txXfrm>
        <a:off x="252770" y="814521"/>
        <a:ext cx="3285155" cy="293016"/>
      </dsp:txXfrm>
    </dsp:sp>
    <dsp:sp modelId="{5AFCBA52-485D-4C05-96FE-5B73BDCBF9F8}">
      <dsp:nvSpPr>
        <dsp:cNvPr id="0" name=""/>
        <dsp:cNvSpPr/>
      </dsp:nvSpPr>
      <dsp:spPr>
        <a:xfrm>
          <a:off x="0" y="2014389"/>
          <a:ext cx="4738371" cy="467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7750" tIns="229108" rIns="367750"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Main focus of research</a:t>
          </a:r>
        </a:p>
      </dsp:txBody>
      <dsp:txXfrm>
        <a:off x="0" y="2014389"/>
        <a:ext cx="4738371" cy="467775"/>
      </dsp:txXfrm>
    </dsp:sp>
    <dsp:sp modelId="{F34E90A2-3397-40D2-AC01-44DDDA9C9CF9}">
      <dsp:nvSpPr>
        <dsp:cNvPr id="0" name=""/>
        <dsp:cNvSpPr/>
      </dsp:nvSpPr>
      <dsp:spPr>
        <a:xfrm>
          <a:off x="236918" y="1852029"/>
          <a:ext cx="3316859"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69" tIns="0" rIns="125369" bIns="0" numCol="1" spcCol="1270" anchor="ctr" anchorCtr="0">
          <a:noAutofit/>
        </a:bodyPr>
        <a:lstStyle/>
        <a:p>
          <a:pPr marL="0" lvl="0" indent="0" algn="l" defTabSz="488950" rtl="0">
            <a:lnSpc>
              <a:spcPct val="90000"/>
            </a:lnSpc>
            <a:spcBef>
              <a:spcPct val="0"/>
            </a:spcBef>
            <a:spcAft>
              <a:spcPct val="35000"/>
            </a:spcAft>
            <a:buNone/>
          </a:pPr>
          <a:r>
            <a:rPr lang="en-US" sz="1100" kern="1200"/>
            <a:t>Programmatic quality review</a:t>
          </a:r>
        </a:p>
      </dsp:txBody>
      <dsp:txXfrm>
        <a:off x="252770" y="1867881"/>
        <a:ext cx="3285155" cy="293016"/>
      </dsp:txXfrm>
    </dsp:sp>
    <dsp:sp modelId="{4AC1270A-5000-4D00-836A-7B772CE498F3}">
      <dsp:nvSpPr>
        <dsp:cNvPr id="0" name=""/>
        <dsp:cNvSpPr/>
      </dsp:nvSpPr>
      <dsp:spPr>
        <a:xfrm>
          <a:off x="0" y="2703924"/>
          <a:ext cx="4738371" cy="467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7750" tIns="229108" rIns="367750"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a:t>Establish boundaries</a:t>
          </a:r>
        </a:p>
      </dsp:txBody>
      <dsp:txXfrm>
        <a:off x="0" y="2703924"/>
        <a:ext cx="4738371" cy="467775"/>
      </dsp:txXfrm>
    </dsp:sp>
    <dsp:sp modelId="{E63112E3-0661-4979-8974-84F3B6B98CD3}">
      <dsp:nvSpPr>
        <dsp:cNvPr id="0" name=""/>
        <dsp:cNvSpPr/>
      </dsp:nvSpPr>
      <dsp:spPr>
        <a:xfrm>
          <a:off x="236918" y="2541564"/>
          <a:ext cx="3316859"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69" tIns="0" rIns="125369" bIns="0" numCol="1" spcCol="1270" anchor="ctr" anchorCtr="0">
          <a:noAutofit/>
        </a:bodyPr>
        <a:lstStyle/>
        <a:p>
          <a:pPr marL="0" lvl="0" indent="0" algn="l" defTabSz="488950" rtl="0">
            <a:lnSpc>
              <a:spcPct val="90000"/>
            </a:lnSpc>
            <a:spcBef>
              <a:spcPct val="0"/>
            </a:spcBef>
            <a:spcAft>
              <a:spcPct val="35000"/>
            </a:spcAft>
            <a:buNone/>
          </a:pPr>
          <a:r>
            <a:rPr lang="en-US" sz="1100" kern="1200"/>
            <a:t>Gathering TIGER/Line shapefiles</a:t>
          </a:r>
        </a:p>
      </dsp:txBody>
      <dsp:txXfrm>
        <a:off x="252770" y="2557416"/>
        <a:ext cx="328515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90862-5ADB-8257-9D89-34495D9613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9F8B60-44B9-3C29-258D-8E1689FE1E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20239-29CC-4DC0-964F-7CA2D35B73CA}" type="datetime1">
              <a:rPr lang="en-US" smtClean="0"/>
              <a:t>4/11/2025</a:t>
            </a:fld>
            <a:endParaRPr lang="en-US"/>
          </a:p>
        </p:txBody>
      </p:sp>
      <p:sp>
        <p:nvSpPr>
          <p:cNvPr id="4" name="Footer Placeholder 3">
            <a:extLst>
              <a:ext uri="{FF2B5EF4-FFF2-40B4-BE49-F238E27FC236}">
                <a16:creationId xmlns:a16="http://schemas.microsoft.com/office/drawing/2014/main" id="{06C04209-FD08-81CE-678D-BC62ED3E3C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997FCB-A706-A421-B58E-FB6D621621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DB79C-61F2-42B5-B414-92A0BA608927}" type="slidenum">
              <a:rPr lang="en-US" smtClean="0"/>
              <a:t>‹#›</a:t>
            </a:fld>
            <a:endParaRPr lang="en-US"/>
          </a:p>
        </p:txBody>
      </p:sp>
    </p:spTree>
    <p:extLst>
      <p:ext uri="{BB962C8B-B14F-4D97-AF65-F5344CB8AC3E}">
        <p14:creationId xmlns:p14="http://schemas.microsoft.com/office/powerpoint/2010/main" val="1686106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A25E8-1F7E-4FBF-8C8E-FE872C4330D1}" type="datetime1">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6B13C-3198-42BC-B6C6-E886CBD80427}" type="slidenum">
              <a:rPr lang="en-US" smtClean="0"/>
              <a:t>‹#›</a:t>
            </a:fld>
            <a:endParaRPr lang="en-US"/>
          </a:p>
        </p:txBody>
      </p:sp>
    </p:spTree>
    <p:extLst>
      <p:ext uri="{BB962C8B-B14F-4D97-AF65-F5344CB8AC3E}">
        <p14:creationId xmlns:p14="http://schemas.microsoft.com/office/powerpoint/2010/main" val="3408783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nation’s source of data on crimes reported by law enforcement is the FBI’s National Incident-Based Reporting System (NIBRS). </a:t>
            </a:r>
          </a:p>
          <a:p>
            <a:pPr marL="742950" lvl="1"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It collects detailed data on crime incidents, offenses, victims, and arrestees</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NIBRS data originate at the law enforcement (LE) agency jurisdiction level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With more than 18,000 agencies, law enforcement in the U.S. is a complex system of state, local, and federal agencies that each serve distinct populations and routinely work in overlapping jurisdictions.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On top of that, these jurisdictions do not overlap neatly with city and county boundaries identified by the U.S. Census Bureau. </a:t>
            </a:r>
            <a:endParaRPr lang="en-US" dirty="0"/>
          </a:p>
        </p:txBody>
      </p:sp>
      <p:sp>
        <p:nvSpPr>
          <p:cNvPr id="4" name="Slide Number Placeholder 3"/>
          <p:cNvSpPr>
            <a:spLocks noGrp="1"/>
          </p:cNvSpPr>
          <p:nvPr>
            <p:ph type="sldNum" sz="quarter" idx="5"/>
          </p:nvPr>
        </p:nvSpPr>
        <p:spPr/>
        <p:txBody>
          <a:bodyPr/>
          <a:lstStyle/>
          <a:p>
            <a:fld id="{6576B13C-3198-42BC-B6C6-E886CBD80427}" type="slidenum">
              <a:rPr lang="en-US" smtClean="0"/>
              <a:t>2</a:t>
            </a:fld>
            <a:endParaRPr lang="en-US"/>
          </a:p>
        </p:txBody>
      </p:sp>
    </p:spTree>
    <p:extLst>
      <p:ext uri="{BB962C8B-B14F-4D97-AF65-F5344CB8AC3E}">
        <p14:creationId xmlns:p14="http://schemas.microsoft.com/office/powerpoint/2010/main" val="31524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After the linkage process, we assembled a roster of completed agencies to create the Law Enforcement Agency Boundaries frame, which we refer to as LEAB.</a:t>
            </a:r>
          </a:p>
          <a:p>
            <a:pPr marL="285750" indent="-285750">
              <a:buFont typeface="Arial"/>
              <a:buChar char="•"/>
            </a:pPr>
            <a:r>
              <a:rPr lang="en-US"/>
              <a:t>We began LEAB once we received the 2022 CSLLEA data and it provided us with about 14,000 agencies, which we compared to our work with the 2018 roster to confirm 1600 more active units.</a:t>
            </a:r>
            <a:endParaRPr lang="en-US">
              <a:ea typeface="Calibri"/>
              <a:cs typeface="Calibri"/>
            </a:endParaRPr>
          </a:p>
          <a:p>
            <a:pPr marL="285750" indent="-285750">
              <a:buFont typeface="Arial"/>
              <a:buChar char="•"/>
            </a:pPr>
            <a:r>
              <a:rPr lang="en-US"/>
              <a:t>We added state police districts that provide local policing so that if you were to click on any location on the map you could see who is policing that area.</a:t>
            </a:r>
            <a:endParaRPr lang="en-US">
              <a:ea typeface="Calibri"/>
              <a:cs typeface="Calibri"/>
            </a:endParaRPr>
          </a:p>
          <a:p>
            <a:pPr marL="285750" indent="-285750">
              <a:buFont typeface="Arial"/>
              <a:buChar char="•"/>
            </a:pPr>
            <a:r>
              <a:rPr lang="en-US"/>
              <a:t>We added some agencies using the FBI CDE API where county agencies provide contractual service for a municipality in case geographies would be desired for these UCR and/or NIBRS submitters.</a:t>
            </a:r>
            <a:endParaRPr lang="en-US">
              <a:ea typeface="Calibri"/>
              <a:cs typeface="Calibri"/>
            </a:endParaRPr>
          </a:p>
          <a:p>
            <a:pPr marL="285750" indent="-285750">
              <a:buFont typeface="Arial"/>
              <a:buChar char="•"/>
            </a:pPr>
            <a:r>
              <a:rPr lang="en-US"/>
              <a:t>And we even found 10 units during our research that were not found on any of these data sources. These included instances where a GMAF unit did not have a link, an example being a new town in OK that took a couple of years to establish their own police department.</a:t>
            </a:r>
            <a:endParaRPr lang="en-US">
              <a:ea typeface="Calibri"/>
              <a:cs typeface="Calibri"/>
            </a:endParaRPr>
          </a:p>
          <a:p>
            <a:pPr marL="285750" indent="-285750">
              <a:buFont typeface="Arial"/>
              <a:buChar char="•"/>
            </a:pPr>
            <a:r>
              <a:rPr lang="en-US"/>
              <a:t>I will now show a demo of the LEAB app we created to help us enhance the frame.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11</a:t>
            </a:fld>
            <a:endParaRPr lang="en-US"/>
          </a:p>
        </p:txBody>
      </p:sp>
    </p:spTree>
    <p:extLst>
      <p:ext uri="{BB962C8B-B14F-4D97-AF65-F5344CB8AC3E}">
        <p14:creationId xmlns:p14="http://schemas.microsoft.com/office/powerpoint/2010/main" val="39151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Segoe UI" panose="020B0502040204020203" pitchFamily="34" charset="0"/>
              </a:rPr>
              <a:t>Some law enforcement agencies make crime data available to the public and include </a:t>
            </a:r>
            <a:r>
              <a:rPr lang="en-US" dirty="0"/>
              <a:t>the location of the incident using latitude and longitude </a:t>
            </a:r>
          </a:p>
          <a:p>
            <a:pPr marL="628650" lvl="1" indent="-171450">
              <a:buFont typeface="Arial" panose="020B0604020202020204" pitchFamily="34" charset="0"/>
              <a:buChar char="•"/>
            </a:pPr>
            <a:r>
              <a:rPr lang="en-US" dirty="0"/>
              <a:t>we have used the shapefiles already to validate the locations that agencies are reporting</a:t>
            </a:r>
          </a:p>
          <a:p>
            <a:pPr marL="171450" lvl="0" indent="-171450">
              <a:buFont typeface="Arial" panose="020B0604020202020204" pitchFamily="34" charset="0"/>
              <a:buChar char="•"/>
            </a:pPr>
            <a:r>
              <a:rPr lang="en-US" dirty="0"/>
              <a:t>Enhancing the LE agency crosswalk to include some of the more difficult agencies to match to governments – regional police, US territories, and tribal LEs</a:t>
            </a:r>
          </a:p>
          <a:p>
            <a:pPr marL="171450" lvl="0" indent="-171450">
              <a:buFont typeface="Arial" panose="020B0604020202020204" pitchFamily="34" charset="0"/>
              <a:buChar char="•"/>
            </a:pPr>
            <a:r>
              <a:rPr lang="en-US" dirty="0"/>
              <a:t>Publishing a variety of information related to this so that it can be used!</a:t>
            </a:r>
          </a:p>
          <a:p>
            <a:pPr marL="628650" lvl="1" indent="-171450">
              <a:buFont typeface="Arial" panose="020B0604020202020204" pitchFamily="34" charset="0"/>
              <a:buChar char="•"/>
            </a:pPr>
            <a:r>
              <a:rPr lang="en-US" dirty="0"/>
              <a:t>Publish the web browser data tool so that potential users can view the jurisdictional boundaries and parent government information </a:t>
            </a:r>
          </a:p>
          <a:p>
            <a:pPr marL="628650" lvl="1" indent="-171450">
              <a:buFont typeface="Arial" panose="020B0604020202020204" pitchFamily="34" charset="0"/>
              <a:buChar char="•"/>
            </a:pPr>
            <a:r>
              <a:rPr lang="en-US" dirty="0"/>
              <a:t>Publish the linkage information so that users can link other data sources of interest and do more granular local-level data analysis</a:t>
            </a:r>
          </a:p>
          <a:p>
            <a:pPr marL="628650" lvl="1" indent="-171450">
              <a:buFont typeface="Arial" panose="020B0604020202020204" pitchFamily="34" charset="0"/>
              <a:buChar char="•"/>
            </a:pPr>
            <a:r>
              <a:rPr lang="en-US" dirty="0"/>
              <a:t>Publish a user guide that explains the complex system of LE boundaries and the methodologies used to assign agency populations</a:t>
            </a:r>
          </a:p>
        </p:txBody>
      </p:sp>
      <p:sp>
        <p:nvSpPr>
          <p:cNvPr id="4" name="Slide Number Placeholder 3"/>
          <p:cNvSpPr>
            <a:spLocks noGrp="1"/>
          </p:cNvSpPr>
          <p:nvPr>
            <p:ph type="sldNum" sz="quarter" idx="5"/>
          </p:nvPr>
        </p:nvSpPr>
        <p:spPr/>
        <p:txBody>
          <a:bodyPr/>
          <a:lstStyle/>
          <a:p>
            <a:fld id="{6576B13C-3198-42BC-B6C6-E886CBD80427}" type="slidenum">
              <a:rPr lang="en-US" smtClean="0"/>
              <a:t>13</a:t>
            </a:fld>
            <a:endParaRPr lang="en-US"/>
          </a:p>
        </p:txBody>
      </p:sp>
    </p:spTree>
    <p:extLst>
      <p:ext uri="{BB962C8B-B14F-4D97-AF65-F5344CB8AC3E}">
        <p14:creationId xmlns:p14="http://schemas.microsoft.com/office/powerpoint/2010/main" val="200822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Improved information on LE jurisdictional boundaries will enable linkages between an LE agency’s jurisdiction, the population and characteristics of the community or communities served by that LE agency, and the crime incident information reported by that agency to the FBI’s NIBRS. </a:t>
            </a:r>
          </a:p>
          <a:p>
            <a:pPr marL="171450"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Produce reported crime victimization and arrest rates using the most appropriate population denominators (generate crime rates at more granular levels of geography)</a:t>
            </a:r>
          </a:p>
          <a:p>
            <a:pPr marL="171450"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Examine the community correlates of crime and arrest based on precise community-level indicators</a:t>
            </a:r>
            <a:endParaRPr lang="en-US" dirty="0"/>
          </a:p>
        </p:txBody>
      </p:sp>
      <p:sp>
        <p:nvSpPr>
          <p:cNvPr id="4" name="Slide Number Placeholder 3"/>
          <p:cNvSpPr>
            <a:spLocks noGrp="1"/>
          </p:cNvSpPr>
          <p:nvPr>
            <p:ph type="sldNum" sz="quarter" idx="5"/>
          </p:nvPr>
        </p:nvSpPr>
        <p:spPr/>
        <p:txBody>
          <a:bodyPr/>
          <a:lstStyle/>
          <a:p>
            <a:fld id="{6576B13C-3198-42BC-B6C6-E886CBD80427}" type="slidenum">
              <a:rPr lang="en-US" smtClean="0"/>
              <a:t>3</a:t>
            </a:fld>
            <a:endParaRPr lang="en-US"/>
          </a:p>
        </p:txBody>
      </p:sp>
    </p:spTree>
    <p:extLst>
      <p:ext uri="{BB962C8B-B14F-4D97-AF65-F5344CB8AC3E}">
        <p14:creationId xmlns:p14="http://schemas.microsoft.com/office/powerpoint/2010/main" val="6881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Led us to this project – the LE jurisdictional boundaries project</a:t>
            </a:r>
          </a:p>
          <a:p>
            <a:pPr marL="171450" indent="-171450">
              <a:buFont typeface="Arial" panose="020B0604020202020204" pitchFamily="34" charset="0"/>
              <a:buChar char="•"/>
            </a:pPr>
            <a:r>
              <a:rPr lang="en-US" dirty="0"/>
              <a:t>An IAA between Bureau of Justice Statistics and US Census Bureau</a:t>
            </a:r>
          </a:p>
          <a:p>
            <a:pPr marL="628650" lvl="1"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Census Bureau is uniquely situated to conduct this project, as they maintain the Census Governments Master Address File (GMAF) and the USGIS Geographic Names Information System (GNIS), as well as maintain responsibility for managing the TIGER/Line Files for various types of geographic boundaries.</a:t>
            </a:r>
          </a:p>
          <a:p>
            <a:pPr marL="171450" lvl="0" indent="-171450">
              <a:buFont typeface="Arial" panose="020B0604020202020204" pitchFamily="34" charset="0"/>
              <a:buChar char="•"/>
            </a:pPr>
            <a:r>
              <a:rPr lang="en-US" sz="1800" dirty="0">
                <a:effectLst/>
                <a:latin typeface="Times New Roman" panose="02020603050405020304" pitchFamily="18" charset="0"/>
                <a:cs typeface="Arial" panose="020B0604020202020204" pitchFamily="34" charset="0"/>
              </a:rPr>
              <a:t>Main Activities</a:t>
            </a:r>
          </a:p>
          <a:p>
            <a:pPr marL="628650" lvl="1" indent="-171450">
              <a:buFont typeface="Arial" panose="020B0604020202020204" pitchFamily="34" charset="0"/>
              <a:buChar char="•"/>
            </a:pPr>
            <a:r>
              <a:rPr lang="en-US" sz="1800" dirty="0">
                <a:effectLst/>
                <a:latin typeface="Times New Roman" panose="02020603050405020304" pitchFamily="18" charset="0"/>
                <a:cs typeface="Arial" panose="020B0604020202020204" pitchFamily="34" charset="0"/>
              </a:rPr>
              <a:t>Produce a crosswalk of agency and parent government identifiers by linking LE agencies – based on agency information provided by BJS from previous law enforcement agency statistical projects – to governments in the Census Bureau’s Governments Master Address File (GMAF) and the USGS Geographic Names Information System (GNIS).</a:t>
            </a:r>
          </a:p>
          <a:p>
            <a:pPr marL="628650" lvl="1" indent="-171450">
              <a:buFont typeface="Arial" panose="020B0604020202020204" pitchFamily="34" charset="0"/>
              <a:buChar char="•"/>
            </a:pPr>
            <a:r>
              <a:rPr lang="en-US" sz="1800" dirty="0">
                <a:effectLst/>
                <a:latin typeface="Times New Roman" panose="02020603050405020304" pitchFamily="18" charset="0"/>
                <a:cs typeface="Arial" panose="020B0604020202020204" pitchFamily="34" charset="0"/>
              </a:rPr>
              <a:t>Extract TIGER/line shapefiles for all municipal and county governments linked to law enforcement agencies.</a:t>
            </a:r>
          </a:p>
          <a:p>
            <a:pPr marL="628650" lvl="1" indent="-171450">
              <a:buFont typeface="Arial" panose="020B0604020202020204" pitchFamily="34" charset="0"/>
              <a:buChar char="•"/>
            </a:pPr>
            <a:r>
              <a:rPr lang="en-US" sz="1800" dirty="0">
                <a:effectLst/>
                <a:latin typeface="Times New Roman" panose="02020603050405020304" pitchFamily="18" charset="0"/>
                <a:cs typeface="Arial" panose="020B0604020202020204" pitchFamily="34" charset="0"/>
              </a:rPr>
              <a:t>Provide classifications and hierarchical relationships for agencies not linked to municipal or county governments (e.g., school districts, special districts, state agencies, and federal agencies).</a:t>
            </a:r>
          </a:p>
          <a:p>
            <a:pPr marL="628650" lvl="1" indent="-171450">
              <a:buFont typeface="Arial" panose="020B0604020202020204" pitchFamily="34" charset="0"/>
              <a:buChar char="•"/>
            </a:pPr>
            <a:r>
              <a:rPr lang="en-US" sz="1800" dirty="0">
                <a:effectLst/>
                <a:latin typeface="Times New Roman" panose="02020603050405020304" pitchFamily="18" charset="0"/>
                <a:cs typeface="Arial" panose="020B0604020202020204" pitchFamily="34" charset="0"/>
              </a:rPr>
              <a:t>Evaluate the feasibility of establishing a simple browser interface to view the geographic information and LE agency data</a:t>
            </a:r>
          </a:p>
          <a:p>
            <a:pPr marL="628650" lvl="1" indent="-171450">
              <a:buFont typeface="Arial" panose="020B0604020202020204" pitchFamily="34" charset="0"/>
              <a:buChar char="•"/>
            </a:pPr>
            <a:endParaRPr lang="en-US" sz="1800" dirty="0">
              <a:effectLst/>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4</a:t>
            </a:fld>
            <a:endParaRPr lang="en-US"/>
          </a:p>
        </p:txBody>
      </p:sp>
    </p:spTree>
    <p:extLst>
      <p:ext uri="{BB962C8B-B14F-4D97-AF65-F5344CB8AC3E}">
        <p14:creationId xmlns:p14="http://schemas.microsoft.com/office/powerpoint/2010/main" val="140963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As Lizzie mentioned earlier, law enforcement agency boundaries change over time, and jurisdictions sometimes overlap. </a:t>
            </a:r>
          </a:p>
          <a:p>
            <a:pPr marL="285750" indent="-285750">
              <a:buFont typeface="Arial"/>
              <a:buChar char="•"/>
            </a:pPr>
            <a:r>
              <a:rPr lang="en-US" dirty="0"/>
              <a:t>We created this map of the country's law enforcement agency boundaries to visually depict these overlapping jurisdictions. As you can see, some areas are shaded more darkly. This signifies an overlap of agency boundaries and can be seen mostly in Urban areas because they are more likely to have sheriffs, county police, and local police serving the area.</a:t>
            </a:r>
            <a:endParaRPr lang="en-US" dirty="0">
              <a:ea typeface="Calibri"/>
              <a:cs typeface="Calibri"/>
            </a:endParaRPr>
          </a:p>
          <a:p>
            <a:pPr marL="285750" indent="-285750">
              <a:buFont typeface="Arial"/>
              <a:buChar char="•"/>
            </a:pPr>
            <a:r>
              <a:rPr lang="en-US" dirty="0"/>
              <a:t>I will get into more of the findings later, but there was overall a very successful linkage rate of 98.8% between LEAs and their geographic identifiers, or GEOIDs, through the Government's Master Address File, or GMAF. And of course, there were some cases where we had to assign the GEOIDs manually, which ultimately increased the linkage rate even further, as I will mention a bit later.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5</a:t>
            </a:fld>
            <a:endParaRPr lang="en-US"/>
          </a:p>
        </p:txBody>
      </p:sp>
    </p:spTree>
    <p:extLst>
      <p:ext uri="{BB962C8B-B14F-4D97-AF65-F5344CB8AC3E}">
        <p14:creationId xmlns:p14="http://schemas.microsoft.com/office/powerpoint/2010/main" val="328057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Before we get into the methodology, I want to highlight key data sources we use for this project.</a:t>
            </a:r>
          </a:p>
          <a:p>
            <a:pPr marL="285750" indent="-285750">
              <a:buFont typeface="Arial"/>
              <a:buChar char="•"/>
            </a:pPr>
            <a:r>
              <a:rPr lang="en-US" dirty="0"/>
              <a:t>The 2022 Census of State and Local Law Enforcement Agencies was our main source of information for creating a roster of agencies, and we supplemented our frame using 2018 data.</a:t>
            </a:r>
          </a:p>
          <a:p>
            <a:pPr marL="285750" indent="-285750">
              <a:buFont typeface="Arial"/>
              <a:buChar char="•"/>
            </a:pPr>
            <a:r>
              <a:rPr lang="en-US" dirty="0"/>
              <a:t>The GMAF is the Census Bureau's register of independent governments used for Census of Governments and related surveys. It is continuously updated as governments are created, dissolved, or reorganized.</a:t>
            </a:r>
          </a:p>
          <a:p>
            <a:pPr marL="285750" indent="-285750">
              <a:buFont typeface="Arial"/>
              <a:buChar char="•"/>
            </a:pPr>
            <a:r>
              <a:rPr lang="en-US" dirty="0"/>
              <a:t>We used the GMAF to link public law enforcement agencies from the CSLLEA to their parent governments which gave us access to each agency's public sector data, like financial and employment information, and GEOIDs.</a:t>
            </a:r>
          </a:p>
          <a:p>
            <a:pPr marL="285750" indent="-285750">
              <a:buFont typeface="Arial"/>
              <a:buChar char="•"/>
            </a:pPr>
            <a:r>
              <a:rPr lang="en-US" dirty="0"/>
              <a:t>The TIGER/Line shapefiles are extracts of geographic data from the Census Bureau's MAF/TIGER system. They cover areas like states, tribal regions, D.C., Puerto Rico, and the Island Areas, and include a standard GEOID that links to census and survey data.</a:t>
            </a:r>
          </a:p>
          <a:p>
            <a:pPr marL="285750" indent="-285750">
              <a:buFont typeface="Arial"/>
              <a:buChar char="•"/>
            </a:pPr>
            <a:r>
              <a:rPr lang="en-US" dirty="0"/>
              <a:t>For this project, we focused on county, subdivision, city, and place boundaries. These were overall sufficient in identifying LEA jurisdictions.</a:t>
            </a:r>
          </a:p>
          <a:p>
            <a:pPr marL="285750" indent="-285750">
              <a:buFont typeface="Arial"/>
              <a:buChar char="•"/>
            </a:pPr>
            <a:r>
              <a:rPr lang="en-US" dirty="0"/>
              <a:t>Lastly, we enhanced our frame with data from the FBI's Crime Data Explorer, or CDE. This includes an API that can be used to obtain a list of law enforcement agencies whose data are included in the tool and to download UCR/NIBRS statistics. This helped us populate ORIs that were missing from the roster.</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6</a:t>
            </a:fld>
            <a:endParaRPr lang="en-US"/>
          </a:p>
        </p:txBody>
      </p:sp>
    </p:spTree>
    <p:extLst>
      <p:ext uri="{BB962C8B-B14F-4D97-AF65-F5344CB8AC3E}">
        <p14:creationId xmlns:p14="http://schemas.microsoft.com/office/powerpoint/2010/main" val="173014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The primary focus for our research was on general-purpose law enforcement agencies. These included municipal, county, and regional police departments, most sheriffs' offices, and state police agencies that provide local policing.</a:t>
            </a:r>
          </a:p>
          <a:p>
            <a:pPr marL="285750" indent="-285750">
              <a:buFont typeface="Arial"/>
              <a:buChar char="•"/>
            </a:pPr>
            <a:r>
              <a:rPr lang="en-US" dirty="0"/>
              <a:t>We started by linking LEAs from the CSLLEA to the GMAF.</a:t>
            </a:r>
            <a:endParaRPr lang="en-US">
              <a:ea typeface="Calibri"/>
              <a:cs typeface="Calibri"/>
            </a:endParaRPr>
          </a:p>
          <a:p>
            <a:pPr marL="285750" indent="-285750">
              <a:buFont typeface="Arial"/>
              <a:buChar char="•"/>
            </a:pPr>
            <a:r>
              <a:rPr lang="en-US" dirty="0"/>
              <a:t>After these prospective links were made, we validated associations between LEAs, governments, and geographies but focused on the unlinked records and FBI CDE records missing from prior frames. We used tools like internal web maps, the FBI CDE website, and the GMAF database to inspect geographies and verify agency activity.</a:t>
            </a:r>
            <a:endParaRPr lang="en-US">
              <a:ea typeface="Calibri"/>
              <a:cs typeface="Calibri"/>
            </a:endParaRPr>
          </a:p>
          <a:p>
            <a:pPr marL="285750" indent="-285750">
              <a:buFont typeface="Arial"/>
              <a:buChar char="•"/>
            </a:pPr>
            <a:r>
              <a:rPr lang="en-US" dirty="0"/>
              <a:t>I'll expand on the programmatic quality controls in the next slide where we focused on refining the results of the linkages.</a:t>
            </a:r>
            <a:endParaRPr lang="en-US">
              <a:ea typeface="Calibri"/>
              <a:cs typeface="Calibri"/>
            </a:endParaRPr>
          </a:p>
          <a:p>
            <a:pPr marL="285750" indent="-285750">
              <a:buFont typeface="Arial"/>
              <a:buChar char="•"/>
            </a:pPr>
            <a:r>
              <a:rPr lang="en-US" dirty="0"/>
              <a:t>During manual reconciliation, we assigned GEOIDs to agencies unable to be linked through the GMAF, and once all records had GEOIDs, they were connected to TIGER/Line for their geographic data.</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7</a:t>
            </a:fld>
            <a:endParaRPr lang="en-US"/>
          </a:p>
        </p:txBody>
      </p:sp>
    </p:spTree>
    <p:extLst>
      <p:ext uri="{BB962C8B-B14F-4D97-AF65-F5344CB8AC3E}">
        <p14:creationId xmlns:p14="http://schemas.microsoft.com/office/powerpoint/2010/main" val="85549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Access to multiple datasets allowed us to implement a variety of quality controls including both automated and manual checks.</a:t>
            </a:r>
          </a:p>
          <a:p>
            <a:pPr marL="285750" indent="-285750">
              <a:buFont typeface="Arial"/>
              <a:buChar char="•"/>
            </a:pPr>
            <a:r>
              <a:rPr lang="en-US" dirty="0"/>
              <a:t>Through automated checks between our LEA frame and the datasets, we started by identifying issues like geographic coverage gaps, agency address and name inconsistencies, and multiple records associating with the same government.</a:t>
            </a:r>
            <a:endParaRPr lang="en-US">
              <a:ea typeface="Calibri"/>
              <a:cs typeface="Calibri"/>
            </a:endParaRPr>
          </a:p>
          <a:p>
            <a:pPr marL="285750" indent="-285750">
              <a:buFont typeface="Arial"/>
              <a:buChar char="•"/>
            </a:pPr>
            <a:r>
              <a:rPr lang="en-US" dirty="0"/>
              <a:t>We then performed manual checks to address these questionable linkages.</a:t>
            </a:r>
            <a:endParaRPr lang="en-US">
              <a:ea typeface="Calibri"/>
              <a:cs typeface="Calibri"/>
            </a:endParaRPr>
          </a:p>
          <a:p>
            <a:pPr marL="285750" indent="-285750">
              <a:buFont typeface="Arial"/>
              <a:buChar char="•"/>
            </a:pPr>
            <a:r>
              <a:rPr lang="en-US" dirty="0"/>
              <a:t>This involved searching the GMAF and UCR Rosters to find potential agencies missing from the frame or confirm agencies were no longer operating.</a:t>
            </a:r>
            <a:endParaRPr lang="en-US">
              <a:ea typeface="Calibri"/>
              <a:cs typeface="Calibri"/>
            </a:endParaRPr>
          </a:p>
          <a:p>
            <a:pPr marL="285750" indent="-285750">
              <a:buFont typeface="Arial"/>
              <a:buChar char="•"/>
            </a:pPr>
            <a:r>
              <a:rPr lang="en-US" dirty="0"/>
              <a:t>We also used a web mapping tool to visually identify coverage gaps and to correct boundary discrepancies.</a:t>
            </a:r>
            <a:endParaRPr lang="en-US">
              <a:ea typeface="Calibri"/>
              <a:cs typeface="Calibri"/>
            </a:endParaRPr>
          </a:p>
          <a:p>
            <a:pPr marL="285750" indent="-285750">
              <a:buFont typeface="Arial"/>
              <a:buChar char="•"/>
            </a:pPr>
            <a:r>
              <a:rPr lang="en-US" dirty="0"/>
              <a:t>I will demo this web mapping tool later to show how we were able to explore these LEA boundaries on an interactive map by viewing geographies and their associated LEAs.</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8</a:t>
            </a:fld>
            <a:endParaRPr lang="en-US"/>
          </a:p>
        </p:txBody>
      </p:sp>
    </p:spTree>
    <p:extLst>
      <p:ext uri="{BB962C8B-B14F-4D97-AF65-F5344CB8AC3E}">
        <p14:creationId xmlns:p14="http://schemas.microsoft.com/office/powerpoint/2010/main" val="283010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Here is the boundary map again.</a:t>
            </a:r>
          </a:p>
          <a:p>
            <a:pPr marL="285750" indent="-285750">
              <a:buFont typeface="Arial"/>
              <a:buChar char="•"/>
            </a:pPr>
            <a:r>
              <a:rPr lang="en-US" dirty="0"/>
              <a:t>Using the GMAF, we were able to link 99.7% of general-purpose law enforcement agencies to a government, all of which linked to a GEOID. </a:t>
            </a:r>
            <a:endParaRPr lang="en-US" dirty="0">
              <a:ea typeface="Calibri"/>
              <a:cs typeface="Calibri"/>
            </a:endParaRPr>
          </a:p>
          <a:p>
            <a:pPr marL="285750" indent="-285750">
              <a:buFont typeface="Arial"/>
              <a:buChar char="•"/>
            </a:pPr>
            <a:r>
              <a:rPr lang="en-US" dirty="0"/>
              <a:t>Sheriff's offices and local police agencies were usually an easy match but of course there were some agencies that needed further research.</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9</a:t>
            </a:fld>
            <a:endParaRPr lang="en-US"/>
          </a:p>
        </p:txBody>
      </p:sp>
    </p:spTree>
    <p:extLst>
      <p:ext uri="{BB962C8B-B14F-4D97-AF65-F5344CB8AC3E}">
        <p14:creationId xmlns:p14="http://schemas.microsoft.com/office/powerpoint/2010/main" val="127064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Some agencies were not able to be directly linked to a geography from the GMAF. </a:t>
            </a:r>
          </a:p>
          <a:p>
            <a:pPr marL="285750" indent="-285750">
              <a:buFont typeface="Arial"/>
              <a:buChar char="•"/>
            </a:pPr>
            <a:r>
              <a:rPr lang="en-US"/>
              <a:t>For example, state police agencies that provide local policing in CT, MA, NJ, and DE, were able to be included since each region reported separately - meaning custom geographies could be made and this jurisdictional level coverage could be presented on the map.</a:t>
            </a:r>
            <a:endParaRPr lang="en-US">
              <a:ea typeface="Calibri"/>
              <a:cs typeface="Calibri"/>
            </a:endParaRPr>
          </a:p>
          <a:p>
            <a:pPr marL="285750" indent="-285750">
              <a:buFont typeface="Arial"/>
              <a:buChar char="•"/>
            </a:pPr>
            <a:r>
              <a:rPr lang="en-US"/>
              <a:t>Some other examples of custom boundaries having to be made would be for regional police departments that provide policing services to multiple municipalities, and for smaller agencies where they had to be linked to the next largest hierarchal agency or the most overlapping boundary.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76B13C-3198-42BC-B6C6-E886CBD80427}" type="slidenum">
              <a:rPr lang="en-US" smtClean="0"/>
              <a:t>10</a:t>
            </a:fld>
            <a:endParaRPr lang="en-US"/>
          </a:p>
        </p:txBody>
      </p:sp>
    </p:spTree>
    <p:extLst>
      <p:ext uri="{BB962C8B-B14F-4D97-AF65-F5344CB8AC3E}">
        <p14:creationId xmlns:p14="http://schemas.microsoft.com/office/powerpoint/2010/main" val="167908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1" y="1049441"/>
            <a:ext cx="8531352" cy="1790700"/>
          </a:xfrm>
        </p:spPr>
        <p:txBody>
          <a:bodyPr anchor="b"/>
          <a:lstStyle>
            <a:lvl1pPr algn="ctr">
              <a:defRPr sz="45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301751" y="2895866"/>
            <a:ext cx="8531352" cy="1241822"/>
          </a:xfrm>
        </p:spPr>
        <p:txBody>
          <a:bodyPr/>
          <a:lstStyle>
            <a:lvl1pPr marL="0" indent="0" algn="ctr">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6920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8EEE2C-A4F2-23F0-99D4-C28C68B24476}"/>
              </a:ext>
            </a:extLst>
          </p:cNvPr>
          <p:cNvSpPr txBox="1"/>
          <p:nvPr userDrawn="1"/>
        </p:nvSpPr>
        <p:spPr>
          <a:xfrm>
            <a:off x="1103168" y="4400550"/>
            <a:ext cx="6937664" cy="276999"/>
          </a:xfrm>
          <a:prstGeom prst="rect">
            <a:avLst/>
          </a:prstGeom>
          <a:noFill/>
        </p:spPr>
        <p:txBody>
          <a:bodyPr wrap="square" rtlCol="0">
            <a:spAutoFit/>
          </a:bodyPr>
          <a:lstStyle/>
          <a:p>
            <a:pPr algn="ctr"/>
            <a:r>
              <a:rPr lang="en-US" sz="1200">
                <a:solidFill>
                  <a:schemeClr val="bg1"/>
                </a:solidFill>
                <a:latin typeface="Roboto" panose="02000000000000000000" pitchFamily="2" charset="0"/>
                <a:ea typeface="Roboto" panose="02000000000000000000" pitchFamily="2" charset="0"/>
              </a:rPr>
              <a:t>810 Seventh Street, NW, Washington, DC 20531    </a:t>
            </a:r>
            <a:r>
              <a:rPr lang="en-US" sz="1200">
                <a:solidFill>
                  <a:srgbClr val="B5C9E1"/>
                </a:solidFill>
                <a:latin typeface="Roboto" panose="02000000000000000000" pitchFamily="2" charset="0"/>
                <a:ea typeface="Roboto" panose="02000000000000000000" pitchFamily="2" charset="0"/>
              </a:rPr>
              <a:t>|</a:t>
            </a:r>
            <a:r>
              <a:rPr lang="en-US" sz="1200">
                <a:solidFill>
                  <a:schemeClr val="bg1"/>
                </a:solidFill>
                <a:latin typeface="Roboto" panose="02000000000000000000" pitchFamily="2" charset="0"/>
                <a:ea typeface="Roboto" panose="02000000000000000000" pitchFamily="2" charset="0"/>
              </a:rPr>
              <a:t>     Phone: +1 (202) 307-0765    </a:t>
            </a:r>
            <a:r>
              <a:rPr lang="en-US" sz="1200">
                <a:solidFill>
                  <a:srgbClr val="B5C9E1"/>
                </a:solidFill>
                <a:latin typeface="Roboto" panose="02000000000000000000" pitchFamily="2" charset="0"/>
                <a:ea typeface="Roboto" panose="02000000000000000000" pitchFamily="2" charset="0"/>
              </a:rPr>
              <a:t>|</a:t>
            </a:r>
            <a:r>
              <a:rPr lang="en-US" sz="1200">
                <a:solidFill>
                  <a:schemeClr val="bg1"/>
                </a:solidFill>
                <a:latin typeface="Roboto" panose="02000000000000000000" pitchFamily="2" charset="0"/>
                <a:ea typeface="Roboto" panose="02000000000000000000" pitchFamily="2" charset="0"/>
              </a:rPr>
              <a:t>   </a:t>
            </a:r>
            <a:r>
              <a:rPr lang="en-US" sz="1200" b="1">
                <a:solidFill>
                  <a:schemeClr val="bg1"/>
                </a:solidFill>
                <a:latin typeface="Roboto" panose="02000000000000000000" pitchFamily="2" charset="0"/>
                <a:ea typeface="Roboto" panose="02000000000000000000" pitchFamily="2" charset="0"/>
              </a:rPr>
              <a:t>bjs.gov</a:t>
            </a:r>
          </a:p>
        </p:txBody>
      </p:sp>
    </p:spTree>
    <p:extLst>
      <p:ext uri="{BB962C8B-B14F-4D97-AF65-F5344CB8AC3E}">
        <p14:creationId xmlns:p14="http://schemas.microsoft.com/office/powerpoint/2010/main" val="276504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9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1752" y="1085775"/>
            <a:ext cx="8531352" cy="2139553"/>
          </a:xfrm>
        </p:spPr>
        <p:txBody>
          <a:bodyPr anchor="b"/>
          <a:lstStyle>
            <a:lvl1pPr>
              <a:defRPr sz="450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301752" y="3307030"/>
            <a:ext cx="8531352" cy="1125140"/>
          </a:xfrm>
        </p:spPr>
        <p:txBody>
          <a:bodyPr/>
          <a:lstStyle>
            <a:lvl1pPr marL="0" indent="0">
              <a:buNone/>
              <a:defRPr sz="18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491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304800" y="2146267"/>
            <a:ext cx="4210050" cy="277695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146266"/>
            <a:ext cx="4212069" cy="277696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45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1752" y="1073663"/>
            <a:ext cx="7886700" cy="994172"/>
          </a:xfrm>
        </p:spPr>
        <p:txBody>
          <a:bodyPr/>
          <a:lstStyle>
            <a:lvl1pPr>
              <a:defRPr>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296017" y="2055448"/>
            <a:ext cx="3868340" cy="617934"/>
          </a:xfrm>
        </p:spPr>
        <p:txBody>
          <a:bodyPr anchor="b"/>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6017" y="2673383"/>
            <a:ext cx="3868340" cy="2249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95325" y="2055448"/>
            <a:ext cx="3887391" cy="617934"/>
          </a:xfrm>
        </p:spPr>
        <p:txBody>
          <a:bodyPr anchor="b"/>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95325" y="2673383"/>
            <a:ext cx="3887391" cy="2249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49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76429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6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51" y="957386"/>
            <a:ext cx="8531352" cy="1790700"/>
          </a:xfrm>
          <a:prstGeom prst="rect">
            <a:avLst/>
          </a:prstGeom>
        </p:spPr>
        <p:txBody>
          <a:bodyPr anchor="b"/>
          <a:lstStyle>
            <a:lvl1pPr algn="ctr">
              <a:defRPr sz="4500">
                <a:solidFill>
                  <a:schemeClr val="bg1"/>
                </a:solidFill>
                <a:latin typeface="Roboto" panose="02000000000000000000" pitchFamily="2" charset="0"/>
                <a:ea typeface="Roboto" panose="02000000000000000000" pitchFamily="2" charset="0"/>
              </a:defRPr>
            </a:lvl1pPr>
          </a:lstStyle>
          <a:p>
            <a:pPr algn="ctr" defTabSz="914377">
              <a:spcBef>
                <a:spcPct val="0"/>
              </a:spcBef>
              <a:defRPr/>
            </a:pPr>
            <a:r>
              <a:rPr lang="en-US" sz="4800">
                <a:solidFill>
                  <a:schemeClr val="bg1"/>
                </a:solidFill>
                <a:latin typeface="Roboto" charset="0"/>
                <a:ea typeface="Roboto" charset="0"/>
                <a:cs typeface="Roboto" charset="0"/>
              </a:rPr>
              <a:t>Opening Title Slide</a:t>
            </a:r>
          </a:p>
        </p:txBody>
      </p:sp>
      <p:sp>
        <p:nvSpPr>
          <p:cNvPr id="3" name="Subtitle 2"/>
          <p:cNvSpPr>
            <a:spLocks noGrp="1"/>
          </p:cNvSpPr>
          <p:nvPr>
            <p:ph type="subTitle" idx="1" hasCustomPrompt="1"/>
          </p:nvPr>
        </p:nvSpPr>
        <p:spPr>
          <a:xfrm>
            <a:off x="301751" y="2817142"/>
            <a:ext cx="8531352" cy="1241822"/>
          </a:xfrm>
          <a:prstGeom prst="rect">
            <a:avLst/>
          </a:prstGeom>
        </p:spPr>
        <p:txBody>
          <a:bodyPr/>
          <a:lstStyle>
            <a:lvl1pPr marL="0" indent="0" algn="ctr">
              <a:buNone/>
              <a:defRPr sz="1800">
                <a:solidFill>
                  <a:schemeClr val="bg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342891" indent="-342891" algn="ctr">
              <a:lnSpc>
                <a:spcPts val="2000"/>
              </a:lnSpc>
              <a:spcBef>
                <a:spcPct val="20000"/>
              </a:spcBef>
              <a:defRPr/>
            </a:pPr>
            <a:r>
              <a:rPr lang="en-US">
                <a:solidFill>
                  <a:schemeClr val="bg1"/>
                </a:solidFill>
                <a:latin typeface="Roboto Medium" charset="0"/>
                <a:ea typeface="Roboto Medium" charset="0"/>
                <a:cs typeface="Roboto Medium" charset="0"/>
              </a:rPr>
              <a:t>Name</a:t>
            </a:r>
          </a:p>
          <a:p>
            <a:pPr marL="342891" indent="-342891" algn="ctr">
              <a:lnSpc>
                <a:spcPts val="2000"/>
              </a:lnSpc>
              <a:spcBef>
                <a:spcPct val="20000"/>
              </a:spcBef>
              <a:defRPr/>
            </a:pPr>
            <a:r>
              <a:rPr lang="en-US">
                <a:solidFill>
                  <a:schemeClr val="bg1"/>
                </a:solidFill>
                <a:latin typeface="Roboto Light" charset="0"/>
                <a:ea typeface="Roboto Light" charset="0"/>
                <a:cs typeface="Roboto Light" charset="0"/>
              </a:rPr>
              <a:t>Title</a:t>
            </a:r>
          </a:p>
          <a:p>
            <a:pPr marL="342891" indent="-342891" algn="ctr">
              <a:lnSpc>
                <a:spcPts val="2000"/>
              </a:lnSpc>
              <a:spcBef>
                <a:spcPct val="20000"/>
              </a:spcBef>
              <a:defRPr/>
            </a:pPr>
            <a:r>
              <a:rPr lang="en-US" sz="1800">
                <a:solidFill>
                  <a:schemeClr val="bg1"/>
                </a:solidFill>
                <a:latin typeface="Roboto Light" charset="0"/>
                <a:ea typeface="Roboto Light" charset="0"/>
                <a:cs typeface="Roboto Light" charset="0"/>
              </a:rPr>
              <a:t>Date  |  Location</a:t>
            </a:r>
          </a:p>
        </p:txBody>
      </p:sp>
    </p:spTree>
    <p:extLst>
      <p:ext uri="{BB962C8B-B14F-4D97-AF65-F5344CB8AC3E}">
        <p14:creationId xmlns:p14="http://schemas.microsoft.com/office/powerpoint/2010/main" val="71495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51" y="0"/>
            <a:ext cx="8531352" cy="5143500"/>
          </a:xfrm>
          <a:prstGeom prst="rect">
            <a:avLst/>
          </a:prstGeom>
        </p:spPr>
        <p:txBody>
          <a:bodyPr anchor="ctr"/>
          <a:lstStyle>
            <a:lvl1pPr algn="ctr">
              <a:defRPr lang="en-US" sz="900" dirty="0">
                <a:latin typeface="Roboto Bold" panose="02000000000000000000" pitchFamily="2" charset="0"/>
                <a:ea typeface="Roboto Bold" panose="02000000000000000000" pitchFamily="2" charset="0"/>
              </a:defRPr>
            </a:lvl1pPr>
          </a:lstStyle>
          <a:p>
            <a:pPr algn="ctr" defTabSz="914377">
              <a:spcBef>
                <a:spcPct val="0"/>
              </a:spcBef>
              <a:defRPr/>
            </a:pPr>
            <a:r>
              <a:rPr lang="en-US" sz="4800">
                <a:solidFill>
                  <a:schemeClr val="bg1"/>
                </a:solidFill>
                <a:latin typeface="Roboto" charset="0"/>
                <a:ea typeface="Roboto" charset="0"/>
                <a:cs typeface="Roboto" charset="0"/>
              </a:rPr>
              <a:t>Section Title Slide</a:t>
            </a:r>
          </a:p>
        </p:txBody>
      </p:sp>
    </p:spTree>
    <p:extLst>
      <p:ext uri="{BB962C8B-B14F-4D97-AF65-F5344CB8AC3E}">
        <p14:creationId xmlns:p14="http://schemas.microsoft.com/office/powerpoint/2010/main" val="405292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051560"/>
            <a:ext cx="8531352"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2108018"/>
            <a:ext cx="8531352" cy="26602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outdoor, dark&#10;&#10;Description automatically generated">
            <a:extLst>
              <a:ext uri="{FF2B5EF4-FFF2-40B4-BE49-F238E27FC236}">
                <a16:creationId xmlns:a16="http://schemas.microsoft.com/office/drawing/2014/main" id="{54288D1E-2813-990C-1A9A-950426EDB697}"/>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61898" b="20726"/>
          <a:stretch/>
        </p:blipFill>
        <p:spPr>
          <a:xfrm>
            <a:off x="1353" y="0"/>
            <a:ext cx="9141293" cy="893736"/>
          </a:xfrm>
          <a:prstGeom prst="rect">
            <a:avLst/>
          </a:prstGeom>
        </p:spPr>
      </p:pic>
      <p:pic>
        <p:nvPicPr>
          <p:cNvPr id="10" name="Picture 9">
            <a:extLst>
              <a:ext uri="{FF2B5EF4-FFF2-40B4-BE49-F238E27FC236}">
                <a16:creationId xmlns:a16="http://schemas.microsoft.com/office/drawing/2014/main" id="{1FC7F390-BA1E-F94D-4053-216526D3772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800" y="137160"/>
            <a:ext cx="2870200" cy="596900"/>
          </a:xfrm>
          <a:prstGeom prst="rect">
            <a:avLst/>
          </a:prstGeom>
        </p:spPr>
      </p:pic>
      <p:sp>
        <p:nvSpPr>
          <p:cNvPr id="4" name="Slide Number Placeholder 3">
            <a:extLst>
              <a:ext uri="{FF2B5EF4-FFF2-40B4-BE49-F238E27FC236}">
                <a16:creationId xmlns:a16="http://schemas.microsoft.com/office/drawing/2014/main" id="{1A900DD9-354D-1EC3-DFF3-4FC0E90FDDB5}"/>
              </a:ext>
            </a:extLst>
          </p:cNvPr>
          <p:cNvSpPr>
            <a:spLocks noGrp="1"/>
          </p:cNvSpPr>
          <p:nvPr>
            <p:ph type="sldNum" sz="quarter" idx="4"/>
          </p:nvPr>
        </p:nvSpPr>
        <p:spPr>
          <a:xfrm>
            <a:off x="7086600" y="48688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DC7AF07F-1CC8-48E3-A84D-AD1A1A6BFDDB}" type="slidenum">
              <a:rPr lang="en-US" smtClean="0"/>
              <a:t>‹#›</a:t>
            </a:fld>
            <a:endParaRPr lang="en-US"/>
          </a:p>
        </p:txBody>
      </p:sp>
      <p:sp>
        <p:nvSpPr>
          <p:cNvPr id="5" name="Footer Placeholder 4">
            <a:extLst>
              <a:ext uri="{FF2B5EF4-FFF2-40B4-BE49-F238E27FC236}">
                <a16:creationId xmlns:a16="http://schemas.microsoft.com/office/drawing/2014/main" id="{7F6750DF-E149-3F37-537E-3E7E27560CE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761678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dt="0"/>
  <p:txStyles>
    <p:title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9EE9AC6C-2695-EE4D-4B77-D27424A8F3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pic>
        <p:nvPicPr>
          <p:cNvPr id="10" name="Picture 9">
            <a:extLst>
              <a:ext uri="{FF2B5EF4-FFF2-40B4-BE49-F238E27FC236}">
                <a16:creationId xmlns:a16="http://schemas.microsoft.com/office/drawing/2014/main" id="{1FC7F390-BA1E-F94D-4053-216526D377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37160"/>
            <a:ext cx="2870200" cy="596900"/>
          </a:xfrm>
          <a:prstGeom prst="rect">
            <a:avLst/>
          </a:prstGeom>
        </p:spPr>
      </p:pic>
      <p:sp>
        <p:nvSpPr>
          <p:cNvPr id="2" name="Slide Number Placeholder 1">
            <a:extLst>
              <a:ext uri="{FF2B5EF4-FFF2-40B4-BE49-F238E27FC236}">
                <a16:creationId xmlns:a16="http://schemas.microsoft.com/office/drawing/2014/main" id="{EABEADFE-DA0A-A28B-16E3-C08F26A7AC3E}"/>
              </a:ext>
            </a:extLst>
          </p:cNvPr>
          <p:cNvSpPr>
            <a:spLocks noGrp="1"/>
          </p:cNvSpPr>
          <p:nvPr>
            <p:ph type="sldNum" sz="quarter" idx="4"/>
          </p:nvPr>
        </p:nvSpPr>
        <p:spPr>
          <a:xfrm>
            <a:off x="7085246" y="48688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F44289D6-E4DD-4908-B2D1-63E2DFB2A675}" type="slidenum">
              <a:rPr lang="en-US" smtClean="0"/>
              <a:t>‹#›</a:t>
            </a:fld>
            <a:endParaRPr lang="en-US"/>
          </a:p>
        </p:txBody>
      </p:sp>
      <p:sp>
        <p:nvSpPr>
          <p:cNvPr id="3" name="Footer Placeholder 2">
            <a:extLst>
              <a:ext uri="{FF2B5EF4-FFF2-40B4-BE49-F238E27FC236}">
                <a16:creationId xmlns:a16="http://schemas.microsoft.com/office/drawing/2014/main" id="{BDBC23D0-6DD0-CFAE-A02F-7550BEFC30D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34357076"/>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dt="0"/>
  <p:txStyles>
    <p:titleStyle>
      <a:lvl1pPr algn="l" defTabSz="685800" rtl="0" eaLnBrk="1" latinLnBrk="0" hangingPunct="1">
        <a:lnSpc>
          <a:spcPct val="90000"/>
        </a:lnSpc>
        <a:spcBef>
          <a:spcPct val="0"/>
        </a:spcBef>
        <a:buNone/>
        <a:defRPr sz="3300" kern="1200">
          <a:solidFill>
            <a:schemeClr val="tx1">
              <a:lumMod val="65000"/>
              <a:lumOff val="35000"/>
            </a:schemeClr>
          </a:solidFill>
          <a:latin typeface="Roboto Light" panose="02000000000000000000" pitchFamily="2" charset="0"/>
          <a:ea typeface="Roboto Light"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9EE9AC6C-2695-EE4D-4B77-D27424A8F34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895" b="34893"/>
          <a:stretch/>
        </p:blipFill>
        <p:spPr>
          <a:xfrm>
            <a:off x="1353" y="2715192"/>
            <a:ext cx="9141293" cy="2428308"/>
          </a:xfrm>
          <a:prstGeom prst="rect">
            <a:avLst/>
          </a:prstGeom>
        </p:spPr>
      </p:pic>
      <p:pic>
        <p:nvPicPr>
          <p:cNvPr id="10" name="Picture 9">
            <a:extLst>
              <a:ext uri="{FF2B5EF4-FFF2-40B4-BE49-F238E27FC236}">
                <a16:creationId xmlns:a16="http://schemas.microsoft.com/office/drawing/2014/main" id="{1FC7F390-BA1E-F94D-4053-216526D377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15423" y="2971193"/>
            <a:ext cx="4713153" cy="980169"/>
          </a:xfrm>
          <a:prstGeom prst="rect">
            <a:avLst/>
          </a:prstGeom>
        </p:spPr>
      </p:pic>
      <p:sp>
        <p:nvSpPr>
          <p:cNvPr id="2" name="Slide Number Placeholder 1">
            <a:extLst>
              <a:ext uri="{FF2B5EF4-FFF2-40B4-BE49-F238E27FC236}">
                <a16:creationId xmlns:a16="http://schemas.microsoft.com/office/drawing/2014/main" id="{B14413EA-6A30-15DA-7E42-A7D2F0EFD770}"/>
              </a:ext>
            </a:extLst>
          </p:cNvPr>
          <p:cNvSpPr>
            <a:spLocks noGrp="1"/>
          </p:cNvSpPr>
          <p:nvPr>
            <p:ph type="sldNum" sz="quarter" idx="4"/>
          </p:nvPr>
        </p:nvSpPr>
        <p:spPr>
          <a:xfrm>
            <a:off x="7086600" y="48688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D175C395-F2C8-4848-AD22-3F134B40E184}" type="slidenum">
              <a:rPr lang="en-US" smtClean="0"/>
              <a:t>‹#›</a:t>
            </a:fld>
            <a:endParaRPr lang="en-US"/>
          </a:p>
        </p:txBody>
      </p:sp>
      <p:sp>
        <p:nvSpPr>
          <p:cNvPr id="3" name="Footer Placeholder 2">
            <a:extLst>
              <a:ext uri="{FF2B5EF4-FFF2-40B4-BE49-F238E27FC236}">
                <a16:creationId xmlns:a16="http://schemas.microsoft.com/office/drawing/2014/main" id="{4B1DA5CB-FA6C-170C-1BB3-FAB5CEEE1C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4135815050"/>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685800" rtl="0" eaLnBrk="1" latinLnBrk="0" hangingPunct="1">
        <a:lnSpc>
          <a:spcPct val="90000"/>
        </a:lnSpc>
        <a:spcBef>
          <a:spcPct val="0"/>
        </a:spcBef>
        <a:buNone/>
        <a:defRPr sz="3300" kern="1200">
          <a:solidFill>
            <a:schemeClr val="tx1">
              <a:lumMod val="65000"/>
              <a:lumOff val="35000"/>
            </a:schemeClr>
          </a:solidFill>
          <a:latin typeface="Roboto Light" panose="02000000000000000000" pitchFamily="2" charset="0"/>
          <a:ea typeface="Roboto Light"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C184-A29F-C122-9245-D484CF87947D}"/>
              </a:ext>
            </a:extLst>
          </p:cNvPr>
          <p:cNvSpPr>
            <a:spLocks noGrp="1"/>
          </p:cNvSpPr>
          <p:nvPr>
            <p:ph type="ctrTitle"/>
          </p:nvPr>
        </p:nvSpPr>
        <p:spPr>
          <a:xfrm>
            <a:off x="37383" y="800101"/>
            <a:ext cx="9069233" cy="1412962"/>
          </a:xfrm>
        </p:spPr>
        <p:txBody>
          <a:bodyPr lIns="91440" tIns="45720" rIns="91440" bIns="45720" anchor="b"/>
          <a:lstStyle/>
          <a:p>
            <a:r>
              <a:rPr lang="en-US" sz="4000" dirty="0">
                <a:latin typeface="Roboto"/>
                <a:ea typeface="Roboto"/>
                <a:cs typeface="Roboto"/>
              </a:rPr>
              <a:t>Identifying Geographic Boundaries for Law Enforcement Agencies</a:t>
            </a:r>
          </a:p>
        </p:txBody>
      </p:sp>
      <p:sp>
        <p:nvSpPr>
          <p:cNvPr id="7" name="Subtitle 6">
            <a:extLst>
              <a:ext uri="{FF2B5EF4-FFF2-40B4-BE49-F238E27FC236}">
                <a16:creationId xmlns:a16="http://schemas.microsoft.com/office/drawing/2014/main" id="{50274A61-540A-D917-DAF2-A9C755066D3C}"/>
              </a:ext>
            </a:extLst>
          </p:cNvPr>
          <p:cNvSpPr>
            <a:spLocks noGrp="1"/>
          </p:cNvSpPr>
          <p:nvPr>
            <p:ph type="subTitle" idx="1"/>
          </p:nvPr>
        </p:nvSpPr>
        <p:spPr>
          <a:xfrm>
            <a:off x="306323" y="2354489"/>
            <a:ext cx="8531352" cy="1654803"/>
          </a:xfrm>
        </p:spPr>
        <p:txBody>
          <a:bodyPr lIns="91440" tIns="45720" rIns="91440" bIns="45720" anchor="t"/>
          <a:lstStyle/>
          <a:p>
            <a:pPr marL="342265" indent="-342265">
              <a:lnSpc>
                <a:spcPct val="102880"/>
              </a:lnSpc>
              <a:spcBef>
                <a:spcPct val="20000"/>
              </a:spcBef>
              <a:defRPr/>
            </a:pPr>
            <a:r>
              <a:rPr lang="en-US" dirty="0">
                <a:latin typeface="Roboto Medium"/>
                <a:ea typeface="Roboto Medium"/>
                <a:cs typeface="Roboto Medium"/>
              </a:rPr>
              <a:t>Lizabeth Remrey, PhD, Bureau of Justice Statistics </a:t>
            </a:r>
          </a:p>
          <a:p>
            <a:pPr marL="342265" indent="-342265">
              <a:lnSpc>
                <a:spcPct val="102880"/>
              </a:lnSpc>
              <a:spcBef>
                <a:spcPct val="20000"/>
              </a:spcBef>
              <a:defRPr/>
            </a:pPr>
            <a:r>
              <a:rPr lang="en-US" dirty="0">
                <a:latin typeface="Roboto Medium"/>
                <a:ea typeface="Roboto Medium"/>
                <a:cs typeface="Roboto Medium"/>
              </a:rPr>
              <a:t>Kayla Patti, U.S. Census Bureau</a:t>
            </a:r>
            <a:endParaRPr lang="en-US" dirty="0"/>
          </a:p>
          <a:p>
            <a:pPr marL="342265" indent="-342265">
              <a:lnSpc>
                <a:spcPct val="102880"/>
              </a:lnSpc>
              <a:spcBef>
                <a:spcPct val="20000"/>
              </a:spcBef>
              <a:defRPr/>
            </a:pPr>
            <a:endParaRPr lang="en-US" sz="1200" dirty="0">
              <a:latin typeface="Roboto Medium"/>
              <a:ea typeface="Roboto Medium"/>
              <a:cs typeface="Roboto Medium"/>
            </a:endParaRPr>
          </a:p>
          <a:p>
            <a:pPr marL="342265" indent="-342265">
              <a:lnSpc>
                <a:spcPct val="102880"/>
              </a:lnSpc>
              <a:spcBef>
                <a:spcPct val="20000"/>
              </a:spcBef>
              <a:defRPr/>
            </a:pPr>
            <a:r>
              <a:rPr lang="en-US" dirty="0" err="1">
                <a:latin typeface="Roboto Medium"/>
                <a:ea typeface="Roboto Medium"/>
                <a:cs typeface="Roboto Medium"/>
              </a:rPr>
              <a:t>FedCASIC</a:t>
            </a:r>
            <a:endParaRPr lang="en-US" dirty="0">
              <a:latin typeface="Roboto Medium"/>
              <a:ea typeface="Roboto Medium"/>
              <a:cs typeface="Roboto Medium"/>
            </a:endParaRPr>
          </a:p>
          <a:p>
            <a:pPr marL="342265" indent="-342265">
              <a:lnSpc>
                <a:spcPct val="102880"/>
              </a:lnSpc>
              <a:spcBef>
                <a:spcPct val="20000"/>
              </a:spcBef>
              <a:defRPr/>
            </a:pPr>
            <a:r>
              <a:rPr lang="en-US" dirty="0">
                <a:latin typeface="Roboto Light"/>
                <a:ea typeface="Roboto Light"/>
                <a:cs typeface="Roboto Light"/>
              </a:rPr>
              <a:t>April 23, 2025</a:t>
            </a:r>
            <a:endParaRPr lang="en-US" sz="1800" dirty="0">
              <a:solidFill>
                <a:schemeClr val="bg1"/>
              </a:solidFill>
              <a:latin typeface="Roboto Light" charset="0"/>
              <a:ea typeface="Roboto Light" charset="0"/>
              <a:cs typeface="Roboto Light" charset="0"/>
            </a:endParaRPr>
          </a:p>
        </p:txBody>
      </p:sp>
      <p:sp>
        <p:nvSpPr>
          <p:cNvPr id="4" name="TextBox 3">
            <a:extLst>
              <a:ext uri="{FF2B5EF4-FFF2-40B4-BE49-F238E27FC236}">
                <a16:creationId xmlns:a16="http://schemas.microsoft.com/office/drawing/2014/main" id="{7AEBF740-EEE7-2BC5-41F5-A5140310641C}"/>
              </a:ext>
            </a:extLst>
          </p:cNvPr>
          <p:cNvSpPr txBox="1"/>
          <p:nvPr/>
        </p:nvSpPr>
        <p:spPr>
          <a:xfrm>
            <a:off x="180473" y="4475861"/>
            <a:ext cx="878305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bg1"/>
                </a:solidFill>
                <a:ea typeface="Calibri"/>
                <a:cs typeface="Calibri"/>
              </a:rPr>
              <a:t>Any opinions expressed herein are those of the author(s) and do not reflect the Office of Justice Programs, Bureau of Justice Statistics, or the U.S. Census Bureau. The Bureau of Justice Statistics has reviewed this data product to ensure appropriate access, use, and disclosure avoidance protection of any confidential source data. </a:t>
            </a:r>
          </a:p>
        </p:txBody>
      </p:sp>
    </p:spTree>
    <p:extLst>
      <p:ext uri="{BB962C8B-B14F-4D97-AF65-F5344CB8AC3E}">
        <p14:creationId xmlns:p14="http://schemas.microsoft.com/office/powerpoint/2010/main" val="96146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595B-B8C8-2B77-BE2C-82D6B531310D}"/>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369EB8AF-C03E-2CCD-1AA9-5E24FDA410EB}"/>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sp>
        <p:nvSpPr>
          <p:cNvPr id="2" name="Title 1">
            <a:extLst>
              <a:ext uri="{FF2B5EF4-FFF2-40B4-BE49-F238E27FC236}">
                <a16:creationId xmlns:a16="http://schemas.microsoft.com/office/drawing/2014/main" id="{2A7DAB69-063F-5695-0133-4898557D6D71}"/>
              </a:ext>
            </a:extLst>
          </p:cNvPr>
          <p:cNvSpPr>
            <a:spLocks noGrp="1"/>
          </p:cNvSpPr>
          <p:nvPr>
            <p:ph type="title"/>
          </p:nvPr>
        </p:nvSpPr>
        <p:spPr>
          <a:xfrm>
            <a:off x="76200" y="1287780"/>
            <a:ext cx="8531352" cy="666512"/>
          </a:xfrm>
        </p:spPr>
        <p:txBody>
          <a:bodyPr>
            <a:normAutofit/>
          </a:bodyPr>
          <a:lstStyle/>
          <a:p>
            <a:r>
              <a:rPr lang="en-US" sz="1800">
                <a:solidFill>
                  <a:srgbClr val="595959"/>
                </a:solidFill>
                <a:latin typeface="Roboto Light"/>
                <a:ea typeface="Roboto Light"/>
                <a:cs typeface="Roboto Light"/>
              </a:rPr>
              <a:t>GMAF provided GEOID linkage for nearly all agencies</a:t>
            </a:r>
            <a:endParaRPr lang="en-US" sz="1800">
              <a:solidFill>
                <a:srgbClr val="595959"/>
              </a:solidFill>
              <a:cs typeface="Roboto Light"/>
            </a:endParaRPr>
          </a:p>
        </p:txBody>
      </p:sp>
      <p:graphicFrame>
        <p:nvGraphicFramePr>
          <p:cNvPr id="8" name="Table 7">
            <a:extLst>
              <a:ext uri="{FF2B5EF4-FFF2-40B4-BE49-F238E27FC236}">
                <a16:creationId xmlns:a16="http://schemas.microsoft.com/office/drawing/2014/main" id="{1DEEDE0E-BC8A-F194-F946-2B0B3053847B}"/>
              </a:ext>
            </a:extLst>
          </p:cNvPr>
          <p:cNvGraphicFramePr>
            <a:graphicFrameLocks noGrp="1"/>
          </p:cNvGraphicFramePr>
          <p:nvPr>
            <p:extLst>
              <p:ext uri="{D42A27DB-BD31-4B8C-83A1-F6EECF244321}">
                <p14:modId xmlns:p14="http://schemas.microsoft.com/office/powerpoint/2010/main" val="4093362598"/>
              </p:ext>
            </p:extLst>
          </p:nvPr>
        </p:nvGraphicFramePr>
        <p:xfrm>
          <a:off x="190500" y="2118360"/>
          <a:ext cx="8793464" cy="2580120"/>
        </p:xfrm>
        <a:graphic>
          <a:graphicData uri="http://schemas.openxmlformats.org/drawingml/2006/table">
            <a:tbl>
              <a:tblPr bandRow="1">
                <a:tableStyleId>{5C22544A-7EE6-4342-B048-85BDC9FD1C3A}</a:tableStyleId>
              </a:tblPr>
              <a:tblGrid>
                <a:gridCol w="2825609">
                  <a:extLst>
                    <a:ext uri="{9D8B030D-6E8A-4147-A177-3AD203B41FA5}">
                      <a16:colId xmlns:a16="http://schemas.microsoft.com/office/drawing/2014/main" val="1935586952"/>
                    </a:ext>
                  </a:extLst>
                </a:gridCol>
                <a:gridCol w="1542717">
                  <a:extLst>
                    <a:ext uri="{9D8B030D-6E8A-4147-A177-3AD203B41FA5}">
                      <a16:colId xmlns:a16="http://schemas.microsoft.com/office/drawing/2014/main" val="4212237922"/>
                    </a:ext>
                  </a:extLst>
                </a:gridCol>
                <a:gridCol w="1485877">
                  <a:extLst>
                    <a:ext uri="{9D8B030D-6E8A-4147-A177-3AD203B41FA5}">
                      <a16:colId xmlns:a16="http://schemas.microsoft.com/office/drawing/2014/main" val="822979223"/>
                    </a:ext>
                  </a:extLst>
                </a:gridCol>
                <a:gridCol w="1502116">
                  <a:extLst>
                    <a:ext uri="{9D8B030D-6E8A-4147-A177-3AD203B41FA5}">
                      <a16:colId xmlns:a16="http://schemas.microsoft.com/office/drawing/2014/main" val="4125779360"/>
                    </a:ext>
                  </a:extLst>
                </a:gridCol>
                <a:gridCol w="1437145">
                  <a:extLst>
                    <a:ext uri="{9D8B030D-6E8A-4147-A177-3AD203B41FA5}">
                      <a16:colId xmlns:a16="http://schemas.microsoft.com/office/drawing/2014/main" val="1062330181"/>
                    </a:ext>
                  </a:extLst>
                </a:gridCol>
              </a:tblGrid>
              <a:tr h="747744">
                <a:tc>
                  <a:txBody>
                    <a:bodyPr/>
                    <a:lstStyle/>
                    <a:p>
                      <a:pPr fontAlgn="base">
                        <a:lnSpc>
                          <a:spcPts val="2400"/>
                        </a:lnSpc>
                        <a:buNone/>
                      </a:pPr>
                      <a:r>
                        <a:rPr lang="en-US" sz="1400" b="1">
                          <a:effectLst/>
                          <a:latin typeface="Roboto Light"/>
                        </a:rPr>
                        <a:t>Law enforcement agency (LEA) type </a:t>
                      </a:r>
                      <a:endParaRPr lang="en-US" sz="1400">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noFill/>
                  </a:tcPr>
                </a:tc>
                <a:tc>
                  <a:txBody>
                    <a:bodyPr/>
                    <a:lstStyle/>
                    <a:p>
                      <a:pPr algn="ctr" fontAlgn="base">
                        <a:lnSpc>
                          <a:spcPct val="100000"/>
                        </a:lnSpc>
                        <a:buNone/>
                      </a:pPr>
                      <a:r>
                        <a:rPr lang="en-US" sz="1400" b="1">
                          <a:effectLst/>
                          <a:latin typeface="Roboto Light"/>
                        </a:rPr>
                        <a:t>%, GEOID </a:t>
                      </a:r>
                      <a:endParaRPr lang="en-US" sz="1400">
                        <a:effectLst/>
                        <a:latin typeface="Roboto Light"/>
                      </a:endParaRPr>
                    </a:p>
                    <a:p>
                      <a:pPr lvl="0" algn="ctr">
                        <a:lnSpc>
                          <a:spcPct val="100000"/>
                        </a:lnSpc>
                        <a:buNone/>
                      </a:pPr>
                      <a:r>
                        <a:rPr lang="en-US" sz="1400" b="1">
                          <a:effectLst/>
                          <a:latin typeface="Roboto Light"/>
                        </a:rPr>
                        <a:t>sourced from </a:t>
                      </a:r>
                      <a:endParaRPr lang="en-US" sz="1400">
                        <a:effectLst/>
                        <a:latin typeface="Roboto Light"/>
                      </a:endParaRPr>
                    </a:p>
                    <a:p>
                      <a:pPr lvl="0" algn="ctr">
                        <a:lnSpc>
                          <a:spcPct val="100000"/>
                        </a:lnSpc>
                        <a:buNone/>
                      </a:pPr>
                      <a:r>
                        <a:rPr lang="en-US" sz="1400" b="1">
                          <a:effectLst/>
                          <a:latin typeface="Roboto Light"/>
                        </a:rPr>
                        <a:t>GMAF link </a:t>
                      </a:r>
                      <a:endParaRPr lang="en-US" sz="1400">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solidFill>
                      <a:schemeClr val="bg2"/>
                    </a:solidFill>
                  </a:tcPr>
                </a:tc>
                <a:tc>
                  <a:txBody>
                    <a:bodyPr/>
                    <a:lstStyle/>
                    <a:p>
                      <a:pPr algn="ctr" fontAlgn="base">
                        <a:lnSpc>
                          <a:spcPct val="100000"/>
                        </a:lnSpc>
                        <a:buNone/>
                      </a:pPr>
                      <a:r>
                        <a:rPr lang="en-US" sz="1400" b="1">
                          <a:effectLst/>
                          <a:latin typeface="Roboto Light"/>
                        </a:rPr>
                        <a:t>%, GMAF link but GEOID assigned </a:t>
                      </a:r>
                      <a:endParaRPr lang="en-US" sz="1400">
                        <a:effectLst/>
                        <a:latin typeface="Roboto Light"/>
                      </a:endParaRPr>
                    </a:p>
                    <a:p>
                      <a:pPr lvl="0" algn="ctr">
                        <a:lnSpc>
                          <a:spcPct val="100000"/>
                        </a:lnSpc>
                        <a:buNone/>
                      </a:pPr>
                      <a:r>
                        <a:rPr lang="en-US" sz="1400" b="1">
                          <a:effectLst/>
                          <a:latin typeface="Roboto Light"/>
                        </a:rPr>
                        <a:t>directly </a:t>
                      </a:r>
                      <a:endParaRPr lang="en-US" sz="1400">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noFill/>
                  </a:tcPr>
                </a:tc>
                <a:tc>
                  <a:txBody>
                    <a:bodyPr/>
                    <a:lstStyle/>
                    <a:p>
                      <a:pPr algn="ctr" fontAlgn="base">
                        <a:lnSpc>
                          <a:spcPct val="100000"/>
                        </a:lnSpc>
                        <a:buNone/>
                      </a:pPr>
                      <a:r>
                        <a:rPr lang="en-US" sz="1400" b="1">
                          <a:effectLst/>
                          <a:latin typeface="Roboto Light"/>
                        </a:rPr>
                        <a:t>%, GEOID </a:t>
                      </a:r>
                      <a:endParaRPr lang="en-US" sz="1400">
                        <a:effectLst/>
                        <a:latin typeface="Roboto Light"/>
                      </a:endParaRPr>
                    </a:p>
                    <a:p>
                      <a:pPr lvl="0" algn="ctr">
                        <a:lnSpc>
                          <a:spcPct val="100000"/>
                        </a:lnSpc>
                        <a:buNone/>
                      </a:pPr>
                      <a:r>
                        <a:rPr lang="en-US" sz="1400" b="1">
                          <a:effectLst/>
                          <a:latin typeface="Roboto Light"/>
                        </a:rPr>
                        <a:t>assigned directly, no GMAF link </a:t>
                      </a:r>
                      <a:endParaRPr lang="en-US" sz="1400">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solidFill>
                      <a:schemeClr val="bg2"/>
                    </a:solidFill>
                  </a:tcPr>
                </a:tc>
                <a:tc>
                  <a:txBody>
                    <a:bodyPr/>
                    <a:lstStyle/>
                    <a:p>
                      <a:pPr algn="ctr" fontAlgn="base">
                        <a:lnSpc>
                          <a:spcPts val="2400"/>
                        </a:lnSpc>
                        <a:buNone/>
                      </a:pPr>
                      <a:r>
                        <a:rPr lang="en-US" sz="1400" b="1">
                          <a:effectLst/>
                          <a:latin typeface="Roboto Light"/>
                        </a:rPr>
                        <a:t>%, LEAs in row   </a:t>
                      </a:r>
                      <a:endParaRPr lang="en-US" sz="1400">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4038374904"/>
                  </a:ext>
                </a:extLst>
              </a:tr>
              <a:tr h="392754">
                <a:tc>
                  <a:txBody>
                    <a:bodyPr/>
                    <a:lstStyle/>
                    <a:p>
                      <a:pPr fontAlgn="base">
                        <a:lnSpc>
                          <a:spcPct val="100000"/>
                        </a:lnSpc>
                        <a:buNone/>
                      </a:pPr>
                      <a:r>
                        <a:rPr lang="en-US" sz="1400">
                          <a:effectLst/>
                          <a:latin typeface="Roboto Light"/>
                        </a:rPr>
                        <a:t>Sheriff</a:t>
                      </a:r>
                      <a:r>
                        <a:rPr lang="en-US" sz="1400" b="1">
                          <a:effectLst/>
                          <a:latin typeface="Roboto Light"/>
                        </a:rPr>
                        <a:t> </a:t>
                      </a:r>
                      <a:endParaRPr lang="en-US" sz="1400">
                        <a:effectLst/>
                        <a:latin typeface="Roboto Light"/>
                      </a:endParaRPr>
                    </a:p>
                  </a:txBody>
                  <a:tcPr marL="66675" marR="66675">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97.4%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2.3%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0.4%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100.0% </a:t>
                      </a:r>
                    </a:p>
                  </a:txBody>
                  <a:tcPr marL="66675" marR="66675">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4165090692"/>
                  </a:ext>
                </a:extLst>
              </a:tr>
              <a:tr h="392754">
                <a:tc>
                  <a:txBody>
                    <a:bodyPr/>
                    <a:lstStyle/>
                    <a:p>
                      <a:pPr fontAlgn="base">
                        <a:lnSpc>
                          <a:spcPct val="100000"/>
                        </a:lnSpc>
                        <a:buNone/>
                      </a:pPr>
                      <a:r>
                        <a:rPr lang="en-US" sz="1400">
                          <a:effectLst/>
                          <a:latin typeface="Roboto Light"/>
                        </a:rPr>
                        <a:t>County, regional, and local police  </a:t>
                      </a:r>
                      <a:r>
                        <a:rPr lang="en-US" sz="1400" b="1">
                          <a:effectLst/>
                          <a:latin typeface="Roboto Light"/>
                        </a:rPr>
                        <a:t> </a:t>
                      </a:r>
                      <a:endParaRPr lang="en-US" sz="1400">
                        <a:effectLst/>
                        <a:latin typeface="Roboto Light"/>
                      </a:endParaRPr>
                    </a:p>
                  </a:txBody>
                  <a:tcPr marL="66675" marR="66675">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99.5%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0.2%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0.3%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100.0% </a:t>
                      </a:r>
                    </a:p>
                  </a:txBody>
                  <a:tcPr marL="66675" marR="66675">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735600360"/>
                  </a:ext>
                </a:extLst>
              </a:tr>
              <a:tr h="528708">
                <a:tc>
                  <a:txBody>
                    <a:bodyPr/>
                    <a:lstStyle/>
                    <a:p>
                      <a:pPr fontAlgn="base">
                        <a:lnSpc>
                          <a:spcPct val="100000"/>
                        </a:lnSpc>
                        <a:buNone/>
                      </a:pPr>
                      <a:r>
                        <a:rPr lang="en-US" sz="1400">
                          <a:effectLst/>
                          <a:latin typeface="Roboto Light"/>
                        </a:rPr>
                        <a:t>Districts of state police providing local policing services </a:t>
                      </a:r>
                      <a:r>
                        <a:rPr lang="en-US" sz="1400" b="1">
                          <a:effectLst/>
                          <a:latin typeface="Roboto Light"/>
                        </a:rPr>
                        <a:t> </a:t>
                      </a:r>
                      <a:endParaRPr lang="en-US" sz="1400">
                        <a:effectLst/>
                        <a:latin typeface="Roboto Light"/>
                      </a:endParaRPr>
                    </a:p>
                  </a:txBody>
                  <a:tcPr marL="66675" marR="66675">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0.0%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100.0%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0.0%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100.0% </a:t>
                      </a:r>
                    </a:p>
                  </a:txBody>
                  <a:tcPr marL="66675" marR="66675">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38408164"/>
                  </a:ext>
                </a:extLst>
              </a:tr>
              <a:tr h="513602">
                <a:tc>
                  <a:txBody>
                    <a:bodyPr/>
                    <a:lstStyle/>
                    <a:p>
                      <a:pPr fontAlgn="base">
                        <a:lnSpc>
                          <a:spcPct val="100000"/>
                        </a:lnSpc>
                        <a:buNone/>
                      </a:pPr>
                      <a:r>
                        <a:rPr lang="en-US" sz="1400" b="1">
                          <a:effectLst/>
                          <a:latin typeface="Roboto Light"/>
                        </a:rPr>
                        <a:t>General-purpose LEAs in LEAB frame </a:t>
                      </a:r>
                      <a:endParaRPr lang="en-US" sz="1400">
                        <a:effectLst/>
                        <a:latin typeface="Roboto Light"/>
                      </a:endParaRPr>
                    </a:p>
                  </a:txBody>
                  <a:tcPr marL="66675" marR="66675">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98.8%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0.9%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ts val="2400"/>
                        </a:lnSpc>
                        <a:buNone/>
                      </a:pPr>
                      <a:r>
                        <a:rPr lang="en-US" sz="1400">
                          <a:effectLst/>
                          <a:latin typeface="Roboto Light"/>
                        </a:rPr>
                        <a:t>0.3% </a:t>
                      </a:r>
                    </a:p>
                  </a:txBody>
                  <a:tcPr marL="66675" marR="66675">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ts val="2400"/>
                        </a:lnSpc>
                        <a:buNone/>
                      </a:pPr>
                      <a:r>
                        <a:rPr lang="en-US" sz="1400">
                          <a:effectLst/>
                          <a:latin typeface="Roboto Light"/>
                        </a:rPr>
                        <a:t>100.0% </a:t>
                      </a:r>
                    </a:p>
                  </a:txBody>
                  <a:tcPr marL="66675" marR="66675">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207550784"/>
                  </a:ext>
                </a:extLst>
              </a:tr>
            </a:tbl>
          </a:graphicData>
        </a:graphic>
      </p:graphicFrame>
      <p:sp>
        <p:nvSpPr>
          <p:cNvPr id="4" name="TextBox 3">
            <a:extLst>
              <a:ext uri="{FF2B5EF4-FFF2-40B4-BE49-F238E27FC236}">
                <a16:creationId xmlns:a16="http://schemas.microsoft.com/office/drawing/2014/main" id="{63AE752C-E1B6-4580-5D29-F12587783655}"/>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9</a:t>
            </a:r>
          </a:p>
        </p:txBody>
      </p:sp>
    </p:spTree>
    <p:extLst>
      <p:ext uri="{BB962C8B-B14F-4D97-AF65-F5344CB8AC3E}">
        <p14:creationId xmlns:p14="http://schemas.microsoft.com/office/powerpoint/2010/main" val="167704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92FC-0072-24FE-3B3F-D4E4ACA78DAD}"/>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75E13558-6CCE-06E8-A85B-6510B26F54F7}"/>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sp>
        <p:nvSpPr>
          <p:cNvPr id="2" name="Title 1">
            <a:extLst>
              <a:ext uri="{FF2B5EF4-FFF2-40B4-BE49-F238E27FC236}">
                <a16:creationId xmlns:a16="http://schemas.microsoft.com/office/drawing/2014/main" id="{AED6F47F-60F2-79D4-BC21-26F89D680BED}"/>
              </a:ext>
            </a:extLst>
          </p:cNvPr>
          <p:cNvSpPr>
            <a:spLocks noGrp="1"/>
          </p:cNvSpPr>
          <p:nvPr>
            <p:ph type="title"/>
          </p:nvPr>
        </p:nvSpPr>
        <p:spPr>
          <a:xfrm>
            <a:off x="76200" y="1287780"/>
            <a:ext cx="8531352" cy="666512"/>
          </a:xfrm>
        </p:spPr>
        <p:txBody>
          <a:bodyPr>
            <a:normAutofit/>
          </a:bodyPr>
          <a:lstStyle/>
          <a:p>
            <a:r>
              <a:rPr lang="en-US" sz="1800">
                <a:solidFill>
                  <a:srgbClr val="595959"/>
                </a:solidFill>
                <a:latin typeface="Roboto Light"/>
                <a:ea typeface="Roboto Light"/>
                <a:cs typeface="Roboto Light"/>
              </a:rPr>
              <a:t>Law Enforcement Agency Boundaries Frame</a:t>
            </a:r>
            <a:endParaRPr lang="en-US" sz="1800">
              <a:solidFill>
                <a:srgbClr val="595959"/>
              </a:solidFill>
              <a:cs typeface="Roboto Light"/>
            </a:endParaRPr>
          </a:p>
        </p:txBody>
      </p:sp>
      <p:graphicFrame>
        <p:nvGraphicFramePr>
          <p:cNvPr id="4" name="Table 3">
            <a:extLst>
              <a:ext uri="{FF2B5EF4-FFF2-40B4-BE49-F238E27FC236}">
                <a16:creationId xmlns:a16="http://schemas.microsoft.com/office/drawing/2014/main" id="{BB073523-92B2-D913-FD37-ACF93040B507}"/>
              </a:ext>
            </a:extLst>
          </p:cNvPr>
          <p:cNvGraphicFramePr>
            <a:graphicFrameLocks noGrp="1"/>
          </p:cNvGraphicFramePr>
          <p:nvPr>
            <p:extLst>
              <p:ext uri="{D42A27DB-BD31-4B8C-83A1-F6EECF244321}">
                <p14:modId xmlns:p14="http://schemas.microsoft.com/office/powerpoint/2010/main" val="830642396"/>
              </p:ext>
            </p:extLst>
          </p:nvPr>
        </p:nvGraphicFramePr>
        <p:xfrm>
          <a:off x="403860" y="1874520"/>
          <a:ext cx="8359133" cy="2977560"/>
        </p:xfrm>
        <a:graphic>
          <a:graphicData uri="http://schemas.openxmlformats.org/drawingml/2006/table">
            <a:tbl>
              <a:tblPr bandRow="1">
                <a:tableStyleId>{5C22544A-7EE6-4342-B048-85BDC9FD1C3A}</a:tableStyleId>
              </a:tblPr>
              <a:tblGrid>
                <a:gridCol w="5830193">
                  <a:extLst>
                    <a:ext uri="{9D8B030D-6E8A-4147-A177-3AD203B41FA5}">
                      <a16:colId xmlns:a16="http://schemas.microsoft.com/office/drawing/2014/main" val="1394420849"/>
                    </a:ext>
                  </a:extLst>
                </a:gridCol>
                <a:gridCol w="2528940">
                  <a:extLst>
                    <a:ext uri="{9D8B030D-6E8A-4147-A177-3AD203B41FA5}">
                      <a16:colId xmlns:a16="http://schemas.microsoft.com/office/drawing/2014/main" val="1770207018"/>
                    </a:ext>
                  </a:extLst>
                </a:gridCol>
              </a:tblGrid>
              <a:tr h="342006">
                <a:tc>
                  <a:txBody>
                    <a:bodyPr/>
                    <a:lstStyle/>
                    <a:p>
                      <a:pPr algn="l" fontAlgn="base">
                        <a:lnSpc>
                          <a:spcPct val="100000"/>
                        </a:lnSpc>
                        <a:buNone/>
                      </a:pPr>
                      <a:r>
                        <a:rPr lang="en-US" sz="1400" b="1" i="0">
                          <a:solidFill>
                            <a:srgbClr val="000000"/>
                          </a:solidFill>
                          <a:effectLst/>
                          <a:latin typeface="Roboto Light"/>
                        </a:rPr>
                        <a:t>Universe, data source, discovery method </a:t>
                      </a:r>
                      <a:endParaRPr lang="en-US" sz="1400" b="0" i="0">
                        <a:solidFill>
                          <a:srgbClr val="000000"/>
                        </a:solidFill>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ct val="100000"/>
                        </a:lnSpc>
                        <a:buNone/>
                      </a:pPr>
                      <a:r>
                        <a:rPr lang="en-US" sz="1400" b="1" i="0">
                          <a:solidFill>
                            <a:srgbClr val="000000"/>
                          </a:solidFill>
                          <a:effectLst/>
                          <a:latin typeface="Roboto Light"/>
                        </a:rPr>
                        <a:t>Number agencies/districts</a:t>
                      </a:r>
                      <a:endParaRPr lang="en-US" sz="1400" b="0" i="0">
                        <a:solidFill>
                          <a:srgbClr val="000000"/>
                        </a:solidFill>
                        <a:effectLst/>
                        <a:latin typeface="Roboto Light"/>
                      </a:endParaRPr>
                    </a:p>
                  </a:txBody>
                  <a:tcPr marL="66675" marR="66675">
                    <a:lnL>
                      <a:noFill/>
                    </a:lnL>
                    <a:lnR>
                      <a:noFill/>
                    </a:lnR>
                    <a:lnT>
                      <a:noFill/>
                    </a:lnT>
                    <a:lnB w="9525" cap="flat" cmpd="sng" algn="ctr">
                      <a:solidFill>
                        <a:srgbClr val="8EAADB"/>
                      </a:solidFill>
                      <a:prstDash val="solid"/>
                      <a:round/>
                      <a:headEnd type="none" w="med" len="med"/>
                      <a:tailEnd type="none" w="med" len="med"/>
                    </a:lnB>
                    <a:solidFill>
                      <a:schemeClr val="bg2"/>
                    </a:solidFill>
                  </a:tcPr>
                </a:tc>
                <a:extLst>
                  <a:ext uri="{0D108BD9-81ED-4DB2-BD59-A6C34878D82A}">
                    <a16:rowId xmlns:a16="http://schemas.microsoft.com/office/drawing/2014/main" val="2789329959"/>
                  </a:ext>
                </a:extLst>
              </a:tr>
              <a:tr h="494816">
                <a:tc>
                  <a:txBody>
                    <a:bodyPr/>
                    <a:lstStyle/>
                    <a:p>
                      <a:pPr algn="l" fontAlgn="base">
                        <a:lnSpc>
                          <a:spcPct val="100000"/>
                        </a:lnSpc>
                        <a:buNone/>
                      </a:pPr>
                      <a:r>
                        <a:rPr lang="en-US" sz="1400" b="0" i="0" u="none" strike="noStrike">
                          <a:solidFill>
                            <a:srgbClr val="000000"/>
                          </a:solidFill>
                          <a:effectLst/>
                          <a:latin typeface="Roboto Light"/>
                        </a:rPr>
                        <a:t>County, regional, and local general-purpose LEAs </a:t>
                      </a:r>
                      <a:endParaRPr lang="en-US" sz="1400" b="0" i="0">
                        <a:solidFill>
                          <a:srgbClr val="000000"/>
                        </a:solidFill>
                        <a:effectLst/>
                        <a:latin typeface="Roboto Light"/>
                      </a:endParaRPr>
                    </a:p>
                    <a:p>
                      <a:pPr algn="l" fontAlgn="base">
                        <a:lnSpc>
                          <a:spcPct val="100000"/>
                        </a:lnSpc>
                        <a:buNone/>
                      </a:pPr>
                      <a:r>
                        <a:rPr lang="en-US" sz="1400" b="0" i="0" u="none" strike="noStrike">
                          <a:solidFill>
                            <a:srgbClr val="000000"/>
                          </a:solidFill>
                          <a:effectLst/>
                          <a:latin typeface="Roboto Light"/>
                        </a:rPr>
                        <a:t>from the </a:t>
                      </a:r>
                      <a:r>
                        <a:rPr lang="en-US" sz="1400" b="0" i="0">
                          <a:solidFill>
                            <a:srgbClr val="000000"/>
                          </a:solidFill>
                          <a:effectLst/>
                          <a:latin typeface="Roboto Light"/>
                        </a:rPr>
                        <a:t>2022 CSLLEA</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u="none" strike="noStrike">
                          <a:solidFill>
                            <a:srgbClr val="000000"/>
                          </a:solidFill>
                          <a:effectLst/>
                          <a:latin typeface="Roboto Light"/>
                        </a:rPr>
                        <a:t>14,795</a:t>
                      </a:r>
                      <a:endParaRPr lang="en-US" sz="1400" b="0" i="0">
                        <a:solidFill>
                          <a:srgbClr val="000000"/>
                        </a:solidFill>
                        <a:effectLst/>
                        <a:latin typeface="Roboto Light"/>
                      </a:endParaRP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711154153"/>
                  </a:ext>
                </a:extLst>
              </a:tr>
              <a:tr h="298345">
                <a:tc>
                  <a:txBody>
                    <a:bodyPr/>
                    <a:lstStyle/>
                    <a:p>
                      <a:pPr algn="l" fontAlgn="base">
                        <a:lnSpc>
                          <a:spcPct val="100000"/>
                        </a:lnSpc>
                        <a:buNone/>
                      </a:pPr>
                      <a:r>
                        <a:rPr lang="en-US" sz="1400" b="0" i="0">
                          <a:solidFill>
                            <a:srgbClr val="000000"/>
                          </a:solidFill>
                          <a:effectLst/>
                          <a:latin typeface="Roboto Light"/>
                        </a:rPr>
                        <a:t>In-scope records from pre-2022 BJS frames </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u="none" strike="noStrike">
                          <a:solidFill>
                            <a:srgbClr val="000000"/>
                          </a:solidFill>
                          <a:effectLst/>
                          <a:latin typeface="Roboto Light"/>
                        </a:rPr>
                        <a:t>1,620</a:t>
                      </a:r>
                      <a:endParaRPr lang="en-US" sz="1400" b="0" i="0">
                        <a:solidFill>
                          <a:srgbClr val="000000"/>
                        </a:solidFill>
                        <a:effectLst/>
                        <a:latin typeface="Roboto Light"/>
                      </a:endParaRP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73757053"/>
                  </a:ext>
                </a:extLst>
              </a:tr>
              <a:tr h="334729">
                <a:tc>
                  <a:txBody>
                    <a:bodyPr/>
                    <a:lstStyle/>
                    <a:p>
                      <a:pPr algn="l" fontAlgn="base">
                        <a:lnSpc>
                          <a:spcPct val="100000"/>
                        </a:lnSpc>
                        <a:buNone/>
                      </a:pPr>
                      <a:r>
                        <a:rPr lang="en-US" sz="1400" b="0" i="0">
                          <a:solidFill>
                            <a:srgbClr val="000000"/>
                          </a:solidFill>
                          <a:effectLst/>
                          <a:latin typeface="Roboto Light"/>
                        </a:rPr>
                        <a:t>FBI Crime Data Explorer API </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a:solidFill>
                            <a:srgbClr val="000000"/>
                          </a:solidFill>
                          <a:effectLst/>
                          <a:latin typeface="Roboto Light"/>
                        </a:rPr>
                        <a:t>413</a:t>
                      </a: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012886516"/>
                  </a:ext>
                </a:extLst>
              </a:tr>
              <a:tr h="494816">
                <a:tc>
                  <a:txBody>
                    <a:bodyPr/>
                    <a:lstStyle/>
                    <a:p>
                      <a:pPr algn="l" fontAlgn="base">
                        <a:lnSpc>
                          <a:spcPct val="100000"/>
                        </a:lnSpc>
                        <a:buNone/>
                      </a:pPr>
                      <a:r>
                        <a:rPr lang="en-US" sz="1400" b="0" i="0">
                          <a:solidFill>
                            <a:srgbClr val="000000"/>
                          </a:solidFill>
                          <a:effectLst/>
                          <a:latin typeface="Roboto Light"/>
                        </a:rPr>
                        <a:t>Reporting districts of state police who provide primary, </a:t>
                      </a:r>
                    </a:p>
                    <a:p>
                      <a:pPr algn="l" fontAlgn="base">
                        <a:lnSpc>
                          <a:spcPct val="100000"/>
                        </a:lnSpc>
                        <a:buNone/>
                      </a:pPr>
                      <a:r>
                        <a:rPr lang="en-US" sz="1400" b="0" i="0">
                          <a:solidFill>
                            <a:srgbClr val="000000"/>
                          </a:solidFill>
                          <a:effectLst/>
                          <a:latin typeface="Roboto Light"/>
                        </a:rPr>
                        <a:t>general-purpose local policing services</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a:solidFill>
                            <a:srgbClr val="000000"/>
                          </a:solidFill>
                          <a:effectLst/>
                          <a:latin typeface="Roboto Light"/>
                        </a:rPr>
                        <a:t>51</a:t>
                      </a: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664945124"/>
                  </a:ext>
                </a:extLst>
              </a:tr>
              <a:tr h="342006">
                <a:tc>
                  <a:txBody>
                    <a:bodyPr/>
                    <a:lstStyle/>
                    <a:p>
                      <a:pPr algn="l" fontAlgn="base">
                        <a:lnSpc>
                          <a:spcPct val="100000"/>
                        </a:lnSpc>
                        <a:buNone/>
                      </a:pPr>
                      <a:r>
                        <a:rPr lang="en-US" sz="1400" b="0" i="0">
                          <a:solidFill>
                            <a:srgbClr val="000000"/>
                          </a:solidFill>
                          <a:effectLst/>
                          <a:latin typeface="Roboto Light"/>
                        </a:rPr>
                        <a:t>Governments Master Address File </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a:solidFill>
                            <a:srgbClr val="000000"/>
                          </a:solidFill>
                          <a:effectLst/>
                          <a:latin typeface="Roboto Light"/>
                        </a:rPr>
                        <a:t>6 </a:t>
                      </a: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976732231"/>
                  </a:ext>
                </a:extLst>
              </a:tr>
              <a:tr h="312899">
                <a:tc>
                  <a:txBody>
                    <a:bodyPr/>
                    <a:lstStyle/>
                    <a:p>
                      <a:pPr algn="l" fontAlgn="base">
                        <a:lnSpc>
                          <a:spcPct val="100000"/>
                        </a:lnSpc>
                        <a:buNone/>
                      </a:pPr>
                      <a:r>
                        <a:rPr lang="en-US" sz="1400" b="0" i="0">
                          <a:solidFill>
                            <a:srgbClr val="000000"/>
                          </a:solidFill>
                          <a:effectLst/>
                          <a:latin typeface="Roboto Light"/>
                        </a:rPr>
                        <a:t>Internet research </a:t>
                      </a:r>
                    </a:p>
                  </a:txBody>
                  <a:tcPr marL="66675" marR="66675" anchor="ctr">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r" fontAlgn="base">
                        <a:lnSpc>
                          <a:spcPct val="100000"/>
                        </a:lnSpc>
                        <a:buNone/>
                      </a:pPr>
                      <a:r>
                        <a:rPr lang="en-US" sz="1400" b="0" i="0">
                          <a:solidFill>
                            <a:srgbClr val="000000"/>
                          </a:solidFill>
                          <a:effectLst/>
                          <a:latin typeface="Roboto Light"/>
                        </a:rPr>
                        <a:t>4 </a:t>
                      </a:r>
                    </a:p>
                  </a:txBody>
                  <a:tcPr marL="66675" marR="66675" anchor="ctr">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480191272"/>
                  </a:ext>
                </a:extLst>
              </a:tr>
              <a:tr h="291068">
                <a:tc>
                  <a:txBody>
                    <a:bodyPr/>
                    <a:lstStyle/>
                    <a:p>
                      <a:pPr algn="l" fontAlgn="base">
                        <a:lnSpc>
                          <a:spcPct val="100000"/>
                        </a:lnSpc>
                        <a:buNone/>
                      </a:pPr>
                      <a:r>
                        <a:rPr lang="en-US" sz="1400" b="1" i="0">
                          <a:solidFill>
                            <a:srgbClr val="000000"/>
                          </a:solidFill>
                          <a:effectLst/>
                          <a:latin typeface="Roboto Light"/>
                        </a:rPr>
                        <a:t>All sources or methods </a:t>
                      </a:r>
                      <a:endParaRPr lang="en-US" sz="1400" b="0" i="0">
                        <a:solidFill>
                          <a:srgbClr val="000000"/>
                        </a:solidFill>
                        <a:effectLst/>
                        <a:latin typeface="Roboto Light"/>
                      </a:endParaRPr>
                    </a:p>
                  </a:txBody>
                  <a:tcPr marL="66675" marR="66675">
                    <a:lnL>
                      <a:noFill/>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tc>
                  <a:txBody>
                    <a:bodyPr/>
                    <a:lstStyle/>
                    <a:p>
                      <a:pPr algn="r" fontAlgn="base">
                        <a:lnSpc>
                          <a:spcPct val="100000"/>
                        </a:lnSpc>
                        <a:buNone/>
                      </a:pPr>
                      <a:r>
                        <a:rPr lang="en-US" sz="1400" b="1" i="0" u="none" strike="noStrike">
                          <a:solidFill>
                            <a:srgbClr val="000000"/>
                          </a:solidFill>
                          <a:effectLst/>
                          <a:latin typeface="Roboto Light"/>
                        </a:rPr>
                        <a:t>16,889</a:t>
                      </a:r>
                      <a:endParaRPr lang="en-US" sz="1400" b="0" i="0">
                        <a:solidFill>
                          <a:srgbClr val="000000"/>
                        </a:solidFill>
                        <a:effectLst/>
                        <a:latin typeface="Roboto Light"/>
                      </a:endParaRPr>
                    </a:p>
                  </a:txBody>
                  <a:tcPr marL="66675" marR="66675">
                    <a:lnL w="9525" cap="flat" cmpd="sng" algn="ctr">
                      <a:solidFill>
                        <a:srgbClr val="8EAADB"/>
                      </a:solidFill>
                      <a:prstDash val="solid"/>
                      <a:round/>
                      <a:headEnd type="none" w="med" len="med"/>
                      <a:tailEnd type="none" w="med" len="med"/>
                    </a:lnL>
                    <a:lnR>
                      <a:noFill/>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chemeClr val="bg2"/>
                    </a:solidFill>
                  </a:tcPr>
                </a:tc>
                <a:extLst>
                  <a:ext uri="{0D108BD9-81ED-4DB2-BD59-A6C34878D82A}">
                    <a16:rowId xmlns:a16="http://schemas.microsoft.com/office/drawing/2014/main" val="539208349"/>
                  </a:ext>
                </a:extLst>
              </a:tr>
            </a:tbl>
          </a:graphicData>
        </a:graphic>
      </p:graphicFrame>
      <p:sp>
        <p:nvSpPr>
          <p:cNvPr id="6" name="TextBox 5">
            <a:extLst>
              <a:ext uri="{FF2B5EF4-FFF2-40B4-BE49-F238E27FC236}">
                <a16:creationId xmlns:a16="http://schemas.microsoft.com/office/drawing/2014/main" id="{78E4BB3C-3BC6-F7E8-E3FA-6DB86A0F9755}"/>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10</a:t>
            </a:r>
          </a:p>
        </p:txBody>
      </p:sp>
    </p:spTree>
    <p:extLst>
      <p:ext uri="{BB962C8B-B14F-4D97-AF65-F5344CB8AC3E}">
        <p14:creationId xmlns:p14="http://schemas.microsoft.com/office/powerpoint/2010/main" val="94695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AFA6-FF8F-464D-67BF-6CBA31BE96DA}"/>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E19511E1-2D5D-5F60-B7D2-B7F910B42231}"/>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Web Application Demo</a:t>
            </a:r>
            <a:endParaRPr lang="en-US" sz="2800">
              <a:cs typeface="Roboto Light"/>
            </a:endParaRPr>
          </a:p>
        </p:txBody>
      </p:sp>
      <p:sp>
        <p:nvSpPr>
          <p:cNvPr id="2" name="Title 1">
            <a:extLst>
              <a:ext uri="{FF2B5EF4-FFF2-40B4-BE49-F238E27FC236}">
                <a16:creationId xmlns:a16="http://schemas.microsoft.com/office/drawing/2014/main" id="{90E0F62C-C9D0-E23C-65E4-ED4B0267B578}"/>
              </a:ext>
            </a:extLst>
          </p:cNvPr>
          <p:cNvSpPr>
            <a:spLocks noGrp="1"/>
          </p:cNvSpPr>
          <p:nvPr>
            <p:ph type="title"/>
          </p:nvPr>
        </p:nvSpPr>
        <p:spPr>
          <a:xfrm>
            <a:off x="76200" y="1327205"/>
            <a:ext cx="8531352" cy="666512"/>
          </a:xfrm>
        </p:spPr>
        <p:txBody>
          <a:bodyPr>
            <a:normAutofit/>
          </a:bodyPr>
          <a:lstStyle/>
          <a:p>
            <a:r>
              <a:rPr lang="en-US" sz="1800">
                <a:solidFill>
                  <a:srgbClr val="595959"/>
                </a:solidFill>
                <a:latin typeface="Roboto Light"/>
                <a:ea typeface="Roboto Light"/>
                <a:cs typeface="Roboto Light"/>
              </a:rPr>
              <a:t>LEAB Frame Map Tool</a:t>
            </a:r>
            <a:endParaRPr lang="en-US"/>
          </a:p>
        </p:txBody>
      </p:sp>
      <p:sp>
        <p:nvSpPr>
          <p:cNvPr id="3" name="TextBox 2">
            <a:extLst>
              <a:ext uri="{FF2B5EF4-FFF2-40B4-BE49-F238E27FC236}">
                <a16:creationId xmlns:a16="http://schemas.microsoft.com/office/drawing/2014/main" id="{1530A52B-83C8-E5C7-BE20-CFCBF019586E}"/>
              </a:ext>
            </a:extLst>
          </p:cNvPr>
          <p:cNvSpPr txBox="1"/>
          <p:nvPr/>
        </p:nvSpPr>
        <p:spPr>
          <a:xfrm>
            <a:off x="342900" y="1927860"/>
            <a:ext cx="84277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Roboto Light"/>
                <a:ea typeface="Calibri"/>
                <a:cs typeface="Calibri"/>
              </a:rPr>
              <a:t>On-disk web application to QC and explore LEAB data</a:t>
            </a:r>
          </a:p>
          <a:p>
            <a:pPr marL="285750" indent="-285750">
              <a:buFont typeface="Arial"/>
              <a:buChar char="•"/>
            </a:pPr>
            <a:r>
              <a:rPr lang="en-US">
                <a:latin typeface="Roboto Light"/>
                <a:ea typeface="Calibri"/>
                <a:cs typeface="Calibri"/>
              </a:rPr>
              <a:t>Explore tab shows all active LEAs</a:t>
            </a:r>
          </a:p>
          <a:p>
            <a:pPr marL="285750" indent="-285750">
              <a:buFont typeface="Arial"/>
              <a:buChar char="•"/>
            </a:pPr>
            <a:r>
              <a:rPr lang="en-US">
                <a:latin typeface="Roboto Light"/>
                <a:ea typeface="Calibri"/>
                <a:cs typeface="Calibri"/>
              </a:rPr>
              <a:t>Statistics tab shows population and crime rates</a:t>
            </a:r>
          </a:p>
        </p:txBody>
      </p:sp>
      <p:sp>
        <p:nvSpPr>
          <p:cNvPr id="6" name="TextBox 5">
            <a:extLst>
              <a:ext uri="{FF2B5EF4-FFF2-40B4-BE49-F238E27FC236}">
                <a16:creationId xmlns:a16="http://schemas.microsoft.com/office/drawing/2014/main" id="{FDC60795-FDF4-01C9-DDF6-633EFAC41292}"/>
              </a:ext>
            </a:extLst>
          </p:cNvPr>
          <p:cNvSpPr txBox="1"/>
          <p:nvPr/>
        </p:nvSpPr>
        <p:spPr>
          <a:xfrm>
            <a:off x="241101" y="3018234"/>
            <a:ext cx="83671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959"/>
                </a:solidFill>
                <a:latin typeface="Roboto Light"/>
                <a:ea typeface="Calibri"/>
                <a:cs typeface="Calibri"/>
              </a:rPr>
              <a:t>Demo Highlights</a:t>
            </a:r>
          </a:p>
          <a:p>
            <a:endParaRPr lang="en-US">
              <a:solidFill>
                <a:srgbClr val="595959"/>
              </a:solidFill>
              <a:latin typeface="Roboto Light"/>
              <a:ea typeface="Calibri"/>
              <a:cs typeface="Calibri"/>
            </a:endParaRPr>
          </a:p>
          <a:p>
            <a:pPr marL="285750" indent="-285750">
              <a:buFont typeface="Arial"/>
              <a:buChar char="•"/>
            </a:pPr>
            <a:r>
              <a:rPr lang="en-US">
                <a:latin typeface="Roboto Light"/>
                <a:ea typeface="Calibri"/>
                <a:cs typeface="Calibri"/>
              </a:rPr>
              <a:t>Agency overlaps</a:t>
            </a:r>
          </a:p>
          <a:p>
            <a:pPr marL="285750" indent="-285750">
              <a:buFont typeface="Arial"/>
              <a:buChar char="•"/>
            </a:pPr>
            <a:r>
              <a:rPr lang="en-US">
                <a:latin typeface="Roboto Light"/>
                <a:ea typeface="Calibri"/>
                <a:cs typeface="Calibri"/>
              </a:rPr>
              <a:t>State police doing local policing</a:t>
            </a:r>
          </a:p>
        </p:txBody>
      </p:sp>
      <p:sp>
        <p:nvSpPr>
          <p:cNvPr id="7" name="TextBox 6">
            <a:extLst>
              <a:ext uri="{FF2B5EF4-FFF2-40B4-BE49-F238E27FC236}">
                <a16:creationId xmlns:a16="http://schemas.microsoft.com/office/drawing/2014/main" id="{B0A1D086-56B5-EFCF-1DBF-E38A11C6463B}"/>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11</a:t>
            </a:r>
          </a:p>
        </p:txBody>
      </p:sp>
    </p:spTree>
    <p:extLst>
      <p:ext uri="{BB962C8B-B14F-4D97-AF65-F5344CB8AC3E}">
        <p14:creationId xmlns:p14="http://schemas.microsoft.com/office/powerpoint/2010/main" val="66106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AD73-DA73-F0B3-9DD0-AFE3E944032B}"/>
              </a:ext>
            </a:extLst>
          </p:cNvPr>
          <p:cNvSpPr>
            <a:spLocks noGrp="1"/>
          </p:cNvSpPr>
          <p:nvPr>
            <p:ph type="title"/>
          </p:nvPr>
        </p:nvSpPr>
        <p:spPr/>
        <p:txBody>
          <a:bodyPr/>
          <a:lstStyle/>
          <a:p>
            <a:r>
              <a:rPr lang="en-US"/>
              <a:t>Current &amp; Future Use Cases</a:t>
            </a:r>
          </a:p>
        </p:txBody>
      </p:sp>
      <p:sp>
        <p:nvSpPr>
          <p:cNvPr id="3" name="Content Placeholder 2">
            <a:extLst>
              <a:ext uri="{FF2B5EF4-FFF2-40B4-BE49-F238E27FC236}">
                <a16:creationId xmlns:a16="http://schemas.microsoft.com/office/drawing/2014/main" id="{FF0DC79D-2E5D-6F96-5385-0D461B472510}"/>
              </a:ext>
            </a:extLst>
          </p:cNvPr>
          <p:cNvSpPr>
            <a:spLocks noGrp="1"/>
          </p:cNvSpPr>
          <p:nvPr>
            <p:ph idx="1"/>
          </p:nvPr>
        </p:nvSpPr>
        <p:spPr/>
        <p:txBody>
          <a:bodyPr vert="horz" lIns="91440" tIns="45720" rIns="91440" bIns="45720" rtlCol="0" anchor="t">
            <a:normAutofit lnSpcReduction="10000"/>
          </a:bodyPr>
          <a:lstStyle/>
          <a:p>
            <a:r>
              <a:rPr lang="en-US" dirty="0">
                <a:latin typeface="Roboto Light"/>
                <a:ea typeface="Roboto Light"/>
                <a:cs typeface="Roboto Light"/>
              </a:rPr>
              <a:t>Validating lat.-long. data included in publicly available crime data from police agencies (current)</a:t>
            </a:r>
          </a:p>
          <a:p>
            <a:r>
              <a:rPr lang="en-US" dirty="0">
                <a:latin typeface="Roboto Light"/>
                <a:ea typeface="Roboto Light"/>
                <a:cs typeface="Roboto Light"/>
              </a:rPr>
              <a:t>Crosswalk improvements to include regional police, US territories, and tribal LEs (future)</a:t>
            </a:r>
          </a:p>
          <a:p>
            <a:r>
              <a:rPr lang="en-US" dirty="0">
                <a:latin typeface="Roboto Light"/>
                <a:ea typeface="Roboto Light"/>
                <a:cs typeface="Roboto Light"/>
              </a:rPr>
              <a:t>Publications (future)</a:t>
            </a:r>
          </a:p>
          <a:p>
            <a:pPr lvl="1"/>
            <a:r>
              <a:rPr lang="en-US" sz="2100" dirty="0">
                <a:latin typeface="Roboto Light"/>
                <a:ea typeface="Roboto Light"/>
                <a:cs typeface="Roboto Light"/>
              </a:rPr>
              <a:t>Web browser data tool</a:t>
            </a:r>
          </a:p>
          <a:p>
            <a:pPr lvl="1"/>
            <a:r>
              <a:rPr lang="en-US" sz="2100" dirty="0">
                <a:latin typeface="Roboto Light"/>
                <a:ea typeface="Roboto Light"/>
                <a:cs typeface="Roboto Light"/>
              </a:rPr>
              <a:t>LE shapefiles and linkage information</a:t>
            </a:r>
          </a:p>
          <a:p>
            <a:pPr lvl="1"/>
            <a:r>
              <a:rPr lang="en-US" sz="2100" dirty="0">
                <a:latin typeface="Roboto Light"/>
                <a:ea typeface="Roboto Light"/>
                <a:cs typeface="Roboto Light"/>
              </a:rPr>
              <a:t>User guide &amp; codebooks</a:t>
            </a:r>
          </a:p>
        </p:txBody>
      </p:sp>
      <p:sp>
        <p:nvSpPr>
          <p:cNvPr id="4" name="TextBox 3">
            <a:extLst>
              <a:ext uri="{FF2B5EF4-FFF2-40B4-BE49-F238E27FC236}">
                <a16:creationId xmlns:a16="http://schemas.microsoft.com/office/drawing/2014/main" id="{945696B4-A458-061A-984C-3769807B54F1}"/>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12</a:t>
            </a:r>
          </a:p>
        </p:txBody>
      </p:sp>
    </p:spTree>
    <p:extLst>
      <p:ext uri="{BB962C8B-B14F-4D97-AF65-F5344CB8AC3E}">
        <p14:creationId xmlns:p14="http://schemas.microsoft.com/office/powerpoint/2010/main" val="243116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A6FB1E-37CD-81FA-AFE0-DF4AAC00AA08}"/>
              </a:ext>
            </a:extLst>
          </p:cNvPr>
          <p:cNvSpPr txBox="1"/>
          <p:nvPr/>
        </p:nvSpPr>
        <p:spPr>
          <a:xfrm>
            <a:off x="388333" y="525772"/>
            <a:ext cx="4183667" cy="1354217"/>
          </a:xfrm>
          <a:prstGeom prst="rect">
            <a:avLst/>
          </a:prstGeom>
          <a:noFill/>
        </p:spPr>
        <p:txBody>
          <a:bodyPr wrap="square" lIns="91440" tIns="45720" rIns="91440" bIns="45720" rtlCol="0" anchor="t">
            <a:spAutoFit/>
          </a:bodyPr>
          <a:lstStyle/>
          <a:p>
            <a:pPr marL="342265" indent="-342265" algn="ctr">
              <a:spcBef>
                <a:spcPct val="20000"/>
              </a:spcBef>
              <a:defRPr/>
            </a:pPr>
            <a:r>
              <a:rPr lang="en-US" sz="2200">
                <a:solidFill>
                  <a:srgbClr val="0064A4"/>
                </a:solidFill>
                <a:latin typeface="Roboto Medium"/>
                <a:ea typeface="Roboto Medium"/>
                <a:cs typeface="Roboto Medium"/>
              </a:rPr>
              <a:t>Lizabeth Remrey, PhD</a:t>
            </a:r>
            <a:endParaRPr lang="en-US"/>
          </a:p>
          <a:p>
            <a:pPr marL="342265" indent="-342265" algn="ctr">
              <a:spcBef>
                <a:spcPct val="20000"/>
              </a:spcBef>
              <a:defRPr/>
            </a:pPr>
            <a:r>
              <a:rPr lang="en-US" sz="1400">
                <a:solidFill>
                  <a:srgbClr val="0064A4"/>
                </a:solidFill>
                <a:latin typeface="Roboto Light"/>
                <a:ea typeface="Roboto Light"/>
                <a:cs typeface="Roboto Light"/>
              </a:rPr>
              <a:t> </a:t>
            </a:r>
            <a:endParaRPr lang="en-US" sz="1400">
              <a:solidFill>
                <a:srgbClr val="0064A4"/>
              </a:solidFill>
              <a:latin typeface="Roboto Light" charset="0"/>
              <a:ea typeface="Roboto Light" charset="0"/>
              <a:cs typeface="Roboto Light" charset="0"/>
            </a:endParaRPr>
          </a:p>
          <a:p>
            <a:pPr marL="342265" indent="-342265" algn="ctr">
              <a:spcBef>
                <a:spcPct val="20000"/>
              </a:spcBef>
              <a:defRPr/>
            </a:pPr>
            <a:r>
              <a:rPr lang="en-US">
                <a:solidFill>
                  <a:srgbClr val="0064A4"/>
                </a:solidFill>
                <a:latin typeface="Roboto Light"/>
                <a:ea typeface="Roboto Light"/>
                <a:cs typeface="Roboto Light"/>
              </a:rPr>
              <a:t>Bureau of Justice Statistics</a:t>
            </a:r>
          </a:p>
          <a:p>
            <a:pPr marL="342265" indent="-342265" algn="ctr">
              <a:spcBef>
                <a:spcPct val="20000"/>
              </a:spcBef>
              <a:defRPr/>
            </a:pPr>
            <a:r>
              <a:rPr lang="en-US">
                <a:solidFill>
                  <a:srgbClr val="0064A4"/>
                </a:solidFill>
                <a:latin typeface="Roboto Light"/>
                <a:ea typeface="Roboto Light"/>
                <a:cs typeface="Roboto Medium"/>
              </a:rPr>
              <a:t>Lizabeth.Remrey@usdoj.gov</a:t>
            </a:r>
            <a:endParaRPr lang="en-US">
              <a:solidFill>
                <a:srgbClr val="0064A4"/>
              </a:solidFill>
              <a:latin typeface="Roboto Light" panose="02000000000000000000" pitchFamily="2" charset="0"/>
              <a:ea typeface="Roboto Light" panose="02000000000000000000" pitchFamily="2" charset="0"/>
              <a:cs typeface="Roboto Medium" charset="0"/>
            </a:endParaRPr>
          </a:p>
        </p:txBody>
      </p:sp>
      <p:sp>
        <p:nvSpPr>
          <p:cNvPr id="3" name="TextBox 2">
            <a:extLst>
              <a:ext uri="{FF2B5EF4-FFF2-40B4-BE49-F238E27FC236}">
                <a16:creationId xmlns:a16="http://schemas.microsoft.com/office/drawing/2014/main" id="{585EF7F1-1FB2-13CA-3367-E9C550A91F21}"/>
              </a:ext>
            </a:extLst>
          </p:cNvPr>
          <p:cNvSpPr txBox="1"/>
          <p:nvPr/>
        </p:nvSpPr>
        <p:spPr>
          <a:xfrm>
            <a:off x="4572000" y="525772"/>
            <a:ext cx="4183667" cy="1354217"/>
          </a:xfrm>
          <a:prstGeom prst="rect">
            <a:avLst/>
          </a:prstGeom>
          <a:noFill/>
        </p:spPr>
        <p:txBody>
          <a:bodyPr wrap="square" lIns="91440" tIns="45720" rIns="91440" bIns="45720" rtlCol="0" anchor="t">
            <a:spAutoFit/>
          </a:bodyPr>
          <a:lstStyle/>
          <a:p>
            <a:pPr marL="342265" indent="-342265" algn="ctr">
              <a:spcBef>
                <a:spcPct val="20000"/>
              </a:spcBef>
              <a:defRPr/>
            </a:pPr>
            <a:r>
              <a:rPr lang="en-US" sz="2200">
                <a:solidFill>
                  <a:srgbClr val="0064A4"/>
                </a:solidFill>
                <a:latin typeface="Roboto Medium"/>
                <a:ea typeface="Roboto Medium"/>
                <a:cs typeface="Roboto Medium"/>
              </a:rPr>
              <a:t>Kayla Patti</a:t>
            </a:r>
          </a:p>
          <a:p>
            <a:pPr marL="342265" indent="-342265" algn="ctr">
              <a:spcBef>
                <a:spcPct val="20000"/>
              </a:spcBef>
              <a:defRPr/>
            </a:pPr>
            <a:endParaRPr lang="en-US" sz="1400">
              <a:latin typeface="Roboto Light" panose="02000000000000000000" pitchFamily="2" charset="0"/>
              <a:ea typeface="Roboto Light" panose="02000000000000000000" pitchFamily="2" charset="0"/>
              <a:cs typeface="Roboto Light" panose="02000000000000000000" pitchFamily="2" charset="0"/>
            </a:endParaRPr>
          </a:p>
          <a:p>
            <a:pPr marL="342265" indent="-342265" algn="ctr">
              <a:spcBef>
                <a:spcPct val="20000"/>
              </a:spcBef>
              <a:defRPr/>
            </a:pPr>
            <a:r>
              <a:rPr lang="en-US">
                <a:solidFill>
                  <a:srgbClr val="0064A4"/>
                </a:solidFill>
                <a:latin typeface="Roboto Light"/>
                <a:ea typeface="Roboto Light"/>
                <a:cs typeface="Roboto Light"/>
              </a:rPr>
              <a:t>U.S. Census Bureau</a:t>
            </a:r>
          </a:p>
          <a:p>
            <a:pPr marL="342265" indent="-342265" algn="ctr">
              <a:spcBef>
                <a:spcPct val="20000"/>
              </a:spcBef>
              <a:defRPr/>
            </a:pPr>
            <a:r>
              <a:rPr lang="en-US">
                <a:solidFill>
                  <a:srgbClr val="0064A4"/>
                </a:solidFill>
                <a:latin typeface="Roboto Light"/>
                <a:ea typeface="Roboto Light"/>
                <a:cs typeface="Roboto Medium"/>
              </a:rPr>
              <a:t>Kayla.N.Patti@census.gov</a:t>
            </a:r>
            <a:endParaRPr lang="en-US">
              <a:solidFill>
                <a:srgbClr val="0064A4"/>
              </a:solidFill>
              <a:latin typeface="Roboto Light" panose="02000000000000000000" pitchFamily="2" charset="0"/>
              <a:ea typeface="Roboto Light" panose="02000000000000000000" pitchFamily="2" charset="0"/>
              <a:cs typeface="Roboto Medium" charset="0"/>
            </a:endParaRPr>
          </a:p>
        </p:txBody>
      </p:sp>
    </p:spTree>
    <p:extLst>
      <p:ext uri="{BB962C8B-B14F-4D97-AF65-F5344CB8AC3E}">
        <p14:creationId xmlns:p14="http://schemas.microsoft.com/office/powerpoint/2010/main" val="181528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5DC72F5-0ED5-B3C8-C8BB-283A8EA3626D}"/>
              </a:ext>
            </a:extLst>
          </p:cNvPr>
          <p:cNvGraphicFramePr/>
          <p:nvPr>
            <p:extLst>
              <p:ext uri="{D42A27DB-BD31-4B8C-83A1-F6EECF244321}">
                <p14:modId xmlns:p14="http://schemas.microsoft.com/office/powerpoint/2010/main" val="3026231444"/>
              </p:ext>
            </p:extLst>
          </p:nvPr>
        </p:nvGraphicFramePr>
        <p:xfrm>
          <a:off x="5348577" y="1764251"/>
          <a:ext cx="3795423" cy="3379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DED26DE-D3B8-B6A0-0854-E62B5E3403C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72D8F38-F827-74A2-48E4-4A733625C6BF}"/>
              </a:ext>
            </a:extLst>
          </p:cNvPr>
          <p:cNvSpPr>
            <a:spLocks noGrp="1"/>
          </p:cNvSpPr>
          <p:nvPr>
            <p:ph idx="1"/>
          </p:nvPr>
        </p:nvSpPr>
        <p:spPr>
          <a:xfrm>
            <a:off x="304800" y="2108018"/>
            <a:ext cx="4927158" cy="2789985"/>
          </a:xfrm>
        </p:spPr>
        <p:txBody>
          <a:bodyPr>
            <a:normAutofit lnSpcReduction="10000"/>
          </a:bodyPr>
          <a:lstStyle/>
          <a:p>
            <a:r>
              <a:rPr lang="en-US" dirty="0"/>
              <a:t>National Incident-Based Reporting System (NIBRS) is the nation’s main source of data on crimes reported by law enforcement (LE)</a:t>
            </a:r>
          </a:p>
          <a:p>
            <a:r>
              <a:rPr lang="en-US" dirty="0"/>
              <a:t>NIBRS data come directly from law enforcement agencies</a:t>
            </a:r>
          </a:p>
          <a:p>
            <a:pPr lvl="1"/>
            <a:r>
              <a:rPr lang="en-US" dirty="0"/>
              <a:t>18,000+</a:t>
            </a:r>
          </a:p>
          <a:p>
            <a:r>
              <a:rPr lang="en-US" dirty="0"/>
              <a:t>LE jurisdictional boundaries are not clearly identified</a:t>
            </a:r>
          </a:p>
        </p:txBody>
      </p:sp>
      <p:sp>
        <p:nvSpPr>
          <p:cNvPr id="4" name="TextBox 3">
            <a:extLst>
              <a:ext uri="{FF2B5EF4-FFF2-40B4-BE49-F238E27FC236}">
                <a16:creationId xmlns:a16="http://schemas.microsoft.com/office/drawing/2014/main" id="{ADFBB0EF-63F6-0F3B-AA33-84114C0593E4}"/>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1</a:t>
            </a:r>
          </a:p>
        </p:txBody>
      </p:sp>
    </p:spTree>
    <p:extLst>
      <p:ext uri="{BB962C8B-B14F-4D97-AF65-F5344CB8AC3E}">
        <p14:creationId xmlns:p14="http://schemas.microsoft.com/office/powerpoint/2010/main" val="89845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C002-523A-678E-6FA4-6937C94A0D90}"/>
              </a:ext>
            </a:extLst>
          </p:cNvPr>
          <p:cNvSpPr>
            <a:spLocks noGrp="1"/>
          </p:cNvSpPr>
          <p:nvPr>
            <p:ph type="title"/>
          </p:nvPr>
        </p:nvSpPr>
        <p:spPr/>
        <p:txBody>
          <a:bodyPr/>
          <a:lstStyle/>
          <a:p>
            <a:r>
              <a:rPr lang="en-US"/>
              <a:t>Background</a:t>
            </a:r>
          </a:p>
        </p:txBody>
      </p:sp>
      <p:grpSp>
        <p:nvGrpSpPr>
          <p:cNvPr id="26" name="Group 25">
            <a:extLst>
              <a:ext uri="{FF2B5EF4-FFF2-40B4-BE49-F238E27FC236}">
                <a16:creationId xmlns:a16="http://schemas.microsoft.com/office/drawing/2014/main" id="{90666E49-40BA-4711-7BF2-E30D7EBEB729}"/>
              </a:ext>
            </a:extLst>
          </p:cNvPr>
          <p:cNvGrpSpPr/>
          <p:nvPr/>
        </p:nvGrpSpPr>
        <p:grpSpPr>
          <a:xfrm>
            <a:off x="395844" y="2152675"/>
            <a:ext cx="8352312" cy="3378795"/>
            <a:chOff x="395844" y="1644227"/>
            <a:chExt cx="8352312" cy="3378795"/>
          </a:xfrm>
        </p:grpSpPr>
        <p:graphicFrame>
          <p:nvGraphicFramePr>
            <p:cNvPr id="8" name="Diagram 7">
              <a:extLst>
                <a:ext uri="{FF2B5EF4-FFF2-40B4-BE49-F238E27FC236}">
                  <a16:creationId xmlns:a16="http://schemas.microsoft.com/office/drawing/2014/main" id="{FE816BE9-A3B8-8D89-4ADF-7BC48A22F22E}"/>
                </a:ext>
              </a:extLst>
            </p:cNvPr>
            <p:cNvGraphicFramePr/>
            <p:nvPr>
              <p:extLst>
                <p:ext uri="{D42A27DB-BD31-4B8C-83A1-F6EECF244321}">
                  <p14:modId xmlns:p14="http://schemas.microsoft.com/office/powerpoint/2010/main" val="1732444332"/>
                </p:ext>
              </p:extLst>
            </p:nvPr>
          </p:nvGraphicFramePr>
          <p:xfrm>
            <a:off x="395844" y="1644227"/>
            <a:ext cx="8352312" cy="337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Straight Arrow Connector 17">
              <a:extLst>
                <a:ext uri="{FF2B5EF4-FFF2-40B4-BE49-F238E27FC236}">
                  <a16:creationId xmlns:a16="http://schemas.microsoft.com/office/drawing/2014/main" id="{9B2DB0FF-3F0C-489B-73DA-C352FCA5042A}"/>
                </a:ext>
              </a:extLst>
            </p:cNvPr>
            <p:cNvCxnSpPr>
              <a:cxnSpLocks/>
            </p:cNvCxnSpPr>
            <p:nvPr/>
          </p:nvCxnSpPr>
          <p:spPr>
            <a:xfrm>
              <a:off x="2588079" y="3331028"/>
              <a:ext cx="873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D7A80E-7CA7-BEE7-1D3B-FDB98F5A8D56}"/>
                </a:ext>
              </a:extLst>
            </p:cNvPr>
            <p:cNvCxnSpPr>
              <a:cxnSpLocks/>
            </p:cNvCxnSpPr>
            <p:nvPr/>
          </p:nvCxnSpPr>
          <p:spPr>
            <a:xfrm flipV="1">
              <a:off x="5663293" y="2702379"/>
              <a:ext cx="876300" cy="6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9522C8-07DC-A6B1-E3E4-352B86828212}"/>
                </a:ext>
              </a:extLst>
            </p:cNvPr>
            <p:cNvCxnSpPr>
              <a:cxnSpLocks/>
            </p:cNvCxnSpPr>
            <p:nvPr/>
          </p:nvCxnSpPr>
          <p:spPr>
            <a:xfrm>
              <a:off x="5666015" y="3336470"/>
              <a:ext cx="873578" cy="615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Text Placeholder 2">
            <a:extLst>
              <a:ext uri="{FF2B5EF4-FFF2-40B4-BE49-F238E27FC236}">
                <a16:creationId xmlns:a16="http://schemas.microsoft.com/office/drawing/2014/main" id="{724D9097-424D-22E2-A452-1BEA86946C0A}"/>
              </a:ext>
            </a:extLst>
          </p:cNvPr>
          <p:cNvSpPr>
            <a:spLocks noGrp="1"/>
          </p:cNvSpPr>
          <p:nvPr>
            <p:ph type="body" idx="1"/>
          </p:nvPr>
        </p:nvSpPr>
        <p:spPr>
          <a:xfrm>
            <a:off x="301752" y="2121517"/>
            <a:ext cx="2292062" cy="417408"/>
          </a:xfrm>
          <a:ln>
            <a:solidFill>
              <a:schemeClr val="tx1"/>
            </a:solidFill>
            <a:prstDash val="sysDash"/>
          </a:ln>
        </p:spPr>
        <p:txBody>
          <a:bodyPr>
            <a:normAutofit/>
          </a:bodyPr>
          <a:lstStyle/>
          <a:p>
            <a:pPr algn="ctr"/>
            <a:r>
              <a:rPr lang="en-US" sz="2100"/>
              <a:t>The Need</a:t>
            </a:r>
          </a:p>
        </p:txBody>
      </p:sp>
      <p:sp>
        <p:nvSpPr>
          <p:cNvPr id="25" name="Text Placeholder 2">
            <a:extLst>
              <a:ext uri="{FF2B5EF4-FFF2-40B4-BE49-F238E27FC236}">
                <a16:creationId xmlns:a16="http://schemas.microsoft.com/office/drawing/2014/main" id="{704FC72F-8FB1-F5A3-06AC-BDDF6874B129}"/>
              </a:ext>
            </a:extLst>
          </p:cNvPr>
          <p:cNvSpPr txBox="1">
            <a:spLocks/>
          </p:cNvSpPr>
          <p:nvPr/>
        </p:nvSpPr>
        <p:spPr>
          <a:xfrm>
            <a:off x="3461657" y="2121517"/>
            <a:ext cx="5286498" cy="417408"/>
          </a:xfrm>
          <a:prstGeom prst="rect">
            <a:avLst/>
          </a:prstGeom>
          <a:ln>
            <a:solidFill>
              <a:schemeClr val="tx1"/>
            </a:solidFill>
            <a:prstDash val="sysDash"/>
          </a:ln>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lumMod val="75000"/>
                    <a:lumOff val="25000"/>
                  </a:schemeClr>
                </a:solidFill>
                <a:latin typeface="Roboto Light" panose="02000000000000000000" pitchFamily="2" charset="0"/>
                <a:ea typeface="Roboto Light"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lumMod val="75000"/>
                    <a:lumOff val="25000"/>
                  </a:schemeClr>
                </a:solidFill>
                <a:latin typeface="Roboto Light" panose="02000000000000000000" pitchFamily="2" charset="0"/>
                <a:ea typeface="Roboto Light" panose="02000000000000000000"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lumMod val="75000"/>
                    <a:lumOff val="25000"/>
                  </a:schemeClr>
                </a:solidFill>
                <a:latin typeface="Roboto Light" panose="02000000000000000000" pitchFamily="2" charset="0"/>
                <a:ea typeface="Roboto Light" panose="02000000000000000000"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lumMod val="75000"/>
                    <a:lumOff val="25000"/>
                  </a:schemeClr>
                </a:solidFill>
                <a:latin typeface="Roboto Light" panose="02000000000000000000" pitchFamily="2" charset="0"/>
                <a:ea typeface="Roboto Light" panose="02000000000000000000"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lumMod val="75000"/>
                    <a:lumOff val="25000"/>
                  </a:schemeClr>
                </a:solidFill>
                <a:latin typeface="Roboto Light" panose="02000000000000000000" pitchFamily="2" charset="0"/>
                <a:ea typeface="Roboto Light" panose="02000000000000000000" pitchFamily="2" charset="0"/>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2100"/>
              <a:t>The Use</a:t>
            </a:r>
          </a:p>
        </p:txBody>
      </p:sp>
      <p:sp>
        <p:nvSpPr>
          <p:cNvPr id="4" name="TextBox 3">
            <a:extLst>
              <a:ext uri="{FF2B5EF4-FFF2-40B4-BE49-F238E27FC236}">
                <a16:creationId xmlns:a16="http://schemas.microsoft.com/office/drawing/2014/main" id="{60EC8DAF-DC3C-EBB4-452A-394616E6A1F2}"/>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2</a:t>
            </a:r>
          </a:p>
        </p:txBody>
      </p:sp>
    </p:spTree>
    <p:extLst>
      <p:ext uri="{BB962C8B-B14F-4D97-AF65-F5344CB8AC3E}">
        <p14:creationId xmlns:p14="http://schemas.microsoft.com/office/powerpoint/2010/main" val="170013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119A9A-8F99-5CE8-AF86-AEFBD203C987}"/>
              </a:ext>
            </a:extLst>
          </p:cNvPr>
          <p:cNvSpPr>
            <a:spLocks noGrp="1"/>
          </p:cNvSpPr>
          <p:nvPr>
            <p:ph type="title"/>
          </p:nvPr>
        </p:nvSpPr>
        <p:spPr/>
        <p:txBody>
          <a:bodyPr/>
          <a:lstStyle/>
          <a:p>
            <a:r>
              <a:rPr lang="en-US"/>
              <a:t>The Project: LE Jurisdictional Boundaries</a:t>
            </a:r>
          </a:p>
        </p:txBody>
      </p:sp>
      <p:graphicFrame>
        <p:nvGraphicFramePr>
          <p:cNvPr id="9" name="Content Placeholder 8">
            <a:extLst>
              <a:ext uri="{FF2B5EF4-FFF2-40B4-BE49-F238E27FC236}">
                <a16:creationId xmlns:a16="http://schemas.microsoft.com/office/drawing/2014/main" id="{9B4AC0AC-2997-9901-81BC-241FCE07307C}"/>
              </a:ext>
            </a:extLst>
          </p:cNvPr>
          <p:cNvGraphicFramePr>
            <a:graphicFrameLocks noGrp="1"/>
          </p:cNvGraphicFramePr>
          <p:nvPr>
            <p:ph idx="1"/>
            <p:extLst>
              <p:ext uri="{D42A27DB-BD31-4B8C-83A1-F6EECF244321}">
                <p14:modId xmlns:p14="http://schemas.microsoft.com/office/powerpoint/2010/main" val="2153463501"/>
              </p:ext>
            </p:extLst>
          </p:nvPr>
        </p:nvGraphicFramePr>
        <p:xfrm>
          <a:off x="304800" y="2108200"/>
          <a:ext cx="8531225" cy="266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EEDF59B-9147-68D9-C655-A5956AAD944E}"/>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3</a:t>
            </a:r>
          </a:p>
        </p:txBody>
      </p:sp>
    </p:spTree>
    <p:extLst>
      <p:ext uri="{BB962C8B-B14F-4D97-AF65-F5344CB8AC3E}">
        <p14:creationId xmlns:p14="http://schemas.microsoft.com/office/powerpoint/2010/main" val="26780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32A3C5-8877-0B40-98D1-EA065309AF54}"/>
              </a:ext>
            </a:extLst>
          </p:cNvPr>
          <p:cNvSpPr>
            <a:spLocks noGrp="1"/>
          </p:cNvSpPr>
          <p:nvPr>
            <p:ph type="title"/>
          </p:nvPr>
        </p:nvSpPr>
        <p:spPr>
          <a:xfrm>
            <a:off x="76200" y="792480"/>
            <a:ext cx="8531352" cy="994172"/>
          </a:xfrm>
        </p:spPr>
        <p:txBody>
          <a:bodyPr>
            <a:normAutofit/>
          </a:bodyPr>
          <a:lstStyle/>
          <a:p>
            <a:r>
              <a:rPr lang="en-US" sz="2800">
                <a:latin typeface="Roboto Light"/>
                <a:ea typeface="Roboto Light"/>
                <a:cs typeface="Roboto Light"/>
              </a:rPr>
              <a:t>Methodology and Results</a:t>
            </a:r>
            <a:br>
              <a:rPr lang="en-US" sz="2800">
                <a:latin typeface="Roboto Light"/>
                <a:ea typeface="Roboto Light"/>
                <a:cs typeface="Roboto Light"/>
              </a:rPr>
            </a:br>
            <a:r>
              <a:rPr lang="en-US" sz="1800">
                <a:latin typeface="Roboto Light"/>
                <a:ea typeface="Roboto Light"/>
                <a:cs typeface="Roboto Light"/>
              </a:rPr>
              <a:t>Law Enforcement Agency Jurisdictional Boundaries</a:t>
            </a:r>
            <a:endParaRPr lang="en-US" sz="2400">
              <a:cs typeface="Roboto Light"/>
            </a:endParaRPr>
          </a:p>
        </p:txBody>
      </p:sp>
      <p:pic>
        <p:nvPicPr>
          <p:cNvPr id="2" name="Content Placeholder 1">
            <a:extLst>
              <a:ext uri="{FF2B5EF4-FFF2-40B4-BE49-F238E27FC236}">
                <a16:creationId xmlns:a16="http://schemas.microsoft.com/office/drawing/2014/main" id="{144ED5CE-24E3-399F-8A2B-7875C2710C65}"/>
              </a:ext>
            </a:extLst>
          </p:cNvPr>
          <p:cNvPicPr>
            <a:picLocks noGrp="1" noChangeAspect="1"/>
          </p:cNvPicPr>
          <p:nvPr>
            <p:ph idx="1"/>
          </p:nvPr>
        </p:nvPicPr>
        <p:blipFill>
          <a:blip r:embed="rId3"/>
          <a:stretch>
            <a:fillRect/>
          </a:stretch>
        </p:blipFill>
        <p:spPr>
          <a:xfrm>
            <a:off x="2050622" y="1780358"/>
            <a:ext cx="5047328" cy="3155595"/>
          </a:xfrm>
        </p:spPr>
      </p:pic>
      <p:sp>
        <p:nvSpPr>
          <p:cNvPr id="5" name="Title 6">
            <a:extLst>
              <a:ext uri="{FF2B5EF4-FFF2-40B4-BE49-F238E27FC236}">
                <a16:creationId xmlns:a16="http://schemas.microsoft.com/office/drawing/2014/main" id="{21366EEF-40FF-25CA-87F4-C9BF6D27747A}"/>
              </a:ext>
            </a:extLst>
          </p:cNvPr>
          <p:cNvSpPr txBox="1">
            <a:spLocks/>
          </p:cNvSpPr>
          <p:nvPr/>
        </p:nvSpPr>
        <p:spPr>
          <a:xfrm>
            <a:off x="4619962" y="4871197"/>
            <a:ext cx="2617784" cy="3236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800">
                <a:solidFill>
                  <a:srgbClr val="474747"/>
                </a:solidFill>
                <a:latin typeface="Roboto"/>
                <a:ea typeface="Roboto"/>
                <a:cs typeface="Roboto"/>
              </a:rPr>
              <a:t>United States Census Bureau.</a:t>
            </a:r>
            <a:r>
              <a:rPr lang="en-US" sz="800" b="1">
                <a:solidFill>
                  <a:srgbClr val="767676"/>
                </a:solidFill>
                <a:latin typeface="Roboto"/>
                <a:ea typeface="Roboto"/>
                <a:cs typeface="Roboto"/>
              </a:rPr>
              <a:t> TIGER/Line Shapefiles</a:t>
            </a:r>
            <a:endParaRPr lang="en-US" sz="800">
              <a:cs typeface="Roboto Light"/>
            </a:endParaRPr>
          </a:p>
        </p:txBody>
      </p:sp>
      <p:pic>
        <p:nvPicPr>
          <p:cNvPr id="8" name="Picture 7">
            <a:extLst>
              <a:ext uri="{FF2B5EF4-FFF2-40B4-BE49-F238E27FC236}">
                <a16:creationId xmlns:a16="http://schemas.microsoft.com/office/drawing/2014/main" id="{04E9E15F-B2CF-12D1-E7B0-FD0A387B73A7}"/>
              </a:ext>
            </a:extLst>
          </p:cNvPr>
          <p:cNvPicPr>
            <a:picLocks noChangeAspect="1"/>
          </p:cNvPicPr>
          <p:nvPr/>
        </p:nvPicPr>
        <p:blipFill>
          <a:blip r:embed="rId4"/>
          <a:srcRect t="38095" b="23810"/>
          <a:stretch/>
        </p:blipFill>
        <p:spPr>
          <a:xfrm>
            <a:off x="2052638" y="4933950"/>
            <a:ext cx="2233613" cy="190502"/>
          </a:xfrm>
          <a:prstGeom prst="rect">
            <a:avLst/>
          </a:prstGeom>
        </p:spPr>
      </p:pic>
      <p:sp>
        <p:nvSpPr>
          <p:cNvPr id="4" name="TextBox 3">
            <a:extLst>
              <a:ext uri="{FF2B5EF4-FFF2-40B4-BE49-F238E27FC236}">
                <a16:creationId xmlns:a16="http://schemas.microsoft.com/office/drawing/2014/main" id="{B090EB68-1866-830A-A7D2-AE483CC3EF60}"/>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4</a:t>
            </a:r>
          </a:p>
        </p:txBody>
      </p:sp>
    </p:spTree>
    <p:extLst>
      <p:ext uri="{BB962C8B-B14F-4D97-AF65-F5344CB8AC3E}">
        <p14:creationId xmlns:p14="http://schemas.microsoft.com/office/powerpoint/2010/main" val="16366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E1981-1F83-8FFB-79F3-36023F63FD19}"/>
              </a:ext>
            </a:extLst>
          </p:cNvPr>
          <p:cNvSpPr>
            <a:spLocks noGrp="1"/>
          </p:cNvSpPr>
          <p:nvPr>
            <p:ph idx="1"/>
          </p:nvPr>
        </p:nvSpPr>
        <p:spPr>
          <a:xfrm>
            <a:off x="533400" y="2001338"/>
            <a:ext cx="8074152" cy="2866035"/>
          </a:xfrm>
        </p:spPr>
        <p:txBody>
          <a:bodyPr vert="horz" lIns="91440" tIns="45720" rIns="91440" bIns="45720" rtlCol="0" anchor="t">
            <a:normAutofit fontScale="70000" lnSpcReduction="20000"/>
          </a:bodyPr>
          <a:lstStyle/>
          <a:p>
            <a:pPr>
              <a:lnSpc>
                <a:spcPct val="120000"/>
              </a:lnSpc>
              <a:spcBef>
                <a:spcPts val="1000"/>
              </a:spcBef>
            </a:pPr>
            <a:r>
              <a:rPr lang="en-US" sz="2000" b="1">
                <a:solidFill>
                  <a:srgbClr val="000000"/>
                </a:solidFill>
                <a:latin typeface="Roboto Light"/>
                <a:ea typeface="Calibri"/>
                <a:cs typeface="Calibri"/>
              </a:rPr>
              <a:t>CSLLEA</a:t>
            </a:r>
            <a:r>
              <a:rPr lang="en-US" sz="2000">
                <a:solidFill>
                  <a:srgbClr val="000000"/>
                </a:solidFill>
                <a:latin typeface="Roboto Light"/>
                <a:ea typeface="Calibri"/>
                <a:cs typeface="Calibri"/>
              </a:rPr>
              <a:t>: BJS </a:t>
            </a:r>
            <a:r>
              <a:rPr lang="en-US">
                <a:solidFill>
                  <a:srgbClr val="000000"/>
                </a:solidFill>
                <a:latin typeface="Roboto Light"/>
                <a:ea typeface="Calibri"/>
                <a:cs typeface="Calibri"/>
              </a:rPr>
              <a:t>Census of State and Local Law Enforcement Agencies (2018, 2022)</a:t>
            </a:r>
            <a:endParaRPr lang="en-US"/>
          </a:p>
          <a:p>
            <a:pPr lvl="1">
              <a:lnSpc>
                <a:spcPct val="120000"/>
              </a:lnSpc>
              <a:spcBef>
                <a:spcPts val="500"/>
              </a:spcBef>
            </a:pPr>
            <a:r>
              <a:rPr lang="en-US">
                <a:solidFill>
                  <a:srgbClr val="000000"/>
                </a:solidFill>
                <a:latin typeface="Roboto Light"/>
                <a:ea typeface="Calibri"/>
                <a:cs typeface="Calibri"/>
              </a:rPr>
              <a:t>Boundaries for general-purpose LEAs; research on special-purpose LEAs</a:t>
            </a:r>
          </a:p>
          <a:p>
            <a:pPr>
              <a:lnSpc>
                <a:spcPct val="120000"/>
              </a:lnSpc>
              <a:spcBef>
                <a:spcPts val="1000"/>
              </a:spcBef>
            </a:pPr>
            <a:r>
              <a:rPr lang="en-US" b="1">
                <a:solidFill>
                  <a:srgbClr val="000000"/>
                </a:solidFill>
                <a:latin typeface="Roboto Light"/>
                <a:ea typeface="Calibri"/>
                <a:cs typeface="Calibri"/>
              </a:rPr>
              <a:t>GMAF</a:t>
            </a:r>
            <a:r>
              <a:rPr lang="en-US">
                <a:solidFill>
                  <a:srgbClr val="000000"/>
                </a:solidFill>
                <a:latin typeface="Roboto Light"/>
                <a:ea typeface="Calibri"/>
                <a:cs typeface="Calibri"/>
              </a:rPr>
              <a:t>: Census Bureau Governments Master Address File</a:t>
            </a:r>
          </a:p>
          <a:p>
            <a:pPr lvl="1">
              <a:lnSpc>
                <a:spcPct val="120000"/>
              </a:lnSpc>
              <a:spcBef>
                <a:spcPts val="500"/>
              </a:spcBef>
            </a:pPr>
            <a:r>
              <a:rPr lang="en-US">
                <a:solidFill>
                  <a:srgbClr val="000000"/>
                </a:solidFill>
                <a:latin typeface="Roboto Light"/>
                <a:ea typeface="Calibri"/>
                <a:cs typeface="Calibri"/>
              </a:rPr>
              <a:t>Independent governments, some agencies; links to GEOIDs</a:t>
            </a:r>
          </a:p>
          <a:p>
            <a:pPr>
              <a:lnSpc>
                <a:spcPct val="120000"/>
              </a:lnSpc>
              <a:spcBef>
                <a:spcPts val="1000"/>
              </a:spcBef>
            </a:pPr>
            <a:r>
              <a:rPr lang="en-US" sz="2000" b="1">
                <a:solidFill>
                  <a:srgbClr val="000000"/>
                </a:solidFill>
                <a:latin typeface="Roboto Light"/>
                <a:ea typeface="Calibri"/>
                <a:cs typeface="Calibri"/>
              </a:rPr>
              <a:t>TIGER/Line</a:t>
            </a:r>
            <a:r>
              <a:rPr lang="en-US" sz="2000">
                <a:solidFill>
                  <a:srgbClr val="000000"/>
                </a:solidFill>
                <a:latin typeface="Roboto Light"/>
                <a:ea typeface="Calibri"/>
                <a:cs typeface="Calibri"/>
              </a:rPr>
              <a:t>: </a:t>
            </a:r>
            <a:r>
              <a:rPr lang="en-US">
                <a:solidFill>
                  <a:srgbClr val="000000"/>
                </a:solidFill>
                <a:latin typeface="Roboto Light"/>
                <a:ea typeface="Calibri"/>
                <a:cs typeface="Calibri"/>
              </a:rPr>
              <a:t>Census Bureau Topologically Integrated Geographic Encoding and Referencing shapefiles</a:t>
            </a:r>
          </a:p>
          <a:p>
            <a:pPr lvl="1">
              <a:lnSpc>
                <a:spcPct val="120000"/>
              </a:lnSpc>
              <a:spcBef>
                <a:spcPts val="500"/>
              </a:spcBef>
            </a:pPr>
            <a:r>
              <a:rPr lang="en-US">
                <a:solidFill>
                  <a:srgbClr val="000000"/>
                </a:solidFill>
                <a:latin typeface="Roboto Light"/>
                <a:ea typeface="Calibri"/>
                <a:cs typeface="Calibri"/>
              </a:rPr>
              <a:t>Geometries in-scope: counties, county subdivisions, consolidated cities, places</a:t>
            </a:r>
          </a:p>
          <a:p>
            <a:pPr>
              <a:lnSpc>
                <a:spcPct val="120000"/>
              </a:lnSpc>
              <a:spcBef>
                <a:spcPts val="1000"/>
              </a:spcBef>
            </a:pPr>
            <a:r>
              <a:rPr lang="en-US" sz="2000" b="1">
                <a:solidFill>
                  <a:srgbClr val="000000"/>
                </a:solidFill>
                <a:latin typeface="Roboto Light"/>
                <a:ea typeface="Calibri"/>
                <a:cs typeface="Calibri"/>
              </a:rPr>
              <a:t>FBI CDE</a:t>
            </a:r>
            <a:r>
              <a:rPr lang="en-US" sz="2000">
                <a:solidFill>
                  <a:srgbClr val="000000"/>
                </a:solidFill>
                <a:latin typeface="Roboto Light"/>
                <a:ea typeface="Calibri"/>
                <a:cs typeface="Calibri"/>
              </a:rPr>
              <a:t>: </a:t>
            </a:r>
            <a:r>
              <a:rPr lang="en-US">
                <a:solidFill>
                  <a:srgbClr val="000000"/>
                </a:solidFill>
                <a:latin typeface="Roboto Light"/>
                <a:ea typeface="Calibri"/>
                <a:cs typeface="Calibri"/>
              </a:rPr>
              <a:t>Federal Bureau of Investigation Crime Data Explorer</a:t>
            </a:r>
          </a:p>
          <a:p>
            <a:pPr lvl="1">
              <a:lnSpc>
                <a:spcPct val="120000"/>
              </a:lnSpc>
              <a:spcBef>
                <a:spcPts val="500"/>
              </a:spcBef>
            </a:pPr>
            <a:r>
              <a:rPr lang="en-US">
                <a:solidFill>
                  <a:srgbClr val="000000"/>
                </a:solidFill>
                <a:latin typeface="Roboto Light"/>
                <a:ea typeface="Calibri"/>
                <a:cs typeface="Calibri"/>
              </a:rPr>
              <a:t>Uniform Crime Reporting (UCR) Program/National Incidence-Based Reporting System (NIBRS) submitters; Originating Agency Identifier (ORI9) source</a:t>
            </a:r>
            <a:endParaRPr lang="en-US">
              <a:cs typeface="Roboto Light"/>
            </a:endParaRPr>
          </a:p>
        </p:txBody>
      </p:sp>
      <p:sp>
        <p:nvSpPr>
          <p:cNvPr id="5" name="Title 6">
            <a:extLst>
              <a:ext uri="{FF2B5EF4-FFF2-40B4-BE49-F238E27FC236}">
                <a16:creationId xmlns:a16="http://schemas.microsoft.com/office/drawing/2014/main" id="{9C82D9D1-7A3B-F479-1730-3CC65433668E}"/>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sp>
        <p:nvSpPr>
          <p:cNvPr id="6" name="Title 6">
            <a:extLst>
              <a:ext uri="{FF2B5EF4-FFF2-40B4-BE49-F238E27FC236}">
                <a16:creationId xmlns:a16="http://schemas.microsoft.com/office/drawing/2014/main" id="{DE9D4AFE-EA6F-787A-C99E-8768E61D7616}"/>
              </a:ext>
            </a:extLst>
          </p:cNvPr>
          <p:cNvSpPr txBox="1">
            <a:spLocks/>
          </p:cNvSpPr>
          <p:nvPr/>
        </p:nvSpPr>
        <p:spPr>
          <a:xfrm>
            <a:off x="76200" y="1211579"/>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000">
                <a:solidFill>
                  <a:srgbClr val="595959"/>
                </a:solidFill>
                <a:latin typeface="Roboto Light"/>
                <a:ea typeface="Roboto Light"/>
                <a:cs typeface="Roboto Light"/>
              </a:rPr>
              <a:t>Data Sources</a:t>
            </a:r>
            <a:endParaRPr lang="en-US" sz="2000">
              <a:solidFill>
                <a:srgbClr val="595959"/>
              </a:solidFill>
              <a:cs typeface="Roboto Light"/>
            </a:endParaRPr>
          </a:p>
        </p:txBody>
      </p:sp>
      <p:sp>
        <p:nvSpPr>
          <p:cNvPr id="4" name="TextBox 3">
            <a:extLst>
              <a:ext uri="{FF2B5EF4-FFF2-40B4-BE49-F238E27FC236}">
                <a16:creationId xmlns:a16="http://schemas.microsoft.com/office/drawing/2014/main" id="{741E04C2-406B-F6C2-B5AC-80A6987C4CD6}"/>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5</a:t>
            </a:r>
          </a:p>
        </p:txBody>
      </p:sp>
    </p:spTree>
    <p:extLst>
      <p:ext uri="{BB962C8B-B14F-4D97-AF65-F5344CB8AC3E}">
        <p14:creationId xmlns:p14="http://schemas.microsoft.com/office/powerpoint/2010/main" val="314403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70CDCCEF-4546-A24C-9BBA-21D00420AAE3}"/>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graphicFrame>
        <p:nvGraphicFramePr>
          <p:cNvPr id="582" name="Diagram 581">
            <a:extLst>
              <a:ext uri="{FF2B5EF4-FFF2-40B4-BE49-F238E27FC236}">
                <a16:creationId xmlns:a16="http://schemas.microsoft.com/office/drawing/2014/main" id="{87E00CF3-20B5-29D5-9E44-4738287A0286}"/>
              </a:ext>
            </a:extLst>
          </p:cNvPr>
          <p:cNvGraphicFramePr/>
          <p:nvPr>
            <p:extLst>
              <p:ext uri="{D42A27DB-BD31-4B8C-83A1-F6EECF244321}">
                <p14:modId xmlns:p14="http://schemas.microsoft.com/office/powerpoint/2010/main" val="636289013"/>
              </p:ext>
            </p:extLst>
          </p:nvPr>
        </p:nvGraphicFramePr>
        <p:xfrm>
          <a:off x="2201337" y="1786459"/>
          <a:ext cx="4738371" cy="328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F1A1F29-6545-AD9A-68A0-FFCD33DD6218}"/>
              </a:ext>
            </a:extLst>
          </p:cNvPr>
          <p:cNvSpPr>
            <a:spLocks noGrp="1"/>
          </p:cNvSpPr>
          <p:nvPr>
            <p:ph type="title"/>
          </p:nvPr>
        </p:nvSpPr>
        <p:spPr>
          <a:xfrm>
            <a:off x="76200" y="1173480"/>
            <a:ext cx="8531352" cy="994172"/>
          </a:xfrm>
        </p:spPr>
        <p:txBody>
          <a:bodyPr>
            <a:normAutofit/>
          </a:bodyPr>
          <a:lstStyle/>
          <a:p>
            <a:r>
              <a:rPr lang="en-US" sz="2000">
                <a:solidFill>
                  <a:srgbClr val="595959"/>
                </a:solidFill>
                <a:latin typeface="Roboto Light"/>
                <a:ea typeface="Roboto Light"/>
                <a:cs typeface="Roboto Light"/>
              </a:rPr>
              <a:t>Linking General-Purpose LEAs</a:t>
            </a:r>
            <a:endParaRPr lang="en-US" sz="2000">
              <a:solidFill>
                <a:srgbClr val="595959"/>
              </a:solidFill>
              <a:cs typeface="Roboto Light"/>
            </a:endParaRPr>
          </a:p>
        </p:txBody>
      </p:sp>
      <p:sp>
        <p:nvSpPr>
          <p:cNvPr id="4" name="TextBox 3">
            <a:extLst>
              <a:ext uri="{FF2B5EF4-FFF2-40B4-BE49-F238E27FC236}">
                <a16:creationId xmlns:a16="http://schemas.microsoft.com/office/drawing/2014/main" id="{3017A8FC-65A9-34E1-2FA6-D7032B8E9CEA}"/>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6</a:t>
            </a:r>
          </a:p>
        </p:txBody>
      </p:sp>
    </p:spTree>
    <p:extLst>
      <p:ext uri="{BB962C8B-B14F-4D97-AF65-F5344CB8AC3E}">
        <p14:creationId xmlns:p14="http://schemas.microsoft.com/office/powerpoint/2010/main" val="213629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9EAD5-707B-7A53-20BC-93C9D0877A82}"/>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12756DFC-F675-CFFA-5EC8-C92B61A4C421}"/>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sp>
        <p:nvSpPr>
          <p:cNvPr id="2" name="Title 1">
            <a:extLst>
              <a:ext uri="{FF2B5EF4-FFF2-40B4-BE49-F238E27FC236}">
                <a16:creationId xmlns:a16="http://schemas.microsoft.com/office/drawing/2014/main" id="{7B064DC5-A73F-2BB9-75C1-07CA8420D31E}"/>
              </a:ext>
            </a:extLst>
          </p:cNvPr>
          <p:cNvSpPr>
            <a:spLocks noGrp="1"/>
          </p:cNvSpPr>
          <p:nvPr>
            <p:ph type="title"/>
          </p:nvPr>
        </p:nvSpPr>
        <p:spPr>
          <a:xfrm>
            <a:off x="76200" y="1173480"/>
            <a:ext cx="8531352" cy="994172"/>
          </a:xfrm>
        </p:spPr>
        <p:txBody>
          <a:bodyPr>
            <a:normAutofit/>
          </a:bodyPr>
          <a:lstStyle/>
          <a:p>
            <a:r>
              <a:rPr lang="en-US" sz="2000">
                <a:solidFill>
                  <a:srgbClr val="595959"/>
                </a:solidFill>
                <a:latin typeface="Roboto Light"/>
                <a:ea typeface="Roboto Light"/>
                <a:cs typeface="Roboto Light"/>
              </a:rPr>
              <a:t>Programmatic Quality Controls</a:t>
            </a:r>
            <a:endParaRPr lang="en-US" sz="2000">
              <a:solidFill>
                <a:srgbClr val="595959"/>
              </a:solidFill>
              <a:cs typeface="Roboto Light"/>
            </a:endParaRPr>
          </a:p>
        </p:txBody>
      </p:sp>
      <p:graphicFrame>
        <p:nvGraphicFramePr>
          <p:cNvPr id="14" name="Table 13">
            <a:extLst>
              <a:ext uri="{FF2B5EF4-FFF2-40B4-BE49-F238E27FC236}">
                <a16:creationId xmlns:a16="http://schemas.microsoft.com/office/drawing/2014/main" id="{2860DEC2-8F46-00B6-B1B2-C3C4D804A6FF}"/>
              </a:ext>
            </a:extLst>
          </p:cNvPr>
          <p:cNvGraphicFramePr>
            <a:graphicFrameLocks noGrp="1"/>
          </p:cNvGraphicFramePr>
          <p:nvPr>
            <p:extLst>
              <p:ext uri="{D42A27DB-BD31-4B8C-83A1-F6EECF244321}">
                <p14:modId xmlns:p14="http://schemas.microsoft.com/office/powerpoint/2010/main" val="1333003148"/>
              </p:ext>
            </p:extLst>
          </p:nvPr>
        </p:nvGraphicFramePr>
        <p:xfrm>
          <a:off x="198120" y="1912620"/>
          <a:ext cx="8774412" cy="3025221"/>
        </p:xfrm>
        <a:graphic>
          <a:graphicData uri="http://schemas.openxmlformats.org/drawingml/2006/table">
            <a:tbl>
              <a:tblPr bandRow="1">
                <a:tableStyleId>{5C22544A-7EE6-4342-B048-85BDC9FD1C3A}</a:tableStyleId>
              </a:tblPr>
              <a:tblGrid>
                <a:gridCol w="6836919">
                  <a:extLst>
                    <a:ext uri="{9D8B030D-6E8A-4147-A177-3AD203B41FA5}">
                      <a16:colId xmlns:a16="http://schemas.microsoft.com/office/drawing/2014/main" val="367024208"/>
                    </a:ext>
                  </a:extLst>
                </a:gridCol>
                <a:gridCol w="1937493">
                  <a:extLst>
                    <a:ext uri="{9D8B030D-6E8A-4147-A177-3AD203B41FA5}">
                      <a16:colId xmlns:a16="http://schemas.microsoft.com/office/drawing/2014/main" val="3529739204"/>
                    </a:ext>
                  </a:extLst>
                </a:gridCol>
              </a:tblGrid>
              <a:tr h="300270">
                <a:tc>
                  <a:txBody>
                    <a:bodyPr/>
                    <a:lstStyle/>
                    <a:p>
                      <a:pPr algn="l" fontAlgn="base">
                        <a:lnSpc>
                          <a:spcPct val="100000"/>
                        </a:lnSpc>
                        <a:buNone/>
                      </a:pPr>
                      <a:r>
                        <a:rPr lang="en-US" sz="1200" b="1" i="0">
                          <a:solidFill>
                            <a:srgbClr val="000000"/>
                          </a:solidFill>
                          <a:effectLst/>
                          <a:latin typeface="Calibri"/>
                        </a:rPr>
                        <a:t>Programmatic quality control check </a:t>
                      </a:r>
                      <a:endParaRPr lang="en-US" sz="1200" b="0" i="0">
                        <a:solidFill>
                          <a:srgbClr val="000000"/>
                        </a:solidFill>
                        <a:effectLst/>
                        <a:latin typeface="Calibri"/>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chemeClr val="bg2"/>
                    </a:solidFill>
                  </a:tcPr>
                </a:tc>
                <a:tc>
                  <a:txBody>
                    <a:bodyPr/>
                    <a:lstStyle/>
                    <a:p>
                      <a:pPr algn="l" fontAlgn="base">
                        <a:lnSpc>
                          <a:spcPct val="100000"/>
                        </a:lnSpc>
                        <a:buNone/>
                      </a:pPr>
                      <a:r>
                        <a:rPr lang="en-US" sz="1200" b="1" i="0">
                          <a:solidFill>
                            <a:srgbClr val="000000"/>
                          </a:solidFill>
                          <a:effectLst/>
                          <a:latin typeface="Calibri"/>
                        </a:rPr>
                        <a:t>Data source </a:t>
                      </a:r>
                      <a:endParaRPr lang="en-US" sz="1200" b="0" i="0">
                        <a:solidFill>
                          <a:srgbClr val="000000"/>
                        </a:solidFill>
                        <a:effectLst/>
                        <a:latin typeface="Calibri"/>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chemeClr val="bg2"/>
                    </a:solidFill>
                  </a:tcPr>
                </a:tc>
                <a:extLst>
                  <a:ext uri="{0D108BD9-81ED-4DB2-BD59-A6C34878D82A}">
                    <a16:rowId xmlns:a16="http://schemas.microsoft.com/office/drawing/2014/main" val="415766686"/>
                  </a:ext>
                </a:extLst>
              </a:tr>
              <a:tr h="300270">
                <a:tc>
                  <a:txBody>
                    <a:bodyPr/>
                    <a:lstStyle/>
                    <a:p>
                      <a:pPr marL="0" algn="l" fontAlgn="base">
                        <a:lnSpc>
                          <a:spcPct val="100000"/>
                        </a:lnSpc>
                        <a:buNone/>
                      </a:pPr>
                      <a:r>
                        <a:rPr lang="en-US" sz="1200" b="0" i="0">
                          <a:solidFill>
                            <a:srgbClr val="000000"/>
                          </a:solidFill>
                          <a:effectLst/>
                          <a:latin typeface="Calibri"/>
                        </a:rPr>
                        <a:t>Multiple records associated with a single (subcounty) government</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w="9525" cap="flat" cmpd="sng" algn="ctr">
                      <a:solidFill>
                        <a:srgbClr val="7F7F7F"/>
                      </a:solidFill>
                      <a:prstDash val="solid"/>
                      <a:round/>
                      <a:headEnd type="none" w="med" len="med"/>
                      <a:tailEnd type="none" w="med" len="med"/>
                    </a:lnT>
                    <a:lnB>
                      <a:noFill/>
                    </a:lnB>
                    <a:noFill/>
                  </a:tcPr>
                </a:tc>
                <a:tc>
                  <a:txBody>
                    <a:bodyPr/>
                    <a:lstStyle/>
                    <a:p>
                      <a:pPr marL="0" algn="l" fontAlgn="base">
                        <a:lnSpc>
                          <a:spcPct val="100000"/>
                        </a:lnSpc>
                        <a:buNone/>
                      </a:pPr>
                      <a:r>
                        <a:rPr lang="en-US" sz="1200" b="0" i="0">
                          <a:solidFill>
                            <a:srgbClr val="000000"/>
                          </a:solidFill>
                          <a:effectLst/>
                          <a:latin typeface="Calibri"/>
                        </a:rPr>
                        <a:t>GMAF </a:t>
                      </a:r>
                    </a:p>
                  </a:txBody>
                  <a:tcPr marL="66675" marR="66675">
                    <a:lnL>
                      <a:noFill/>
                    </a:lnL>
                    <a:lnR>
                      <a:noFill/>
                    </a:lnR>
                    <a:lnT w="9525" cap="flat" cmpd="sng" algn="ctr">
                      <a:solidFill>
                        <a:srgbClr val="7F7F7F"/>
                      </a:solidFill>
                      <a:prstDash val="solid"/>
                      <a:round/>
                      <a:headEnd type="none" w="med" len="med"/>
                      <a:tailEnd type="none" w="med" len="med"/>
                    </a:lnT>
                    <a:lnB>
                      <a:noFill/>
                    </a:lnB>
                    <a:noFill/>
                  </a:tcPr>
                </a:tc>
                <a:extLst>
                  <a:ext uri="{0D108BD9-81ED-4DB2-BD59-A6C34878D82A}">
                    <a16:rowId xmlns:a16="http://schemas.microsoft.com/office/drawing/2014/main" val="1334251234"/>
                  </a:ext>
                </a:extLst>
              </a:tr>
              <a:tr h="300270">
                <a:tc>
                  <a:txBody>
                    <a:bodyPr/>
                    <a:lstStyle/>
                    <a:p>
                      <a:pPr marL="0" algn="l" fontAlgn="base">
                        <a:lnSpc>
                          <a:spcPct val="100000"/>
                        </a:lnSpc>
                        <a:buNone/>
                      </a:pPr>
                      <a:r>
                        <a:rPr lang="en-US" sz="1200" b="0" i="0">
                          <a:solidFill>
                            <a:srgbClr val="000000"/>
                          </a:solidFill>
                          <a:effectLst/>
                          <a:latin typeface="Calibri"/>
                        </a:rPr>
                        <a:t>Geographic areas not linked to an agency, prioritized by population</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TIGER/Line </a:t>
                      </a:r>
                    </a:p>
                  </a:txBody>
                  <a:tcPr marL="66675" marR="66675">
                    <a:lnL>
                      <a:noFill/>
                    </a:lnL>
                    <a:lnR>
                      <a:noFill/>
                    </a:lnR>
                    <a:lnT>
                      <a:noFill/>
                    </a:lnT>
                    <a:lnB>
                      <a:noFill/>
                    </a:lnB>
                    <a:noFill/>
                  </a:tcPr>
                </a:tc>
                <a:extLst>
                  <a:ext uri="{0D108BD9-81ED-4DB2-BD59-A6C34878D82A}">
                    <a16:rowId xmlns:a16="http://schemas.microsoft.com/office/drawing/2014/main" val="617818906"/>
                  </a:ext>
                </a:extLst>
              </a:tr>
              <a:tr h="307777">
                <a:tc>
                  <a:txBody>
                    <a:bodyPr/>
                    <a:lstStyle/>
                    <a:p>
                      <a:pPr marL="0" algn="l" fontAlgn="base">
                        <a:lnSpc>
                          <a:spcPct val="100000"/>
                        </a:lnSpc>
                        <a:buNone/>
                      </a:pPr>
                      <a:r>
                        <a:rPr lang="en-US" sz="1200" b="0" i="0">
                          <a:solidFill>
                            <a:srgbClr val="000000"/>
                          </a:solidFill>
                          <a:effectLst/>
                          <a:latin typeface="Calibri"/>
                        </a:rPr>
                        <a:t>Geographic distance between agency address and government address</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GMAF </a:t>
                      </a:r>
                    </a:p>
                  </a:txBody>
                  <a:tcPr marL="66675" marR="66675">
                    <a:lnL>
                      <a:noFill/>
                    </a:lnL>
                    <a:lnR>
                      <a:noFill/>
                    </a:lnR>
                    <a:lnT>
                      <a:noFill/>
                    </a:lnT>
                    <a:lnB>
                      <a:noFill/>
                    </a:lnB>
                    <a:noFill/>
                  </a:tcPr>
                </a:tc>
                <a:extLst>
                  <a:ext uri="{0D108BD9-81ED-4DB2-BD59-A6C34878D82A}">
                    <a16:rowId xmlns:a16="http://schemas.microsoft.com/office/drawing/2014/main" val="2177106791"/>
                  </a:ext>
                </a:extLst>
              </a:tr>
              <a:tr h="307777">
                <a:tc>
                  <a:txBody>
                    <a:bodyPr/>
                    <a:lstStyle/>
                    <a:p>
                      <a:pPr marL="0" algn="l" fontAlgn="base">
                        <a:lnSpc>
                          <a:spcPct val="100000"/>
                        </a:lnSpc>
                        <a:buNone/>
                      </a:pPr>
                      <a:r>
                        <a:rPr lang="en-US" sz="1200" b="0" i="0">
                          <a:solidFill>
                            <a:srgbClr val="000000"/>
                          </a:solidFill>
                          <a:effectLst/>
                          <a:latin typeface="Calibri"/>
                        </a:rPr>
                        <a:t>Geographic overlap between agency zip code and assigned geography</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TIGER/Line </a:t>
                      </a:r>
                    </a:p>
                  </a:txBody>
                  <a:tcPr marL="66675" marR="66675">
                    <a:lnL>
                      <a:noFill/>
                    </a:lnL>
                    <a:lnR>
                      <a:noFill/>
                    </a:lnR>
                    <a:lnT>
                      <a:noFill/>
                    </a:lnT>
                    <a:lnB>
                      <a:noFill/>
                    </a:lnB>
                    <a:noFill/>
                  </a:tcPr>
                </a:tc>
                <a:extLst>
                  <a:ext uri="{0D108BD9-81ED-4DB2-BD59-A6C34878D82A}">
                    <a16:rowId xmlns:a16="http://schemas.microsoft.com/office/drawing/2014/main" val="3769910892"/>
                  </a:ext>
                </a:extLst>
              </a:tr>
              <a:tr h="300270">
                <a:tc>
                  <a:txBody>
                    <a:bodyPr/>
                    <a:lstStyle/>
                    <a:p>
                      <a:pPr marL="0" algn="l" fontAlgn="base">
                        <a:lnSpc>
                          <a:spcPct val="100000"/>
                        </a:lnSpc>
                        <a:buNone/>
                      </a:pPr>
                      <a:r>
                        <a:rPr lang="en-US" sz="1200" b="0" i="0">
                          <a:solidFill>
                            <a:srgbClr val="000000"/>
                          </a:solidFill>
                          <a:effectLst/>
                          <a:latin typeface="Calibri"/>
                        </a:rPr>
                        <a:t>Consistency of political descriptions</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GMAF </a:t>
                      </a:r>
                    </a:p>
                  </a:txBody>
                  <a:tcPr marL="66675" marR="66675">
                    <a:lnL>
                      <a:noFill/>
                    </a:lnL>
                    <a:lnR>
                      <a:noFill/>
                    </a:lnR>
                    <a:lnT>
                      <a:noFill/>
                    </a:lnT>
                    <a:lnB>
                      <a:noFill/>
                    </a:lnB>
                    <a:noFill/>
                  </a:tcPr>
                </a:tc>
                <a:extLst>
                  <a:ext uri="{0D108BD9-81ED-4DB2-BD59-A6C34878D82A}">
                    <a16:rowId xmlns:a16="http://schemas.microsoft.com/office/drawing/2014/main" val="3081626864"/>
                  </a:ext>
                </a:extLst>
              </a:tr>
              <a:tr h="307777">
                <a:tc>
                  <a:txBody>
                    <a:bodyPr/>
                    <a:lstStyle/>
                    <a:p>
                      <a:pPr marL="0" algn="l" fontAlgn="base">
                        <a:lnSpc>
                          <a:spcPct val="100000"/>
                        </a:lnSpc>
                        <a:buNone/>
                      </a:pPr>
                      <a:r>
                        <a:rPr lang="en-US" sz="1200" b="0" i="0">
                          <a:solidFill>
                            <a:srgbClr val="000000"/>
                          </a:solidFill>
                          <a:effectLst/>
                          <a:latin typeface="Calibri"/>
                        </a:rPr>
                        <a:t>Difference between FBI agency population and population of linked geographies</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FBI CDE, TIGER/Line</a:t>
                      </a:r>
                    </a:p>
                  </a:txBody>
                  <a:tcPr marL="66675" marR="66675">
                    <a:lnL>
                      <a:noFill/>
                    </a:lnL>
                    <a:lnR>
                      <a:noFill/>
                    </a:lnR>
                    <a:lnT>
                      <a:noFill/>
                    </a:lnT>
                    <a:lnB>
                      <a:noFill/>
                    </a:lnB>
                    <a:noFill/>
                  </a:tcPr>
                </a:tc>
                <a:extLst>
                  <a:ext uri="{0D108BD9-81ED-4DB2-BD59-A6C34878D82A}">
                    <a16:rowId xmlns:a16="http://schemas.microsoft.com/office/drawing/2014/main" val="2711893357"/>
                  </a:ext>
                </a:extLst>
              </a:tr>
              <a:tr h="300270">
                <a:tc>
                  <a:txBody>
                    <a:bodyPr/>
                    <a:lstStyle/>
                    <a:p>
                      <a:pPr marL="0" algn="l" fontAlgn="base">
                        <a:lnSpc>
                          <a:spcPct val="100000"/>
                        </a:lnSpc>
                        <a:buNone/>
                      </a:pPr>
                      <a:r>
                        <a:rPr lang="en-US" sz="1200" b="0" i="0">
                          <a:solidFill>
                            <a:srgbClr val="000000"/>
                          </a:solidFill>
                          <a:effectLst/>
                          <a:latin typeface="Calibri"/>
                        </a:rPr>
                        <a:t>Agencies in the FBI CDE not in frame</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FBI CDE </a:t>
                      </a:r>
                    </a:p>
                  </a:txBody>
                  <a:tcPr marL="66675" marR="66675">
                    <a:lnL>
                      <a:noFill/>
                    </a:lnL>
                    <a:lnR>
                      <a:noFill/>
                    </a:lnR>
                    <a:lnT>
                      <a:noFill/>
                    </a:lnT>
                    <a:lnB>
                      <a:noFill/>
                    </a:lnB>
                    <a:noFill/>
                  </a:tcPr>
                </a:tc>
                <a:extLst>
                  <a:ext uri="{0D108BD9-81ED-4DB2-BD59-A6C34878D82A}">
                    <a16:rowId xmlns:a16="http://schemas.microsoft.com/office/drawing/2014/main" val="1157171094"/>
                  </a:ext>
                </a:extLst>
              </a:tr>
              <a:tr h="300270">
                <a:tc>
                  <a:txBody>
                    <a:bodyPr/>
                    <a:lstStyle/>
                    <a:p>
                      <a:pPr marL="0" algn="l" fontAlgn="base">
                        <a:lnSpc>
                          <a:spcPct val="100000"/>
                        </a:lnSpc>
                        <a:buNone/>
                      </a:pPr>
                      <a:r>
                        <a:rPr lang="en-US" sz="1200" b="0" i="0">
                          <a:solidFill>
                            <a:srgbClr val="000000"/>
                          </a:solidFill>
                          <a:effectLst/>
                          <a:latin typeface="Calibri"/>
                        </a:rPr>
                        <a:t>New GMAF governments unlinked to LEA agencies</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a:noFill/>
                    </a:lnB>
                    <a:noFill/>
                  </a:tcPr>
                </a:tc>
                <a:tc>
                  <a:txBody>
                    <a:bodyPr/>
                    <a:lstStyle/>
                    <a:p>
                      <a:pPr marL="0" algn="l" fontAlgn="base">
                        <a:lnSpc>
                          <a:spcPct val="100000"/>
                        </a:lnSpc>
                        <a:buNone/>
                      </a:pPr>
                      <a:r>
                        <a:rPr lang="en-US" sz="1200" b="0" i="0">
                          <a:solidFill>
                            <a:srgbClr val="000000"/>
                          </a:solidFill>
                          <a:effectLst/>
                          <a:latin typeface="Calibri"/>
                        </a:rPr>
                        <a:t>GMAF </a:t>
                      </a:r>
                    </a:p>
                  </a:txBody>
                  <a:tcPr marL="66675" marR="66675">
                    <a:lnL>
                      <a:noFill/>
                    </a:lnL>
                    <a:lnR>
                      <a:noFill/>
                    </a:lnR>
                    <a:lnT>
                      <a:noFill/>
                    </a:lnT>
                    <a:lnB>
                      <a:noFill/>
                    </a:lnB>
                    <a:noFill/>
                  </a:tcPr>
                </a:tc>
                <a:extLst>
                  <a:ext uri="{0D108BD9-81ED-4DB2-BD59-A6C34878D82A}">
                    <a16:rowId xmlns:a16="http://schemas.microsoft.com/office/drawing/2014/main" val="306499645"/>
                  </a:ext>
                </a:extLst>
              </a:tr>
              <a:tr h="300270">
                <a:tc>
                  <a:txBody>
                    <a:bodyPr/>
                    <a:lstStyle/>
                    <a:p>
                      <a:pPr marL="0" algn="l" fontAlgn="base">
                        <a:lnSpc>
                          <a:spcPct val="100000"/>
                        </a:lnSpc>
                        <a:buNone/>
                      </a:pPr>
                      <a:r>
                        <a:rPr lang="en-US" sz="1200" b="0" i="0">
                          <a:solidFill>
                            <a:srgbClr val="000000"/>
                          </a:solidFill>
                          <a:effectLst/>
                          <a:latin typeface="Calibri"/>
                        </a:rPr>
                        <a:t>Non-active GMAF governments linked to LEA agencies</a:t>
                      </a:r>
                      <a:r>
                        <a:rPr lang="en-US" sz="1200" b="1" i="0">
                          <a:solidFill>
                            <a:srgbClr val="000000"/>
                          </a:solidFill>
                          <a:effectLst/>
                          <a:latin typeface="Calibri"/>
                        </a:rPr>
                        <a:t> </a:t>
                      </a:r>
                      <a:endParaRPr lang="en-US" sz="1200" b="0" i="0">
                        <a:solidFill>
                          <a:srgbClr val="000000"/>
                        </a:solidFill>
                        <a:effectLst/>
                        <a:latin typeface="Calibri"/>
                      </a:endParaRPr>
                    </a:p>
                  </a:txBody>
                  <a:tcPr marL="66675" marR="66675">
                    <a:lnL>
                      <a:noFill/>
                    </a:lnL>
                    <a:lnR>
                      <a:noFill/>
                    </a:lnR>
                    <a:lnT>
                      <a:noFill/>
                    </a:lnT>
                    <a:lnB w="9525" cap="flat" cmpd="sng" algn="ctr">
                      <a:solidFill>
                        <a:srgbClr val="7F7F7F"/>
                      </a:solidFill>
                      <a:prstDash val="solid"/>
                      <a:round/>
                      <a:headEnd type="none" w="med" len="med"/>
                      <a:tailEnd type="none" w="med" len="med"/>
                    </a:lnB>
                    <a:noFill/>
                  </a:tcPr>
                </a:tc>
                <a:tc>
                  <a:txBody>
                    <a:bodyPr/>
                    <a:lstStyle/>
                    <a:p>
                      <a:pPr marL="0" algn="l" fontAlgn="base">
                        <a:lnSpc>
                          <a:spcPct val="100000"/>
                        </a:lnSpc>
                        <a:buNone/>
                      </a:pPr>
                      <a:r>
                        <a:rPr lang="en-US" sz="1200" b="0" i="0">
                          <a:solidFill>
                            <a:srgbClr val="000000"/>
                          </a:solidFill>
                          <a:effectLst/>
                          <a:latin typeface="Calibri"/>
                        </a:rPr>
                        <a:t>GMAF </a:t>
                      </a:r>
                    </a:p>
                  </a:txBody>
                  <a:tcPr marL="66675" marR="66675">
                    <a:lnL>
                      <a:noFill/>
                    </a:lnL>
                    <a:lnR>
                      <a:noFill/>
                    </a:lnR>
                    <a:lnT>
                      <a:noFill/>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304606529"/>
                  </a:ext>
                </a:extLst>
              </a:tr>
            </a:tbl>
          </a:graphicData>
        </a:graphic>
      </p:graphicFrame>
      <p:sp>
        <p:nvSpPr>
          <p:cNvPr id="4" name="TextBox 3">
            <a:extLst>
              <a:ext uri="{FF2B5EF4-FFF2-40B4-BE49-F238E27FC236}">
                <a16:creationId xmlns:a16="http://schemas.microsoft.com/office/drawing/2014/main" id="{5FCD2DE9-6731-9235-6547-A6B1513B7A37}"/>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7</a:t>
            </a:r>
          </a:p>
        </p:txBody>
      </p:sp>
    </p:spTree>
    <p:extLst>
      <p:ext uri="{BB962C8B-B14F-4D97-AF65-F5344CB8AC3E}">
        <p14:creationId xmlns:p14="http://schemas.microsoft.com/office/powerpoint/2010/main" val="3224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1F25D-8DBF-D6A1-A4D8-A1B8FD33CC65}"/>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B22854E2-A6AA-F224-FA18-ABF93B0288A0}"/>
              </a:ext>
            </a:extLst>
          </p:cNvPr>
          <p:cNvSpPr txBox="1">
            <a:spLocks/>
          </p:cNvSpPr>
          <p:nvPr/>
        </p:nvSpPr>
        <p:spPr>
          <a:xfrm>
            <a:off x="76200" y="792480"/>
            <a:ext cx="853135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2800">
                <a:latin typeface="Roboto Light"/>
                <a:ea typeface="Roboto Light"/>
                <a:cs typeface="Roboto Light"/>
              </a:rPr>
              <a:t>Methodology and Results</a:t>
            </a:r>
            <a:endParaRPr lang="en-US" sz="2800">
              <a:cs typeface="Roboto Light"/>
            </a:endParaRPr>
          </a:p>
        </p:txBody>
      </p:sp>
      <p:sp>
        <p:nvSpPr>
          <p:cNvPr id="2" name="Title 1">
            <a:extLst>
              <a:ext uri="{FF2B5EF4-FFF2-40B4-BE49-F238E27FC236}">
                <a16:creationId xmlns:a16="http://schemas.microsoft.com/office/drawing/2014/main" id="{D3E761FD-4316-9B7C-B39A-C136DFADCD04}"/>
              </a:ext>
            </a:extLst>
          </p:cNvPr>
          <p:cNvSpPr>
            <a:spLocks noGrp="1"/>
          </p:cNvSpPr>
          <p:nvPr>
            <p:ph type="title"/>
          </p:nvPr>
        </p:nvSpPr>
        <p:spPr>
          <a:xfrm>
            <a:off x="76200" y="1120140"/>
            <a:ext cx="8531352" cy="994172"/>
          </a:xfrm>
        </p:spPr>
        <p:txBody>
          <a:bodyPr>
            <a:normAutofit/>
          </a:bodyPr>
          <a:lstStyle/>
          <a:p>
            <a:r>
              <a:rPr lang="en-US" sz="1800">
                <a:solidFill>
                  <a:srgbClr val="595959"/>
                </a:solidFill>
                <a:latin typeface="Roboto Light"/>
                <a:ea typeface="Roboto Light"/>
                <a:cs typeface="Roboto Light"/>
              </a:rPr>
              <a:t>99.7% of general-purpose LEAs linked to a government – all linked to a geography</a:t>
            </a:r>
            <a:endParaRPr lang="en-US" sz="1800">
              <a:solidFill>
                <a:srgbClr val="595959"/>
              </a:solidFill>
              <a:cs typeface="Roboto Light"/>
            </a:endParaRPr>
          </a:p>
        </p:txBody>
      </p:sp>
      <p:pic>
        <p:nvPicPr>
          <p:cNvPr id="4" name="Content Placeholder 1">
            <a:extLst>
              <a:ext uri="{FF2B5EF4-FFF2-40B4-BE49-F238E27FC236}">
                <a16:creationId xmlns:a16="http://schemas.microsoft.com/office/drawing/2014/main" id="{BC130DA2-6816-62BA-8515-7616275D07B7}"/>
              </a:ext>
            </a:extLst>
          </p:cNvPr>
          <p:cNvPicPr>
            <a:picLocks noGrp="1" noChangeAspect="1"/>
          </p:cNvPicPr>
          <p:nvPr>
            <p:ph idx="1"/>
          </p:nvPr>
        </p:nvPicPr>
        <p:blipFill>
          <a:blip r:embed="rId3"/>
          <a:stretch>
            <a:fillRect/>
          </a:stretch>
        </p:blipFill>
        <p:spPr>
          <a:xfrm>
            <a:off x="2050622" y="1788981"/>
            <a:ext cx="5047328" cy="3155595"/>
          </a:xfrm>
        </p:spPr>
      </p:pic>
      <p:sp>
        <p:nvSpPr>
          <p:cNvPr id="6" name="Title 6">
            <a:extLst>
              <a:ext uri="{FF2B5EF4-FFF2-40B4-BE49-F238E27FC236}">
                <a16:creationId xmlns:a16="http://schemas.microsoft.com/office/drawing/2014/main" id="{C7291D1D-1CAD-7AC7-92A6-B5DF478FB203}"/>
              </a:ext>
            </a:extLst>
          </p:cNvPr>
          <p:cNvSpPr txBox="1">
            <a:spLocks/>
          </p:cNvSpPr>
          <p:nvPr/>
        </p:nvSpPr>
        <p:spPr>
          <a:xfrm>
            <a:off x="4619962" y="4871197"/>
            <a:ext cx="2617784" cy="3236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Roboto Light" panose="02000000000000000000" pitchFamily="2" charset="0"/>
                <a:ea typeface="Roboto Light" panose="02000000000000000000" pitchFamily="2" charset="0"/>
                <a:cs typeface="+mj-cs"/>
              </a:defRPr>
            </a:lvl1pPr>
          </a:lstStyle>
          <a:p>
            <a:r>
              <a:rPr lang="en-US" sz="800">
                <a:solidFill>
                  <a:srgbClr val="474747"/>
                </a:solidFill>
                <a:latin typeface="Roboto"/>
                <a:ea typeface="Roboto"/>
                <a:cs typeface="Roboto"/>
              </a:rPr>
              <a:t>United States Census Bureau.</a:t>
            </a:r>
            <a:r>
              <a:rPr lang="en-US" sz="800" b="1">
                <a:solidFill>
                  <a:srgbClr val="767676"/>
                </a:solidFill>
                <a:latin typeface="Roboto"/>
                <a:ea typeface="Roboto"/>
                <a:cs typeface="Roboto"/>
              </a:rPr>
              <a:t> TIGER/Line Shapefiles</a:t>
            </a:r>
            <a:endParaRPr lang="en-US" sz="800">
              <a:cs typeface="Roboto Light"/>
            </a:endParaRPr>
          </a:p>
        </p:txBody>
      </p:sp>
      <p:pic>
        <p:nvPicPr>
          <p:cNvPr id="8" name="Picture 7">
            <a:extLst>
              <a:ext uri="{FF2B5EF4-FFF2-40B4-BE49-F238E27FC236}">
                <a16:creationId xmlns:a16="http://schemas.microsoft.com/office/drawing/2014/main" id="{0A03E27D-8DF9-E29F-902C-3E353DBDA21B}"/>
              </a:ext>
            </a:extLst>
          </p:cNvPr>
          <p:cNvPicPr>
            <a:picLocks noChangeAspect="1"/>
          </p:cNvPicPr>
          <p:nvPr/>
        </p:nvPicPr>
        <p:blipFill>
          <a:blip r:embed="rId4"/>
          <a:srcRect t="38095" b="23810"/>
          <a:stretch/>
        </p:blipFill>
        <p:spPr>
          <a:xfrm>
            <a:off x="2052638" y="4933950"/>
            <a:ext cx="2233613" cy="190502"/>
          </a:xfrm>
          <a:prstGeom prst="rect">
            <a:avLst/>
          </a:prstGeom>
        </p:spPr>
      </p:pic>
      <p:sp>
        <p:nvSpPr>
          <p:cNvPr id="7" name="TextBox 6">
            <a:extLst>
              <a:ext uri="{FF2B5EF4-FFF2-40B4-BE49-F238E27FC236}">
                <a16:creationId xmlns:a16="http://schemas.microsoft.com/office/drawing/2014/main" id="{39C3CB88-E056-574A-AF27-468D8A293D6A}"/>
              </a:ext>
            </a:extLst>
          </p:cNvPr>
          <p:cNvSpPr txBox="1"/>
          <p:nvPr/>
        </p:nvSpPr>
        <p:spPr>
          <a:xfrm>
            <a:off x="8766495" y="4811211"/>
            <a:ext cx="369116" cy="306467"/>
          </a:xfrm>
          <a:prstGeom prst="roundRect">
            <a:avLst/>
          </a:prstGeom>
          <a:solidFill>
            <a:srgbClr val="FDD387"/>
          </a:solidFill>
        </p:spPr>
        <p:txBody>
          <a:bodyPr wrap="square" rtlCol="0" anchor="ctr">
            <a:spAutoFit/>
          </a:bodyPr>
          <a:lstStyle/>
          <a:p>
            <a:pPr algn="ctr"/>
            <a:r>
              <a:rPr lang="en-US" sz="1200" dirty="0"/>
              <a:t>8</a:t>
            </a:r>
          </a:p>
        </p:txBody>
      </p:sp>
    </p:spTree>
    <p:extLst>
      <p:ext uri="{BB962C8B-B14F-4D97-AF65-F5344CB8AC3E}">
        <p14:creationId xmlns:p14="http://schemas.microsoft.com/office/powerpoint/2010/main" val="1094832937"/>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_pres_template" id="{9186E0BC-039C-4427-952B-13B9B0AEEA4C}" vid="{31F18981-21E8-4E0D-9D18-8DA85FB21AE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_pres_template" id="{9186E0BC-039C-4427-952B-13B9B0AEEA4C}" vid="{410F5857-A7AB-40A2-B626-134FBD5C6A23}"/>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_pres_template" id="{9186E0BC-039C-4427-952B-13B9B0AEEA4C}" vid="{5FF4A20E-BD3C-42F6-95F0-308A8226A9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A8FD6-0089-4E39-AEAA-110B05D38D9B}">
  <ds:schemaRefs>
    <ds:schemaRef ds:uri="91f3e609-b2ae-47f0-8d41-f633cc53607d"/>
    <ds:schemaRef ds:uri="f88efae0-ccc3-4811-985a-09532288ec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4799991-e080-49ad-8fd2-e6db6dc34a59"/>
    <ds:schemaRef ds:uri="6f6873e3-d5bc-464e-a0ff-0564cd6368d5"/>
  </ds:schemaRefs>
</ds:datastoreItem>
</file>

<file path=customXml/itemProps2.xml><?xml version="1.0" encoding="utf-8"?>
<ds:datastoreItem xmlns:ds="http://schemas.openxmlformats.org/officeDocument/2006/customXml" ds:itemID="{BABD13A1-387B-45BA-BF7D-9C93E1D7318D}"/>
</file>

<file path=customXml/itemProps3.xml><?xml version="1.0" encoding="utf-8"?>
<ds:datastoreItem xmlns:ds="http://schemas.openxmlformats.org/officeDocument/2006/customXml" ds:itemID="{7F3C192A-26FC-493F-9A71-D81A2B613E7D}">
  <ds:schemaRefs>
    <ds:schemaRef ds:uri="http://schemas.microsoft.com/sharepoint/v3/contenttype/forms"/>
  </ds:schemaRefs>
</ds:datastoreItem>
</file>

<file path=docMetadata/LabelInfo.xml><?xml version="1.0" encoding="utf-8"?>
<clbl:labelList xmlns:clbl="http://schemas.microsoft.com/office/2020/mipLabelMetadata">
  <clbl:label id="{15ef12a1-af58-44c4-b029-712fc0605570}" enabled="0" method="" siteId="{15ef12a1-af58-44c4-b029-712fc0605570}" removed="1"/>
</clbl:labelList>
</file>

<file path=docProps/app.xml><?xml version="1.0" encoding="utf-8"?>
<Properties xmlns="http://schemas.openxmlformats.org/officeDocument/2006/extended-properties" xmlns:vt="http://schemas.openxmlformats.org/officeDocument/2006/docPropsVTypes">
  <Template>FO_pres_template</Template>
  <TotalTime>211</TotalTime>
  <Words>2465</Words>
  <Application>Microsoft Office PowerPoint</Application>
  <PresentationFormat>On-screen Show (16:9)</PresentationFormat>
  <Paragraphs>231</Paragraphs>
  <Slides>14</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Aptos</vt:lpstr>
      <vt:lpstr>Arial</vt:lpstr>
      <vt:lpstr>Calibri</vt:lpstr>
      <vt:lpstr>Roboto</vt:lpstr>
      <vt:lpstr>Roboto Bold</vt:lpstr>
      <vt:lpstr>Roboto Light</vt:lpstr>
      <vt:lpstr>Roboto Medium</vt:lpstr>
      <vt:lpstr>Segoe UI</vt:lpstr>
      <vt:lpstr>Times New Roman</vt:lpstr>
      <vt:lpstr>4_Office Theme</vt:lpstr>
      <vt:lpstr>1_Office Theme</vt:lpstr>
      <vt:lpstr>3_Office Theme</vt:lpstr>
      <vt:lpstr>Identifying Geographic Boundaries for Law Enforcement Agencies</vt:lpstr>
      <vt:lpstr>Background</vt:lpstr>
      <vt:lpstr>Background</vt:lpstr>
      <vt:lpstr>The Project: LE Jurisdictional Boundaries</vt:lpstr>
      <vt:lpstr>Methodology and Results Law Enforcement Agency Jurisdictional Boundaries</vt:lpstr>
      <vt:lpstr>PowerPoint Presentation</vt:lpstr>
      <vt:lpstr>Linking General-Purpose LEAs</vt:lpstr>
      <vt:lpstr>Programmatic Quality Controls</vt:lpstr>
      <vt:lpstr>99.7% of general-purpose LEAs linked to a government – all linked to a geography</vt:lpstr>
      <vt:lpstr>GMAF provided GEOID linkage for nearly all agencies</vt:lpstr>
      <vt:lpstr>Law Enforcement Agency Boundaries Frame</vt:lpstr>
      <vt:lpstr>LEAB Frame Map Tool</vt:lpstr>
      <vt:lpstr>Current &amp; Future Use Cases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Solicitation Request: Calls for Law Enforcement Service</dc:title>
  <dc:creator>Remrey, Lizabeth (OJP)</dc:creator>
  <cp:lastModifiedBy>Remrey, Lizabeth (OJP)</cp:lastModifiedBy>
  <cp:revision>15</cp:revision>
  <dcterms:created xsi:type="dcterms:W3CDTF">2024-10-09T17:54:33Z</dcterms:created>
  <dcterms:modified xsi:type="dcterms:W3CDTF">2025-04-11T15:25:11Z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0x01010003DC7AC06673DB47AE3983B332D278A9</vt:lpwstr>
  </property>
</Properties>
</file>