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7"/>
  </p:notesMasterIdLst>
  <p:sldIdLst>
    <p:sldId id="357" r:id="rId5"/>
    <p:sldId id="511" r:id="rId6"/>
    <p:sldId id="510" r:id="rId7"/>
    <p:sldId id="605" r:id="rId8"/>
    <p:sldId id="505" r:id="rId9"/>
    <p:sldId id="506" r:id="rId10"/>
    <p:sldId id="518" r:id="rId11"/>
    <p:sldId id="520" r:id="rId12"/>
    <p:sldId id="521" r:id="rId13"/>
    <p:sldId id="523" r:id="rId14"/>
    <p:sldId id="604" r:id="rId15"/>
    <p:sldId id="591" r:id="rId16"/>
    <p:sldId id="592" r:id="rId17"/>
    <p:sldId id="593" r:id="rId18"/>
    <p:sldId id="594" r:id="rId19"/>
    <p:sldId id="595" r:id="rId20"/>
    <p:sldId id="596" r:id="rId21"/>
    <p:sldId id="597" r:id="rId22"/>
    <p:sldId id="598" r:id="rId23"/>
    <p:sldId id="599" r:id="rId24"/>
    <p:sldId id="601" r:id="rId25"/>
    <p:sldId id="535" r:id="rId26"/>
    <p:sldId id="602" r:id="rId27"/>
    <p:sldId id="603" r:id="rId28"/>
    <p:sldId id="536" r:id="rId29"/>
    <p:sldId id="538" r:id="rId30"/>
    <p:sldId id="561" r:id="rId31"/>
    <p:sldId id="589" r:id="rId32"/>
    <p:sldId id="590" r:id="rId33"/>
    <p:sldId id="587" r:id="rId34"/>
    <p:sldId id="600" r:id="rId35"/>
    <p:sldId id="522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F0E1466D-1A2D-4D50-A30F-94C80B046FF1}">
          <p14:sldIdLst>
            <p14:sldId id="357"/>
          </p14:sldIdLst>
        </p14:section>
        <p14:section name="Current CHI - Overview" id="{0940C197-4EC8-493A-80BE-5B29795A8C7D}">
          <p14:sldIdLst>
            <p14:sldId id="511"/>
            <p14:sldId id="510"/>
          </p14:sldIdLst>
        </p14:section>
        <p14:section name="CHI Transition &amp; Redesign - Overview" id="{A6085236-6B44-476C-83C6-3E8EC7FCB6A2}">
          <p14:sldIdLst>
            <p14:sldId id="605"/>
            <p14:sldId id="505"/>
            <p14:sldId id="506"/>
            <p14:sldId id="518"/>
            <p14:sldId id="520"/>
            <p14:sldId id="521"/>
            <p14:sldId id="523"/>
          </p14:sldIdLst>
        </p14:section>
        <p14:section name="Future CHI - Flowchart &amp; Screenshots" id="{A7AAE5E9-CB6B-45B9-8902-ED1A04EB07F0}">
          <p14:sldIdLst>
            <p14:sldId id="604"/>
            <p14:sldId id="591"/>
            <p14:sldId id="592"/>
            <p14:sldId id="593"/>
            <p14:sldId id="594"/>
            <p14:sldId id="595"/>
            <p14:sldId id="596"/>
            <p14:sldId id="597"/>
            <p14:sldId id="598"/>
            <p14:sldId id="599"/>
          </p14:sldIdLst>
        </p14:section>
        <p14:section name="Non-Contact Attempt Actions" id="{5DBBEE1C-52C1-4824-BAFC-6B8FECAA08FB}">
          <p14:sldIdLst>
            <p14:sldId id="601"/>
            <p14:sldId id="535"/>
            <p14:sldId id="602"/>
            <p14:sldId id="603"/>
          </p14:sldIdLst>
        </p14:section>
        <p14:section name="Next Steps - Future Surveys" id="{2D89A10D-DDF3-4A11-A8DC-6C100012CD26}">
          <p14:sldIdLst>
            <p14:sldId id="536"/>
            <p14:sldId id="538"/>
            <p14:sldId id="561"/>
            <p14:sldId id="589"/>
            <p14:sldId id="590"/>
            <p14:sldId id="587"/>
            <p14:sldId id="600"/>
          </p14:sldIdLst>
        </p14:section>
        <p14:section name="Conclusion" id="{AC142DEF-CDEE-4EA4-A71A-3E2A1BEE1476}">
          <p14:sldIdLst>
            <p14:sldId id="52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1897" autoAdjust="0"/>
  </p:normalViewPr>
  <p:slideViewPr>
    <p:cSldViewPr snapToGrid="0">
      <p:cViewPr varScale="1">
        <p:scale>
          <a:sx n="63" d="100"/>
          <a:sy n="63" d="100"/>
        </p:scale>
        <p:origin x="7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C69AC-2CAC-4DA7-8578-5BAC9311649E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190FC-9330-4E63-BBC3-040FBD5579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025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Intended For Internal Use Only Information as of 12/13/22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83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0998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Intended For Internal Use Only Information as of 12/13/22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507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5603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5603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Intended For Internal Use Only Information as of 12/13/22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498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Intended For Internal Use Only Information as of 12/13/22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808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33599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Intended For Internal Use Only Information as of 12/13/22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611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998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998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Intended For Internal Use Only Information as of 12/13/22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715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203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03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Intended For Internal Use Only Information as of 12/13/22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494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Intended For Internal Use Only Information as of 12/13/22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791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Intended For Internal Use Only Information as of 12/13/22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328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Intended For Internal Use Only Information as of 12/13/22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83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Intended For Internal Use Only Information as of 12/13/22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710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49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633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Intended For Internal Use Only Information as of 12/13/22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573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3ECC8-719A-498E-B101-491B6A3555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Select="1"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25" y="5796743"/>
            <a:ext cx="1810669" cy="10303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255C98-091E-40CA-82BA-54587FA511A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148" y="6073038"/>
            <a:ext cx="1382035" cy="65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153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Matthew.Virgile@census.gov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1A929-0921-CB53-A452-79C71BC54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1040" y="731520"/>
            <a:ext cx="10789920" cy="2387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Redesigning the Census Bureau’s Contact History Instrument to Improve Survey Paradata Collection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659399-8AE8-6ED8-ED2C-6810AD3744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47440"/>
            <a:ext cx="9144000" cy="2056063"/>
          </a:xfrm>
        </p:spPr>
        <p:txBody>
          <a:bodyPr>
            <a:noAutofit/>
          </a:bodyPr>
          <a:lstStyle/>
          <a:p>
            <a:r>
              <a:rPr lang="en-US" sz="2200" dirty="0"/>
              <a:t>Matt Virgile, Laura Hergert, Lee Beck, Anne Russell, &amp; Fane Lineback</a:t>
            </a:r>
          </a:p>
          <a:p>
            <a:r>
              <a:rPr lang="en-US" sz="2200" dirty="0"/>
              <a:t>Office of Survey and Census Analytics, U.S. Census Bureau</a:t>
            </a:r>
          </a:p>
          <a:p>
            <a:endParaRPr lang="en-US" sz="2200" dirty="0"/>
          </a:p>
          <a:p>
            <a:r>
              <a:rPr lang="en-US" sz="2200" dirty="0"/>
              <a:t>2025 FedCASIC Workshops</a:t>
            </a:r>
          </a:p>
          <a:p>
            <a:r>
              <a:rPr lang="en-US" sz="2200" dirty="0"/>
              <a:t>April 23,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88ACFA-874A-9C75-EAE7-98076460BA1D}"/>
              </a:ext>
            </a:extLst>
          </p:cNvPr>
          <p:cNvSpPr txBox="1"/>
          <p:nvPr/>
        </p:nvSpPr>
        <p:spPr>
          <a:xfrm>
            <a:off x="2762451" y="6025415"/>
            <a:ext cx="6930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*No disclosure review required for this presentation.  All data displayed is fictional.</a:t>
            </a:r>
          </a:p>
        </p:txBody>
      </p:sp>
    </p:spTree>
    <p:extLst>
      <p:ext uri="{BB962C8B-B14F-4D97-AF65-F5344CB8AC3E}">
        <p14:creationId xmlns:p14="http://schemas.microsoft.com/office/powerpoint/2010/main" val="1774929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96CBF-1F4C-C495-B539-C65F7C420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62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B1ABB-ECE7-72D9-A225-26F626E90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5189"/>
            <a:ext cx="10515600" cy="4744979"/>
          </a:xfrm>
        </p:spPr>
        <p:txBody>
          <a:bodyPr/>
          <a:lstStyle/>
          <a:p>
            <a:r>
              <a:rPr lang="en-US" dirty="0"/>
              <a:t>CHI blocks currently loaded in QDM for integration with CPS</a:t>
            </a:r>
          </a:p>
          <a:p>
            <a:pPr lvl="1"/>
            <a:r>
              <a:rPr lang="en-US" dirty="0"/>
              <a:t>First survey for DICE onboarding</a:t>
            </a:r>
          </a:p>
          <a:p>
            <a:pPr lvl="1"/>
            <a:r>
              <a:rPr lang="en-US" dirty="0"/>
              <a:t>Recently completed User Acceptance Testing and Systems Test</a:t>
            </a:r>
          </a:p>
          <a:p>
            <a:pPr lvl="1"/>
            <a:r>
              <a:rPr lang="en-US" dirty="0"/>
              <a:t>CPS Field Test 1 in May –September 2025, Field Test 2 in 2026</a:t>
            </a:r>
          </a:p>
          <a:p>
            <a:r>
              <a:rPr lang="en-US" dirty="0"/>
              <a:t>Remaining CAPI surveys will have CHI blocks updated in QDM between 2025-2028</a:t>
            </a:r>
          </a:p>
          <a:p>
            <a:pPr lvl="1"/>
            <a:r>
              <a:rPr lang="en-US" dirty="0"/>
              <a:t>Some surveys require additional or different CHI screens from CPS, since sample unit is something other than a household (e.g., person, or Group Quarters/facility)</a:t>
            </a:r>
          </a:p>
          <a:p>
            <a:pPr lvl="1"/>
            <a:r>
              <a:rPr lang="en-US" dirty="0"/>
              <a:t>Some surveys require additional CHI screens, to collect neighborhood observations for personal visit attempts at sample unit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D84957-53A5-783C-4062-10F4CDD1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750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96DCAA-D6C7-925A-EC5D-D2F2715B1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11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4FD391-9CB4-E95B-6218-6D5658808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1" y="35512"/>
            <a:ext cx="7772400" cy="21285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7429F7-92FD-5A98-DEB8-0CB0413BF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1" y="2164080"/>
            <a:ext cx="11592559" cy="12649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D30D29-5A01-9C1A-E791-F64EB3556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1" y="3376741"/>
            <a:ext cx="11775438" cy="12649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32B2CF-0956-D436-E493-7C03FB30C9C5}"/>
              </a:ext>
            </a:extLst>
          </p:cNvPr>
          <p:cNvSpPr txBox="1"/>
          <p:nvPr/>
        </p:nvSpPr>
        <p:spPr>
          <a:xfrm>
            <a:off x="6350000" y="2164080"/>
            <a:ext cx="15240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E02EA54-C658-CCCC-349E-645053DA70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61981"/>
            <a:ext cx="12192000" cy="123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70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5D463-EEA0-E4F2-BFCB-3ED76CDE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0181"/>
            <a:ext cx="10515600" cy="965339"/>
          </a:xfrm>
        </p:spPr>
        <p:txBody>
          <a:bodyPr/>
          <a:lstStyle/>
          <a:p>
            <a:pPr algn="ctr"/>
            <a:r>
              <a:rPr lang="en-US" dirty="0"/>
              <a:t>CHI Front Screen – CHI/CM Choice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25441-E4DA-ADED-A0BE-9106EDFE7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C5E55B-A4ED-EA1F-06F7-537624F33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12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459BAD-E54B-716B-B0E2-1AD22627D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0" y="1066800"/>
            <a:ext cx="11836400" cy="490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66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390AE-9A3C-FA5A-58FE-463383C42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55039"/>
          </a:xfrm>
        </p:spPr>
        <p:txBody>
          <a:bodyPr/>
          <a:lstStyle/>
          <a:p>
            <a:pPr algn="ctr"/>
            <a:r>
              <a:rPr lang="en-US" dirty="0"/>
              <a:t>CHI Front Screen – Attempt Type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61A89AC-720D-926D-CE4F-4184E35F9E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640" y="995680"/>
            <a:ext cx="11714479" cy="490728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5E6260-E441-D802-4B0B-1B3FE5A6A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391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F1588-897E-8AE2-25CE-62BD4CE64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13"/>
            <a:ext cx="10515600" cy="847815"/>
          </a:xfrm>
        </p:spPr>
        <p:txBody>
          <a:bodyPr/>
          <a:lstStyle/>
          <a:p>
            <a:pPr algn="ctr"/>
            <a:r>
              <a:rPr lang="en-US" dirty="0"/>
              <a:t>CHI Front Screen - Locate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6C3BB-7C7A-345E-87D1-C8586D69B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EE1AFE-138C-89D2-FD78-42BAEA037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14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B523E7-DC65-CD74-EAC4-2EB1220AF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1076960"/>
            <a:ext cx="11592560" cy="489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974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8F7C0-003D-8043-DACA-4BF652485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05839"/>
          </a:xfrm>
        </p:spPr>
        <p:txBody>
          <a:bodyPr/>
          <a:lstStyle/>
          <a:p>
            <a:pPr algn="ctr"/>
            <a:r>
              <a:rPr lang="en-US" dirty="0"/>
              <a:t>CHI Front Screen - Ready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3C71845-D9F8-4AB1-64E5-C2BABE9F1A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080" y="1005840"/>
            <a:ext cx="11582400" cy="4952154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11724C-E046-3B9E-6084-D4F5AAAFB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19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0759A-B0BA-99AA-E170-27E8340A3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15999"/>
          </a:xfrm>
        </p:spPr>
        <p:txBody>
          <a:bodyPr/>
          <a:lstStyle/>
          <a:p>
            <a:pPr algn="ctr"/>
            <a:r>
              <a:rPr lang="en-US" dirty="0"/>
              <a:t>CHI Back Screen – No Complete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3A117-E744-EAC5-9879-3224915BE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E2F6A-D3CE-B829-F825-25B9FF05E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16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CD01A9-3BEF-6725-6D61-0B011B97F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0" y="1016000"/>
            <a:ext cx="11562080" cy="505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47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BCA65-3B9A-BF5A-4E20-20AA06A78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6479"/>
          </a:xfrm>
        </p:spPr>
        <p:txBody>
          <a:bodyPr/>
          <a:lstStyle/>
          <a:p>
            <a:pPr algn="ctr"/>
            <a:r>
              <a:rPr lang="en-US" dirty="0"/>
              <a:t>CHI Back Screen - Language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7C985A1-090A-3C8A-02A7-CAC61B7888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720" y="1046480"/>
            <a:ext cx="11582400" cy="495808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CA9EDA-0B92-A068-F5F3-54FB6AAC0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311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4279B-5B5E-0698-527D-8175F7398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87120"/>
          </a:xfrm>
        </p:spPr>
        <p:txBody>
          <a:bodyPr/>
          <a:lstStyle/>
          <a:p>
            <a:pPr algn="ctr"/>
            <a:r>
              <a:rPr lang="en-US" dirty="0"/>
              <a:t>CHI Back Screen – Set Appt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F06A149-DF94-8730-84E6-CAB7718BF8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280" y="1087122"/>
            <a:ext cx="11623040" cy="488695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CDBE05-D5AF-6618-9207-31816AE40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122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079C9-182F-41D0-CE00-E5874F2C5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13"/>
            <a:ext cx="10515600" cy="1122727"/>
          </a:xfrm>
        </p:spPr>
        <p:txBody>
          <a:bodyPr/>
          <a:lstStyle/>
          <a:p>
            <a:pPr algn="ctr"/>
            <a:r>
              <a:rPr lang="en-US" dirty="0"/>
              <a:t>CHI Back Screen - Reluctance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1CB488E-75D2-297A-7229-05269C09EE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440" y="1158240"/>
            <a:ext cx="11572240" cy="4806103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E094C7-D1E6-DC6B-73F0-F8295CC20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383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1853-2EDA-50D5-CDA1-2488DF8FF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12"/>
            <a:ext cx="10515600" cy="955891"/>
          </a:xfrm>
        </p:spPr>
        <p:txBody>
          <a:bodyPr/>
          <a:lstStyle/>
          <a:p>
            <a:pPr algn="ctr"/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96166-35F1-69A0-9AE9-E93399EAD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1402"/>
            <a:ext cx="10515600" cy="524576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Contact History Instrument (CHI) is a data collection instrument used since 2004 by Census interviewers (Field Representatives, or FRs) to collect data on each CAPI contact attempt in demographic surveys</a:t>
            </a:r>
          </a:p>
          <a:p>
            <a:r>
              <a:rPr lang="en-US" dirty="0"/>
              <a:t>Launched automatically when FRs exit the questionnaire for a given survey, but may also be launched manually</a:t>
            </a:r>
          </a:p>
          <a:p>
            <a:r>
              <a:rPr lang="en-US" dirty="0"/>
              <a:t>Data collected includes:</a:t>
            </a: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hether making a contact attempt or a non-attempt action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Contact mode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Date and time of contact attempt</a:t>
            </a: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ith whom contact was made, if anyone </a:t>
            </a: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utcome of contact attempt (whether interview was completed, reasons for inability to complete)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espondent concerns</a:t>
            </a: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ontact strategies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1E2ECE-367B-F94A-2FB4-120FFCB71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037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B1404-92AF-6971-CEFF-19E549139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56640"/>
          </a:xfrm>
        </p:spPr>
        <p:txBody>
          <a:bodyPr/>
          <a:lstStyle/>
          <a:p>
            <a:pPr algn="ctr"/>
            <a:r>
              <a:rPr lang="en-US" dirty="0"/>
              <a:t>CHI Back Screen - Strategies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A27EB14-D89B-CA8C-5980-BC237C3636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080" y="1056641"/>
            <a:ext cx="11480800" cy="4891827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BFF3DC-C35D-4C1D-E166-B10B55695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041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3B821-EF43-3A4D-D908-4C31D7CEB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8552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Other CHI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51614-CB8B-DF5A-3E78-9FEBBE26A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4383"/>
            <a:ext cx="10515600" cy="496029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current CHI allows collecting data about case management functions other than contact attempts, such as:</a:t>
            </a:r>
          </a:p>
          <a:p>
            <a:pPr lvl="1"/>
            <a:r>
              <a:rPr lang="en-US" dirty="0"/>
              <a:t>Readying case for transmission</a:t>
            </a:r>
          </a:p>
          <a:p>
            <a:pPr lvl="1"/>
            <a:r>
              <a:rPr lang="en-US" dirty="0"/>
              <a:t>Reviewing or changing case information</a:t>
            </a:r>
          </a:p>
          <a:p>
            <a:pPr lvl="1"/>
            <a:r>
              <a:rPr lang="en-US" dirty="0"/>
              <a:t>Locating activities</a:t>
            </a:r>
          </a:p>
          <a:p>
            <a:r>
              <a:rPr lang="en-US" dirty="0"/>
              <a:t>Due to changes in other data collection systems, a need was identified for CHI to collect additional actions, such as:</a:t>
            </a:r>
          </a:p>
          <a:p>
            <a:pPr lvl="1"/>
            <a:r>
              <a:rPr lang="en-US" dirty="0"/>
              <a:t>Requesting a letter</a:t>
            </a:r>
          </a:p>
          <a:p>
            <a:pPr lvl="1"/>
            <a:r>
              <a:rPr lang="en-US" dirty="0"/>
              <a:t>Updating respondent contact information</a:t>
            </a:r>
          </a:p>
          <a:p>
            <a:pPr lvl="1"/>
            <a:r>
              <a:rPr lang="en-US" dirty="0"/>
              <a:t>Updating building management contact information</a:t>
            </a:r>
          </a:p>
          <a:p>
            <a:pPr lvl="1"/>
            <a:r>
              <a:rPr lang="en-US" dirty="0"/>
              <a:t>Updating case notes</a:t>
            </a:r>
          </a:p>
          <a:p>
            <a:r>
              <a:rPr lang="en-US" dirty="0"/>
              <a:t>The future CHI will allow capturing all of these action types for CPS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6FE19A-BF83-0A72-0DA6-5E8E6520E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029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40D9B5-A797-DDA6-CE71-C93288A30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22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AAD5E6-95C6-9C42-C9FF-B25AAC4CE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12"/>
            <a:ext cx="12192000" cy="653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00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86A3A-C309-A911-CB60-8B2EDCAF6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20663"/>
          </a:xfrm>
        </p:spPr>
        <p:txBody>
          <a:bodyPr/>
          <a:lstStyle/>
          <a:p>
            <a:pPr algn="ctr"/>
            <a:r>
              <a:rPr lang="en-US" dirty="0"/>
              <a:t>CHI Front Screen – CHI/CM Choice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C91D0E1-CF14-48DD-10C0-16F6020530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" y="1020664"/>
            <a:ext cx="11714480" cy="4816674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24BDB9-C337-2D79-23BE-D04635D82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647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35A6C-10D5-ADE2-F539-3E32B9005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55040"/>
          </a:xfrm>
        </p:spPr>
        <p:txBody>
          <a:bodyPr/>
          <a:lstStyle/>
          <a:p>
            <a:pPr algn="ctr"/>
            <a:r>
              <a:rPr lang="en-US" dirty="0"/>
              <a:t>CM Screen – Non-Attempt Activities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1D8BD88-E3D1-52B3-F295-D03E05EACC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280" y="955041"/>
            <a:ext cx="11562079" cy="502031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E5B2EE-DC8B-0144-3A82-923763DE1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178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3B821-EF43-3A4D-D908-4C31D7CEB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8552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Next Steps – Varying Sample Units by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51614-CB8B-DF5A-3E78-9FEBBE26A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4383"/>
            <a:ext cx="10515600" cy="4960290"/>
          </a:xfrm>
        </p:spPr>
        <p:txBody>
          <a:bodyPr/>
          <a:lstStyle/>
          <a:p>
            <a:r>
              <a:rPr lang="en-US" dirty="0"/>
              <a:t>While CPS uses household as sampling unit, some other surveys use person within household, or Group Quarters/facility</a:t>
            </a:r>
          </a:p>
          <a:p>
            <a:r>
              <a:rPr lang="en-US" dirty="0"/>
              <a:t>Since NHIS samples up to two household members, CHI team will design modified or additional CHI screens/flowcharts that are compatible for NHIS, with person-level contact attempt info</a:t>
            </a:r>
          </a:p>
          <a:p>
            <a:pPr lvl="1"/>
            <a:r>
              <a:rPr lang="en-US" dirty="0"/>
              <a:t>These could have a single CHI Front block for the household, but may administer separate CHI Back blocks for each sampled person</a:t>
            </a:r>
          </a:p>
          <a:p>
            <a:r>
              <a:rPr lang="en-US" dirty="0"/>
              <a:t>Since ACS-GQ and other surveys sample Group Quarters or facilities, some CHI screens would have distinct options that apply to only these sample units, and not to households or persons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6FE19A-BF83-0A72-0DA6-5E8E6520E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9272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D1FB9-8109-4120-6C76-81D3379CD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Next Steps – Neighborhood Observation Instrument (NOI)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28682-6C7C-805E-6A5A-E4E1696E6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9681"/>
            <a:ext cx="10515600" cy="4724992"/>
          </a:xfrm>
        </p:spPr>
        <p:txBody>
          <a:bodyPr>
            <a:normAutofit/>
          </a:bodyPr>
          <a:lstStyle/>
          <a:p>
            <a:r>
              <a:rPr lang="en-US" dirty="0"/>
              <a:t>Two surveys (NHIS and SIPP) require an additional block of CHI screens known as NOI</a:t>
            </a:r>
          </a:p>
          <a:p>
            <a:r>
              <a:rPr lang="en-US" dirty="0"/>
              <a:t>CHI team held a focus group in February 2025 with Field Supervisors from each Regional Office, to collect feedback on NOI screen mockups</a:t>
            </a:r>
          </a:p>
          <a:p>
            <a:pPr lvl="1"/>
            <a:r>
              <a:rPr lang="en-US" dirty="0"/>
              <a:t>Feedback was incorporated into future NOI screen design, and new draft screens have been loaded into QDM</a:t>
            </a:r>
          </a:p>
          <a:p>
            <a:pPr lvl="1"/>
            <a:r>
              <a:rPr lang="en-US" dirty="0"/>
              <a:t>Focus group discussion centered on new screen layout, scrolling to combine some screens, response options/orderings, and placement of NOI before or after survey questionnaire</a:t>
            </a:r>
          </a:p>
          <a:p>
            <a:pPr lvl="1"/>
            <a:r>
              <a:rPr lang="en-US" dirty="0"/>
              <a:t>Participants also volunteered feedback on new instrument functionality, question wordings, and their purpose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EA6FA7-A662-265F-C23C-17A013300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6869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CD362-A79D-A55A-B7EF-F29BAF81C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Current NOI Design (Blaise)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43FC9-F692-5B18-849F-4C644730D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3907"/>
            <a:ext cx="10515600" cy="5342021"/>
          </a:xfrm>
        </p:spPr>
        <p:txBody>
          <a:bodyPr>
            <a:normAutofit/>
          </a:bodyPr>
          <a:lstStyle/>
          <a:p>
            <a:r>
              <a:rPr lang="en-US" dirty="0"/>
              <a:t>Only launched if FR is attempting a personal visit</a:t>
            </a:r>
          </a:p>
          <a:p>
            <a:pPr lvl="1"/>
            <a:r>
              <a:rPr lang="en-US" dirty="0"/>
              <a:t>Currently meant to be completed once and only once per unit</a:t>
            </a:r>
          </a:p>
          <a:p>
            <a:r>
              <a:rPr lang="en-US" dirty="0"/>
              <a:t>16 total screens, with one question per screen</a:t>
            </a:r>
          </a:p>
          <a:p>
            <a:pPr lvl="1"/>
            <a:r>
              <a:rPr lang="en-US" dirty="0"/>
              <a:t>Whether FR observed sample building or unit (1 screen)</a:t>
            </a:r>
          </a:p>
          <a:p>
            <a:pPr lvl="2"/>
            <a:r>
              <a:rPr lang="en-US" dirty="0"/>
              <a:t>If “Yes”, continue to rest of NOI; if “No”, exit NOI and go to other CHI screens</a:t>
            </a:r>
          </a:p>
          <a:p>
            <a:pPr lvl="1"/>
            <a:r>
              <a:rPr lang="en-US" dirty="0"/>
              <a:t>Graffiti (1 screen)</a:t>
            </a:r>
          </a:p>
          <a:p>
            <a:pPr lvl="1"/>
            <a:r>
              <a:rPr lang="en-US" dirty="0"/>
              <a:t>Unit or building condition (1 screen)</a:t>
            </a:r>
          </a:p>
          <a:p>
            <a:pPr lvl="1"/>
            <a:r>
              <a:rPr lang="en-US" dirty="0"/>
              <a:t>Select building or unit features (4 screens)</a:t>
            </a:r>
          </a:p>
          <a:p>
            <a:pPr lvl="1"/>
            <a:r>
              <a:rPr lang="en-US" dirty="0"/>
              <a:t>Select unit features only (5 screens)</a:t>
            </a:r>
          </a:p>
          <a:p>
            <a:pPr lvl="1"/>
            <a:r>
              <a:rPr lang="en-US" dirty="0"/>
              <a:t>Unit demographics (4 screens)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114437-F6B1-4A41-92CA-9D3AE9E8C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5117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1BD03-0ADC-A1AF-2C12-4D3E33D49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1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NOI Focus Group – Main Takeaways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E44DD-DCFD-67F5-49F0-93E9F1DBA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9937"/>
            <a:ext cx="10515600" cy="4584735"/>
          </a:xfrm>
        </p:spPr>
        <p:txBody>
          <a:bodyPr/>
          <a:lstStyle/>
          <a:p>
            <a:r>
              <a:rPr lang="en-US" dirty="0"/>
              <a:t>Support for new “screener” question about multi-unit address, and whether able to observe unit within building</a:t>
            </a:r>
          </a:p>
          <a:p>
            <a:pPr lvl="1"/>
            <a:r>
              <a:rPr lang="en-US" dirty="0"/>
              <a:t>This would allow FRs to skip some items if they indicate they are at a multi-unit building, but could not observe the sample unit</a:t>
            </a:r>
          </a:p>
          <a:p>
            <a:pPr lvl="1"/>
            <a:r>
              <a:rPr lang="en-US" dirty="0"/>
              <a:t>This would reduce burden from current CHI, where FR must indicate “Unable to observe sample unit” on five screens about unit features</a:t>
            </a:r>
          </a:p>
          <a:p>
            <a:r>
              <a:rPr lang="en-US" dirty="0"/>
              <a:t>Support for combining similar questions into one screen with scrolling</a:t>
            </a:r>
          </a:p>
          <a:p>
            <a:pPr lvl="1"/>
            <a:r>
              <a:rPr lang="en-US" dirty="0"/>
              <a:t>Reduces screens on select building/unit features, from 4 to 1</a:t>
            </a:r>
          </a:p>
          <a:p>
            <a:pPr lvl="1"/>
            <a:r>
              <a:rPr lang="en-US" dirty="0"/>
              <a:t>Reduces screens on unit features only, from 5 to 1</a:t>
            </a:r>
          </a:p>
          <a:p>
            <a:pPr lvl="1"/>
            <a:r>
              <a:rPr lang="en-US" dirty="0"/>
              <a:t>Reduces screens on unit demographics, from 4 to 1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7D0C-AFC4-CE1A-16FB-24A2304F6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9914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1BD03-0ADC-A1AF-2C12-4D3E33D49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1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NOI Focus Group – Main Takeaways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E44DD-DCFD-67F5-49F0-93E9F1DBA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9937"/>
            <a:ext cx="10515600" cy="4584735"/>
          </a:xfrm>
        </p:spPr>
        <p:txBody>
          <a:bodyPr>
            <a:normAutofit/>
          </a:bodyPr>
          <a:lstStyle/>
          <a:p>
            <a:r>
              <a:rPr lang="en-US" dirty="0"/>
              <a:t>Mixed thoughts on best placement of NOI screens (Front vs Back)</a:t>
            </a:r>
          </a:p>
          <a:p>
            <a:pPr lvl="1"/>
            <a:r>
              <a:rPr lang="en-US" dirty="0"/>
              <a:t>Placement in CHI Front could avoid bias of answers based on interview</a:t>
            </a:r>
          </a:p>
          <a:p>
            <a:pPr lvl="1"/>
            <a:r>
              <a:rPr lang="en-US" dirty="0"/>
              <a:t>Placement in CHI Back may be safer/less burden for FRs to start interview</a:t>
            </a:r>
          </a:p>
          <a:p>
            <a:pPr lvl="1"/>
            <a:r>
              <a:rPr lang="en-US" dirty="0"/>
              <a:t>Placement in CHI Back is also more similar to how they fill out NOI right now </a:t>
            </a:r>
          </a:p>
          <a:p>
            <a:r>
              <a:rPr lang="en-US" dirty="0"/>
              <a:t>Also shown possible “hybrid” placement, with NOI starting in Front but asking FR if they can complete NOI at this time </a:t>
            </a:r>
          </a:p>
          <a:p>
            <a:pPr lvl="1"/>
            <a:r>
              <a:rPr lang="en-US" dirty="0"/>
              <a:t>If “Yes”, continue with NOI in CHI Front</a:t>
            </a:r>
          </a:p>
          <a:p>
            <a:pPr lvl="1"/>
            <a:r>
              <a:rPr lang="en-US" dirty="0"/>
              <a:t>If “No”, skip NOI and fill out in CHI Back</a:t>
            </a:r>
          </a:p>
          <a:p>
            <a:pPr lvl="1"/>
            <a:r>
              <a:rPr lang="en-US" dirty="0"/>
              <a:t> Most FRs preferred this, over placing in only CHI Front or only CHI Back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7D0C-AFC4-CE1A-16FB-24A2304F6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062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574E3-90D1-38DA-F55A-1B6B606F4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1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CAPI Surveys Currently using CHI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C4D9B17-7E35-153A-EDCF-C7D362B7ED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3902060"/>
              </p:ext>
            </p:extLst>
          </p:nvPr>
        </p:nvGraphicFramePr>
        <p:xfrm>
          <a:off x="838200" y="1113356"/>
          <a:ext cx="105156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4356">
                  <a:extLst>
                    <a:ext uri="{9D8B030D-6E8A-4147-A177-3AD203B41FA5}">
                      <a16:colId xmlns:a16="http://schemas.microsoft.com/office/drawing/2014/main" val="3875773273"/>
                    </a:ext>
                  </a:extLst>
                </a:gridCol>
                <a:gridCol w="4741244">
                  <a:extLst>
                    <a:ext uri="{9D8B030D-6E8A-4147-A177-3AD203B41FA5}">
                      <a16:colId xmlns:a16="http://schemas.microsoft.com/office/drawing/2014/main" val="29490035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Survey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Acronym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194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American Community Survey – Group Quarters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ACS-GQ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686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American Community Survey – Housing 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ACS-HU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262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American Housing Survey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396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Consumer Expenditures Diary Survey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21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Consumer Expenditures Quarterly Survey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CEQ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315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Current Population Survey*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615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National Crime Victimization Survey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NCVS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512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National Health Interview Survey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NHIS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892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Rental Housing Finance Survey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RHFS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520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Survey of Income and Program Participation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SIPP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5907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Survey of Construction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SOC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520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Survey of Market Absorption of New Multifamily 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SOMA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4807992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C6C345-36D9-B2EC-451A-8060D0577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5D55FC-E849-F24F-3685-AA32D270E51A}"/>
              </a:ext>
            </a:extLst>
          </p:cNvPr>
          <p:cNvSpPr txBox="1"/>
          <p:nvPr/>
        </p:nvSpPr>
        <p:spPr>
          <a:xfrm>
            <a:off x="2120767" y="6075382"/>
            <a:ext cx="3975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*Includes Annual Social and Economic Supplement (ASEC)</a:t>
            </a:r>
          </a:p>
        </p:txBody>
      </p:sp>
    </p:spTree>
    <p:extLst>
      <p:ext uri="{BB962C8B-B14F-4D97-AF65-F5344CB8AC3E}">
        <p14:creationId xmlns:p14="http://schemas.microsoft.com/office/powerpoint/2010/main" val="16516127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CD362-A79D-A55A-B7EF-F29BAF81C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Future NOI Design (Centurion)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43FC9-F692-5B18-849F-4C644730D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3907"/>
            <a:ext cx="10515600" cy="534202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7 total screens, with up to 19 questions</a:t>
            </a:r>
          </a:p>
          <a:p>
            <a:pPr lvl="1"/>
            <a:r>
              <a:rPr lang="en-US" dirty="0"/>
              <a:t>Whether FR observed sample building or unit, </a:t>
            </a:r>
            <a:r>
              <a:rPr lang="en-US" b="1" u="sng" dirty="0"/>
              <a:t>and</a:t>
            </a:r>
            <a:r>
              <a:rPr lang="en-US" b="1" dirty="0"/>
              <a:t> whether they can complete NOI at this time</a:t>
            </a:r>
            <a:r>
              <a:rPr lang="en-US" dirty="0"/>
              <a:t> (2 questions)</a:t>
            </a:r>
          </a:p>
          <a:p>
            <a:pPr lvl="2"/>
            <a:r>
              <a:rPr lang="en-US" dirty="0"/>
              <a:t>If “Yes” to both Qs, continue to rest of NOI </a:t>
            </a:r>
          </a:p>
          <a:p>
            <a:pPr lvl="2"/>
            <a:r>
              <a:rPr lang="en-US" dirty="0"/>
              <a:t>If “Yes” to first Q and “No” to second Q, skip NOI but return to it in CHI Back </a:t>
            </a:r>
          </a:p>
          <a:p>
            <a:pPr lvl="2"/>
            <a:r>
              <a:rPr lang="en-US" dirty="0"/>
              <a:t>if “No” to first Q, exit NOI and go to other CHI screens</a:t>
            </a:r>
          </a:p>
          <a:p>
            <a:pPr lvl="1"/>
            <a:r>
              <a:rPr lang="en-US" dirty="0"/>
              <a:t>Graffiti (1 question)</a:t>
            </a:r>
          </a:p>
          <a:p>
            <a:pPr lvl="1"/>
            <a:r>
              <a:rPr lang="en-US" dirty="0"/>
              <a:t>Unit or building condition (1 question)</a:t>
            </a:r>
          </a:p>
          <a:p>
            <a:pPr lvl="1"/>
            <a:r>
              <a:rPr lang="en-US" dirty="0"/>
              <a:t>Select building or unit features (4 questions)</a:t>
            </a:r>
          </a:p>
          <a:p>
            <a:pPr lvl="1"/>
            <a:r>
              <a:rPr lang="en-US" b="1" dirty="0"/>
              <a:t>Whether address is in a multi-unit building, </a:t>
            </a:r>
            <a:r>
              <a:rPr lang="en-US" b="1" u="sng" dirty="0"/>
              <a:t>and</a:t>
            </a:r>
            <a:r>
              <a:rPr lang="en-US" b="1" dirty="0"/>
              <a:t> whether they observed unit </a:t>
            </a:r>
            <a:r>
              <a:rPr lang="en-US" dirty="0"/>
              <a:t>(2 questions)</a:t>
            </a:r>
          </a:p>
          <a:p>
            <a:pPr lvl="2"/>
            <a:r>
              <a:rPr lang="en-US" dirty="0"/>
              <a:t>If “Yes” to first Q and “No” to second Q, skip to Unit demographics</a:t>
            </a:r>
          </a:p>
          <a:p>
            <a:pPr lvl="2"/>
            <a:r>
              <a:rPr lang="en-US" dirty="0"/>
              <a:t>Otherwise, proceed</a:t>
            </a:r>
          </a:p>
          <a:p>
            <a:pPr lvl="1"/>
            <a:r>
              <a:rPr lang="en-US" dirty="0"/>
              <a:t>Select unit features only (5 questions)</a:t>
            </a:r>
          </a:p>
          <a:p>
            <a:pPr lvl="1"/>
            <a:r>
              <a:rPr lang="en-US" dirty="0"/>
              <a:t>Unit demographics (4 questions)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114437-F6B1-4A41-92CA-9D3AE9E8C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7072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67EBF-0A5A-4CBE-7A1B-0B1A900FC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" y="35512"/>
            <a:ext cx="12110720" cy="1325563"/>
          </a:xfrm>
        </p:spPr>
        <p:txBody>
          <a:bodyPr/>
          <a:lstStyle/>
          <a:p>
            <a:r>
              <a:rPr lang="en-US" dirty="0"/>
              <a:t>Next Steps – Additional Differences between Surveys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23F3C-6335-6FF0-BAE0-96BE18DC8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9937"/>
            <a:ext cx="10515600" cy="4787343"/>
          </a:xfrm>
        </p:spPr>
        <p:txBody>
          <a:bodyPr>
            <a:normAutofit fontScale="92500"/>
          </a:bodyPr>
          <a:lstStyle/>
          <a:p>
            <a:r>
              <a:rPr lang="en-US" dirty="0"/>
              <a:t>QDM allows adjustment of CHI programming for a given survey, without overwriting earlier settings that are needed for another survey</a:t>
            </a:r>
          </a:p>
          <a:p>
            <a:r>
              <a:rPr lang="en-US" dirty="0"/>
              <a:t>Differences between surveys may require: </a:t>
            </a:r>
          </a:p>
          <a:p>
            <a:pPr lvl="1"/>
            <a:r>
              <a:rPr lang="en-US" dirty="0"/>
              <a:t>Adding or removing CHI screens </a:t>
            </a:r>
          </a:p>
          <a:p>
            <a:pPr lvl="1"/>
            <a:r>
              <a:rPr lang="en-US" dirty="0"/>
              <a:t>Adding, removing, or modifying text or response options on CHI screens</a:t>
            </a:r>
          </a:p>
          <a:p>
            <a:pPr lvl="1"/>
            <a:r>
              <a:rPr lang="en-US" dirty="0"/>
              <a:t>Changing branching logic between CHI screens, or to/from survey</a:t>
            </a:r>
          </a:p>
          <a:p>
            <a:r>
              <a:rPr lang="en-US" dirty="0"/>
              <a:t>CHI programming will take survey differences into account, including:</a:t>
            </a:r>
          </a:p>
          <a:p>
            <a:pPr lvl="1"/>
            <a:r>
              <a:rPr lang="en-US" dirty="0"/>
              <a:t>Procedural differences</a:t>
            </a:r>
          </a:p>
          <a:p>
            <a:pPr lvl="1"/>
            <a:r>
              <a:rPr lang="en-US" dirty="0"/>
              <a:t>Longitudinal vs non-longitudinal</a:t>
            </a:r>
          </a:p>
          <a:p>
            <a:pPr lvl="1"/>
            <a:r>
              <a:rPr lang="en-US" dirty="0"/>
              <a:t>Whether vacant units are in scope, or occupied only</a:t>
            </a:r>
          </a:p>
          <a:p>
            <a:pPr lvl="1"/>
            <a:r>
              <a:rPr lang="en-US" dirty="0"/>
              <a:t>Whether proxy response is permitted</a:t>
            </a:r>
          </a:p>
          <a:p>
            <a:pPr lvl="1"/>
            <a:r>
              <a:rPr lang="en-US" dirty="0"/>
              <a:t>Whether a self-administered mode is offered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A107E5-8996-51AF-7BC9-1445A4D27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3284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1A929-0921-CB53-A452-79C71BC54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1040" y="621849"/>
            <a:ext cx="10789920" cy="2387600"/>
          </a:xfrm>
        </p:spPr>
        <p:txBody>
          <a:bodyPr>
            <a:normAutofit/>
          </a:bodyPr>
          <a:lstStyle/>
          <a:p>
            <a:r>
              <a:rPr lang="en-US" b="1" dirty="0"/>
              <a:t>Questions?  Comments?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659399-8AE8-6ED8-ED2C-6810AD3744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47741"/>
            <a:ext cx="9144000" cy="1655762"/>
          </a:xfrm>
        </p:spPr>
        <p:txBody>
          <a:bodyPr/>
          <a:lstStyle/>
          <a:p>
            <a:r>
              <a:rPr lang="en-US" dirty="0"/>
              <a:t>Matt Virgile</a:t>
            </a:r>
          </a:p>
          <a:p>
            <a:r>
              <a:rPr lang="en-US" dirty="0"/>
              <a:t>Business Analytics Branch, Office of Survey and Census Analytics (OSCA)</a:t>
            </a:r>
          </a:p>
          <a:p>
            <a:r>
              <a:rPr lang="en-US" dirty="0">
                <a:hlinkClick r:id="rId2"/>
              </a:rPr>
              <a:t>Matthew.Virgile@census.gov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159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D78A42-9E62-22AA-40D9-BFBEF875E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8B6728-A0CF-F91A-CF52-B4711A375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00" y="0"/>
            <a:ext cx="7315200" cy="9448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93F7BC-A6A1-4FC9-77C8-A64ECA97E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6160"/>
            <a:ext cx="12192000" cy="491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73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F53493-0849-6310-5AE6-DD819E89A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5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993213-6400-5DEF-0F4A-45A1096B0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480" y="35512"/>
            <a:ext cx="10180320" cy="1183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90A3EE-CB51-83CB-997A-2D038EC3A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40" y="1117600"/>
            <a:ext cx="9652000" cy="489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721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F53493-0849-6310-5AE6-DD819E89A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6B5D098-21A3-8286-9C5A-6A31880B91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-102710"/>
            <a:ext cx="10515600" cy="106441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2400" b="1" i="0" kern="120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defTabSz="514350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4A8D"/>
                </a:solidFill>
                <a:effectLst/>
                <a:uLnTx/>
                <a:uFillTx/>
                <a:latin typeface="Calibri" panose="020F0502020204030204"/>
                <a:ea typeface="+mj-ea"/>
                <a:cs typeface="Arial"/>
              </a:rPr>
              <a:t>Contact History </a:t>
            </a:r>
            <a:r>
              <a:rPr lang="en-US" dirty="0">
                <a:solidFill>
                  <a:srgbClr val="114A8D"/>
                </a:solidFill>
                <a:latin typeface="Calibri" panose="020F0502020204030204"/>
                <a:cs typeface="Arial"/>
              </a:rPr>
              <a:t>Instrument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4A8D"/>
                </a:solidFill>
                <a:effectLst/>
                <a:uLnTx/>
                <a:uFillTx/>
                <a:latin typeface="Calibri" panose="020F0502020204030204"/>
                <a:ea typeface="+mj-ea"/>
                <a:cs typeface="Arial"/>
              </a:rPr>
              <a:t>(CHI) </a:t>
            </a:r>
            <a:r>
              <a:rPr lang="en-US" dirty="0">
                <a:solidFill>
                  <a:srgbClr val="114A8D"/>
                </a:solidFill>
                <a:latin typeface="Calibri" panose="020F0502020204030204"/>
                <a:cs typeface="Arial"/>
              </a:rPr>
              <a:t>Transition &amp; Redesign 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14A8D"/>
              </a:solidFill>
              <a:effectLst/>
              <a:uLnTx/>
              <a:uFillTx/>
              <a:latin typeface="Calibri" panose="020F0502020204030204"/>
              <a:ea typeface="+mj-ea"/>
              <a:cs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8F146F-0CBC-899A-967D-8ED8D69FB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80" y="961708"/>
            <a:ext cx="11287760" cy="49514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814CC7-5295-1DF8-EE51-63A1F005ACC9}"/>
              </a:ext>
            </a:extLst>
          </p:cNvPr>
          <p:cNvSpPr txBox="1"/>
          <p:nvPr/>
        </p:nvSpPr>
        <p:spPr>
          <a:xfrm>
            <a:off x="3484344" y="3811604"/>
            <a:ext cx="847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_____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99F83E-A555-F5AB-BF54-E00B722AEBF4}"/>
              </a:ext>
            </a:extLst>
          </p:cNvPr>
          <p:cNvSpPr txBox="1"/>
          <p:nvPr/>
        </p:nvSpPr>
        <p:spPr>
          <a:xfrm>
            <a:off x="4137258" y="1003781"/>
            <a:ext cx="1310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_________</a:t>
            </a:r>
          </a:p>
        </p:txBody>
      </p:sp>
    </p:spTree>
    <p:extLst>
      <p:ext uri="{BB962C8B-B14F-4D97-AF65-F5344CB8AC3E}">
        <p14:creationId xmlns:p14="http://schemas.microsoft.com/office/powerpoint/2010/main" val="3279847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12DD2-6D9F-120A-A077-F4B044DB4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1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DICE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82ECD-2939-9686-8343-08D037A44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9937"/>
            <a:ext cx="10515600" cy="4584735"/>
          </a:xfrm>
        </p:spPr>
        <p:txBody>
          <a:bodyPr/>
          <a:lstStyle/>
          <a:p>
            <a:r>
              <a:rPr lang="en-US" dirty="0"/>
              <a:t>CHI is one of many data collection systems being redesigned at Census, as part of the Data Ingest and Collection for the Enterprise (DICE) program</a:t>
            </a:r>
          </a:p>
          <a:p>
            <a:pPr lvl="1"/>
            <a:r>
              <a:rPr lang="en-US" dirty="0"/>
              <a:t>Program goal is to simplify and modernize data collection</a:t>
            </a:r>
          </a:p>
          <a:p>
            <a:r>
              <a:rPr lang="en-US" dirty="0"/>
              <a:t>Anticipated benefits of CHI redesign are:</a:t>
            </a:r>
          </a:p>
          <a:p>
            <a:pPr lvl="1"/>
            <a:r>
              <a:rPr lang="en-US" dirty="0"/>
              <a:t>More accurate case history information</a:t>
            </a:r>
          </a:p>
          <a:p>
            <a:pPr lvl="1"/>
            <a:r>
              <a:rPr lang="en-US" dirty="0"/>
              <a:t>Less time/burden on FRs to enter information</a:t>
            </a:r>
          </a:p>
          <a:p>
            <a:pPr lvl="1"/>
            <a:r>
              <a:rPr lang="en-US" dirty="0"/>
              <a:t>Improved monitoring of contact attempts by Field Supervisors and other Census Bureau management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3C77A0-B5A4-F2F2-453A-DC136FBE0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603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CD6A7-B9FA-815B-B333-E3BC6A127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71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CHI Transformation Logistics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B42F2-EFC5-6D0A-A549-16C3EFB3B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3788"/>
            <a:ext cx="10515600" cy="5013575"/>
          </a:xfrm>
        </p:spPr>
        <p:txBody>
          <a:bodyPr>
            <a:normAutofit/>
          </a:bodyPr>
          <a:lstStyle/>
          <a:p>
            <a:r>
              <a:rPr lang="en-US" sz="3200" dirty="0"/>
              <a:t>New CHI design is loaded into Questionnaire Design and Metadata (QDM) system</a:t>
            </a:r>
          </a:p>
          <a:p>
            <a:pPr lvl="1"/>
            <a:r>
              <a:rPr lang="en-US" sz="2800" dirty="0"/>
              <a:t>Initial content</a:t>
            </a:r>
          </a:p>
          <a:p>
            <a:pPr lvl="2"/>
            <a:r>
              <a:rPr lang="en-US" sz="2400" dirty="0"/>
              <a:t>Block/screen/question names</a:t>
            </a:r>
          </a:p>
          <a:p>
            <a:pPr lvl="2"/>
            <a:r>
              <a:rPr lang="en-US" sz="2400" dirty="0"/>
              <a:t>Screen/question text</a:t>
            </a:r>
          </a:p>
          <a:p>
            <a:pPr lvl="2"/>
            <a:r>
              <a:rPr lang="en-US" sz="2400" dirty="0"/>
              <a:t>Answer lists/fields</a:t>
            </a:r>
          </a:p>
          <a:p>
            <a:pPr lvl="2"/>
            <a:r>
              <a:rPr lang="en-US" sz="2400" dirty="0"/>
              <a:t>Variable names and output values</a:t>
            </a:r>
          </a:p>
          <a:p>
            <a:pPr lvl="1"/>
            <a:r>
              <a:rPr lang="en-US" sz="2800" dirty="0"/>
              <a:t>Additional features</a:t>
            </a:r>
          </a:p>
          <a:p>
            <a:pPr lvl="2"/>
            <a:r>
              <a:rPr lang="en-US" sz="2400" dirty="0"/>
              <a:t>Branching logic</a:t>
            </a:r>
          </a:p>
          <a:p>
            <a:pPr lvl="2"/>
            <a:r>
              <a:rPr lang="en-US" sz="2400" dirty="0"/>
              <a:t>Validations (hard and soft edits)</a:t>
            </a:r>
          </a:p>
          <a:p>
            <a:pPr lvl="2"/>
            <a:r>
              <a:rPr lang="en-US" sz="2400" dirty="0"/>
              <a:t>Fills (address/name from input file, or text based on a prior response)</a:t>
            </a:r>
          </a:p>
          <a:p>
            <a:pPr lvl="2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2DA329-0381-EC8E-1D7F-ED5128980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347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CD6A7-B9FA-815B-B333-E3BC6A127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54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CHI Transformation Logistics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B42F2-EFC5-6D0A-A549-16C3EFB3B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4971"/>
            <a:ext cx="10515600" cy="4691075"/>
          </a:xfrm>
        </p:spPr>
        <p:txBody>
          <a:bodyPr>
            <a:normAutofit fontScale="92500"/>
          </a:bodyPr>
          <a:lstStyle/>
          <a:p>
            <a:r>
              <a:rPr lang="en-US" sz="3500" dirty="0"/>
              <a:t>Coordination between CHI team and other teams, to ensure seamless integration</a:t>
            </a:r>
          </a:p>
          <a:p>
            <a:pPr lvl="1"/>
            <a:r>
              <a:rPr lang="en-US" sz="3000" dirty="0"/>
              <a:t>CAPI survey sponsors/team leads</a:t>
            </a:r>
          </a:p>
          <a:p>
            <a:pPr lvl="2"/>
            <a:r>
              <a:rPr lang="en-US" sz="2600" dirty="0"/>
              <a:t>Transition from CHI to survey (and vice-versa)</a:t>
            </a:r>
          </a:p>
          <a:p>
            <a:pPr lvl="2"/>
            <a:r>
              <a:rPr lang="en-US" sz="2600" dirty="0"/>
              <a:t>Identify redundant screens (e.g., contact mode, reason for noninterview)</a:t>
            </a:r>
          </a:p>
          <a:p>
            <a:pPr lvl="2"/>
            <a:r>
              <a:rPr lang="en-US" sz="2600" dirty="0"/>
              <a:t>Account for all relevant event codes</a:t>
            </a:r>
          </a:p>
          <a:p>
            <a:pPr lvl="1"/>
            <a:r>
              <a:rPr lang="en-US" sz="3000" dirty="0"/>
              <a:t>DICE POCs for new field data collection systems/teams/programs</a:t>
            </a:r>
            <a:endParaRPr lang="en-US" sz="2600" dirty="0"/>
          </a:p>
          <a:p>
            <a:pPr lvl="2"/>
            <a:r>
              <a:rPr lang="en-US" sz="2600" dirty="0"/>
              <a:t>QDM</a:t>
            </a:r>
          </a:p>
          <a:p>
            <a:pPr lvl="2"/>
            <a:r>
              <a:rPr lang="en-US" sz="2600" dirty="0"/>
              <a:t>MOJO/Casey</a:t>
            </a:r>
          </a:p>
          <a:p>
            <a:pPr lvl="2"/>
            <a:r>
              <a:rPr lang="en-US" sz="2600" dirty="0"/>
              <a:t>Centurion</a:t>
            </a:r>
          </a:p>
          <a:p>
            <a:pPr lvl="2"/>
            <a:r>
              <a:rPr lang="en-US" sz="2600" dirty="0"/>
              <a:t>Web/CAPI standards</a:t>
            </a:r>
          </a:p>
          <a:p>
            <a:pPr lvl="2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2DA329-0381-EC8E-1D7F-ED5128980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84399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Standard Template Document Labeling Version 11-25-2019" id="{2B29FCDE-9991-402A-BF7C-68A845CABF27}" vid="{4C5D4FD4-241C-44A8-88F4-A8E870F593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DC7AC06673DB47AE3983B332D278A9" ma:contentTypeVersion="3" ma:contentTypeDescription="Create a new document." ma:contentTypeScope="" ma:versionID="24df3de390d737e792c5366cddaf9da8">
  <xsd:schema xmlns:xsd="http://www.w3.org/2001/XMLSchema" xmlns:xs="http://www.w3.org/2001/XMLSchema" xmlns:p="http://schemas.microsoft.com/office/2006/metadata/properties" xmlns:ns2="e6db4f07-2e5e-4997-a3e4-76854ad13079" xmlns:ns3="48fcb02c-68b6-4721-b044-ff19e869f574" targetNamespace="http://schemas.microsoft.com/office/2006/metadata/properties" ma:root="true" ma:fieldsID="277a4db21009f499ff9438ccd9951c18" ns2:_="" ns3:_="">
    <xsd:import namespace="e6db4f07-2e5e-4997-a3e4-76854ad13079"/>
    <xsd:import namespace="48fcb02c-68b6-4721-b044-ff19e869f57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b4f07-2e5e-4997-a3e4-76854ad13079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nillable="true" ma:displayName="Document Type" ma:default="Minutes" ma:format="Dropdown" ma:internalName="Document_x0020_Type">
      <xsd:simpleType>
        <xsd:restriction base="dms:Choice">
          <xsd:enumeration value="Agenda"/>
          <xsd:enumeration value="Minutes"/>
          <xsd:enumeration value="Presentation"/>
          <xsd:enumeration value="Reference Guide"/>
          <xsd:enumeration value="Other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fcb02c-68b6-4721-b044-ff19e869f574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e6db4f07-2e5e-4997-a3e4-76854ad13079">Monthly All Staff Meeting</Document_x0020_Type>
  </documentManagement>
</p:properties>
</file>

<file path=customXml/itemProps1.xml><?xml version="1.0" encoding="utf-8"?>
<ds:datastoreItem xmlns:ds="http://schemas.openxmlformats.org/officeDocument/2006/customXml" ds:itemID="{CF713BBF-4148-43AE-8539-348B10D986FD}"/>
</file>

<file path=customXml/itemProps2.xml><?xml version="1.0" encoding="utf-8"?>
<ds:datastoreItem xmlns:ds="http://schemas.openxmlformats.org/officeDocument/2006/customXml" ds:itemID="{57965E47-C201-42AE-B67B-50B201C692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447FF1-B5F2-40D9-A4B8-4BF3BE9677BD}">
  <ds:schemaRefs>
    <ds:schemaRef ds:uri="http://www.w3.org/XML/1998/namespace"/>
    <ds:schemaRef ds:uri="http://purl.org/dc/dcmitype/"/>
    <ds:schemaRef ds:uri="5f45a8b6-b552-423d-9348-5c13fbc3b1f6"/>
    <ds:schemaRef ds:uri="http://schemas.openxmlformats.org/package/2006/metadata/core-properties"/>
    <ds:schemaRef ds:uri="cf569629-55dc-4267-9366-f628405975d5"/>
    <ds:schemaRef ds:uri="http://purl.org/dc/elements/1.1/"/>
    <ds:schemaRef ds:uri="e9039e43-3912-48bc-95d2-85cf02a16f97"/>
    <ds:schemaRef ds:uri="http://schemas.microsoft.com/office/2006/documentManagement/types"/>
    <ds:schemaRef ds:uri="d0613158-ed00-4324-a07e-01cdce10caef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3aa716f1-e559-41ce-a530-47d18313c603}" enabled="0" method="" siteId="{3aa716f1-e559-41ce-a530-47d18313c60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1937</TotalTime>
  <Words>1630</Words>
  <Application>Microsoft Office PowerPoint</Application>
  <PresentationFormat>Widescreen</PresentationFormat>
  <Paragraphs>220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Symbol</vt:lpstr>
      <vt:lpstr>Times New Roman</vt:lpstr>
      <vt:lpstr>1_Office Theme</vt:lpstr>
      <vt:lpstr>Redesigning the Census Bureau’s Contact History Instrument to Improve Survey Paradata Collection</vt:lpstr>
      <vt:lpstr>Background</vt:lpstr>
      <vt:lpstr>CAPI Surveys Currently using CHI</vt:lpstr>
      <vt:lpstr>PowerPoint Presentation</vt:lpstr>
      <vt:lpstr>PowerPoint Presentation</vt:lpstr>
      <vt:lpstr>Contact History Instrument (CHI) Transition &amp; Redesign </vt:lpstr>
      <vt:lpstr>DICE Program</vt:lpstr>
      <vt:lpstr>CHI Transformation Logistics (1)</vt:lpstr>
      <vt:lpstr>CHI Transformation Logistics (2)</vt:lpstr>
      <vt:lpstr>Timeline</vt:lpstr>
      <vt:lpstr>PowerPoint Presentation</vt:lpstr>
      <vt:lpstr>CHI Front Screen – CHI/CM Choice </vt:lpstr>
      <vt:lpstr>CHI Front Screen – Attempt Type</vt:lpstr>
      <vt:lpstr>CHI Front Screen - Locate</vt:lpstr>
      <vt:lpstr>CHI Front Screen - Ready</vt:lpstr>
      <vt:lpstr>CHI Back Screen – No Complete</vt:lpstr>
      <vt:lpstr>CHI Back Screen - Language</vt:lpstr>
      <vt:lpstr>CHI Back Screen – Set Appt</vt:lpstr>
      <vt:lpstr>CHI Back Screen - Reluctance</vt:lpstr>
      <vt:lpstr>CHI Back Screen - Strategies</vt:lpstr>
      <vt:lpstr>Other CHI Functions</vt:lpstr>
      <vt:lpstr>PowerPoint Presentation</vt:lpstr>
      <vt:lpstr>CHI Front Screen – CHI/CM Choice</vt:lpstr>
      <vt:lpstr>CM Screen – Non-Attempt Activities</vt:lpstr>
      <vt:lpstr>Next Steps – Varying Sample Units by Survey</vt:lpstr>
      <vt:lpstr>Next Steps – Neighborhood Observation Instrument (NOI)</vt:lpstr>
      <vt:lpstr>Current NOI Design (Blaise)</vt:lpstr>
      <vt:lpstr>NOI Focus Group – Main Takeaways (1)</vt:lpstr>
      <vt:lpstr>NOI Focus Group – Main Takeaways (2)</vt:lpstr>
      <vt:lpstr>Future NOI Design (Centurion)</vt:lpstr>
      <vt:lpstr>Next Steps – Additional Differences between Surveys</vt:lpstr>
      <vt:lpstr>Questions?  Comments?</vt:lpstr>
    </vt:vector>
  </TitlesOfParts>
  <Company>U.S. Census Bureau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8-1-23_Contact History (CHI) Enterprise OSCA_All_Staff</dc:title>
  <dc:creator>Daniel Krystosek (CENSUS/ADFO FED)</dc:creator>
  <cp:lastModifiedBy>Matthew Virgile (CENSUS/ADFO FED)</cp:lastModifiedBy>
  <cp:revision>310</cp:revision>
  <dcterms:created xsi:type="dcterms:W3CDTF">2023-01-04T13:51:44Z</dcterms:created>
  <dcterms:modified xsi:type="dcterms:W3CDTF">2025-04-23T12:36:29Z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0x01010003DC7AC06673DB47AE3983B332D278A9</vt:lpwstr>
  </property>
  <property fmtid="{D5CDD505-2E9C-101B-9397-08002B2CF9AE}" pid="3" name="MediaServiceImageTags">
    <vt:lpwstr/>
  </property>
</Properties>
</file>