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9236C0B-9A81-3131-5500-0AADBB6AF5A7}" name="Farello, Paul - Federal" initials="PF" userId="S::Paul.Farello@bea.gov::912d86d0-9e28-4a04-bdda-641c6c30176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85"/>
    <p:restoredTop sz="94660"/>
  </p:normalViewPr>
  <p:slideViewPr>
    <p:cSldViewPr>
      <p:cViewPr varScale="1">
        <p:scale>
          <a:sx n="101" d="100"/>
          <a:sy n="101" d="100"/>
        </p:scale>
        <p:origin x="234" y="96"/>
      </p:cViewPr>
      <p:guideLst>
        <p:guide orient="horz" pos="624"/>
        <p:guide pos="5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B66D8-D586-6B46-ABB6-773E4FC7525F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B353C-816D-A442-BDDB-FEC34ABCC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35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96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209801"/>
            <a:ext cx="6400800" cy="685799"/>
          </a:xfrm>
        </p:spPr>
        <p:txBody>
          <a:bodyPr anchor="t"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6584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3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0B-F642-8349-A125-BF1F59E38F31}" type="datetime1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7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7400"/>
            <a:ext cx="4040188" cy="4068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71600"/>
            <a:ext cx="4041775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57400"/>
            <a:ext cx="4041775" cy="4068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6EB9-9C7D-3A49-A17C-A84D39731E9F}" type="datetime1">
              <a:rPr lang="en-US" smtClean="0"/>
              <a:t>4/28/2025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19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AD25-49FD-FA48-8544-F37D530E0C71}" type="datetime1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2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858000" cy="914400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96200" y="6613525"/>
            <a:ext cx="990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CA874-385D-7D40-8483-886A8DD3C4DA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655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3400" y="6340475"/>
            <a:ext cx="5334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51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30188" indent="-222250" algn="l" defTabSz="914400" rtl="0" eaLnBrk="1" latinLnBrk="0" hangingPunct="1">
        <a:spcBef>
          <a:spcPts val="300"/>
        </a:spcBef>
        <a:spcAft>
          <a:spcPts val="600"/>
        </a:spcAft>
        <a:buFont typeface="Arial" panose="020B0604020202020204" pitchFamily="34" charset="0"/>
        <a:buChar char="•"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87338" algn="l" defTabSz="914400" rtl="0" eaLnBrk="1" latinLnBrk="0" hangingPunct="1">
        <a:spcBef>
          <a:spcPts val="300"/>
        </a:spcBef>
        <a:spcAft>
          <a:spcPts val="600"/>
        </a:spcAft>
        <a:buFont typeface="Arial" panose="020B0604020202020204" pitchFamily="34" charset="0"/>
        <a:buChar char="–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3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300"/>
        </a:spcBef>
        <a:spcAft>
          <a:spcPts val="60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300"/>
        </a:spcBef>
        <a:spcAft>
          <a:spcPts val="60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828800"/>
            <a:ext cx="6781800" cy="20574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Enhancing Survey Data Quality: Integrated Validation, Auto-Edit, and Search Tool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800600"/>
            <a:ext cx="6553200" cy="1143000"/>
          </a:xfrm>
        </p:spPr>
        <p:txBody>
          <a:bodyPr>
            <a:normAutofit/>
          </a:bodyPr>
          <a:lstStyle/>
          <a:p>
            <a:r>
              <a:rPr lang="en-US" dirty="0"/>
              <a:t>Alice Ramey U.S. Bureau of Economic Analysis</a:t>
            </a:r>
          </a:p>
          <a:p>
            <a:r>
              <a:rPr lang="en-US" dirty="0"/>
              <a:t>April 23, 2025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24F84F-BE78-21E3-252F-2A8CB697599D}"/>
              </a:ext>
            </a:extLst>
          </p:cNvPr>
          <p:cNvSpPr txBox="1"/>
          <p:nvPr/>
        </p:nvSpPr>
        <p:spPr>
          <a:xfrm>
            <a:off x="81874" y="6427113"/>
            <a:ext cx="90621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The views expressed in this paper are those of the author and do not necessarily represent the U.S. Bureau of Economic Analysis or the U.S. Department of Commerce.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92284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124A7-7591-949F-E068-89843EEC2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IVEST Expressive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0BABC-1900-5E34-1588-83EE6E730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Rule conditions and actions can essentially employ most SQL functionality available in the WHERE clauses and SELECT expressions, respectively.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Various arithmetic and string operators and functions (both built-in and user-defined), including passing IVEST items as parameters to functions; </a:t>
            </a:r>
          </a:p>
          <a:p>
            <a:pPr lvl="1"/>
            <a:r>
              <a:rPr lang="en-US" dirty="0"/>
              <a:t>CASE expressions</a:t>
            </a:r>
          </a:p>
          <a:p>
            <a:pPr lvl="1"/>
            <a:r>
              <a:rPr lang="en-US" dirty="0"/>
              <a:t>binary comparators, as well as operators BETWEEN, IN and NOT IN</a:t>
            </a:r>
          </a:p>
          <a:p>
            <a:pPr lvl="1"/>
            <a:r>
              <a:rPr lang="en-US" dirty="0"/>
              <a:t>NULL values, and IS NULL and IS NOT NULL operators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4E0CD-2BE7-3BB1-3EEB-9FCBB20F0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BC4EB-D03A-D48E-E754-B13E698E2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681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76B6-AD88-3CD1-2087-DAA255F3A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IVEST in the Survey Processing System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91AD62DC-8055-D73D-D803-28EC1ECDA6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" y="1447800"/>
            <a:ext cx="8991600" cy="4566565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06DBC-BE5A-3D59-1CBE-AC94BD941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93EBF9-CC5A-9AA2-A91B-D66402F64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3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D4581-B2DE-70CA-0CDD-B23F6CE76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IVEST in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7E7E9-9E62-0272-D484-141FBB22B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Auto-Edits and Checks are run on all survey forms as they are submitted and incorporated into the Survey Processing System.</a:t>
            </a:r>
          </a:p>
          <a:p>
            <a:r>
              <a:rPr lang="en-US" dirty="0"/>
              <a:t>Survey editors prioritize their review by clearing the Checks.</a:t>
            </a:r>
          </a:p>
          <a:p>
            <a:r>
              <a:rPr lang="en-US" dirty="0"/>
              <a:t>All edits, including those made unrelated to Checks, require that the Checks be rerun and cleared to make a document “Accepted.”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944C4-F419-1273-CB64-826293B50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90F95A-7A62-7A17-1AEB-F2525512C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879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71600-5AE5-186A-BE7D-E07F6424C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IVEST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6A8A2-8AA2-BA62-D863-558DE0F1B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938" indent="0" algn="ctr">
              <a:buNone/>
            </a:pPr>
            <a:endParaRPr lang="en-US" dirty="0"/>
          </a:p>
          <a:p>
            <a:pPr marL="7938" indent="0" algn="ctr">
              <a:buNone/>
            </a:pPr>
            <a:endParaRPr lang="en-US" dirty="0"/>
          </a:p>
          <a:p>
            <a:pPr marL="7938" indent="0" algn="ctr">
              <a:buNone/>
            </a:pPr>
            <a:r>
              <a:rPr lang="en-US" sz="4400" dirty="0"/>
              <a:t>Contact Information</a:t>
            </a:r>
          </a:p>
          <a:p>
            <a:pPr marL="7938" indent="0" algn="ctr">
              <a:buNone/>
            </a:pPr>
            <a:r>
              <a:rPr lang="en-US" sz="4400" dirty="0"/>
              <a:t>alice.ramey@bea.gov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9B60A-3130-250C-F900-1A6AB629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3DE773-1BDA-7B6E-7E6E-AF63B9824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1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 is IVEST?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IVEST is short for the Integrated Validation, Auto-Edit, and Search Tool.</a:t>
            </a:r>
          </a:p>
          <a:p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It is incorporated into BEA’s centralized survey processing system.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 extremely flexible “low-code” tool that helps survey editors (i.e. non-programmers) automate and prioritize microdata review.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667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29942-848A-52C5-3339-F26E0FD72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Problem Does it Solve?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368CC-C922-0F8D-562F-3C524ED36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/>
              <a:t>Automation through auto-editing of survey data. (Edits)</a:t>
            </a:r>
          </a:p>
          <a:p>
            <a:r>
              <a:rPr lang="en-US" dirty="0"/>
              <a:t>Workflow/Prioritization (Checks)</a:t>
            </a:r>
          </a:p>
          <a:p>
            <a:pPr lvl="1"/>
            <a:r>
              <a:rPr lang="en-US" dirty="0"/>
              <a:t>Survey editors are directed to review data that violates predefined rules.</a:t>
            </a:r>
          </a:p>
          <a:p>
            <a:pPr lvl="1"/>
            <a:r>
              <a:rPr lang="en-US" dirty="0"/>
              <a:t>Funnels data violations to differing levels of approval based on the severity of the check.</a:t>
            </a:r>
          </a:p>
          <a:p>
            <a:r>
              <a:rPr lang="en-US" dirty="0"/>
              <a:t>Search functionality for lower-level interests that don’t rise to the level of Edits or Checks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D61C6-514C-4BC3-A66D-DD2BD1E72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0FA211-592A-ECE8-DE73-CECC872C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47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29942-848A-52C5-3339-F26E0FD72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Problem Does it Solve?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368CC-C922-0F8D-562F-3C524ED36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Makes the management of tools for survey validation and editing Self-Service.</a:t>
            </a:r>
          </a:p>
          <a:p>
            <a:pPr lvl="2"/>
            <a:r>
              <a:rPr lang="en-US" sz="2800" dirty="0"/>
              <a:t>Questions can be asked in a user-friendly manner with no need to know how to code.</a:t>
            </a:r>
          </a:p>
          <a:p>
            <a:pPr lvl="2"/>
            <a:r>
              <a:rPr lang="en-US" sz="2800" dirty="0"/>
              <a:t>Efficiency gains because the people with the business knowledge can develop and test the tools rather than communicating back and forth with developers.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D61C6-514C-4BC3-A66D-DD2BD1E72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0FA211-592A-ECE8-DE73-CECC872C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67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7469-8F93-8BAF-FDBE-5FF25661E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78478-6B8E-B38B-AB90-9E0CC90C9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logic for the Edits, Checks, and Searches are maintained in metadata (Excel spreadsheets) which are loaded into the survey processing system.</a:t>
            </a:r>
          </a:p>
          <a:p>
            <a:r>
              <a:rPr lang="en-US" dirty="0"/>
              <a:t>IVEST generates code from the metadata, which translates rules into SQL queries and then evaluates them over data clusters grouped by anchor documents.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F3482-5422-C2F5-920F-943E0BF05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775545-11A6-7E77-A637-D0E658E93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42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7469-8F93-8BAF-FDBE-5FF25661E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78478-6B8E-B38B-AB90-9E0CC90C9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/>
              <a:t>Each Edit, Check, and Search in the metadata is called an IVEST rule.</a:t>
            </a:r>
          </a:p>
          <a:p>
            <a:r>
              <a:rPr lang="en-US" dirty="0"/>
              <a:t>IVEST rules have two main components:</a:t>
            </a:r>
          </a:p>
          <a:p>
            <a:pPr lvl="1"/>
            <a:r>
              <a:rPr lang="en-US" dirty="0"/>
              <a:t>Rule conditions</a:t>
            </a:r>
          </a:p>
          <a:p>
            <a:pPr lvl="1"/>
            <a:r>
              <a:rPr lang="en-US" dirty="0"/>
              <a:t>Rule actions</a:t>
            </a:r>
          </a:p>
          <a:p>
            <a:r>
              <a:rPr lang="en-US" dirty="0"/>
              <a:t>Each IVEST rule has a single rule condition, and any number (including none) of rule actions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F3482-5422-C2F5-920F-943E0BF05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775545-11A6-7E77-A637-D0E658E93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17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3BBB1-256A-B6B4-D840-A550412EE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B3297-608A-5905-C3B7-F57828FB5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Syntactically, each IVEST rule condition is a logical expression written essentially as a SQL WHERE clause</a:t>
            </a:r>
          </a:p>
          <a:p>
            <a:r>
              <a:rPr lang="en-US" dirty="0"/>
              <a:t>IVEST is sensitive to absence of data (or, in database terminology, NULLs ), rule conditions are evaluated under 3-Valued logic regime, and result in one of three outcomes: False, Maybe and True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08DD1-300E-54F3-A5F2-E9DA53ED6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D566AD-7EFB-824A-B9BA-E1B5F352E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59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EC593-0A9B-2EDC-2478-BF9488748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2D471-6CBE-16FF-3387-917968C85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Syntactically, each IVEST rule action is a labelled non-logical expression, written essentially as a SQL SELECT </a:t>
            </a:r>
          </a:p>
          <a:p>
            <a:r>
              <a:rPr lang="en-US" dirty="0"/>
              <a:t>Because IVEST is sensitive to absence of data, rule actions may return NULLs</a:t>
            </a:r>
          </a:p>
          <a:p>
            <a:r>
              <a:rPr lang="en-US" dirty="0"/>
              <a:t>Each IVEST rule action consists of IVEST items, constants, arithmetic, string operators, parenthesis, and SQL functions (both built-in and user-defined)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BC07C-5DBB-0F99-F457-2D32A4ADA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0DBBAA-719C-F5C4-09A6-A274EA4E0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69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EE664-86D4-484A-13F9-057DF4F17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IVEST Metadata for a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B749B-D270-0A42-747E-3ECE0928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2676"/>
            <a:ext cx="8686800" cy="5043488"/>
          </a:xfrm>
        </p:spPr>
        <p:txBody>
          <a:bodyPr>
            <a:normAutofit/>
          </a:bodyPr>
          <a:lstStyle/>
          <a:p>
            <a:pPr marL="7938" indent="0">
              <a:buNone/>
            </a:pPr>
            <a:r>
              <a:rPr lang="en-US" dirty="0"/>
              <a:t>Simple Example: Find all BE15 forms where Employee Compensation is greater than 0 and Employment = 0.</a:t>
            </a:r>
          </a:p>
          <a:p>
            <a:r>
              <a:rPr lang="en-US" dirty="0"/>
              <a:t>Rule condition:</a:t>
            </a:r>
          </a:p>
          <a:p>
            <a:pPr marL="914400" lvl="2" indent="0">
              <a:buNone/>
            </a:pPr>
            <a:r>
              <a:rPr lang="en-US" sz="2800" dirty="0"/>
              <a:t>[BE15:2024:EmpComp]&gt;0 Check [BE15:2024:Emp]=0</a:t>
            </a:r>
          </a:p>
          <a:p>
            <a:pPr marL="1588" indent="0">
              <a:buNone/>
            </a:pPr>
            <a:r>
              <a:rPr lang="en-US" sz="3600" dirty="0"/>
              <a:t>IVEST translates the Rule Condition into a SQL query and returns all forms that violate </a:t>
            </a:r>
            <a:r>
              <a:rPr lang="en-US" sz="3600"/>
              <a:t>the check.</a:t>
            </a:r>
            <a:endParaRPr lang="en-US" sz="3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AC886-095E-A0CA-9E1F-73BB513F8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D66D7-B362-EFFA-03CC-5DDF5625F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129576"/>
      </p:ext>
    </p:extLst>
  </p:cSld>
  <p:clrMapOvr>
    <a:masterClrMapping/>
  </p:clrMapOvr>
</p:sld>
</file>

<file path=ppt/theme/theme1.xml><?xml version="1.0" encoding="utf-8"?>
<a:theme xmlns:a="http://schemas.openxmlformats.org/drawingml/2006/main" name="BEA-PPT-ArtDeco-Style">
  <a:themeElements>
    <a:clrScheme name="BEA-Colors-2016 1">
      <a:dk1>
        <a:srgbClr val="000000"/>
      </a:dk1>
      <a:lt1>
        <a:srgbClr val="FFFFFF"/>
      </a:lt1>
      <a:dk2>
        <a:srgbClr val="004C97"/>
      </a:dk2>
      <a:lt2>
        <a:srgbClr val="FFE9C3"/>
      </a:lt2>
      <a:accent1>
        <a:srgbClr val="004C97"/>
      </a:accent1>
      <a:accent2>
        <a:srgbClr val="0097A9"/>
      </a:accent2>
      <a:accent3>
        <a:srgbClr val="2DCCD3"/>
      </a:accent3>
      <a:accent4>
        <a:srgbClr val="D86018"/>
      </a:accent4>
      <a:accent5>
        <a:srgbClr val="F2A900"/>
      </a:accent5>
      <a:accent6>
        <a:srgbClr val="9EA2A2"/>
      </a:accent6>
      <a:hlink>
        <a:srgbClr val="6CACE4"/>
      </a:hlink>
      <a:folHlink>
        <a:srgbClr val="B5255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DBF52633-3455-B44F-8B2F-B841AE4E5D5D}" vid="{D50747F6-7093-5144-936F-CB3C0D1AC7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DC7AC06673DB47AE3983B332D278A9" ma:contentTypeVersion="3" ma:contentTypeDescription="Create a new document." ma:contentTypeScope="" ma:versionID="24df3de390d737e792c5366cddaf9da8">
  <xsd:schema xmlns:xsd="http://www.w3.org/2001/XMLSchema" xmlns:xs="http://www.w3.org/2001/XMLSchema" xmlns:p="http://schemas.microsoft.com/office/2006/metadata/properties" xmlns:ns2="e6db4f07-2e5e-4997-a3e4-76854ad13079" xmlns:ns3="48fcb02c-68b6-4721-b044-ff19e869f574" targetNamespace="http://schemas.microsoft.com/office/2006/metadata/properties" ma:root="true" ma:fieldsID="277a4db21009f499ff9438ccd9951c18" ns2:_="" ns3:_="">
    <xsd:import namespace="e6db4f07-2e5e-4997-a3e4-76854ad13079"/>
    <xsd:import namespace="48fcb02c-68b6-4721-b044-ff19e869f574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b4f07-2e5e-4997-a3e4-76854ad13079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nillable="true" ma:displayName="Document Type" ma:default="Minutes" ma:format="Dropdown" ma:internalName="Document_x0020_Type">
      <xsd:simpleType>
        <xsd:restriction base="dms:Choice">
          <xsd:enumeration value="Agenda"/>
          <xsd:enumeration value="Minutes"/>
          <xsd:enumeration value="Presentation"/>
          <xsd:enumeration value="Reference Guide"/>
          <xsd:enumeration value="O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fcb02c-68b6-4721-b044-ff19e869f574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e6db4f07-2e5e-4997-a3e4-76854ad13079">Minutes</Document_x0020_Type>
  </documentManagement>
</p:properties>
</file>

<file path=customXml/itemProps1.xml><?xml version="1.0" encoding="utf-8"?>
<ds:datastoreItem xmlns:ds="http://schemas.openxmlformats.org/officeDocument/2006/customXml" ds:itemID="{1D0AFD92-3A0E-4DA9-BD6E-59EA8AA62FF3}"/>
</file>

<file path=customXml/itemProps2.xml><?xml version="1.0" encoding="utf-8"?>
<ds:datastoreItem xmlns:ds="http://schemas.openxmlformats.org/officeDocument/2006/customXml" ds:itemID="{8D5F3AF3-B79A-4FBC-A93F-794D29E8BF5F}"/>
</file>

<file path=customXml/itemProps3.xml><?xml version="1.0" encoding="utf-8"?>
<ds:datastoreItem xmlns:ds="http://schemas.openxmlformats.org/officeDocument/2006/customXml" ds:itemID="{CC64B611-9B0A-407A-9920-876DD33AC754}"/>
</file>

<file path=docProps/app.xml><?xml version="1.0" encoding="utf-8"?>
<Properties xmlns="http://schemas.openxmlformats.org/officeDocument/2006/extended-properties" xmlns:vt="http://schemas.openxmlformats.org/officeDocument/2006/docPropsVTypes">
  <Template>BEA-PPT-ArtDeco-Style</Template>
  <TotalTime>6383</TotalTime>
  <Words>696</Words>
  <Application>Microsoft Office PowerPoint</Application>
  <PresentationFormat>On-screen Show (4:3)</PresentationFormat>
  <Paragraphs>82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BEA-PPT-ArtDeco-Style</vt:lpstr>
      <vt:lpstr>Enhancing Survey Data Quality: Integrated Validation, Auto-Edit, and Search Tool</vt:lpstr>
      <vt:lpstr> What is IVEST?</vt:lpstr>
      <vt:lpstr>What Problem Does it Solve?</vt:lpstr>
      <vt:lpstr>What Problem Does it Solve?</vt:lpstr>
      <vt:lpstr>How Does it Work?</vt:lpstr>
      <vt:lpstr>How Does it Work?</vt:lpstr>
      <vt:lpstr>Rule Conditions</vt:lpstr>
      <vt:lpstr>Rule Actions</vt:lpstr>
      <vt:lpstr>Example IVEST Metadata for a Check</vt:lpstr>
      <vt:lpstr>IVEST Expressive Power</vt:lpstr>
      <vt:lpstr>IVEST in the Survey Processing System</vt:lpstr>
      <vt:lpstr>IVEST in Practice</vt:lpstr>
      <vt:lpstr>IVEST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 101</dc:title>
  <dc:creator>Alice Ramey</dc:creator>
  <cp:lastModifiedBy>Ramey, Alice</cp:lastModifiedBy>
  <cp:revision>10</cp:revision>
  <dcterms:created xsi:type="dcterms:W3CDTF">2016-10-03T18:46:23Z</dcterms:created>
  <dcterms:modified xsi:type="dcterms:W3CDTF">2025-04-28T13:16:40Z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0x01010003DC7AC06673DB47AE3983B332D278A9</vt:lpwstr>
  </property>
</Properties>
</file>