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63" r:id="rId6"/>
    <p:sldId id="267" r:id="rId7"/>
    <p:sldId id="262" r:id="rId8"/>
    <p:sldId id="269" r:id="rId9"/>
    <p:sldId id="264" r:id="rId10"/>
    <p:sldId id="265" r:id="rId11"/>
    <p:sldId id="259" r:id="rId12"/>
    <p:sldId id="260" r:id="rId13"/>
    <p:sldId id="266"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41" autoAdjust="0"/>
    <p:restoredTop sz="94660"/>
  </p:normalViewPr>
  <p:slideViewPr>
    <p:cSldViewPr snapToGrid="0">
      <p:cViewPr varScale="1">
        <p:scale>
          <a:sx n="105" d="100"/>
          <a:sy n="105"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E8DBF-ABA8-C07F-2275-798C7467B4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2F3D53-4F89-43E5-5FFA-AA625B2D6B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3C7B8D-7E70-E4E3-DE70-292096E561FB}"/>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4BF943DB-8130-DCD1-C6FF-64324CF7C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6C8C9-3AF1-F545-A1D5-D38E18FF6977}"/>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633883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E8B4-328B-4997-585D-E7E1DDD1B6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D5163F-B0BB-896D-E687-67924A74A0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A65DAC-AEE0-7A0D-9EDF-147B67E78272}"/>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012908F7-8FC9-B095-AA8C-3F35D75544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FE851-D058-A8F0-1B1D-EDF3602713FF}"/>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3376020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B24DBB-7876-65C3-54AF-2392511385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255964-3B48-E0CB-24D8-A4206DEB4D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1D90DD-DD44-6492-2522-D9C21A5DF264}"/>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C3DEA3C9-5765-41B3-0963-35EAD5C4A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C7736-F4B1-6C16-4B11-705179C63D5D}"/>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753692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48C9-A68C-8C00-3DA2-C0B92F1314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E5C339-F64F-50A4-8D44-ED9AC04CE7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550F3F-C304-86AC-6316-2282253E7DF3}"/>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8E7F8BA6-717A-0EA5-BFB6-A5DB14FC6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9DFE09-80FA-D2C2-3EA2-33DB3C848B74}"/>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469888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37361-A0CA-8951-2A2C-85B110413A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B8E75A-2951-93D1-7E3A-9CEB5301CB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09A3D2-825A-2E2A-5E66-974CD8C64020}"/>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C54B3EF7-B375-FA30-E2D4-EA09F20C2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6239A5-326E-6247-B97B-C0DF5ADA9A64}"/>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039571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4B36E-A7BC-A7EE-799C-F707037640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EA0992-9A30-C623-DDFC-17E57DF102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508379-F4B1-B546-594A-C89C9F1FDA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4D63C8-0688-AE35-80F1-8CEB173553E6}"/>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6" name="Footer Placeholder 5">
            <a:extLst>
              <a:ext uri="{FF2B5EF4-FFF2-40B4-BE49-F238E27FC236}">
                <a16:creationId xmlns:a16="http://schemas.microsoft.com/office/drawing/2014/main" id="{DD681A3F-AF44-1BE0-1B67-BC0AB214C1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5FA064-FCEB-5EE7-2007-57DCB586484A}"/>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45614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A813F-02C5-87CD-DCFD-DEB638E277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DC7B54-B97A-576D-6BD6-69B73C56F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83053D-74FD-B6F6-11C4-D8F9664348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384673-11BF-426A-CC58-AA4405D596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EEFD36-3722-35B5-146B-7330B589E1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33F8C3-7879-6E98-C32B-6B6F3CBEC41A}"/>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8" name="Footer Placeholder 7">
            <a:extLst>
              <a:ext uri="{FF2B5EF4-FFF2-40B4-BE49-F238E27FC236}">
                <a16:creationId xmlns:a16="http://schemas.microsoft.com/office/drawing/2014/main" id="{16808350-718D-2C28-BEB0-5EE33E9301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C9347C-4BE1-1A14-4DA5-5774D8989FB4}"/>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702870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A2BAE-7051-5B82-1AFA-265FCB0046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9A2326-FD9A-438F-9160-6DB808811406}"/>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4" name="Footer Placeholder 3">
            <a:extLst>
              <a:ext uri="{FF2B5EF4-FFF2-40B4-BE49-F238E27FC236}">
                <a16:creationId xmlns:a16="http://schemas.microsoft.com/office/drawing/2014/main" id="{FD3E7DE8-1DAB-940D-D962-8AC8FF7FED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B0B35D2-5231-C686-17AE-6F1E4FAE89A5}"/>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1358512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CA7F27-A5B9-6E68-EF36-535A7108581D}"/>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3" name="Footer Placeholder 2">
            <a:extLst>
              <a:ext uri="{FF2B5EF4-FFF2-40B4-BE49-F238E27FC236}">
                <a16:creationId xmlns:a16="http://schemas.microsoft.com/office/drawing/2014/main" id="{A6289205-1952-24DE-CF1A-41C0E8BAEE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A85BDF-DB78-8D6C-5EE2-8E73761F85B5}"/>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390928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BCE4A-9698-87BD-4D32-41E24599DA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891DCA-D073-699D-C2FC-11C0F401C5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FEFD81-7B29-519B-D3E2-7C59B0B3B6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EC4280-A0F4-CEF7-4E83-40927DEF31AF}"/>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6" name="Footer Placeholder 5">
            <a:extLst>
              <a:ext uri="{FF2B5EF4-FFF2-40B4-BE49-F238E27FC236}">
                <a16:creationId xmlns:a16="http://schemas.microsoft.com/office/drawing/2014/main" id="{1A1B3A3A-D9B1-C4E5-5EA7-9CCF1C279B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1603FA-22CB-2972-1676-4D13449CBF09}"/>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7708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2629C-A0F8-EF5E-F302-579FED6269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367835-B9D3-05F5-5B2A-5F47EBE63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28F681-6958-F335-7999-5EB3516FCF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71AA5C-918B-B949-F081-1EA978B29691}"/>
              </a:ext>
            </a:extLst>
          </p:cNvPr>
          <p:cNvSpPr>
            <a:spLocks noGrp="1"/>
          </p:cNvSpPr>
          <p:nvPr>
            <p:ph type="dt" sz="half" idx="10"/>
          </p:nvPr>
        </p:nvSpPr>
        <p:spPr/>
        <p:txBody>
          <a:bodyPr/>
          <a:lstStyle/>
          <a:p>
            <a:fld id="{FF9DDF1F-3CF1-48F9-B72E-8B4018BB36DC}" type="datetimeFigureOut">
              <a:rPr lang="en-US" smtClean="0"/>
              <a:t>4/23/2025</a:t>
            </a:fld>
            <a:endParaRPr lang="en-US"/>
          </a:p>
        </p:txBody>
      </p:sp>
      <p:sp>
        <p:nvSpPr>
          <p:cNvPr id="6" name="Footer Placeholder 5">
            <a:extLst>
              <a:ext uri="{FF2B5EF4-FFF2-40B4-BE49-F238E27FC236}">
                <a16:creationId xmlns:a16="http://schemas.microsoft.com/office/drawing/2014/main" id="{552EC103-5BE1-7946-4E74-DBAC2B9C6D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A5318-347F-9CCF-4EE0-BAD59661FF47}"/>
              </a:ext>
            </a:extLst>
          </p:cNvPr>
          <p:cNvSpPr>
            <a:spLocks noGrp="1"/>
          </p:cNvSpPr>
          <p:nvPr>
            <p:ph type="sldNum" sz="quarter" idx="12"/>
          </p:nvPr>
        </p:nvSpPr>
        <p:spPr/>
        <p:txBody>
          <a:bodyPr/>
          <a:lstStyle/>
          <a:p>
            <a:fld id="{F86AFF29-E2EB-4528-A998-6208D3C3F528}" type="slidenum">
              <a:rPr lang="en-US" smtClean="0"/>
              <a:t>‹#›</a:t>
            </a:fld>
            <a:endParaRPr lang="en-US"/>
          </a:p>
        </p:txBody>
      </p:sp>
    </p:spTree>
    <p:extLst>
      <p:ext uri="{BB962C8B-B14F-4D97-AF65-F5344CB8AC3E}">
        <p14:creationId xmlns:p14="http://schemas.microsoft.com/office/powerpoint/2010/main" val="215974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8BFB91-6A9A-A69F-2E50-AE832DAB8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F93A32-70E4-0A41-3DEF-4B8BFCAEA1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DC5CBD-39A2-78C9-D2C9-4633782A3D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9DDF1F-3CF1-48F9-B72E-8B4018BB36DC}" type="datetimeFigureOut">
              <a:rPr lang="en-US" smtClean="0"/>
              <a:t>4/23/2025</a:t>
            </a:fld>
            <a:endParaRPr lang="en-US"/>
          </a:p>
        </p:txBody>
      </p:sp>
      <p:sp>
        <p:nvSpPr>
          <p:cNvPr id="5" name="Footer Placeholder 4">
            <a:extLst>
              <a:ext uri="{FF2B5EF4-FFF2-40B4-BE49-F238E27FC236}">
                <a16:creationId xmlns:a16="http://schemas.microsoft.com/office/drawing/2014/main" id="{FED22BB9-E7B0-6DB5-8388-31631957E8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66581FB-B540-D028-BFA6-A4B21F2912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6AFF29-E2EB-4528-A998-6208D3C3F528}" type="slidenum">
              <a:rPr lang="en-US" smtClean="0"/>
              <a:t>‹#›</a:t>
            </a:fld>
            <a:endParaRPr lang="en-US"/>
          </a:p>
        </p:txBody>
      </p:sp>
    </p:spTree>
    <p:extLst>
      <p:ext uri="{BB962C8B-B14F-4D97-AF65-F5344CB8AC3E}">
        <p14:creationId xmlns:p14="http://schemas.microsoft.com/office/powerpoint/2010/main" val="3341875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encyclopedia-titanica.org/titanic-passenger-list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vro.apache.org/docs/1.11.1/specification/#schema-recor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0E612-7863-D174-F046-252A537BF1E6}"/>
              </a:ext>
            </a:extLst>
          </p:cNvPr>
          <p:cNvSpPr>
            <a:spLocks noGrp="1"/>
          </p:cNvSpPr>
          <p:nvPr>
            <p:ph type="ctrTitle"/>
          </p:nvPr>
        </p:nvSpPr>
        <p:spPr>
          <a:xfrm>
            <a:off x="1524000" y="588963"/>
            <a:ext cx="9144000" cy="2387600"/>
          </a:xfrm>
        </p:spPr>
        <p:txBody>
          <a:bodyPr>
            <a:normAutofit fontScale="90000"/>
          </a:bodyPr>
          <a:lstStyle/>
          <a:p>
            <a:r>
              <a:rPr lang="en-US" dirty="0"/>
              <a:t>Dynamic Schema Modeling of Heterogeneous Data Structures</a:t>
            </a:r>
          </a:p>
        </p:txBody>
      </p:sp>
      <p:sp>
        <p:nvSpPr>
          <p:cNvPr id="3" name="Subtitle 2">
            <a:extLst>
              <a:ext uri="{FF2B5EF4-FFF2-40B4-BE49-F238E27FC236}">
                <a16:creationId xmlns:a16="http://schemas.microsoft.com/office/drawing/2014/main" id="{139820B1-65B1-7FF1-DF6A-817010AD3E5D}"/>
              </a:ext>
            </a:extLst>
          </p:cNvPr>
          <p:cNvSpPr>
            <a:spLocks noGrp="1"/>
          </p:cNvSpPr>
          <p:nvPr>
            <p:ph type="subTitle" idx="1"/>
          </p:nvPr>
        </p:nvSpPr>
        <p:spPr>
          <a:xfrm>
            <a:off x="1524000" y="3602037"/>
            <a:ext cx="9144000" cy="2133599"/>
          </a:xfrm>
        </p:spPr>
        <p:txBody>
          <a:bodyPr>
            <a:normAutofit lnSpcReduction="10000"/>
          </a:bodyPr>
          <a:lstStyle/>
          <a:p>
            <a:r>
              <a:rPr lang="en-US" dirty="0" err="1"/>
              <a:t>FedCASIC</a:t>
            </a:r>
            <a:r>
              <a:rPr lang="en-US" dirty="0"/>
              <a:t> 2025</a:t>
            </a:r>
          </a:p>
          <a:p>
            <a:r>
              <a:rPr lang="en-US" dirty="0"/>
              <a:t>April 23, 2025</a:t>
            </a:r>
          </a:p>
          <a:p>
            <a:endParaRPr lang="en-US" dirty="0"/>
          </a:p>
          <a:p>
            <a:r>
              <a:rPr lang="en-US" dirty="0"/>
              <a:t>Christopher N. Carrino</a:t>
            </a:r>
          </a:p>
          <a:p>
            <a:r>
              <a:rPr lang="en-US" dirty="0"/>
              <a:t>US Census Bureau</a:t>
            </a:r>
          </a:p>
        </p:txBody>
      </p:sp>
    </p:spTree>
    <p:extLst>
      <p:ext uri="{BB962C8B-B14F-4D97-AF65-F5344CB8AC3E}">
        <p14:creationId xmlns:p14="http://schemas.microsoft.com/office/powerpoint/2010/main" val="2495458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DAFE0-2009-9FA1-C23A-90F5ADA89B68}"/>
              </a:ext>
            </a:extLst>
          </p:cNvPr>
          <p:cNvSpPr>
            <a:spLocks noGrp="1"/>
          </p:cNvSpPr>
          <p:nvPr>
            <p:ph type="title"/>
          </p:nvPr>
        </p:nvSpPr>
        <p:spPr/>
        <p:txBody>
          <a:bodyPr/>
          <a:lstStyle/>
          <a:p>
            <a:pPr algn="ctr"/>
            <a:r>
              <a:rPr lang="en-US" dirty="0"/>
              <a:t>Value Level Validations (cell rules)</a:t>
            </a:r>
          </a:p>
        </p:txBody>
      </p:sp>
      <p:sp>
        <p:nvSpPr>
          <p:cNvPr id="3" name="Content Placeholder 2">
            <a:extLst>
              <a:ext uri="{FF2B5EF4-FFF2-40B4-BE49-F238E27FC236}">
                <a16:creationId xmlns:a16="http://schemas.microsoft.com/office/drawing/2014/main" id="{E69EA98E-9456-03A8-C26D-183C416CDA26}"/>
              </a:ext>
            </a:extLst>
          </p:cNvPr>
          <p:cNvSpPr>
            <a:spLocks noGrp="1"/>
          </p:cNvSpPr>
          <p:nvPr>
            <p:ph idx="1"/>
          </p:nvPr>
        </p:nvSpPr>
        <p:spPr/>
        <p:txBody>
          <a:bodyPr>
            <a:normAutofit lnSpcReduction="10000"/>
          </a:bodyPr>
          <a:lstStyle/>
          <a:p>
            <a:r>
              <a:rPr lang="en-US" dirty="0"/>
              <a:t>Data type (string, number, date, </a:t>
            </a:r>
            <a:r>
              <a:rPr lang="en-US" dirty="0" err="1"/>
              <a:t>boolean</a:t>
            </a:r>
            <a:r>
              <a:rPr lang="en-US" dirty="0"/>
              <a:t>, time, </a:t>
            </a:r>
            <a:r>
              <a:rPr lang="en-US" dirty="0" err="1"/>
              <a:t>uuid,etc</a:t>
            </a:r>
            <a:r>
              <a:rPr lang="en-US" dirty="0"/>
              <a:t>.)</a:t>
            </a:r>
          </a:p>
          <a:p>
            <a:r>
              <a:rPr lang="en-US" dirty="0"/>
              <a:t>Format of value</a:t>
            </a:r>
          </a:p>
          <a:p>
            <a:r>
              <a:rPr lang="en-US" dirty="0"/>
              <a:t>Value optional/mandatory (does the value need to be populated)</a:t>
            </a:r>
          </a:p>
          <a:p>
            <a:r>
              <a:rPr lang="en-US" dirty="0"/>
              <a:t>Minimum value length</a:t>
            </a:r>
          </a:p>
          <a:p>
            <a:r>
              <a:rPr lang="en-US" dirty="0"/>
              <a:t>Maximum value length</a:t>
            </a:r>
          </a:p>
          <a:p>
            <a:r>
              <a:rPr lang="en-US" dirty="0"/>
              <a:t>Minimum value</a:t>
            </a:r>
          </a:p>
          <a:p>
            <a:r>
              <a:rPr lang="en-US" dirty="0"/>
              <a:t>Maximum value</a:t>
            </a:r>
          </a:p>
          <a:p>
            <a:r>
              <a:rPr lang="en-US" dirty="0"/>
              <a:t>Enumeration of allowable values</a:t>
            </a:r>
          </a:p>
          <a:p>
            <a:r>
              <a:rPr lang="en-US" dirty="0"/>
              <a:t>Regular Expression</a:t>
            </a:r>
          </a:p>
          <a:p>
            <a:endParaRPr lang="en-US" dirty="0"/>
          </a:p>
        </p:txBody>
      </p:sp>
    </p:spTree>
    <p:extLst>
      <p:ext uri="{BB962C8B-B14F-4D97-AF65-F5344CB8AC3E}">
        <p14:creationId xmlns:p14="http://schemas.microsoft.com/office/powerpoint/2010/main" val="1226490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38BA-8497-AD05-4E45-E3422F817923}"/>
              </a:ext>
            </a:extLst>
          </p:cNvPr>
          <p:cNvSpPr>
            <a:spLocks noGrp="1"/>
          </p:cNvSpPr>
          <p:nvPr>
            <p:ph type="title"/>
          </p:nvPr>
        </p:nvSpPr>
        <p:spPr/>
        <p:txBody>
          <a:bodyPr/>
          <a:lstStyle/>
          <a:p>
            <a:pPr algn="ctr"/>
            <a:r>
              <a:rPr lang="en-US" dirty="0"/>
              <a:t>Example: Titanic Passenger Manifest (subset)</a:t>
            </a:r>
          </a:p>
        </p:txBody>
      </p:sp>
      <p:graphicFrame>
        <p:nvGraphicFramePr>
          <p:cNvPr id="5" name="Table 4">
            <a:extLst>
              <a:ext uri="{FF2B5EF4-FFF2-40B4-BE49-F238E27FC236}">
                <a16:creationId xmlns:a16="http://schemas.microsoft.com/office/drawing/2014/main" id="{D235FCA4-D431-8636-DE13-5E9C868EF6A7}"/>
              </a:ext>
            </a:extLst>
          </p:cNvPr>
          <p:cNvGraphicFramePr>
            <a:graphicFrameLocks noGrp="1"/>
          </p:cNvGraphicFramePr>
          <p:nvPr>
            <p:extLst>
              <p:ext uri="{D42A27DB-BD31-4B8C-83A1-F6EECF244321}">
                <p14:modId xmlns:p14="http://schemas.microsoft.com/office/powerpoint/2010/main" val="3610038226"/>
              </p:ext>
            </p:extLst>
          </p:nvPr>
        </p:nvGraphicFramePr>
        <p:xfrm>
          <a:off x="265176" y="1612428"/>
          <a:ext cx="3600924" cy="4097492"/>
        </p:xfrm>
        <a:graphic>
          <a:graphicData uri="http://schemas.openxmlformats.org/drawingml/2006/table">
            <a:tbl>
              <a:tblPr>
                <a:tableStyleId>{5C22544A-7EE6-4342-B048-85BDC9FD1C3A}</a:tableStyleId>
              </a:tblPr>
              <a:tblGrid>
                <a:gridCol w="1515085">
                  <a:extLst>
                    <a:ext uri="{9D8B030D-6E8A-4147-A177-3AD203B41FA5}">
                      <a16:colId xmlns:a16="http://schemas.microsoft.com/office/drawing/2014/main" val="92286269"/>
                    </a:ext>
                  </a:extLst>
                </a:gridCol>
                <a:gridCol w="857512">
                  <a:extLst>
                    <a:ext uri="{9D8B030D-6E8A-4147-A177-3AD203B41FA5}">
                      <a16:colId xmlns:a16="http://schemas.microsoft.com/office/drawing/2014/main" val="3833791183"/>
                    </a:ext>
                  </a:extLst>
                </a:gridCol>
                <a:gridCol w="1228327">
                  <a:extLst>
                    <a:ext uri="{9D8B030D-6E8A-4147-A177-3AD203B41FA5}">
                      <a16:colId xmlns:a16="http://schemas.microsoft.com/office/drawing/2014/main" val="3211472571"/>
                    </a:ext>
                  </a:extLst>
                </a:gridCol>
              </a:tblGrid>
              <a:tr h="575900">
                <a:tc>
                  <a:txBody>
                    <a:bodyPr/>
                    <a:lstStyle/>
                    <a:p>
                      <a:pPr algn="l" fontAlgn="b"/>
                      <a:r>
                        <a:rPr lang="en-US" sz="1400" u="none" strike="noStrike" dirty="0">
                          <a:effectLst/>
                        </a:rPr>
                        <a:t>COLUMN_NAME</a:t>
                      </a:r>
                      <a:endParaRPr lang="en-US" sz="1400" b="1"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en-US" sz="1200" u="none" strike="noStrike" dirty="0">
                          <a:effectLst/>
                        </a:rPr>
                        <a:t>TYPE_NAME</a:t>
                      </a:r>
                      <a:endParaRPr lang="en-US" sz="1200" b="1"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en-US" sz="1200" u="none" strike="noStrike" dirty="0">
                          <a:effectLst/>
                        </a:rPr>
                        <a:t>COLUMN_SIZE</a:t>
                      </a:r>
                      <a:endParaRPr lang="en-US" sz="120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44088748"/>
                  </a:ext>
                </a:extLst>
              </a:tr>
              <a:tr h="293466">
                <a:tc>
                  <a:txBody>
                    <a:bodyPr/>
                    <a:lstStyle/>
                    <a:p>
                      <a:pPr algn="l" fontAlgn="b"/>
                      <a:r>
                        <a:rPr lang="en-US" sz="1600" u="none" strike="noStrike">
                          <a:effectLst/>
                        </a:rPr>
                        <a:t>passengerid</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dirty="0">
                          <a:effectLst/>
                        </a:rPr>
                        <a:t>int4</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10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465695"/>
                  </a:ext>
                </a:extLst>
              </a:tr>
              <a:tr h="293466">
                <a:tc>
                  <a:txBody>
                    <a:bodyPr/>
                    <a:lstStyle/>
                    <a:p>
                      <a:pPr algn="l" fontAlgn="b"/>
                      <a:r>
                        <a:rPr lang="en-US" sz="1600" u="none" strike="noStrike" dirty="0">
                          <a:effectLst/>
                        </a:rPr>
                        <a:t>survived</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dirty="0">
                          <a:effectLst/>
                        </a:rPr>
                        <a:t>int4</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dirty="0">
                          <a:effectLst/>
                        </a:rPr>
                        <a:t>10</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80472699"/>
                  </a:ext>
                </a:extLst>
              </a:tr>
              <a:tr h="293466">
                <a:tc>
                  <a:txBody>
                    <a:bodyPr/>
                    <a:lstStyle/>
                    <a:p>
                      <a:pPr algn="l" fontAlgn="b"/>
                      <a:r>
                        <a:rPr lang="en-US" sz="1600" u="none" strike="noStrike">
                          <a:effectLst/>
                        </a:rPr>
                        <a:t>pclass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int4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10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477773779"/>
                  </a:ext>
                </a:extLst>
              </a:tr>
              <a:tr h="293466">
                <a:tc>
                  <a:txBody>
                    <a:bodyPr/>
                    <a:lstStyle/>
                    <a:p>
                      <a:pPr algn="l" fontAlgn="b"/>
                      <a:r>
                        <a:rPr lang="en-US" sz="1600" u="none" strike="noStrike">
                          <a:effectLst/>
                        </a:rPr>
                        <a:t>name</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varchar</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dirty="0">
                          <a:effectLst/>
                        </a:rPr>
                        <a:t>250</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25418538"/>
                  </a:ext>
                </a:extLst>
              </a:tr>
              <a:tr h="293466">
                <a:tc>
                  <a:txBody>
                    <a:bodyPr/>
                    <a:lstStyle/>
                    <a:p>
                      <a:pPr algn="l" fontAlgn="b"/>
                      <a:r>
                        <a:rPr lang="en-US" sz="1600" u="none" strike="noStrike">
                          <a:effectLst/>
                        </a:rPr>
                        <a:t>sex</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varchar</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6</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52160187"/>
                  </a:ext>
                </a:extLst>
              </a:tr>
              <a:tr h="293466">
                <a:tc>
                  <a:txBody>
                    <a:bodyPr/>
                    <a:lstStyle/>
                    <a:p>
                      <a:pPr algn="l" fontAlgn="b"/>
                      <a:r>
                        <a:rPr lang="en-US" sz="1600" u="none" strike="noStrike">
                          <a:effectLst/>
                        </a:rPr>
                        <a:t>age</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numeric</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dirty="0">
                          <a:effectLst/>
                        </a:rPr>
                        <a:t>0</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28555982"/>
                  </a:ext>
                </a:extLst>
              </a:tr>
              <a:tr h="293466">
                <a:tc>
                  <a:txBody>
                    <a:bodyPr/>
                    <a:lstStyle/>
                    <a:p>
                      <a:pPr algn="l" fontAlgn="b"/>
                      <a:r>
                        <a:rPr lang="en-US" sz="1600" u="none" strike="noStrike">
                          <a:effectLst/>
                        </a:rPr>
                        <a:t>sibsp</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int4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10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726254424"/>
                  </a:ext>
                </a:extLst>
              </a:tr>
              <a:tr h="293466">
                <a:tc>
                  <a:txBody>
                    <a:bodyPr/>
                    <a:lstStyle/>
                    <a:p>
                      <a:pPr algn="l" fontAlgn="b"/>
                      <a:r>
                        <a:rPr lang="en-US" sz="1600" u="none" strike="noStrike">
                          <a:effectLst/>
                        </a:rPr>
                        <a:t>parch</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int4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10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615666998"/>
                  </a:ext>
                </a:extLst>
              </a:tr>
              <a:tr h="293466">
                <a:tc>
                  <a:txBody>
                    <a:bodyPr/>
                    <a:lstStyle/>
                    <a:p>
                      <a:pPr algn="l" fontAlgn="b"/>
                      <a:r>
                        <a:rPr lang="en-US" sz="1600" u="none" strike="noStrike">
                          <a:effectLst/>
                        </a:rPr>
                        <a:t>ticket</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varchar</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20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44862704"/>
                  </a:ext>
                </a:extLst>
              </a:tr>
              <a:tr h="293466">
                <a:tc>
                  <a:txBody>
                    <a:bodyPr/>
                    <a:lstStyle/>
                    <a:p>
                      <a:pPr algn="l" fontAlgn="b"/>
                      <a:r>
                        <a:rPr lang="en-US" sz="1600" u="none" strike="noStrike">
                          <a:effectLst/>
                        </a:rPr>
                        <a:t>fare</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numeric</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33382182"/>
                  </a:ext>
                </a:extLst>
              </a:tr>
              <a:tr h="293466">
                <a:tc>
                  <a:txBody>
                    <a:bodyPr/>
                    <a:lstStyle/>
                    <a:p>
                      <a:pPr algn="l" fontAlgn="b"/>
                      <a:r>
                        <a:rPr lang="en-US" sz="1600" u="none" strike="noStrike">
                          <a:effectLst/>
                        </a:rPr>
                        <a:t>cabin</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varchar</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20</a:t>
                      </a:r>
                      <a:endParaRPr lang="en-US" sz="16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747286141"/>
                  </a:ext>
                </a:extLst>
              </a:tr>
              <a:tr h="293466">
                <a:tc>
                  <a:txBody>
                    <a:bodyPr/>
                    <a:lstStyle/>
                    <a:p>
                      <a:pPr algn="l" fontAlgn="b"/>
                      <a:r>
                        <a:rPr lang="en-US" sz="1600" u="none" strike="noStrike">
                          <a:effectLst/>
                        </a:rPr>
                        <a:t>embarked</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a:effectLst/>
                        </a:rPr>
                        <a:t>bpchar</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dirty="0">
                          <a:effectLst/>
                        </a:rPr>
                        <a:t>1</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182150942"/>
                  </a:ext>
                </a:extLst>
              </a:tr>
            </a:tbl>
          </a:graphicData>
        </a:graphic>
      </p:graphicFrame>
      <p:sp>
        <p:nvSpPr>
          <p:cNvPr id="7" name="Content Placeholder 6">
            <a:extLst>
              <a:ext uri="{FF2B5EF4-FFF2-40B4-BE49-F238E27FC236}">
                <a16:creationId xmlns:a16="http://schemas.microsoft.com/office/drawing/2014/main" id="{9AAB10E1-0508-E3E4-FCA4-D38A06BDF2E1}"/>
              </a:ext>
            </a:extLst>
          </p:cNvPr>
          <p:cNvSpPr>
            <a:spLocks noGrp="1"/>
          </p:cNvSpPr>
          <p:nvPr>
            <p:ph idx="1"/>
          </p:nvPr>
        </p:nvSpPr>
        <p:spPr>
          <a:xfrm>
            <a:off x="706120" y="6399945"/>
            <a:ext cx="10515600" cy="488516"/>
          </a:xfrm>
        </p:spPr>
        <p:txBody>
          <a:bodyPr>
            <a:normAutofit fontScale="77500" lnSpcReduction="20000"/>
          </a:bodyPr>
          <a:lstStyle/>
          <a:p>
            <a:pPr marL="0" indent="0">
              <a:buNone/>
            </a:pPr>
            <a:r>
              <a:rPr lang="en-US" b="0" i="0" dirty="0">
                <a:solidFill>
                  <a:srgbClr val="212529"/>
                </a:solidFill>
                <a:effectLst/>
                <a:latin typeface="system-ui"/>
              </a:rPr>
              <a:t>Titanic Passenger Listing: </a:t>
            </a:r>
            <a:r>
              <a:rPr lang="en-US" b="0" i="0" dirty="0">
                <a:solidFill>
                  <a:srgbClr val="212529"/>
                </a:solidFill>
                <a:effectLst/>
                <a:latin typeface="system-ui"/>
                <a:hlinkClick r:id="rId2"/>
              </a:rPr>
              <a:t>https://www.encyclopedia-titanica.org/titanic-passenger-lists/</a:t>
            </a:r>
            <a:r>
              <a:rPr lang="en-US" b="0" i="0" dirty="0">
                <a:solidFill>
                  <a:srgbClr val="212529"/>
                </a:solidFill>
                <a:effectLst/>
                <a:latin typeface="system-ui"/>
              </a:rPr>
              <a:t> </a:t>
            </a:r>
          </a:p>
        </p:txBody>
      </p:sp>
      <p:pic>
        <p:nvPicPr>
          <p:cNvPr id="4" name="Picture 3" descr="Table&#10;&#10;AI-generated content may be incorrect.">
            <a:extLst>
              <a:ext uri="{FF2B5EF4-FFF2-40B4-BE49-F238E27FC236}">
                <a16:creationId xmlns:a16="http://schemas.microsoft.com/office/drawing/2014/main" id="{E5D0D90A-FA0C-3E66-6BB9-BBD23A4B10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6969" y="1564668"/>
            <a:ext cx="8173591" cy="4277322"/>
          </a:xfrm>
          <a:prstGeom prst="rect">
            <a:avLst/>
          </a:prstGeom>
        </p:spPr>
      </p:pic>
    </p:spTree>
    <p:extLst>
      <p:ext uri="{BB962C8B-B14F-4D97-AF65-F5344CB8AC3E}">
        <p14:creationId xmlns:p14="http://schemas.microsoft.com/office/powerpoint/2010/main" val="2547388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38BA-8497-AD05-4E45-E3422F817923}"/>
              </a:ext>
            </a:extLst>
          </p:cNvPr>
          <p:cNvSpPr>
            <a:spLocks noGrp="1"/>
          </p:cNvSpPr>
          <p:nvPr>
            <p:ph type="title"/>
          </p:nvPr>
        </p:nvSpPr>
        <p:spPr/>
        <p:txBody>
          <a:bodyPr/>
          <a:lstStyle/>
          <a:p>
            <a:pPr algn="ctr"/>
            <a:r>
              <a:rPr lang="en-US" sz="4400" dirty="0"/>
              <a:t>8 serialization formats of the same Data Set</a:t>
            </a:r>
            <a:endParaRPr lang="en-US" dirty="0"/>
          </a:p>
        </p:txBody>
      </p:sp>
      <p:sp>
        <p:nvSpPr>
          <p:cNvPr id="6" name="Content Placeholder 2">
            <a:extLst>
              <a:ext uri="{FF2B5EF4-FFF2-40B4-BE49-F238E27FC236}">
                <a16:creationId xmlns:a16="http://schemas.microsoft.com/office/drawing/2014/main" id="{B63BC672-0D5B-C87E-FA25-1D78B52E682C}"/>
              </a:ext>
            </a:extLst>
          </p:cNvPr>
          <p:cNvSpPr txBox="1">
            <a:spLocks/>
          </p:cNvSpPr>
          <p:nvPr/>
        </p:nvSpPr>
        <p:spPr>
          <a:xfrm>
            <a:off x="990600" y="1764792"/>
            <a:ext cx="10515600" cy="45645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Two-Dimensional Array</a:t>
            </a:r>
          </a:p>
          <a:p>
            <a:pPr lvl="1"/>
            <a:r>
              <a:rPr lang="en-US" dirty="0"/>
              <a:t>RDBMS Table:  PostgreSQL (</a:t>
            </a:r>
            <a:r>
              <a:rPr lang="en-US" dirty="0" err="1"/>
              <a:t>titanic_manifest</a:t>
            </a:r>
            <a:r>
              <a:rPr lang="en-US" dirty="0"/>
              <a:t>)</a:t>
            </a:r>
          </a:p>
          <a:p>
            <a:pPr lvl="1"/>
            <a:r>
              <a:rPr lang="en-US" dirty="0"/>
              <a:t>Excel Spreadsheet (pre-2003 binary): titanic.xls</a:t>
            </a:r>
          </a:p>
          <a:p>
            <a:pPr lvl="1"/>
            <a:r>
              <a:rPr lang="en-US" dirty="0"/>
              <a:t>Excel Spreadsheet (post-2003 Open XML): titanic.xlsx </a:t>
            </a:r>
          </a:p>
          <a:p>
            <a:pPr lvl="1"/>
            <a:r>
              <a:rPr lang="en-US" dirty="0"/>
              <a:t>Open Spreadsheet Format: </a:t>
            </a:r>
            <a:r>
              <a:rPr lang="en-US" dirty="0" err="1"/>
              <a:t>titanic.ods</a:t>
            </a:r>
            <a:endParaRPr lang="en-US" dirty="0"/>
          </a:p>
          <a:p>
            <a:pPr lvl="1"/>
            <a:r>
              <a:rPr lang="en-US" dirty="0"/>
              <a:t>Delimited File: titanic.csv</a:t>
            </a:r>
          </a:p>
          <a:p>
            <a:pPr marL="457200" lvl="1" indent="0">
              <a:buFont typeface="Arial" panose="020B0604020202020204" pitchFamily="34" charset="0"/>
              <a:buNone/>
            </a:pPr>
            <a:endParaRPr lang="en-US" dirty="0"/>
          </a:p>
          <a:p>
            <a:pPr marL="0" indent="0">
              <a:buFont typeface="Arial" panose="020B0604020202020204" pitchFamily="34" charset="0"/>
              <a:buNone/>
            </a:pPr>
            <a:r>
              <a:rPr lang="en-US" dirty="0"/>
              <a:t>Hierarchical Data Structures (sometimes referred to as ‘nested’)</a:t>
            </a:r>
          </a:p>
          <a:p>
            <a:pPr lvl="1"/>
            <a:r>
              <a:rPr lang="en-US" dirty="0"/>
              <a:t>XML: titanic.xml</a:t>
            </a:r>
          </a:p>
          <a:p>
            <a:pPr lvl="1"/>
            <a:r>
              <a:rPr lang="en-US" dirty="0"/>
              <a:t>JSON: </a:t>
            </a:r>
            <a:r>
              <a:rPr lang="en-US" dirty="0" err="1"/>
              <a:t>titanic.json</a:t>
            </a:r>
            <a:endParaRPr lang="en-US" dirty="0"/>
          </a:p>
          <a:p>
            <a:pPr lvl="1"/>
            <a:r>
              <a:rPr lang="en-US" dirty="0"/>
              <a:t>Avro: </a:t>
            </a:r>
            <a:r>
              <a:rPr lang="en-US" dirty="0" err="1"/>
              <a:t>titanic.avro</a:t>
            </a:r>
            <a:endParaRPr lang="en-US" dirty="0"/>
          </a:p>
        </p:txBody>
      </p:sp>
    </p:spTree>
    <p:extLst>
      <p:ext uri="{BB962C8B-B14F-4D97-AF65-F5344CB8AC3E}">
        <p14:creationId xmlns:p14="http://schemas.microsoft.com/office/powerpoint/2010/main" val="492434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A57A4-7BE6-E587-02F1-77A9FFE26A28}"/>
              </a:ext>
            </a:extLst>
          </p:cNvPr>
          <p:cNvSpPr>
            <a:spLocks noGrp="1"/>
          </p:cNvSpPr>
          <p:nvPr>
            <p:ph type="title"/>
          </p:nvPr>
        </p:nvSpPr>
        <p:spPr/>
        <p:txBody>
          <a:bodyPr/>
          <a:lstStyle/>
          <a:p>
            <a:pPr algn="ctr"/>
            <a:r>
              <a:rPr lang="en-US" dirty="0"/>
              <a:t>Titanic JSON Schema</a:t>
            </a:r>
          </a:p>
        </p:txBody>
      </p:sp>
      <p:pic>
        <p:nvPicPr>
          <p:cNvPr id="5" name="Picture 4" descr="Text&#10;&#10;AI-generated content may be incorrect.">
            <a:extLst>
              <a:ext uri="{FF2B5EF4-FFF2-40B4-BE49-F238E27FC236}">
                <a16:creationId xmlns:a16="http://schemas.microsoft.com/office/drawing/2014/main" id="{B403EF1C-BB4C-5B31-D71D-13C4DB8D79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7985" y="1600200"/>
            <a:ext cx="8994016" cy="4521423"/>
          </a:xfrm>
          <a:prstGeom prst="rect">
            <a:avLst/>
          </a:prstGeom>
        </p:spPr>
      </p:pic>
      <p:pic>
        <p:nvPicPr>
          <p:cNvPr id="7" name="Picture 6" descr="A picture containing map&#10;&#10;AI-generated content may be incorrect.">
            <a:extLst>
              <a:ext uri="{FF2B5EF4-FFF2-40B4-BE49-F238E27FC236}">
                <a16:creationId xmlns:a16="http://schemas.microsoft.com/office/drawing/2014/main" id="{A1F3CC6B-EFFD-78B2-211A-D7831A1B82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197984" cy="6858000"/>
          </a:xfrm>
          <a:prstGeom prst="rect">
            <a:avLst/>
          </a:prstGeom>
        </p:spPr>
      </p:pic>
    </p:spTree>
    <p:extLst>
      <p:ext uri="{BB962C8B-B14F-4D97-AF65-F5344CB8AC3E}">
        <p14:creationId xmlns:p14="http://schemas.microsoft.com/office/powerpoint/2010/main" val="2829714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54CC8-1DAE-6791-C0CD-0FDC0D564F00}"/>
              </a:ext>
            </a:extLst>
          </p:cNvPr>
          <p:cNvSpPr>
            <a:spLocks noGrp="1"/>
          </p:cNvSpPr>
          <p:nvPr>
            <p:ph type="title"/>
          </p:nvPr>
        </p:nvSpPr>
        <p:spPr/>
        <p:txBody>
          <a:bodyPr/>
          <a:lstStyle/>
          <a:p>
            <a:pPr algn="ctr"/>
            <a:r>
              <a:rPr lang="en-US" dirty="0"/>
              <a:t>Titanic XML Schema</a:t>
            </a:r>
          </a:p>
        </p:txBody>
      </p:sp>
      <p:pic>
        <p:nvPicPr>
          <p:cNvPr id="5" name="Picture 4" descr="Text&#10;&#10;AI-generated content may be incorrect.">
            <a:extLst>
              <a:ext uri="{FF2B5EF4-FFF2-40B4-BE49-F238E27FC236}">
                <a16:creationId xmlns:a16="http://schemas.microsoft.com/office/drawing/2014/main" id="{19F6841E-16A2-1B71-E095-3D93E01C25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0556" y="1607757"/>
            <a:ext cx="8364673" cy="4399851"/>
          </a:xfrm>
          <a:prstGeom prst="rect">
            <a:avLst/>
          </a:prstGeom>
        </p:spPr>
      </p:pic>
      <p:pic>
        <p:nvPicPr>
          <p:cNvPr id="4" name="Picture 3" descr="Text&#10;&#10;AI-generated content may be incorrect.">
            <a:extLst>
              <a:ext uri="{FF2B5EF4-FFF2-40B4-BE49-F238E27FC236}">
                <a16:creationId xmlns:a16="http://schemas.microsoft.com/office/drawing/2014/main" id="{DE5C94C8-BC86-EF84-EA3B-ACDB8F3B21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21" y="118872"/>
            <a:ext cx="3202766" cy="6858000"/>
          </a:xfrm>
          <a:prstGeom prst="rect">
            <a:avLst/>
          </a:prstGeom>
        </p:spPr>
      </p:pic>
    </p:spTree>
    <p:extLst>
      <p:ext uri="{BB962C8B-B14F-4D97-AF65-F5344CB8AC3E}">
        <p14:creationId xmlns:p14="http://schemas.microsoft.com/office/powerpoint/2010/main" val="2002624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3739B-F1F0-DC2E-D02F-B969E2D51C09}"/>
              </a:ext>
            </a:extLst>
          </p:cNvPr>
          <p:cNvSpPr>
            <a:spLocks noGrp="1"/>
          </p:cNvSpPr>
          <p:nvPr>
            <p:ph type="title"/>
          </p:nvPr>
        </p:nvSpPr>
        <p:spPr/>
        <p:txBody>
          <a:bodyPr/>
          <a:lstStyle/>
          <a:p>
            <a:r>
              <a:rPr lang="en-US" dirty="0"/>
              <a:t>Packages Used for Implementation</a:t>
            </a:r>
          </a:p>
        </p:txBody>
      </p:sp>
      <p:sp>
        <p:nvSpPr>
          <p:cNvPr id="3" name="Content Placeholder 2">
            <a:extLst>
              <a:ext uri="{FF2B5EF4-FFF2-40B4-BE49-F238E27FC236}">
                <a16:creationId xmlns:a16="http://schemas.microsoft.com/office/drawing/2014/main" id="{2F183BBF-86E3-D024-5002-ED16E1665296}"/>
              </a:ext>
            </a:extLst>
          </p:cNvPr>
          <p:cNvSpPr>
            <a:spLocks noGrp="1"/>
          </p:cNvSpPr>
          <p:nvPr>
            <p:ph idx="1"/>
          </p:nvPr>
        </p:nvSpPr>
        <p:spPr/>
        <p:txBody>
          <a:bodyPr>
            <a:normAutofit fontScale="85000" lnSpcReduction="20000"/>
          </a:bodyPr>
          <a:lstStyle/>
          <a:p>
            <a:r>
              <a:rPr lang="en-US" dirty="0"/>
              <a:t>XML Validation:</a:t>
            </a:r>
          </a:p>
          <a:p>
            <a:endParaRPr lang="en-US" dirty="0"/>
          </a:p>
          <a:p>
            <a:r>
              <a:rPr lang="en-US" dirty="0"/>
              <a:t>JSON Schema: </a:t>
            </a:r>
          </a:p>
          <a:p>
            <a:endParaRPr lang="en-US" dirty="0"/>
          </a:p>
          <a:p>
            <a:r>
              <a:rPr lang="en-US" dirty="0"/>
              <a:t>XLS/XLSX:</a:t>
            </a:r>
          </a:p>
          <a:p>
            <a:endParaRPr lang="en-US" dirty="0"/>
          </a:p>
          <a:p>
            <a:r>
              <a:rPr lang="en-US" dirty="0"/>
              <a:t>Avro: </a:t>
            </a:r>
          </a:p>
          <a:p>
            <a:endParaRPr lang="en-US" dirty="0"/>
          </a:p>
          <a:p>
            <a:r>
              <a:rPr lang="en-US" dirty="0"/>
              <a:t> CSV:</a:t>
            </a:r>
          </a:p>
          <a:p>
            <a:endParaRPr lang="en-US" dirty="0"/>
          </a:p>
          <a:p>
            <a:r>
              <a:rPr lang="en-US" dirty="0"/>
              <a:t>RDBMS: </a:t>
            </a:r>
          </a:p>
        </p:txBody>
      </p:sp>
      <p:pic>
        <p:nvPicPr>
          <p:cNvPr id="5" name="Picture 4" descr="Text&#10;&#10;AI-generated content may be incorrect.">
            <a:extLst>
              <a:ext uri="{FF2B5EF4-FFF2-40B4-BE49-F238E27FC236}">
                <a16:creationId xmlns:a16="http://schemas.microsoft.com/office/drawing/2014/main" id="{8E3BD655-4F2F-2B0B-67CA-59A740B814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2737" y="2411318"/>
            <a:ext cx="2619741" cy="638264"/>
          </a:xfrm>
          <a:prstGeom prst="rect">
            <a:avLst/>
          </a:prstGeom>
        </p:spPr>
      </p:pic>
      <p:pic>
        <p:nvPicPr>
          <p:cNvPr id="7" name="Picture 6" descr="A picture containing text&#10;&#10;AI-generated content may be incorrect.">
            <a:extLst>
              <a:ext uri="{FF2B5EF4-FFF2-40B4-BE49-F238E27FC236}">
                <a16:creationId xmlns:a16="http://schemas.microsoft.com/office/drawing/2014/main" id="{09E2A5A5-E7C9-D806-27D4-D2F38A8E70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8177" y="1650921"/>
            <a:ext cx="4505954" cy="514422"/>
          </a:xfrm>
          <a:prstGeom prst="rect">
            <a:avLst/>
          </a:prstGeom>
        </p:spPr>
      </p:pic>
      <p:pic>
        <p:nvPicPr>
          <p:cNvPr id="11" name="Picture 10" descr="Text&#10;&#10;AI-generated content may be incorrect.">
            <a:extLst>
              <a:ext uri="{FF2B5EF4-FFF2-40B4-BE49-F238E27FC236}">
                <a16:creationId xmlns:a16="http://schemas.microsoft.com/office/drawing/2014/main" id="{BFE52E60-149C-3E95-7432-FA5CAA3247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79693" y="3237757"/>
            <a:ext cx="3982006" cy="638264"/>
          </a:xfrm>
          <a:prstGeom prst="rect">
            <a:avLst/>
          </a:prstGeom>
        </p:spPr>
      </p:pic>
      <p:pic>
        <p:nvPicPr>
          <p:cNvPr id="13" name="Picture 12" descr="Text&#10;&#10;AI-generated content may be incorrect.">
            <a:extLst>
              <a:ext uri="{FF2B5EF4-FFF2-40B4-BE49-F238E27FC236}">
                <a16:creationId xmlns:a16="http://schemas.microsoft.com/office/drawing/2014/main" id="{3A7988B8-C514-99A4-8090-3438877171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32737" y="4010958"/>
            <a:ext cx="2019582" cy="790685"/>
          </a:xfrm>
          <a:prstGeom prst="rect">
            <a:avLst/>
          </a:prstGeom>
        </p:spPr>
      </p:pic>
      <p:pic>
        <p:nvPicPr>
          <p:cNvPr id="15" name="Picture 14">
            <a:extLst>
              <a:ext uri="{FF2B5EF4-FFF2-40B4-BE49-F238E27FC236}">
                <a16:creationId xmlns:a16="http://schemas.microsoft.com/office/drawing/2014/main" id="{3E53C7AA-AF9B-FB2F-E07C-FEF55C9236F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32737" y="4711342"/>
            <a:ext cx="3715268" cy="819264"/>
          </a:xfrm>
          <a:prstGeom prst="rect">
            <a:avLst/>
          </a:prstGeom>
        </p:spPr>
      </p:pic>
      <p:pic>
        <p:nvPicPr>
          <p:cNvPr id="17" name="Picture 16" descr="Graphical user interface, text&#10;&#10;AI-generated content may be incorrect.">
            <a:extLst>
              <a:ext uri="{FF2B5EF4-FFF2-40B4-BE49-F238E27FC236}">
                <a16:creationId xmlns:a16="http://schemas.microsoft.com/office/drawing/2014/main" id="{506BD72E-2D9A-A7CF-0905-574075F2F57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32737" y="5495433"/>
            <a:ext cx="1905266" cy="1305107"/>
          </a:xfrm>
          <a:prstGeom prst="rect">
            <a:avLst/>
          </a:prstGeom>
        </p:spPr>
      </p:pic>
    </p:spTree>
    <p:extLst>
      <p:ext uri="{BB962C8B-B14F-4D97-AF65-F5344CB8AC3E}">
        <p14:creationId xmlns:p14="http://schemas.microsoft.com/office/powerpoint/2010/main" val="229490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138BA-8497-AD05-4E45-E3422F817923}"/>
              </a:ext>
            </a:extLst>
          </p:cNvPr>
          <p:cNvSpPr>
            <a:spLocks noGrp="1"/>
          </p:cNvSpPr>
          <p:nvPr>
            <p:ph type="title"/>
          </p:nvPr>
        </p:nvSpPr>
        <p:spPr/>
        <p:txBody>
          <a:bodyPr/>
          <a:lstStyle/>
          <a:p>
            <a:pPr algn="ctr"/>
            <a:r>
              <a:rPr lang="en-US" dirty="0"/>
              <a:t>Data Lives in Various Structures</a:t>
            </a:r>
          </a:p>
        </p:txBody>
      </p:sp>
      <p:sp>
        <p:nvSpPr>
          <p:cNvPr id="3" name="Content Placeholder 2">
            <a:extLst>
              <a:ext uri="{FF2B5EF4-FFF2-40B4-BE49-F238E27FC236}">
                <a16:creationId xmlns:a16="http://schemas.microsoft.com/office/drawing/2014/main" id="{FDE8C727-A18C-ABAF-E24B-2BCE0AE4B4F4}"/>
              </a:ext>
            </a:extLst>
          </p:cNvPr>
          <p:cNvSpPr>
            <a:spLocks noGrp="1"/>
          </p:cNvSpPr>
          <p:nvPr>
            <p:ph idx="1"/>
          </p:nvPr>
        </p:nvSpPr>
        <p:spPr>
          <a:xfrm>
            <a:off x="838200" y="1690688"/>
            <a:ext cx="10515600" cy="4486275"/>
          </a:xfrm>
        </p:spPr>
        <p:txBody>
          <a:bodyPr>
            <a:normAutofit fontScale="77500" lnSpcReduction="20000"/>
          </a:bodyPr>
          <a:lstStyle/>
          <a:p>
            <a:pPr marL="0" indent="0">
              <a:buNone/>
            </a:pPr>
            <a:r>
              <a:rPr lang="en-US" dirty="0"/>
              <a:t>Two-Dimensional Array</a:t>
            </a:r>
          </a:p>
          <a:p>
            <a:pPr lvl="1"/>
            <a:r>
              <a:rPr lang="en-US" dirty="0"/>
              <a:t>RDBMS Table</a:t>
            </a:r>
          </a:p>
          <a:p>
            <a:pPr lvl="1"/>
            <a:r>
              <a:rPr lang="en-US" dirty="0"/>
              <a:t>Excel Spreadsheet</a:t>
            </a:r>
          </a:p>
          <a:p>
            <a:pPr lvl="1"/>
            <a:r>
              <a:rPr lang="en-US" dirty="0"/>
              <a:t>Delimited Files (e.g. CSV, TSV, Pipe delimited, etc.)</a:t>
            </a:r>
          </a:p>
          <a:p>
            <a:pPr lvl="1"/>
            <a:r>
              <a:rPr lang="en-US" dirty="0"/>
              <a:t>SAS File</a:t>
            </a:r>
          </a:p>
          <a:p>
            <a:pPr lvl="1"/>
            <a:r>
              <a:rPr lang="en-US" dirty="0"/>
              <a:t>Data Frame</a:t>
            </a:r>
          </a:p>
          <a:p>
            <a:pPr marL="0" indent="0">
              <a:buNone/>
            </a:pPr>
            <a:endParaRPr lang="en-US" dirty="0"/>
          </a:p>
          <a:p>
            <a:pPr marL="0" indent="0">
              <a:buNone/>
            </a:pPr>
            <a:r>
              <a:rPr lang="en-US" dirty="0"/>
              <a:t>Hierarchical Data Structures (sometimes referred to as ‘nested’)</a:t>
            </a:r>
          </a:p>
          <a:p>
            <a:pPr lvl="1"/>
            <a:r>
              <a:rPr lang="en-US" dirty="0"/>
              <a:t>XML</a:t>
            </a:r>
          </a:p>
          <a:p>
            <a:pPr lvl="1"/>
            <a:r>
              <a:rPr lang="en-US" dirty="0"/>
              <a:t>JSON</a:t>
            </a:r>
          </a:p>
          <a:p>
            <a:pPr lvl="1"/>
            <a:r>
              <a:rPr lang="en-US" dirty="0"/>
              <a:t>Avro</a:t>
            </a:r>
          </a:p>
          <a:p>
            <a:pPr lvl="1"/>
            <a:r>
              <a:rPr lang="en-US" dirty="0"/>
              <a:t>RDF/OWL</a:t>
            </a:r>
          </a:p>
          <a:p>
            <a:pPr marL="0" indent="0">
              <a:buNone/>
            </a:pPr>
            <a:endParaRPr lang="en-US" dirty="0"/>
          </a:p>
          <a:p>
            <a:pPr marL="0" indent="0">
              <a:buNone/>
            </a:pPr>
            <a:r>
              <a:rPr lang="en-US" dirty="0"/>
              <a:t>How can we </a:t>
            </a:r>
            <a:r>
              <a:rPr lang="en-US" b="1" dirty="0"/>
              <a:t>validate</a:t>
            </a:r>
            <a:r>
              <a:rPr lang="en-US" dirty="0"/>
              <a:t>, </a:t>
            </a:r>
            <a:r>
              <a:rPr lang="en-US" b="1" dirty="0"/>
              <a:t>analyze</a:t>
            </a:r>
            <a:r>
              <a:rPr lang="en-US" dirty="0"/>
              <a:t> and </a:t>
            </a:r>
            <a:r>
              <a:rPr lang="en-US" b="1" dirty="0"/>
              <a:t>process</a:t>
            </a:r>
            <a:r>
              <a:rPr lang="en-US" dirty="0"/>
              <a:t> data in various formats in the most efficient way?</a:t>
            </a:r>
          </a:p>
          <a:p>
            <a:pPr marL="0" indent="0">
              <a:buNone/>
            </a:pPr>
            <a:endParaRPr lang="en-US" dirty="0"/>
          </a:p>
        </p:txBody>
      </p:sp>
    </p:spTree>
    <p:extLst>
      <p:ext uri="{BB962C8B-B14F-4D97-AF65-F5344CB8AC3E}">
        <p14:creationId xmlns:p14="http://schemas.microsoft.com/office/powerpoint/2010/main" val="3586801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8C727-A18C-ABAF-E24B-2BCE0AE4B4F4}"/>
              </a:ext>
            </a:extLst>
          </p:cNvPr>
          <p:cNvSpPr>
            <a:spLocks noGrp="1"/>
          </p:cNvSpPr>
          <p:nvPr>
            <p:ph idx="1"/>
          </p:nvPr>
        </p:nvSpPr>
        <p:spPr>
          <a:xfrm>
            <a:off x="838200" y="698500"/>
            <a:ext cx="10515600" cy="5942932"/>
          </a:xfrm>
        </p:spPr>
        <p:txBody>
          <a:bodyPr>
            <a:normAutofit lnSpcReduction="10000"/>
          </a:bodyPr>
          <a:lstStyle/>
          <a:p>
            <a:pPr marL="0" indent="0">
              <a:buNone/>
            </a:pPr>
            <a:r>
              <a:rPr lang="en-US" dirty="0"/>
              <a:t>Option 1: Write a Schema for every underlying format.</a:t>
            </a:r>
          </a:p>
          <a:p>
            <a:r>
              <a:rPr lang="en-US" dirty="0"/>
              <a:t>XML: XML Schemas (XSD), </a:t>
            </a:r>
            <a:r>
              <a:rPr lang="en-US" dirty="0" err="1"/>
              <a:t>RelaxNG</a:t>
            </a:r>
            <a:r>
              <a:rPr lang="en-US" dirty="0"/>
              <a:t>, Document Type Definitions (DTDs)</a:t>
            </a:r>
          </a:p>
          <a:p>
            <a:r>
              <a:rPr lang="en-US" dirty="0"/>
              <a:t>JSON: JSON Schema, JSON-LD, </a:t>
            </a:r>
            <a:r>
              <a:rPr lang="en-US" dirty="0" err="1"/>
              <a:t>OpenAPI</a:t>
            </a:r>
            <a:r>
              <a:rPr lang="en-US" dirty="0"/>
              <a:t>, Avro</a:t>
            </a:r>
          </a:p>
          <a:p>
            <a:pPr algn="just"/>
            <a:r>
              <a:rPr lang="en-US" dirty="0"/>
              <a:t>Platform-Agnostic: </a:t>
            </a:r>
            <a:r>
              <a:rPr lang="en-US" dirty="0" err="1"/>
              <a:t>Schematron</a:t>
            </a:r>
            <a:r>
              <a:rPr lang="en-US" dirty="0"/>
              <a:t>, YAML</a:t>
            </a:r>
          </a:p>
          <a:p>
            <a:r>
              <a:rPr lang="en-US" dirty="0"/>
              <a:t>2D Structures: Customized options.</a:t>
            </a:r>
          </a:p>
          <a:p>
            <a:endParaRPr lang="en-US" dirty="0"/>
          </a:p>
          <a:p>
            <a:pPr marL="0" indent="0">
              <a:buNone/>
            </a:pPr>
            <a:r>
              <a:rPr lang="en-US" dirty="0"/>
              <a:t>Pros: We can use out of the box toolsets.</a:t>
            </a:r>
          </a:p>
          <a:p>
            <a:pPr marL="0" indent="0">
              <a:buNone/>
            </a:pPr>
            <a:r>
              <a:rPr lang="en-US" dirty="0"/>
              <a:t>Cons: </a:t>
            </a:r>
          </a:p>
          <a:p>
            <a:r>
              <a:rPr lang="en-US" dirty="0"/>
              <a:t>We have to learn how to use each toolset.</a:t>
            </a:r>
          </a:p>
          <a:p>
            <a:r>
              <a:rPr lang="en-US" dirty="0"/>
              <a:t>Errors can easily be introduced into the model translation.</a:t>
            </a:r>
          </a:p>
          <a:p>
            <a:r>
              <a:rPr lang="en-US" dirty="0"/>
              <a:t>Not all platforms have a schema language.</a:t>
            </a:r>
          </a:p>
          <a:p>
            <a:r>
              <a:rPr lang="en-US" dirty="0"/>
              <a:t>Not all schema languages have the same constructs.</a:t>
            </a:r>
          </a:p>
          <a:p>
            <a:endParaRPr lang="en-US" dirty="0"/>
          </a:p>
        </p:txBody>
      </p:sp>
      <p:sp>
        <p:nvSpPr>
          <p:cNvPr id="2" name="Flowchart: Predefined Process 1">
            <a:extLst>
              <a:ext uri="{FF2B5EF4-FFF2-40B4-BE49-F238E27FC236}">
                <a16:creationId xmlns:a16="http://schemas.microsoft.com/office/drawing/2014/main" id="{14C81A56-A0B2-6D7B-F216-E3A5ADCFC7C4}"/>
              </a:ext>
            </a:extLst>
          </p:cNvPr>
          <p:cNvSpPr/>
          <p:nvPr/>
        </p:nvSpPr>
        <p:spPr>
          <a:xfrm>
            <a:off x="9400032" y="3529584"/>
            <a:ext cx="868680" cy="393192"/>
          </a:xfrm>
          <a:prstGeom prst="flowChartPredefined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t>Model</a:t>
            </a:r>
          </a:p>
        </p:txBody>
      </p:sp>
      <p:cxnSp>
        <p:nvCxnSpPr>
          <p:cNvPr id="5" name="Straight Arrow Connector 4">
            <a:extLst>
              <a:ext uri="{FF2B5EF4-FFF2-40B4-BE49-F238E27FC236}">
                <a16:creationId xmlns:a16="http://schemas.microsoft.com/office/drawing/2014/main" id="{9103C46A-C305-2541-08F6-38675E276C34}"/>
              </a:ext>
            </a:extLst>
          </p:cNvPr>
          <p:cNvCxnSpPr>
            <a:cxnSpLocks/>
          </p:cNvCxnSpPr>
          <p:nvPr/>
        </p:nvCxnSpPr>
        <p:spPr>
          <a:xfrm flipV="1">
            <a:off x="10186416" y="2907792"/>
            <a:ext cx="438912" cy="4754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EB97A817-9C97-9A9A-17D4-D65EE198E773}"/>
              </a:ext>
            </a:extLst>
          </p:cNvPr>
          <p:cNvCxnSpPr>
            <a:cxnSpLocks/>
          </p:cNvCxnSpPr>
          <p:nvPr/>
        </p:nvCxnSpPr>
        <p:spPr>
          <a:xfrm>
            <a:off x="10338816" y="3726180"/>
            <a:ext cx="44196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A8F619B2-19F5-98E4-13E8-3A49E4C85DCC}"/>
              </a:ext>
            </a:extLst>
          </p:cNvPr>
          <p:cNvCxnSpPr>
            <a:cxnSpLocks/>
          </p:cNvCxnSpPr>
          <p:nvPr/>
        </p:nvCxnSpPr>
        <p:spPr>
          <a:xfrm>
            <a:off x="10338816" y="3995848"/>
            <a:ext cx="271272" cy="4023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6B2F92DB-D653-CC4A-FCA4-8DD67CE02E0E}"/>
              </a:ext>
            </a:extLst>
          </p:cNvPr>
          <p:cNvCxnSpPr>
            <a:cxnSpLocks/>
          </p:cNvCxnSpPr>
          <p:nvPr/>
        </p:nvCxnSpPr>
        <p:spPr>
          <a:xfrm flipH="1" flipV="1">
            <a:off x="9253728" y="2971800"/>
            <a:ext cx="368808" cy="41148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14AA8CFA-BAAE-D971-A925-D5F36061E67B}"/>
              </a:ext>
            </a:extLst>
          </p:cNvPr>
          <p:cNvCxnSpPr>
            <a:cxnSpLocks/>
          </p:cNvCxnSpPr>
          <p:nvPr/>
        </p:nvCxnSpPr>
        <p:spPr>
          <a:xfrm flipH="1">
            <a:off x="8759952" y="3726180"/>
            <a:ext cx="49377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6B254761-C8D6-B5E5-577F-39A65A993BEC}"/>
              </a:ext>
            </a:extLst>
          </p:cNvPr>
          <p:cNvCxnSpPr>
            <a:cxnSpLocks/>
          </p:cNvCxnSpPr>
          <p:nvPr/>
        </p:nvCxnSpPr>
        <p:spPr>
          <a:xfrm flipH="1">
            <a:off x="9208008" y="4003120"/>
            <a:ext cx="384048" cy="3733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Parallelogram 19">
            <a:extLst>
              <a:ext uri="{FF2B5EF4-FFF2-40B4-BE49-F238E27FC236}">
                <a16:creationId xmlns:a16="http://schemas.microsoft.com/office/drawing/2014/main" id="{10E65E10-E493-1635-73C0-507033989765}"/>
              </a:ext>
            </a:extLst>
          </p:cNvPr>
          <p:cNvSpPr/>
          <p:nvPr/>
        </p:nvSpPr>
        <p:spPr>
          <a:xfrm>
            <a:off x="10666476" y="2560320"/>
            <a:ext cx="655320"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XSD</a:t>
            </a:r>
          </a:p>
        </p:txBody>
      </p:sp>
      <p:sp>
        <p:nvSpPr>
          <p:cNvPr id="21" name="Parallelogram 20">
            <a:extLst>
              <a:ext uri="{FF2B5EF4-FFF2-40B4-BE49-F238E27FC236}">
                <a16:creationId xmlns:a16="http://schemas.microsoft.com/office/drawing/2014/main" id="{8CD3B4A4-8A8E-DF4C-48D2-68E57FE3C96C}"/>
              </a:ext>
            </a:extLst>
          </p:cNvPr>
          <p:cNvSpPr/>
          <p:nvPr/>
        </p:nvSpPr>
        <p:spPr>
          <a:xfrm>
            <a:off x="10914888" y="3598165"/>
            <a:ext cx="813816"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JSON-LD</a:t>
            </a:r>
          </a:p>
        </p:txBody>
      </p:sp>
      <p:sp>
        <p:nvSpPr>
          <p:cNvPr id="23" name="Parallelogram 22">
            <a:extLst>
              <a:ext uri="{FF2B5EF4-FFF2-40B4-BE49-F238E27FC236}">
                <a16:creationId xmlns:a16="http://schemas.microsoft.com/office/drawing/2014/main" id="{1ED349C5-53C1-5169-6866-56D2228270B5}"/>
              </a:ext>
            </a:extLst>
          </p:cNvPr>
          <p:cNvSpPr/>
          <p:nvPr/>
        </p:nvSpPr>
        <p:spPr>
          <a:xfrm>
            <a:off x="10666476" y="4401913"/>
            <a:ext cx="813816"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err="1"/>
              <a:t>OpenAPI</a:t>
            </a:r>
            <a:endParaRPr lang="en-US" sz="800" dirty="0"/>
          </a:p>
        </p:txBody>
      </p:sp>
      <p:sp>
        <p:nvSpPr>
          <p:cNvPr id="24" name="Parallelogram 23">
            <a:extLst>
              <a:ext uri="{FF2B5EF4-FFF2-40B4-BE49-F238E27FC236}">
                <a16:creationId xmlns:a16="http://schemas.microsoft.com/office/drawing/2014/main" id="{CBDE0B20-03A5-60FB-55FF-A29F858F3F89}"/>
              </a:ext>
            </a:extLst>
          </p:cNvPr>
          <p:cNvSpPr/>
          <p:nvPr/>
        </p:nvSpPr>
        <p:spPr>
          <a:xfrm>
            <a:off x="8782812" y="4456764"/>
            <a:ext cx="655320"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Avro</a:t>
            </a:r>
          </a:p>
        </p:txBody>
      </p:sp>
      <p:sp>
        <p:nvSpPr>
          <p:cNvPr id="25" name="Parallelogram 24">
            <a:extLst>
              <a:ext uri="{FF2B5EF4-FFF2-40B4-BE49-F238E27FC236}">
                <a16:creationId xmlns:a16="http://schemas.microsoft.com/office/drawing/2014/main" id="{73C557A4-CF4B-6C83-FACD-916977C59C95}"/>
              </a:ext>
            </a:extLst>
          </p:cNvPr>
          <p:cNvSpPr/>
          <p:nvPr/>
        </p:nvSpPr>
        <p:spPr>
          <a:xfrm>
            <a:off x="8001000" y="3598165"/>
            <a:ext cx="655320"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DTD</a:t>
            </a:r>
          </a:p>
        </p:txBody>
      </p:sp>
      <p:sp>
        <p:nvSpPr>
          <p:cNvPr id="26" name="Parallelogram 25">
            <a:extLst>
              <a:ext uri="{FF2B5EF4-FFF2-40B4-BE49-F238E27FC236}">
                <a16:creationId xmlns:a16="http://schemas.microsoft.com/office/drawing/2014/main" id="{1D51230C-1D52-CD8B-1A6E-A75631DB7BCF}"/>
              </a:ext>
            </a:extLst>
          </p:cNvPr>
          <p:cNvSpPr/>
          <p:nvPr/>
        </p:nvSpPr>
        <p:spPr>
          <a:xfrm>
            <a:off x="8705088" y="2560320"/>
            <a:ext cx="778764" cy="256030"/>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JSON-Schema</a:t>
            </a:r>
          </a:p>
        </p:txBody>
      </p:sp>
    </p:spTree>
    <p:extLst>
      <p:ext uri="{BB962C8B-B14F-4D97-AF65-F5344CB8AC3E}">
        <p14:creationId xmlns:p14="http://schemas.microsoft.com/office/powerpoint/2010/main" val="285665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aphical user interface, text, application&#10;&#10;AI-generated content may be incorrect.">
            <a:extLst>
              <a:ext uri="{FF2B5EF4-FFF2-40B4-BE49-F238E27FC236}">
                <a16:creationId xmlns:a16="http://schemas.microsoft.com/office/drawing/2014/main" id="{551594B8-EEEE-B49D-DD60-B38B1941F1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59325"/>
            <a:ext cx="12192000" cy="5539350"/>
          </a:xfrm>
          <a:prstGeom prst="rect">
            <a:avLst/>
          </a:prstGeom>
        </p:spPr>
      </p:pic>
    </p:spTree>
    <p:extLst>
      <p:ext uri="{BB962C8B-B14F-4D97-AF65-F5344CB8AC3E}">
        <p14:creationId xmlns:p14="http://schemas.microsoft.com/office/powerpoint/2010/main" val="2627531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E97A69-3BFB-F718-8E76-5A6BA84CB9E6}"/>
              </a:ext>
            </a:extLst>
          </p:cNvPr>
          <p:cNvSpPr>
            <a:spLocks noGrp="1"/>
          </p:cNvSpPr>
          <p:nvPr>
            <p:ph idx="1"/>
          </p:nvPr>
        </p:nvSpPr>
        <p:spPr>
          <a:xfrm>
            <a:off x="775716" y="704091"/>
            <a:ext cx="8467264" cy="6006966"/>
          </a:xfrm>
        </p:spPr>
        <p:txBody>
          <a:bodyPr>
            <a:normAutofit fontScale="77500" lnSpcReduction="20000"/>
          </a:bodyPr>
          <a:lstStyle/>
          <a:p>
            <a:pPr marL="0" indent="0">
              <a:buNone/>
            </a:pPr>
            <a:r>
              <a:rPr lang="en-US" dirty="0"/>
              <a:t>Option 2: Write one Schema in a selected format, Transform all Data Sets to selected format, and then use one toolset for validation.</a:t>
            </a:r>
          </a:p>
          <a:p>
            <a:pPr marL="0" indent="0">
              <a:buNone/>
            </a:pPr>
            <a:endParaRPr lang="en-US" dirty="0"/>
          </a:p>
          <a:p>
            <a:pPr marL="0" indent="0">
              <a:buNone/>
            </a:pPr>
            <a:r>
              <a:rPr lang="en-US" dirty="0"/>
              <a:t>Pros: Only one schema and one toolset needed for validation.</a:t>
            </a:r>
          </a:p>
          <a:p>
            <a:pPr marL="0" indent="0">
              <a:buNone/>
            </a:pPr>
            <a:endParaRPr lang="en-US" dirty="0"/>
          </a:p>
          <a:p>
            <a:pPr marL="0" indent="0">
              <a:buNone/>
            </a:pPr>
            <a:r>
              <a:rPr lang="en-US" dirty="0"/>
              <a:t>Cons:</a:t>
            </a:r>
          </a:p>
          <a:p>
            <a:r>
              <a:rPr lang="en-US" dirty="0"/>
              <a:t>Going from CSV to JSON, there is no inference of the data type, so all fields are treated as strings and all values are qualified in double quotes.  This does not work well with numbers, </a:t>
            </a:r>
            <a:r>
              <a:rPr lang="en-US" dirty="0" err="1"/>
              <a:t>booleans</a:t>
            </a:r>
            <a:r>
              <a:rPr lang="en-US" dirty="0"/>
              <a:t> and null values.</a:t>
            </a:r>
          </a:p>
          <a:p>
            <a:r>
              <a:rPr lang="en-US" dirty="0"/>
              <a:t>Conversion requires tools.  In many cases you need to use a different tool to convert back after converting forward.</a:t>
            </a:r>
          </a:p>
          <a:p>
            <a:r>
              <a:rPr lang="en-US" dirty="0"/>
              <a:t>Conversion requires analysis.  You have to manually inspect the documents to make sure that a JSON file has a single root node that cleanly transforms to a well-formed XML document.</a:t>
            </a:r>
          </a:p>
          <a:p>
            <a:r>
              <a:rPr lang="en-US" dirty="0"/>
              <a:t>Conversion alters your data.</a:t>
            </a:r>
          </a:p>
          <a:p>
            <a:r>
              <a:rPr lang="en-US" dirty="0"/>
              <a:t>Some conversions require a lot of RAM to work on the entire DOM all at once.</a:t>
            </a:r>
          </a:p>
        </p:txBody>
      </p:sp>
      <p:sp>
        <p:nvSpPr>
          <p:cNvPr id="4" name="Flowchart: Predefined Process 3">
            <a:extLst>
              <a:ext uri="{FF2B5EF4-FFF2-40B4-BE49-F238E27FC236}">
                <a16:creationId xmlns:a16="http://schemas.microsoft.com/office/drawing/2014/main" id="{19E37509-06EC-D42A-AF04-B8D8CC3945D1}"/>
              </a:ext>
            </a:extLst>
          </p:cNvPr>
          <p:cNvSpPr/>
          <p:nvPr/>
        </p:nvSpPr>
        <p:spPr>
          <a:xfrm>
            <a:off x="10026756" y="4822197"/>
            <a:ext cx="1047750" cy="641991"/>
          </a:xfrm>
          <a:prstGeom prst="flowChartPredefined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t>Model</a:t>
            </a:r>
          </a:p>
          <a:p>
            <a:pPr algn="ctr"/>
            <a:r>
              <a:rPr lang="en-US" sz="1000" dirty="0"/>
              <a:t>As</a:t>
            </a:r>
          </a:p>
          <a:p>
            <a:pPr algn="ctr"/>
            <a:r>
              <a:rPr lang="en-US" sz="1000" dirty="0"/>
              <a:t>JSON Schema</a:t>
            </a:r>
          </a:p>
        </p:txBody>
      </p:sp>
      <p:cxnSp>
        <p:nvCxnSpPr>
          <p:cNvPr id="8" name="Straight Arrow Connector 7">
            <a:extLst>
              <a:ext uri="{FF2B5EF4-FFF2-40B4-BE49-F238E27FC236}">
                <a16:creationId xmlns:a16="http://schemas.microsoft.com/office/drawing/2014/main" id="{17633C1F-0E58-0EAF-6099-F50636D6B146}"/>
              </a:ext>
            </a:extLst>
          </p:cNvPr>
          <p:cNvCxnSpPr>
            <a:cxnSpLocks/>
          </p:cNvCxnSpPr>
          <p:nvPr/>
        </p:nvCxnSpPr>
        <p:spPr>
          <a:xfrm>
            <a:off x="11509468" y="2147078"/>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Rectangle: Single Corner Snipped 16">
            <a:extLst>
              <a:ext uri="{FF2B5EF4-FFF2-40B4-BE49-F238E27FC236}">
                <a16:creationId xmlns:a16="http://schemas.microsoft.com/office/drawing/2014/main" id="{E2E4A28D-95BD-5045-C955-1C2D8C74CB64}"/>
              </a:ext>
            </a:extLst>
          </p:cNvPr>
          <p:cNvSpPr/>
          <p:nvPr/>
        </p:nvSpPr>
        <p:spPr>
          <a:xfrm>
            <a:off x="9575974" y="1196262"/>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18" name="Rectangle: Single Corner Snipped 17">
            <a:extLst>
              <a:ext uri="{FF2B5EF4-FFF2-40B4-BE49-F238E27FC236}">
                <a16:creationId xmlns:a16="http://schemas.microsoft.com/office/drawing/2014/main" id="{F976ED78-AE9E-FA06-482E-CF4B60905CA1}"/>
              </a:ext>
            </a:extLst>
          </p:cNvPr>
          <p:cNvSpPr/>
          <p:nvPr/>
        </p:nvSpPr>
        <p:spPr>
          <a:xfrm>
            <a:off x="10556668" y="1225502"/>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XML File</a:t>
            </a:r>
          </a:p>
        </p:txBody>
      </p:sp>
      <p:sp>
        <p:nvSpPr>
          <p:cNvPr id="19" name="Rectangle: Single Corner Snipped 18">
            <a:extLst>
              <a:ext uri="{FF2B5EF4-FFF2-40B4-BE49-F238E27FC236}">
                <a16:creationId xmlns:a16="http://schemas.microsoft.com/office/drawing/2014/main" id="{C8FAADF9-77B6-A525-38DF-9226A9CE18C6}"/>
              </a:ext>
            </a:extLst>
          </p:cNvPr>
          <p:cNvSpPr/>
          <p:nvPr/>
        </p:nvSpPr>
        <p:spPr>
          <a:xfrm>
            <a:off x="10122328" y="1671670"/>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JSON-LD File</a:t>
            </a:r>
          </a:p>
        </p:txBody>
      </p:sp>
      <p:sp>
        <p:nvSpPr>
          <p:cNvPr id="20" name="Rectangle: Single Corner Snipped 19">
            <a:extLst>
              <a:ext uri="{FF2B5EF4-FFF2-40B4-BE49-F238E27FC236}">
                <a16:creationId xmlns:a16="http://schemas.microsoft.com/office/drawing/2014/main" id="{6EC7AF49-9178-B7AA-8987-1D4B18328975}"/>
              </a:ext>
            </a:extLst>
          </p:cNvPr>
          <p:cNvSpPr/>
          <p:nvPr/>
        </p:nvSpPr>
        <p:spPr>
          <a:xfrm>
            <a:off x="11116738" y="1697369"/>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Avro File</a:t>
            </a:r>
          </a:p>
        </p:txBody>
      </p:sp>
      <p:sp>
        <p:nvSpPr>
          <p:cNvPr id="21" name="Rectangle: Single Corner Snipped 20">
            <a:extLst>
              <a:ext uri="{FF2B5EF4-FFF2-40B4-BE49-F238E27FC236}">
                <a16:creationId xmlns:a16="http://schemas.microsoft.com/office/drawing/2014/main" id="{311179B6-F3CB-4FDA-629F-5E4A18CEA3B4}"/>
              </a:ext>
            </a:extLst>
          </p:cNvPr>
          <p:cNvSpPr/>
          <p:nvPr/>
        </p:nvSpPr>
        <p:spPr>
          <a:xfrm>
            <a:off x="9665128" y="2155366"/>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CSV File</a:t>
            </a:r>
          </a:p>
        </p:txBody>
      </p:sp>
      <p:sp>
        <p:nvSpPr>
          <p:cNvPr id="22" name="Rectangle: Single Corner Snipped 21">
            <a:extLst>
              <a:ext uri="{FF2B5EF4-FFF2-40B4-BE49-F238E27FC236}">
                <a16:creationId xmlns:a16="http://schemas.microsoft.com/office/drawing/2014/main" id="{6954D6C7-AFEC-2A42-FD70-EEC8D0E3B511}"/>
              </a:ext>
            </a:extLst>
          </p:cNvPr>
          <p:cNvSpPr/>
          <p:nvPr/>
        </p:nvSpPr>
        <p:spPr>
          <a:xfrm>
            <a:off x="10657633" y="2153791"/>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XLSX File</a:t>
            </a:r>
          </a:p>
        </p:txBody>
      </p:sp>
      <p:sp>
        <p:nvSpPr>
          <p:cNvPr id="23" name="Rectangle: Single Corner Snipped 22">
            <a:extLst>
              <a:ext uri="{FF2B5EF4-FFF2-40B4-BE49-F238E27FC236}">
                <a16:creationId xmlns:a16="http://schemas.microsoft.com/office/drawing/2014/main" id="{A0F2FC2A-B8C5-7203-3AF5-322952A395DE}"/>
              </a:ext>
            </a:extLst>
          </p:cNvPr>
          <p:cNvSpPr/>
          <p:nvPr/>
        </p:nvSpPr>
        <p:spPr>
          <a:xfrm>
            <a:off x="9444609" y="3042154"/>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4" name="Rectangle: Single Corner Snipped 23">
            <a:extLst>
              <a:ext uri="{FF2B5EF4-FFF2-40B4-BE49-F238E27FC236}">
                <a16:creationId xmlns:a16="http://schemas.microsoft.com/office/drawing/2014/main" id="{48D40748-0481-EE30-DC75-5BC6FC4FB6A7}"/>
              </a:ext>
            </a:extLst>
          </p:cNvPr>
          <p:cNvSpPr/>
          <p:nvPr/>
        </p:nvSpPr>
        <p:spPr>
          <a:xfrm>
            <a:off x="10669363" y="3089755"/>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5" name="Rectangle: Single Corner Snipped 24">
            <a:extLst>
              <a:ext uri="{FF2B5EF4-FFF2-40B4-BE49-F238E27FC236}">
                <a16:creationId xmlns:a16="http://schemas.microsoft.com/office/drawing/2014/main" id="{F30B7932-4181-8526-423B-5AB9DB561D5C}"/>
              </a:ext>
            </a:extLst>
          </p:cNvPr>
          <p:cNvSpPr/>
          <p:nvPr/>
        </p:nvSpPr>
        <p:spPr>
          <a:xfrm>
            <a:off x="10235023" y="3535923"/>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6" name="Rectangle: Single Corner Snipped 25">
            <a:extLst>
              <a:ext uri="{FF2B5EF4-FFF2-40B4-BE49-F238E27FC236}">
                <a16:creationId xmlns:a16="http://schemas.microsoft.com/office/drawing/2014/main" id="{36252AA0-3AE4-ED45-5B85-85371475B703}"/>
              </a:ext>
            </a:extLst>
          </p:cNvPr>
          <p:cNvSpPr/>
          <p:nvPr/>
        </p:nvSpPr>
        <p:spPr>
          <a:xfrm>
            <a:off x="11229433" y="3561622"/>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7" name="Rectangle: Single Corner Snipped 26">
            <a:extLst>
              <a:ext uri="{FF2B5EF4-FFF2-40B4-BE49-F238E27FC236}">
                <a16:creationId xmlns:a16="http://schemas.microsoft.com/office/drawing/2014/main" id="{908986F6-6BE7-F8F0-E258-6667C1C3FDEC}"/>
              </a:ext>
            </a:extLst>
          </p:cNvPr>
          <p:cNvSpPr/>
          <p:nvPr/>
        </p:nvSpPr>
        <p:spPr>
          <a:xfrm>
            <a:off x="9777823" y="4019619"/>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8" name="Rectangle: Single Corner Snipped 27">
            <a:extLst>
              <a:ext uri="{FF2B5EF4-FFF2-40B4-BE49-F238E27FC236}">
                <a16:creationId xmlns:a16="http://schemas.microsoft.com/office/drawing/2014/main" id="{18ABB873-2036-FFD4-3013-F2FD1D98E6EA}"/>
              </a:ext>
            </a:extLst>
          </p:cNvPr>
          <p:cNvSpPr/>
          <p:nvPr/>
        </p:nvSpPr>
        <p:spPr>
          <a:xfrm>
            <a:off x="10770328" y="4018044"/>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cxnSp>
        <p:nvCxnSpPr>
          <p:cNvPr id="30" name="Straight Connector 29">
            <a:extLst>
              <a:ext uri="{FF2B5EF4-FFF2-40B4-BE49-F238E27FC236}">
                <a16:creationId xmlns:a16="http://schemas.microsoft.com/office/drawing/2014/main" id="{B29B4BFD-393D-5089-3688-BAE897FD3482}"/>
              </a:ext>
            </a:extLst>
          </p:cNvPr>
          <p:cNvCxnSpPr>
            <a:cxnSpLocks/>
          </p:cNvCxnSpPr>
          <p:nvPr/>
        </p:nvCxnSpPr>
        <p:spPr>
          <a:xfrm>
            <a:off x="9389284" y="2752344"/>
            <a:ext cx="2287524"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Straight Arrow Connector 36">
            <a:extLst>
              <a:ext uri="{FF2B5EF4-FFF2-40B4-BE49-F238E27FC236}">
                <a16:creationId xmlns:a16="http://schemas.microsoft.com/office/drawing/2014/main" id="{45345D2A-6D53-FF1C-289D-FEFBE06CCC93}"/>
              </a:ext>
            </a:extLst>
          </p:cNvPr>
          <p:cNvCxnSpPr>
            <a:cxnSpLocks/>
          </p:cNvCxnSpPr>
          <p:nvPr/>
        </p:nvCxnSpPr>
        <p:spPr>
          <a:xfrm>
            <a:off x="11184395" y="2593246"/>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DB43E69F-3A6D-52DE-EEFC-F1BFB50C7212}"/>
              </a:ext>
            </a:extLst>
          </p:cNvPr>
          <p:cNvCxnSpPr>
            <a:cxnSpLocks/>
          </p:cNvCxnSpPr>
          <p:nvPr/>
        </p:nvCxnSpPr>
        <p:spPr>
          <a:xfrm>
            <a:off x="10795093" y="1697369"/>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3CE6FDD1-2AE4-2DC2-76A7-76E4FF959D3E}"/>
              </a:ext>
            </a:extLst>
          </p:cNvPr>
          <p:cNvCxnSpPr>
            <a:cxnSpLocks/>
          </p:cNvCxnSpPr>
          <p:nvPr/>
        </p:nvCxnSpPr>
        <p:spPr>
          <a:xfrm>
            <a:off x="10405631" y="2147077"/>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3D61234F-7827-8F51-6383-E746B14787F1}"/>
              </a:ext>
            </a:extLst>
          </p:cNvPr>
          <p:cNvCxnSpPr>
            <a:cxnSpLocks/>
          </p:cNvCxnSpPr>
          <p:nvPr/>
        </p:nvCxnSpPr>
        <p:spPr>
          <a:xfrm>
            <a:off x="10070270" y="2593246"/>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FBBEC4DD-7B68-E30D-416A-4B15F0502FA0}"/>
              </a:ext>
            </a:extLst>
          </p:cNvPr>
          <p:cNvCxnSpPr>
            <a:cxnSpLocks/>
          </p:cNvCxnSpPr>
          <p:nvPr/>
        </p:nvCxnSpPr>
        <p:spPr>
          <a:xfrm>
            <a:off x="9575974" y="1671670"/>
            <a:ext cx="0" cy="1279051"/>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2" name="Straight Connector 41">
            <a:extLst>
              <a:ext uri="{FF2B5EF4-FFF2-40B4-BE49-F238E27FC236}">
                <a16:creationId xmlns:a16="http://schemas.microsoft.com/office/drawing/2014/main" id="{0A187B2F-8A49-9226-9724-A5A134EB720F}"/>
              </a:ext>
            </a:extLst>
          </p:cNvPr>
          <p:cNvCxnSpPr>
            <a:cxnSpLocks/>
          </p:cNvCxnSpPr>
          <p:nvPr/>
        </p:nvCxnSpPr>
        <p:spPr>
          <a:xfrm>
            <a:off x="9412906" y="4559808"/>
            <a:ext cx="2287524"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3" name="Arrow: Down 42">
            <a:extLst>
              <a:ext uri="{FF2B5EF4-FFF2-40B4-BE49-F238E27FC236}">
                <a16:creationId xmlns:a16="http://schemas.microsoft.com/office/drawing/2014/main" id="{C0D1FA9C-9F9C-DE50-A729-CFA54B24B2D3}"/>
              </a:ext>
            </a:extLst>
          </p:cNvPr>
          <p:cNvSpPr/>
          <p:nvPr/>
        </p:nvSpPr>
        <p:spPr>
          <a:xfrm>
            <a:off x="10235023" y="4435101"/>
            <a:ext cx="653195" cy="24941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5392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E97A69-3BFB-F718-8E76-5A6BA84CB9E6}"/>
              </a:ext>
            </a:extLst>
          </p:cNvPr>
          <p:cNvSpPr>
            <a:spLocks noGrp="1"/>
          </p:cNvSpPr>
          <p:nvPr>
            <p:ph idx="1"/>
          </p:nvPr>
        </p:nvSpPr>
        <p:spPr>
          <a:xfrm>
            <a:off x="775716" y="704091"/>
            <a:ext cx="8467264" cy="6006966"/>
          </a:xfrm>
        </p:spPr>
        <p:txBody>
          <a:bodyPr>
            <a:normAutofit/>
          </a:bodyPr>
          <a:lstStyle/>
          <a:p>
            <a:pPr marL="0" indent="0">
              <a:buNone/>
            </a:pPr>
            <a:r>
              <a:rPr lang="en-US" dirty="0"/>
              <a:t>Option 3: Write one Schema in a selected format, and then use one customized toolset for validation.</a:t>
            </a:r>
          </a:p>
          <a:p>
            <a:pPr marL="0" indent="0">
              <a:buNone/>
            </a:pPr>
            <a:endParaRPr lang="en-US" dirty="0"/>
          </a:p>
          <a:p>
            <a:pPr marL="0" indent="0">
              <a:buNone/>
            </a:pPr>
            <a:r>
              <a:rPr lang="en-US" dirty="0"/>
              <a:t>Pros: Only one schema and one toolset needed for validation.</a:t>
            </a:r>
          </a:p>
          <a:p>
            <a:pPr marL="0" indent="0">
              <a:buNone/>
            </a:pPr>
            <a:endParaRPr lang="en-US" dirty="0"/>
          </a:p>
          <a:p>
            <a:pPr marL="0" indent="0">
              <a:buNone/>
            </a:pPr>
            <a:r>
              <a:rPr lang="en-US" dirty="0"/>
              <a:t>Cons: Our validator must logic written for each underlying format.</a:t>
            </a:r>
          </a:p>
          <a:p>
            <a:endParaRPr lang="en-US" dirty="0"/>
          </a:p>
        </p:txBody>
      </p:sp>
      <p:sp>
        <p:nvSpPr>
          <p:cNvPr id="4" name="Flowchart: Predefined Process 3">
            <a:extLst>
              <a:ext uri="{FF2B5EF4-FFF2-40B4-BE49-F238E27FC236}">
                <a16:creationId xmlns:a16="http://schemas.microsoft.com/office/drawing/2014/main" id="{19E37509-06EC-D42A-AF04-B8D8CC3945D1}"/>
              </a:ext>
            </a:extLst>
          </p:cNvPr>
          <p:cNvSpPr/>
          <p:nvPr/>
        </p:nvSpPr>
        <p:spPr>
          <a:xfrm>
            <a:off x="10026756" y="4822197"/>
            <a:ext cx="1047750" cy="641991"/>
          </a:xfrm>
          <a:prstGeom prst="flowChartPredefined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dirty="0"/>
              <a:t>Model</a:t>
            </a:r>
          </a:p>
          <a:p>
            <a:pPr algn="ctr"/>
            <a:r>
              <a:rPr lang="en-US" sz="1000" dirty="0"/>
              <a:t>As</a:t>
            </a:r>
          </a:p>
          <a:p>
            <a:pPr algn="ctr"/>
            <a:r>
              <a:rPr lang="en-US" sz="1000" dirty="0"/>
              <a:t>JSON Schema</a:t>
            </a:r>
          </a:p>
        </p:txBody>
      </p:sp>
      <p:cxnSp>
        <p:nvCxnSpPr>
          <p:cNvPr id="8" name="Straight Arrow Connector 7">
            <a:extLst>
              <a:ext uri="{FF2B5EF4-FFF2-40B4-BE49-F238E27FC236}">
                <a16:creationId xmlns:a16="http://schemas.microsoft.com/office/drawing/2014/main" id="{17633C1F-0E58-0EAF-6099-F50636D6B146}"/>
              </a:ext>
            </a:extLst>
          </p:cNvPr>
          <p:cNvCxnSpPr>
            <a:cxnSpLocks/>
          </p:cNvCxnSpPr>
          <p:nvPr/>
        </p:nvCxnSpPr>
        <p:spPr>
          <a:xfrm>
            <a:off x="11509468" y="2147078"/>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Rectangle: Single Corner Snipped 16">
            <a:extLst>
              <a:ext uri="{FF2B5EF4-FFF2-40B4-BE49-F238E27FC236}">
                <a16:creationId xmlns:a16="http://schemas.microsoft.com/office/drawing/2014/main" id="{E2E4A28D-95BD-5045-C955-1C2D8C74CB64}"/>
              </a:ext>
            </a:extLst>
          </p:cNvPr>
          <p:cNvSpPr/>
          <p:nvPr/>
        </p:nvSpPr>
        <p:spPr>
          <a:xfrm>
            <a:off x="9575974" y="1196262"/>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18" name="Rectangle: Single Corner Snipped 17">
            <a:extLst>
              <a:ext uri="{FF2B5EF4-FFF2-40B4-BE49-F238E27FC236}">
                <a16:creationId xmlns:a16="http://schemas.microsoft.com/office/drawing/2014/main" id="{F976ED78-AE9E-FA06-482E-CF4B60905CA1}"/>
              </a:ext>
            </a:extLst>
          </p:cNvPr>
          <p:cNvSpPr/>
          <p:nvPr/>
        </p:nvSpPr>
        <p:spPr>
          <a:xfrm>
            <a:off x="10556668" y="1225502"/>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XML File</a:t>
            </a:r>
          </a:p>
        </p:txBody>
      </p:sp>
      <p:sp>
        <p:nvSpPr>
          <p:cNvPr id="19" name="Rectangle: Single Corner Snipped 18">
            <a:extLst>
              <a:ext uri="{FF2B5EF4-FFF2-40B4-BE49-F238E27FC236}">
                <a16:creationId xmlns:a16="http://schemas.microsoft.com/office/drawing/2014/main" id="{C8FAADF9-77B6-A525-38DF-9226A9CE18C6}"/>
              </a:ext>
            </a:extLst>
          </p:cNvPr>
          <p:cNvSpPr/>
          <p:nvPr/>
        </p:nvSpPr>
        <p:spPr>
          <a:xfrm>
            <a:off x="10122328" y="1671670"/>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JSON-LD File</a:t>
            </a:r>
          </a:p>
        </p:txBody>
      </p:sp>
      <p:sp>
        <p:nvSpPr>
          <p:cNvPr id="20" name="Rectangle: Single Corner Snipped 19">
            <a:extLst>
              <a:ext uri="{FF2B5EF4-FFF2-40B4-BE49-F238E27FC236}">
                <a16:creationId xmlns:a16="http://schemas.microsoft.com/office/drawing/2014/main" id="{6EC7AF49-9178-B7AA-8987-1D4B18328975}"/>
              </a:ext>
            </a:extLst>
          </p:cNvPr>
          <p:cNvSpPr/>
          <p:nvPr/>
        </p:nvSpPr>
        <p:spPr>
          <a:xfrm>
            <a:off x="11116738" y="1697369"/>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Avro File</a:t>
            </a:r>
          </a:p>
        </p:txBody>
      </p:sp>
      <p:sp>
        <p:nvSpPr>
          <p:cNvPr id="21" name="Rectangle: Single Corner Snipped 20">
            <a:extLst>
              <a:ext uri="{FF2B5EF4-FFF2-40B4-BE49-F238E27FC236}">
                <a16:creationId xmlns:a16="http://schemas.microsoft.com/office/drawing/2014/main" id="{311179B6-F3CB-4FDA-629F-5E4A18CEA3B4}"/>
              </a:ext>
            </a:extLst>
          </p:cNvPr>
          <p:cNvSpPr/>
          <p:nvPr/>
        </p:nvSpPr>
        <p:spPr>
          <a:xfrm>
            <a:off x="9665128" y="2155366"/>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CSV File</a:t>
            </a:r>
          </a:p>
        </p:txBody>
      </p:sp>
      <p:sp>
        <p:nvSpPr>
          <p:cNvPr id="22" name="Rectangle: Single Corner Snipped 21">
            <a:extLst>
              <a:ext uri="{FF2B5EF4-FFF2-40B4-BE49-F238E27FC236}">
                <a16:creationId xmlns:a16="http://schemas.microsoft.com/office/drawing/2014/main" id="{6954D6C7-AFEC-2A42-FD70-EEC8D0E3B511}"/>
              </a:ext>
            </a:extLst>
          </p:cNvPr>
          <p:cNvSpPr/>
          <p:nvPr/>
        </p:nvSpPr>
        <p:spPr>
          <a:xfrm>
            <a:off x="10657633" y="2153791"/>
            <a:ext cx="560070" cy="336374"/>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XLSX File</a:t>
            </a:r>
          </a:p>
        </p:txBody>
      </p:sp>
      <p:sp>
        <p:nvSpPr>
          <p:cNvPr id="23" name="Rectangle: Single Corner Snipped 22">
            <a:extLst>
              <a:ext uri="{FF2B5EF4-FFF2-40B4-BE49-F238E27FC236}">
                <a16:creationId xmlns:a16="http://schemas.microsoft.com/office/drawing/2014/main" id="{A0F2FC2A-B8C5-7203-3AF5-322952A395DE}"/>
              </a:ext>
            </a:extLst>
          </p:cNvPr>
          <p:cNvSpPr/>
          <p:nvPr/>
        </p:nvSpPr>
        <p:spPr>
          <a:xfrm>
            <a:off x="9444609" y="3042154"/>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4" name="Rectangle: Single Corner Snipped 23">
            <a:extLst>
              <a:ext uri="{FF2B5EF4-FFF2-40B4-BE49-F238E27FC236}">
                <a16:creationId xmlns:a16="http://schemas.microsoft.com/office/drawing/2014/main" id="{48D40748-0481-EE30-DC75-5BC6FC4FB6A7}"/>
              </a:ext>
            </a:extLst>
          </p:cNvPr>
          <p:cNvSpPr/>
          <p:nvPr/>
        </p:nvSpPr>
        <p:spPr>
          <a:xfrm>
            <a:off x="10669363" y="3089755"/>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5" name="Rectangle: Single Corner Snipped 24">
            <a:extLst>
              <a:ext uri="{FF2B5EF4-FFF2-40B4-BE49-F238E27FC236}">
                <a16:creationId xmlns:a16="http://schemas.microsoft.com/office/drawing/2014/main" id="{F30B7932-4181-8526-423B-5AB9DB561D5C}"/>
              </a:ext>
            </a:extLst>
          </p:cNvPr>
          <p:cNvSpPr/>
          <p:nvPr/>
        </p:nvSpPr>
        <p:spPr>
          <a:xfrm>
            <a:off x="10235023" y="3535923"/>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6" name="Rectangle: Single Corner Snipped 25">
            <a:extLst>
              <a:ext uri="{FF2B5EF4-FFF2-40B4-BE49-F238E27FC236}">
                <a16:creationId xmlns:a16="http://schemas.microsoft.com/office/drawing/2014/main" id="{36252AA0-3AE4-ED45-5B85-85371475B703}"/>
              </a:ext>
            </a:extLst>
          </p:cNvPr>
          <p:cNvSpPr/>
          <p:nvPr/>
        </p:nvSpPr>
        <p:spPr>
          <a:xfrm>
            <a:off x="11229433" y="3561622"/>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7" name="Rectangle: Single Corner Snipped 26">
            <a:extLst>
              <a:ext uri="{FF2B5EF4-FFF2-40B4-BE49-F238E27FC236}">
                <a16:creationId xmlns:a16="http://schemas.microsoft.com/office/drawing/2014/main" id="{908986F6-6BE7-F8F0-E258-6667C1C3FDEC}"/>
              </a:ext>
            </a:extLst>
          </p:cNvPr>
          <p:cNvSpPr/>
          <p:nvPr/>
        </p:nvSpPr>
        <p:spPr>
          <a:xfrm>
            <a:off x="9777823" y="4019619"/>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sp>
        <p:nvSpPr>
          <p:cNvPr id="28" name="Rectangle: Single Corner Snipped 27">
            <a:extLst>
              <a:ext uri="{FF2B5EF4-FFF2-40B4-BE49-F238E27FC236}">
                <a16:creationId xmlns:a16="http://schemas.microsoft.com/office/drawing/2014/main" id="{18ABB873-2036-FFD4-3013-F2FD1D98E6EA}"/>
              </a:ext>
            </a:extLst>
          </p:cNvPr>
          <p:cNvSpPr/>
          <p:nvPr/>
        </p:nvSpPr>
        <p:spPr>
          <a:xfrm>
            <a:off x="10770328" y="4018044"/>
            <a:ext cx="560070" cy="336374"/>
          </a:xfrm>
          <a:prstGeom prst="snip1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JSON File</a:t>
            </a:r>
          </a:p>
        </p:txBody>
      </p:sp>
      <p:cxnSp>
        <p:nvCxnSpPr>
          <p:cNvPr id="30" name="Straight Connector 29">
            <a:extLst>
              <a:ext uri="{FF2B5EF4-FFF2-40B4-BE49-F238E27FC236}">
                <a16:creationId xmlns:a16="http://schemas.microsoft.com/office/drawing/2014/main" id="{B29B4BFD-393D-5089-3688-BAE897FD3482}"/>
              </a:ext>
            </a:extLst>
          </p:cNvPr>
          <p:cNvCxnSpPr>
            <a:cxnSpLocks/>
          </p:cNvCxnSpPr>
          <p:nvPr/>
        </p:nvCxnSpPr>
        <p:spPr>
          <a:xfrm>
            <a:off x="9389284" y="2752344"/>
            <a:ext cx="2287524"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7" name="Straight Arrow Connector 36">
            <a:extLst>
              <a:ext uri="{FF2B5EF4-FFF2-40B4-BE49-F238E27FC236}">
                <a16:creationId xmlns:a16="http://schemas.microsoft.com/office/drawing/2014/main" id="{45345D2A-6D53-FF1C-289D-FEFBE06CCC93}"/>
              </a:ext>
            </a:extLst>
          </p:cNvPr>
          <p:cNvCxnSpPr>
            <a:cxnSpLocks/>
          </p:cNvCxnSpPr>
          <p:nvPr/>
        </p:nvCxnSpPr>
        <p:spPr>
          <a:xfrm>
            <a:off x="11184395" y="2593246"/>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DB43E69F-3A6D-52DE-EEFC-F1BFB50C7212}"/>
              </a:ext>
            </a:extLst>
          </p:cNvPr>
          <p:cNvCxnSpPr>
            <a:cxnSpLocks/>
          </p:cNvCxnSpPr>
          <p:nvPr/>
        </p:nvCxnSpPr>
        <p:spPr>
          <a:xfrm>
            <a:off x="10795093" y="1697369"/>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3CE6FDD1-2AE4-2DC2-76A7-76E4FF959D3E}"/>
              </a:ext>
            </a:extLst>
          </p:cNvPr>
          <p:cNvCxnSpPr>
            <a:cxnSpLocks/>
          </p:cNvCxnSpPr>
          <p:nvPr/>
        </p:nvCxnSpPr>
        <p:spPr>
          <a:xfrm>
            <a:off x="10405631" y="2147077"/>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3D61234F-7827-8F51-6383-E746B14787F1}"/>
              </a:ext>
            </a:extLst>
          </p:cNvPr>
          <p:cNvCxnSpPr>
            <a:cxnSpLocks/>
          </p:cNvCxnSpPr>
          <p:nvPr/>
        </p:nvCxnSpPr>
        <p:spPr>
          <a:xfrm>
            <a:off x="10070270" y="2593246"/>
            <a:ext cx="0" cy="127905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FBBEC4DD-7B68-E30D-416A-4B15F0502FA0}"/>
              </a:ext>
            </a:extLst>
          </p:cNvPr>
          <p:cNvCxnSpPr>
            <a:cxnSpLocks/>
          </p:cNvCxnSpPr>
          <p:nvPr/>
        </p:nvCxnSpPr>
        <p:spPr>
          <a:xfrm>
            <a:off x="9575974" y="1671670"/>
            <a:ext cx="0" cy="1279051"/>
          </a:xfrm>
          <a:prstGeom prst="straightConnector1">
            <a:avLst/>
          </a:prstGeom>
          <a:ln w="190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2" name="Straight Connector 41">
            <a:extLst>
              <a:ext uri="{FF2B5EF4-FFF2-40B4-BE49-F238E27FC236}">
                <a16:creationId xmlns:a16="http://schemas.microsoft.com/office/drawing/2014/main" id="{0A187B2F-8A49-9226-9724-A5A134EB720F}"/>
              </a:ext>
            </a:extLst>
          </p:cNvPr>
          <p:cNvCxnSpPr>
            <a:cxnSpLocks/>
          </p:cNvCxnSpPr>
          <p:nvPr/>
        </p:nvCxnSpPr>
        <p:spPr>
          <a:xfrm>
            <a:off x="9412906" y="4559808"/>
            <a:ext cx="2287524" cy="0"/>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3" name="Arrow: Down 42">
            <a:extLst>
              <a:ext uri="{FF2B5EF4-FFF2-40B4-BE49-F238E27FC236}">
                <a16:creationId xmlns:a16="http://schemas.microsoft.com/office/drawing/2014/main" id="{C0D1FA9C-9F9C-DE50-A729-CFA54B24B2D3}"/>
              </a:ext>
            </a:extLst>
          </p:cNvPr>
          <p:cNvSpPr/>
          <p:nvPr/>
        </p:nvSpPr>
        <p:spPr>
          <a:xfrm>
            <a:off x="10235023" y="4435101"/>
            <a:ext cx="653195" cy="249414"/>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204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D4E98-F3E7-9D19-BB9D-9A76EB33DAE6}"/>
              </a:ext>
            </a:extLst>
          </p:cNvPr>
          <p:cNvSpPr>
            <a:spLocks noGrp="1"/>
          </p:cNvSpPr>
          <p:nvPr>
            <p:ph type="title"/>
          </p:nvPr>
        </p:nvSpPr>
        <p:spPr>
          <a:xfrm>
            <a:off x="838200" y="365125"/>
            <a:ext cx="10515600" cy="1460500"/>
          </a:xfrm>
        </p:spPr>
        <p:txBody>
          <a:bodyPr>
            <a:normAutofit fontScale="90000"/>
          </a:bodyPr>
          <a:lstStyle/>
          <a:p>
            <a:r>
              <a:rPr lang="en-US" b="1" dirty="0"/>
              <a:t>Our goal</a:t>
            </a:r>
            <a:r>
              <a:rPr lang="en-US" dirty="0"/>
              <a:t>: write one schema and use one toolset regardless of underlying data format.</a:t>
            </a:r>
            <a:br>
              <a:rPr lang="en-US" dirty="0"/>
            </a:br>
            <a:endParaRPr lang="en-US" dirty="0"/>
          </a:p>
        </p:txBody>
      </p:sp>
      <p:sp>
        <p:nvSpPr>
          <p:cNvPr id="3" name="Content Placeholder 2">
            <a:extLst>
              <a:ext uri="{FF2B5EF4-FFF2-40B4-BE49-F238E27FC236}">
                <a16:creationId xmlns:a16="http://schemas.microsoft.com/office/drawing/2014/main" id="{E007A881-8DB6-7653-8B10-BD91B2CA21CA}"/>
              </a:ext>
            </a:extLst>
          </p:cNvPr>
          <p:cNvSpPr>
            <a:spLocks noGrp="1"/>
          </p:cNvSpPr>
          <p:nvPr>
            <p:ph idx="1"/>
          </p:nvPr>
        </p:nvSpPr>
        <p:spPr/>
        <p:txBody>
          <a:bodyPr>
            <a:normAutofit fontScale="92500" lnSpcReduction="10000"/>
          </a:bodyPr>
          <a:lstStyle/>
          <a:p>
            <a:pPr marL="0" indent="0">
              <a:buNone/>
            </a:pPr>
            <a:endParaRPr lang="en-US" dirty="0"/>
          </a:p>
          <a:p>
            <a:pPr marL="0" indent="0">
              <a:buNone/>
            </a:pPr>
            <a:r>
              <a:rPr lang="en-US" dirty="0"/>
              <a:t>Instead of using a generic schema format like YAML or </a:t>
            </a:r>
            <a:r>
              <a:rPr lang="en-US" dirty="0" err="1"/>
              <a:t>Schematron</a:t>
            </a:r>
            <a:r>
              <a:rPr lang="en-US" dirty="0"/>
              <a:t>, we are going to use JSON Schema for these reasons:</a:t>
            </a:r>
          </a:p>
          <a:p>
            <a:pPr marL="0" indent="0">
              <a:buNone/>
            </a:pPr>
            <a:endParaRPr lang="en-US" dirty="0"/>
          </a:p>
          <a:p>
            <a:r>
              <a:rPr lang="en-US" dirty="0"/>
              <a:t>JSON has an active user base and has superseded many of XML’s use cases.</a:t>
            </a:r>
          </a:p>
          <a:p>
            <a:r>
              <a:rPr lang="en-US" dirty="0"/>
              <a:t>JSON Schemas are supported by the </a:t>
            </a:r>
            <a:r>
              <a:rPr lang="en-US" dirty="0" err="1"/>
              <a:t>OpenAPI</a:t>
            </a:r>
            <a:r>
              <a:rPr lang="en-US" dirty="0"/>
              <a:t> Specification and used natively within Avro.</a:t>
            </a:r>
          </a:p>
          <a:p>
            <a:r>
              <a:rPr lang="en-US" dirty="0"/>
              <a:t>There are many open source options within the JSON Schema toolset.</a:t>
            </a:r>
          </a:p>
          <a:p>
            <a:pPr marL="0" indent="0">
              <a:buNone/>
            </a:pPr>
            <a:r>
              <a:rPr lang="en-US" dirty="0"/>
              <a:t>  </a:t>
            </a:r>
          </a:p>
          <a:p>
            <a:endParaRPr lang="en-US" dirty="0"/>
          </a:p>
        </p:txBody>
      </p:sp>
    </p:spTree>
    <p:extLst>
      <p:ext uri="{BB962C8B-B14F-4D97-AF65-F5344CB8AC3E}">
        <p14:creationId xmlns:p14="http://schemas.microsoft.com/office/powerpoint/2010/main" val="202575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9EA98E-9456-03A8-C26D-183C416CDA26}"/>
              </a:ext>
            </a:extLst>
          </p:cNvPr>
          <p:cNvSpPr>
            <a:spLocks noGrp="1"/>
          </p:cNvSpPr>
          <p:nvPr>
            <p:ph idx="1"/>
          </p:nvPr>
        </p:nvSpPr>
        <p:spPr>
          <a:xfrm>
            <a:off x="838200" y="502920"/>
            <a:ext cx="10515600" cy="5674043"/>
          </a:xfrm>
        </p:spPr>
        <p:txBody>
          <a:bodyPr>
            <a:normAutofit/>
          </a:bodyPr>
          <a:lstStyle/>
          <a:p>
            <a:pPr marL="0" indent="0">
              <a:buNone/>
            </a:pPr>
            <a:r>
              <a:rPr lang="en-US" dirty="0"/>
              <a:t>We want to operate on “records”.  A record can be a line in a CSV file, a row in a database table, or an Object in a JSON file.  A record can be 2D or hierarchical.  See the record definition in the Avro Schema specification: </a:t>
            </a:r>
            <a:r>
              <a:rPr lang="en-US" dirty="0">
                <a:hlinkClick r:id="rId2"/>
              </a:rPr>
              <a:t>https://avro.apache.org/docs/1.11.1/specification/#schema-record</a:t>
            </a:r>
            <a:endParaRPr lang="en-US" dirty="0"/>
          </a:p>
          <a:p>
            <a:pPr marL="0" indent="0">
              <a:buNone/>
            </a:pPr>
            <a:endParaRPr lang="en-US" dirty="0"/>
          </a:p>
          <a:p>
            <a:pPr marL="0" indent="0">
              <a:buNone/>
            </a:pPr>
            <a:r>
              <a:rPr lang="en-US" dirty="0"/>
              <a:t>We want to validate the data in streams as opposed to reading the entire data set into RAM and then validating it.</a:t>
            </a:r>
          </a:p>
          <a:p>
            <a:pPr marL="0" indent="0">
              <a:buNone/>
            </a:pPr>
            <a:endParaRPr lang="en-US" dirty="0"/>
          </a:p>
          <a:p>
            <a:pPr marL="0" indent="0">
              <a:buNone/>
            </a:pPr>
            <a:r>
              <a:rPr lang="en-US" dirty="0"/>
              <a:t>We want to validate at the Record Level and the Value Level.</a:t>
            </a:r>
          </a:p>
          <a:p>
            <a:pPr marL="0" indent="0">
              <a:buNone/>
            </a:pPr>
            <a:endParaRPr lang="en-US" dirty="0"/>
          </a:p>
        </p:txBody>
      </p:sp>
    </p:spTree>
    <p:extLst>
      <p:ext uri="{BB962C8B-B14F-4D97-AF65-F5344CB8AC3E}">
        <p14:creationId xmlns:p14="http://schemas.microsoft.com/office/powerpoint/2010/main" val="368443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DAFE0-2009-9FA1-C23A-90F5ADA89B68}"/>
              </a:ext>
            </a:extLst>
          </p:cNvPr>
          <p:cNvSpPr>
            <a:spLocks noGrp="1"/>
          </p:cNvSpPr>
          <p:nvPr>
            <p:ph type="title"/>
          </p:nvPr>
        </p:nvSpPr>
        <p:spPr/>
        <p:txBody>
          <a:bodyPr/>
          <a:lstStyle/>
          <a:p>
            <a:pPr algn="ctr"/>
            <a:r>
              <a:rPr lang="en-US" dirty="0"/>
              <a:t>Record Level Validations (row/column rules)</a:t>
            </a:r>
          </a:p>
        </p:txBody>
      </p:sp>
      <p:sp>
        <p:nvSpPr>
          <p:cNvPr id="3" name="Content Placeholder 2">
            <a:extLst>
              <a:ext uri="{FF2B5EF4-FFF2-40B4-BE49-F238E27FC236}">
                <a16:creationId xmlns:a16="http://schemas.microsoft.com/office/drawing/2014/main" id="{E69EA98E-9456-03A8-C26D-183C416CDA26}"/>
              </a:ext>
            </a:extLst>
          </p:cNvPr>
          <p:cNvSpPr>
            <a:spLocks noGrp="1"/>
          </p:cNvSpPr>
          <p:nvPr>
            <p:ph idx="1"/>
          </p:nvPr>
        </p:nvSpPr>
        <p:spPr/>
        <p:txBody>
          <a:bodyPr>
            <a:normAutofit fontScale="85000" lnSpcReduction="20000"/>
          </a:bodyPr>
          <a:lstStyle/>
          <a:p>
            <a:r>
              <a:rPr lang="en-US" dirty="0"/>
              <a:t>Column Count</a:t>
            </a:r>
          </a:p>
          <a:p>
            <a:r>
              <a:rPr lang="en-US" dirty="0"/>
              <a:t>Columns Required to be present (but not necessarily populated)*</a:t>
            </a:r>
          </a:p>
          <a:p>
            <a:r>
              <a:rPr lang="en-US" dirty="0"/>
              <a:t>Column Ordering (ordinal sequence)</a:t>
            </a:r>
          </a:p>
          <a:p>
            <a:r>
              <a:rPr lang="en-US" dirty="0"/>
              <a:t>Duplicate Columns</a:t>
            </a:r>
          </a:p>
          <a:p>
            <a:endParaRPr lang="en-US" dirty="0"/>
          </a:p>
          <a:p>
            <a:pPr marL="0" indent="0">
              <a:buNone/>
            </a:pPr>
            <a:r>
              <a:rPr lang="en-US" dirty="0"/>
              <a:t>* In JSON Schema, this is accomplished using the "required" array for field names which requires a field to be present, but still allows the value of that field to be null.  If you want to require a field to be present but allow null values, you have to add "null" to the allowable type array. </a:t>
            </a:r>
          </a:p>
          <a:p>
            <a:endParaRPr lang="en-US" dirty="0"/>
          </a:p>
          <a:p>
            <a:pPr marL="0" indent="0">
              <a:buNone/>
            </a:pPr>
            <a:r>
              <a:rPr lang="en-US" dirty="0"/>
              <a:t>* There is a difference between a column being optional/mandatory and a value in the column on a specific row being optional/mandatory (referred to in XML as “</a:t>
            </a:r>
            <a:r>
              <a:rPr lang="en-US" dirty="0" err="1"/>
              <a:t>nillable</a:t>
            </a:r>
            <a:r>
              <a:rPr lang="en-US" dirty="0"/>
              <a:t>”).</a:t>
            </a:r>
          </a:p>
          <a:p>
            <a:endParaRPr lang="en-US" dirty="0"/>
          </a:p>
        </p:txBody>
      </p:sp>
    </p:spTree>
    <p:extLst>
      <p:ext uri="{BB962C8B-B14F-4D97-AF65-F5344CB8AC3E}">
        <p14:creationId xmlns:p14="http://schemas.microsoft.com/office/powerpoint/2010/main" val="263538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Props1.xml><?xml version="1.0" encoding="utf-8"?>
<ds:datastoreItem xmlns:ds="http://schemas.openxmlformats.org/officeDocument/2006/customXml" ds:itemID="{483DEB3F-6357-4C92-B2A5-227D8076F298}"/>
</file>

<file path=customXml/itemProps2.xml><?xml version="1.0" encoding="utf-8"?>
<ds:datastoreItem xmlns:ds="http://schemas.openxmlformats.org/officeDocument/2006/customXml" ds:itemID="{6493F5B3-F0C7-4C95-B4D4-16E800433CD9}"/>
</file>

<file path=customXml/itemProps3.xml><?xml version="1.0" encoding="utf-8"?>
<ds:datastoreItem xmlns:ds="http://schemas.openxmlformats.org/officeDocument/2006/customXml" ds:itemID="{A1E28C2F-E1B2-4FBC-AA40-BCB552055E96}"/>
</file>

<file path=docProps/app.xml><?xml version="1.0" encoding="utf-8"?>
<Properties xmlns="http://schemas.openxmlformats.org/officeDocument/2006/extended-properties" xmlns:vt="http://schemas.openxmlformats.org/officeDocument/2006/docPropsVTypes">
  <TotalTime>322</TotalTime>
  <Words>992</Words>
  <Application>Microsoft Office PowerPoint</Application>
  <PresentationFormat>Widescreen</PresentationFormat>
  <Paragraphs>184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Aptos Display</vt:lpstr>
      <vt:lpstr>Aptos Narrow</vt:lpstr>
      <vt:lpstr>Arial</vt:lpstr>
      <vt:lpstr>system-ui</vt:lpstr>
      <vt:lpstr>Office Theme</vt:lpstr>
      <vt:lpstr>Dynamic Schema Modeling of Heterogeneous Data Structures</vt:lpstr>
      <vt:lpstr>Data Lives in Various Structures</vt:lpstr>
      <vt:lpstr>PowerPoint Presentation</vt:lpstr>
      <vt:lpstr>PowerPoint Presentation</vt:lpstr>
      <vt:lpstr>PowerPoint Presentation</vt:lpstr>
      <vt:lpstr>PowerPoint Presentation</vt:lpstr>
      <vt:lpstr>Our goal: write one schema and use one toolset regardless of underlying data format. </vt:lpstr>
      <vt:lpstr>PowerPoint Presentation</vt:lpstr>
      <vt:lpstr>Record Level Validations (row/column rules)</vt:lpstr>
      <vt:lpstr>Value Level Validations (cell rules)</vt:lpstr>
      <vt:lpstr>Example: Titanic Passenger Manifest (subset)</vt:lpstr>
      <vt:lpstr>8 serialization formats of the same Data Set</vt:lpstr>
      <vt:lpstr>Titanic JSON Schema</vt:lpstr>
      <vt:lpstr>Titanic XML Schema</vt:lpstr>
      <vt:lpstr>Packages Used for Implementation</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Christopher N Carrino (CENSUS/ADSD FED)</dc:creator>
  <cp:lastModifiedBy>Christopher N Carrino (CENSUS/ADSD FED)</cp:lastModifiedBy>
  <cp:revision>3</cp:revision>
  <dcterms:created xsi:type="dcterms:W3CDTF">2025-04-23T00:34:18Z</dcterms:created>
  <dcterms:modified xsi:type="dcterms:W3CDTF">2025-04-23T19:29:32Z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