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839" r:id="rId2"/>
  </p:sldMasterIdLst>
  <p:notesMasterIdLst>
    <p:notesMasterId r:id="rId12"/>
  </p:notesMasterIdLst>
  <p:handoutMasterIdLst>
    <p:handoutMasterId r:id="rId13"/>
  </p:handoutMasterIdLst>
  <p:sldIdLst>
    <p:sldId id="347" r:id="rId3"/>
    <p:sldId id="566" r:id="rId4"/>
    <p:sldId id="589" r:id="rId5"/>
    <p:sldId id="567" r:id="rId6"/>
    <p:sldId id="2141412794" r:id="rId7"/>
    <p:sldId id="2141412796" r:id="rId8"/>
    <p:sldId id="2141412795" r:id="rId9"/>
    <p:sldId id="587" r:id="rId10"/>
    <p:sldId id="277" r:id="rId11"/>
  </p:sldIdLst>
  <p:sldSz cx="9144000" cy="5143500" type="screen16x9"/>
  <p:notesSz cx="7010400" cy="9296400"/>
  <p:defaultTex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935D"/>
    <a:srgbClr val="3A85B3"/>
    <a:srgbClr val="37ABB7"/>
    <a:srgbClr val="CC0000"/>
    <a:srgbClr val="D7AF87"/>
    <a:srgbClr val="8C5D2E"/>
    <a:srgbClr val="CC66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0428B-7FED-4339-9FC8-B37BCEA6A34B}" v="166" dt="2026-04-21T00:05:17.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354" autoAdjust="0"/>
    <p:restoredTop sz="87303" autoAdjust="0"/>
  </p:normalViewPr>
  <p:slideViewPr>
    <p:cSldViewPr snapToGrid="0">
      <p:cViewPr varScale="1">
        <p:scale>
          <a:sx n="146" d="100"/>
          <a:sy n="146" d="100"/>
        </p:scale>
        <p:origin x="192" y="114"/>
      </p:cViewPr>
      <p:guideLst>
        <p:guide orient="horz" pos="1620"/>
        <p:guide pos="2880"/>
      </p:guideLst>
    </p:cSldViewPr>
  </p:slideViewPr>
  <p:outlineViewPr>
    <p:cViewPr>
      <p:scale>
        <a:sx n="33" d="100"/>
        <a:sy n="33" d="100"/>
      </p:scale>
      <p:origin x="0" y="-325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Emanuel" userId="eccf73ad-b611-47db-934f-e01f503b9fdb" providerId="ADAL" clId="{BFD8FB3A-63D7-4F3B-9940-BDCB08CEEF26}"/>
    <pc:docChg chg="undo redo custSel addSld delSld modSld sldOrd">
      <pc:chgData name="Robinson, Emanuel" userId="eccf73ad-b611-47db-934f-e01f503b9fdb" providerId="ADAL" clId="{BFD8FB3A-63D7-4F3B-9940-BDCB08CEEF26}" dt="2026-04-21T00:05:35.908" v="1315" actId="207"/>
      <pc:docMkLst>
        <pc:docMk/>
      </pc:docMkLst>
      <pc:sldChg chg="del">
        <pc:chgData name="Robinson, Emanuel" userId="eccf73ad-b611-47db-934f-e01f503b9fdb" providerId="ADAL" clId="{BFD8FB3A-63D7-4F3B-9940-BDCB08CEEF26}" dt="2026-04-20T14:22:18.085" v="150" actId="47"/>
        <pc:sldMkLst>
          <pc:docMk/>
          <pc:sldMk cId="2281158553" sldId="265"/>
        </pc:sldMkLst>
      </pc:sldChg>
      <pc:sldChg chg="modSp mod">
        <pc:chgData name="Robinson, Emanuel" userId="eccf73ad-b611-47db-934f-e01f503b9fdb" providerId="ADAL" clId="{BFD8FB3A-63D7-4F3B-9940-BDCB08CEEF26}" dt="2026-04-21T00:05:35.908" v="1315" actId="207"/>
        <pc:sldMkLst>
          <pc:docMk/>
          <pc:sldMk cId="1497251677" sldId="277"/>
        </pc:sldMkLst>
        <pc:spChg chg="mod">
          <ac:chgData name="Robinson, Emanuel" userId="eccf73ad-b611-47db-934f-e01f503b9fdb" providerId="ADAL" clId="{BFD8FB3A-63D7-4F3B-9940-BDCB08CEEF26}" dt="2026-04-21T00:05:35.908" v="1315" actId="207"/>
          <ac:spMkLst>
            <pc:docMk/>
            <pc:sldMk cId="1497251677" sldId="277"/>
            <ac:spMk id="13" creationId="{D75930C2-D3D4-48D4-B9D9-DCB21A4BAA27}"/>
          </ac:spMkLst>
        </pc:spChg>
      </pc:sldChg>
      <pc:sldChg chg="modSp mod">
        <pc:chgData name="Robinson, Emanuel" userId="eccf73ad-b611-47db-934f-e01f503b9fdb" providerId="ADAL" clId="{BFD8FB3A-63D7-4F3B-9940-BDCB08CEEF26}" dt="2026-04-20T14:24:38.626" v="169" actId="20577"/>
        <pc:sldMkLst>
          <pc:docMk/>
          <pc:sldMk cId="342533861" sldId="347"/>
        </pc:sldMkLst>
        <pc:spChg chg="mod">
          <ac:chgData name="Robinson, Emanuel" userId="eccf73ad-b611-47db-934f-e01f503b9fdb" providerId="ADAL" clId="{BFD8FB3A-63D7-4F3B-9940-BDCB08CEEF26}" dt="2026-04-20T14:19:48.015" v="1"/>
          <ac:spMkLst>
            <pc:docMk/>
            <pc:sldMk cId="342533861" sldId="347"/>
            <ac:spMk id="3" creationId="{FF663640-3311-4166-9943-2F558EF77AD5}"/>
          </ac:spMkLst>
        </pc:spChg>
        <pc:spChg chg="mod">
          <ac:chgData name="Robinson, Emanuel" userId="eccf73ad-b611-47db-934f-e01f503b9fdb" providerId="ADAL" clId="{BFD8FB3A-63D7-4F3B-9940-BDCB08CEEF26}" dt="2026-04-20T14:24:38.626" v="169" actId="20577"/>
          <ac:spMkLst>
            <pc:docMk/>
            <pc:sldMk cId="342533861" sldId="347"/>
            <ac:spMk id="11" creationId="{7D23A860-2CA3-437F-8ACD-FADB1B514578}"/>
          </ac:spMkLst>
        </pc:spChg>
      </pc:sldChg>
      <pc:sldChg chg="modSp del mod">
        <pc:chgData name="Robinson, Emanuel" userId="eccf73ad-b611-47db-934f-e01f503b9fdb" providerId="ADAL" clId="{BFD8FB3A-63D7-4F3B-9940-BDCB08CEEF26}" dt="2026-04-20T14:31:00.932" v="220" actId="47"/>
        <pc:sldMkLst>
          <pc:docMk/>
          <pc:sldMk cId="2597894262" sldId="550"/>
        </pc:sldMkLst>
        <pc:spChg chg="mod">
          <ac:chgData name="Robinson, Emanuel" userId="eccf73ad-b611-47db-934f-e01f503b9fdb" providerId="ADAL" clId="{BFD8FB3A-63D7-4F3B-9940-BDCB08CEEF26}" dt="2026-04-20T14:25:52.230" v="170" actId="6549"/>
          <ac:spMkLst>
            <pc:docMk/>
            <pc:sldMk cId="2597894262" sldId="550"/>
            <ac:spMk id="5" creationId="{CBCC935D-6323-4663-9890-923FD99046F5}"/>
          </ac:spMkLst>
        </pc:spChg>
      </pc:sldChg>
      <pc:sldChg chg="del">
        <pc:chgData name="Robinson, Emanuel" userId="eccf73ad-b611-47db-934f-e01f503b9fdb" providerId="ADAL" clId="{BFD8FB3A-63D7-4F3B-9940-BDCB08CEEF26}" dt="2026-04-20T14:30:59.833" v="219" actId="47"/>
        <pc:sldMkLst>
          <pc:docMk/>
          <pc:sldMk cId="3224645563" sldId="557"/>
        </pc:sldMkLst>
      </pc:sldChg>
      <pc:sldChg chg="del">
        <pc:chgData name="Robinson, Emanuel" userId="eccf73ad-b611-47db-934f-e01f503b9fdb" providerId="ADAL" clId="{BFD8FB3A-63D7-4F3B-9940-BDCB08CEEF26}" dt="2026-04-20T14:22:37.654" v="153" actId="47"/>
        <pc:sldMkLst>
          <pc:docMk/>
          <pc:sldMk cId="2452904200" sldId="558"/>
        </pc:sldMkLst>
      </pc:sldChg>
      <pc:sldChg chg="del">
        <pc:chgData name="Robinson, Emanuel" userId="eccf73ad-b611-47db-934f-e01f503b9fdb" providerId="ADAL" clId="{BFD8FB3A-63D7-4F3B-9940-BDCB08CEEF26}" dt="2026-04-20T14:22:39.231" v="154" actId="47"/>
        <pc:sldMkLst>
          <pc:docMk/>
          <pc:sldMk cId="2183175852" sldId="560"/>
        </pc:sldMkLst>
      </pc:sldChg>
      <pc:sldChg chg="modSp add mod">
        <pc:chgData name="Robinson, Emanuel" userId="eccf73ad-b611-47db-934f-e01f503b9fdb" providerId="ADAL" clId="{BFD8FB3A-63D7-4F3B-9940-BDCB08CEEF26}" dt="2026-04-20T15:39:54.224" v="1179" actId="20577"/>
        <pc:sldMkLst>
          <pc:docMk/>
          <pc:sldMk cId="3434490788" sldId="566"/>
        </pc:sldMkLst>
        <pc:spChg chg="mod">
          <ac:chgData name="Robinson, Emanuel" userId="eccf73ad-b611-47db-934f-e01f503b9fdb" providerId="ADAL" clId="{BFD8FB3A-63D7-4F3B-9940-BDCB08CEEF26}" dt="2026-04-20T15:39:54.224" v="1179" actId="20577"/>
          <ac:spMkLst>
            <pc:docMk/>
            <pc:sldMk cId="3434490788" sldId="566"/>
            <ac:spMk id="8" creationId="{4E159F9B-5ED7-DD8A-412A-286873A671E5}"/>
          </ac:spMkLst>
        </pc:spChg>
      </pc:sldChg>
      <pc:sldChg chg="modSp mod ord">
        <pc:chgData name="Robinson, Emanuel" userId="eccf73ad-b611-47db-934f-e01f503b9fdb" providerId="ADAL" clId="{BFD8FB3A-63D7-4F3B-9940-BDCB08CEEF26}" dt="2026-04-20T23:45:00.890" v="1202" actId="20577"/>
        <pc:sldMkLst>
          <pc:docMk/>
          <pc:sldMk cId="3752773382" sldId="567"/>
        </pc:sldMkLst>
        <pc:spChg chg="mod">
          <ac:chgData name="Robinson, Emanuel" userId="eccf73ad-b611-47db-934f-e01f503b9fdb" providerId="ADAL" clId="{BFD8FB3A-63D7-4F3B-9940-BDCB08CEEF26}" dt="2026-04-20T15:30:47.347" v="1067" actId="122"/>
          <ac:spMkLst>
            <pc:docMk/>
            <pc:sldMk cId="3752773382" sldId="567"/>
            <ac:spMk id="4" creationId="{B1193FBE-7EC2-48B2-833B-A6CBED2DF047}"/>
          </ac:spMkLst>
        </pc:spChg>
        <pc:spChg chg="mod">
          <ac:chgData name="Robinson, Emanuel" userId="eccf73ad-b611-47db-934f-e01f503b9fdb" providerId="ADAL" clId="{BFD8FB3A-63D7-4F3B-9940-BDCB08CEEF26}" dt="2026-04-20T23:45:00.890" v="1202" actId="20577"/>
          <ac:spMkLst>
            <pc:docMk/>
            <pc:sldMk cId="3752773382" sldId="567"/>
            <ac:spMk id="5" creationId="{CBCC935D-6323-4663-9890-923FD99046F5}"/>
          </ac:spMkLst>
        </pc:spChg>
        <pc:picChg chg="mod">
          <ac:chgData name="Robinson, Emanuel" userId="eccf73ad-b611-47db-934f-e01f503b9fdb" providerId="ADAL" clId="{BFD8FB3A-63D7-4F3B-9940-BDCB08CEEF26}" dt="2026-04-20T15:29:54.687" v="1061" actId="1076"/>
          <ac:picMkLst>
            <pc:docMk/>
            <pc:sldMk cId="3752773382" sldId="567"/>
            <ac:picMk id="1026" creationId="{8A37A248-5B9D-66B7-CD33-318CC8288BED}"/>
          </ac:picMkLst>
        </pc:picChg>
      </pc:sldChg>
      <pc:sldChg chg="del">
        <pc:chgData name="Robinson, Emanuel" userId="eccf73ad-b611-47db-934f-e01f503b9fdb" providerId="ADAL" clId="{BFD8FB3A-63D7-4F3B-9940-BDCB08CEEF26}" dt="2026-04-20T14:35:54.382" v="306" actId="47"/>
        <pc:sldMkLst>
          <pc:docMk/>
          <pc:sldMk cId="1643889271" sldId="568"/>
        </pc:sldMkLst>
      </pc:sldChg>
      <pc:sldChg chg="del">
        <pc:chgData name="Robinson, Emanuel" userId="eccf73ad-b611-47db-934f-e01f503b9fdb" providerId="ADAL" clId="{BFD8FB3A-63D7-4F3B-9940-BDCB08CEEF26}" dt="2026-04-20T14:22:36.490" v="152" actId="47"/>
        <pc:sldMkLst>
          <pc:docMk/>
          <pc:sldMk cId="3080104187" sldId="569"/>
        </pc:sldMkLst>
      </pc:sldChg>
      <pc:sldChg chg="modSp del mod">
        <pc:chgData name="Robinson, Emanuel" userId="eccf73ad-b611-47db-934f-e01f503b9fdb" providerId="ADAL" clId="{BFD8FB3A-63D7-4F3B-9940-BDCB08CEEF26}" dt="2026-04-20T14:44:36.441" v="431" actId="47"/>
        <pc:sldMkLst>
          <pc:docMk/>
          <pc:sldMk cId="1246611468" sldId="572"/>
        </pc:sldMkLst>
        <pc:spChg chg="mod">
          <ac:chgData name="Robinson, Emanuel" userId="eccf73ad-b611-47db-934f-e01f503b9fdb" providerId="ADAL" clId="{BFD8FB3A-63D7-4F3B-9940-BDCB08CEEF26}" dt="2026-04-20T14:38:20.169" v="321" actId="120"/>
          <ac:spMkLst>
            <pc:docMk/>
            <pc:sldMk cId="1246611468" sldId="572"/>
            <ac:spMk id="2" creationId="{00000000-0000-0000-0000-000000000000}"/>
          </ac:spMkLst>
        </pc:spChg>
      </pc:sldChg>
      <pc:sldChg chg="del">
        <pc:chgData name="Robinson, Emanuel" userId="eccf73ad-b611-47db-934f-e01f503b9fdb" providerId="ADAL" clId="{BFD8FB3A-63D7-4F3B-9940-BDCB08CEEF26}" dt="2026-04-20T14:22:48.522" v="155" actId="47"/>
        <pc:sldMkLst>
          <pc:docMk/>
          <pc:sldMk cId="3779819376" sldId="574"/>
        </pc:sldMkLst>
      </pc:sldChg>
      <pc:sldChg chg="modSp mod">
        <pc:chgData name="Robinson, Emanuel" userId="eccf73ad-b611-47db-934f-e01f503b9fdb" providerId="ADAL" clId="{BFD8FB3A-63D7-4F3B-9940-BDCB08CEEF26}" dt="2026-04-21T00:01:51.088" v="1307" actId="20577"/>
        <pc:sldMkLst>
          <pc:docMk/>
          <pc:sldMk cId="2125603815" sldId="587"/>
        </pc:sldMkLst>
        <pc:spChg chg="mod">
          <ac:chgData name="Robinson, Emanuel" userId="eccf73ad-b611-47db-934f-e01f503b9fdb" providerId="ADAL" clId="{BFD8FB3A-63D7-4F3B-9940-BDCB08CEEF26}" dt="2026-04-21T00:01:51.088" v="1307" actId="20577"/>
          <ac:spMkLst>
            <pc:docMk/>
            <pc:sldMk cId="2125603815" sldId="587"/>
            <ac:spMk id="9" creationId="{8572D9CA-2FB3-8E95-80EC-5FC72EC63880}"/>
          </ac:spMkLst>
        </pc:spChg>
      </pc:sldChg>
      <pc:sldChg chg="modSp mod">
        <pc:chgData name="Robinson, Emanuel" userId="eccf73ad-b611-47db-934f-e01f503b9fdb" providerId="ADAL" clId="{BFD8FB3A-63D7-4F3B-9940-BDCB08CEEF26}" dt="2026-04-20T15:30:42.706" v="1066" actId="122"/>
        <pc:sldMkLst>
          <pc:docMk/>
          <pc:sldMk cId="4162320277" sldId="589"/>
        </pc:sldMkLst>
        <pc:spChg chg="mod">
          <ac:chgData name="Robinson, Emanuel" userId="eccf73ad-b611-47db-934f-e01f503b9fdb" providerId="ADAL" clId="{BFD8FB3A-63D7-4F3B-9940-BDCB08CEEF26}" dt="2026-04-20T15:30:42.706" v="1066" actId="122"/>
          <ac:spMkLst>
            <pc:docMk/>
            <pc:sldMk cId="4162320277" sldId="589"/>
            <ac:spMk id="4" creationId="{FE15493A-2A14-8F1B-603C-963881264E66}"/>
          </ac:spMkLst>
        </pc:spChg>
      </pc:sldChg>
      <pc:sldChg chg="del">
        <pc:chgData name="Robinson, Emanuel" userId="eccf73ad-b611-47db-934f-e01f503b9fdb" providerId="ADAL" clId="{BFD8FB3A-63D7-4F3B-9940-BDCB08CEEF26}" dt="2026-04-20T14:23:01.127" v="156" actId="47"/>
        <pc:sldMkLst>
          <pc:docMk/>
          <pc:sldMk cId="560613865" sldId="591"/>
        </pc:sldMkLst>
      </pc:sldChg>
      <pc:sldChg chg="del">
        <pc:chgData name="Robinson, Emanuel" userId="eccf73ad-b611-47db-934f-e01f503b9fdb" providerId="ADAL" clId="{BFD8FB3A-63D7-4F3B-9940-BDCB08CEEF26}" dt="2026-04-20T14:22:20.106" v="151" actId="47"/>
        <pc:sldMkLst>
          <pc:docMk/>
          <pc:sldMk cId="3889001724" sldId="2141412793"/>
        </pc:sldMkLst>
      </pc:sldChg>
      <pc:sldChg chg="addSp delSp modSp mod">
        <pc:chgData name="Robinson, Emanuel" userId="eccf73ad-b611-47db-934f-e01f503b9fdb" providerId="ADAL" clId="{BFD8FB3A-63D7-4F3B-9940-BDCB08CEEF26}" dt="2026-04-20T23:47:20.184" v="1204" actId="20577"/>
        <pc:sldMkLst>
          <pc:docMk/>
          <pc:sldMk cId="157791549" sldId="2141412794"/>
        </pc:sldMkLst>
        <pc:spChg chg="mod">
          <ac:chgData name="Robinson, Emanuel" userId="eccf73ad-b611-47db-934f-e01f503b9fdb" providerId="ADAL" clId="{BFD8FB3A-63D7-4F3B-9940-BDCB08CEEF26}" dt="2026-04-20T14:59:47.604" v="834" actId="20577"/>
          <ac:spMkLst>
            <pc:docMk/>
            <pc:sldMk cId="157791549" sldId="2141412794"/>
            <ac:spMk id="2" creationId="{D4278C7C-E40E-4196-1459-312D66FD03B7}"/>
          </ac:spMkLst>
        </pc:spChg>
        <pc:spChg chg="add">
          <ac:chgData name="Robinson, Emanuel" userId="eccf73ad-b611-47db-934f-e01f503b9fdb" providerId="ADAL" clId="{BFD8FB3A-63D7-4F3B-9940-BDCB08CEEF26}" dt="2026-04-20T14:55:17.172" v="810"/>
          <ac:spMkLst>
            <pc:docMk/>
            <pc:sldMk cId="157791549" sldId="2141412794"/>
            <ac:spMk id="4" creationId="{FDEB61BB-35D1-4518-1989-FD5E79B64EA9}"/>
          </ac:spMkLst>
        </pc:spChg>
        <pc:spChg chg="add">
          <ac:chgData name="Robinson, Emanuel" userId="eccf73ad-b611-47db-934f-e01f503b9fdb" providerId="ADAL" clId="{BFD8FB3A-63D7-4F3B-9940-BDCB08CEEF26}" dt="2026-04-20T14:55:17.172" v="810"/>
          <ac:spMkLst>
            <pc:docMk/>
            <pc:sldMk cId="157791549" sldId="2141412794"/>
            <ac:spMk id="5" creationId="{31E3238A-9B94-3BAF-F8BB-D894413D693B}"/>
          </ac:spMkLst>
        </pc:spChg>
        <pc:spChg chg="mod">
          <ac:chgData name="Robinson, Emanuel" userId="eccf73ad-b611-47db-934f-e01f503b9fdb" providerId="ADAL" clId="{BFD8FB3A-63D7-4F3B-9940-BDCB08CEEF26}" dt="2026-04-20T23:47:20.184" v="1204" actId="20577"/>
          <ac:spMkLst>
            <pc:docMk/>
            <pc:sldMk cId="157791549" sldId="2141412794"/>
            <ac:spMk id="9" creationId="{4DF3191A-8328-5E84-A586-D817A293E977}"/>
          </ac:spMkLst>
        </pc:spChg>
        <pc:picChg chg="add del mod">
          <ac:chgData name="Robinson, Emanuel" userId="eccf73ad-b611-47db-934f-e01f503b9fdb" providerId="ADAL" clId="{BFD8FB3A-63D7-4F3B-9940-BDCB08CEEF26}" dt="2026-04-20T15:29:20.961" v="1058" actId="21"/>
          <ac:picMkLst>
            <pc:docMk/>
            <pc:sldMk cId="157791549" sldId="2141412794"/>
            <ac:picMk id="3" creationId="{D4BD6449-CA8E-094E-5CD0-93F2703886F3}"/>
          </ac:picMkLst>
        </pc:picChg>
        <pc:picChg chg="add mod">
          <ac:chgData name="Robinson, Emanuel" userId="eccf73ad-b611-47db-934f-e01f503b9fdb" providerId="ADAL" clId="{BFD8FB3A-63D7-4F3B-9940-BDCB08CEEF26}" dt="2026-04-20T15:29:42.585" v="1060" actId="1076"/>
          <ac:picMkLst>
            <pc:docMk/>
            <pc:sldMk cId="157791549" sldId="2141412794"/>
            <ac:picMk id="2050" creationId="{0AD4C0FB-B7D2-144D-4360-00701F6AFE0C}"/>
          </ac:picMkLst>
        </pc:picChg>
      </pc:sldChg>
      <pc:sldChg chg="addSp modSp add mod">
        <pc:chgData name="Robinson, Emanuel" userId="eccf73ad-b611-47db-934f-e01f503b9fdb" providerId="ADAL" clId="{BFD8FB3A-63D7-4F3B-9940-BDCB08CEEF26}" dt="2026-04-20T23:52:06.020" v="1211" actId="20577"/>
        <pc:sldMkLst>
          <pc:docMk/>
          <pc:sldMk cId="2003411258" sldId="2141412795"/>
        </pc:sldMkLst>
        <pc:spChg chg="mod">
          <ac:chgData name="Robinson, Emanuel" userId="eccf73ad-b611-47db-934f-e01f503b9fdb" providerId="ADAL" clId="{BFD8FB3A-63D7-4F3B-9940-BDCB08CEEF26}" dt="2026-04-20T14:40:29.335" v="390" actId="20577"/>
          <ac:spMkLst>
            <pc:docMk/>
            <pc:sldMk cId="2003411258" sldId="2141412795"/>
            <ac:spMk id="2" creationId="{9026E379-EEB2-9560-DC9D-0B7C500ABE50}"/>
          </ac:spMkLst>
        </pc:spChg>
        <pc:spChg chg="mod">
          <ac:chgData name="Robinson, Emanuel" userId="eccf73ad-b611-47db-934f-e01f503b9fdb" providerId="ADAL" clId="{BFD8FB3A-63D7-4F3B-9940-BDCB08CEEF26}" dt="2026-04-20T23:52:06.020" v="1211" actId="20577"/>
          <ac:spMkLst>
            <pc:docMk/>
            <pc:sldMk cId="2003411258" sldId="2141412795"/>
            <ac:spMk id="9" creationId="{7D3BDE8A-0F46-3F1A-636C-850961D5DE50}"/>
          </ac:spMkLst>
        </pc:spChg>
        <pc:picChg chg="add mod">
          <ac:chgData name="Robinson, Emanuel" userId="eccf73ad-b611-47db-934f-e01f503b9fdb" providerId="ADAL" clId="{BFD8FB3A-63D7-4F3B-9940-BDCB08CEEF26}" dt="2026-04-20T15:10:54.701" v="959" actId="1076"/>
          <ac:picMkLst>
            <pc:docMk/>
            <pc:sldMk cId="2003411258" sldId="2141412795"/>
            <ac:picMk id="1026" creationId="{E83A234C-9351-4B0A-3058-E50969166839}"/>
          </ac:picMkLst>
        </pc:picChg>
      </pc:sldChg>
      <pc:sldChg chg="addSp delSp modSp add mod">
        <pc:chgData name="Robinson, Emanuel" userId="eccf73ad-b611-47db-934f-e01f503b9fdb" providerId="ADAL" clId="{BFD8FB3A-63D7-4F3B-9940-BDCB08CEEF26}" dt="2026-04-20T23:53:31.323" v="1213" actId="34135"/>
        <pc:sldMkLst>
          <pc:docMk/>
          <pc:sldMk cId="4091537990" sldId="2141412796"/>
        </pc:sldMkLst>
        <pc:spChg chg="mod">
          <ac:chgData name="Robinson, Emanuel" userId="eccf73ad-b611-47db-934f-e01f503b9fdb" providerId="ADAL" clId="{BFD8FB3A-63D7-4F3B-9940-BDCB08CEEF26}" dt="2026-04-20T14:59:53.299" v="840" actId="20577"/>
          <ac:spMkLst>
            <pc:docMk/>
            <pc:sldMk cId="4091537990" sldId="2141412796"/>
            <ac:spMk id="2" creationId="{99438409-CD09-F7EB-3C31-683554C35153}"/>
          </ac:spMkLst>
        </pc:spChg>
        <pc:spChg chg="mod">
          <ac:chgData name="Robinson, Emanuel" userId="eccf73ad-b611-47db-934f-e01f503b9fdb" providerId="ADAL" clId="{BFD8FB3A-63D7-4F3B-9940-BDCB08CEEF26}" dt="2026-04-20T23:53:31.323" v="1213" actId="34135"/>
          <ac:spMkLst>
            <pc:docMk/>
            <pc:sldMk cId="4091537990" sldId="2141412796"/>
            <ac:spMk id="9" creationId="{90B7626A-68B3-25B1-2568-FA396196AD34}"/>
          </ac:spMkLst>
        </pc:spChg>
        <pc:picChg chg="del">
          <ac:chgData name="Robinson, Emanuel" userId="eccf73ad-b611-47db-934f-e01f503b9fdb" providerId="ADAL" clId="{BFD8FB3A-63D7-4F3B-9940-BDCB08CEEF26}" dt="2026-04-20T14:57:19.402" v="827" actId="478"/>
          <ac:picMkLst>
            <pc:docMk/>
            <pc:sldMk cId="4091537990" sldId="2141412796"/>
            <ac:picMk id="3" creationId="{91F1040D-39A6-8D6F-D633-C4F4A12E7273}"/>
          </ac:picMkLst>
        </pc:picChg>
        <pc:picChg chg="add mod">
          <ac:chgData name="Robinson, Emanuel" userId="eccf73ad-b611-47db-934f-e01f503b9fdb" providerId="ADAL" clId="{BFD8FB3A-63D7-4F3B-9940-BDCB08CEEF26}" dt="2026-04-20T15:29:24.217" v="1059"/>
          <ac:picMkLst>
            <pc:docMk/>
            <pc:sldMk cId="4091537990" sldId="2141412796"/>
            <ac:picMk id="4" creationId="{D4BD6449-CA8E-094E-5CD0-93F2703886F3}"/>
          </ac:picMkLst>
        </pc:picChg>
        <pc:picChg chg="del">
          <ac:chgData name="Robinson, Emanuel" userId="eccf73ad-b611-47db-934f-e01f503b9fdb" providerId="ADAL" clId="{BFD8FB3A-63D7-4F3B-9940-BDCB08CEEF26}" dt="2026-04-20T14:57:20.150" v="828" actId="478"/>
          <ac:picMkLst>
            <pc:docMk/>
            <pc:sldMk cId="4091537990" sldId="2141412796"/>
            <ac:picMk id="2050" creationId="{172B7717-1896-C8DF-86BA-B3DBC996EBF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1"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2"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3"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fld id="{1935A3AC-F3CD-714E-83A8-B6D6836302AB}" type="slidenum">
              <a:rPr lang="en-US" altLang="en-US"/>
              <a:pPr>
                <a:defRPr/>
              </a:pPr>
              <a:t>‹#›</a:t>
            </a:fld>
            <a:endParaRPr lang="en-US" altLang="en-US"/>
          </a:p>
        </p:txBody>
      </p:sp>
    </p:spTree>
    <p:extLst>
      <p:ext uri="{BB962C8B-B14F-4D97-AF65-F5344CB8AC3E}">
        <p14:creationId xmlns:p14="http://schemas.microsoft.com/office/powerpoint/2010/main" val="93082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atin typeface="Verdana" pitchFamily="34" charset="0"/>
                <a:ea typeface="+mn-ea"/>
                <a:cs typeface="+mn-cs"/>
              </a:defRPr>
            </a:lvl1pPr>
          </a:lstStyle>
          <a:p>
            <a:pPr>
              <a:defRPr/>
            </a:pPr>
            <a:endParaRPr lang="en-US" altLang="en-US"/>
          </a:p>
        </p:txBody>
      </p:sp>
      <p:sp>
        <p:nvSpPr>
          <p:cNvPr id="69635" name="Rectangle 1027"/>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atin typeface="Verdana" pitchFamily="34" charset="0"/>
                <a:ea typeface="+mn-ea"/>
                <a:cs typeface="+mn-cs"/>
              </a:defRPr>
            </a:lvl1pPr>
          </a:lstStyle>
          <a:p>
            <a:pPr>
              <a:defRPr/>
            </a:pPr>
            <a:endParaRPr lang="en-US" altLang="en-US"/>
          </a:p>
        </p:txBody>
      </p:sp>
      <p:sp>
        <p:nvSpPr>
          <p:cNvPr id="5124" name="Rectangle 1028"/>
          <p:cNvSpPr>
            <a:spLocks noGrp="1" noRot="1" noChangeAspect="1" noChangeArrowheads="1" noTextEdit="1"/>
          </p:cNvSpPr>
          <p:nvPr>
            <p:ph type="sldImg" idx="2"/>
          </p:nvPr>
        </p:nvSpPr>
        <p:spPr bwMode="auto">
          <a:xfrm>
            <a:off x="390525" y="685800"/>
            <a:ext cx="622935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69637" name="Rectangle 1029"/>
          <p:cNvSpPr>
            <a:spLocks noGrp="1" noChangeArrowheads="1"/>
          </p:cNvSpPr>
          <p:nvPr>
            <p:ph type="body" sz="quarter" idx="3"/>
          </p:nvPr>
        </p:nvSpPr>
        <p:spPr bwMode="auto">
          <a:xfrm>
            <a:off x="914400" y="4419600"/>
            <a:ext cx="518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9638" name="Rectangle 1030"/>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atin typeface="Verdana" pitchFamily="34" charset="0"/>
                <a:ea typeface="+mn-ea"/>
                <a:cs typeface="+mn-cs"/>
              </a:defRPr>
            </a:lvl1pPr>
          </a:lstStyle>
          <a:p>
            <a:pPr>
              <a:defRPr/>
            </a:pPr>
            <a:endParaRPr lang="en-US" altLang="en-US"/>
          </a:p>
        </p:txBody>
      </p:sp>
      <p:sp>
        <p:nvSpPr>
          <p:cNvPr id="69639" name="Rectangle 1031"/>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atin typeface="Verdana" pitchFamily="34" charset="0"/>
                <a:ea typeface="+mn-ea"/>
                <a:cs typeface="+mn-cs"/>
              </a:defRPr>
            </a:lvl1pPr>
          </a:lstStyle>
          <a:p>
            <a:pPr>
              <a:defRPr/>
            </a:pPr>
            <a:fld id="{AB44ADC1-BC10-9F44-BF98-A50AD96B784C}" type="slidenum">
              <a:rPr lang="en-US" altLang="en-US"/>
              <a:pPr>
                <a:defRPr/>
              </a:pPr>
              <a:t>‹#›</a:t>
            </a:fld>
            <a:endParaRPr lang="en-US" altLang="en-US"/>
          </a:p>
        </p:txBody>
      </p:sp>
    </p:spTree>
    <p:extLst>
      <p:ext uri="{BB962C8B-B14F-4D97-AF65-F5344CB8AC3E}">
        <p14:creationId xmlns:p14="http://schemas.microsoft.com/office/powerpoint/2010/main" val="3627650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nationalacademies.org/event/45463_08-2025_strategies-for-integrating-ai-into-state-and-local-government-decision-making-webinar" TargetMode="External"/><Relationship Id="rId3" Type="http://schemas.openxmlformats.org/officeDocument/2006/relationships/hyperlink" Target="https://nap.nationalacademies.org/catalog/29043/the-science-and-practice-of-team-science" TargetMode="External"/><Relationship Id="rId7" Type="http://schemas.openxmlformats.org/officeDocument/2006/relationships/hyperlink" Target="https://www.nationalacademies.org/our-work/societal-experts-action-network"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nap.nationalacademies.org/catalog/27644/artificial-intelligence-and-the-future-of-work" TargetMode="External"/><Relationship Id="rId5" Type="http://schemas.openxmlformats.org/officeDocument/2006/relationships/hyperlink" Target="https://nap.nationalacademies.org/catalog/24649/information-technology-and-the-us-workforce-where-are-we-and" TargetMode="External"/><Relationship Id="rId4" Type="http://schemas.openxmlformats.org/officeDocument/2006/relationships/hyperlink" Target="https://www.nationalacademies.org/our-work/automation-and-the-us-workforce-an-update" TargetMode="External"/><Relationship Id="rId9" Type="http://schemas.openxmlformats.org/officeDocument/2006/relationships/hyperlink" Target="https://nap.nationalacademies.org/catalog/29070/peer-review-of-the-federal-aviation-administrations-study-of-the-effects-of-passenger-seat-width-and-pitch-on-airplane-evacuation-performance"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nationalacademies.org/event/45463_08-2025_strategies-for-integrating-ai-into-state-and-local-government-decision-making-webinar" TargetMode="External"/><Relationship Id="rId3" Type="http://schemas.openxmlformats.org/officeDocument/2006/relationships/hyperlink" Target="https://nap.nationalacademies.org/catalog/29043/the-science-and-practice-of-team-science" TargetMode="External"/><Relationship Id="rId7" Type="http://schemas.openxmlformats.org/officeDocument/2006/relationships/hyperlink" Target="https://www.nationalacademies.org/our-work/societal-experts-action-network"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nap.nationalacademies.org/catalog/27644/artificial-intelligence-and-the-future-of-work" TargetMode="External"/><Relationship Id="rId5" Type="http://schemas.openxmlformats.org/officeDocument/2006/relationships/hyperlink" Target="https://nap.nationalacademies.org/catalog/24649/information-technology-and-the-us-workforce-where-are-we-and" TargetMode="External"/><Relationship Id="rId4" Type="http://schemas.openxmlformats.org/officeDocument/2006/relationships/hyperlink" Target="https://www.nationalacademies.org/our-work/automation-and-the-us-workforce-an-update" TargetMode="External"/><Relationship Id="rId9" Type="http://schemas.openxmlformats.org/officeDocument/2006/relationships/hyperlink" Target="https://nap.nationalacademies.org/catalog/29070/peer-review-of-the-federal-aviation-administrations-study-of-the-effects-of-passenger-seat-width-and-pitch-on-airplane-evacuation-performanc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nationalacademies.org/event/45463_08-2025_strategies-for-integrating-ai-into-state-and-local-government-decision-making-webinar" TargetMode="External"/><Relationship Id="rId3" Type="http://schemas.openxmlformats.org/officeDocument/2006/relationships/hyperlink" Target="https://nap.nationalacademies.org/catalog/29043/the-science-and-practice-of-team-science" TargetMode="External"/><Relationship Id="rId7" Type="http://schemas.openxmlformats.org/officeDocument/2006/relationships/hyperlink" Target="https://www.nationalacademies.org/our-work/societal-experts-action-network"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nap.nationalacademies.org/catalog/27644/artificial-intelligence-and-the-future-of-work" TargetMode="External"/><Relationship Id="rId5" Type="http://schemas.openxmlformats.org/officeDocument/2006/relationships/hyperlink" Target="https://nap.nationalacademies.org/catalog/24649/information-technology-and-the-us-workforce-where-are-we-and" TargetMode="External"/><Relationship Id="rId4" Type="http://schemas.openxmlformats.org/officeDocument/2006/relationships/hyperlink" Target="https://www.nationalacademies.org/our-work/automation-and-the-us-workforce-an-update" TargetMode="External"/><Relationship Id="rId9" Type="http://schemas.openxmlformats.org/officeDocument/2006/relationships/hyperlink" Target="https://nap.nationalacademies.org/catalog/29070/peer-review-of-the-federal-aviation-administrations-study-of-the-effects-of-passenger-seat-width-and-pitch-on-airplane-evacuation-performanc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nationalacademies.org/event/45463_08-2025_strategies-for-integrating-ai-into-state-and-local-government-decision-making-webinar" TargetMode="External"/><Relationship Id="rId3" Type="http://schemas.openxmlformats.org/officeDocument/2006/relationships/hyperlink" Target="https://nap.nationalacademies.org/catalog/29043/the-science-and-practice-of-team-science" TargetMode="External"/><Relationship Id="rId7" Type="http://schemas.openxmlformats.org/officeDocument/2006/relationships/hyperlink" Target="https://www.nationalacademies.org/our-work/societal-experts-action-networ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nap.nationalacademies.org/catalog/27644/artificial-intelligence-and-the-future-of-work" TargetMode="External"/><Relationship Id="rId5" Type="http://schemas.openxmlformats.org/officeDocument/2006/relationships/hyperlink" Target="https://nap.nationalacademies.org/catalog/24649/information-technology-and-the-us-workforce-where-are-we-and" TargetMode="External"/><Relationship Id="rId4" Type="http://schemas.openxmlformats.org/officeDocument/2006/relationships/hyperlink" Target="https://www.nationalacademies.org/our-work/automation-and-the-us-workforce-an-update" TargetMode="External"/><Relationship Id="rId9" Type="http://schemas.openxmlformats.org/officeDocument/2006/relationships/hyperlink" Target="https://nap.nationalacademies.org/catalog/29070/peer-review-of-the-federal-aviation-administrations-study-of-the-effects-of-passenger-seat-width-and-pitch-on-airplane-evacuation-performa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E4B9A8-1E64-4069-ABCB-583B2A04B8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19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4B9A8-1E64-4069-ABCB-583B2A04B8DC}" type="slidenum">
              <a:rPr lang="en-US" smtClean="0"/>
              <a:t>2</a:t>
            </a:fld>
            <a:endParaRPr lang="en-US"/>
          </a:p>
        </p:txBody>
      </p:sp>
    </p:spTree>
    <p:extLst>
      <p:ext uri="{BB962C8B-B14F-4D97-AF65-F5344CB8AC3E}">
        <p14:creationId xmlns:p14="http://schemas.microsoft.com/office/powerpoint/2010/main" val="422984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endParaRPr lang="en-US" dirty="0">
              <a:solidFill>
                <a:schemeClr val="tx1"/>
              </a:solidFill>
            </a:endParaRPr>
          </a:p>
        </p:txBody>
      </p:sp>
      <p:sp>
        <p:nvSpPr>
          <p:cNvPr id="4" name="Slide Number Placeholder 3"/>
          <p:cNvSpPr>
            <a:spLocks noGrp="1"/>
          </p:cNvSpPr>
          <p:nvPr>
            <p:ph type="sldNum" sz="quarter" idx="5"/>
          </p:nvPr>
        </p:nvSpPr>
        <p:spPr/>
        <p:txBody>
          <a:bodyPr/>
          <a:lstStyle/>
          <a:p>
            <a:pPr>
              <a:defRPr/>
            </a:pPr>
            <a:fld id="{AB44ADC1-BC10-9F44-BF98-A50AD96B784C}" type="slidenum">
              <a:rPr lang="en-US" altLang="en-US" smtClean="0"/>
              <a:pPr>
                <a:defRPr/>
              </a:pPr>
              <a:t>4</a:t>
            </a:fld>
            <a:endParaRPr lang="en-US" altLang="en-US"/>
          </a:p>
        </p:txBody>
      </p:sp>
    </p:spTree>
    <p:extLst>
      <p:ext uri="{BB962C8B-B14F-4D97-AF65-F5344CB8AC3E}">
        <p14:creationId xmlns:p14="http://schemas.microsoft.com/office/powerpoint/2010/main" val="83729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D77E6-A3D8-061C-5970-21A2DC304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614E6-4821-E713-482E-21F9609E0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E9CB2-2380-641A-A7A3-9539F14711C0}"/>
              </a:ext>
            </a:extLst>
          </p:cNvPr>
          <p:cNvSpPr>
            <a:spLocks noGrp="1"/>
          </p:cNvSpPr>
          <p:nvPr>
            <p:ph type="body" idx="1"/>
          </p:nvPr>
        </p:nvSpPr>
        <p:spPr/>
        <p:txBody>
          <a:bodyPr/>
          <a:lstStyle/>
          <a:p>
            <a:r>
              <a:rPr lang="en-US" sz="900" b="1"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Research and Application in Team Science</a:t>
            </a:r>
            <a:r>
              <a:rPr lang="en-US" sz="900" kern="1200" dirty="0">
                <a:solidFill>
                  <a:schemeClr val="tx1"/>
                </a:solidFill>
                <a:effectLst/>
                <a:latin typeface="+mn-lt"/>
                <a:ea typeface="+mn-ea"/>
                <a:cs typeface="+mn-cs"/>
              </a:rPr>
              <a:t>: A consensus study with the objectives to (1) understand team science, including best practices, barriers, impacts, and the role of virtual and hybrid environments; (2) develop a contemporary understanding of best practices in team science; (3) evaluate the growing role of virtual and hybrid teams; (4) identify gaps in resources and training for team science; and (5) better understand how to measure the effectiveness of teams. The report is complete.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Erin Chiou was part of the committee.  The final report, </a:t>
            </a:r>
            <a:r>
              <a:rPr lang="en-US" sz="900" i="1" kern="1200" dirty="0">
                <a:solidFill>
                  <a:schemeClr val="tx1"/>
                </a:solidFill>
                <a:effectLst/>
                <a:latin typeface="+mn-lt"/>
                <a:ea typeface="+mn-ea"/>
                <a:cs typeface="+mn-cs"/>
              </a:rPr>
              <a:t>The Science and Practice of Team Science</a:t>
            </a:r>
            <a:r>
              <a:rPr lang="en-US" sz="900" kern="1200" dirty="0">
                <a:solidFill>
                  <a:schemeClr val="tx1"/>
                </a:solidFill>
                <a:effectLst/>
                <a:latin typeface="+mn-lt"/>
                <a:ea typeface="+mn-ea"/>
                <a:cs typeface="+mn-cs"/>
              </a:rPr>
              <a:t>, is available at </a:t>
            </a:r>
            <a:r>
              <a:rPr lang="en-US" sz="900" u="sng" kern="1200" dirty="0">
                <a:solidFill>
                  <a:schemeClr val="tx1"/>
                </a:solidFill>
                <a:effectLst/>
                <a:latin typeface="+mn-lt"/>
                <a:ea typeface="+mn-ea"/>
                <a:cs typeface="+mn-cs"/>
                <a:hlinkClick r:id="rId3"/>
              </a:rPr>
              <a:t>https://nap.nationalacademies.org/catalog/29043/the-science-and-practice-of-team-science</a:t>
            </a:r>
            <a:endParaRPr lang="en-US" sz="900" kern="1200" dirty="0">
              <a:solidFill>
                <a:schemeClr val="tx1"/>
              </a:solidFill>
              <a:effectLst/>
              <a:latin typeface="+mn-lt"/>
              <a:ea typeface="+mn-ea"/>
              <a:cs typeface="+mn-cs"/>
            </a:endParaRPr>
          </a:p>
          <a:p>
            <a:r>
              <a:rPr lang="en-US" sz="900" b="1" u="sng" kern="1200" dirty="0">
                <a:solidFill>
                  <a:schemeClr val="tx1"/>
                </a:solidFill>
                <a:effectLst/>
                <a:latin typeface="+mn-lt"/>
                <a:ea typeface="+mn-ea"/>
                <a:cs typeface="+mn-cs"/>
                <a:hlinkClick r:id="rId4"/>
              </a:rPr>
              <a:t>AI and the Future of Work: An Update</a:t>
            </a:r>
            <a:r>
              <a:rPr lang="en-US" sz="900" kern="1200" dirty="0">
                <a:solidFill>
                  <a:schemeClr val="tx1"/>
                </a:solidFill>
                <a:effectLst/>
                <a:latin typeface="+mn-lt"/>
                <a:ea typeface="+mn-ea"/>
                <a:cs typeface="+mn-cs"/>
              </a:rPr>
              <a:t>: A study to review current workforce implications of AI and related technologies including for economic productivity and growth, job stability, equity, and income inequality, identify key open questions, and describe salient research opportunities and data needs. It builds on the 2017 Academies study, </a:t>
            </a:r>
            <a:r>
              <a:rPr lang="en-US" sz="900" u="sng" kern="1200" dirty="0">
                <a:solidFill>
                  <a:schemeClr val="tx1"/>
                </a:solidFill>
                <a:effectLst/>
                <a:latin typeface="+mn-lt"/>
                <a:ea typeface="+mn-ea"/>
                <a:cs typeface="+mn-cs"/>
                <a:hlinkClick r:id="rId5"/>
              </a:rPr>
              <a:t>Information Technology and the U.S. Workforce: Where Are We and Where Do We Go from Here? </a:t>
            </a:r>
            <a:r>
              <a:rPr lang="en-US" sz="900" kern="1200" dirty="0">
                <a:solidFill>
                  <a:schemeClr val="tx1"/>
                </a:solidFill>
                <a:effectLst/>
                <a:latin typeface="+mn-lt"/>
                <a:ea typeface="+mn-ea"/>
                <a:cs typeface="+mn-cs"/>
              </a:rPr>
              <a:t> The study was completed and report released.  The report is available at </a:t>
            </a:r>
            <a:r>
              <a:rPr lang="en-US" sz="900" u="sng" kern="1200" dirty="0">
                <a:solidFill>
                  <a:schemeClr val="tx1"/>
                </a:solidFill>
                <a:effectLst/>
                <a:latin typeface="+mn-lt"/>
                <a:ea typeface="+mn-ea"/>
                <a:cs typeface="+mn-cs"/>
                <a:hlinkClick r:id="rId6"/>
              </a:rPr>
              <a:t>https://nap.nationalacademies.org/catalog/27644/artificial-intelligence-and-the-future-of-work</a:t>
            </a:r>
            <a:r>
              <a:rPr lang="en-US" sz="900" kern="1200" dirty="0">
                <a:solidFill>
                  <a:schemeClr val="tx1"/>
                </a:solidFill>
                <a:effectLst/>
                <a:latin typeface="+mn-lt"/>
                <a:ea typeface="+mn-ea"/>
                <a:cs typeface="+mn-cs"/>
              </a:rPr>
              <a:t>. </a:t>
            </a:r>
          </a:p>
          <a:p>
            <a:r>
              <a:rPr lang="en-US" sz="900" b="1" kern="1200" dirty="0">
                <a:solidFill>
                  <a:schemeClr val="tx1"/>
                </a:solidFill>
                <a:effectLst/>
                <a:latin typeface="+mn-lt"/>
                <a:ea typeface="+mn-ea"/>
                <a:cs typeface="+mn-cs"/>
              </a:rPr>
              <a:t>Navigating the AI Landscape: Strategies for State and Local Leaders: </a:t>
            </a:r>
            <a:r>
              <a:rPr lang="en-US" sz="900" kern="1200" dirty="0">
                <a:solidFill>
                  <a:schemeClr val="tx1"/>
                </a:solidFill>
                <a:effectLst/>
                <a:latin typeface="+mn-lt"/>
                <a:ea typeface="+mn-ea"/>
                <a:cs typeface="+mn-cs"/>
              </a:rPr>
              <a:t>Collaboration with </a:t>
            </a:r>
            <a:r>
              <a:rPr lang="en-US" sz="900" u="sng" kern="1200" dirty="0">
                <a:solidFill>
                  <a:schemeClr val="tx1"/>
                </a:solidFill>
                <a:effectLst/>
                <a:latin typeface="+mn-lt"/>
                <a:ea typeface="+mn-ea"/>
                <a:cs typeface="+mn-cs"/>
                <a:hlinkClick r:id="rId7"/>
              </a:rPr>
              <a:t>Societal Experts Action Network [SEAN]</a:t>
            </a:r>
            <a:r>
              <a:rPr lang="en-US" sz="900" kern="1200" dirty="0">
                <a:solidFill>
                  <a:schemeClr val="tx1"/>
                </a:solidFill>
                <a:effectLst/>
                <a:latin typeface="+mn-lt"/>
                <a:ea typeface="+mn-ea"/>
                <a:cs typeface="+mn-cs"/>
              </a:rPr>
              <a:t>. State and local decision makers are often left without guidance and resources around new technologies at the federal level.  The workshop focuses on AI needs and challenges within the rapid response framework of SEAN (given rapid AI evolution). BOHSI member (and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Nathan McNeese co-author a Rapid Expert Consultation (REC) that followed from this activity. Strategies for Integrating AI into State and Local Government Decision Making is out along with additional materials (interactive overview and a 1-pager:  </a:t>
            </a:r>
            <a:r>
              <a:rPr lang="en-US" sz="900" u="sng" kern="1200" dirty="0">
                <a:solidFill>
                  <a:schemeClr val="tx1"/>
                </a:solidFill>
                <a:effectLst/>
                <a:latin typeface="+mn-lt"/>
                <a:ea typeface="+mn-ea"/>
                <a:cs typeface="+mn-cs"/>
                <a:hlinkClick r:id="rId8"/>
              </a:rPr>
              <a:t>Strategies for Integrating AI into State and Local Government Decision Making Webinar</a:t>
            </a:r>
            <a:r>
              <a:rPr lang="en-US" sz="900" kern="1200" dirty="0">
                <a:solidFill>
                  <a:schemeClr val="tx1"/>
                </a:solidFill>
                <a:effectLst/>
                <a:latin typeface="+mn-lt"/>
                <a:ea typeface="+mn-ea"/>
                <a:cs typeface="+mn-cs"/>
              </a:rPr>
              <a:t>.  This is part of a larger series of activities focused on AI and state/local leaders.  The topic has garnered interest from both the AI perspective as well as policymaking at the state and local levels (given the current environment pushing more down to that level).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FAA Cabin Evacuation and Seat Pitch Design:</a:t>
            </a:r>
            <a:r>
              <a:rPr lang="en-US" sz="900" kern="1200" dirty="0">
                <a:solidFill>
                  <a:schemeClr val="tx1"/>
                </a:solidFill>
                <a:effectLst/>
                <a:latin typeface="+mn-lt"/>
                <a:ea typeface="+mn-ea"/>
                <a:cs typeface="+mn-cs"/>
              </a:rPr>
              <a:t> From the FAA Re-authorization Bill: “The FAA Administrator shall seek to enter into 1 or more agreements with the National Academies to support the activities of the Aeromedical Innovation and Modernization working group described in subsection (c) of Section 411.” BOHSI member (and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Nancy Currie-Gregg chaired the committee.  The public webinar and briefings have occurred.  It has also received a fair amount of media coverage and interest from Congress.  The final report, </a:t>
            </a:r>
            <a:r>
              <a:rPr lang="en-US" sz="900" i="1" kern="1200" dirty="0">
                <a:solidFill>
                  <a:schemeClr val="tx1"/>
                </a:solidFill>
                <a:effectLst/>
                <a:latin typeface="+mn-lt"/>
                <a:ea typeface="+mn-ea"/>
                <a:cs typeface="+mn-cs"/>
              </a:rPr>
              <a:t>Peer Review of the Federal Aviation Administration’s Study of the Effects of Passenger Seat Width and Pitch on Airplane Evacuation Performance</a:t>
            </a:r>
            <a:r>
              <a:rPr lang="en-US" sz="900" kern="1200" dirty="0">
                <a:solidFill>
                  <a:schemeClr val="tx1"/>
                </a:solidFill>
                <a:effectLst/>
                <a:latin typeface="+mn-lt"/>
                <a:ea typeface="+mn-ea"/>
                <a:cs typeface="+mn-cs"/>
              </a:rPr>
              <a:t>, is available at </a:t>
            </a:r>
            <a:r>
              <a:rPr lang="en-US" sz="900" u="sng" kern="1200" dirty="0">
                <a:solidFill>
                  <a:schemeClr val="tx1"/>
                </a:solidFill>
                <a:effectLst/>
                <a:latin typeface="+mn-lt"/>
                <a:ea typeface="+mn-ea"/>
                <a:cs typeface="+mn-cs"/>
                <a:hlinkClick r:id="rId9"/>
              </a:rPr>
              <a:t>https://nap.nationalacademies.org/catalog/29070/peer-review-of-the-federal-aviation-administrations-study-of-the-effects-of-passenger-seat-width-and-pitch-on-airplane-evacuation-performance</a:t>
            </a:r>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98E569FD-069E-7DB4-3956-AC9C3D10A9C7}"/>
              </a:ext>
            </a:extLst>
          </p:cNvPr>
          <p:cNvSpPr>
            <a:spLocks noGrp="1"/>
          </p:cNvSpPr>
          <p:nvPr>
            <p:ph type="sldNum" sz="quarter" idx="5"/>
          </p:nvPr>
        </p:nvSpPr>
        <p:spPr/>
        <p:txBody>
          <a:bodyPr/>
          <a:lstStyle/>
          <a:p>
            <a:pPr>
              <a:defRPr/>
            </a:pPr>
            <a:fld id="{6623FD58-7A4C-A646-9CDB-77F36BF434E7}" type="slidenum">
              <a:rPr lang="en-US" altLang="en-US" smtClean="0"/>
              <a:pPr>
                <a:defRPr/>
              </a:pPr>
              <a:t>5</a:t>
            </a:fld>
            <a:endParaRPr lang="en-US" altLang="en-US"/>
          </a:p>
        </p:txBody>
      </p:sp>
    </p:spTree>
    <p:extLst>
      <p:ext uri="{BB962C8B-B14F-4D97-AF65-F5344CB8AC3E}">
        <p14:creationId xmlns:p14="http://schemas.microsoft.com/office/powerpoint/2010/main" val="422376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979BA-313D-9CDC-4FB2-F5027E12B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8BB96-8A96-DD44-EA1E-F7E88B76C9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CCC6B-4296-33F0-C60C-4307D8AF451A}"/>
              </a:ext>
            </a:extLst>
          </p:cNvPr>
          <p:cNvSpPr>
            <a:spLocks noGrp="1"/>
          </p:cNvSpPr>
          <p:nvPr>
            <p:ph type="body" idx="1"/>
          </p:nvPr>
        </p:nvSpPr>
        <p:spPr/>
        <p:txBody>
          <a:bodyPr/>
          <a:lstStyle/>
          <a:p>
            <a:r>
              <a:rPr lang="en-US" sz="900" b="1"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Research and Application in Team Science</a:t>
            </a:r>
            <a:r>
              <a:rPr lang="en-US" sz="900" kern="1200" dirty="0">
                <a:solidFill>
                  <a:schemeClr val="tx1"/>
                </a:solidFill>
                <a:effectLst/>
                <a:latin typeface="+mn-lt"/>
                <a:ea typeface="+mn-ea"/>
                <a:cs typeface="+mn-cs"/>
              </a:rPr>
              <a:t>: A consensus study with the objectives to (1) understand team science, including best practices, barriers, impacts, and the role of virtual and hybrid environments; (2) develop a contemporary understanding of best practices in team science; (3) evaluate the growing role of virtual and hybrid teams; (4) identify gaps in resources and training for team science; and (5) better understand how to measure the effectiveness of teams. The report is complete.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Erin Chiou was part of the committee.  The final report, </a:t>
            </a:r>
            <a:r>
              <a:rPr lang="en-US" sz="900" i="1" kern="1200" dirty="0">
                <a:solidFill>
                  <a:schemeClr val="tx1"/>
                </a:solidFill>
                <a:effectLst/>
                <a:latin typeface="+mn-lt"/>
                <a:ea typeface="+mn-ea"/>
                <a:cs typeface="+mn-cs"/>
              </a:rPr>
              <a:t>The Science and Practice of Team Science</a:t>
            </a:r>
            <a:r>
              <a:rPr lang="en-US" sz="900" kern="1200" dirty="0">
                <a:solidFill>
                  <a:schemeClr val="tx1"/>
                </a:solidFill>
                <a:effectLst/>
                <a:latin typeface="+mn-lt"/>
                <a:ea typeface="+mn-ea"/>
                <a:cs typeface="+mn-cs"/>
              </a:rPr>
              <a:t>, is available at </a:t>
            </a:r>
            <a:r>
              <a:rPr lang="en-US" sz="900" u="sng" kern="1200" dirty="0">
                <a:solidFill>
                  <a:schemeClr val="tx1"/>
                </a:solidFill>
                <a:effectLst/>
                <a:latin typeface="+mn-lt"/>
                <a:ea typeface="+mn-ea"/>
                <a:cs typeface="+mn-cs"/>
                <a:hlinkClick r:id="rId3"/>
              </a:rPr>
              <a:t>https://nap.nationalacademies.org/catalog/29043/the-science-and-practice-of-team-science</a:t>
            </a:r>
            <a:endParaRPr lang="en-US" sz="900" kern="1200" dirty="0">
              <a:solidFill>
                <a:schemeClr val="tx1"/>
              </a:solidFill>
              <a:effectLst/>
              <a:latin typeface="+mn-lt"/>
              <a:ea typeface="+mn-ea"/>
              <a:cs typeface="+mn-cs"/>
            </a:endParaRPr>
          </a:p>
          <a:p>
            <a:r>
              <a:rPr lang="en-US" sz="900" b="1" u="sng" kern="1200" dirty="0">
                <a:solidFill>
                  <a:schemeClr val="tx1"/>
                </a:solidFill>
                <a:effectLst/>
                <a:latin typeface="+mn-lt"/>
                <a:ea typeface="+mn-ea"/>
                <a:cs typeface="+mn-cs"/>
                <a:hlinkClick r:id="rId4"/>
              </a:rPr>
              <a:t>AI and the Future of Work: An Update</a:t>
            </a:r>
            <a:r>
              <a:rPr lang="en-US" sz="900" kern="1200" dirty="0">
                <a:solidFill>
                  <a:schemeClr val="tx1"/>
                </a:solidFill>
                <a:effectLst/>
                <a:latin typeface="+mn-lt"/>
                <a:ea typeface="+mn-ea"/>
                <a:cs typeface="+mn-cs"/>
              </a:rPr>
              <a:t>: A study to review current workforce implications of AI and related technologies including for economic productivity and growth, job stability, equity, and income inequality, identify key open questions, and describe salient research opportunities and data needs. It builds on the 2017 Academies study, </a:t>
            </a:r>
            <a:r>
              <a:rPr lang="en-US" sz="900" u="sng" kern="1200" dirty="0">
                <a:solidFill>
                  <a:schemeClr val="tx1"/>
                </a:solidFill>
                <a:effectLst/>
                <a:latin typeface="+mn-lt"/>
                <a:ea typeface="+mn-ea"/>
                <a:cs typeface="+mn-cs"/>
                <a:hlinkClick r:id="rId5"/>
              </a:rPr>
              <a:t>Information Technology and the U.S. Workforce: Where Are We and Where Do We Go from Here? </a:t>
            </a:r>
            <a:r>
              <a:rPr lang="en-US" sz="900" kern="1200" dirty="0">
                <a:solidFill>
                  <a:schemeClr val="tx1"/>
                </a:solidFill>
                <a:effectLst/>
                <a:latin typeface="+mn-lt"/>
                <a:ea typeface="+mn-ea"/>
                <a:cs typeface="+mn-cs"/>
              </a:rPr>
              <a:t> The study was completed and report released.  The report is available at </a:t>
            </a:r>
            <a:r>
              <a:rPr lang="en-US" sz="900" u="sng" kern="1200" dirty="0">
                <a:solidFill>
                  <a:schemeClr val="tx1"/>
                </a:solidFill>
                <a:effectLst/>
                <a:latin typeface="+mn-lt"/>
                <a:ea typeface="+mn-ea"/>
                <a:cs typeface="+mn-cs"/>
                <a:hlinkClick r:id="rId6"/>
              </a:rPr>
              <a:t>https://nap.nationalacademies.org/catalog/27644/artificial-intelligence-and-the-future-of-work</a:t>
            </a:r>
            <a:r>
              <a:rPr lang="en-US" sz="900" kern="1200" dirty="0">
                <a:solidFill>
                  <a:schemeClr val="tx1"/>
                </a:solidFill>
                <a:effectLst/>
                <a:latin typeface="+mn-lt"/>
                <a:ea typeface="+mn-ea"/>
                <a:cs typeface="+mn-cs"/>
              </a:rPr>
              <a:t>. </a:t>
            </a:r>
          </a:p>
          <a:p>
            <a:r>
              <a:rPr lang="en-US" sz="900" b="1" kern="1200" dirty="0">
                <a:solidFill>
                  <a:schemeClr val="tx1"/>
                </a:solidFill>
                <a:effectLst/>
                <a:latin typeface="+mn-lt"/>
                <a:ea typeface="+mn-ea"/>
                <a:cs typeface="+mn-cs"/>
              </a:rPr>
              <a:t>Navigating the AI Landscape: Strategies for State and Local Leaders: </a:t>
            </a:r>
            <a:r>
              <a:rPr lang="en-US" sz="900" kern="1200" dirty="0">
                <a:solidFill>
                  <a:schemeClr val="tx1"/>
                </a:solidFill>
                <a:effectLst/>
                <a:latin typeface="+mn-lt"/>
                <a:ea typeface="+mn-ea"/>
                <a:cs typeface="+mn-cs"/>
              </a:rPr>
              <a:t>Collaboration with </a:t>
            </a:r>
            <a:r>
              <a:rPr lang="en-US" sz="900" u="sng" kern="1200" dirty="0">
                <a:solidFill>
                  <a:schemeClr val="tx1"/>
                </a:solidFill>
                <a:effectLst/>
                <a:latin typeface="+mn-lt"/>
                <a:ea typeface="+mn-ea"/>
                <a:cs typeface="+mn-cs"/>
                <a:hlinkClick r:id="rId7"/>
              </a:rPr>
              <a:t>Societal Experts Action Network [SEAN]</a:t>
            </a:r>
            <a:r>
              <a:rPr lang="en-US" sz="900" kern="1200" dirty="0">
                <a:solidFill>
                  <a:schemeClr val="tx1"/>
                </a:solidFill>
                <a:effectLst/>
                <a:latin typeface="+mn-lt"/>
                <a:ea typeface="+mn-ea"/>
                <a:cs typeface="+mn-cs"/>
              </a:rPr>
              <a:t>. State and local decision makers are often left without guidance and resources around new technologies at the federal level.  The workshop focuses on AI needs and challenges within the rapid response framework of SEAN (given rapid AI evolution). BOHSI member (and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Nathan McNeese co-author a Rapid Expert Consultation (REC) that followed from this activity. Strategies for Integrating AI into State and Local Government Decision Making is out along with additional materials (interactive overview and a 1-pager:  </a:t>
            </a:r>
            <a:r>
              <a:rPr lang="en-US" sz="900" u="sng" kern="1200" dirty="0">
                <a:solidFill>
                  <a:schemeClr val="tx1"/>
                </a:solidFill>
                <a:effectLst/>
                <a:latin typeface="+mn-lt"/>
                <a:ea typeface="+mn-ea"/>
                <a:cs typeface="+mn-cs"/>
                <a:hlinkClick r:id="rId8"/>
              </a:rPr>
              <a:t>Strategies for Integrating AI into State and Local Government Decision Making Webinar</a:t>
            </a:r>
            <a:r>
              <a:rPr lang="en-US" sz="900" kern="1200" dirty="0">
                <a:solidFill>
                  <a:schemeClr val="tx1"/>
                </a:solidFill>
                <a:effectLst/>
                <a:latin typeface="+mn-lt"/>
                <a:ea typeface="+mn-ea"/>
                <a:cs typeface="+mn-cs"/>
              </a:rPr>
              <a:t>.  This is part of a larger series of activities focused on AI and state/local leaders.  The topic has garnered interest from both the AI perspective as well as policymaking at the state and local levels (given the current environment pushing more down to that level).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FAA Cabin Evacuation and Seat Pitch Design:</a:t>
            </a:r>
            <a:r>
              <a:rPr lang="en-US" sz="900" kern="1200" dirty="0">
                <a:solidFill>
                  <a:schemeClr val="tx1"/>
                </a:solidFill>
                <a:effectLst/>
                <a:latin typeface="+mn-lt"/>
                <a:ea typeface="+mn-ea"/>
                <a:cs typeface="+mn-cs"/>
              </a:rPr>
              <a:t> From the FAA Re-authorization Bill: “The FAA Administrator shall seek to enter into 1 or more agreements with the National Academies to support the activities of the Aeromedical Innovation and Modernization working group described in subsection (c) of Section 411.” BOHSI member (and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Nancy Currie-Gregg chaired the committee.  The public webinar and briefings have occurred.  It has also received a fair amount of media coverage and interest from Congress.  The final report, </a:t>
            </a:r>
            <a:r>
              <a:rPr lang="en-US" sz="900" i="1" kern="1200" dirty="0">
                <a:solidFill>
                  <a:schemeClr val="tx1"/>
                </a:solidFill>
                <a:effectLst/>
                <a:latin typeface="+mn-lt"/>
                <a:ea typeface="+mn-ea"/>
                <a:cs typeface="+mn-cs"/>
              </a:rPr>
              <a:t>Peer Review of the Federal Aviation Administration’s Study of the Effects of Passenger Seat Width and Pitch on Airplane Evacuation Performance</a:t>
            </a:r>
            <a:r>
              <a:rPr lang="en-US" sz="900" kern="1200" dirty="0">
                <a:solidFill>
                  <a:schemeClr val="tx1"/>
                </a:solidFill>
                <a:effectLst/>
                <a:latin typeface="+mn-lt"/>
                <a:ea typeface="+mn-ea"/>
                <a:cs typeface="+mn-cs"/>
              </a:rPr>
              <a:t>, is available at </a:t>
            </a:r>
            <a:r>
              <a:rPr lang="en-US" sz="900" u="sng" kern="1200" dirty="0">
                <a:solidFill>
                  <a:schemeClr val="tx1"/>
                </a:solidFill>
                <a:effectLst/>
                <a:latin typeface="+mn-lt"/>
                <a:ea typeface="+mn-ea"/>
                <a:cs typeface="+mn-cs"/>
                <a:hlinkClick r:id="rId9"/>
              </a:rPr>
              <a:t>https://nap.nationalacademies.org/catalog/29070/peer-review-of-the-federal-aviation-administrations-study-of-the-effects-of-passenger-seat-width-and-pitch-on-airplane-evacuation-performance</a:t>
            </a:r>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3646E943-3743-D9B8-5DA4-2AA3DFE0B42E}"/>
              </a:ext>
            </a:extLst>
          </p:cNvPr>
          <p:cNvSpPr>
            <a:spLocks noGrp="1"/>
          </p:cNvSpPr>
          <p:nvPr>
            <p:ph type="sldNum" sz="quarter" idx="5"/>
          </p:nvPr>
        </p:nvSpPr>
        <p:spPr/>
        <p:txBody>
          <a:bodyPr/>
          <a:lstStyle/>
          <a:p>
            <a:pPr>
              <a:defRPr/>
            </a:pPr>
            <a:fld id="{6623FD58-7A4C-A646-9CDB-77F36BF434E7}" type="slidenum">
              <a:rPr lang="en-US" altLang="en-US" smtClean="0"/>
              <a:pPr>
                <a:defRPr/>
              </a:pPr>
              <a:t>6</a:t>
            </a:fld>
            <a:endParaRPr lang="en-US" altLang="en-US"/>
          </a:p>
        </p:txBody>
      </p:sp>
    </p:spTree>
    <p:extLst>
      <p:ext uri="{BB962C8B-B14F-4D97-AF65-F5344CB8AC3E}">
        <p14:creationId xmlns:p14="http://schemas.microsoft.com/office/powerpoint/2010/main" val="388065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4778-5737-6FAD-8E23-FD4D395DB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C7104-70DA-40A4-90ED-3A9D6966E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005BC-8BD0-2713-7BAB-5364D4950E1B}"/>
              </a:ext>
            </a:extLst>
          </p:cNvPr>
          <p:cNvSpPr>
            <a:spLocks noGrp="1"/>
          </p:cNvSpPr>
          <p:nvPr>
            <p:ph type="body" idx="1"/>
          </p:nvPr>
        </p:nvSpPr>
        <p:spPr/>
        <p:txBody>
          <a:bodyPr/>
          <a:lstStyle/>
          <a:p>
            <a:r>
              <a:rPr lang="en-US" sz="900" b="1"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Research and Application in Team Science</a:t>
            </a:r>
            <a:r>
              <a:rPr lang="en-US" sz="900" kern="1200" dirty="0">
                <a:solidFill>
                  <a:schemeClr val="tx1"/>
                </a:solidFill>
                <a:effectLst/>
                <a:latin typeface="+mn-lt"/>
                <a:ea typeface="+mn-ea"/>
                <a:cs typeface="+mn-cs"/>
              </a:rPr>
              <a:t>: A consensus study with the objectives to (1) understand team science, including best practices, barriers, impacts, and the role of virtual and hybrid environments; (2) develop a contemporary understanding of best practices in team science; (3) evaluate the growing role of virtual and hybrid teams; (4) identify gaps in resources and training for team science; and (5) better understand how to measure the effectiveness of teams. The report is complete.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Erin Chiou was part of the committee.  The final report, </a:t>
            </a:r>
            <a:r>
              <a:rPr lang="en-US" sz="900" i="1" kern="1200" dirty="0">
                <a:solidFill>
                  <a:schemeClr val="tx1"/>
                </a:solidFill>
                <a:effectLst/>
                <a:latin typeface="+mn-lt"/>
                <a:ea typeface="+mn-ea"/>
                <a:cs typeface="+mn-cs"/>
              </a:rPr>
              <a:t>The Science and Practice of Team Science</a:t>
            </a:r>
            <a:r>
              <a:rPr lang="en-US" sz="900" kern="1200" dirty="0">
                <a:solidFill>
                  <a:schemeClr val="tx1"/>
                </a:solidFill>
                <a:effectLst/>
                <a:latin typeface="+mn-lt"/>
                <a:ea typeface="+mn-ea"/>
                <a:cs typeface="+mn-cs"/>
              </a:rPr>
              <a:t>, is available at </a:t>
            </a:r>
            <a:r>
              <a:rPr lang="en-US" sz="900" u="sng" kern="1200" dirty="0">
                <a:solidFill>
                  <a:schemeClr val="tx1"/>
                </a:solidFill>
                <a:effectLst/>
                <a:latin typeface="+mn-lt"/>
                <a:ea typeface="+mn-ea"/>
                <a:cs typeface="+mn-cs"/>
                <a:hlinkClick r:id="rId3"/>
              </a:rPr>
              <a:t>https://nap.nationalacademies.org/catalog/29043/the-science-and-practice-of-team-science</a:t>
            </a:r>
            <a:endParaRPr lang="en-US" sz="900" kern="1200" dirty="0">
              <a:solidFill>
                <a:schemeClr val="tx1"/>
              </a:solidFill>
              <a:effectLst/>
              <a:latin typeface="+mn-lt"/>
              <a:ea typeface="+mn-ea"/>
              <a:cs typeface="+mn-cs"/>
            </a:endParaRPr>
          </a:p>
          <a:p>
            <a:r>
              <a:rPr lang="en-US" sz="900" b="1" u="sng" kern="1200" dirty="0">
                <a:solidFill>
                  <a:schemeClr val="tx1"/>
                </a:solidFill>
                <a:effectLst/>
                <a:latin typeface="+mn-lt"/>
                <a:ea typeface="+mn-ea"/>
                <a:cs typeface="+mn-cs"/>
                <a:hlinkClick r:id="rId4"/>
              </a:rPr>
              <a:t>AI and the Future of Work: An Update</a:t>
            </a:r>
            <a:r>
              <a:rPr lang="en-US" sz="900" kern="1200" dirty="0">
                <a:solidFill>
                  <a:schemeClr val="tx1"/>
                </a:solidFill>
                <a:effectLst/>
                <a:latin typeface="+mn-lt"/>
                <a:ea typeface="+mn-ea"/>
                <a:cs typeface="+mn-cs"/>
              </a:rPr>
              <a:t>: A study to review current workforce implications of AI and related technologies including for economic productivity and growth, job stability, equity, and income inequality, identify key open questions, and describe salient research opportunities and data needs. It builds on the 2017 Academies study, </a:t>
            </a:r>
            <a:r>
              <a:rPr lang="en-US" sz="900" u="sng" kern="1200" dirty="0">
                <a:solidFill>
                  <a:schemeClr val="tx1"/>
                </a:solidFill>
                <a:effectLst/>
                <a:latin typeface="+mn-lt"/>
                <a:ea typeface="+mn-ea"/>
                <a:cs typeface="+mn-cs"/>
                <a:hlinkClick r:id="rId5"/>
              </a:rPr>
              <a:t>Information Technology and the U.S. Workforce: Where Are We and Where Do We Go from Here? </a:t>
            </a:r>
            <a:r>
              <a:rPr lang="en-US" sz="900" kern="1200" dirty="0">
                <a:solidFill>
                  <a:schemeClr val="tx1"/>
                </a:solidFill>
                <a:effectLst/>
                <a:latin typeface="+mn-lt"/>
                <a:ea typeface="+mn-ea"/>
                <a:cs typeface="+mn-cs"/>
              </a:rPr>
              <a:t> The study was completed and report released.  The report is available at </a:t>
            </a:r>
            <a:r>
              <a:rPr lang="en-US" sz="900" u="sng" kern="1200" dirty="0">
                <a:solidFill>
                  <a:schemeClr val="tx1"/>
                </a:solidFill>
                <a:effectLst/>
                <a:latin typeface="+mn-lt"/>
                <a:ea typeface="+mn-ea"/>
                <a:cs typeface="+mn-cs"/>
                <a:hlinkClick r:id="rId6"/>
              </a:rPr>
              <a:t>https://nap.nationalacademies.org/catalog/27644/artificial-intelligence-and-the-future-of-work</a:t>
            </a:r>
            <a:r>
              <a:rPr lang="en-US" sz="900" kern="1200" dirty="0">
                <a:solidFill>
                  <a:schemeClr val="tx1"/>
                </a:solidFill>
                <a:effectLst/>
                <a:latin typeface="+mn-lt"/>
                <a:ea typeface="+mn-ea"/>
                <a:cs typeface="+mn-cs"/>
              </a:rPr>
              <a:t>. </a:t>
            </a:r>
          </a:p>
          <a:p>
            <a:r>
              <a:rPr lang="en-US" sz="900" b="1" kern="1200" dirty="0">
                <a:solidFill>
                  <a:schemeClr val="tx1"/>
                </a:solidFill>
                <a:effectLst/>
                <a:latin typeface="+mn-lt"/>
                <a:ea typeface="+mn-ea"/>
                <a:cs typeface="+mn-cs"/>
              </a:rPr>
              <a:t>Navigating the AI Landscape: Strategies for State and Local Leaders: </a:t>
            </a:r>
            <a:r>
              <a:rPr lang="en-US" sz="900" kern="1200" dirty="0">
                <a:solidFill>
                  <a:schemeClr val="tx1"/>
                </a:solidFill>
                <a:effectLst/>
                <a:latin typeface="+mn-lt"/>
                <a:ea typeface="+mn-ea"/>
                <a:cs typeface="+mn-cs"/>
              </a:rPr>
              <a:t>Collaboration with </a:t>
            </a:r>
            <a:r>
              <a:rPr lang="en-US" sz="900" u="sng" kern="1200" dirty="0">
                <a:solidFill>
                  <a:schemeClr val="tx1"/>
                </a:solidFill>
                <a:effectLst/>
                <a:latin typeface="+mn-lt"/>
                <a:ea typeface="+mn-ea"/>
                <a:cs typeface="+mn-cs"/>
                <a:hlinkClick r:id="rId7"/>
              </a:rPr>
              <a:t>Societal Experts Action Network [SEAN]</a:t>
            </a:r>
            <a:r>
              <a:rPr lang="en-US" sz="900" kern="1200" dirty="0">
                <a:solidFill>
                  <a:schemeClr val="tx1"/>
                </a:solidFill>
                <a:effectLst/>
                <a:latin typeface="+mn-lt"/>
                <a:ea typeface="+mn-ea"/>
                <a:cs typeface="+mn-cs"/>
              </a:rPr>
              <a:t>. State and local decision makers are often left without guidance and resources around new technologies at the federal level.  The workshop focuses on AI needs and challenges within the rapid response framework of SEAN (given rapid AI evolution). BOHSI member (and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Nathan McNeese co-author a Rapid Expert Consultation (REC) that followed from this activity. Strategies for Integrating AI into State and Local Government Decision Making is out along with additional materials (interactive overview and a 1-pager:  </a:t>
            </a:r>
            <a:r>
              <a:rPr lang="en-US" sz="900" u="sng" kern="1200" dirty="0">
                <a:solidFill>
                  <a:schemeClr val="tx1"/>
                </a:solidFill>
                <a:effectLst/>
                <a:latin typeface="+mn-lt"/>
                <a:ea typeface="+mn-ea"/>
                <a:cs typeface="+mn-cs"/>
                <a:hlinkClick r:id="rId8"/>
              </a:rPr>
              <a:t>Strategies for Integrating AI into State and Local Government Decision Making Webinar</a:t>
            </a:r>
            <a:r>
              <a:rPr lang="en-US" sz="900" kern="1200" dirty="0">
                <a:solidFill>
                  <a:schemeClr val="tx1"/>
                </a:solidFill>
                <a:effectLst/>
                <a:latin typeface="+mn-lt"/>
                <a:ea typeface="+mn-ea"/>
                <a:cs typeface="+mn-cs"/>
              </a:rPr>
              <a:t>.  This is part of a larger series of activities focused on AI and state/local leaders.  The topic has garnered interest from both the AI perspective as well as policymaking at the state and local levels (given the current environment pushing more down to that level).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FAA Cabin Evacuation and Seat Pitch Design:</a:t>
            </a:r>
            <a:r>
              <a:rPr lang="en-US" sz="900" kern="1200" dirty="0">
                <a:solidFill>
                  <a:schemeClr val="tx1"/>
                </a:solidFill>
                <a:effectLst/>
                <a:latin typeface="+mn-lt"/>
                <a:ea typeface="+mn-ea"/>
                <a:cs typeface="+mn-cs"/>
              </a:rPr>
              <a:t> From the FAA Re-authorization Bill: “The FAA Administrator shall seek to enter into 1 or more agreements with the National Academies to support the activities of the Aeromedical Innovation and Modernization working group described in subsection (c) of Section 411.” BOHSI member (and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Nancy Currie-Gregg chaired the committee.  The public webinar and briefings have occurred.  It has also received a fair amount of media coverage and interest from Congress.  The final report, </a:t>
            </a:r>
            <a:r>
              <a:rPr lang="en-US" sz="900" i="1" kern="1200" dirty="0">
                <a:solidFill>
                  <a:schemeClr val="tx1"/>
                </a:solidFill>
                <a:effectLst/>
                <a:latin typeface="+mn-lt"/>
                <a:ea typeface="+mn-ea"/>
                <a:cs typeface="+mn-cs"/>
              </a:rPr>
              <a:t>Peer Review of the Federal Aviation Administration’s Study of the Effects of Passenger Seat Width and Pitch on Airplane Evacuation Performance</a:t>
            </a:r>
            <a:r>
              <a:rPr lang="en-US" sz="900" kern="1200" dirty="0">
                <a:solidFill>
                  <a:schemeClr val="tx1"/>
                </a:solidFill>
                <a:effectLst/>
                <a:latin typeface="+mn-lt"/>
                <a:ea typeface="+mn-ea"/>
                <a:cs typeface="+mn-cs"/>
              </a:rPr>
              <a:t>, is available at </a:t>
            </a:r>
            <a:r>
              <a:rPr lang="en-US" sz="900" u="sng" kern="1200" dirty="0">
                <a:solidFill>
                  <a:schemeClr val="tx1"/>
                </a:solidFill>
                <a:effectLst/>
                <a:latin typeface="+mn-lt"/>
                <a:ea typeface="+mn-ea"/>
                <a:cs typeface="+mn-cs"/>
                <a:hlinkClick r:id="rId9"/>
              </a:rPr>
              <a:t>https://nap.nationalacademies.org/catalog/29070/peer-review-of-the-federal-aviation-administrations-study-of-the-effects-of-passenger-seat-width-and-pitch-on-airplane-evacuation-performance</a:t>
            </a:r>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A2DB4AFC-73DB-5944-2A4F-F9278101FE12}"/>
              </a:ext>
            </a:extLst>
          </p:cNvPr>
          <p:cNvSpPr>
            <a:spLocks noGrp="1"/>
          </p:cNvSpPr>
          <p:nvPr>
            <p:ph type="sldNum" sz="quarter" idx="5"/>
          </p:nvPr>
        </p:nvSpPr>
        <p:spPr/>
        <p:txBody>
          <a:bodyPr/>
          <a:lstStyle/>
          <a:p>
            <a:pPr>
              <a:defRPr/>
            </a:pPr>
            <a:fld id="{6623FD58-7A4C-A646-9CDB-77F36BF434E7}" type="slidenum">
              <a:rPr lang="en-US" altLang="en-US" smtClean="0"/>
              <a:pPr>
                <a:defRPr/>
              </a:pPr>
              <a:t>7</a:t>
            </a:fld>
            <a:endParaRPr lang="en-US" altLang="en-US"/>
          </a:p>
        </p:txBody>
      </p:sp>
    </p:spTree>
    <p:extLst>
      <p:ext uri="{BB962C8B-B14F-4D97-AF65-F5344CB8AC3E}">
        <p14:creationId xmlns:p14="http://schemas.microsoft.com/office/powerpoint/2010/main" val="183660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E369A-DF38-0937-197E-3F01DFCFE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747D9-1EF4-52B8-BF5F-4AF85697A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87F8B-84DB-8C2D-898F-48977B94CC33}"/>
              </a:ext>
            </a:extLst>
          </p:cNvPr>
          <p:cNvSpPr>
            <a:spLocks noGrp="1"/>
          </p:cNvSpPr>
          <p:nvPr>
            <p:ph type="body" idx="1"/>
          </p:nvPr>
        </p:nvSpPr>
        <p:spPr/>
        <p:txBody>
          <a:bodyPr/>
          <a:lstStyle/>
          <a:p>
            <a:r>
              <a:rPr lang="en-US" sz="900" b="1"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Research and Application in Team Science</a:t>
            </a:r>
            <a:r>
              <a:rPr lang="en-US" sz="900" kern="1200" dirty="0">
                <a:solidFill>
                  <a:schemeClr val="tx1"/>
                </a:solidFill>
                <a:effectLst/>
                <a:latin typeface="+mn-lt"/>
                <a:ea typeface="+mn-ea"/>
                <a:cs typeface="+mn-cs"/>
              </a:rPr>
              <a:t>: A consensus study with the objectives to (1) understand team science, including best practices, barriers, impacts, and the role of virtual and hybrid environments; (2) develop a contemporary understanding of best practices in team science; (3) evaluate the growing role of virtual and hybrid teams; (4) identify gaps in resources and training for team science; and (5) better understand how to measure the effectiveness of teams. The report is complete.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Erin Chiou was part of the committee.  The final report, </a:t>
            </a:r>
            <a:r>
              <a:rPr lang="en-US" sz="900" i="1" kern="1200" dirty="0">
                <a:solidFill>
                  <a:schemeClr val="tx1"/>
                </a:solidFill>
                <a:effectLst/>
                <a:latin typeface="+mn-lt"/>
                <a:ea typeface="+mn-ea"/>
                <a:cs typeface="+mn-cs"/>
              </a:rPr>
              <a:t>The Science and Practice of Team Science</a:t>
            </a:r>
            <a:r>
              <a:rPr lang="en-US" sz="900" kern="1200" dirty="0">
                <a:solidFill>
                  <a:schemeClr val="tx1"/>
                </a:solidFill>
                <a:effectLst/>
                <a:latin typeface="+mn-lt"/>
                <a:ea typeface="+mn-ea"/>
                <a:cs typeface="+mn-cs"/>
              </a:rPr>
              <a:t>, is available at </a:t>
            </a:r>
            <a:r>
              <a:rPr lang="en-US" sz="900" u="sng" kern="1200" dirty="0">
                <a:solidFill>
                  <a:schemeClr val="tx1"/>
                </a:solidFill>
                <a:effectLst/>
                <a:latin typeface="+mn-lt"/>
                <a:ea typeface="+mn-ea"/>
                <a:cs typeface="+mn-cs"/>
                <a:hlinkClick r:id="rId3"/>
              </a:rPr>
              <a:t>https://nap.nationalacademies.org/catalog/29043/the-science-and-practice-of-team-science</a:t>
            </a:r>
            <a:endParaRPr lang="en-US" sz="900" kern="1200" dirty="0">
              <a:solidFill>
                <a:schemeClr val="tx1"/>
              </a:solidFill>
              <a:effectLst/>
              <a:latin typeface="+mn-lt"/>
              <a:ea typeface="+mn-ea"/>
              <a:cs typeface="+mn-cs"/>
            </a:endParaRPr>
          </a:p>
          <a:p>
            <a:r>
              <a:rPr lang="en-US" sz="900" b="1" u="sng" kern="1200" dirty="0">
                <a:solidFill>
                  <a:schemeClr val="tx1"/>
                </a:solidFill>
                <a:effectLst/>
                <a:latin typeface="+mn-lt"/>
                <a:ea typeface="+mn-ea"/>
                <a:cs typeface="+mn-cs"/>
                <a:hlinkClick r:id="rId4"/>
              </a:rPr>
              <a:t>AI and the Future of Work: An Update</a:t>
            </a:r>
            <a:r>
              <a:rPr lang="en-US" sz="900" kern="1200" dirty="0">
                <a:solidFill>
                  <a:schemeClr val="tx1"/>
                </a:solidFill>
                <a:effectLst/>
                <a:latin typeface="+mn-lt"/>
                <a:ea typeface="+mn-ea"/>
                <a:cs typeface="+mn-cs"/>
              </a:rPr>
              <a:t>: A study to review current workforce implications of AI and related technologies including for economic productivity and growth, job stability, equity, and income inequality, identify key open questions, and describe salient research opportunities and data needs. It builds on the 2017 Academies study, </a:t>
            </a:r>
            <a:r>
              <a:rPr lang="en-US" sz="900" u="sng" kern="1200" dirty="0">
                <a:solidFill>
                  <a:schemeClr val="tx1"/>
                </a:solidFill>
                <a:effectLst/>
                <a:latin typeface="+mn-lt"/>
                <a:ea typeface="+mn-ea"/>
                <a:cs typeface="+mn-cs"/>
                <a:hlinkClick r:id="rId5"/>
              </a:rPr>
              <a:t>Information Technology and the U.S. Workforce: Where Are We and Where Do We Go from Here? </a:t>
            </a:r>
            <a:r>
              <a:rPr lang="en-US" sz="900" kern="1200" dirty="0">
                <a:solidFill>
                  <a:schemeClr val="tx1"/>
                </a:solidFill>
                <a:effectLst/>
                <a:latin typeface="+mn-lt"/>
                <a:ea typeface="+mn-ea"/>
                <a:cs typeface="+mn-cs"/>
              </a:rPr>
              <a:t> The study was completed and report released.  The report is available at </a:t>
            </a:r>
            <a:r>
              <a:rPr lang="en-US" sz="900" u="sng" kern="1200" dirty="0">
                <a:solidFill>
                  <a:schemeClr val="tx1"/>
                </a:solidFill>
                <a:effectLst/>
                <a:latin typeface="+mn-lt"/>
                <a:ea typeface="+mn-ea"/>
                <a:cs typeface="+mn-cs"/>
                <a:hlinkClick r:id="rId6"/>
              </a:rPr>
              <a:t>https://nap.nationalacademies.org/catalog/27644/artificial-intelligence-and-the-future-of-work</a:t>
            </a:r>
            <a:r>
              <a:rPr lang="en-US" sz="900" kern="1200" dirty="0">
                <a:solidFill>
                  <a:schemeClr val="tx1"/>
                </a:solidFill>
                <a:effectLst/>
                <a:latin typeface="+mn-lt"/>
                <a:ea typeface="+mn-ea"/>
                <a:cs typeface="+mn-cs"/>
              </a:rPr>
              <a:t>. </a:t>
            </a:r>
          </a:p>
          <a:p>
            <a:r>
              <a:rPr lang="en-US" sz="900" b="1" kern="1200" dirty="0">
                <a:solidFill>
                  <a:schemeClr val="tx1"/>
                </a:solidFill>
                <a:effectLst/>
                <a:latin typeface="+mn-lt"/>
                <a:ea typeface="+mn-ea"/>
                <a:cs typeface="+mn-cs"/>
              </a:rPr>
              <a:t>Navigating the AI Landscape: Strategies for State and Local Leaders: </a:t>
            </a:r>
            <a:r>
              <a:rPr lang="en-US" sz="900" kern="1200" dirty="0">
                <a:solidFill>
                  <a:schemeClr val="tx1"/>
                </a:solidFill>
                <a:effectLst/>
                <a:latin typeface="+mn-lt"/>
                <a:ea typeface="+mn-ea"/>
                <a:cs typeface="+mn-cs"/>
              </a:rPr>
              <a:t>Collaboration with </a:t>
            </a:r>
            <a:r>
              <a:rPr lang="en-US" sz="900" u="sng" kern="1200" dirty="0">
                <a:solidFill>
                  <a:schemeClr val="tx1"/>
                </a:solidFill>
                <a:effectLst/>
                <a:latin typeface="+mn-lt"/>
                <a:ea typeface="+mn-ea"/>
                <a:cs typeface="+mn-cs"/>
                <a:hlinkClick r:id="rId7"/>
              </a:rPr>
              <a:t>Societal Experts Action Network [SEAN]</a:t>
            </a:r>
            <a:r>
              <a:rPr lang="en-US" sz="900" kern="1200" dirty="0">
                <a:solidFill>
                  <a:schemeClr val="tx1"/>
                </a:solidFill>
                <a:effectLst/>
                <a:latin typeface="+mn-lt"/>
                <a:ea typeface="+mn-ea"/>
                <a:cs typeface="+mn-cs"/>
              </a:rPr>
              <a:t>. State and local decision makers are often left without guidance and resources around new technologies at the federal level.  The workshop focuses on AI needs and challenges within the rapid response framework of SEAN (given rapid AI evolution). BOHSI member (and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Nathan McNeese co-author a Rapid Expert Consultation (REC) that followed from this activity. Strategies for Integrating AI into State and Local Government Decision Making is out along with additional materials (interactive overview and a 1-pager:  </a:t>
            </a:r>
            <a:r>
              <a:rPr lang="en-US" sz="900" u="sng" kern="1200" dirty="0">
                <a:solidFill>
                  <a:schemeClr val="tx1"/>
                </a:solidFill>
                <a:effectLst/>
                <a:latin typeface="+mn-lt"/>
                <a:ea typeface="+mn-ea"/>
                <a:cs typeface="+mn-cs"/>
                <a:hlinkClick r:id="rId8"/>
              </a:rPr>
              <a:t>Strategies for Integrating AI into State and Local Government Decision Making Webinar</a:t>
            </a:r>
            <a:r>
              <a:rPr lang="en-US" sz="900" kern="1200" dirty="0">
                <a:solidFill>
                  <a:schemeClr val="tx1"/>
                </a:solidFill>
                <a:effectLst/>
                <a:latin typeface="+mn-lt"/>
                <a:ea typeface="+mn-ea"/>
                <a:cs typeface="+mn-cs"/>
              </a:rPr>
              <a:t>.  This is part of a larger series of activities focused on AI and state/local leaders.  The topic has garnered interest from both the AI perspective as well as policymaking at the state and local levels (given the current environment pushing more down to that level).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FAA Cabin Evacuation and Seat Pitch Design:</a:t>
            </a:r>
            <a:r>
              <a:rPr lang="en-US" sz="900" kern="1200" dirty="0">
                <a:solidFill>
                  <a:schemeClr val="tx1"/>
                </a:solidFill>
                <a:effectLst/>
                <a:latin typeface="+mn-lt"/>
                <a:ea typeface="+mn-ea"/>
                <a:cs typeface="+mn-cs"/>
              </a:rPr>
              <a:t> From the FAA Re-authorization Bill: “The FAA Administrator shall seek to enter into 1 or more agreements with the National Academies to support the activities of the Aeromedical Innovation and Modernization working group described in subsection (c) of Section 411.” BOHSI member (and </a:t>
            </a:r>
            <a:r>
              <a:rPr lang="en-US" sz="900" b="1" kern="1200" dirty="0">
                <a:solidFill>
                  <a:schemeClr val="tx1"/>
                </a:solidFill>
                <a:effectLst/>
                <a:latin typeface="+mn-lt"/>
                <a:ea typeface="+mn-ea"/>
                <a:cs typeface="+mn-cs"/>
              </a:rPr>
              <a:t>HFES Member</a:t>
            </a:r>
            <a:r>
              <a:rPr lang="en-US" sz="900" kern="1200" dirty="0">
                <a:solidFill>
                  <a:schemeClr val="tx1"/>
                </a:solidFill>
                <a:effectLst/>
                <a:latin typeface="+mn-lt"/>
                <a:ea typeface="+mn-ea"/>
                <a:cs typeface="+mn-cs"/>
              </a:rPr>
              <a:t>) Nancy Currie-Gregg chaired the committee.  The public webinar and briefings have occurred.  It has also received a fair amount of media coverage and interest from Congress.  The final report, </a:t>
            </a:r>
            <a:r>
              <a:rPr lang="en-US" sz="900" i="1" kern="1200" dirty="0">
                <a:solidFill>
                  <a:schemeClr val="tx1"/>
                </a:solidFill>
                <a:effectLst/>
                <a:latin typeface="+mn-lt"/>
                <a:ea typeface="+mn-ea"/>
                <a:cs typeface="+mn-cs"/>
              </a:rPr>
              <a:t>Peer Review of the Federal Aviation Administration’s Study of the Effects of Passenger Seat Width and Pitch on Airplane Evacuation Performance</a:t>
            </a:r>
            <a:r>
              <a:rPr lang="en-US" sz="900" kern="1200" dirty="0">
                <a:solidFill>
                  <a:schemeClr val="tx1"/>
                </a:solidFill>
                <a:effectLst/>
                <a:latin typeface="+mn-lt"/>
                <a:ea typeface="+mn-ea"/>
                <a:cs typeface="+mn-cs"/>
              </a:rPr>
              <a:t>, is available at </a:t>
            </a:r>
            <a:r>
              <a:rPr lang="en-US" sz="900" u="sng" kern="1200" dirty="0">
                <a:solidFill>
                  <a:schemeClr val="tx1"/>
                </a:solidFill>
                <a:effectLst/>
                <a:latin typeface="+mn-lt"/>
                <a:ea typeface="+mn-ea"/>
                <a:cs typeface="+mn-cs"/>
                <a:hlinkClick r:id="rId9"/>
              </a:rPr>
              <a:t>https://nap.nationalacademies.org/catalog/29070/peer-review-of-the-federal-aviation-administrations-study-of-the-effects-of-passenger-seat-width-and-pitch-on-airplane-evacuation-performance</a:t>
            </a:r>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144760C6-03A7-E98F-0C91-1A64BD683C2C}"/>
              </a:ext>
            </a:extLst>
          </p:cNvPr>
          <p:cNvSpPr>
            <a:spLocks noGrp="1"/>
          </p:cNvSpPr>
          <p:nvPr>
            <p:ph type="sldNum" sz="quarter" idx="5"/>
          </p:nvPr>
        </p:nvSpPr>
        <p:spPr/>
        <p:txBody>
          <a:bodyPr/>
          <a:lstStyle/>
          <a:p>
            <a:pPr>
              <a:defRPr/>
            </a:pPr>
            <a:fld id="{6623FD58-7A4C-A646-9CDB-77F36BF434E7}" type="slidenum">
              <a:rPr lang="en-US" altLang="en-US" smtClean="0"/>
              <a:pPr>
                <a:defRPr/>
              </a:pPr>
              <a:t>8</a:t>
            </a:fld>
            <a:endParaRPr lang="en-US" altLang="en-US"/>
          </a:p>
        </p:txBody>
      </p:sp>
    </p:spTree>
    <p:extLst>
      <p:ext uri="{BB962C8B-B14F-4D97-AF65-F5344CB8AC3E}">
        <p14:creationId xmlns:p14="http://schemas.microsoft.com/office/powerpoint/2010/main" val="347233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Division and graphic">
    <p:spTree>
      <p:nvGrpSpPr>
        <p:cNvPr id="1" name=""/>
        <p:cNvGrpSpPr/>
        <p:nvPr/>
      </p:nvGrpSpPr>
      <p:grpSpPr>
        <a:xfrm>
          <a:off x="0" y="0"/>
          <a:ext cx="0" cy="0"/>
          <a:chOff x="0" y="0"/>
          <a:chExt cx="0" cy="0"/>
        </a:xfrm>
      </p:grpSpPr>
      <p:pic>
        <p:nvPicPr>
          <p:cNvPr id="2" name="Picture 1" descr="030767 PPT 2017_16x9_orbits title_3840x2160.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0" y="1526287"/>
            <a:ext cx="8229600" cy="1830452"/>
          </a:xfrm>
          <a:prstGeom prst="rect">
            <a:avLst/>
          </a:prstGeom>
        </p:spPr>
        <p:txBody>
          <a:bodyPr/>
          <a:lstStyle>
            <a:lvl1pPr>
              <a:defRPr sz="4400">
                <a:latin typeface="Trebuchet MS" panose="020B0603020202020204" pitchFamily="34" charset="0"/>
              </a:defRPr>
            </a:lvl1pPr>
          </a:lstStyle>
          <a:p>
            <a:r>
              <a:rPr lang="en-US"/>
              <a:t>Click to edit Master title style</a:t>
            </a:r>
            <a:endParaRPr lang="en-US" dirty="0"/>
          </a:p>
        </p:txBody>
      </p:sp>
      <p:sp>
        <p:nvSpPr>
          <p:cNvPr id="3" name="Text Placeholder 2"/>
          <p:cNvSpPr>
            <a:spLocks noGrp="1"/>
          </p:cNvSpPr>
          <p:nvPr>
            <p:ph type="body" sz="quarter" idx="10"/>
          </p:nvPr>
        </p:nvSpPr>
        <p:spPr>
          <a:xfrm>
            <a:off x="0" y="967861"/>
            <a:ext cx="9144000" cy="369242"/>
          </a:xfrm>
          <a:prstGeom prst="rect">
            <a:avLst/>
          </a:prstGeom>
        </p:spPr>
        <p:txBody>
          <a:bodyPr vert="horz"/>
          <a:lstStyle>
            <a:lvl1pPr marL="0" indent="0" algn="ctr">
              <a:buFontTx/>
              <a:buNone/>
              <a:defRPr sz="2200" cap="all">
                <a:solidFill>
                  <a:srgbClr val="3A85B3"/>
                </a:solidFill>
                <a:latin typeface="Tw Cen MT"/>
              </a:defRPr>
            </a:lvl1pPr>
            <a:lvl2pPr marL="457200" indent="0" algn="ctr">
              <a:buFontTx/>
              <a:buNone/>
              <a:defRPr sz="2200" cap="all">
                <a:solidFill>
                  <a:srgbClr val="3A85B3"/>
                </a:solidFill>
                <a:latin typeface="Tw Cen MT"/>
              </a:defRPr>
            </a:lvl2pPr>
            <a:lvl3pPr marL="914400" indent="0" algn="ctr">
              <a:buFontTx/>
              <a:buNone/>
              <a:defRPr sz="2200" cap="all">
                <a:solidFill>
                  <a:srgbClr val="3A85B3"/>
                </a:solidFill>
                <a:latin typeface="Tw Cen MT"/>
              </a:defRPr>
            </a:lvl3pPr>
            <a:lvl4pPr marL="1371600" indent="0" algn="ctr">
              <a:buFontTx/>
              <a:buNone/>
              <a:defRPr sz="2200" cap="all">
                <a:solidFill>
                  <a:srgbClr val="3A85B3"/>
                </a:solidFill>
                <a:latin typeface="Tw Cen MT"/>
              </a:defRPr>
            </a:lvl4pPr>
            <a:lvl5pPr marL="1828800" indent="0" algn="ctr">
              <a:buFontTx/>
              <a:buNone/>
              <a:defRPr sz="2200" cap="all">
                <a:solidFill>
                  <a:srgbClr val="3A85B3"/>
                </a:solidFill>
                <a:latin typeface="Tw Cen MT"/>
              </a:defRPr>
            </a:lvl5pPr>
          </a:lstStyle>
          <a:p>
            <a:pPr lvl="0"/>
            <a:r>
              <a:rPr lang="en-US"/>
              <a:t>Click to edit Master text styles</a:t>
            </a:r>
          </a:p>
        </p:txBody>
      </p:sp>
    </p:spTree>
    <p:extLst>
      <p:ext uri="{BB962C8B-B14F-4D97-AF65-F5344CB8AC3E}">
        <p14:creationId xmlns:p14="http://schemas.microsoft.com/office/powerpoint/2010/main" val="98944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E2E1E7"/>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51228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Dark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315470"/>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121081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Dark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7C2629"/>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1141436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2868955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Blue">
    <p:bg>
      <p:bgPr>
        <a:solidFill>
          <a:srgbClr val="3154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346718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Violet">
    <p:bg>
      <p:bgPr>
        <a:solidFill>
          <a:srgbClr val="683B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49493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reen">
    <p:bg>
      <p:bgPr>
        <a:solidFill>
          <a:srgbClr val="3448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704322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Red">
    <p:bg>
      <p:bgPr>
        <a:solidFill>
          <a:srgbClr val="7C26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851840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old">
    <p:bg>
      <p:bgPr>
        <a:solidFill>
          <a:srgbClr val="7353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8436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B92FFCA-85D1-4CA5-A797-87F6F998E12D}"/>
              </a:ext>
            </a:extLst>
          </p:cNvPr>
          <p:cNvSpPr>
            <a:spLocks noGrp="1"/>
          </p:cNvSpPr>
          <p:nvPr>
            <p:ph type="pic" sz="quarter" idx="13"/>
          </p:nvPr>
        </p:nvSpPr>
        <p:spPr>
          <a:xfrm>
            <a:off x="0" y="0"/>
            <a:ext cx="9144000" cy="2497015"/>
          </a:xfrm>
          <a:solidFill>
            <a:schemeClr val="bg2">
              <a:lumMod val="90000"/>
            </a:schemeClr>
          </a:solidFill>
        </p:spPr>
        <p:txBody>
          <a:bodyPr lIns="274320" tIns="182880"/>
          <a:lstStyle>
            <a:lvl1pPr marL="0" indent="0">
              <a:buNone/>
              <a:defRPr/>
            </a:lvl1pPr>
          </a:lstStyle>
          <a:p>
            <a:r>
              <a:rPr lang="en-US"/>
              <a:t>Click icon to add picture</a:t>
            </a:r>
          </a:p>
        </p:txBody>
      </p:sp>
      <p:sp>
        <p:nvSpPr>
          <p:cNvPr id="21" name="Text Placeholder 20">
            <a:extLst>
              <a:ext uri="{FF2B5EF4-FFF2-40B4-BE49-F238E27FC236}">
                <a16:creationId xmlns:a16="http://schemas.microsoft.com/office/drawing/2014/main" id="{31E953C3-1002-4E09-BA10-86FC589FF3FC}"/>
              </a:ext>
            </a:extLst>
          </p:cNvPr>
          <p:cNvSpPr>
            <a:spLocks noGrp="1"/>
          </p:cNvSpPr>
          <p:nvPr>
            <p:ph type="body" sz="quarter" idx="14"/>
          </p:nvPr>
        </p:nvSpPr>
        <p:spPr>
          <a:xfrm>
            <a:off x="447675" y="427237"/>
            <a:ext cx="8247086" cy="4286250"/>
          </a:xfrm>
          <a:solidFill>
            <a:schemeClr val="bg2"/>
          </a:solidFill>
        </p:spPr>
        <p:txBody>
          <a:bodyPr lIns="1097280" tIns="1005840" rIns="1097280" bIns="457200"/>
          <a:lstStyle>
            <a:lvl1pPr marL="0" indent="0" algn="ctr">
              <a:buNone/>
              <a:defRPr sz="2400">
                <a:solidFill>
                  <a:schemeClr val="tx2"/>
                </a:solidFill>
                <a:latin typeface="+mj-lt"/>
              </a:defRPr>
            </a:lvl1pPr>
          </a:lstStyle>
          <a:p>
            <a:pPr lvl="0"/>
            <a:r>
              <a:rPr lang="en-US"/>
              <a:t>Edit Master text styles</a:t>
            </a:r>
          </a:p>
        </p:txBody>
      </p:sp>
      <p:sp>
        <p:nvSpPr>
          <p:cNvPr id="3" name="Content Placeholder 2"/>
          <p:cNvSpPr>
            <a:spLocks noGrp="1"/>
          </p:cNvSpPr>
          <p:nvPr>
            <p:ph idx="1" hasCustomPrompt="1"/>
          </p:nvPr>
        </p:nvSpPr>
        <p:spPr>
          <a:xfrm>
            <a:off x="731520" y="3305267"/>
            <a:ext cx="7918450" cy="633687"/>
          </a:xfrm>
        </p:spPr>
        <p:txBody>
          <a:bodyPr/>
          <a:lstStyle>
            <a:lvl1pPr marL="0" indent="0" algn="ctr">
              <a:buNone/>
              <a:defRPr sz="900" cap="all" baseline="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cxnSp>
        <p:nvCxnSpPr>
          <p:cNvPr id="11" name="Straight Connector 10">
            <a:extLst>
              <a:ext uri="{FF2B5EF4-FFF2-40B4-BE49-F238E27FC236}">
                <a16:creationId xmlns:a16="http://schemas.microsoft.com/office/drawing/2014/main" id="{CB4A3CA8-0675-4C7A-87AF-4DB85AF9EED9}"/>
              </a:ext>
            </a:extLst>
          </p:cNvPr>
          <p:cNvCxnSpPr>
            <a:cxnSpLocks/>
          </p:cNvCxnSpPr>
          <p:nvPr userDrawn="1"/>
        </p:nvCxnSpPr>
        <p:spPr>
          <a:xfrm>
            <a:off x="4456674" y="2955534"/>
            <a:ext cx="31344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73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45870" y="1130401"/>
            <a:ext cx="8459369" cy="3171818"/>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719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2319892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89" y="1817688"/>
            <a:ext cx="3607288" cy="2791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439255" y="1817688"/>
            <a:ext cx="3607288" cy="2791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717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89" y="1817688"/>
            <a:ext cx="2359554" cy="2791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3274357" y="1817688"/>
            <a:ext cx="2359554" cy="2791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E843150-ADE4-4964-8B5C-777665BC9CFE}"/>
              </a:ext>
            </a:extLst>
          </p:cNvPr>
          <p:cNvSpPr>
            <a:spLocks noGrp="1"/>
          </p:cNvSpPr>
          <p:nvPr>
            <p:ph idx="14"/>
          </p:nvPr>
        </p:nvSpPr>
        <p:spPr>
          <a:xfrm>
            <a:off x="6052925" y="1817688"/>
            <a:ext cx="2359554" cy="2791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8214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90"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2" name="Content Placeholder 2">
            <a:extLst>
              <a:ext uri="{FF2B5EF4-FFF2-40B4-BE49-F238E27FC236}">
                <a16:creationId xmlns:a16="http://schemas.microsoft.com/office/drawing/2014/main" id="{5F7BB18F-7847-4709-B159-588F3CA5D57D}"/>
              </a:ext>
            </a:extLst>
          </p:cNvPr>
          <p:cNvSpPr>
            <a:spLocks noGrp="1"/>
          </p:cNvSpPr>
          <p:nvPr>
            <p:ph idx="13"/>
          </p:nvPr>
        </p:nvSpPr>
        <p:spPr>
          <a:xfrm>
            <a:off x="2546576"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D974D9DD-910B-4846-A2BB-F0F43AEC4720}"/>
              </a:ext>
            </a:extLst>
          </p:cNvPr>
          <p:cNvSpPr>
            <a:spLocks noGrp="1"/>
          </p:cNvSpPr>
          <p:nvPr>
            <p:ph idx="14"/>
          </p:nvPr>
        </p:nvSpPr>
        <p:spPr>
          <a:xfrm>
            <a:off x="4597362"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0D08DDAC-45DA-407C-952A-1A0B402D35DE}"/>
              </a:ext>
            </a:extLst>
          </p:cNvPr>
          <p:cNvSpPr>
            <a:spLocks noGrp="1"/>
          </p:cNvSpPr>
          <p:nvPr>
            <p:ph idx="15"/>
          </p:nvPr>
        </p:nvSpPr>
        <p:spPr>
          <a:xfrm>
            <a:off x="6648147"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68085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9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9" name="Content Placeholder 2">
            <a:extLst>
              <a:ext uri="{FF2B5EF4-FFF2-40B4-BE49-F238E27FC236}">
                <a16:creationId xmlns:a16="http://schemas.microsoft.com/office/drawing/2014/main" id="{4EB108D6-7313-4C37-8D4F-6A49FA0933B4}"/>
              </a:ext>
            </a:extLst>
          </p:cNvPr>
          <p:cNvSpPr>
            <a:spLocks noGrp="1"/>
          </p:cNvSpPr>
          <p:nvPr>
            <p:ph idx="13"/>
          </p:nvPr>
        </p:nvSpPr>
        <p:spPr>
          <a:xfrm>
            <a:off x="2113243"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0B17ECF6-30D7-4B4B-B670-FEB84C8130C1}"/>
              </a:ext>
            </a:extLst>
          </p:cNvPr>
          <p:cNvSpPr>
            <a:spLocks noGrp="1"/>
          </p:cNvSpPr>
          <p:nvPr>
            <p:ph idx="14"/>
          </p:nvPr>
        </p:nvSpPr>
        <p:spPr>
          <a:xfrm>
            <a:off x="3730696"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78E053DB-CB79-4834-9B82-A2B4B03B099F}"/>
              </a:ext>
            </a:extLst>
          </p:cNvPr>
          <p:cNvSpPr>
            <a:spLocks noGrp="1"/>
          </p:cNvSpPr>
          <p:nvPr>
            <p:ph idx="15"/>
          </p:nvPr>
        </p:nvSpPr>
        <p:spPr>
          <a:xfrm>
            <a:off x="5348149"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042BD6AF-288E-4274-8225-4F8B273CA565}"/>
              </a:ext>
            </a:extLst>
          </p:cNvPr>
          <p:cNvSpPr>
            <a:spLocks noGrp="1"/>
          </p:cNvSpPr>
          <p:nvPr>
            <p:ph idx="16"/>
          </p:nvPr>
        </p:nvSpPr>
        <p:spPr>
          <a:xfrm>
            <a:off x="696560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55366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720186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3659249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428564"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5888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hree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3274314"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6053327"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6846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Four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2546096"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4596892"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75F2E673-F52C-4F78-BAC9-56503F69B59A}"/>
              </a:ext>
            </a:extLst>
          </p:cNvPr>
          <p:cNvSpPr>
            <a:spLocks noGrp="1"/>
          </p:cNvSpPr>
          <p:nvPr>
            <p:ph idx="15"/>
          </p:nvPr>
        </p:nvSpPr>
        <p:spPr>
          <a:xfrm>
            <a:off x="6647687"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7406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Department descri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0" y="0"/>
            <a:ext cx="4325815" cy="4684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205" y="328422"/>
            <a:ext cx="3607288" cy="913396"/>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tx2"/>
                </a:solidFill>
                <a:latin typeface="+mj-lt"/>
              </a:defRPr>
            </a:lvl1pPr>
            <a:lvl2pPr marL="234950" indent="-234950">
              <a:buFont typeface="Arial" panose="020B0604020202020204" pitchFamily="34" charset="0"/>
              <a:buChar char="•"/>
              <a:defRPr sz="1400"/>
            </a:lvl2pPr>
            <a:lvl3pPr marL="457200" indent="-222250">
              <a:buFont typeface="Arial" panose="020B0604020202020204" pitchFamily="34" charset="0"/>
              <a:buChar char="–"/>
              <a:defRPr sz="1200"/>
            </a:lvl3pPr>
            <a:lvl4pPr marL="692150" indent="-234950">
              <a:buNone/>
              <a:defRPr sz="1100"/>
            </a:lvl4pPr>
            <a:lvl5pPr marL="914400" indent="-222250">
              <a:buNone/>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2106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45859" y="1130401"/>
            <a:ext cx="4118142" cy="3171818"/>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1"/>
          </p:nvPr>
        </p:nvSpPr>
        <p:spPr>
          <a:xfrm>
            <a:off x="4694424" y="1130401"/>
            <a:ext cx="4110827" cy="317181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7367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Department descrip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0" y="0"/>
            <a:ext cx="4325815" cy="4684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205" y="328422"/>
            <a:ext cx="3607288" cy="913396"/>
          </a:xfrm>
        </p:spPr>
        <p:txBody>
          <a:bodyPr anchor="t" anchorCtr="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bg1"/>
                </a:solidFill>
                <a:latin typeface="+mj-lt"/>
              </a:defRPr>
            </a:lvl1pPr>
            <a:lvl2pPr marL="234950" indent="-234950">
              <a:buFont typeface="Arial" panose="020B0604020202020204" pitchFamily="34" charset="0"/>
              <a:buChar char="•"/>
              <a:defRPr sz="1400">
                <a:solidFill>
                  <a:schemeClr val="bg1"/>
                </a:solidFill>
              </a:defRPr>
            </a:lvl2pPr>
            <a:lvl3pPr marL="457200" indent="-222250">
              <a:buFont typeface="Arial" panose="020B0604020202020204" pitchFamily="34" charset="0"/>
              <a:buChar char="–"/>
              <a:defRPr sz="1200">
                <a:solidFill>
                  <a:schemeClr val="bg1"/>
                </a:solidFill>
              </a:defRPr>
            </a:lvl3pPr>
            <a:lvl4pPr marL="692150" indent="-234950">
              <a:buNone/>
              <a:defRPr sz="1100">
                <a:solidFill>
                  <a:schemeClr val="bg1"/>
                </a:solidFill>
              </a:defRPr>
            </a:lvl4pPr>
            <a:lvl5pPr marL="914400" indent="-222250">
              <a:buNone/>
              <a:defRPr sz="1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9106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C0698F-EBDF-49FA-A73A-1B335440AF10}"/>
              </a:ext>
            </a:extLst>
          </p:cNvPr>
          <p:cNvSpPr>
            <a:spLocks noGrp="1"/>
          </p:cNvSpPr>
          <p:nvPr>
            <p:ph type="pic" sz="quarter" idx="13"/>
          </p:nvPr>
        </p:nvSpPr>
        <p:spPr>
          <a:xfrm>
            <a:off x="0" y="0"/>
            <a:ext cx="9144000" cy="5143500"/>
          </a:xfrm>
          <a:solidFill>
            <a:schemeClr val="bg2">
              <a:lumMod val="90000"/>
            </a:schemeClr>
          </a:solidFill>
        </p:spPr>
        <p:txBody>
          <a:bodyPr tIns="1554480"/>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D719527-7B7D-4A2D-ABD1-359B6741A748}" type="slidenum">
              <a:rPr lang="en-US" smtClean="0"/>
              <a:pPr/>
              <a:t>‹#›</a:t>
            </a:fld>
            <a:endParaRPr lang="en-US"/>
          </a:p>
        </p:txBody>
      </p:sp>
      <p:sp>
        <p:nvSpPr>
          <p:cNvPr id="6" name="Freeform 5">
            <a:extLst>
              <a:ext uri="{FF2B5EF4-FFF2-40B4-BE49-F238E27FC236}">
                <a16:creationId xmlns:a16="http://schemas.microsoft.com/office/drawing/2014/main" id="{EB0A5C7A-CAA8-43DD-B541-DCF02544DCA8}"/>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402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816889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w/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E72A0D-A561-46A7-9B20-91BB8490087A}"/>
              </a:ext>
            </a:extLst>
          </p:cNvPr>
          <p:cNvSpPr/>
          <p:nvPr userDrawn="1"/>
        </p:nvSpPr>
        <p:spPr>
          <a:xfrm>
            <a:off x="0" y="0"/>
            <a:ext cx="9144000" cy="4684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63858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Only w/bkgd_image bar">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2D0DBD-2D19-47C8-BFE8-5D1014D84882}"/>
              </a:ext>
            </a:extLst>
          </p:cNvPr>
          <p:cNvSpPr>
            <a:spLocks noGrp="1"/>
          </p:cNvSpPr>
          <p:nvPr>
            <p:ph type="pic" sz="quarter" idx="13"/>
          </p:nvPr>
        </p:nvSpPr>
        <p:spPr>
          <a:xfrm>
            <a:off x="-2491" y="0"/>
            <a:ext cx="9146491" cy="5144526"/>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688731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4454769 w 9144000"/>
              <a:gd name="connsiteY3" fmla="*/ 2743200 h 5143500"/>
              <a:gd name="connsiteX4" fmla="*/ 0 w 9144000"/>
              <a:gd name="connsiteY4" fmla="*/ 688731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8721969 w 9144000"/>
              <a:gd name="connsiteY3" fmla="*/ 293077 h 5143500"/>
              <a:gd name="connsiteX4" fmla="*/ 0 w 9144000"/>
              <a:gd name="connsiteY4" fmla="*/ 688731 h 5143500"/>
              <a:gd name="connsiteX5" fmla="*/ 0 w 9144000"/>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293077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422031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932984 w 9167446"/>
              <a:gd name="connsiteY3" fmla="*/ 2625969 h 5143500"/>
              <a:gd name="connsiteX4" fmla="*/ 8745415 w 9167446"/>
              <a:gd name="connsiteY4" fmla="*/ 422031 h 5143500"/>
              <a:gd name="connsiteX5" fmla="*/ 0 w 9167446"/>
              <a:gd name="connsiteY5" fmla="*/ 383931 h 5143500"/>
              <a:gd name="connsiteX6" fmla="*/ 23446 w 9167446"/>
              <a:gd name="connsiteY6" fmla="*/ 0 h 5143500"/>
              <a:gd name="connsiteX0" fmla="*/ 23446 w 9167446"/>
              <a:gd name="connsiteY0" fmla="*/ 0 h 5146431"/>
              <a:gd name="connsiteX1" fmla="*/ 9167446 w 9167446"/>
              <a:gd name="connsiteY1" fmla="*/ 0 h 5146431"/>
              <a:gd name="connsiteX2" fmla="*/ 9167446 w 9167446"/>
              <a:gd name="connsiteY2" fmla="*/ 5143500 h 5146431"/>
              <a:gd name="connsiteX3" fmla="*/ 8839199 w 9167446"/>
              <a:gd name="connsiteY3" fmla="*/ 5146431 h 5146431"/>
              <a:gd name="connsiteX4" fmla="*/ 8745415 w 9167446"/>
              <a:gd name="connsiteY4" fmla="*/ 422031 h 5146431"/>
              <a:gd name="connsiteX5" fmla="*/ 0 w 9167446"/>
              <a:gd name="connsiteY5" fmla="*/ 383931 h 5146431"/>
              <a:gd name="connsiteX6" fmla="*/ 23446 w 9167446"/>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724460 w 9146491"/>
              <a:gd name="connsiteY4" fmla="*/ 422031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31556 h 5146431"/>
              <a:gd name="connsiteX5" fmla="*/ 0 w 9146491"/>
              <a:gd name="connsiteY5" fmla="*/ 435366 h 5146431"/>
              <a:gd name="connsiteX6" fmla="*/ 2491 w 9146491"/>
              <a:gd name="connsiteY6" fmla="*/ 0 h 5146431"/>
              <a:gd name="connsiteX0" fmla="*/ 2491 w 9146491"/>
              <a:gd name="connsiteY0" fmla="*/ 0 h 5144526"/>
              <a:gd name="connsiteX1" fmla="*/ 9146491 w 9146491"/>
              <a:gd name="connsiteY1" fmla="*/ 0 h 5144526"/>
              <a:gd name="connsiteX2" fmla="*/ 9146491 w 9146491"/>
              <a:gd name="connsiteY2" fmla="*/ 5143500 h 5144526"/>
              <a:gd name="connsiteX3" fmla="*/ 8696324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90170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78740 w 9146491"/>
              <a:gd name="connsiteY4" fmla="*/ 43536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2550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5366 h 5144526"/>
              <a:gd name="connsiteX6" fmla="*/ 2491 w 9146491"/>
              <a:gd name="connsiteY6" fmla="*/ 0 h 5144526"/>
              <a:gd name="connsiteX0" fmla="*/ 586 w 9144586"/>
              <a:gd name="connsiteY0" fmla="*/ 0 h 5144526"/>
              <a:gd name="connsiteX1" fmla="*/ 9144586 w 9144586"/>
              <a:gd name="connsiteY1" fmla="*/ 0 h 5144526"/>
              <a:gd name="connsiteX2" fmla="*/ 9144586 w 9144586"/>
              <a:gd name="connsiteY2" fmla="*/ 5143500 h 5144526"/>
              <a:gd name="connsiteX3" fmla="*/ 8684894 w 9144586"/>
              <a:gd name="connsiteY3" fmla="*/ 5144526 h 5144526"/>
              <a:gd name="connsiteX4" fmla="*/ 8684455 w 9144586"/>
              <a:gd name="connsiteY4" fmla="*/ 439176 h 5144526"/>
              <a:gd name="connsiteX5" fmla="*/ 0 w 9144586"/>
              <a:gd name="connsiteY5" fmla="*/ 435366 h 5144526"/>
              <a:gd name="connsiteX6" fmla="*/ 586 w 9144586"/>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7271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91" h="5144526">
                <a:moveTo>
                  <a:pt x="2491" y="0"/>
                </a:moveTo>
                <a:lnTo>
                  <a:pt x="9146491" y="0"/>
                </a:lnTo>
                <a:lnTo>
                  <a:pt x="9146491" y="5143500"/>
                </a:lnTo>
                <a:lnTo>
                  <a:pt x="8686799" y="5144526"/>
                </a:lnTo>
                <a:cubicBezTo>
                  <a:pt x="8685383" y="3571631"/>
                  <a:pt x="8687776" y="2012071"/>
                  <a:pt x="8686360" y="439176"/>
                </a:cubicBezTo>
                <a:lnTo>
                  <a:pt x="0" y="439176"/>
                </a:lnTo>
                <a:cubicBezTo>
                  <a:pt x="830" y="353109"/>
                  <a:pt x="1661" y="145122"/>
                  <a:pt x="2491" y="0"/>
                </a:cubicBezTo>
                <a:close/>
              </a:path>
            </a:pathLst>
          </a:custGeom>
          <a:solidFill>
            <a:schemeClr val="bg2">
              <a:lumMod val="90000"/>
            </a:schemeClr>
          </a:solidFill>
        </p:spPr>
        <p:txBody>
          <a:bodyPr/>
          <a:lstStyle>
            <a:lvl1pPr marL="0" indent="0" algn="ctr">
              <a:buNone/>
              <a:defRPr/>
            </a:lvl1pPr>
          </a:lstStyle>
          <a:p>
            <a:r>
              <a:rPr lang="en-US"/>
              <a:t>Click icon to add picture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95300" y="1097724"/>
            <a:ext cx="7200900" cy="697312"/>
          </a:xfrm>
        </p:spPr>
        <p:txBody>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612CE87-21AB-4B74-A011-BD24041C27F6}"/>
              </a:ext>
            </a:extLst>
          </p:cNvPr>
          <p:cNvSpPr>
            <a:spLocks noGrp="1"/>
          </p:cNvSpPr>
          <p:nvPr>
            <p:ph type="body" sz="quarter" idx="14"/>
          </p:nvPr>
        </p:nvSpPr>
        <p:spPr>
          <a:xfrm>
            <a:off x="495300" y="2265076"/>
            <a:ext cx="1960563" cy="2332642"/>
          </a:xfrm>
        </p:spPr>
        <p:txBody>
          <a:bodyPr/>
          <a:lstStyle>
            <a:lvl1pPr marL="0" indent="0">
              <a:lnSpc>
                <a:spcPct val="120000"/>
              </a:lnSpc>
              <a:buNone/>
              <a:defRPr>
                <a:solidFill>
                  <a:schemeClr val="tx2"/>
                </a:solidFill>
              </a:defRPr>
            </a:lvl1pPr>
            <a:lvl2pPr marL="228600" indent="-228600">
              <a:lnSpc>
                <a:spcPct val="100000"/>
              </a:lnSpc>
              <a:spcBef>
                <a:spcPts val="300"/>
              </a:spcBef>
              <a:buFont typeface="Arial" panose="020B0604020202020204" pitchFamily="34" charset="0"/>
              <a:buChar char="•"/>
              <a:defRPr>
                <a:solidFill>
                  <a:schemeClr val="tx2"/>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756800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hart_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445295"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3368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800599"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ACA3486-D945-4810-86FB-CFE25496D8CE}"/>
              </a:ext>
            </a:extLst>
          </p:cNvPr>
          <p:cNvSpPr>
            <a:spLocks noGrp="1"/>
          </p:cNvSpPr>
          <p:nvPr>
            <p:ph idx="14"/>
          </p:nvPr>
        </p:nvSpPr>
        <p:spPr>
          <a:xfrm>
            <a:off x="495300"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CC97F3C2-9B44-4B13-92ED-0E8BB5C6D9DC}"/>
              </a:ext>
            </a:extLst>
          </p:cNvPr>
          <p:cNvSpPr>
            <a:spLocks noGrp="1"/>
          </p:cNvSpPr>
          <p:nvPr>
            <p:ph idx="15"/>
          </p:nvPr>
        </p:nvSpPr>
        <p:spPr>
          <a:xfrm>
            <a:off x="4800599"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363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w/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27E53A-D5D5-477E-B569-A07974DC097C}"/>
              </a:ext>
            </a:extLst>
          </p:cNvPr>
          <p:cNvSpPr>
            <a:spLocks noGrp="1"/>
          </p:cNvSpPr>
          <p:nvPr>
            <p:ph type="pic" sz="quarter" idx="13"/>
          </p:nvPr>
        </p:nvSpPr>
        <p:spPr>
          <a:xfrm>
            <a:off x="8695944" y="0"/>
            <a:ext cx="448056" cy="5143500"/>
          </a:xfrm>
          <a:solidFill>
            <a:schemeClr val="bg2"/>
          </a:solidFill>
        </p:spPr>
        <p:txBody>
          <a:bodyPr tIns="1005840" anchor="t" anchorCtr="0"/>
          <a:lstStyle>
            <a:lvl1pPr marL="0" indent="0" algn="ctr">
              <a:buNone/>
              <a:defRPr sz="1050"/>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3523686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217093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45870" y="330080"/>
            <a:ext cx="8459369" cy="397213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22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44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Deep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0" y="1172308"/>
            <a:ext cx="5802922" cy="3971191"/>
          </a:xfrm>
          <a:solidFill>
            <a:schemeClr val="tx2"/>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rgbClr val="7899F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09152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chemeClr val="bg2"/>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25675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ECE0E0"/>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2605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DEE5EA"/>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1758993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030767 PPT 2017_16x9_basic secondary_3840px.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4367212"/>
            <a:ext cx="9144000" cy="776288"/>
          </a:xfrm>
          <a:prstGeom prst="rect">
            <a:avLst/>
          </a:prstGeom>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4" r:id="rId4"/>
    <p:sldLayoutId id="2147483838" r:id="rId5"/>
  </p:sldLayoutIdLst>
  <p:txStyles>
    <p:titleStyle>
      <a:lvl1pPr algn="ctr" rtl="0" eaLnBrk="1" fontAlgn="base" hangingPunct="1">
        <a:spcBef>
          <a:spcPct val="0"/>
        </a:spcBef>
        <a:spcAft>
          <a:spcPct val="0"/>
        </a:spcAft>
        <a:defRPr sz="4400" kern="1200">
          <a:solidFill>
            <a:schemeClr val="tx1"/>
          </a:solidFill>
          <a:latin typeface="Trebuchet MS"/>
          <a:ea typeface="Geneva" charset="0"/>
          <a:cs typeface="Trebuchet MS"/>
        </a:defRPr>
      </a:lvl1pPr>
      <a:lvl2pPr algn="ctr" rtl="0" eaLnBrk="1" fontAlgn="base" hangingPunct="1">
        <a:spcBef>
          <a:spcPct val="0"/>
        </a:spcBef>
        <a:spcAft>
          <a:spcPct val="0"/>
        </a:spcAft>
        <a:defRPr sz="4400">
          <a:solidFill>
            <a:schemeClr val="tx1"/>
          </a:solidFill>
          <a:latin typeface="Trebuchet MS" charset="0"/>
          <a:ea typeface="Geneva" charset="0"/>
          <a:cs typeface="Geneva" charset="0"/>
        </a:defRPr>
      </a:lvl2pPr>
      <a:lvl3pPr algn="ctr" rtl="0" eaLnBrk="1" fontAlgn="base" hangingPunct="1">
        <a:spcBef>
          <a:spcPct val="0"/>
        </a:spcBef>
        <a:spcAft>
          <a:spcPct val="0"/>
        </a:spcAft>
        <a:defRPr sz="4400">
          <a:solidFill>
            <a:schemeClr val="tx1"/>
          </a:solidFill>
          <a:latin typeface="Trebuchet MS" charset="0"/>
          <a:ea typeface="Geneva" charset="0"/>
          <a:cs typeface="Geneva" charset="0"/>
        </a:defRPr>
      </a:lvl3pPr>
      <a:lvl4pPr algn="ctr" rtl="0" eaLnBrk="1" fontAlgn="base" hangingPunct="1">
        <a:spcBef>
          <a:spcPct val="0"/>
        </a:spcBef>
        <a:spcAft>
          <a:spcPct val="0"/>
        </a:spcAft>
        <a:defRPr sz="4400">
          <a:solidFill>
            <a:schemeClr val="tx1"/>
          </a:solidFill>
          <a:latin typeface="Trebuchet MS" charset="0"/>
          <a:ea typeface="Geneva" charset="0"/>
          <a:cs typeface="Geneva" charset="0"/>
        </a:defRPr>
      </a:lvl4pPr>
      <a:lvl5pPr algn="ctr" rtl="0" eaLnBrk="1" fontAlgn="base" hangingPunct="1">
        <a:spcBef>
          <a:spcPct val="0"/>
        </a:spcBef>
        <a:spcAft>
          <a:spcPct val="0"/>
        </a:spcAft>
        <a:defRPr sz="4400">
          <a:solidFill>
            <a:schemeClr val="tx1"/>
          </a:solidFill>
          <a:latin typeface="Trebuchet MS" charset="0"/>
          <a:ea typeface="Geneva" charset="0"/>
          <a:cs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205" y="327660"/>
            <a:ext cx="7201864" cy="644007"/>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95300" y="1819655"/>
            <a:ext cx="7201864" cy="279520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11490" y="4831087"/>
            <a:ext cx="300989" cy="146194"/>
          </a:xfrm>
          <a:prstGeom prst="rect">
            <a:avLst/>
          </a:prstGeom>
        </p:spPr>
        <p:txBody>
          <a:bodyPr vert="horz" wrap="square" lIns="0" tIns="0" rIns="0" bIns="0" rtlCol="0" anchor="ctr">
            <a:spAutoFit/>
          </a:bodyPr>
          <a:lstStyle>
            <a:lvl1pPr algn="r">
              <a:defRPr sz="950">
                <a:solidFill>
                  <a:srgbClr val="7F7F7F"/>
                </a:solidFill>
              </a:defRPr>
            </a:lvl1pPr>
          </a:lstStyle>
          <a:p>
            <a:fld id="{7D719527-7B7D-4A2D-ABD1-359B6741A748}" type="slidenum">
              <a:rPr lang="en-US" smtClean="0"/>
              <a:pPr/>
              <a:t>‹#›</a:t>
            </a:fld>
            <a:endParaRPr lang="en-US"/>
          </a:p>
        </p:txBody>
      </p:sp>
      <p:sp>
        <p:nvSpPr>
          <p:cNvPr id="10" name="Freeform 5">
            <a:extLst>
              <a:ext uri="{FF2B5EF4-FFF2-40B4-BE49-F238E27FC236}">
                <a16:creationId xmlns:a16="http://schemas.microsoft.com/office/drawing/2014/main" id="{584AF6AD-8EEC-4BEF-8B65-D33DC6250B18}"/>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3B0923C-66F3-41D3-81E0-20E2A2A9705A}"/>
              </a:ext>
            </a:extLst>
          </p:cNvPr>
          <p:cNvSpPr/>
          <p:nvPr userDrawn="1"/>
        </p:nvSpPr>
        <p:spPr>
          <a:xfrm>
            <a:off x="8695944" y="0"/>
            <a:ext cx="44805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42649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865" r:id="rId26"/>
    <p:sldLayoutId id="2147483866" r:id="rId27"/>
    <p:sldLayoutId id="2147483867" r:id="rId28"/>
    <p:sldLayoutId id="2147483868" r:id="rId29"/>
    <p:sldLayoutId id="2147483869" r:id="rId30"/>
    <p:sldLayoutId id="2147483870" r:id="rId31"/>
    <p:sldLayoutId id="2147483871" r:id="rId32"/>
    <p:sldLayoutId id="2147483872" r:id="rId33"/>
  </p:sldLayoutIdLst>
  <p:hf hdr="0" ftr="0" dt="0"/>
  <p:txStyles>
    <p:titleStyle>
      <a:lvl1pPr algn="l" defTabSz="6858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orient="horz" pos="1255">
          <p15:clr>
            <a:srgbClr val="F26B43"/>
          </p15:clr>
        </p15:guide>
        <p15:guide id="3" pos="5300">
          <p15:clr>
            <a:srgbClr val="F26B43"/>
          </p15:clr>
        </p15:guide>
        <p15:guide id="4" orient="horz" pos="2907">
          <p15:clr>
            <a:srgbClr val="F26B43"/>
          </p15:clr>
        </p15:guide>
        <p15:guide id="5" orient="horz" pos="612">
          <p15:clr>
            <a:srgbClr val="F26B43"/>
          </p15:clr>
        </p15:guide>
        <p15:guide id="6" orient="horz" pos="577">
          <p15:clr>
            <a:srgbClr val="F26B43"/>
          </p15:clr>
        </p15:guide>
        <p15:guide id="7" orient="horz" pos="205">
          <p15:clr>
            <a:srgbClr val="F26B43"/>
          </p15:clr>
        </p15:guide>
        <p15:guide id="9" orient="horz" pos="1145">
          <p15:clr>
            <a:srgbClr val="F26B43"/>
          </p15:clr>
        </p15:guide>
        <p15:guide id="10" orient="horz" pos="2951">
          <p15:clr>
            <a:srgbClr val="F26B43"/>
          </p15:clr>
        </p15:guide>
        <p15:guide id="11" pos="4848">
          <p15:clr>
            <a:srgbClr val="F26B43"/>
          </p15:clr>
        </p15:guide>
        <p15:guide id="12" orient="horz" pos="3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https://www.nationalacademies.org/units/DBASSE-DBASSE-10-07" TargetMode="External"/><Relationship Id="rId4" Type="http://schemas.openxmlformats.org/officeDocument/2006/relationships/hyperlink" Target="https://www.nationalacademies.org/publications/al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nationalacademies.org/units/DBASSE-DBASSE-10-07" TargetMode="Externa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https://www.nationalacademies.org/projects/DBASSE-BOHSI-21-02/publication/26355"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https://uwnxt.nationalacademies.org/projects/DELS-BLS-23-03" TargetMode="External"/><Relationship Id="rId3" Type="http://schemas.openxmlformats.org/officeDocument/2006/relationships/hyperlink" Target="https://www.nationalacademies.org/units/DBASSE-CNSTAT-20-P-198/event/46442" TargetMode="External"/><Relationship Id="rId7" Type="http://schemas.openxmlformats.org/officeDocument/2006/relationships/hyperlink" Target="https://www.nationalacademies.org/projects/DEPS-BMSA-23-01/publication/27241"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hyperlink" Target="https://www.nationalacademies.org/units/DEPS-BMSA-22-P-451/publication/29212" TargetMode="External"/><Relationship Id="rId5" Type="http://schemas.openxmlformats.org/officeDocument/2006/relationships/hyperlink" Target="https://www.nationalacademies.org/projects/PGA-GUIPRR-25-01" TargetMode="External"/><Relationship Id="rId10" Type="http://schemas.openxmlformats.org/officeDocument/2006/relationships/image" Target="../media/image6.jpeg"/><Relationship Id="rId4" Type="http://schemas.openxmlformats.org/officeDocument/2006/relationships/hyperlink" Target="https://www.nationalacademies.org/units/DBASSE-CNSTAT-20-P-198/event/42319" TargetMode="External"/><Relationship Id="rId9" Type="http://schemas.openxmlformats.org/officeDocument/2006/relationships/hyperlink" Target="https://www.nationalacademies.org/projects/DBASSE-CNSTAT-20-0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alacademies.org/projects/DEPS-CSTB-21-03/publication/27644" TargetMode="External"/><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hyperlink" Target="https://www.nationalacademies.org/projects/DEPS-AFSB-21-04/publication/27092" TargetMode="External"/><Relationship Id="rId5" Type="http://schemas.openxmlformats.org/officeDocument/2006/relationships/hyperlink" Target="https://www.nationalacademies.org/units/DBASSE-DBASSE%20EO-20-03/event/42409" TargetMode="External"/><Relationship Id="rId4" Type="http://schemas.openxmlformats.org/officeDocument/2006/relationships/hyperlink" Target="https://www.nationalacademies.org/projects/CAST-SEEW-25-0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nationalacademies.org/projects/CHPP-LSB-25-04" TargetMode="External"/><Relationship Id="rId3" Type="http://schemas.openxmlformats.org/officeDocument/2006/relationships/hyperlink" Target="https://www.nationalacademies.org/units/DEPS-CSTB-13-03/publication/29056" TargetMode="External"/><Relationship Id="rId7" Type="http://schemas.openxmlformats.org/officeDocument/2006/relationships/hyperlink" Target="https://www.nationalacademies.org/projects/DEPS-CSTB-22-01/publication/27970"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hyperlink" Target="https://www.nationalacademies.org/projects/DEPS-CSTB-25-02/about" TargetMode="External"/><Relationship Id="rId5" Type="http://schemas.openxmlformats.org/officeDocument/2006/relationships/hyperlink" Target="https://www.nationalacademies.org/units/DEPS-CSTB-13-03/event/46521" TargetMode="External"/><Relationship Id="rId4" Type="http://schemas.openxmlformats.org/officeDocument/2006/relationships/hyperlink" Target="https://www.nationalacademies.org/units/DEPS-CSTB-13-03" TargetMode="Externa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hyperlink" Target="https://www.nationalacademies.org/events/901" TargetMode="External"/><Relationship Id="rId3" Type="http://schemas.openxmlformats.org/officeDocument/2006/relationships/hyperlink" Target="https://www.nationalacademies.org/projects/DEPS-CSTB-23-03/publication/29046" TargetMode="External"/><Relationship Id="rId7" Type="http://schemas.openxmlformats.org/officeDocument/2006/relationships/hyperlink" Target="https://www.nationalacademies.org/events/884"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hyperlink" Target="https://www.nationalacademies.org/projects/CAST-CRTS-25-P-715" TargetMode="External"/><Relationship Id="rId5" Type="http://schemas.openxmlformats.org/officeDocument/2006/relationships/hyperlink" Target="https://www.nationalacademies.org/units/DBASSE-DBASSE-10-07/event/45507" TargetMode="External"/><Relationship Id="rId4" Type="http://schemas.openxmlformats.org/officeDocument/2006/relationships/hyperlink" Target="https://www.nationalacademies.org/units/DBASSE-DBASSE-10-07/event/4507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aerobinson@nas.edu" TargetMode="External"/><Relationship Id="rId2" Type="http://schemas.openxmlformats.org/officeDocument/2006/relationships/image" Target="../media/image9.jpeg"/><Relationship Id="rId1" Type="http://schemas.openxmlformats.org/officeDocument/2006/relationships/slideLayout" Target="../slideLayouts/slideLayout31.xml"/><Relationship Id="rId5" Type="http://schemas.openxmlformats.org/officeDocument/2006/relationships/hyperlink" Target="https://www.nationalacademies.org/topics/artificial-intelligence" TargetMode="External"/><Relationship Id="rId4" Type="http://schemas.openxmlformats.org/officeDocument/2006/relationships/hyperlink" Target="http://www.nationalacademies.org/public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5" descr="A picture containing building, ceiling&#10;&#10;Description automatically generated">
            <a:extLst>
              <a:ext uri="{FF2B5EF4-FFF2-40B4-BE49-F238E27FC236}">
                <a16:creationId xmlns:a16="http://schemas.microsoft.com/office/drawing/2014/main" id="{60CA4D8A-2B6D-46DD-832D-2C8016EBCBE6}"/>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0" y="0"/>
            <a:ext cx="9144000" cy="4710113"/>
          </a:xfrm>
          <a:prstGeom prst="rect">
            <a:avLst/>
          </a:prstGeom>
        </p:spPr>
      </p:pic>
      <p:sp>
        <p:nvSpPr>
          <p:cNvPr id="3" name="Text Placeholder 2">
            <a:extLst>
              <a:ext uri="{FF2B5EF4-FFF2-40B4-BE49-F238E27FC236}">
                <a16:creationId xmlns:a16="http://schemas.microsoft.com/office/drawing/2014/main" id="{FF663640-3311-4166-9943-2F558EF77AD5}"/>
              </a:ext>
            </a:extLst>
          </p:cNvPr>
          <p:cNvSpPr>
            <a:spLocks noGrp="1"/>
          </p:cNvSpPr>
          <p:nvPr>
            <p:ph type="body" sz="quarter" idx="10"/>
          </p:nvPr>
        </p:nvSpPr>
        <p:spPr>
          <a:xfrm>
            <a:off x="0" y="1172308"/>
            <a:ext cx="6805402" cy="3971191"/>
          </a:xfrm>
        </p:spPr>
        <p:txBody>
          <a:bodyPr/>
          <a:lstStyle/>
          <a:p>
            <a:pPr>
              <a:defRPr/>
            </a:pPr>
            <a:r>
              <a:rPr lang="en-US" dirty="0"/>
              <a:t>Overview and Perspectives on Data Science and Artificial Intelligence in Research</a:t>
            </a:r>
          </a:p>
        </p:txBody>
      </p:sp>
      <p:sp>
        <p:nvSpPr>
          <p:cNvPr id="11" name="Subtitle 10">
            <a:extLst>
              <a:ext uri="{FF2B5EF4-FFF2-40B4-BE49-F238E27FC236}">
                <a16:creationId xmlns:a16="http://schemas.microsoft.com/office/drawing/2014/main" id="{7D23A860-2CA3-437F-8ACD-FADB1B514578}"/>
              </a:ext>
            </a:extLst>
          </p:cNvPr>
          <p:cNvSpPr>
            <a:spLocks noGrp="1"/>
          </p:cNvSpPr>
          <p:nvPr>
            <p:ph type="subTitle" idx="1"/>
          </p:nvPr>
        </p:nvSpPr>
        <p:spPr>
          <a:xfrm>
            <a:off x="155129" y="3763441"/>
            <a:ext cx="6495143" cy="946221"/>
          </a:xfrm>
        </p:spPr>
        <p:txBody>
          <a:bodyPr/>
          <a:lstStyle/>
          <a:p>
            <a:pPr algn="ctr"/>
            <a:r>
              <a:rPr lang="en-US" sz="1600" dirty="0"/>
              <a:t>Emanuel Robinson, Ph.D., Director—Human-Systems Integration</a:t>
            </a:r>
          </a:p>
          <a:p>
            <a:pPr algn="ctr"/>
            <a:r>
              <a:rPr lang="en-US" sz="1600" dirty="0"/>
              <a:t>National Academies of Sciences, Engineering, and Medicine</a:t>
            </a:r>
          </a:p>
          <a:p>
            <a:pPr algn="ctr"/>
            <a:r>
              <a:rPr lang="en-US" sz="1600" dirty="0" err="1"/>
              <a:t>FedCASIC</a:t>
            </a:r>
            <a:r>
              <a:rPr lang="en-US" sz="1600" dirty="0"/>
              <a:t> Virtual Conference April 21, 2026</a:t>
            </a:r>
          </a:p>
        </p:txBody>
      </p:sp>
      <p:sp>
        <p:nvSpPr>
          <p:cNvPr id="18" name="Freeform 5">
            <a:extLst>
              <a:ext uri="{FF2B5EF4-FFF2-40B4-BE49-F238E27FC236}">
                <a16:creationId xmlns:a16="http://schemas.microsoft.com/office/drawing/2014/main" id="{E7AEF65A-CF08-4144-85A8-CD860AC5811E}"/>
              </a:ext>
            </a:extLst>
          </p:cNvPr>
          <p:cNvSpPr>
            <a:spLocks noEditPoints="1"/>
          </p:cNvSpPr>
          <p:nvPr/>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3B3C"/>
              </a:solidFill>
              <a:effectLst/>
              <a:uLnTx/>
              <a:uFillTx/>
              <a:latin typeface="Arial"/>
              <a:ea typeface="+mn-ea"/>
              <a:cs typeface="+mn-cs"/>
            </a:endParaRPr>
          </a:p>
        </p:txBody>
      </p:sp>
    </p:spTree>
    <p:extLst>
      <p:ext uri="{BB962C8B-B14F-4D97-AF65-F5344CB8AC3E}">
        <p14:creationId xmlns:p14="http://schemas.microsoft.com/office/powerpoint/2010/main" val="34253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irio-WARLpXpqkfA-unsplash.jpg">
            <a:extLst>
              <a:ext uri="{FF2B5EF4-FFF2-40B4-BE49-F238E27FC236}">
                <a16:creationId xmlns:a16="http://schemas.microsoft.com/office/drawing/2014/main" id="{E6B471FD-41B0-440C-9CE1-847832049EAE}"/>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p:pic>
      <p:sp>
        <p:nvSpPr>
          <p:cNvPr id="2" name="Slide Number Placeholder 1">
            <a:extLst>
              <a:ext uri="{FF2B5EF4-FFF2-40B4-BE49-F238E27FC236}">
                <a16:creationId xmlns:a16="http://schemas.microsoft.com/office/drawing/2014/main" id="{9B922862-0099-4440-9263-8891AD591E3C}"/>
              </a:ext>
            </a:extLst>
          </p:cNvPr>
          <p:cNvSpPr>
            <a:spLocks noGrp="1"/>
          </p:cNvSpPr>
          <p:nvPr>
            <p:ph type="sldNum" sz="quarter" idx="12"/>
          </p:nvPr>
        </p:nvSpPr>
        <p:spPr/>
        <p:txBody>
          <a:bodyPr/>
          <a:lstStyle/>
          <a:p>
            <a:fld id="{7D719527-7B7D-4A2D-ABD1-359B6741A748}" type="slidenum">
              <a:rPr lang="en-US" smtClean="0"/>
              <a:pPr/>
              <a:t>2</a:t>
            </a:fld>
            <a:endParaRPr lang="en-US"/>
          </a:p>
        </p:txBody>
      </p:sp>
      <p:sp>
        <p:nvSpPr>
          <p:cNvPr id="6" name="TextBox 5">
            <a:extLst>
              <a:ext uri="{FF2B5EF4-FFF2-40B4-BE49-F238E27FC236}">
                <a16:creationId xmlns:a16="http://schemas.microsoft.com/office/drawing/2014/main" id="{F470DA6B-3C22-7C41-F17F-EE72D34002D0}"/>
              </a:ext>
            </a:extLst>
          </p:cNvPr>
          <p:cNvSpPr txBox="1"/>
          <p:nvPr/>
        </p:nvSpPr>
        <p:spPr>
          <a:xfrm>
            <a:off x="296255" y="421591"/>
            <a:ext cx="8582702" cy="1754326"/>
          </a:xfrm>
          <a:prstGeom prst="rect">
            <a:avLst/>
          </a:prstGeom>
          <a:solidFill>
            <a:schemeClr val="bg2"/>
          </a:solidFill>
        </p:spPr>
        <p:txBody>
          <a:bodyPr wrap="square" rtlCol="0">
            <a:spAutoFit/>
          </a:bodyPr>
          <a:lstStyle/>
          <a:p>
            <a:pPr algn="ctr"/>
            <a:endParaRPr lang="en-US" sz="1400" dirty="0"/>
          </a:p>
          <a:p>
            <a:pPr algn="ctr"/>
            <a:r>
              <a:rPr lang="en-US" sz="2400" dirty="0">
                <a:latin typeface="+mj-lt"/>
              </a:rPr>
              <a:t>“Created to Advise the Nation”</a:t>
            </a:r>
            <a:endParaRPr lang="en-US" sz="2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p:txBody>
      </p:sp>
      <p:sp>
        <p:nvSpPr>
          <p:cNvPr id="8" name="Content Placeholder 7">
            <a:extLst>
              <a:ext uri="{FF2B5EF4-FFF2-40B4-BE49-F238E27FC236}">
                <a16:creationId xmlns:a16="http://schemas.microsoft.com/office/drawing/2014/main" id="{4E159F9B-5ED7-DD8A-412A-286873A671E5}"/>
              </a:ext>
            </a:extLst>
          </p:cNvPr>
          <p:cNvSpPr>
            <a:spLocks noGrp="1"/>
          </p:cNvSpPr>
          <p:nvPr>
            <p:ph idx="1"/>
          </p:nvPr>
        </p:nvSpPr>
        <p:spPr>
          <a:xfrm>
            <a:off x="383305" y="2620632"/>
            <a:ext cx="8234735" cy="1991125"/>
          </a:xfrm>
        </p:spPr>
        <p:txBody>
          <a:bodyPr/>
          <a:lstStyle/>
          <a:p>
            <a:pPr marL="171450" indent="-171450" algn="l">
              <a:spcBef>
                <a:spcPts val="0"/>
              </a:spcBef>
              <a:spcAft>
                <a:spcPts val="600"/>
              </a:spcAft>
              <a:buFont typeface="Arial" panose="020B0604020202020204" pitchFamily="34" charset="0"/>
              <a:buChar char="•"/>
            </a:pPr>
            <a:r>
              <a:rPr lang="en-US" sz="1600" cap="none" dirty="0"/>
              <a:t>Private, nonprofit, nongovernmental</a:t>
            </a:r>
          </a:p>
          <a:p>
            <a:pPr marL="171450" indent="-171450" algn="l">
              <a:spcBef>
                <a:spcPts val="0"/>
              </a:spcBef>
              <a:spcAft>
                <a:spcPts val="600"/>
              </a:spcAft>
              <a:buFont typeface="Arial" panose="020B0604020202020204" pitchFamily="34" charset="0"/>
              <a:buChar char="•"/>
            </a:pPr>
            <a:r>
              <a:rPr lang="en-US" sz="1600" cap="none" dirty="0"/>
              <a:t>Provides independent, objective analysis and advice to the nation to solve complex problems and inform public policy decisions </a:t>
            </a:r>
          </a:p>
          <a:p>
            <a:pPr marL="171450" indent="-171450" algn="l">
              <a:spcBef>
                <a:spcPts val="0"/>
              </a:spcBef>
              <a:spcAft>
                <a:spcPts val="600"/>
              </a:spcAft>
              <a:buFont typeface="Arial" panose="020B0604020202020204" pitchFamily="34" charset="0"/>
              <a:buChar char="•"/>
            </a:pPr>
            <a:r>
              <a:rPr lang="en-US" sz="1600" cap="none" dirty="0"/>
              <a:t>“...the Academy shall, whenever called upon by any department of the Government, investigate, examine, experiment and report upon any subject of science or art…” </a:t>
            </a:r>
            <a:r>
              <a:rPr lang="en-US" sz="1600" b="1" cap="none" dirty="0"/>
              <a:t>U.S. Congress,1863 (signed by President Abraham Lincoln)</a:t>
            </a:r>
          </a:p>
          <a:p>
            <a:pPr marL="171450" indent="-171450" algn="l">
              <a:spcBef>
                <a:spcPts val="0"/>
              </a:spcBef>
              <a:spcAft>
                <a:spcPts val="600"/>
              </a:spcAft>
              <a:buFont typeface="Arial" panose="020B0604020202020204" pitchFamily="34" charset="0"/>
              <a:buChar char="•"/>
            </a:pPr>
            <a:r>
              <a:rPr lang="en-US" sz="1600" cap="none" dirty="0"/>
              <a:t>Reports available in pdf for free at </a:t>
            </a:r>
            <a:r>
              <a:rPr lang="en-US" sz="1600" cap="none" dirty="0">
                <a:hlinkClick r:id="rId4"/>
              </a:rPr>
              <a:t>https://www.nationalacademies.org/publications/all</a:t>
            </a:r>
            <a:r>
              <a:rPr lang="en-US" sz="1600" cap="none" dirty="0"/>
              <a:t> </a:t>
            </a:r>
            <a:endParaRPr lang="en-US" dirty="0"/>
          </a:p>
        </p:txBody>
      </p:sp>
      <p:sp>
        <p:nvSpPr>
          <p:cNvPr id="10" name="Content Placeholder 3">
            <a:extLst>
              <a:ext uri="{FF2B5EF4-FFF2-40B4-BE49-F238E27FC236}">
                <a16:creationId xmlns:a16="http://schemas.microsoft.com/office/drawing/2014/main" id="{D0CD2226-026F-73A8-2191-1AAC3A952F0F}"/>
              </a:ext>
            </a:extLst>
          </p:cNvPr>
          <p:cNvSpPr txBox="1">
            <a:spLocks/>
          </p:cNvSpPr>
          <p:nvPr/>
        </p:nvSpPr>
        <p:spPr>
          <a:xfrm>
            <a:off x="690079" y="1204268"/>
            <a:ext cx="7918450" cy="633687"/>
          </a:xfrm>
          <a:prstGeom prst="rect">
            <a:avLst/>
          </a:prstGeom>
        </p:spPr>
        <p:txBody>
          <a:bodyPr vert="horz" lIns="0" tIns="0" rIns="0" bIns="0" rtlCol="0">
            <a:noAutofit/>
          </a:bodyPr>
          <a:lstStyle>
            <a:lvl1pPr marL="0" indent="0" algn="ctr" defTabSz="685800" rtl="0" eaLnBrk="1" latinLnBrk="0" hangingPunct="1">
              <a:lnSpc>
                <a:spcPct val="110000"/>
              </a:lnSpc>
              <a:spcBef>
                <a:spcPts val="600"/>
              </a:spcBef>
              <a:buFont typeface="Arial" panose="020B0604020202020204" pitchFamily="34" charset="0"/>
              <a:buNone/>
              <a:defRPr sz="900" kern="1200" cap="all" baseline="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t>THE </a:t>
            </a:r>
            <a:r>
              <a:rPr lang="en-US" sz="1200" dirty="0">
                <a:hlinkClick r:id="rId5"/>
              </a:rPr>
              <a:t>NATIONAL ACADEMY OF SCIENCES, ENGINEERING, AND MEDICINE</a:t>
            </a:r>
            <a:r>
              <a:rPr lang="en-US" sz="1200" dirty="0"/>
              <a:t> PROVIDE INDEPENDENT, OBJECTIVE ADVICE TO SPARK PROGRESS AND ADVANCE SCIENCE, ENGINEERING, AND MEDICINE FOR THE BENEFIT OF SOCIETY.</a:t>
            </a:r>
          </a:p>
        </p:txBody>
      </p:sp>
      <p:sp>
        <p:nvSpPr>
          <p:cNvPr id="13" name="Rectangle 12">
            <a:extLst>
              <a:ext uri="{FF2B5EF4-FFF2-40B4-BE49-F238E27FC236}">
                <a16:creationId xmlns:a16="http://schemas.microsoft.com/office/drawing/2014/main" id="{BE0C86AB-488F-1EAA-56F8-192E5584801C}"/>
              </a:ext>
            </a:extLst>
          </p:cNvPr>
          <p:cNvSpPr/>
          <p:nvPr/>
        </p:nvSpPr>
        <p:spPr>
          <a:xfrm>
            <a:off x="4426226" y="2866887"/>
            <a:ext cx="446157" cy="145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49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CE4FC-EF85-2CA2-7AC0-1893AB22A9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15493A-2A14-8F1B-603C-963881264E66}"/>
              </a:ext>
            </a:extLst>
          </p:cNvPr>
          <p:cNvSpPr>
            <a:spLocks noGrp="1"/>
          </p:cNvSpPr>
          <p:nvPr>
            <p:ph type="title"/>
          </p:nvPr>
        </p:nvSpPr>
        <p:spPr>
          <a:xfrm>
            <a:off x="410495" y="144543"/>
            <a:ext cx="7201864" cy="644007"/>
          </a:xfrm>
        </p:spPr>
        <p:txBody>
          <a:bodyPr/>
          <a:lstStyle/>
          <a:p>
            <a:pPr algn="ctr"/>
            <a:r>
              <a:rPr lang="en-US" b="1" dirty="0">
                <a:hlinkClick r:id="rId2"/>
              </a:rPr>
              <a:t>Board on Human-Systems Integration</a:t>
            </a:r>
            <a:endParaRPr lang="en-US" b="1" dirty="0"/>
          </a:p>
        </p:txBody>
      </p:sp>
      <p:sp>
        <p:nvSpPr>
          <p:cNvPr id="5" name="Content Placeholder 4">
            <a:extLst>
              <a:ext uri="{FF2B5EF4-FFF2-40B4-BE49-F238E27FC236}">
                <a16:creationId xmlns:a16="http://schemas.microsoft.com/office/drawing/2014/main" id="{9E3CA096-65F9-D61F-0E44-F505B8ACE1FA}"/>
              </a:ext>
            </a:extLst>
          </p:cNvPr>
          <p:cNvSpPr>
            <a:spLocks noGrp="1"/>
          </p:cNvSpPr>
          <p:nvPr>
            <p:ph idx="1"/>
          </p:nvPr>
        </p:nvSpPr>
        <p:spPr>
          <a:xfrm>
            <a:off x="346709" y="643611"/>
            <a:ext cx="8001131" cy="3713993"/>
          </a:xfrm>
        </p:spPr>
        <p:txBody>
          <a:bodyPr/>
          <a:lstStyle/>
          <a:p>
            <a:pPr marL="525780" indent="-342900"/>
            <a:r>
              <a:rPr lang="en-US" sz="1800" dirty="0">
                <a:latin typeface="+mj-lt"/>
                <a:cs typeface="Times New Roman" panose="02020603050405020304" pitchFamily="18" charset="0"/>
              </a:rPr>
              <a:t>Established in 1980—interdisciplinary with experts from academia, industry, military/federal. </a:t>
            </a:r>
          </a:p>
          <a:p>
            <a:pPr marL="525780" indent="-342900"/>
            <a:r>
              <a:rPr lang="en-US" sz="1800" dirty="0">
                <a:latin typeface="+mj-lt"/>
                <a:cs typeface="Times New Roman" panose="02020603050405020304" pitchFamily="18" charset="0"/>
              </a:rPr>
              <a:t>Relationship of individuals and organizations to technology.</a:t>
            </a:r>
          </a:p>
          <a:p>
            <a:pPr marL="525780" indent="-342900"/>
            <a:r>
              <a:rPr lang="en-US" sz="1800" dirty="0">
                <a:latin typeface="+mj-lt"/>
                <a:cs typeface="Times New Roman" panose="02020603050405020304" pitchFamily="18" charset="0"/>
              </a:rPr>
              <a:t>Systems approach and human factors principles applied to themes:</a:t>
            </a:r>
          </a:p>
          <a:p>
            <a:pPr marL="697230" lvl="1" indent="-342900"/>
            <a:r>
              <a:rPr lang="en-US" sz="1700" dirty="0">
                <a:latin typeface="+mj-lt"/>
                <a:cs typeface="Times New Roman" panose="02020603050405020304" pitchFamily="18" charset="0"/>
              </a:rPr>
              <a:t>Technologies (e.g., AI) and users</a:t>
            </a:r>
          </a:p>
          <a:p>
            <a:pPr marL="697230" lvl="1" indent="-342900"/>
            <a:r>
              <a:rPr lang="en-US" sz="1700" dirty="0">
                <a:latin typeface="+mj-lt"/>
                <a:cs typeface="Times New Roman" panose="02020603050405020304" pitchFamily="18" charset="0"/>
              </a:rPr>
              <a:t>Organizational and workforce/staffing</a:t>
            </a:r>
          </a:p>
          <a:p>
            <a:pPr marL="697230" lvl="1" indent="-342900"/>
            <a:r>
              <a:rPr lang="en-US" sz="1700" dirty="0">
                <a:latin typeface="+mj-lt"/>
                <a:cs typeface="Times New Roman" panose="02020603050405020304" pitchFamily="18" charset="0"/>
              </a:rPr>
              <a:t>Health, safety, and risk </a:t>
            </a:r>
          </a:p>
          <a:p>
            <a:pPr marL="697230" lvl="1" indent="-342900"/>
            <a:r>
              <a:rPr lang="en-US" sz="1700" dirty="0">
                <a:latin typeface="+mj-lt"/>
                <a:cs typeface="Times New Roman" panose="02020603050405020304" pitchFamily="18" charset="0"/>
              </a:rPr>
              <a:t>Ergonomics and the designed environment</a:t>
            </a:r>
          </a:p>
          <a:p>
            <a:pPr marL="525780" indent="-342900"/>
            <a:endParaRPr lang="en-US" sz="1800" dirty="0">
              <a:solidFill>
                <a:srgbClr val="FF0000"/>
              </a:solidFill>
              <a:highlight>
                <a:srgbClr val="FFFF00"/>
              </a:highlight>
              <a:latin typeface="+mj-lt"/>
              <a:cs typeface="Times New Roman" panose="02020603050405020304" pitchFamily="18" charset="0"/>
            </a:endParaRPr>
          </a:p>
        </p:txBody>
      </p:sp>
      <p:sp>
        <p:nvSpPr>
          <p:cNvPr id="7" name="Slide Number Placeholder 6">
            <a:extLst>
              <a:ext uri="{FF2B5EF4-FFF2-40B4-BE49-F238E27FC236}">
                <a16:creationId xmlns:a16="http://schemas.microsoft.com/office/drawing/2014/main" id="{F488A990-D734-4945-32D4-A840F2EEF33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719527-7B7D-4A2D-ABD1-359B6741A748}" type="slidenum">
              <a:rPr kumimoji="0" lang="en-US" sz="950"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50" b="0" i="0" u="none" strike="noStrike" kern="1200" cap="none" spc="0" normalizeH="0" baseline="0" noProof="0">
              <a:ln>
                <a:noFill/>
              </a:ln>
              <a:solidFill>
                <a:srgbClr val="7F7F7F"/>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D162C894-1C51-8312-6F8C-B9C863B37E6D}"/>
              </a:ext>
            </a:extLst>
          </p:cNvPr>
          <p:cNvGraphicFramePr>
            <a:graphicFrameLocks noGrp="1"/>
          </p:cNvGraphicFramePr>
          <p:nvPr/>
        </p:nvGraphicFramePr>
        <p:xfrm>
          <a:off x="439924" y="3426086"/>
          <a:ext cx="7822060" cy="1253436"/>
        </p:xfrm>
        <a:graphic>
          <a:graphicData uri="http://schemas.openxmlformats.org/drawingml/2006/table">
            <a:tbl>
              <a:tblPr firstRow="1" bandRow="1">
                <a:tableStyleId>{5C22544A-7EE6-4342-B048-85BDC9FD1C3A}</a:tableStyleId>
              </a:tblPr>
              <a:tblGrid>
                <a:gridCol w="3911030">
                  <a:extLst>
                    <a:ext uri="{9D8B030D-6E8A-4147-A177-3AD203B41FA5}">
                      <a16:colId xmlns:a16="http://schemas.microsoft.com/office/drawing/2014/main" val="897145629"/>
                    </a:ext>
                  </a:extLst>
                </a:gridCol>
                <a:gridCol w="3911030">
                  <a:extLst>
                    <a:ext uri="{9D8B030D-6E8A-4147-A177-3AD203B41FA5}">
                      <a16:colId xmlns:a16="http://schemas.microsoft.com/office/drawing/2014/main" val="1494336863"/>
                    </a:ext>
                  </a:extLst>
                </a:gridCol>
              </a:tblGrid>
              <a:tr h="313359">
                <a:tc gridSpan="2">
                  <a:txBody>
                    <a:bodyPr/>
                    <a:lstStyle/>
                    <a:p>
                      <a:pPr algn="ctr"/>
                      <a:r>
                        <a:rPr lang="en-US" dirty="0"/>
                        <a:t>Current Core Sponsors</a:t>
                      </a:r>
                    </a:p>
                  </a:txBody>
                  <a:tcPr/>
                </a:tc>
                <a:tc hMerge="1">
                  <a:txBody>
                    <a:bodyPr/>
                    <a:lstStyle/>
                    <a:p>
                      <a:endParaRPr lang="en-US" dirty="0"/>
                    </a:p>
                  </a:txBody>
                  <a:tcPr/>
                </a:tc>
                <a:extLst>
                  <a:ext uri="{0D108BD9-81ED-4DB2-BD59-A6C34878D82A}">
                    <a16:rowId xmlns:a16="http://schemas.microsoft.com/office/drawing/2014/main" val="3050002921"/>
                  </a:ext>
                </a:extLst>
              </a:tr>
              <a:tr h="3133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American Psychological Association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National Aeronautics and Space Administration</a:t>
                      </a:r>
                    </a:p>
                  </a:txBody>
                  <a:tcPr/>
                </a:tc>
                <a:extLst>
                  <a:ext uri="{0D108BD9-81ED-4DB2-BD59-A6C34878D82A}">
                    <a16:rowId xmlns:a16="http://schemas.microsoft.com/office/drawing/2014/main" val="2787816404"/>
                  </a:ext>
                </a:extLst>
              </a:tr>
              <a:tr h="3133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Federal Aviation Administration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Society for Human Resource Management</a:t>
                      </a:r>
                    </a:p>
                  </a:txBody>
                  <a:tcPr/>
                </a:tc>
                <a:extLst>
                  <a:ext uri="{0D108BD9-81ED-4DB2-BD59-A6C34878D82A}">
                    <a16:rowId xmlns:a16="http://schemas.microsoft.com/office/drawing/2014/main" val="3077498886"/>
                  </a:ext>
                </a:extLst>
              </a:tr>
              <a:tr h="3133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Human Factors and Ergonomics Society</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Society for Industrial/Organizational Psychology</a:t>
                      </a:r>
                    </a:p>
                  </a:txBody>
                  <a:tcPr/>
                </a:tc>
                <a:extLst>
                  <a:ext uri="{0D108BD9-81ED-4DB2-BD59-A6C34878D82A}">
                    <a16:rowId xmlns:a16="http://schemas.microsoft.com/office/drawing/2014/main" val="232834005"/>
                  </a:ext>
                </a:extLst>
              </a:tr>
            </a:tbl>
          </a:graphicData>
        </a:graphic>
      </p:graphicFrame>
    </p:spTree>
    <p:extLst>
      <p:ext uri="{BB962C8B-B14F-4D97-AF65-F5344CB8AC3E}">
        <p14:creationId xmlns:p14="http://schemas.microsoft.com/office/powerpoint/2010/main" val="416232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a:xfrm>
            <a:off x="324682" y="136463"/>
            <a:ext cx="7201864" cy="644007"/>
          </a:xfrm>
        </p:spPr>
        <p:txBody>
          <a:bodyPr/>
          <a:lstStyle/>
          <a:p>
            <a:pPr algn="ctr"/>
            <a:r>
              <a:rPr lang="en-US" b="1" dirty="0"/>
              <a:t>Recent AI work</a:t>
            </a:r>
          </a:p>
        </p:txBody>
      </p:sp>
      <p:sp>
        <p:nvSpPr>
          <p:cNvPr id="5" name="Content Placeholder 4">
            <a:extLst>
              <a:ext uri="{FF2B5EF4-FFF2-40B4-BE49-F238E27FC236}">
                <a16:creationId xmlns:a16="http://schemas.microsoft.com/office/drawing/2014/main" id="{CBCC935D-6323-4663-9890-923FD99046F5}"/>
              </a:ext>
            </a:extLst>
          </p:cNvPr>
          <p:cNvSpPr>
            <a:spLocks noGrp="1"/>
          </p:cNvSpPr>
          <p:nvPr>
            <p:ph idx="1"/>
          </p:nvPr>
        </p:nvSpPr>
        <p:spPr>
          <a:xfrm>
            <a:off x="400100" y="528145"/>
            <a:ext cx="5037892" cy="4406047"/>
          </a:xfrm>
        </p:spPr>
        <p:txBody>
          <a:bodyPr/>
          <a:lstStyle/>
          <a:p>
            <a:r>
              <a:rPr lang="en-US" sz="1800" i="1" dirty="0">
                <a:latin typeface="+mj-lt"/>
                <a:hlinkClick r:id="rId3"/>
              </a:rPr>
              <a:t>Human-AI Teaming: State-of-the-Art and Research Needs</a:t>
            </a:r>
            <a:endParaRPr lang="en-US" sz="1800" i="1" dirty="0">
              <a:latin typeface="+mj-lt"/>
            </a:endParaRPr>
          </a:p>
          <a:p>
            <a:pPr lvl="1"/>
            <a:r>
              <a:rPr lang="en-US" sz="1600" dirty="0">
                <a:latin typeface="+mj-lt"/>
              </a:rPr>
              <a:t>Sponsor:  Air Force Research Lab</a:t>
            </a:r>
          </a:p>
          <a:p>
            <a:pPr lvl="1"/>
            <a:r>
              <a:rPr lang="en-US" sz="1600" dirty="0">
                <a:latin typeface="+mj-lt"/>
              </a:rPr>
              <a:t>Research needs</a:t>
            </a:r>
          </a:p>
          <a:p>
            <a:pPr lvl="2"/>
            <a:r>
              <a:rPr lang="en-US" sz="1500" dirty="0">
                <a:latin typeface="+mj-lt"/>
              </a:rPr>
              <a:t>Improving human-AI teaming models</a:t>
            </a:r>
          </a:p>
          <a:p>
            <a:pPr lvl="2"/>
            <a:r>
              <a:rPr lang="en-US" sz="1500" dirty="0">
                <a:latin typeface="+mj-lt"/>
              </a:rPr>
              <a:t>Strengthening team processes</a:t>
            </a:r>
          </a:p>
          <a:p>
            <a:pPr lvl="2"/>
            <a:r>
              <a:rPr lang="en-US" sz="1500" dirty="0">
                <a:latin typeface="+mj-lt"/>
              </a:rPr>
              <a:t>Increase situational awareness</a:t>
            </a:r>
          </a:p>
          <a:p>
            <a:pPr lvl="2"/>
            <a:r>
              <a:rPr lang="en-US" sz="1500" dirty="0">
                <a:latin typeface="+mj-lt"/>
              </a:rPr>
              <a:t>Improve transparency and </a:t>
            </a:r>
            <a:r>
              <a:rPr lang="en-US" sz="1500" dirty="0" err="1">
                <a:latin typeface="+mj-lt"/>
              </a:rPr>
              <a:t>explainability</a:t>
            </a:r>
            <a:endParaRPr lang="en-US" sz="1500" dirty="0">
              <a:latin typeface="+mj-lt"/>
            </a:endParaRPr>
          </a:p>
          <a:p>
            <a:pPr lvl="2"/>
            <a:r>
              <a:rPr lang="en-US" sz="1500" dirty="0">
                <a:latin typeface="+mj-lt"/>
              </a:rPr>
              <a:t>Strengthening interaction mechanisms and strategies</a:t>
            </a:r>
          </a:p>
          <a:p>
            <a:pPr lvl="2"/>
            <a:r>
              <a:rPr lang="en-US" sz="1500" dirty="0">
                <a:latin typeface="+mj-lt"/>
              </a:rPr>
              <a:t>Improving trust</a:t>
            </a:r>
          </a:p>
          <a:p>
            <a:pPr lvl="2"/>
            <a:r>
              <a:rPr lang="en-US" sz="1500" dirty="0">
                <a:latin typeface="+mj-lt"/>
              </a:rPr>
              <a:t>Reducing bias</a:t>
            </a:r>
          </a:p>
          <a:p>
            <a:pPr lvl="2"/>
            <a:r>
              <a:rPr lang="en-US" sz="1500" dirty="0">
                <a:latin typeface="+mj-lt"/>
              </a:rPr>
              <a:t>Developing training support</a:t>
            </a:r>
          </a:p>
          <a:p>
            <a:pPr lvl="2"/>
            <a:r>
              <a:rPr lang="en-US" sz="1500" dirty="0">
                <a:latin typeface="+mj-lt"/>
              </a:rPr>
              <a:t>Building HSI processes, measures, and testing</a:t>
            </a:r>
            <a:endParaRPr lang="en-US" sz="1400" dirty="0">
              <a:latin typeface="+mj-lt"/>
            </a:endParaRPr>
          </a:p>
          <a:p>
            <a:pPr marL="0" indent="0">
              <a:buNone/>
            </a:pPr>
            <a:endParaRPr lang="en-US" sz="1400" dirty="0">
              <a:latin typeface="+mj-lt"/>
            </a:endParaRPr>
          </a:p>
        </p:txBody>
      </p:sp>
      <p:sp>
        <p:nvSpPr>
          <p:cNvPr id="7" name="Slide Number Placeholder 6">
            <a:extLst>
              <a:ext uri="{FF2B5EF4-FFF2-40B4-BE49-F238E27FC236}">
                <a16:creationId xmlns:a16="http://schemas.microsoft.com/office/drawing/2014/main" id="{CCFAC3A9-D436-4DB5-AD56-A1858D823B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719527-7B7D-4A2D-ABD1-359B6741A748}" type="slidenum">
              <a:rPr kumimoji="0" lang="en-US" sz="950"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50" b="0" i="0" u="none" strike="noStrike" kern="1200" cap="none" spc="0" normalizeH="0" baseline="0" noProof="0">
              <a:ln>
                <a:noFill/>
              </a:ln>
              <a:solidFill>
                <a:srgbClr val="7F7F7F"/>
              </a:solidFill>
              <a:effectLst/>
              <a:uLnTx/>
              <a:uFillTx/>
              <a:latin typeface="Arial"/>
              <a:ea typeface="+mn-ea"/>
              <a:cs typeface="+mn-cs"/>
            </a:endParaRPr>
          </a:p>
        </p:txBody>
      </p:sp>
      <p:pic>
        <p:nvPicPr>
          <p:cNvPr id="1026" name="Picture 2" descr="Human-AI Teaming: State-of-the-Art and Research Needs">
            <a:extLst>
              <a:ext uri="{FF2B5EF4-FFF2-40B4-BE49-F238E27FC236}">
                <a16:creationId xmlns:a16="http://schemas.microsoft.com/office/drawing/2014/main" id="{8A37A248-5B9D-66B7-CD33-318CC8288B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7992" y="528145"/>
            <a:ext cx="2823992" cy="365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77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2973A-3928-3EB5-4946-3591DC5E3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278C7C-E40E-4196-1459-312D66FD03B7}"/>
              </a:ext>
            </a:extLst>
          </p:cNvPr>
          <p:cNvSpPr>
            <a:spLocks noGrp="1"/>
          </p:cNvSpPr>
          <p:nvPr>
            <p:ph type="title"/>
          </p:nvPr>
        </p:nvSpPr>
        <p:spPr/>
        <p:txBody>
          <a:bodyPr/>
          <a:lstStyle/>
          <a:p>
            <a:pPr algn="ctr"/>
            <a:r>
              <a:rPr lang="en-US" sz="2600" b="1" dirty="0">
                <a:cs typeface="Arial" panose="020B0604020202020204" pitchFamily="34" charset="0"/>
              </a:rPr>
              <a:t>Select Additional AI Activities</a:t>
            </a:r>
          </a:p>
        </p:txBody>
      </p:sp>
      <p:sp>
        <p:nvSpPr>
          <p:cNvPr id="9" name="Content Placeholder 8">
            <a:extLst>
              <a:ext uri="{FF2B5EF4-FFF2-40B4-BE49-F238E27FC236}">
                <a16:creationId xmlns:a16="http://schemas.microsoft.com/office/drawing/2014/main" id="{4DF3191A-8328-5E84-A586-D817A293E977}"/>
              </a:ext>
            </a:extLst>
          </p:cNvPr>
          <p:cNvSpPr>
            <a:spLocks noGrp="1"/>
          </p:cNvSpPr>
          <p:nvPr>
            <p:ph idx="1"/>
          </p:nvPr>
        </p:nvSpPr>
        <p:spPr>
          <a:xfrm>
            <a:off x="333102" y="685800"/>
            <a:ext cx="6871063" cy="4130040"/>
          </a:xfrm>
        </p:spPr>
        <p:txBody>
          <a:bodyPr/>
          <a:lstStyle/>
          <a:p>
            <a:pPr marL="468630" indent="-285750"/>
            <a:r>
              <a:rPr lang="en-US" sz="1800" dirty="0">
                <a:latin typeface="+mj-lt"/>
                <a:hlinkClick r:id="rId3"/>
              </a:rPr>
              <a:t>AI Day for Federal Statistics 2026</a:t>
            </a:r>
            <a:r>
              <a:rPr lang="en-US" sz="1800" dirty="0">
                <a:latin typeface="+mj-lt"/>
              </a:rPr>
              <a:t>, </a:t>
            </a:r>
            <a:r>
              <a:rPr lang="en-US" sz="1800" dirty="0">
                <a:latin typeface="+mj-lt"/>
                <a:hlinkClick r:id="rId4"/>
              </a:rPr>
              <a:t>2024</a:t>
            </a:r>
            <a:endParaRPr lang="en-US" sz="1800" dirty="0">
              <a:latin typeface="+mj-lt"/>
            </a:endParaRPr>
          </a:p>
          <a:p>
            <a:pPr marL="468630" indent="-285750"/>
            <a:r>
              <a:rPr lang="en-US" sz="1800" dirty="0">
                <a:latin typeface="+mj-lt"/>
                <a:cs typeface="Times New Roman" panose="02020603050405020304" pitchFamily="18" charset="0"/>
                <a:hlinkClick r:id="rId5"/>
              </a:rPr>
              <a:t>AI Infrastructure to Accelerate AI Convergence and Catalyze U.S. Scientific Innovation</a:t>
            </a:r>
            <a:endParaRPr lang="en-US" sz="1800" dirty="0">
              <a:latin typeface="+mj-lt"/>
              <a:cs typeface="Times New Roman" panose="02020603050405020304" pitchFamily="18" charset="0"/>
            </a:endParaRPr>
          </a:p>
          <a:p>
            <a:pPr marL="468630" indent="-285750"/>
            <a:r>
              <a:rPr lang="en-US" sz="1800" dirty="0">
                <a:latin typeface="+mj-lt"/>
                <a:cs typeface="Times New Roman" panose="02020603050405020304" pitchFamily="18" charset="0"/>
                <a:hlinkClick r:id="rId6"/>
              </a:rPr>
              <a:t>Foundation Models for Scientific Discovery and Innovation</a:t>
            </a:r>
            <a:endParaRPr lang="en-US" sz="1700" dirty="0">
              <a:latin typeface="+mj-lt"/>
              <a:cs typeface="Times New Roman" panose="02020603050405020304" pitchFamily="18" charset="0"/>
            </a:endParaRPr>
          </a:p>
          <a:p>
            <a:pPr marL="468630" indent="-285750"/>
            <a:r>
              <a:rPr lang="en-US" sz="1800" dirty="0">
                <a:latin typeface="+mj-lt"/>
                <a:cs typeface="Times New Roman" panose="02020603050405020304" pitchFamily="18" charset="0"/>
                <a:hlinkClick r:id="rId7"/>
              </a:rPr>
              <a:t>AI to Assist Mathematical Reasoning</a:t>
            </a:r>
            <a:endParaRPr lang="en-US" sz="1800" dirty="0">
              <a:latin typeface="+mj-lt"/>
              <a:cs typeface="Times New Roman" panose="02020603050405020304" pitchFamily="18" charset="0"/>
            </a:endParaRPr>
          </a:p>
          <a:p>
            <a:pPr marL="468630" indent="-285750"/>
            <a:r>
              <a:rPr lang="en-US" sz="1800" dirty="0">
                <a:latin typeface="+mj-lt"/>
                <a:cs typeface="Times New Roman" panose="02020603050405020304" pitchFamily="18" charset="0"/>
                <a:hlinkClick r:id="rId8"/>
              </a:rPr>
              <a:t>Advances in Multimodal AI to Enhance Environmental and Biomedical Data Integration</a:t>
            </a:r>
            <a:endParaRPr lang="en-US" sz="1800" dirty="0">
              <a:latin typeface="+mj-lt"/>
              <a:cs typeface="Times New Roman" panose="02020603050405020304" pitchFamily="18" charset="0"/>
            </a:endParaRPr>
          </a:p>
          <a:p>
            <a:pPr marL="468630" indent="-285750"/>
            <a:r>
              <a:rPr lang="en-US" sz="1800" dirty="0">
                <a:latin typeface="Georgia" panose="02040502050405020303" pitchFamily="18" charset="0"/>
                <a:hlinkClick r:id="rId9"/>
              </a:rPr>
              <a:t>Opportunities for NAEP in an Age of AI and Pervasive Computation: A Pragmatic Vision</a:t>
            </a:r>
            <a:endParaRPr lang="en-US" sz="1800" dirty="0">
              <a:latin typeface="Georgia" panose="02040502050405020303" pitchFamily="18" charset="0"/>
            </a:endParaRPr>
          </a:p>
          <a:p>
            <a:pPr marL="182880" indent="0">
              <a:buNone/>
            </a:pPr>
            <a:endParaRPr lang="en-US" sz="1800" dirty="0">
              <a:latin typeface="+mj-lt"/>
              <a:cs typeface="Times New Roman" panose="02020603050405020304" pitchFamily="18" charset="0"/>
            </a:endParaRPr>
          </a:p>
          <a:p>
            <a:pPr marL="525780" indent="-342900" fontAlgn="auto">
              <a:spcAft>
                <a:spcPts val="0"/>
              </a:spcAft>
            </a:pPr>
            <a:endParaRPr lang="en-US" sz="1800" dirty="0">
              <a:latin typeface="+mj-lt"/>
              <a:cs typeface="Times New Roman" panose="02020603050405020304" pitchFamily="18" charset="0"/>
            </a:endParaRPr>
          </a:p>
          <a:p>
            <a:pPr marL="525780" indent="-342900" fontAlgn="auto">
              <a:spcAft>
                <a:spcPts val="0"/>
              </a:spcAft>
            </a:pPr>
            <a:endParaRPr lang="en-US" sz="1800" dirty="0">
              <a:latin typeface="+mj-lt"/>
              <a:cs typeface="Times New Roman" panose="02020603050405020304" pitchFamily="18" charset="0"/>
            </a:endParaRPr>
          </a:p>
          <a:p>
            <a:pPr marL="525780" indent="-342900" fontAlgn="auto">
              <a:spcAft>
                <a:spcPts val="0"/>
              </a:spcAft>
            </a:pPr>
            <a:endParaRPr lang="en-US" sz="1800" dirty="0">
              <a:latin typeface="+mj-lt"/>
              <a:cs typeface="Times New Roman" panose="02020603050405020304" pitchFamily="18" charset="0"/>
            </a:endParaRPr>
          </a:p>
          <a:p>
            <a:pPr marL="173038" lvl="1" indent="0">
              <a:buNone/>
            </a:pPr>
            <a:endParaRPr lang="en-US" sz="2200" dirty="0">
              <a:latin typeface="Arial" panose="020B0604020202020204" pitchFamily="34" charset="0"/>
              <a:cs typeface="Arial" panose="020B0604020202020204" pitchFamily="34" charset="0"/>
            </a:endParaRPr>
          </a:p>
          <a:p>
            <a:pPr marL="173038" lvl="1" indent="0">
              <a:buNone/>
            </a:pPr>
            <a:endParaRPr lang="en-US" sz="2200" dirty="0">
              <a:latin typeface="Arial" panose="020B0604020202020204" pitchFamily="34" charset="0"/>
              <a:cs typeface="Arial" panose="020B0604020202020204" pitchFamily="34" charset="0"/>
            </a:endParaRPr>
          </a:p>
          <a:p>
            <a:pPr marL="457200" lvl="2" indent="0">
              <a:buNone/>
            </a:pPr>
            <a:endParaRPr lang="en-US" sz="2200"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0AD4C0FB-B7D2-144D-4360-00701F6AFE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3199" y="685800"/>
            <a:ext cx="1379946" cy="206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0B5E6-769C-BDD1-F19E-988426665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38409-CD09-F7EB-3C31-683554C35153}"/>
              </a:ext>
            </a:extLst>
          </p:cNvPr>
          <p:cNvSpPr>
            <a:spLocks noGrp="1"/>
          </p:cNvSpPr>
          <p:nvPr>
            <p:ph type="title"/>
          </p:nvPr>
        </p:nvSpPr>
        <p:spPr/>
        <p:txBody>
          <a:bodyPr/>
          <a:lstStyle/>
          <a:p>
            <a:pPr algn="ctr"/>
            <a:r>
              <a:rPr lang="en-US" sz="2600" b="1" dirty="0">
                <a:cs typeface="Arial" panose="020B0604020202020204" pitchFamily="34" charset="0"/>
              </a:rPr>
              <a:t>Select Additional AI Activities</a:t>
            </a:r>
          </a:p>
        </p:txBody>
      </p:sp>
      <p:sp>
        <p:nvSpPr>
          <p:cNvPr id="9" name="Content Placeholder 8">
            <a:extLst>
              <a:ext uri="{FF2B5EF4-FFF2-40B4-BE49-F238E27FC236}">
                <a16:creationId xmlns:a16="http://schemas.microsoft.com/office/drawing/2014/main" id="{90B7626A-68B3-25B1-2568-FA396196AD34}"/>
              </a:ext>
            </a:extLst>
          </p:cNvPr>
          <p:cNvSpPr>
            <a:spLocks noGrp="1"/>
          </p:cNvSpPr>
          <p:nvPr>
            <p:ph idx="1"/>
          </p:nvPr>
        </p:nvSpPr>
        <p:spPr>
          <a:xfrm>
            <a:off x="333102" y="757646"/>
            <a:ext cx="6871063" cy="4058194"/>
          </a:xfrm>
        </p:spPr>
        <p:txBody>
          <a:bodyPr/>
          <a:lstStyle/>
          <a:p>
            <a:pPr marL="468630" indent="-285750"/>
            <a:r>
              <a:rPr lang="en-US" sz="1800" dirty="0">
                <a:latin typeface="Georgia" panose="02040502050405020303" pitchFamily="18" charset="0"/>
                <a:cs typeface="Times New Roman" panose="02020603050405020304" pitchFamily="18" charset="0"/>
                <a:hlinkClick r:id="rId3"/>
              </a:rPr>
              <a:t>AI and the Future of Work</a:t>
            </a:r>
            <a:endParaRPr lang="en-US" sz="1800" dirty="0">
              <a:latin typeface="Georgia" panose="02040502050405020303" pitchFamily="18" charset="0"/>
              <a:cs typeface="Times New Roman" panose="02020603050405020304" pitchFamily="18" charset="0"/>
            </a:endParaRPr>
          </a:p>
          <a:p>
            <a:pPr marL="468630" indent="-285750"/>
            <a:r>
              <a:rPr lang="en-US" sz="1800" dirty="0">
                <a:latin typeface="Georgia" panose="02040502050405020303" pitchFamily="18" charset="0"/>
                <a:cs typeface="Times New Roman" panose="02020603050405020304" pitchFamily="18" charset="0"/>
                <a:hlinkClick r:id="rId4"/>
              </a:rPr>
              <a:t>The Impact of Artificial Intelligence on Education and Workforce Trajectories in Tech: A Workshop</a:t>
            </a:r>
            <a:endParaRPr lang="en-US" sz="1800" dirty="0">
              <a:latin typeface="Georgia" panose="02040502050405020303" pitchFamily="18" charset="0"/>
              <a:cs typeface="Times New Roman" panose="02020603050405020304" pitchFamily="18" charset="0"/>
            </a:endParaRPr>
          </a:p>
          <a:p>
            <a:pPr marL="468630" indent="-285750"/>
            <a:r>
              <a:rPr lang="en-US" sz="1800" dirty="0">
                <a:latin typeface="Georgia" panose="02040502050405020303" pitchFamily="18" charset="0"/>
                <a:cs typeface="Times New Roman" panose="02020603050405020304" pitchFamily="18" charset="0"/>
                <a:hlinkClick r:id="rId5"/>
              </a:rPr>
              <a:t>Navigating the AI Landscape: Strategies for State and Local Leaders</a:t>
            </a:r>
            <a:endParaRPr lang="en-US" sz="1800" dirty="0">
              <a:latin typeface="Georgia" panose="02040502050405020303" pitchFamily="18" charset="0"/>
              <a:cs typeface="Times New Roman" panose="02020603050405020304" pitchFamily="18" charset="0"/>
            </a:endParaRPr>
          </a:p>
          <a:p>
            <a:pPr marL="468630" indent="-285750"/>
            <a:r>
              <a:rPr lang="en-US" sz="1800" dirty="0">
                <a:latin typeface="Georgia" panose="02040502050405020303" pitchFamily="18" charset="0"/>
                <a:cs typeface="Times New Roman" panose="02020603050405020304" pitchFamily="18" charset="0"/>
                <a:hlinkClick r:id="rId6"/>
              </a:rPr>
              <a:t>Test and Evaluation Challenges in AI-Enabled Systems for the Air Force</a:t>
            </a:r>
            <a:endParaRPr lang="en-US" sz="1800" dirty="0">
              <a:latin typeface="Georgia" panose="02040502050405020303" pitchFamily="18" charset="0"/>
              <a:cs typeface="Times New Roman" panose="02020603050405020304" pitchFamily="18" charset="0"/>
            </a:endParaRPr>
          </a:p>
          <a:p>
            <a:pPr marL="182880" indent="0" fontAlgn="auto">
              <a:spcAft>
                <a:spcPts val="0"/>
              </a:spcAft>
              <a:buNone/>
            </a:pPr>
            <a:endParaRPr lang="en-US" sz="1800" dirty="0">
              <a:latin typeface="+mj-lt"/>
              <a:cs typeface="Times New Roman" panose="02020603050405020304" pitchFamily="18" charset="0"/>
            </a:endParaRPr>
          </a:p>
          <a:p>
            <a:pPr marL="525780" indent="-342900" fontAlgn="auto">
              <a:spcAft>
                <a:spcPts val="0"/>
              </a:spcAft>
            </a:pPr>
            <a:endParaRPr lang="en-US" sz="1800" dirty="0">
              <a:latin typeface="+mj-lt"/>
              <a:cs typeface="Times New Roman" panose="02020603050405020304" pitchFamily="18" charset="0"/>
            </a:endParaRPr>
          </a:p>
          <a:p>
            <a:pPr marL="525780" indent="-342900" fontAlgn="auto">
              <a:spcAft>
                <a:spcPts val="0"/>
              </a:spcAft>
            </a:pPr>
            <a:endParaRPr lang="en-US" sz="1800" dirty="0">
              <a:latin typeface="+mj-lt"/>
              <a:cs typeface="Times New Roman" panose="02020603050405020304" pitchFamily="18" charset="0"/>
            </a:endParaRPr>
          </a:p>
          <a:p>
            <a:pPr marL="173038" lvl="1" indent="0">
              <a:buNone/>
            </a:pPr>
            <a:endParaRPr lang="en-US" sz="2200" dirty="0">
              <a:latin typeface="Arial" panose="020B0604020202020204" pitchFamily="34" charset="0"/>
              <a:cs typeface="Arial" panose="020B0604020202020204" pitchFamily="34" charset="0"/>
            </a:endParaRPr>
          </a:p>
          <a:p>
            <a:pPr marL="173038" lvl="1" indent="0">
              <a:buNone/>
            </a:pPr>
            <a:endParaRPr lang="en-US" sz="2200" dirty="0">
              <a:latin typeface="Arial" panose="020B0604020202020204" pitchFamily="34" charset="0"/>
              <a:cs typeface="Arial" panose="020B0604020202020204" pitchFamily="34" charset="0"/>
            </a:endParaRPr>
          </a:p>
          <a:p>
            <a:pPr marL="457200" lvl="2" indent="0">
              <a:buNone/>
            </a:pPr>
            <a:endParaRPr lang="en-US" sz="2200" dirty="0">
              <a:latin typeface="Arial" panose="020B0604020202020204" pitchFamily="34" charset="0"/>
              <a:cs typeface="Arial" panose="020B0604020202020204" pitchFamily="34" charset="0"/>
            </a:endParaRPr>
          </a:p>
        </p:txBody>
      </p:sp>
      <p:pic>
        <p:nvPicPr>
          <p:cNvPr id="4" name="Picture 4" descr="Cover Image: Artificial Intelligence and the Future of Work">
            <a:extLst>
              <a:ext uri="{FF2B5EF4-FFF2-40B4-BE49-F238E27FC236}">
                <a16:creationId xmlns:a16="http://schemas.microsoft.com/office/drawing/2014/main" id="{D4BD6449-CA8E-094E-5CD0-93F2703886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4165" y="757646"/>
            <a:ext cx="1359629" cy="194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3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D6440-FF33-5692-10E1-193EECD68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6E379-EEB2-9560-DC9D-0B7C500ABE50}"/>
              </a:ext>
            </a:extLst>
          </p:cNvPr>
          <p:cNvSpPr>
            <a:spLocks noGrp="1"/>
          </p:cNvSpPr>
          <p:nvPr>
            <p:ph type="title"/>
          </p:nvPr>
        </p:nvSpPr>
        <p:spPr/>
        <p:txBody>
          <a:bodyPr/>
          <a:lstStyle/>
          <a:p>
            <a:pPr algn="ctr"/>
            <a:r>
              <a:rPr lang="en-US" sz="2600" b="1" dirty="0">
                <a:cs typeface="Arial" panose="020B0604020202020204" pitchFamily="34" charset="0"/>
              </a:rPr>
              <a:t>Select Cybersecurity and AI Activities</a:t>
            </a:r>
          </a:p>
        </p:txBody>
      </p:sp>
      <p:sp>
        <p:nvSpPr>
          <p:cNvPr id="9" name="Content Placeholder 8">
            <a:extLst>
              <a:ext uri="{FF2B5EF4-FFF2-40B4-BE49-F238E27FC236}">
                <a16:creationId xmlns:a16="http://schemas.microsoft.com/office/drawing/2014/main" id="{7D3BDE8A-0F46-3F1A-636C-850961D5DE50}"/>
              </a:ext>
            </a:extLst>
          </p:cNvPr>
          <p:cNvSpPr>
            <a:spLocks noGrp="1"/>
          </p:cNvSpPr>
          <p:nvPr>
            <p:ph idx="1"/>
          </p:nvPr>
        </p:nvSpPr>
        <p:spPr>
          <a:xfrm>
            <a:off x="333102" y="757646"/>
            <a:ext cx="5408024" cy="4058194"/>
          </a:xfrm>
        </p:spPr>
        <p:txBody>
          <a:bodyPr/>
          <a:lstStyle/>
          <a:p>
            <a:pPr marL="468630" indent="-285750"/>
            <a:r>
              <a:rPr lang="en-US" sz="1800" dirty="0">
                <a:latin typeface="Georgia" panose="02040502050405020303" pitchFamily="18" charset="0"/>
                <a:cs typeface="Times New Roman" panose="02020603050405020304" pitchFamily="18" charset="0"/>
                <a:hlinkClick r:id="rId3"/>
              </a:rPr>
              <a:t>Cyber Hard Problems</a:t>
            </a:r>
            <a:endParaRPr lang="en-US" sz="1800" dirty="0">
              <a:latin typeface="Georgia" panose="02040502050405020303" pitchFamily="18" charset="0"/>
              <a:cs typeface="Times New Roman" panose="02020603050405020304" pitchFamily="18" charset="0"/>
            </a:endParaRPr>
          </a:p>
          <a:p>
            <a:pPr marL="525780" indent="-342900" fontAlgn="auto">
              <a:spcAft>
                <a:spcPts val="0"/>
              </a:spcAft>
            </a:pPr>
            <a:r>
              <a:rPr lang="en-US" sz="1800" dirty="0">
                <a:latin typeface="+mj-lt"/>
                <a:cs typeface="Times New Roman" panose="02020603050405020304" pitchFamily="18" charset="0"/>
                <a:hlinkClick r:id="rId4"/>
              </a:rPr>
              <a:t>Forum on Cyber Resilience</a:t>
            </a:r>
            <a:endParaRPr lang="en-US" sz="1800" dirty="0">
              <a:latin typeface="+mj-lt"/>
              <a:cs typeface="Times New Roman" panose="02020603050405020304" pitchFamily="18" charset="0"/>
            </a:endParaRPr>
          </a:p>
          <a:p>
            <a:pPr marL="697230" lvl="1" indent="-342900"/>
            <a:r>
              <a:rPr lang="en-US" sz="1700" dirty="0">
                <a:latin typeface="+mj-lt"/>
                <a:cs typeface="Times New Roman" panose="02020603050405020304" pitchFamily="18" charset="0"/>
              </a:rPr>
              <a:t>Meeting Apr. 20 and 21</a:t>
            </a:r>
          </a:p>
          <a:p>
            <a:pPr marL="525780" indent="-342900" fontAlgn="auto">
              <a:spcAft>
                <a:spcPts val="0"/>
              </a:spcAft>
            </a:pPr>
            <a:r>
              <a:rPr lang="en-US" sz="1800" dirty="0">
                <a:latin typeface="+mj-lt"/>
                <a:cs typeface="Times New Roman" panose="02020603050405020304" pitchFamily="18" charset="0"/>
                <a:hlinkClick r:id="rId5"/>
              </a:rPr>
              <a:t>Securing AI systems: New Challenges and Research Priorities</a:t>
            </a:r>
            <a:endParaRPr lang="en-US" sz="1800" dirty="0">
              <a:latin typeface="+mj-lt"/>
              <a:cs typeface="Times New Roman" panose="02020603050405020304" pitchFamily="18" charset="0"/>
            </a:endParaRPr>
          </a:p>
          <a:p>
            <a:pPr marL="525780" indent="-342900" fontAlgn="auto">
              <a:spcAft>
                <a:spcPts val="0"/>
              </a:spcAft>
            </a:pPr>
            <a:r>
              <a:rPr lang="en-US" sz="1800" dirty="0">
                <a:latin typeface="+mj-lt"/>
                <a:cs typeface="Times New Roman" panose="02020603050405020304" pitchFamily="18" charset="0"/>
                <a:hlinkClick r:id="rId6"/>
              </a:rPr>
              <a:t>Organizational Models for the Cyber Forces of the US Armed Services</a:t>
            </a:r>
            <a:endParaRPr lang="en-US" sz="1800" dirty="0">
              <a:latin typeface="+mj-lt"/>
              <a:cs typeface="Times New Roman" panose="02020603050405020304" pitchFamily="18" charset="0"/>
            </a:endParaRPr>
          </a:p>
          <a:p>
            <a:pPr marL="525780" indent="-342900" fontAlgn="auto">
              <a:spcAft>
                <a:spcPts val="0"/>
              </a:spcAft>
            </a:pPr>
            <a:r>
              <a:rPr lang="en-US" sz="1800" dirty="0">
                <a:latin typeface="+mj-lt"/>
                <a:cs typeface="Times New Roman" panose="02020603050405020304" pitchFamily="18" charset="0"/>
                <a:hlinkClick r:id="rId7"/>
              </a:rPr>
              <a:t>Machine Learning for Safety-Critical Applications </a:t>
            </a:r>
            <a:endParaRPr lang="en-US" sz="1800" dirty="0">
              <a:latin typeface="+mj-lt"/>
              <a:cs typeface="Times New Roman" panose="02020603050405020304" pitchFamily="18" charset="0"/>
            </a:endParaRPr>
          </a:p>
          <a:p>
            <a:pPr marL="525780" indent="-342900" fontAlgn="auto">
              <a:spcAft>
                <a:spcPts val="0"/>
              </a:spcAft>
            </a:pPr>
            <a:r>
              <a:rPr lang="en-US" sz="1800" dirty="0">
                <a:latin typeface="+mj-lt"/>
                <a:cs typeface="Times New Roman" panose="02020603050405020304" pitchFamily="18" charset="0"/>
                <a:hlinkClick r:id="rId8"/>
              </a:rPr>
              <a:t>Strengthening Preparedness Against Novel Biological Threat Agents Enabled Through AI and Other Emerging Technologies</a:t>
            </a:r>
            <a:endParaRPr lang="en-US" sz="1800" dirty="0">
              <a:latin typeface="+mj-lt"/>
              <a:cs typeface="Times New Roman" panose="02020603050405020304" pitchFamily="18" charset="0"/>
            </a:endParaRPr>
          </a:p>
          <a:p>
            <a:pPr marL="525780" indent="-342900" fontAlgn="auto">
              <a:spcAft>
                <a:spcPts val="0"/>
              </a:spcAft>
            </a:pPr>
            <a:endParaRPr lang="en-US" sz="1800" dirty="0">
              <a:latin typeface="+mj-lt"/>
              <a:cs typeface="Times New Roman" panose="02020603050405020304" pitchFamily="18" charset="0"/>
            </a:endParaRPr>
          </a:p>
          <a:p>
            <a:pPr marL="525780" indent="-342900" fontAlgn="auto">
              <a:spcAft>
                <a:spcPts val="0"/>
              </a:spcAft>
            </a:pPr>
            <a:endParaRPr lang="en-US" sz="1800" dirty="0">
              <a:latin typeface="+mj-lt"/>
              <a:cs typeface="Times New Roman" panose="02020603050405020304" pitchFamily="18" charset="0"/>
            </a:endParaRPr>
          </a:p>
          <a:p>
            <a:pPr marL="525780" indent="-342900" fontAlgn="auto">
              <a:spcAft>
                <a:spcPts val="0"/>
              </a:spcAft>
            </a:pPr>
            <a:endParaRPr lang="en-US" sz="1800" dirty="0">
              <a:latin typeface="+mj-lt"/>
              <a:cs typeface="Times New Roman" panose="02020603050405020304" pitchFamily="18" charset="0"/>
            </a:endParaRPr>
          </a:p>
          <a:p>
            <a:pPr marL="173038" lvl="1" indent="0">
              <a:buNone/>
            </a:pPr>
            <a:endParaRPr lang="en-US" sz="2200" dirty="0">
              <a:latin typeface="Arial" panose="020B0604020202020204" pitchFamily="34" charset="0"/>
              <a:cs typeface="Arial" panose="020B0604020202020204" pitchFamily="34" charset="0"/>
            </a:endParaRPr>
          </a:p>
          <a:p>
            <a:pPr marL="173038" lvl="1" indent="0">
              <a:buNone/>
            </a:pPr>
            <a:endParaRPr lang="en-US" sz="2200" dirty="0">
              <a:latin typeface="Arial" panose="020B0604020202020204" pitchFamily="34" charset="0"/>
              <a:cs typeface="Arial" panose="020B0604020202020204" pitchFamily="34" charset="0"/>
            </a:endParaRPr>
          </a:p>
          <a:p>
            <a:pPr marL="457200" lvl="2" indent="0">
              <a:buNone/>
            </a:pPr>
            <a:endParaRPr lang="en-US" sz="22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83A234C-9351-4B0A-3058-E509691668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8421" y="757646"/>
            <a:ext cx="19050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1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3A63B-8A78-8473-8D56-146408795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3BB76-30C5-B3E0-6B8C-B973DD546E5E}"/>
              </a:ext>
            </a:extLst>
          </p:cNvPr>
          <p:cNvSpPr>
            <a:spLocks noGrp="1"/>
          </p:cNvSpPr>
          <p:nvPr>
            <p:ph type="title"/>
          </p:nvPr>
        </p:nvSpPr>
        <p:spPr/>
        <p:txBody>
          <a:bodyPr/>
          <a:lstStyle/>
          <a:p>
            <a:pPr algn="ctr"/>
            <a:r>
              <a:rPr lang="en-US" sz="2600" b="1" dirty="0">
                <a:cs typeface="Arial" panose="020B0604020202020204" pitchFamily="34" charset="0"/>
              </a:rPr>
              <a:t>Recent Convening and Outreach Activities</a:t>
            </a:r>
          </a:p>
        </p:txBody>
      </p:sp>
      <p:sp>
        <p:nvSpPr>
          <p:cNvPr id="9" name="Content Placeholder 8">
            <a:extLst>
              <a:ext uri="{FF2B5EF4-FFF2-40B4-BE49-F238E27FC236}">
                <a16:creationId xmlns:a16="http://schemas.microsoft.com/office/drawing/2014/main" id="{8572D9CA-2FB3-8E95-80EC-5FC72EC63880}"/>
              </a:ext>
            </a:extLst>
          </p:cNvPr>
          <p:cNvSpPr>
            <a:spLocks noGrp="1"/>
          </p:cNvSpPr>
          <p:nvPr>
            <p:ph idx="1"/>
          </p:nvPr>
        </p:nvSpPr>
        <p:spPr>
          <a:xfrm>
            <a:off x="228600" y="457200"/>
            <a:ext cx="7798526" cy="4242740"/>
          </a:xfrm>
        </p:spPr>
        <p:txBody>
          <a:bodyPr/>
          <a:lstStyle/>
          <a:p>
            <a:pPr lvl="1"/>
            <a:endParaRPr lang="en-US" sz="2200" dirty="0">
              <a:latin typeface="Arial" panose="020B0604020202020204" pitchFamily="34" charset="0"/>
              <a:cs typeface="Arial" panose="020B0604020202020204" pitchFamily="34" charset="0"/>
            </a:endParaRPr>
          </a:p>
          <a:p>
            <a:pPr marL="525780" indent="-342900" fontAlgn="auto">
              <a:spcAft>
                <a:spcPts val="0"/>
              </a:spcAft>
            </a:pPr>
            <a:r>
              <a:rPr lang="en-US" sz="1800" dirty="0">
                <a:latin typeface="+mj-lt"/>
                <a:cs typeface="Times New Roman" panose="02020603050405020304" pitchFamily="18" charset="0"/>
                <a:hlinkClick r:id="rId3"/>
              </a:rPr>
              <a:t>Human and Organizational Factors in AI Risk Management Framework</a:t>
            </a:r>
            <a:endParaRPr lang="en-US" sz="1800" dirty="0">
              <a:latin typeface="+mj-lt"/>
              <a:cs typeface="Times New Roman" panose="02020603050405020304" pitchFamily="18" charset="0"/>
            </a:endParaRPr>
          </a:p>
          <a:p>
            <a:pPr marL="525780" indent="-342900" fontAlgn="auto">
              <a:spcAft>
                <a:spcPts val="0"/>
              </a:spcAft>
            </a:pPr>
            <a:r>
              <a:rPr lang="en-US" sz="1800" dirty="0">
                <a:latin typeface="+mj-lt"/>
                <a:cs typeface="Times New Roman" panose="02020603050405020304" pitchFamily="18" charset="0"/>
              </a:rPr>
              <a:t>Generative AI and Human, Societal, and Environmental Effects</a:t>
            </a:r>
          </a:p>
          <a:p>
            <a:pPr marL="525780" indent="-342900" fontAlgn="auto">
              <a:spcAft>
                <a:spcPts val="0"/>
              </a:spcAft>
            </a:pPr>
            <a:r>
              <a:rPr lang="en-US" sz="1800" dirty="0">
                <a:latin typeface="+mj-lt"/>
                <a:cs typeface="Times New Roman" panose="02020603050405020304" pitchFamily="18" charset="0"/>
              </a:rPr>
              <a:t>Webinars</a:t>
            </a:r>
          </a:p>
          <a:p>
            <a:pPr marL="697230" lvl="1" indent="-342900"/>
            <a:r>
              <a:rPr lang="en-US" sz="1700" dirty="0">
                <a:latin typeface="+mj-lt"/>
                <a:cs typeface="Times New Roman" panose="02020603050405020304" pitchFamily="18" charset="0"/>
              </a:rPr>
              <a:t>Human-AI Teaming webinar series (</a:t>
            </a:r>
            <a:r>
              <a:rPr lang="en-US" sz="1700" dirty="0">
                <a:latin typeface="+mj-lt"/>
                <a:cs typeface="Times New Roman" panose="02020603050405020304" pitchFamily="18" charset="0"/>
                <a:hlinkClick r:id="rId4"/>
              </a:rPr>
              <a:t>future trajectories</a:t>
            </a:r>
            <a:r>
              <a:rPr lang="en-US" sz="1700" dirty="0">
                <a:latin typeface="+mj-lt"/>
                <a:cs typeface="Times New Roman" panose="02020603050405020304" pitchFamily="18" charset="0"/>
              </a:rPr>
              <a:t>, </a:t>
            </a:r>
            <a:r>
              <a:rPr lang="en-US" sz="1700" dirty="0">
                <a:latin typeface="+mj-lt"/>
                <a:cs typeface="Times New Roman" panose="02020603050405020304" pitchFamily="18" charset="0"/>
                <a:hlinkClick r:id="rId5"/>
              </a:rPr>
              <a:t>performance optimization</a:t>
            </a:r>
            <a:r>
              <a:rPr lang="en-US" sz="1700" dirty="0">
                <a:latin typeface="+mj-lt"/>
                <a:cs typeface="Times New Roman" panose="02020603050405020304" pitchFamily="18" charset="0"/>
              </a:rPr>
              <a:t>) (ongoing)</a:t>
            </a:r>
          </a:p>
          <a:p>
            <a:pPr marL="697230" lvl="1" indent="-342900"/>
            <a:r>
              <a:rPr lang="en-US" sz="1700" dirty="0">
                <a:latin typeface="+mj-lt"/>
                <a:cs typeface="Times New Roman" panose="02020603050405020304" pitchFamily="18" charset="0"/>
                <a:hlinkClick r:id="rId6"/>
              </a:rPr>
              <a:t>AI, Automation, and the Future of Work webinar series </a:t>
            </a:r>
            <a:r>
              <a:rPr lang="en-US" sz="1700" dirty="0">
                <a:latin typeface="+mj-lt"/>
                <a:cs typeface="Times New Roman" panose="02020603050405020304" pitchFamily="18" charset="0"/>
              </a:rPr>
              <a:t>(ongoing)</a:t>
            </a:r>
          </a:p>
          <a:p>
            <a:pPr marL="697230" lvl="1" indent="-342900"/>
            <a:r>
              <a:rPr lang="en-US" sz="1700" dirty="0">
                <a:latin typeface="+mj-lt"/>
                <a:cs typeface="Times New Roman" panose="02020603050405020304" pitchFamily="18" charset="0"/>
              </a:rPr>
              <a:t>Hauser seminars on AI:  </a:t>
            </a:r>
            <a:r>
              <a:rPr lang="en-US" sz="1700" dirty="0">
                <a:latin typeface="+mj-lt"/>
                <a:cs typeface="Arial" panose="020B0604020202020204" pitchFamily="34" charset="0"/>
              </a:rPr>
              <a:t>Navigating the Era of AI:  </a:t>
            </a:r>
            <a:r>
              <a:rPr lang="en-US" sz="1700" dirty="0">
                <a:latin typeface="+mj-lt"/>
                <a:cs typeface="Arial" panose="020B0604020202020204" pitchFamily="34" charset="0"/>
                <a:hlinkClick r:id="rId7"/>
              </a:rPr>
              <a:t>Human-AI Harmony </a:t>
            </a:r>
            <a:r>
              <a:rPr lang="en-US" sz="1700" dirty="0">
                <a:latin typeface="+mj-lt"/>
                <a:cs typeface="Arial" panose="020B0604020202020204" pitchFamily="34" charset="0"/>
              </a:rPr>
              <a:t>and the </a:t>
            </a:r>
            <a:r>
              <a:rPr lang="en-US" sz="1700" dirty="0">
                <a:latin typeface="+mj-lt"/>
                <a:cs typeface="Arial" panose="020B0604020202020204" pitchFamily="34" charset="0"/>
                <a:hlinkClick r:id="rId8"/>
              </a:rPr>
              <a:t>Role of the Social Sciences</a:t>
            </a:r>
            <a:endParaRPr lang="en-US" sz="1700" dirty="0">
              <a:latin typeface="+mj-lt"/>
              <a:cs typeface="Arial" panose="020B0604020202020204" pitchFamily="34" charset="0"/>
            </a:endParaRPr>
          </a:p>
          <a:p>
            <a:pPr marL="354330" lvl="1" indent="0">
              <a:buNone/>
            </a:pPr>
            <a:endParaRPr lang="en-US" sz="2200" dirty="0">
              <a:latin typeface="Arial" panose="020B0604020202020204" pitchFamily="34" charset="0"/>
              <a:cs typeface="Arial" panose="020B0604020202020204" pitchFamily="34" charset="0"/>
            </a:endParaRPr>
          </a:p>
          <a:p>
            <a:pPr marL="173038" lvl="1" indent="0">
              <a:buNone/>
            </a:pPr>
            <a:endParaRPr lang="en-US" sz="2200" dirty="0">
              <a:latin typeface="Arial" panose="020B0604020202020204" pitchFamily="34" charset="0"/>
              <a:cs typeface="Arial" panose="020B0604020202020204" pitchFamily="34" charset="0"/>
            </a:endParaRPr>
          </a:p>
          <a:p>
            <a:pPr marL="457200" lvl="2"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60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0">
            <a:extLst>
              <a:ext uri="{FF2B5EF4-FFF2-40B4-BE49-F238E27FC236}">
                <a16:creationId xmlns:a16="http://schemas.microsoft.com/office/drawing/2014/main" id="{D33B9867-49AB-47FE-AC1E-6C83ABA3656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sp>
        <p:nvSpPr>
          <p:cNvPr id="13" name="Title 12">
            <a:extLst>
              <a:ext uri="{FF2B5EF4-FFF2-40B4-BE49-F238E27FC236}">
                <a16:creationId xmlns:a16="http://schemas.microsoft.com/office/drawing/2014/main" id="{D75930C2-D3D4-48D4-B9D9-DCB21A4BAA27}"/>
              </a:ext>
            </a:extLst>
          </p:cNvPr>
          <p:cNvSpPr>
            <a:spLocks noGrp="1"/>
          </p:cNvSpPr>
          <p:nvPr>
            <p:ph type="title"/>
          </p:nvPr>
        </p:nvSpPr>
        <p:spPr>
          <a:xfrm>
            <a:off x="497205" y="327660"/>
            <a:ext cx="7554370" cy="644007"/>
          </a:xfrm>
        </p:spPr>
        <p:txBody>
          <a:bodyPr/>
          <a:lstStyle/>
          <a:p>
            <a:r>
              <a:rPr lang="en-US" dirty="0"/>
              <a:t>Thank you!</a:t>
            </a:r>
            <a:br>
              <a:rPr lang="en-US" dirty="0"/>
            </a:br>
            <a:br>
              <a:rPr lang="en-US" dirty="0"/>
            </a:br>
            <a:r>
              <a:rPr lang="en-US" dirty="0"/>
              <a:t>Email for more information: </a:t>
            </a:r>
            <a:r>
              <a:rPr lang="en-US" dirty="0">
                <a:hlinkClick r:id="rId3">
                  <a:extLst>
                    <a:ext uri="{A12FA001-AC4F-418D-AE19-62706E023703}">
                      <ahyp:hlinkClr xmlns:ahyp="http://schemas.microsoft.com/office/drawing/2018/hyperlinkcolor" val="tx"/>
                    </a:ext>
                  </a:extLst>
                </a:hlinkClick>
              </a:rPr>
              <a:t>aerobinson@nas.edu</a:t>
            </a:r>
            <a:r>
              <a:rPr lang="en-US" dirty="0"/>
              <a:t> </a:t>
            </a:r>
            <a:br>
              <a:rPr lang="en-US" dirty="0"/>
            </a:br>
            <a:br>
              <a:rPr lang="en-US" dirty="0"/>
            </a:br>
            <a:r>
              <a:rPr lang="en-US" dirty="0"/>
              <a:t>Reports available for free download at: </a:t>
            </a:r>
            <a:r>
              <a:rPr lang="en-US" dirty="0">
                <a:hlinkClick r:id="rId4">
                  <a:extLst>
                    <a:ext uri="{A12FA001-AC4F-418D-AE19-62706E023703}">
                      <ahyp:hlinkClr xmlns:ahyp="http://schemas.microsoft.com/office/drawing/2018/hyperlinkcolor" val="tx"/>
                    </a:ext>
                  </a:extLst>
                </a:hlinkClick>
              </a:rPr>
              <a:t>www.nationalacademies.org/publications</a:t>
            </a:r>
            <a:r>
              <a:rPr lang="en-US" dirty="0"/>
              <a:t>  </a:t>
            </a:r>
            <a:br>
              <a:rPr lang="en-US" dirty="0"/>
            </a:br>
            <a:br>
              <a:rPr lang="en-US" dirty="0"/>
            </a:br>
            <a:r>
              <a:rPr lang="en-US" dirty="0"/>
              <a:t>AI at the National Academies: </a:t>
            </a:r>
            <a:r>
              <a:rPr lang="en-US" u="sng" dirty="0">
                <a:hlinkClick r:id="rId5">
                  <a:extLst>
                    <a:ext uri="{A12FA001-AC4F-418D-AE19-62706E023703}">
                      <ahyp:hlinkClr xmlns:ahyp="http://schemas.microsoft.com/office/drawing/2018/hyperlinkcolor" val="tx"/>
                    </a:ext>
                  </a:extLst>
                </a:hlinkClick>
              </a:rPr>
              <a:t>nationalacademies.org/topics/artificial-intelligence</a:t>
            </a:r>
            <a:r>
              <a:rPr lang="en-US" dirty="0"/>
              <a:t>  </a:t>
            </a:r>
            <a:br>
              <a:rPr lang="en-US" dirty="0"/>
            </a:br>
            <a:br>
              <a:rPr lang="en-US" dirty="0"/>
            </a:br>
            <a:br>
              <a:rPr lang="en-US" dirty="0"/>
            </a:br>
            <a:br>
              <a:rPr lang="en-US" dirty="0"/>
            </a:br>
            <a:endParaRPr lang="en-US" dirty="0"/>
          </a:p>
        </p:txBody>
      </p:sp>
      <p:sp>
        <p:nvSpPr>
          <p:cNvPr id="2" name="Slide Number Placeholder 1">
            <a:extLst>
              <a:ext uri="{FF2B5EF4-FFF2-40B4-BE49-F238E27FC236}">
                <a16:creationId xmlns:a16="http://schemas.microsoft.com/office/drawing/2014/main" id="{07691000-0DDE-4F57-8AA8-5C53D9C94D5D}"/>
              </a:ext>
            </a:extLst>
          </p:cNvPr>
          <p:cNvSpPr>
            <a:spLocks noGrp="1"/>
          </p:cNvSpPr>
          <p:nvPr>
            <p:ph type="sldNum" sz="quarter" idx="12"/>
          </p:nvPr>
        </p:nvSpPr>
        <p:spPr/>
        <p:txBody>
          <a:bodyPr/>
          <a:lstStyle/>
          <a:p>
            <a:fld id="{7D719527-7B7D-4A2D-ABD1-359B6741A748}" type="slidenum">
              <a:rPr lang="en-US" smtClean="0"/>
              <a:pPr/>
              <a:t>9</a:t>
            </a:fld>
            <a:endParaRPr lang="en-US"/>
          </a:p>
        </p:txBody>
      </p:sp>
      <p:sp>
        <p:nvSpPr>
          <p:cNvPr id="14" name="Freeform 5">
            <a:extLst>
              <a:ext uri="{FF2B5EF4-FFF2-40B4-BE49-F238E27FC236}">
                <a16:creationId xmlns:a16="http://schemas.microsoft.com/office/drawing/2014/main" id="{71E413FB-0DC6-4C83-B759-81DC89E35416}"/>
              </a:ext>
            </a:extLst>
          </p:cNvPr>
          <p:cNvSpPr>
            <a:spLocks noEditPoints="1"/>
          </p:cNvSpPr>
          <p:nvPr/>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97251677"/>
      </p:ext>
    </p:extLst>
  </p:cSld>
  <p:clrMapOvr>
    <a:masterClrMapping/>
  </p:clrMapOvr>
</p:sld>
</file>

<file path=ppt/theme/theme1.xml><?xml version="1.0" encoding="utf-8"?>
<a:theme xmlns:a="http://schemas.openxmlformats.org/drawingml/2006/main" name="BCYF HMD Division Meeting 9-14-17.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National Academies Office Colors">
      <a:dk1>
        <a:srgbClr val="3B3B3C"/>
      </a:dk1>
      <a:lt1>
        <a:sysClr val="window" lastClr="FFFFFF"/>
      </a:lt1>
      <a:dk2>
        <a:srgbClr val="211747"/>
      </a:dk2>
      <a:lt2>
        <a:srgbClr val="F3F1EB"/>
      </a:lt2>
      <a:accent1>
        <a:srgbClr val="211747"/>
      </a:accent1>
      <a:accent2>
        <a:srgbClr val="4148C2"/>
      </a:accent2>
      <a:accent3>
        <a:srgbClr val="E269A0"/>
      </a:accent3>
      <a:accent4>
        <a:srgbClr val="FEDA6C"/>
      </a:accent4>
      <a:accent5>
        <a:srgbClr val="7ADBF0"/>
      </a:accent5>
      <a:accent6>
        <a:srgbClr val="DCF9E5"/>
      </a:accent6>
      <a:hlink>
        <a:srgbClr val="0563C1"/>
      </a:hlink>
      <a:folHlink>
        <a:srgbClr val="954F72"/>
      </a:folHlink>
    </a:clrScheme>
    <a:fontScheme name="National Academies Office Font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E6197453-6242-9E41-9A22-1225A38DBA1C}" vid="{905323BC-6E37-A848-BA64-BBF8FE76A35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e6db4f07-2e5e-4997-a3e4-76854ad13079">Minutes</Document_x0020_Type>
  </documentManagement>
</p:properties>
</file>

<file path=customXml/itemProps1.xml><?xml version="1.0" encoding="utf-8"?>
<ds:datastoreItem xmlns:ds="http://schemas.openxmlformats.org/officeDocument/2006/customXml" ds:itemID="{CB3912DA-8E6B-4394-A37E-4DD716AC5A91}"/>
</file>

<file path=customXml/itemProps2.xml><?xml version="1.0" encoding="utf-8"?>
<ds:datastoreItem xmlns:ds="http://schemas.openxmlformats.org/officeDocument/2006/customXml" ds:itemID="{B27C119F-5995-4B9C-B034-2EF65F7999FD}"/>
</file>

<file path=customXml/itemProps3.xml><?xml version="1.0" encoding="utf-8"?>
<ds:datastoreItem xmlns:ds="http://schemas.openxmlformats.org/officeDocument/2006/customXml" ds:itemID="{4B5A58E0-AE8F-4EE7-8915-749D1C848725}"/>
</file>

<file path=docProps/app.xml><?xml version="1.0" encoding="utf-8"?>
<Properties xmlns="http://schemas.openxmlformats.org/officeDocument/2006/extended-properties" xmlns:vt="http://schemas.openxmlformats.org/officeDocument/2006/docPropsVTypes">
  <Template>BCYF HMD Division Meeting 9-14-17.pptx</Template>
  <TotalTime>52635</TotalTime>
  <Words>2803</Words>
  <Application>Microsoft Office PowerPoint</Application>
  <PresentationFormat>On-screen Show (16:9)</PresentationFormat>
  <Paragraphs>120</Paragraphs>
  <Slides>9</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Georgia</vt:lpstr>
      <vt:lpstr>News Gothic MT</vt:lpstr>
      <vt:lpstr>Times New Roman</vt:lpstr>
      <vt:lpstr>Trebuchet MS</vt:lpstr>
      <vt:lpstr>Tw Cen MT</vt:lpstr>
      <vt:lpstr>Verdana</vt:lpstr>
      <vt:lpstr>BCYF HMD Division Meeting 9-14-17.pptx</vt:lpstr>
      <vt:lpstr>Office Theme</vt:lpstr>
      <vt:lpstr>PowerPoint Presentation</vt:lpstr>
      <vt:lpstr>PowerPoint Presentation</vt:lpstr>
      <vt:lpstr>Board on Human-Systems Integration</vt:lpstr>
      <vt:lpstr>Recent AI work</vt:lpstr>
      <vt:lpstr>Select Additional AI Activities</vt:lpstr>
      <vt:lpstr>Select Additional AI Activities</vt:lpstr>
      <vt:lpstr>Select Cybersecurity and AI Activities</vt:lpstr>
      <vt:lpstr>Recent Convening and Outreach Activities</vt:lpstr>
      <vt:lpstr>Thank you!  Email for more information: aerobinson@nas.edu   Reports available for free download at: www.nationalacademies.org/publications    AI at the National Academies: nationalacademies.org/topics/artificial-intelligence      </vt:lpstr>
    </vt:vector>
  </TitlesOfParts>
  <Company>The National Academies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Medicine Division Committee Meeting September 14-15, 2017  Natacha Blain, JD, PhD, BCYF Director 7  Natacha Blain, JD, PhD, BCYF Director</dc:title>
  <dc:creator>Windows User</dc:creator>
  <cp:lastModifiedBy>Robinson, Emanuel</cp:lastModifiedBy>
  <cp:revision>166</cp:revision>
  <cp:lastPrinted>2019-04-23T11:31:34Z</cp:lastPrinted>
  <dcterms:created xsi:type="dcterms:W3CDTF">2017-09-14T16:27:54Z</dcterms:created>
  <dcterms:modified xsi:type="dcterms:W3CDTF">2026-04-21T00:05:36Z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0x01010003DC7AC06673DB47AE3983B332D278A9</vt:lpwstr>
  </property>
</Properties>
</file>