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7"/>
  </p:notesMasterIdLst>
  <p:handoutMasterIdLst>
    <p:handoutMasterId r:id="rId28"/>
  </p:handoutMasterIdLst>
  <p:sldIdLst>
    <p:sldId id="335" r:id="rId5"/>
    <p:sldId id="299" r:id="rId6"/>
    <p:sldId id="354" r:id="rId7"/>
    <p:sldId id="356" r:id="rId8"/>
    <p:sldId id="359" r:id="rId9"/>
    <p:sldId id="360" r:id="rId10"/>
    <p:sldId id="357" r:id="rId11"/>
    <p:sldId id="384" r:id="rId12"/>
    <p:sldId id="358" r:id="rId13"/>
    <p:sldId id="377" r:id="rId14"/>
    <p:sldId id="378" r:id="rId15"/>
    <p:sldId id="361" r:id="rId16"/>
    <p:sldId id="379" r:id="rId17"/>
    <p:sldId id="363" r:id="rId18"/>
    <p:sldId id="366" r:id="rId19"/>
    <p:sldId id="362" r:id="rId20"/>
    <p:sldId id="382" r:id="rId21"/>
    <p:sldId id="365" r:id="rId22"/>
    <p:sldId id="374" r:id="rId23"/>
    <p:sldId id="383" r:id="rId24"/>
    <p:sldId id="375" r:id="rId25"/>
    <p:sldId id="352" r:id="rId2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8"/>
    <a:srgbClr val="C8E4AF"/>
    <a:srgbClr val="A6CE95"/>
    <a:srgbClr val="9FD5C6"/>
    <a:srgbClr val="2F9658"/>
    <a:srgbClr val="00467F"/>
    <a:srgbClr val="39739C"/>
    <a:srgbClr val="88C47C"/>
    <a:srgbClr val="329F4A"/>
    <a:srgbClr val="007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0A9BB-0DFA-ED0D-0E22-8F3100CBCEB3}" v="514" dt="2026-04-17T14:54:47.883"/>
    <p1510:client id="{82F8E172-A9F8-46BF-BAA4-274702BDB77D}" v="2" dt="2026-04-16T20:00:33.141"/>
    <p1510:client id="{C9DF0F8A-11D5-325C-7D6C-735F3D4E1110}" v="911" dt="2026-04-17T16:39:04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 showGuides="1">
      <p:cViewPr varScale="1">
        <p:scale>
          <a:sx n="146" d="100"/>
          <a:sy n="146" d="100"/>
        </p:scale>
        <p:origin x="6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at.sharepoint.com/sites/PanelConditioningProposal/Shared%20Documents/General/fedcasic%202026%20ppt_Column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Proportion of Correct Answers By Experimental Condition</a:t>
            </a:r>
          </a:p>
        </c:rich>
      </c:tx>
      <c:layout>
        <c:manualLayout>
          <c:xMode val="edge"/>
          <c:yMode val="edge"/>
          <c:x val="0.16720720720720722"/>
          <c:y val="3.0627866438707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1 
(4 times)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0.00%</c:formatCode>
                <c:ptCount val="1"/>
                <c:pt idx="0">
                  <c:v>0.69186289999999995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7-4001-8234-2E02E5E324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2 
(2 times)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0.66283519999999996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7-4001-8234-2E02E5E324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Group 3 
(1 time)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0.00%</c:formatCode>
                <c:ptCount val="1"/>
                <c:pt idx="0">
                  <c:v>0.61876010000000004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7-4001-8234-2E02E5E32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519215"/>
        <c:axId val="1826519695"/>
      </c:barChart>
      <c:catAx>
        <c:axId val="18265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519695"/>
        <c:crosses val="autoZero"/>
        <c:auto val="1"/>
        <c:lblAlgn val="ctr"/>
        <c:lblOffset val="100"/>
        <c:noMultiLvlLbl val="0"/>
      </c:catAx>
      <c:valAx>
        <c:axId val="182651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51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809E-3B7A-49CF-BDA4-2864F854E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0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-Line Title and Content-No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and Conten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AB05AE-55E0-007E-B455-3E7217D35B4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3642" y="823211"/>
            <a:ext cx="8324409" cy="436971"/>
          </a:xfrm>
        </p:spPr>
        <p:txBody>
          <a:bodyPr/>
          <a:lstStyle>
            <a:lvl1pPr marL="57150" indent="0">
              <a:buClr>
                <a:srgbClr val="004F90"/>
              </a:buClr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260182"/>
            <a:ext cx="8324409" cy="337254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269" y="1"/>
            <a:ext cx="8316017" cy="775328"/>
          </a:xfrm>
        </p:spPr>
        <p:txBody>
          <a:bodyPr anchor="ctr" anchorCtr="0"/>
          <a:lstStyle/>
          <a:p>
            <a:r>
              <a:rPr lang="en-US" dirty="0"/>
              <a:t>Click to edit two line Master title style</a:t>
            </a:r>
            <a:br>
              <a:rPr lang="en-US" dirty="0"/>
            </a:br>
            <a:r>
              <a:rPr lang="en-US" dirty="0"/>
              <a:t>Click to edit two line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052052"/>
            <a:ext cx="8081707" cy="3580671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CBE2-B236-30F8-A3C0-79C137A5A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021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Line Title and Content &amp; Sub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2" y="1"/>
            <a:ext cx="8389395" cy="775328"/>
          </a:xfrm>
        </p:spPr>
        <p:txBody>
          <a:bodyPr anchor="ctr" anchorCtr="0"/>
          <a:lstStyle/>
          <a:p>
            <a:r>
              <a:rPr lang="en-US" dirty="0"/>
              <a:t>Click to edit two line Master title style</a:t>
            </a:r>
            <a:br>
              <a:rPr lang="en-US" dirty="0"/>
            </a:br>
            <a:r>
              <a:rPr lang="en-US" dirty="0"/>
              <a:t>Click to edit two line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990F1-80F6-8924-E3CF-20BFD893F8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3643" y="910436"/>
            <a:ext cx="8081708" cy="436971"/>
          </a:xfrm>
        </p:spPr>
        <p:txBody>
          <a:bodyPr/>
          <a:lstStyle>
            <a:lvl1pPr marL="57150" indent="0">
              <a:buClr>
                <a:srgbClr val="004F90"/>
              </a:buClr>
              <a:buFontTx/>
              <a:buNone/>
              <a:defRPr b="1">
                <a:solidFill>
                  <a:srgbClr val="00467F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3" y="1367761"/>
            <a:ext cx="8081707" cy="3264962"/>
          </a:xfrm>
        </p:spPr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E97992-86BA-58D8-80F3-957E1920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-No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467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No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5" y="1379947"/>
            <a:ext cx="7535879" cy="133726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7535878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-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756" y="1379947"/>
            <a:ext cx="4475422" cy="1337269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86756" y="2993195"/>
            <a:ext cx="4475422" cy="6544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A71573-049B-A823-ECB3-2C8176C7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285" y="4818763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271E872-D058-364E-B6EA-D1CAFAD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968" y="4800600"/>
            <a:ext cx="32960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8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A7A11D-D1C4-C981-6EC2-059C6B1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768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207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429768" y="3124753"/>
            <a:ext cx="7886700" cy="14342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80CAE-BFE4-92F4-DF30-BBCF7921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 hasCustomPrompt="1"/>
          </p:nvPr>
        </p:nvSpPr>
        <p:spPr>
          <a:xfrm>
            <a:off x="744585" y="951706"/>
            <a:ext cx="7897935" cy="693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DC653EB-D746-4D11-7244-3EAFB81ED2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59177" y="1727200"/>
            <a:ext cx="7583343" cy="96129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1BEE5FB-E03A-40E7-C722-27E7B0F10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44585" y="2889922"/>
            <a:ext cx="7897935" cy="693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407B1706-0703-4ED3-F916-292CB6C59EC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059177" y="3665416"/>
            <a:ext cx="7583343" cy="96129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F2F1EF-7067-1D36-8936-8A8A9B64C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9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385212-133B-4049-B7C0-389F1369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804" y="746207"/>
            <a:ext cx="399592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4" y="1364141"/>
            <a:ext cx="3995928" cy="3280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889" y="746207"/>
            <a:ext cx="39981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889" y="1364141"/>
            <a:ext cx="3998166" cy="3280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C1A3AF4-C253-1A7A-2FFA-1791C57552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F72CCB-8DDD-761E-0CCD-E93E5FF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1"/>
            <a:ext cx="8389395" cy="578684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60158"/>
            <a:ext cx="1308485" cy="1308486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072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6355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54102"/>
            <a:ext cx="1314541" cy="1314542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52502"/>
            <a:ext cx="1316141" cy="1316142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229794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2913082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AC8925-8DA1-165D-DB67-D1395ED3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643" y="810584"/>
            <a:ext cx="8291257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>
                <a:solidFill>
                  <a:srgbClr val="11457A"/>
                </a:solidFill>
              </a:defRPr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021" y="1431985"/>
            <a:ext cx="6532133" cy="3175575"/>
          </a:xfrm>
        </p:spPr>
        <p:txBody>
          <a:bodyPr/>
          <a:lstStyle>
            <a:lvl1pPr>
              <a:defRPr>
                <a:solidFill>
                  <a:srgbClr val="11457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7721" y="1431985"/>
            <a:ext cx="1592630" cy="2381437"/>
          </a:xfrm>
          <a:solidFill>
            <a:srgbClr val="B5D696">
              <a:alpha val="31000"/>
            </a:srgbClr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0A410C-0BA4-5E28-F872-883A617C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00" y="812431"/>
            <a:ext cx="2949178" cy="1166649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744900" y="2001744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99267" y="824307"/>
            <a:ext cx="4924100" cy="3983731"/>
          </a:xfrm>
          <a:ln w="6350">
            <a:solidFill>
              <a:schemeClr val="accent1"/>
            </a:solidFill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7B63C4-3ED4-8D4A-AE01-158A20F05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72F909-DF42-2C00-D24C-68BE6955F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796693"/>
            <a:ext cx="539929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890" y="792401"/>
            <a:ext cx="1866892" cy="541986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270565"/>
            <a:ext cx="1862140" cy="208053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1380183"/>
            <a:ext cx="5987889" cy="3009632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A7D67A-E753-3E89-8726-E8147A42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/>
          <a:lstStyle>
            <a:lvl1pPr>
              <a:defRPr lang="en-US" sz="900" kern="1200" dirty="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89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789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231775" indent="-231775">
              <a:buClr>
                <a:srgbClr val="00467F"/>
              </a:buClr>
              <a:buFont typeface="Wingdings" pitchFamily="2" charset="2"/>
              <a:buChar char="§"/>
              <a:tabLst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042292E-97F9-A915-1AEA-37322F5B2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le on Left-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90" y="896066"/>
            <a:ext cx="1866892" cy="1555069"/>
          </a:xfrm>
        </p:spPr>
        <p:txBody>
          <a:bodyPr anchor="t" anchorCtr="0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890" y="2374231"/>
            <a:ext cx="1862140" cy="19033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52" y="917791"/>
            <a:ext cx="5987889" cy="3359773"/>
          </a:xfr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1247F9F-AC36-ABB1-A6C8-0A3E88A2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quired 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SCLAIMER MESSAGE">
            <a:extLst>
              <a:ext uri="{FF2B5EF4-FFF2-40B4-BE49-F238E27FC236}">
                <a16:creationId xmlns:a16="http://schemas.microsoft.com/office/drawing/2014/main" id="{41D08D51-E8E4-DF3E-FF57-C162FE73D749}"/>
              </a:ext>
            </a:extLst>
          </p:cNvPr>
          <p:cNvSpPr txBox="1"/>
          <p:nvPr userDrawn="1"/>
        </p:nvSpPr>
        <p:spPr>
          <a:xfrm>
            <a:off x="0" y="-273327"/>
            <a:ext cx="9143999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DO NOT DELETE THIS SLIDE</a:t>
            </a:r>
          </a:p>
        </p:txBody>
      </p:sp>
      <p:sp>
        <p:nvSpPr>
          <p:cNvPr id="18" name="Logo 1" descr="Westat logo.&#10;Improving Lives Through Research®">
            <a:extLst>
              <a:ext uri="{FF2B5EF4-FFF2-40B4-BE49-F238E27FC236}">
                <a16:creationId xmlns:a16="http://schemas.microsoft.com/office/drawing/2014/main" id="{52D5A4C9-A44E-59DE-4A04-41AC10D8A0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" y="113505"/>
            <a:ext cx="832252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43252" y="988346"/>
            <a:ext cx="5451766" cy="491588"/>
          </a:xfrm>
        </p:spPr>
        <p:txBody>
          <a:bodyPr anchor="t" anchorCtr="0"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Content Placeholder 5"/>
          <p:cNvSpPr>
            <a:spLocks noGrp="1"/>
          </p:cNvSpPr>
          <p:nvPr userDrawn="1">
            <p:ph idx="1"/>
          </p:nvPr>
        </p:nvSpPr>
        <p:spPr>
          <a:xfrm>
            <a:off x="1543253" y="1539202"/>
            <a:ext cx="5451765" cy="2030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westat.com">
            <a:extLst>
              <a:ext uri="{FF2B5EF4-FFF2-40B4-BE49-F238E27FC236}">
                <a16:creationId xmlns:a16="http://schemas.microsoft.com/office/drawing/2014/main" id="{7B3B440E-8C95-568E-C9D3-D3C5C8E240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99442" y="3845735"/>
            <a:ext cx="1660525" cy="312737"/>
          </a:xfrm>
        </p:spPr>
        <p:txBody>
          <a:bodyPr lIns="0"/>
          <a:lstStyle>
            <a:lvl1pPr marL="57150" indent="0">
              <a:buNone/>
              <a:defRPr sz="1200" b="1"/>
            </a:lvl1pPr>
          </a:lstStyle>
          <a:p>
            <a:pPr lvl="0"/>
            <a:r>
              <a:rPr lang="en-US" dirty="0" err="1"/>
              <a:t>westat.com</a:t>
            </a:r>
            <a:endParaRPr lang="en-US" dirty="0"/>
          </a:p>
        </p:txBody>
      </p:sp>
      <p:pic>
        <p:nvPicPr>
          <p:cNvPr id="4" name="Social Media Icons">
            <a:extLst>
              <a:ext uri="{FF2B5EF4-FFF2-40B4-BE49-F238E27FC236}">
                <a16:creationId xmlns:a16="http://schemas.microsoft.com/office/drawing/2014/main" id="{29218E0F-4763-91F3-F296-7143415F0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89" y="4254841"/>
            <a:ext cx="1741760" cy="243996"/>
          </a:xfrm>
          <a:prstGeom prst="rect">
            <a:avLst/>
          </a:prstGeom>
        </p:spPr>
      </p:pic>
      <p:sp>
        <p:nvSpPr>
          <p:cNvPr id="11" name="Picture Placeholder 3b"/>
          <p:cNvSpPr>
            <a:spLocks noGrp="1"/>
          </p:cNvSpPr>
          <p:nvPr userDrawn="1">
            <p:ph type="pic" sz="quarter" idx="13"/>
          </p:nvPr>
        </p:nvSpPr>
        <p:spPr>
          <a:xfrm>
            <a:off x="6744771" y="4255227"/>
            <a:ext cx="230039" cy="233931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b"/>
          <p:cNvSpPr>
            <a:spLocks noGrp="1"/>
          </p:cNvSpPr>
          <p:nvPr>
            <p:ph type="pic" sz="quarter" idx="14"/>
          </p:nvPr>
        </p:nvSpPr>
        <p:spPr>
          <a:xfrm>
            <a:off x="7116767" y="4257612"/>
            <a:ext cx="230040" cy="233931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b"/>
          <p:cNvSpPr>
            <a:spLocks noGrp="1"/>
          </p:cNvSpPr>
          <p:nvPr>
            <p:ph type="pic" sz="quarter" idx="15"/>
          </p:nvPr>
        </p:nvSpPr>
        <p:spPr>
          <a:xfrm>
            <a:off x="7497033" y="4248562"/>
            <a:ext cx="230040" cy="233931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b"/>
          <p:cNvSpPr>
            <a:spLocks noGrp="1"/>
          </p:cNvSpPr>
          <p:nvPr>
            <p:ph type="pic" sz="quarter" idx="16"/>
          </p:nvPr>
        </p:nvSpPr>
        <p:spPr>
          <a:xfrm>
            <a:off x="7875338" y="4248562"/>
            <a:ext cx="230040" cy="233931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b">
            <a:extLst>
              <a:ext uri="{FF2B5EF4-FFF2-40B4-BE49-F238E27FC236}">
                <a16:creationId xmlns:a16="http://schemas.microsoft.com/office/drawing/2014/main" id="{F484BB9C-EF4B-CBF0-19D0-F06C4B38AE6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1922" y="4269857"/>
            <a:ext cx="230040" cy="233931"/>
          </a:xfrm>
        </p:spPr>
        <p:txBody>
          <a:bodyPr/>
          <a:lstStyle>
            <a:lvl1pPr marL="57150" indent="0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ISCLAIMER">
            <a:extLst>
              <a:ext uri="{FF2B5EF4-FFF2-40B4-BE49-F238E27FC236}">
                <a16:creationId xmlns:a16="http://schemas.microsoft.com/office/drawing/2014/main" id="{29CC5DE7-2208-A6FC-82DB-C712AB50D6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289" y="4627000"/>
            <a:ext cx="6990541" cy="192506"/>
          </a:xfrm>
        </p:spPr>
        <p:txBody>
          <a:bodyPr/>
          <a:lstStyle>
            <a:lvl1pPr marL="6350" indent="0">
              <a:buNone/>
              <a:tabLst/>
              <a:defRPr sz="700" b="1" i="0">
                <a:solidFill>
                  <a:srgbClr val="003C68"/>
                </a:solidFill>
              </a:defRPr>
            </a:lvl1pPr>
          </a:lstStyle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AC728F-0636-A0BB-7395-0758AFC09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8792D2E2-7E32-F2B4-DDB4-235367907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>
            <a:noAutofit/>
          </a:bodyPr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5982412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216634"/>
            <a:ext cx="5994524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6141"/>
            <a:ext cx="5574492" cy="574471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4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8792D2E2-7E32-F2B4-DDB4-235367907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>
            <a:noAutofit/>
          </a:bodyPr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8" y="1368572"/>
            <a:ext cx="7502765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216634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6141"/>
            <a:ext cx="5574492" cy="574471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2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Option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ogo 1">
            <a:extLst>
              <a:ext uri="{FF2B5EF4-FFF2-40B4-BE49-F238E27FC236}">
                <a16:creationId xmlns:a16="http://schemas.microsoft.com/office/drawing/2014/main" id="{ADF11D5E-AC99-3453-0FB5-5DBC897E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97296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0899" y="1368572"/>
            <a:ext cx="4903944" cy="16713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38786" y="3589798"/>
            <a:ext cx="5292621" cy="43761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30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222193-AFFD-20EB-B046-E599906FF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745" y="4507992"/>
            <a:ext cx="5574492" cy="554845"/>
          </a:xfrm>
        </p:spPr>
        <p:txBody>
          <a:bodyPr>
            <a:noAutofit/>
          </a:bodyPr>
          <a:lstStyle>
            <a:lvl1pPr marL="5715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950" indent="-177800">
              <a:buClr>
                <a:srgbClr val="004F90"/>
              </a:buClr>
              <a:buFont typeface="Wingdings" pitchFamily="2" charset="2"/>
              <a:buChar char="§"/>
              <a:defRPr>
                <a:solidFill>
                  <a:srgbClr val="10457A"/>
                </a:solidFill>
              </a:defRPr>
            </a:lvl1pPr>
            <a:lvl2pPr>
              <a:buClr>
                <a:srgbClr val="004F90"/>
              </a:buClr>
              <a:defRPr>
                <a:solidFill>
                  <a:srgbClr val="11457A"/>
                </a:solidFill>
              </a:defRPr>
            </a:lvl2pPr>
            <a:lvl3pPr>
              <a:buClr>
                <a:srgbClr val="004F90"/>
              </a:buClr>
              <a:defRPr>
                <a:solidFill>
                  <a:srgbClr val="11457A"/>
                </a:solidFill>
              </a:defRPr>
            </a:lvl3pPr>
            <a:lvl4pPr>
              <a:buClr>
                <a:srgbClr val="004F90"/>
              </a:buClr>
              <a:defRPr>
                <a:solidFill>
                  <a:srgbClr val="11457A"/>
                </a:solidFill>
              </a:defRPr>
            </a:lvl4pPr>
            <a:lvl5pPr>
              <a:buClr>
                <a:srgbClr val="004F90"/>
              </a:buClr>
              <a:defRPr>
                <a:solidFill>
                  <a:srgbClr val="1145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6F4756-8C63-CAED-B0B2-AB120953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458" y="4796162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81146" y="1"/>
            <a:ext cx="8389395" cy="5786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643" y="806680"/>
            <a:ext cx="8328854" cy="382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03088CD-941C-21E4-A1A2-14B0F17DB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883" y="4800600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4"/>
          </p:nvPr>
        </p:nvSpPr>
        <p:spPr>
          <a:xfrm>
            <a:off x="8883612" y="4804475"/>
            <a:ext cx="320947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1" r:id="rId3"/>
    <p:sldLayoutId id="2147483703" r:id="rId4"/>
    <p:sldLayoutId id="2147483744" r:id="rId5"/>
    <p:sldLayoutId id="2147483745" r:id="rId6"/>
    <p:sldLayoutId id="2147483746" r:id="rId7"/>
    <p:sldLayoutId id="2147483702" r:id="rId8"/>
    <p:sldLayoutId id="2147483704" r:id="rId9"/>
    <p:sldLayoutId id="2147483750" r:id="rId10"/>
    <p:sldLayoutId id="2147483736" r:id="rId11"/>
    <p:sldLayoutId id="2147483708" r:id="rId12"/>
    <p:sldLayoutId id="2147483737" r:id="rId13"/>
    <p:sldLayoutId id="2147483732" r:id="rId14"/>
    <p:sldLayoutId id="2147483743" r:id="rId15"/>
    <p:sldLayoutId id="2147483733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39" r:id="rId23"/>
    <p:sldLayoutId id="2147483719" r:id="rId24"/>
    <p:sldLayoutId id="2147483738" r:id="rId25"/>
    <p:sldLayoutId id="2147483721" r:id="rId26"/>
    <p:sldLayoutId id="2147483722" r:id="rId27"/>
    <p:sldLayoutId id="214748372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Clr>
          <a:srgbClr val="004F90"/>
        </a:buClr>
        <a:buSzPct val="110000"/>
        <a:buFont typeface="Wingdings" pitchFamily="2" charset="2"/>
        <a:buChar char="§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.PingFang SC Regular"/>
        <a:buChar char="－"/>
        <a:tabLst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4F90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4" orient="horz" pos="660">
          <p15:clr>
            <a:srgbClr val="F26B43"/>
          </p15:clr>
        </p15:guide>
        <p15:guide id="6" orient="horz" pos="1620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1" orient="horz" pos="2748">
          <p15:clr>
            <a:srgbClr val="F26B43"/>
          </p15:clr>
        </p15:guide>
        <p15:guide id="12" pos="5568" userDrawn="1">
          <p15:clr>
            <a:srgbClr val="F26B43"/>
          </p15:clr>
        </p15:guide>
        <p15:guide id="13" orient="horz" pos="948" userDrawn="1">
          <p15:clr>
            <a:srgbClr val="F26B43"/>
          </p15:clr>
        </p15:guide>
        <p15:guide id="14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estat.hq" TargetMode="External"/><Relationship Id="rId3" Type="http://schemas.openxmlformats.org/officeDocument/2006/relationships/hyperlink" Target="mailto:WHD@westat.com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linkedin.com/company/westat" TargetMode="External"/><Relationship Id="rId11" Type="http://schemas.openxmlformats.org/officeDocument/2006/relationships/hyperlink" Target="https://www.instagram.com/westatofficial" TargetMode="External"/><Relationship Id="rId5" Type="http://schemas.openxmlformats.org/officeDocument/2006/relationships/hyperlink" Target="https://www.westat.com" TargetMode="External"/><Relationship Id="rId10" Type="http://schemas.openxmlformats.org/officeDocument/2006/relationships/hyperlink" Target="https://www.youtube.com/channel/UCs_SVwS0C3u61YfElsR-XRw" TargetMode="External"/><Relationship Id="rId4" Type="http://schemas.openxmlformats.org/officeDocument/2006/relationships/hyperlink" Target="https://www.westat.com/" TargetMode="External"/><Relationship Id="rId9" Type="http://schemas.openxmlformats.org/officeDocument/2006/relationships/hyperlink" Target="https://twitter.com/westa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ID Bar" descr="Westat logo®. Improving Lives Through Research®.">
            <a:extLst>
              <a:ext uri="{FF2B5EF4-FFF2-40B4-BE49-F238E27FC236}">
                <a16:creationId xmlns:a16="http://schemas.microsoft.com/office/drawing/2014/main" id="{746C32B8-4C92-D19C-A78D-B23D937572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15B6C-3898-2DF9-97C7-DBE8EF893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Effects on Knowledge Items and Personality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2406-D659-7BC6-46DC-D28166B9A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Jesus Arrue, Hanyu Sun, David Cantor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CC9B-F1C0-C166-2CE4-76174A1E1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B070-3066-6C01-4FF9-8AF4E299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Items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232A-6139-B760-6ED5-DA9D8D30B5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Set of knowledge questions taken from NSF's Science and Engineering Indicators and CDC's "How much do you know about COVID-19" short quiz.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Questions were presented in a grid format and followed a yes/no format, including a “don’t know” option.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6C641-C160-A79F-83DE-9876104DE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Examples</a:t>
            </a:r>
          </a:p>
          <a:p>
            <a:pPr marL="687070" lvl="2" indent="-229870"/>
            <a:r>
              <a:rPr lang="en-US" dirty="0">
                <a:latin typeface="Verdana"/>
                <a:ea typeface="Verdana"/>
              </a:rPr>
              <a:t>The center of the Earth is very hot. 	</a:t>
            </a:r>
          </a:p>
          <a:p>
            <a:pPr marL="687070" lvl="2" indent="-229870"/>
            <a:r>
              <a:rPr lang="es-PE" dirty="0" err="1">
                <a:latin typeface="Verdana"/>
                <a:ea typeface="Verdana"/>
              </a:rPr>
              <a:t>All</a:t>
            </a:r>
            <a:r>
              <a:rPr lang="es-PE" dirty="0">
                <a:latin typeface="Verdana"/>
                <a:ea typeface="Verdana"/>
              </a:rPr>
              <a:t> </a:t>
            </a:r>
            <a:r>
              <a:rPr lang="es-PE" dirty="0" err="1">
                <a:latin typeface="Verdana"/>
                <a:ea typeface="Verdana"/>
              </a:rPr>
              <a:t>radioactivity</a:t>
            </a:r>
            <a:r>
              <a:rPr lang="es-PE" dirty="0">
                <a:latin typeface="Verdana"/>
                <a:ea typeface="Verdana"/>
              </a:rPr>
              <a:t> </a:t>
            </a:r>
            <a:r>
              <a:rPr lang="es-PE" dirty="0" err="1">
                <a:latin typeface="Verdana"/>
                <a:ea typeface="Verdana"/>
              </a:rPr>
              <a:t>is</a:t>
            </a:r>
            <a:r>
              <a:rPr lang="es-PE" dirty="0">
                <a:latin typeface="Verdana"/>
                <a:ea typeface="Verdana"/>
              </a:rPr>
              <a:t> </a:t>
            </a:r>
            <a:r>
              <a:rPr lang="es-PE" dirty="0" err="1">
                <a:latin typeface="Verdana"/>
                <a:ea typeface="Verdana"/>
              </a:rPr>
              <a:t>man-made</a:t>
            </a:r>
            <a:r>
              <a:rPr lang="es-PE" dirty="0">
                <a:latin typeface="Verdana"/>
                <a:ea typeface="Verdana"/>
              </a:rPr>
              <a:t>.</a:t>
            </a:r>
          </a:p>
          <a:p>
            <a:pPr lvl="2"/>
            <a:r>
              <a:rPr lang="en-US" dirty="0"/>
              <a:t>There is more than one coronavirus. 	</a:t>
            </a:r>
            <a:endParaRPr lang="es-PE" dirty="0"/>
          </a:p>
          <a:p>
            <a:pPr marL="687070" lvl="2" indent="-229870"/>
            <a:r>
              <a:rPr lang="en-US" dirty="0"/>
              <a:t>COVID-19 vaccines can affect your DNA.</a:t>
            </a:r>
          </a:p>
          <a:p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70DE1-01E7-72FF-9AD3-45CEF52EA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322E-AAC4-332F-603C-AC498642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3421C-275E-B1E2-7D0F-15FE4A476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CF50-8E5B-1A37-32CB-97242064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Measures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CD84-BA15-D24C-2EFA-77050BDD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768" y="739192"/>
            <a:ext cx="38862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Need for Cognition Scale (NCS) – 4-item version</a:t>
            </a:r>
          </a:p>
          <a:p>
            <a:r>
              <a:rPr lang="en-US" dirty="0">
                <a:latin typeface="Verdana"/>
                <a:ea typeface="Verdana"/>
              </a:rPr>
              <a:t>Balanced Inventory of Desirable Responding (BIDR) – 4-item version.</a:t>
            </a:r>
          </a:p>
          <a:p>
            <a:r>
              <a:rPr lang="en-US" dirty="0"/>
              <a:t>Measured in a Likert Scale format, ranging from 1 (Extremely uncharacteristic of me) to 5 (Extremely characteristic of me) or 1 (Strongly disagree) to 5 (Strongly agree).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727ED-09A5-891E-A966-4D7575317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208" y="856758"/>
            <a:ext cx="3886200" cy="3486645"/>
          </a:xfr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NCS-4</a:t>
            </a:r>
            <a:endParaRPr lang="en-US" dirty="0"/>
          </a:p>
          <a:p>
            <a:pPr lvl="2"/>
            <a:r>
              <a:rPr lang="en-US" dirty="0"/>
              <a:t>I would prefer complex to simple problems.</a:t>
            </a:r>
          </a:p>
          <a:p>
            <a:pPr lvl="2"/>
            <a:r>
              <a:rPr lang="en-US" dirty="0"/>
              <a:t>Thinking is not my idea of fun.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BIDR-4</a:t>
            </a:r>
            <a:endParaRPr lang="en-US" dirty="0"/>
          </a:p>
          <a:p>
            <a:pPr marL="687070" lvl="2" indent="-229870"/>
            <a:r>
              <a:rPr lang="en-US" dirty="0">
                <a:latin typeface="Verdana"/>
                <a:ea typeface="Verdana"/>
              </a:rPr>
              <a:t>I sometimes tell lies if I have to.</a:t>
            </a:r>
          </a:p>
          <a:p>
            <a:pPr marL="687070" lvl="2" indent="-229870"/>
            <a:r>
              <a:rPr lang="en-US" dirty="0">
                <a:latin typeface="Verdana"/>
                <a:ea typeface="Verdana"/>
              </a:rPr>
              <a:t>I always obey laws, even if I’m unlikely to get caught.</a:t>
            </a:r>
            <a:endParaRPr lang="es-PE" dirty="0">
              <a:latin typeface="Verdana"/>
              <a:ea typeface="Verdan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B76D-859B-DF48-3D97-0F97082F9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F038-A379-894B-C186-0738151C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FA45-4397-E5DE-C4C6-FC60FC3E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14D6-3791-5533-E0C7-B4E20DB7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Between-groups analysis at Wave 4</a:t>
            </a:r>
            <a:endParaRPr lang="en-US" dirty="0">
              <a:solidFill>
                <a:srgbClr val="11457A"/>
              </a:solidFill>
              <a:latin typeface="Verdana"/>
              <a:ea typeface="Verdana"/>
            </a:endParaRPr>
          </a:p>
          <a:p>
            <a:pPr lvl="1"/>
            <a:r>
              <a:rPr lang="en-US" dirty="0">
                <a:latin typeface="Verdana"/>
                <a:ea typeface="Verdana"/>
              </a:rPr>
              <a:t>Compare proportion correct responses (knowledge items)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Compare mean scores (personality measures)</a:t>
            </a:r>
          </a:p>
          <a:p>
            <a:pPr lvl="2"/>
            <a:r>
              <a:rPr lang="en-US" dirty="0">
                <a:latin typeface="Verdana"/>
                <a:ea typeface="Verdana"/>
              </a:rPr>
              <a:t>Reliability: Cronbach’s alpha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Regression with covariates</a:t>
            </a:r>
            <a:endParaRPr lang="es-PE" sz="12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7AB82-3FBD-BCE8-9712-EBF287DE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10E8E-0C91-7D95-D30F-7AA8310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AB1D-2CF2-6C6B-DA38-E3B9215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regression models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5BEF-D772-31DE-402D-EF57418B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Covariates: </a:t>
            </a:r>
          </a:p>
          <a:p>
            <a:pPr lvl="1"/>
            <a:r>
              <a:rPr lang="es-PE" dirty="0">
                <a:latin typeface="Verdana"/>
                <a:ea typeface="Verdana"/>
              </a:rPr>
              <a:t>Sex (</a:t>
            </a:r>
            <a:r>
              <a:rPr lang="es-PE" dirty="0" err="1">
                <a:latin typeface="Verdana"/>
                <a:ea typeface="Verdana"/>
              </a:rPr>
              <a:t>Female</a:t>
            </a:r>
            <a:r>
              <a:rPr lang="es-PE" dirty="0">
                <a:latin typeface="Verdana"/>
                <a:ea typeface="Verdana"/>
              </a:rPr>
              <a:t> – Reference; Male)</a:t>
            </a:r>
            <a:endParaRPr lang="en-US" dirty="0"/>
          </a:p>
          <a:p>
            <a:pPr lvl="1"/>
            <a:r>
              <a:rPr lang="es-PE" dirty="0"/>
              <a:t>Age (</a:t>
            </a:r>
            <a:r>
              <a:rPr lang="es-PE" dirty="0" err="1"/>
              <a:t>Less</a:t>
            </a:r>
            <a:r>
              <a:rPr lang="es-PE" dirty="0"/>
              <a:t> </a:t>
            </a:r>
            <a:r>
              <a:rPr lang="es-PE" dirty="0" err="1"/>
              <a:t>than</a:t>
            </a:r>
            <a:r>
              <a:rPr lang="es-PE" dirty="0"/>
              <a:t> 50 – Reference; 50+)</a:t>
            </a:r>
          </a:p>
          <a:p>
            <a:pPr lvl="1"/>
            <a:r>
              <a:rPr lang="es-PE" dirty="0" err="1"/>
              <a:t>Education</a:t>
            </a:r>
            <a:r>
              <a:rPr lang="es-PE" dirty="0"/>
              <a:t> (</a:t>
            </a:r>
            <a:r>
              <a:rPr lang="es-PE" dirty="0" err="1"/>
              <a:t>Less</a:t>
            </a:r>
            <a:r>
              <a:rPr lang="es-PE" dirty="0"/>
              <a:t> </a:t>
            </a:r>
            <a:r>
              <a:rPr lang="es-PE" dirty="0" err="1"/>
              <a:t>than</a:t>
            </a:r>
            <a:r>
              <a:rPr lang="es-PE" dirty="0"/>
              <a:t> </a:t>
            </a:r>
            <a:r>
              <a:rPr lang="es-PE" dirty="0" err="1"/>
              <a:t>college</a:t>
            </a:r>
            <a:r>
              <a:rPr lang="es-PE" dirty="0"/>
              <a:t> </a:t>
            </a:r>
            <a:r>
              <a:rPr lang="es-PE" dirty="0" err="1"/>
              <a:t>graduate</a:t>
            </a:r>
            <a:r>
              <a:rPr lang="es-PE" dirty="0"/>
              <a:t> – </a:t>
            </a:r>
            <a:r>
              <a:rPr lang="es-PE" dirty="0" err="1"/>
              <a:t>reference</a:t>
            </a:r>
            <a:r>
              <a:rPr lang="es-PE" dirty="0"/>
              <a:t>; </a:t>
            </a:r>
            <a:r>
              <a:rPr lang="es-PE" dirty="0" err="1"/>
              <a:t>College</a:t>
            </a:r>
            <a:r>
              <a:rPr lang="es-PE" dirty="0"/>
              <a:t> </a:t>
            </a:r>
            <a:r>
              <a:rPr lang="es-PE" dirty="0" err="1"/>
              <a:t>graduate</a:t>
            </a:r>
            <a:r>
              <a:rPr lang="es-PE" dirty="0"/>
              <a:t>)</a:t>
            </a:r>
          </a:p>
          <a:p>
            <a:pPr lvl="1"/>
            <a:r>
              <a:rPr lang="es-PE" dirty="0" err="1"/>
              <a:t>Race</a:t>
            </a:r>
            <a:r>
              <a:rPr lang="es-PE" dirty="0"/>
              <a:t> (</a:t>
            </a:r>
            <a:r>
              <a:rPr lang="es-PE" dirty="0" err="1"/>
              <a:t>Hispanic</a:t>
            </a:r>
            <a:r>
              <a:rPr lang="es-PE" dirty="0"/>
              <a:t> – Reference; NH White, NH Black, NH </a:t>
            </a:r>
            <a:r>
              <a:rPr lang="es-PE" dirty="0" err="1"/>
              <a:t>Other</a:t>
            </a:r>
            <a:r>
              <a:rPr lang="es-PE" dirty="0"/>
              <a:t>)</a:t>
            </a:r>
          </a:p>
          <a:p>
            <a:pPr lvl="1"/>
            <a:r>
              <a:rPr lang="es-PE" dirty="0" err="1"/>
              <a:t>Income</a:t>
            </a:r>
            <a:r>
              <a:rPr lang="es-PE" dirty="0"/>
              <a:t> (</a:t>
            </a:r>
            <a:r>
              <a:rPr lang="es-PE" dirty="0" err="1"/>
              <a:t>Less</a:t>
            </a:r>
            <a:r>
              <a:rPr lang="es-PE" dirty="0"/>
              <a:t> </a:t>
            </a:r>
            <a:r>
              <a:rPr lang="es-PE" dirty="0" err="1"/>
              <a:t>than</a:t>
            </a:r>
            <a:r>
              <a:rPr lang="es-PE" dirty="0"/>
              <a:t> $75K – Reference; $75K </a:t>
            </a:r>
            <a:r>
              <a:rPr lang="es-PE" dirty="0" err="1"/>
              <a:t>or</a:t>
            </a:r>
            <a:r>
              <a:rPr lang="es-PE" dirty="0"/>
              <a:t> more)</a:t>
            </a:r>
          </a:p>
          <a:p>
            <a:pPr lvl="1"/>
            <a:r>
              <a:rPr lang="es-PE" dirty="0" err="1">
                <a:latin typeface="Verdana"/>
                <a:ea typeface="Verdana"/>
              </a:rPr>
              <a:t>Condition</a:t>
            </a:r>
            <a:r>
              <a:rPr lang="es-PE" dirty="0">
                <a:latin typeface="Verdana"/>
                <a:ea typeface="Verdana"/>
              </a:rPr>
              <a:t> (Group 1 – Reference; Group 2, Group 3)</a:t>
            </a:r>
            <a:endParaRPr lang="es-PE" dirty="0"/>
          </a:p>
          <a:p>
            <a:pPr lvl="1"/>
            <a:endParaRPr lang="es-PE" dirty="0"/>
          </a:p>
          <a:p>
            <a:pPr lvl="1"/>
            <a:endParaRPr lang="es-PE" dirty="0"/>
          </a:p>
          <a:p>
            <a:pPr lvl="1"/>
            <a:endParaRPr lang="es-P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10E75-F78A-B094-468B-1C2615C83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DB2BC-5BEE-0F6D-8B94-77D3C15B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DB70-ACEE-855A-D1B5-9F0E13D4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groups analysis: Knowledge items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CCF1-8346-531A-73B9-8CEB3D040C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There seems to be a relationship between the number of times the respondent was exposed to knowledge items and overall knowledge, but this is weak.</a:t>
            </a:r>
          </a:p>
          <a:p>
            <a:r>
              <a:rPr lang="en-US" noProof="0" dirty="0"/>
              <a:t>Knowledge differences among groups seem to be small.</a:t>
            </a:r>
          </a:p>
          <a:p>
            <a:r>
              <a:rPr lang="en-US" dirty="0">
                <a:latin typeface="Verdana"/>
                <a:ea typeface="Verdana"/>
              </a:rPr>
              <a:t>Additional exposure does not lead to meaningful incremental gains in knowledge, mostly between groups 1 and 2.</a:t>
            </a:r>
            <a:endParaRPr lang="en-US" noProof="0" dirty="0">
              <a:latin typeface="Verdana"/>
              <a:ea typeface="Verdan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410F9-CE63-1657-03F4-5DFF0BEBC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AF96-DB6D-BBB9-599B-247B284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BE4DE-4345-FFF8-A8E6-25B3EAEE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6407" y="3924136"/>
            <a:ext cx="3642264" cy="392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 indent="0">
              <a:buNone/>
            </a:pPr>
            <a:r>
              <a:rPr lang="en-US" sz="1400" dirty="0">
                <a:latin typeface="Verdana"/>
                <a:ea typeface="Verdana"/>
              </a:rPr>
              <a:t>Χ²: 29.54; p-value: &lt;.05 ; φc:0.064</a:t>
            </a:r>
            <a:r>
              <a:rPr lang="en-US" dirty="0">
                <a:latin typeface="Verdana"/>
                <a:ea typeface="Verdana"/>
              </a:rPr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CCC0D2-7ED3-BE7A-0F5C-CCE2CAF9E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980896"/>
              </p:ext>
            </p:extLst>
          </p:nvPr>
        </p:nvGraphicFramePr>
        <p:xfrm>
          <a:off x="4300189" y="799945"/>
          <a:ext cx="4572000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4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BF8C-2EB2-146A-0E13-8B3E1410D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2F6F-F356-EC19-B3FA-E04045EA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groups analysis: Regression models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DA06-0B9D-165B-9357-C023D2B3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1457A"/>
                </a:solidFill>
                <a:latin typeface="Verdana"/>
                <a:ea typeface="Verdana"/>
              </a:rPr>
              <a:t>Knowledge items – Proportion of correct answers as DV</a:t>
            </a:r>
          </a:p>
          <a:p>
            <a:pPr lvl="1"/>
            <a:r>
              <a:rPr lang="el-GR" b="1" dirty="0">
                <a:solidFill>
                  <a:srgbClr val="11457A"/>
                </a:solidFill>
                <a:latin typeface="Verdana"/>
                <a:ea typeface="Verdana"/>
              </a:rPr>
              <a:t>β</a:t>
            </a:r>
            <a:r>
              <a:rPr lang="es-PE" b="1" dirty="0">
                <a:solidFill>
                  <a:srgbClr val="11457A"/>
                </a:solidFill>
                <a:latin typeface="Verdana"/>
                <a:ea typeface="Verdana"/>
              </a:rPr>
              <a:t>₀</a:t>
            </a:r>
            <a:r>
              <a:rPr lang="en-US" b="1" dirty="0">
                <a:solidFill>
                  <a:srgbClr val="11457A"/>
                </a:solidFill>
                <a:latin typeface="Verdana"/>
                <a:ea typeface="Verdana"/>
              </a:rPr>
              <a:t> = 0.53</a:t>
            </a:r>
          </a:p>
          <a:p>
            <a:endParaRPr lang="en-US" dirty="0">
              <a:solidFill>
                <a:srgbClr val="11457A"/>
              </a:solidFill>
              <a:latin typeface="Verdana"/>
              <a:ea typeface="Verdana"/>
            </a:endParaRPr>
          </a:p>
          <a:p>
            <a:r>
              <a:rPr lang="en-US" dirty="0">
                <a:solidFill>
                  <a:srgbClr val="11457A"/>
                </a:solidFill>
                <a:latin typeface="Verdana"/>
                <a:ea typeface="Verdana"/>
              </a:rPr>
              <a:t>Overall, there is no difference in the proportion of correct answers if respondents are assigned either 2 or 4 times to the knowledge items.</a:t>
            </a:r>
          </a:p>
          <a:p>
            <a:r>
              <a:rPr lang="en-US" dirty="0">
                <a:solidFill>
                  <a:srgbClr val="11457A"/>
                </a:solidFill>
                <a:latin typeface="Verdana"/>
                <a:ea typeface="Verdana"/>
              </a:rPr>
              <a:t>People in Group 3 (only exposed one time to knowledge items) decrease their proportion in correct answers by 0.06 (p&lt;0.05) in comparison to Group 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8E187-1019-42C8-AB6B-4D0297E07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F7DF3-E0B9-2BDA-F3DA-43F81AB9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E7B2-25E9-7DB4-6DB7-717ABF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groups analysis: Personality items – NSC-4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A19DBE97-1FE6-8C55-970E-E7C595CB5BC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274544091"/>
                  </p:ext>
                </p:extLst>
              </p:nvPr>
            </p:nvGraphicFramePr>
            <p:xfrm>
              <a:off x="411480" y="1432054"/>
              <a:ext cx="4160520" cy="197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6450">
                      <a:extLst>
                        <a:ext uri="{9D8B030D-6E8A-4147-A177-3AD203B41FA5}">
                          <a16:colId xmlns:a16="http://schemas.microsoft.com/office/drawing/2014/main" val="766172563"/>
                        </a:ext>
                      </a:extLst>
                    </a:gridCol>
                    <a:gridCol w="991526">
                      <a:extLst>
                        <a:ext uri="{9D8B030D-6E8A-4147-A177-3AD203B41FA5}">
                          <a16:colId xmlns:a16="http://schemas.microsoft.com/office/drawing/2014/main" val="4261943963"/>
                        </a:ext>
                      </a:extLst>
                    </a:gridCol>
                    <a:gridCol w="991525">
                      <a:extLst>
                        <a:ext uri="{9D8B030D-6E8A-4147-A177-3AD203B41FA5}">
                          <a16:colId xmlns:a16="http://schemas.microsoft.com/office/drawing/2014/main" val="520040836"/>
                        </a:ext>
                      </a:extLst>
                    </a:gridCol>
                    <a:gridCol w="1261019">
                      <a:extLst>
                        <a:ext uri="{9D8B030D-6E8A-4147-A177-3AD203B41FA5}">
                          <a16:colId xmlns:a16="http://schemas.microsoft.com/office/drawing/2014/main" val="2042550396"/>
                        </a:ext>
                      </a:extLst>
                    </a:gridCol>
                  </a:tblGrid>
                  <a:tr h="615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Group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Score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PE" dirty="0" err="1"/>
                            <a:t>Cronbach</a:t>
                          </a:r>
                          <a:r>
                            <a:rPr lang="es-PE" dirty="0"/>
                            <a:t>’s </a:t>
                          </a:r>
                          <a14:m>
                            <m:oMath xmlns:m="http://schemas.openxmlformats.org/officeDocument/2006/math">
                              <m:r>
                                <a:rPr lang="es-PE" sz="1350" b="1" i="1" kern="120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oMath>
                          </a14:m>
                          <a:endParaRPr lang="es-P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4490264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3.60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.85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0.698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2871043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3.56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.77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4143561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3.53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.78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92035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A19DBE97-1FE6-8C55-970E-E7C595CB5BC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274544091"/>
                  </p:ext>
                </p:extLst>
              </p:nvPr>
            </p:nvGraphicFramePr>
            <p:xfrm>
              <a:off x="411480" y="1432054"/>
              <a:ext cx="4160520" cy="197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6450">
                      <a:extLst>
                        <a:ext uri="{9D8B030D-6E8A-4147-A177-3AD203B41FA5}">
                          <a16:colId xmlns:a16="http://schemas.microsoft.com/office/drawing/2014/main" val="766172563"/>
                        </a:ext>
                      </a:extLst>
                    </a:gridCol>
                    <a:gridCol w="991526">
                      <a:extLst>
                        <a:ext uri="{9D8B030D-6E8A-4147-A177-3AD203B41FA5}">
                          <a16:colId xmlns:a16="http://schemas.microsoft.com/office/drawing/2014/main" val="4261943963"/>
                        </a:ext>
                      </a:extLst>
                    </a:gridCol>
                    <a:gridCol w="991525">
                      <a:extLst>
                        <a:ext uri="{9D8B030D-6E8A-4147-A177-3AD203B41FA5}">
                          <a16:colId xmlns:a16="http://schemas.microsoft.com/office/drawing/2014/main" val="520040836"/>
                        </a:ext>
                      </a:extLst>
                    </a:gridCol>
                    <a:gridCol w="1261019">
                      <a:extLst>
                        <a:ext uri="{9D8B030D-6E8A-4147-A177-3AD203B41FA5}">
                          <a16:colId xmlns:a16="http://schemas.microsoft.com/office/drawing/2014/main" val="2042550396"/>
                        </a:ext>
                      </a:extLst>
                    </a:gridCol>
                  </a:tblGrid>
                  <a:tr h="615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Group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Score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P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435" t="-990" r="-2415" b="-224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490264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3.60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.85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0.698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2871043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3.56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.77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0.539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4143561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3.53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.78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0.546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92035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DC97A-BE33-A574-1AA5-EA41239F5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208" y="889411"/>
            <a:ext cx="3886200" cy="3263504"/>
          </a:xfrm>
        </p:spPr>
        <p:txBody>
          <a:bodyPr/>
          <a:lstStyle/>
          <a:p>
            <a:r>
              <a:rPr lang="en-US" dirty="0"/>
              <a:t>Higher reliability with item exposure (Group 1 &gt; Group 2 &gt; Group 3).</a:t>
            </a:r>
          </a:p>
          <a:p>
            <a:r>
              <a:rPr lang="en-US" dirty="0"/>
              <a:t>Low alpha values could be because the low number of items per battery.</a:t>
            </a:r>
          </a:p>
          <a:p>
            <a:r>
              <a:rPr lang="en-US" dirty="0"/>
              <a:t>Low alpha value at first exposure (Group 3) could indicate that items are interpreted inconsistently.</a:t>
            </a:r>
          </a:p>
          <a:p>
            <a:r>
              <a:rPr lang="en-US" dirty="0"/>
              <a:t>ANOVA indicates that there is no difference in the mean average score between groups.</a:t>
            </a:r>
          </a:p>
          <a:p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0320-50A4-6008-E4AF-34443E44E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82CF-BB64-08DE-E310-8283212A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083FCFF-E39E-A653-8880-3E412F6B0625}"/>
              </a:ext>
            </a:extLst>
          </p:cNvPr>
          <p:cNvSpPr txBox="1">
            <a:spLocks/>
          </p:cNvSpPr>
          <p:nvPr/>
        </p:nvSpPr>
        <p:spPr>
          <a:xfrm>
            <a:off x="1028641" y="3511299"/>
            <a:ext cx="2926197" cy="392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4950" indent="-1778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4F90"/>
              </a:buClr>
              <a:buSzPct val="110000"/>
              <a:buFont typeface="Wingdings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682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2301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.PingFang SC Regular"/>
              <a:buChar char="－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1400" dirty="0">
                <a:latin typeface="Verdana"/>
                <a:ea typeface="Verdana"/>
              </a:rPr>
              <a:t>F = 0.61 </a:t>
            </a:r>
            <a:r>
              <a:rPr lang="en-US" sz="600" dirty="0">
                <a:latin typeface="Verdana"/>
                <a:ea typeface="Verdana"/>
              </a:rPr>
              <a:t>(2,802)</a:t>
            </a:r>
            <a:r>
              <a:rPr lang="en-US" sz="1400" dirty="0">
                <a:latin typeface="Verdana"/>
                <a:ea typeface="Verdana"/>
              </a:rPr>
              <a:t>; p-value = 0.54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44EA-432F-4828-6083-991FA9DFD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78F1-E5CF-6617-4858-1B4C3D9E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groups analysis: Personality items – BIDR-4</a:t>
            </a:r>
            <a:endParaRPr lang="es-P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EA83D-274E-715C-971B-6E69A370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4208" y="869821"/>
            <a:ext cx="3886200" cy="3263504"/>
          </a:xfrm>
        </p:spPr>
        <p:txBody>
          <a:bodyPr/>
          <a:lstStyle/>
          <a:p>
            <a:r>
              <a:rPr lang="en-US" dirty="0"/>
              <a:t>Higher reliability with item exposure (Group 1 &gt; Group 2 &gt; Group 3).</a:t>
            </a:r>
          </a:p>
          <a:p>
            <a:r>
              <a:rPr lang="en-US" dirty="0"/>
              <a:t>Low alpha values could be because the low number of items per battery.</a:t>
            </a:r>
          </a:p>
          <a:p>
            <a:r>
              <a:rPr lang="en-US" dirty="0"/>
              <a:t>Low alpha value at first exposure (Group 3) could indicate that items are interpreted inconsistently.</a:t>
            </a:r>
          </a:p>
          <a:p>
            <a:r>
              <a:rPr lang="en-US" dirty="0"/>
              <a:t>ANOVA indicates that there is no difference in the mean average score between groups.</a:t>
            </a:r>
          </a:p>
          <a:p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ED4F5-003E-E8B6-B830-706255C2C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6447-C8BC-29D8-9856-D78157C0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BCB8B0D-011B-1F5B-2F2C-92187B96D3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3698616"/>
                  </p:ext>
                </p:extLst>
              </p:nvPr>
            </p:nvGraphicFramePr>
            <p:xfrm>
              <a:off x="411480" y="1423897"/>
              <a:ext cx="4160520" cy="197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6450">
                      <a:extLst>
                        <a:ext uri="{9D8B030D-6E8A-4147-A177-3AD203B41FA5}">
                          <a16:colId xmlns:a16="http://schemas.microsoft.com/office/drawing/2014/main" val="766172563"/>
                        </a:ext>
                      </a:extLst>
                    </a:gridCol>
                    <a:gridCol w="991526">
                      <a:extLst>
                        <a:ext uri="{9D8B030D-6E8A-4147-A177-3AD203B41FA5}">
                          <a16:colId xmlns:a16="http://schemas.microsoft.com/office/drawing/2014/main" val="4261943963"/>
                        </a:ext>
                      </a:extLst>
                    </a:gridCol>
                    <a:gridCol w="991525">
                      <a:extLst>
                        <a:ext uri="{9D8B030D-6E8A-4147-A177-3AD203B41FA5}">
                          <a16:colId xmlns:a16="http://schemas.microsoft.com/office/drawing/2014/main" val="520040836"/>
                        </a:ext>
                      </a:extLst>
                    </a:gridCol>
                    <a:gridCol w="1261019">
                      <a:extLst>
                        <a:ext uri="{9D8B030D-6E8A-4147-A177-3AD203B41FA5}">
                          <a16:colId xmlns:a16="http://schemas.microsoft.com/office/drawing/2014/main" val="2042550396"/>
                        </a:ext>
                      </a:extLst>
                    </a:gridCol>
                  </a:tblGrid>
                  <a:tr h="615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Group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Score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PE" dirty="0" err="1"/>
                            <a:t>Cronbach</a:t>
                          </a:r>
                          <a:r>
                            <a:rPr lang="es-PE" dirty="0"/>
                            <a:t>’s </a:t>
                          </a:r>
                          <a14:m>
                            <m:oMath xmlns:m="http://schemas.openxmlformats.org/officeDocument/2006/math">
                              <m:r>
                                <a:rPr lang="es-PE" sz="1350" b="1" i="1" kern="120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oMath>
                          </a14:m>
                          <a:endParaRPr lang="es-P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4490264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3.17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0.563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2871043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3.29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4143561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3.28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.79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0.499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92035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6">
                <a:extLst>
                  <a:ext uri="{FF2B5EF4-FFF2-40B4-BE49-F238E27FC236}">
                    <a16:creationId xmlns:a16="http://schemas.microsoft.com/office/drawing/2014/main" id="{5BCB8B0D-011B-1F5B-2F2C-92187B96D3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3698616"/>
                  </p:ext>
                </p:extLst>
              </p:nvPr>
            </p:nvGraphicFramePr>
            <p:xfrm>
              <a:off x="411480" y="1423897"/>
              <a:ext cx="4160520" cy="1977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6450">
                      <a:extLst>
                        <a:ext uri="{9D8B030D-6E8A-4147-A177-3AD203B41FA5}">
                          <a16:colId xmlns:a16="http://schemas.microsoft.com/office/drawing/2014/main" val="766172563"/>
                        </a:ext>
                      </a:extLst>
                    </a:gridCol>
                    <a:gridCol w="991526">
                      <a:extLst>
                        <a:ext uri="{9D8B030D-6E8A-4147-A177-3AD203B41FA5}">
                          <a16:colId xmlns:a16="http://schemas.microsoft.com/office/drawing/2014/main" val="4261943963"/>
                        </a:ext>
                      </a:extLst>
                    </a:gridCol>
                    <a:gridCol w="991525">
                      <a:extLst>
                        <a:ext uri="{9D8B030D-6E8A-4147-A177-3AD203B41FA5}">
                          <a16:colId xmlns:a16="http://schemas.microsoft.com/office/drawing/2014/main" val="520040836"/>
                        </a:ext>
                      </a:extLst>
                    </a:gridCol>
                    <a:gridCol w="1261019">
                      <a:extLst>
                        <a:ext uri="{9D8B030D-6E8A-4147-A177-3AD203B41FA5}">
                          <a16:colId xmlns:a16="http://schemas.microsoft.com/office/drawing/2014/main" val="2042550396"/>
                        </a:ext>
                      </a:extLst>
                    </a:gridCol>
                  </a:tblGrid>
                  <a:tr h="615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Group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Score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P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0435" t="-990" r="-2415" b="-224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490264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3.17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0.563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2871043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3.29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.81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41435619"/>
                      </a:ext>
                    </a:extLst>
                  </a:tr>
                  <a:tr h="4539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3.28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.79</a:t>
                          </a:r>
                          <a:endParaRPr lang="es-P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fontAlgn="b" latinLnBrk="0" hangingPunct="1">
                            <a:buNone/>
                          </a:pPr>
                          <a:r>
                            <a:rPr lang="es-PE" sz="135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0.499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892035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98848D6-DD30-88F2-2310-E26F35CBCE64}"/>
              </a:ext>
            </a:extLst>
          </p:cNvPr>
          <p:cNvSpPr txBox="1">
            <a:spLocks/>
          </p:cNvSpPr>
          <p:nvPr/>
        </p:nvSpPr>
        <p:spPr>
          <a:xfrm>
            <a:off x="1028641" y="3517831"/>
            <a:ext cx="2926197" cy="392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4950" indent="-1778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>
                <a:srgbClr val="004F90"/>
              </a:buClr>
              <a:buSzPct val="110000"/>
              <a:buFont typeface="Wingdings" pitchFamily="2" charset="2"/>
              <a:buChar char="§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682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23018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.PingFang SC Regular"/>
              <a:buChar char="－"/>
              <a:tabLst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4F9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1400" dirty="0">
                <a:latin typeface="Verdana"/>
                <a:ea typeface="Verdana"/>
              </a:rPr>
              <a:t>F = 1.71 </a:t>
            </a:r>
            <a:r>
              <a:rPr lang="en-US" sz="600" dirty="0">
                <a:latin typeface="Verdana"/>
                <a:ea typeface="Verdana"/>
              </a:rPr>
              <a:t>(2,802)</a:t>
            </a:r>
            <a:r>
              <a:rPr lang="en-US" sz="1400" dirty="0">
                <a:latin typeface="Verdana"/>
                <a:ea typeface="Verdana"/>
              </a:rPr>
              <a:t>; p-value = 0.18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D8A-32F2-031B-BFB1-FF46770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groups analysis: Regression models – NSC-4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D72B-56C7-D609-2FB2-EAE756A6B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Personality measures – Average scores as DV</a:t>
            </a:r>
            <a:endParaRPr lang="en-US" sz="1200" dirty="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</a:endParaRPr>
          </a:p>
          <a:p>
            <a:pPr lvl="1"/>
            <a:r>
              <a:rPr lang="en-US" dirty="0">
                <a:latin typeface="Verdana"/>
                <a:ea typeface="Verdana"/>
              </a:rPr>
              <a:t>NSC-4: </a:t>
            </a:r>
            <a:r>
              <a:rPr lang="el-GR" b="1" dirty="0">
                <a:latin typeface="Verdana"/>
                <a:ea typeface="Verdana"/>
              </a:rPr>
              <a:t>β</a:t>
            </a:r>
            <a:r>
              <a:rPr lang="es-PE" b="1" dirty="0">
                <a:latin typeface="Verdana"/>
                <a:ea typeface="Verdana"/>
              </a:rPr>
              <a:t>₀</a:t>
            </a:r>
            <a:r>
              <a:rPr lang="en-US" b="1" dirty="0">
                <a:latin typeface="Verdana"/>
                <a:ea typeface="Verdana"/>
              </a:rPr>
              <a:t> = 3.21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BIDR-4: </a:t>
            </a:r>
            <a:r>
              <a:rPr lang="el-GR" b="1" dirty="0">
                <a:latin typeface="Verdana"/>
                <a:ea typeface="Verdana"/>
              </a:rPr>
              <a:t>β</a:t>
            </a:r>
            <a:r>
              <a:rPr lang="es-PE" b="1" dirty="0">
                <a:latin typeface="Verdana"/>
                <a:ea typeface="Verdana"/>
              </a:rPr>
              <a:t>₀</a:t>
            </a:r>
            <a:r>
              <a:rPr lang="en-US" b="1" dirty="0">
                <a:latin typeface="Verdana"/>
                <a:ea typeface="Verdana"/>
              </a:rPr>
              <a:t> = 3.24</a:t>
            </a:r>
          </a:p>
          <a:p>
            <a:pPr lvl="1"/>
            <a:endParaRPr lang="en-US" sz="1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endParaRPr lang="es-PE" dirty="0">
              <a:latin typeface="Verdana"/>
              <a:ea typeface="Verdana"/>
            </a:endParaRPr>
          </a:p>
          <a:p>
            <a:r>
              <a:rPr lang="en-US" dirty="0">
                <a:solidFill>
                  <a:srgbClr val="11457A"/>
                </a:solidFill>
                <a:latin typeface="Verdana"/>
                <a:ea typeface="Verdana"/>
              </a:rPr>
              <a:t>Overall, there is no difference in the average score obtained by respondents if assigned to any of the experimental conditions.</a:t>
            </a:r>
          </a:p>
          <a:p>
            <a:r>
              <a:rPr lang="en-US" dirty="0">
                <a:solidFill>
                  <a:srgbClr val="11457A"/>
                </a:solidFill>
                <a:latin typeface="Verdana"/>
                <a:ea typeface="Verdana"/>
              </a:rPr>
              <a:t>Exposure to the personality items 1, 2, or 4 times was not significantly associated with differences in construct scores.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1273-17F5-8A4B-8BFE-C24199E36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B1E5B-4A16-F78A-E148-48B1529C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7601-F79C-67C6-6BAB-8344154E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9ED6-E89D-EB11-CAB9-5FCE2E53A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effects for knowledge items are present but small.</a:t>
            </a:r>
          </a:p>
          <a:p>
            <a:pPr lvl="1"/>
            <a:r>
              <a:rPr lang="en-US" dirty="0"/>
              <a:t>Small gains, mostly after first exposure.</a:t>
            </a:r>
          </a:p>
          <a:p>
            <a:r>
              <a:rPr lang="en-US" dirty="0"/>
              <a:t>No effect on personality scores.</a:t>
            </a:r>
          </a:p>
          <a:p>
            <a:r>
              <a:rPr lang="en-US" dirty="0"/>
              <a:t>Reliability increases with exposure, likely due to:</a:t>
            </a:r>
          </a:p>
          <a:p>
            <a:pPr lvl="1"/>
            <a:r>
              <a:rPr lang="en-US" dirty="0"/>
              <a:t>Familiarity with items</a:t>
            </a:r>
          </a:p>
          <a:p>
            <a:pPr lvl="1"/>
            <a:r>
              <a:rPr lang="en-US" dirty="0"/>
              <a:t>Reduced confusion</a:t>
            </a:r>
          </a:p>
          <a:p>
            <a:r>
              <a:rPr lang="en-US" dirty="0"/>
              <a:t>Increased response consistency</a:t>
            </a:r>
            <a:endParaRPr lang="es-P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1E60D-2461-7561-448E-BA9621CA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19359-E977-62F6-86EE-833454BA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used are from a grant awarded by National Science Foundation to Dr. Ting Yan and Dr. David Cantor (NSF-2050809)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8FE2-0D77-B230-98B6-8EFECC99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99FA-B1B7-C349-C46A-0589738C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7079-3D28-E4B0-991D-5CD65F7C9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effects seem to be limited in a survey setting.</a:t>
            </a:r>
          </a:p>
          <a:p>
            <a:r>
              <a:rPr lang="en-US" dirty="0"/>
              <a:t>Repeated exposure:</a:t>
            </a:r>
          </a:p>
          <a:p>
            <a:pPr lvl="1"/>
            <a:r>
              <a:rPr lang="en-US" dirty="0"/>
              <a:t>Slightly improves knowledge.</a:t>
            </a:r>
          </a:p>
          <a:p>
            <a:pPr lvl="1"/>
            <a:r>
              <a:rPr lang="en-US" dirty="0"/>
              <a:t>Does not change personality scores.</a:t>
            </a:r>
          </a:p>
          <a:p>
            <a:r>
              <a:rPr lang="en-US" dirty="0"/>
              <a:t>Main benefit: more reliable responses.</a:t>
            </a:r>
          </a:p>
          <a:p>
            <a:r>
              <a:rPr lang="en-US" dirty="0"/>
              <a:t>Most gains occur after the first exposure, with little improvement thereafter.</a:t>
            </a:r>
            <a:endParaRPr lang="es-P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B2BA3-5F58-228D-1DAA-DE6AC6D77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FA013-1E12-7C07-FC4D-45697361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C32DD-9673-A905-98AF-901D31A2C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7E1C-64DF-385D-055F-B72D3FD7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D3BC-7315-8556-7A4B-8B157963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scales likely reduced reliability estimates.</a:t>
            </a:r>
          </a:p>
          <a:p>
            <a:r>
              <a:rPr lang="en-US" dirty="0"/>
              <a:t>Sample size limited the use of more advanced analyses (e.g., mixed models, Structural Equation Modeling).</a:t>
            </a:r>
          </a:p>
          <a:p>
            <a:pPr lvl="1"/>
            <a:r>
              <a:rPr lang="en-US" dirty="0"/>
              <a:t>Separate practice effects from changes in the underlying learning ability for the knowledge items.</a:t>
            </a:r>
            <a:endParaRPr lang="es-P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E19-9239-6B63-33D7-B7B327B6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B8B90-0774-D143-250D-A4690D1D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45469-B77D-CD37-B8B6-DD172D252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ID Bar">
            <a:extLst>
              <a:ext uri="{FF2B5EF4-FFF2-40B4-BE49-F238E27FC236}">
                <a16:creationId xmlns:a16="http://schemas.microsoft.com/office/drawing/2014/main" id="{BD2CABDB-24C2-FDA6-38D7-69855DD2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3505"/>
            <a:ext cx="8322526" cy="2778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FD852A-BCE6-F04A-F6C3-9426883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52" y="988346"/>
            <a:ext cx="5451766" cy="4915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63797-8D6E-4B1F-4394-C716334E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253" y="1539202"/>
            <a:ext cx="5451765" cy="2030412"/>
          </a:xfrm>
        </p:spPr>
        <p:txBody>
          <a:bodyPr/>
          <a:lstStyle/>
          <a:p>
            <a:r>
              <a:rPr lang="en-US" dirty="0"/>
              <a:t>Jesus Arrue</a:t>
            </a:r>
            <a:br>
              <a:rPr lang="en-US" dirty="0"/>
            </a:br>
            <a:r>
              <a:rPr lang="en-US" dirty="0">
                <a:hlinkClick r:id="rId3"/>
              </a:rPr>
              <a:t>JesusArrue@Westat.com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52F2A4-D694-29D1-1573-EACEB6E475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99442" y="3845735"/>
            <a:ext cx="1660525" cy="312737"/>
          </a:xfrm>
        </p:spPr>
        <p:txBody>
          <a:bodyPr/>
          <a:lstStyle/>
          <a:p>
            <a:r>
              <a:rPr lang="en-US" dirty="0">
                <a:hlinkClick r:id="rId4" tooltip="Westat homepage"/>
              </a:rPr>
              <a:t>westat.com</a:t>
            </a:r>
            <a:endParaRPr lang="en-US" dirty="0">
              <a:hlinkClick r:id="rId5"/>
            </a:endParaRPr>
          </a:p>
        </p:txBody>
      </p:sp>
      <p:pic>
        <p:nvPicPr>
          <p:cNvPr id="13" name="Picture Placeholder 12" descr="Westat's LinkedIn page.">
            <a:hlinkClick r:id="rId6"/>
            <a:extLst>
              <a:ext uri="{FF2B5EF4-FFF2-40B4-BE49-F238E27FC236}">
                <a16:creationId xmlns:a16="http://schemas.microsoft.com/office/drawing/2014/main" id="{9B3E9915-9246-A255-A15C-D85D612D6E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016" t="-260000" r="1016"/>
          <a:stretch/>
        </p:blipFill>
        <p:spPr>
          <a:xfrm>
            <a:off x="6744771" y="4255227"/>
            <a:ext cx="230039" cy="233931"/>
          </a:xfrm>
        </p:spPr>
      </p:pic>
      <p:pic>
        <p:nvPicPr>
          <p:cNvPr id="15" name="Picture Placeholder 14" descr="Westat's Facebook page.">
            <a:hlinkClick r:id="rId8"/>
            <a:extLst>
              <a:ext uri="{FF2B5EF4-FFF2-40B4-BE49-F238E27FC236}">
                <a16:creationId xmlns:a16="http://schemas.microsoft.com/office/drawing/2014/main" id="{A02F2647-613B-8450-C310-32435AC9FE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678" t="-260000" r="678"/>
          <a:stretch/>
        </p:blipFill>
        <p:spPr>
          <a:xfrm>
            <a:off x="7116767" y="4257612"/>
            <a:ext cx="230040" cy="233931"/>
          </a:xfrm>
        </p:spPr>
      </p:pic>
      <p:pic>
        <p:nvPicPr>
          <p:cNvPr id="17" name="Picture Placeholder 16" descr="Westat's X (formerly Twitter) page.">
            <a:hlinkClick r:id="rId9"/>
            <a:extLst>
              <a:ext uri="{FF2B5EF4-FFF2-40B4-BE49-F238E27FC236}">
                <a16:creationId xmlns:a16="http://schemas.microsoft.com/office/drawing/2014/main" id="{FA564E24-94CD-6C35-1806-A6E83270F7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355" t="-260000" r="1355"/>
          <a:stretch/>
        </p:blipFill>
        <p:spPr>
          <a:xfrm>
            <a:off x="7497033" y="4248562"/>
            <a:ext cx="230040" cy="233931"/>
          </a:xfrm>
        </p:spPr>
      </p:pic>
      <p:pic>
        <p:nvPicPr>
          <p:cNvPr id="19" name="Picture Placeholder 18" descr="Westat's YouTube channel.">
            <a:hlinkClick r:id="rId10"/>
            <a:extLst>
              <a:ext uri="{FF2B5EF4-FFF2-40B4-BE49-F238E27FC236}">
                <a16:creationId xmlns:a16="http://schemas.microsoft.com/office/drawing/2014/main" id="{87955DC8-D675-EABF-B509-26208B22121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016" t="-260000" r="1016"/>
          <a:stretch/>
        </p:blipFill>
        <p:spPr>
          <a:xfrm>
            <a:off x="7875338" y="4248562"/>
            <a:ext cx="230040" cy="233931"/>
          </a:xfrm>
        </p:spPr>
      </p:pic>
      <p:pic>
        <p:nvPicPr>
          <p:cNvPr id="25" name="Picture Placeholder 24" descr="Westat's Instagram page.">
            <a:hlinkClick r:id="rId11"/>
            <a:extLst>
              <a:ext uri="{FF2B5EF4-FFF2-40B4-BE49-F238E27FC236}">
                <a16:creationId xmlns:a16="http://schemas.microsoft.com/office/drawing/2014/main" id="{96ACC1D0-2CD4-8B95-2519-F54CE8F55D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r="681"/>
          <a:stretch/>
        </p:blipFill>
        <p:spPr>
          <a:xfrm>
            <a:off x="8241922" y="4269857"/>
            <a:ext cx="230040" cy="233931"/>
          </a:xfrm>
        </p:spPr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186F325-CB6F-9467-0B7E-A07BD21BF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0289" y="4627000"/>
            <a:ext cx="6990541" cy="192506"/>
          </a:xfrm>
        </p:spPr>
        <p:txBody>
          <a:bodyPr/>
          <a:lstStyle/>
          <a:p>
            <a:r>
              <a:rPr lang="en-US" dirty="0"/>
              <a:t>Photos are for illustrative purposes only. All persons depicted, unless otherwise stated, are models.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3AC166-CCD8-23B6-AE14-A3863917F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" y="4800600"/>
            <a:ext cx="6554131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5F4516-042D-299A-6E4E-380A474A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3612" y="4804475"/>
            <a:ext cx="320947" cy="273844"/>
          </a:xfrm>
        </p:spPr>
        <p:txBody>
          <a:bodyPr/>
          <a:lstStyle/>
          <a:p>
            <a:fld id="{CC942E1D-94D0-4C55-B1DD-A28B122FA8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EF32-9FE1-242A-2FB7-22BE269A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or “Retest” Effects (1)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D844D-94A2-B98B-4635-7580D4D1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People tend to</a:t>
            </a:r>
            <a:r>
              <a:rPr lang="en-US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n-US" dirty="0">
                <a:latin typeface="Verdana"/>
                <a:ea typeface="Verdana"/>
              </a:rPr>
              <a:t>answer a retest more consistently than the first test.</a:t>
            </a:r>
          </a:p>
          <a:p>
            <a:r>
              <a:rPr lang="en-US" dirty="0"/>
              <a:t>Cognitive ability:</a:t>
            </a:r>
          </a:p>
          <a:p>
            <a:pPr lvl="1"/>
            <a:r>
              <a:rPr lang="en-US" dirty="0"/>
              <a:t>A meta-analysis of 50 studies in cognitive ability showed an increase in scores between the first and second administration.</a:t>
            </a:r>
          </a:p>
          <a:p>
            <a:r>
              <a:rPr lang="en-US" dirty="0"/>
              <a:t>Personality measurement:</a:t>
            </a:r>
          </a:p>
          <a:p>
            <a:pPr lvl="1"/>
            <a:r>
              <a:rPr lang="en-US" dirty="0"/>
              <a:t>Respondents are more consistent in their answers to items appearing later in the questionnaire than those at the beginning.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C6280-3E99-71B1-A57E-E1075081A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3D018-CC48-C791-DDDF-01BE52A5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D8B3-DC80-515B-394A-845AE257E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F221-DF13-7211-EF95-84751176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or “Retest” Effects (2)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5E3CE-3240-BBFE-38DE-13954163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explanations:</a:t>
            </a:r>
          </a:p>
          <a:p>
            <a:pPr lvl="1"/>
            <a:r>
              <a:rPr lang="en-US" dirty="0"/>
              <a:t>Measuring a single, unidimensional construct increases the relationship between the item response and the target construct.</a:t>
            </a:r>
          </a:p>
          <a:p>
            <a:pPr lvl="1"/>
            <a:r>
              <a:rPr lang="en-US" dirty="0"/>
              <a:t>Retesting reduces the influence of factors that are not related to the target construct (e.g., confusion or anxiety) at the first test.</a:t>
            </a:r>
          </a:p>
          <a:p>
            <a:pPr lvl="1"/>
            <a:r>
              <a:rPr lang="en-US" dirty="0"/>
              <a:t>Retesting may also improve skill unrelated to the target construct, such as test-taking skill.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0443A-CEBA-0363-3C6A-202A717D7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5B062-B428-745D-A4B7-506C823A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B06DD-864B-85FC-C1A1-48871D679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09E9-1106-A009-5E57-76325C79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and Data (1)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8798-EC9E-B66B-F7AF-B9E9222F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NSSEHE: National Study of Social, Economic and Health Experiences.</a:t>
            </a:r>
          </a:p>
          <a:p>
            <a:r>
              <a:rPr lang="en-US" dirty="0"/>
              <a:t>Data collection effort designed to track changes in opinions, lifestyle and health of Americans.</a:t>
            </a:r>
          </a:p>
          <a:p>
            <a:r>
              <a:rPr lang="en-US" dirty="0"/>
              <a:t>Includes questions about household purchases, beliefs in public issues, health behaviors, health status, life experience.</a:t>
            </a:r>
          </a:p>
          <a:p>
            <a:r>
              <a:rPr lang="en-US" dirty="0"/>
              <a:t>Practice or “retest” effects is one out of six experiments embedded in the study.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5651C-4264-D3A2-0584-4A947A34B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332B-162A-EFD7-110D-332C1A38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5CFF-04EF-39FA-C8F8-350AE5EA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DFB-8840-F8A4-9FA7-B465458B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and Data (2)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938C-FF18-E4CF-2965-A3E19405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Data collected across 4 rounds.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r>
              <a:rPr lang="en-US" dirty="0"/>
              <a:t>Simple random sampling of registered voters in 2 US states.</a:t>
            </a:r>
          </a:p>
          <a:p>
            <a:r>
              <a:rPr lang="en-US" dirty="0"/>
              <a:t>Mail push-to-web design, web only.</a:t>
            </a:r>
          </a:p>
          <a:p>
            <a:pPr lvl="1"/>
            <a:r>
              <a:rPr lang="en-US" dirty="0">
                <a:solidFill>
                  <a:srgbClr val="10457A"/>
                </a:solidFill>
              </a:rPr>
              <a:t>Prenotification letter, invitation, reminders (mail, email, and text).</a:t>
            </a:r>
          </a:p>
          <a:p>
            <a:r>
              <a:rPr lang="en-US" dirty="0"/>
              <a:t>Prepaid incentives and conditional incentives upon completion of each round, escalating up to $80 for all 4 waves of data collection.</a:t>
            </a:r>
          </a:p>
          <a:p>
            <a:r>
              <a:rPr lang="en-US" dirty="0"/>
              <a:t>Approximately 3 months between each wave.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0845B-9BC4-292F-F4CA-EB9DF07F2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39A8E-7305-851B-6C2C-2EBDF761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A8ECDA-E4C8-0ABE-0DB2-04133210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39" y="1139734"/>
            <a:ext cx="590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BDBBB-BE71-6283-EDB7-6D9DD793D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97F3-6DAB-4046-CC38-4AE3D117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67F"/>
                </a:solidFill>
                <a:latin typeface="Verdana"/>
                <a:ea typeface="Verdana"/>
              </a:rPr>
              <a:t>Research</a:t>
            </a:r>
            <a:r>
              <a:rPr lang="en-US" dirty="0">
                <a:solidFill>
                  <a:srgbClr val="00467F"/>
                </a:solidFill>
                <a:latin typeface="Verdana"/>
                <a:ea typeface="Verdana"/>
              </a:rPr>
              <a:t>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62837-DA77-5867-53F4-3C6281B6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7150" indent="0">
              <a:buNone/>
            </a:pPr>
            <a:r>
              <a:rPr lang="en-US" dirty="0">
                <a:latin typeface="Verdana"/>
                <a:ea typeface="Verdana"/>
              </a:rPr>
              <a:t>1. Do practice effects appear in a survey interview as in a test setting?</a:t>
            </a:r>
          </a:p>
          <a:p>
            <a:pPr marL="57150" indent="0">
              <a:buNone/>
            </a:pPr>
            <a:r>
              <a:rPr lang="en-US" dirty="0">
                <a:latin typeface="Verdana"/>
                <a:ea typeface="Verdana"/>
              </a:rPr>
              <a:t>2. Do practice effects persist beyond the second exposure?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2AD5F-5391-A48E-2A93-6C1DB1432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00EB9-714E-32A3-D04D-D62A4CF1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DEB1-79E7-26C2-F016-04138AD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C908-06F0-080D-3A85-349F9DC62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342900">
              <a:buAutoNum type="arabicPeriod"/>
            </a:pPr>
            <a:r>
              <a:rPr lang="en-US" dirty="0"/>
              <a:t>The proportion of correct responses is directly correlated with the number of times respondents are exposed to the knowledge items.</a:t>
            </a:r>
          </a:p>
          <a:p>
            <a:pPr marL="400050" indent="-342900">
              <a:buAutoNum type="arabicPeriod"/>
            </a:pPr>
            <a:r>
              <a:rPr lang="en-US" dirty="0"/>
              <a:t>The responses to the personality measures are not going to be affected by the number of times respondents are exposed to the personality items.</a:t>
            </a:r>
          </a:p>
          <a:p>
            <a:pPr marL="400050" indent="-342900">
              <a:buAutoNum type="arabicPeriod"/>
            </a:pPr>
            <a:endParaRPr lang="en-US" dirty="0"/>
          </a:p>
          <a:p>
            <a:pPr marL="400050" indent="-342900">
              <a:buAutoNum type="arabicPeriod"/>
            </a:pPr>
            <a:endParaRPr lang="en-US" dirty="0"/>
          </a:p>
          <a:p>
            <a:pPr marL="400050" indent="-342900">
              <a:buAutoNum type="arabicPeriod"/>
            </a:pPr>
            <a:endParaRPr lang="es-P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D81A9-BEA9-120F-22C2-4D606D573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4A13D-A596-7C10-72D5-31ADCF05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E0A13-6954-ABC2-4F5E-CBF69DD9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1A48-8FEE-D939-2405-7E3061CA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Experiment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DA285-8DE3-58D2-D6E4-D06FA899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Verdana"/>
                <a:ea typeface="Verdana"/>
              </a:rPr>
              <a:t>We conducted a three-condition experiment to examine the practice effects on knowledge items and personality measures in self-administered web interviews.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Respondents were randomly assigned to 1 of 3 experimental groups at Wave 1 and remained in the same group throughout the study. Knowledge and personality measures were asked in different time points by condition.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35A77-654E-362D-B963-3923D526F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07FC3-F274-D40F-9506-1235913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3933CD-820E-899D-616F-476951500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90192"/>
              </p:ext>
            </p:extLst>
          </p:nvPr>
        </p:nvGraphicFramePr>
        <p:xfrm>
          <a:off x="1534885" y="3046736"/>
          <a:ext cx="5778135" cy="129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27">
                  <a:extLst>
                    <a:ext uri="{9D8B030D-6E8A-4147-A177-3AD203B41FA5}">
                      <a16:colId xmlns:a16="http://schemas.microsoft.com/office/drawing/2014/main" val="2406585263"/>
                    </a:ext>
                  </a:extLst>
                </a:gridCol>
                <a:gridCol w="1155627">
                  <a:extLst>
                    <a:ext uri="{9D8B030D-6E8A-4147-A177-3AD203B41FA5}">
                      <a16:colId xmlns:a16="http://schemas.microsoft.com/office/drawing/2014/main" val="2301320845"/>
                    </a:ext>
                  </a:extLst>
                </a:gridCol>
                <a:gridCol w="1155627">
                  <a:extLst>
                    <a:ext uri="{9D8B030D-6E8A-4147-A177-3AD203B41FA5}">
                      <a16:colId xmlns:a16="http://schemas.microsoft.com/office/drawing/2014/main" val="2226626929"/>
                    </a:ext>
                  </a:extLst>
                </a:gridCol>
                <a:gridCol w="1155627">
                  <a:extLst>
                    <a:ext uri="{9D8B030D-6E8A-4147-A177-3AD203B41FA5}">
                      <a16:colId xmlns:a16="http://schemas.microsoft.com/office/drawing/2014/main" val="3761148761"/>
                    </a:ext>
                  </a:extLst>
                </a:gridCol>
                <a:gridCol w="1155627">
                  <a:extLst>
                    <a:ext uri="{9D8B030D-6E8A-4147-A177-3AD203B41FA5}">
                      <a16:colId xmlns:a16="http://schemas.microsoft.com/office/drawing/2014/main" val="4255325017"/>
                    </a:ext>
                  </a:extLst>
                </a:gridCol>
              </a:tblGrid>
              <a:tr h="322521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4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82028"/>
                  </a:ext>
                </a:extLst>
              </a:tr>
              <a:tr h="322521">
                <a:tc>
                  <a:txBody>
                    <a:bodyPr/>
                    <a:lstStyle/>
                    <a:p>
                      <a:r>
                        <a:rPr lang="en-US" dirty="0"/>
                        <a:t>Group 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009500"/>
                  </a:ext>
                </a:extLst>
              </a:tr>
              <a:tr h="322521">
                <a:tc>
                  <a:txBody>
                    <a:bodyPr/>
                    <a:lstStyle/>
                    <a:p>
                      <a:r>
                        <a:rPr lang="en-US" dirty="0"/>
                        <a:t>Group 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70383"/>
                  </a:ext>
                </a:extLst>
              </a:tr>
              <a:tr h="322521">
                <a:tc>
                  <a:txBody>
                    <a:bodyPr/>
                    <a:lstStyle/>
                    <a:p>
                      <a:r>
                        <a:rPr lang="en-US" dirty="0"/>
                        <a:t>Group 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35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yout Theme #2">
  <a:themeElements>
    <a:clrScheme name="Custom 7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0263C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_Standard_2024-July.potx" id="{CD5D38CA-0197-4A40-B308-3908907E128E}" vid="{318FD7F7-FE4C-42DC-A8C0-FC3291015F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Props1.xml><?xml version="1.0" encoding="utf-8"?>
<ds:datastoreItem xmlns:ds="http://schemas.openxmlformats.org/officeDocument/2006/customXml" ds:itemID="{5218B4E1-D48E-407A-8AF4-D12BEE678D63}"/>
</file>

<file path=customXml/itemProps2.xml><?xml version="1.0" encoding="utf-8"?>
<ds:datastoreItem xmlns:ds="http://schemas.openxmlformats.org/officeDocument/2006/customXml" ds:itemID="{C83B93CC-12D6-47E8-AB04-6691A0A8B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34942-F36B-436B-AE2B-0F066735F4C4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201e376-c4ee-4319-b3d0-d6b78bfc210f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Westat_Standard_2024-July</Template>
  <TotalTime>1139</TotalTime>
  <Words>1388</Words>
  <Application>Microsoft Office PowerPoint</Application>
  <PresentationFormat>On-screen Show (16:9)</PresentationFormat>
  <Paragraphs>198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.PingFang SC Regular</vt:lpstr>
      <vt:lpstr>Arial</vt:lpstr>
      <vt:lpstr>Calibri</vt:lpstr>
      <vt:lpstr>Cambria Math</vt:lpstr>
      <vt:lpstr>Verdana</vt:lpstr>
      <vt:lpstr>Wingdings</vt:lpstr>
      <vt:lpstr>Layout Theme #2</vt:lpstr>
      <vt:lpstr>Practice Effects on Knowledge Items and Personality Measurement</vt:lpstr>
      <vt:lpstr>Acknowledgment </vt:lpstr>
      <vt:lpstr>Practice or “Retest” Effects (1)</vt:lpstr>
      <vt:lpstr>Practice or “Retest” Effects (2)</vt:lpstr>
      <vt:lpstr>The Study and Data (1)</vt:lpstr>
      <vt:lpstr>The Study and Data (2)</vt:lpstr>
      <vt:lpstr>Research Questions</vt:lpstr>
      <vt:lpstr>Hypothesis</vt:lpstr>
      <vt:lpstr>Experiment</vt:lpstr>
      <vt:lpstr>Knowledge Items</vt:lpstr>
      <vt:lpstr>Personality Measures</vt:lpstr>
      <vt:lpstr>Methods</vt:lpstr>
      <vt:lpstr>Note for regression models</vt:lpstr>
      <vt:lpstr>Between groups analysis: Knowledge items</vt:lpstr>
      <vt:lpstr>Between groups analysis: Regression models</vt:lpstr>
      <vt:lpstr>Between groups analysis: Personality items – NSC-4</vt:lpstr>
      <vt:lpstr>Between groups analysis: Personality items – BIDR-4</vt:lpstr>
      <vt:lpstr>Between groups analysis: Regression models – NSC-4</vt:lpstr>
      <vt:lpstr>Discussion</vt:lpstr>
      <vt:lpstr>Conclusions</vt:lpstr>
      <vt:lpstr>Limitations</vt:lpstr>
      <vt:lpstr>Thank you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Jesus Arrue</dc:creator>
  <cp:keywords>Westat Presentation</cp:keywords>
  <dc:description/>
  <cp:lastModifiedBy>Jesus Arrue</cp:lastModifiedBy>
  <cp:revision>376</cp:revision>
  <cp:lastPrinted>2022-06-28T14:19:49Z</cp:lastPrinted>
  <dcterms:created xsi:type="dcterms:W3CDTF">2026-04-15T00:38:00Z</dcterms:created>
  <dcterms:modified xsi:type="dcterms:W3CDTF">2026-04-21T16:14:19Z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0x01010003DC7AC06673DB47AE3983B332D278A9</vt:lpwstr>
  </property>
</Properties>
</file>