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authors.xml" ContentType="application/vnd.ms-powerpoint.authors+xml"/>
  <Override PartName="/ppt/charts/colors2.xml" ContentType="application/vnd.ms-office.chartcolor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32"/>
  </p:notesMasterIdLst>
  <p:handoutMasterIdLst>
    <p:handoutMasterId r:id="rId33"/>
  </p:handoutMasterIdLst>
  <p:sldIdLst>
    <p:sldId id="277" r:id="rId2"/>
    <p:sldId id="1272" r:id="rId3"/>
    <p:sldId id="1212" r:id="rId4"/>
    <p:sldId id="326" r:id="rId5"/>
    <p:sldId id="1260" r:id="rId6"/>
    <p:sldId id="1216" r:id="rId7"/>
    <p:sldId id="258" r:id="rId8"/>
    <p:sldId id="298" r:id="rId9"/>
    <p:sldId id="384" r:id="rId10"/>
    <p:sldId id="1278" r:id="rId11"/>
    <p:sldId id="1290" r:id="rId12"/>
    <p:sldId id="1279" r:id="rId13"/>
    <p:sldId id="1262" r:id="rId14"/>
    <p:sldId id="1291" r:id="rId15"/>
    <p:sldId id="1255" r:id="rId16"/>
    <p:sldId id="1252" r:id="rId17"/>
    <p:sldId id="1257" r:id="rId18"/>
    <p:sldId id="1280" r:id="rId19"/>
    <p:sldId id="1281" r:id="rId20"/>
    <p:sldId id="1282" r:id="rId21"/>
    <p:sldId id="1286" r:id="rId22"/>
    <p:sldId id="1285" r:id="rId23"/>
    <p:sldId id="1217" r:id="rId24"/>
    <p:sldId id="1249" r:id="rId25"/>
    <p:sldId id="1288" r:id="rId26"/>
    <p:sldId id="1289" r:id="rId27"/>
    <p:sldId id="1265" r:id="rId28"/>
    <p:sldId id="1292" r:id="rId29"/>
    <p:sldId id="1187" r:id="rId30"/>
    <p:sldId id="334" r:id="rId31"/>
  </p:sldIdLst>
  <p:sldSz cx="9144000" cy="5143500" type="screen16x9"/>
  <p:notesSz cx="7010400" cy="9296400"/>
  <p:embeddedFontLs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Myriad Web Pro" panose="020B0604020202020204" charset="0"/>
      <p:regular r:id="rId38"/>
      <p:bold r:id="rId39"/>
      <p:italic r:id="rId40"/>
      <p:boldItalic r:id="rId41"/>
    </p:embeddedFont>
    <p:embeddedFont>
      <p:font typeface="Proxima Nova Rg" panose="0200050603000002000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59A303-FCA0-0894-9805-41BCD503379C}" name="Schiller, Jeannine (CDC/IOD/OPHDST/NCHS)" initials="SJ(" userId="S::jdv2@cdc.gov::8ec81f11-99c8-493c-8683-20610c1729da" providerId="AD"/>
  <p188:author id="{76EB5505-321E-FEF9-D734-0A936B7C24D3}" name="Halter, John (CDC/DDPHSS/NCHS/OD)" initials="HJ(" userId="S::tuf1@cdc.gov::e81e64fe-459b-4d5c-8f4a-9152088a5a63" providerId="AD"/>
  <p188:author id="{599FD10B-25DC-240B-4FA6-8DD88AF509AF}" name="Jonaki Bose" initials="jb" userId="Jonaki Bose" providerId="None"/>
  <p188:author id="{F63FC20D-DCA2-F48A-190E-8F52B21E86EF}" name="Blumberg, Stephen J. (CDC/DDPHSS/NCHS/DHIS)" initials="BSJ(" userId="S::swb5@cdc.gov::10e74ce6-ef5c-4d86-83a9-1fee97c61af7" providerId="AD"/>
  <p188:author id="{F043A52C-40E6-B686-BB85-7E0905873090}" name="Bottoms-McClain, Lauren (CDC/OD/OPHDST/NCHS)" initials="LB" userId="S::cau1@cdc.gov::8c07e32e-2381-46f7-b3fe-8055e449921e" providerId="AD"/>
  <p188:author id="{33116730-B9EB-F9CB-6855-83BBA49E99C1}" name="Branum, Amy M. (CDC/DDPHSS/NCHS/OD)" initials="BAM(" userId="S::zvl5@cdc.gov::78b4c916-b1b9-446d-995b-c4b674d8a268" providerId="AD"/>
  <p188:author id="{3F0AB642-1DFE-58D2-DAED-706541858043}" name="Olivares, Dagny (CDC/DDPHSS/NCHS/OD)" initials="OD(" userId="S::Dvp2@cdc.gov::c03be914-6901-4d61-bc16-e1545cc304eb" providerId="AD"/>
  <p188:author id="{DAF75A53-60B9-711B-3317-7EBEDCA5E38C}" name="Vahratian, Anjel (CDC/IOD/OPHDST/NCHS)" initials="VA(" userId="S::afv0@cdc.gov::352d6ede-1a28-4ab8-8634-8ceb6db60cbc" providerId="AD"/>
  <p188:author id="{79CED85F-0BC5-D146-0409-22A779ECE4FC}" name="Parker, Jennifer D. (CDC/DDPHSS/NCHS/DRM)" initials="PJD(" userId="S::jdp3@cdc.gov::1347d997-f921-4ef0-8b4b-b67bed08b578" providerId="AD"/>
  <p188:author id="{1F391775-A325-BECD-0E2B-CF767C06B110}" name="Black, Lindsey (CDC/IOD/OPHDST/NCHS)" initials="BL(" userId="S::izf4@cdc.gov::d657b894-2901-4735-a18d-6a7161654eb4" providerId="AD"/>
  <p188:author id="{BBC78E7A-44CC-5E8D-611A-49EB6F90A497}" name="Ng, Amanda (CDC/OD/OPHDST/NCHS)" initials="AN" userId="S::qkd2@cdc.gov::b7aa0e03-4428-4ad9-ab39-d4436b017029" providerId="AD"/>
  <p188:author id="{61452CCE-7E17-E0F6-1DDB-8A7950CDC83D}" name="Brown, Amy (CDC/DDPHSS/NCHS/DHIS)" initials="BA(" userId="S::wri1@cdc.gov::4376576c-7aad-4cfa-afd5-091a14b688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sem, Sarah (CDC/OPHSS/NCHS)" initials="LS(" lastIdx="47" clrIdx="0">
    <p:extLst>
      <p:ext uri="{19B8F6BF-5375-455C-9EA6-DF929625EA0E}">
        <p15:presenceInfo xmlns:p15="http://schemas.microsoft.com/office/powerpoint/2012/main" userId="S-1-5-21-1207783550-2075000910-922709458-441847" providerId="AD"/>
      </p:ext>
    </p:extLst>
  </p:cmAuthor>
  <p:cmAuthor id="2" name="Cynamon, Marcie L. (CDC/OPHSS/NCHS)" initials="CML(" lastIdx="19" clrIdx="1">
    <p:extLst>
      <p:ext uri="{19B8F6BF-5375-455C-9EA6-DF929625EA0E}">
        <p15:presenceInfo xmlns:p15="http://schemas.microsoft.com/office/powerpoint/2012/main" userId="S-1-5-21-1207783550-2075000910-922709458-185178" providerId="AD"/>
      </p:ext>
    </p:extLst>
  </p:cmAuthor>
  <p:cmAuthor id="3" name="Renee Gindi" initials="RMG" lastIdx="14" clrIdx="2">
    <p:extLst>
      <p:ext uri="{19B8F6BF-5375-455C-9EA6-DF929625EA0E}">
        <p15:presenceInfo xmlns:p15="http://schemas.microsoft.com/office/powerpoint/2012/main" userId="Renee Gindi" providerId="None"/>
      </p:ext>
    </p:extLst>
  </p:cmAuthor>
  <p:cmAuthor id="4" name="Gindi, Renee (CDC/OPHSS/NCHS)" initials="GR(" lastIdx="20" clrIdx="3">
    <p:extLst>
      <p:ext uri="{19B8F6BF-5375-455C-9EA6-DF929625EA0E}">
        <p15:presenceInfo xmlns:p15="http://schemas.microsoft.com/office/powerpoint/2012/main" userId="S-1-5-21-1207783550-2075000910-922709458-271729" providerId="AD"/>
      </p:ext>
    </p:extLst>
  </p:cmAuthor>
  <p:cmAuthor id="5" name="Zablotsky, Benjamin (CDC/OPHSS/NCHS)" initials="ZB(" lastIdx="23" clrIdx="4">
    <p:extLst>
      <p:ext uri="{19B8F6BF-5375-455C-9EA6-DF929625EA0E}">
        <p15:presenceInfo xmlns:p15="http://schemas.microsoft.com/office/powerpoint/2012/main" userId="S-1-5-21-1207783550-2075000910-922709458-399978" providerId="AD"/>
      </p:ext>
    </p:extLst>
  </p:cmAuthor>
  <p:cmAuthor id="6" name="Madans, Jennifer H. (CDC/OPHSS/NCHS)" initials="MJH(" lastIdx="5" clrIdx="5">
    <p:extLst>
      <p:ext uri="{19B8F6BF-5375-455C-9EA6-DF929625EA0E}">
        <p15:presenceInfo xmlns:p15="http://schemas.microsoft.com/office/powerpoint/2012/main" userId="S-1-5-21-1207783550-2075000910-922709458-185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8"/>
    <a:srgbClr val="005447"/>
    <a:srgbClr val="008FB6"/>
    <a:srgbClr val="5F5F5F"/>
    <a:srgbClr val="FFFFFF"/>
    <a:srgbClr val="F1F8FA"/>
    <a:srgbClr val="CF6F1A"/>
    <a:srgbClr val="0033A1"/>
    <a:srgbClr val="FFD200"/>
    <a:srgbClr val="D06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21" autoAdjust="0"/>
  </p:normalViewPr>
  <p:slideViewPr>
    <p:cSldViewPr snapToGrid="0">
      <p:cViewPr varScale="1">
        <p:scale>
          <a:sx n="93" d="100"/>
          <a:sy n="93" d="100"/>
        </p:scale>
        <p:origin x="1518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oject\CCHIS_NCHS_DHIS\HIS_ALL\NHIS%20Questionnaire%20Redesign\Special%20Projects\NHIS-Teen\Presentations\FedCASIC%202026\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oject\CCHIS_NCHS_DHIS\HIS_ALL\NHIS%20Questionnaire%20Redesign\Special%20Projects\NHIS-Teen\Presentations\FedCASIC%202026\concord_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oject\CCHIS_NCHS_DHIS\HIS_ALL\NHIS%20Questionnaire%20Redesign\Special%20Projects\NHIS-Teen\Presentations\FedCASIC%202026\concord_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92722998291491E-2"/>
          <c:y val="0.10927923628443037"/>
          <c:w val="0.9505531082451012"/>
          <c:h val="0.69668479980431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PowerPoint]Fig 1'!$B$3</c:f>
              <c:strCache>
                <c:ptCount val="1"/>
                <c:pt idx="0">
                  <c:v>Parent-Reported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089431CE-90A8-4B7A-AAA7-22E86CF44723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20-4E80-B526-B3FE4B3EB8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536ECE5A-09DA-4EC8-9916-89B1A1D969F7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20-4E80-B526-B3FE4B3EB8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AB9BEE22-CFA9-46EA-B060-C5BFFABFF104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620-4E80-B526-B3FE4B3EB8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0FA363C6-07A3-461C-AFDC-1C5F66A9C9E9}" type="VALUE">
                      <a:rPr lang="en-US" smtClean="0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20-4E80-B526-B3FE4B3EB8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DF490A7C-33B9-4479-ACF0-1E75CBBED6F7}" type="VALUE">
                      <a:rPr lang="en-US" smtClean="0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620-4E80-B526-B3FE4B3EB8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DE7753D0-F8BB-48B1-A775-3DB5742BB910}" type="VALUE">
                      <a:rPr lang="en-US" smtClean="0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20-4E80-B526-B3FE4B3EB8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E7215E5C-2A8B-487A-AA84-CF3068B305F6}" type="VALUE">
                      <a:rPr lang="en-US" smtClean="0"/>
                      <a:pPr/>
                      <a:t>[VALUE]</a:t>
                    </a:fld>
                    <a:endParaRPr lang="en-US" baseline="300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620-4E80-B526-B3FE4B3EB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PowerPoint]Fig 1'!$A$4:$A$10</c:f>
              <c:strCache>
                <c:ptCount val="7"/>
                <c:pt idx="0">
                  <c:v>Excellent/Very Good Health</c:v>
                </c:pt>
                <c:pt idx="1">
                  <c:v>High Life Satisfaction</c:v>
                </c:pt>
                <c:pt idx="2">
                  <c:v>Frequent Social Support</c:v>
                </c:pt>
                <c:pt idx="3">
                  <c:v>Community Support</c:v>
                </c:pt>
                <c:pt idx="4">
                  <c:v>Personal Doctor or Nurse</c:v>
                </c:pt>
                <c:pt idx="5">
                  <c:v>Racial Discrimination</c:v>
                </c:pt>
                <c:pt idx="6">
                  <c:v>Bullied in Past Year</c:v>
                </c:pt>
              </c:strCache>
            </c:strRef>
          </c:cat>
          <c:val>
            <c:numRef>
              <c:f>'[Chart in Microsoft PowerPoint]Fig 1'!$B$4:$B$10</c:f>
              <c:numCache>
                <c:formatCode>0.0</c:formatCode>
                <c:ptCount val="7"/>
                <c:pt idx="0">
                  <c:v>84.8</c:v>
                </c:pt>
                <c:pt idx="1">
                  <c:v>91.8</c:v>
                </c:pt>
                <c:pt idx="2">
                  <c:v>93.5</c:v>
                </c:pt>
                <c:pt idx="3">
                  <c:v>91.5</c:v>
                </c:pt>
                <c:pt idx="4">
                  <c:v>70</c:v>
                </c:pt>
                <c:pt idx="5">
                  <c:v>7.4</c:v>
                </c:pt>
                <c:pt idx="6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0-4E80-B526-B3FE4B3EB894}"/>
            </c:ext>
          </c:extLst>
        </c:ser>
        <c:ser>
          <c:idx val="1"/>
          <c:order val="1"/>
          <c:tx>
            <c:strRef>
              <c:f>'[Chart in Microsoft PowerPoint]Fig 1'!$D$3</c:f>
              <c:strCache>
                <c:ptCount val="1"/>
                <c:pt idx="0">
                  <c:v>Teen-Reported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PowerPoint]Fig 1'!$A$4:$A$10</c:f>
              <c:strCache>
                <c:ptCount val="7"/>
                <c:pt idx="0">
                  <c:v>Excellent/Very Good Health</c:v>
                </c:pt>
                <c:pt idx="1">
                  <c:v>High Life Satisfaction</c:v>
                </c:pt>
                <c:pt idx="2">
                  <c:v>Frequent Social Support</c:v>
                </c:pt>
                <c:pt idx="3">
                  <c:v>Community Support</c:v>
                </c:pt>
                <c:pt idx="4">
                  <c:v>Personal Doctor or Nurse</c:v>
                </c:pt>
                <c:pt idx="5">
                  <c:v>Racial Discrimination</c:v>
                </c:pt>
                <c:pt idx="6">
                  <c:v>Bullied in Past Year</c:v>
                </c:pt>
              </c:strCache>
            </c:strRef>
          </c:cat>
          <c:val>
            <c:numRef>
              <c:f>'[Chart in Microsoft PowerPoint]Fig 1'!$D$4:$D$10</c:f>
              <c:numCache>
                <c:formatCode>0.0</c:formatCode>
                <c:ptCount val="7"/>
                <c:pt idx="0">
                  <c:v>68.400000000000006</c:v>
                </c:pt>
                <c:pt idx="1">
                  <c:v>79.3</c:v>
                </c:pt>
                <c:pt idx="2">
                  <c:v>57.8</c:v>
                </c:pt>
                <c:pt idx="3">
                  <c:v>79.7</c:v>
                </c:pt>
                <c:pt idx="4">
                  <c:v>56.9</c:v>
                </c:pt>
                <c:pt idx="5">
                  <c:v>18</c:v>
                </c:pt>
                <c:pt idx="6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0-4E80-B526-B3FE4B3EB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6384400"/>
        <c:axId val="732912352"/>
      </c:barChart>
      <c:catAx>
        <c:axId val="6563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732912352"/>
        <c:crosses val="autoZero"/>
        <c:auto val="1"/>
        <c:lblAlgn val="ctr"/>
        <c:lblOffset val="100"/>
        <c:noMultiLvlLbl val="0"/>
      </c:catAx>
      <c:valAx>
        <c:axId val="732912352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65638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39361875952039"/>
          <c:y val="0.20316932575692875"/>
          <c:w val="0.18710379914286471"/>
          <c:h val="0.11662725529701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Parent-Reported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FD4FF04F-3AEF-40BB-AB0F-04EB2507FD34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FE-4126-B0BB-F12EBC3AF2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951755F6-4F0E-434B-99E3-9EC4707F10CC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E-4126-B0BB-F12EBC3AF2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AA14D421-41BE-481D-8E61-28F098B2820D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EFE-4126-B0BB-F12EBC3AF2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30000"/>
                      <a:t>1</a:t>
                    </a:r>
                    <a:fld id="{350A467B-14DF-4FD9-8E84-4CDF44D04F94}" type="VALUE">
                      <a:rPr lang="en-US"/>
                      <a:pPr/>
                      <a:t>[VALUE]</a:t>
                    </a:fld>
                    <a:endParaRPr lang="en-US" baseline="30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FE-4126-B0BB-F12EBC3AF2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Usual 
Place of Care</c:v>
                </c:pt>
                <c:pt idx="1">
                  <c:v>Doctor Visit 
in Past year</c:v>
                </c:pt>
                <c:pt idx="2">
                  <c:v>Wellness Visit in Past Year</c:v>
                </c:pt>
                <c:pt idx="3">
                  <c:v>Mental Health Therapy</c:v>
                </c:pt>
                <c:pt idx="4">
                  <c:v>Mental Health Medication</c:v>
                </c:pt>
                <c:pt idx="5">
                  <c:v>Knocked Unconscious</c:v>
                </c:pt>
                <c:pt idx="6">
                  <c:v>Concussion Diagnosis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97.2</c:v>
                </c:pt>
                <c:pt idx="1">
                  <c:v>92.3</c:v>
                </c:pt>
                <c:pt idx="2">
                  <c:v>90.6</c:v>
                </c:pt>
                <c:pt idx="3">
                  <c:v>19</c:v>
                </c:pt>
                <c:pt idx="4">
                  <c:v>13.5</c:v>
                </c:pt>
                <c:pt idx="5">
                  <c:v>4.5999999999999996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FE-4126-B0BB-F12EBC3AF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Teen-Reported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Usual 
Place of Care</c:v>
                </c:pt>
                <c:pt idx="1">
                  <c:v>Doctor Visit 
in Past year</c:v>
                </c:pt>
                <c:pt idx="2">
                  <c:v>Wellness Visit in Past Year</c:v>
                </c:pt>
                <c:pt idx="3">
                  <c:v>Mental Health Therapy</c:v>
                </c:pt>
                <c:pt idx="4">
                  <c:v>Mental Health Medication</c:v>
                </c:pt>
                <c:pt idx="5">
                  <c:v>Knocked Unconscious</c:v>
                </c:pt>
                <c:pt idx="6">
                  <c:v>Concussion Diagnosis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87</c:v>
                </c:pt>
                <c:pt idx="1">
                  <c:v>83.3</c:v>
                </c:pt>
                <c:pt idx="2">
                  <c:v>79.900000000000006</c:v>
                </c:pt>
                <c:pt idx="3">
                  <c:v>19.7</c:v>
                </c:pt>
                <c:pt idx="4">
                  <c:v>15.5</c:v>
                </c:pt>
                <c:pt idx="5">
                  <c:v>8.8000000000000007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FE-4126-B0BB-F12EBC3AF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9298688"/>
        <c:axId val="1179301088"/>
      </c:barChart>
      <c:catAx>
        <c:axId val="11792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79301088"/>
        <c:crosses val="autoZero"/>
        <c:auto val="1"/>
        <c:lblAlgn val="ctr"/>
        <c:lblOffset val="100"/>
        <c:noMultiLvlLbl val="0"/>
      </c:catAx>
      <c:valAx>
        <c:axId val="11793010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792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17826704246235"/>
          <c:y val="0.10298820121448803"/>
          <c:w val="0.20839878161297254"/>
          <c:h val="0.10620731560035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Parent yes/Teen 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Bullied in Past Year</c:v>
                </c:pt>
                <c:pt idx="1">
                  <c:v>Racial Discrimination </c:v>
                </c:pt>
                <c:pt idx="2">
                  <c:v>Personal Doctor or Nurse</c:v>
                </c:pt>
                <c:pt idx="3">
                  <c:v>Community Support</c:v>
                </c:pt>
                <c:pt idx="4">
                  <c:v>Frequent Social Support</c:v>
                </c:pt>
                <c:pt idx="5">
                  <c:v>High Life Satisfaction</c:v>
                </c:pt>
                <c:pt idx="6">
                  <c:v>Excellent /Very Good Health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14.2</c:v>
                </c:pt>
                <c:pt idx="1">
                  <c:v>4.8</c:v>
                </c:pt>
                <c:pt idx="2">
                  <c:v>40.299999999999997</c:v>
                </c:pt>
                <c:pt idx="3">
                  <c:v>72.900000000000006</c:v>
                </c:pt>
                <c:pt idx="4">
                  <c:v>54.6</c:v>
                </c:pt>
                <c:pt idx="5">
                  <c:v>76.8</c:v>
                </c:pt>
                <c:pt idx="6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F-4BC1-894F-3FFE15FD7D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 no/Teen no</c:v>
                </c:pt>
              </c:strCache>
            </c:strRef>
          </c:tx>
          <c:spPr>
            <a:solidFill>
              <a:srgbClr val="006858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Bullied in Past Year</c:v>
                </c:pt>
                <c:pt idx="1">
                  <c:v>Racial Discrimination </c:v>
                </c:pt>
                <c:pt idx="2">
                  <c:v>Personal Doctor or Nurse</c:v>
                </c:pt>
                <c:pt idx="3">
                  <c:v>Community Support</c:v>
                </c:pt>
                <c:pt idx="4">
                  <c:v>Frequent Social Support</c:v>
                </c:pt>
                <c:pt idx="5">
                  <c:v>High Life Satisfaction</c:v>
                </c:pt>
                <c:pt idx="6">
                  <c:v>Excellent /Very Good Health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59.2</c:v>
                </c:pt>
                <c:pt idx="1">
                  <c:v>78.599999999999994</c:v>
                </c:pt>
                <c:pt idx="2">
                  <c:v>16.100000000000001</c:v>
                </c:pt>
                <c:pt idx="3">
                  <c:v>3.3</c:v>
                </c:pt>
                <c:pt idx="4">
                  <c:v>3.5</c:v>
                </c:pt>
                <c:pt idx="5">
                  <c:v>5.6</c:v>
                </c:pt>
                <c:pt idx="6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F-4BC1-894F-3FFE15FD7D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Parent yes/Teen 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Bullied in Past Year</c:v>
                </c:pt>
                <c:pt idx="1">
                  <c:v>Racial Discrimination </c:v>
                </c:pt>
                <c:pt idx="2">
                  <c:v>Personal Doctor or Nurse</c:v>
                </c:pt>
                <c:pt idx="3">
                  <c:v>Community Support</c:v>
                </c:pt>
                <c:pt idx="4">
                  <c:v>Frequent Social Support</c:v>
                </c:pt>
                <c:pt idx="5">
                  <c:v>High Life Satisfaction</c:v>
                </c:pt>
                <c:pt idx="6">
                  <c:v>Excellent /Very Good Health 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.0">
                  <c:v>8</c:v>
                </c:pt>
                <c:pt idx="1">
                  <c:v>3.4</c:v>
                </c:pt>
                <c:pt idx="2" formatCode="0.0">
                  <c:v>27</c:v>
                </c:pt>
                <c:pt idx="3">
                  <c:v>17.100000000000001</c:v>
                </c:pt>
                <c:pt idx="4">
                  <c:v>38.700000000000003</c:v>
                </c:pt>
                <c:pt idx="5">
                  <c:v>15.1</c:v>
                </c:pt>
                <c:pt idx="6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F-4BC1-894F-3FFE15FD7D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Parent no/Teen 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Bullied in Past Year</c:v>
                </c:pt>
                <c:pt idx="1">
                  <c:v>Racial Discrimination </c:v>
                </c:pt>
                <c:pt idx="2">
                  <c:v>Personal Doctor or Nurse</c:v>
                </c:pt>
                <c:pt idx="3">
                  <c:v>Community Support</c:v>
                </c:pt>
                <c:pt idx="4">
                  <c:v>Frequent Social Support</c:v>
                </c:pt>
                <c:pt idx="5">
                  <c:v>High Life Satisfaction</c:v>
                </c:pt>
                <c:pt idx="6">
                  <c:v>Excellent /Very Good Health 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18.600000000000001</c:v>
                </c:pt>
                <c:pt idx="1">
                  <c:v>13.2</c:v>
                </c:pt>
                <c:pt idx="2">
                  <c:v>16.600000000000001</c:v>
                </c:pt>
                <c:pt idx="3">
                  <c:v>6.8</c:v>
                </c:pt>
                <c:pt idx="4">
                  <c:v>3.2</c:v>
                </c:pt>
                <c:pt idx="5">
                  <c:v>2.4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F-4BC1-894F-3FFE15FD7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0950976"/>
        <c:axId val="1740954336"/>
      </c:barChart>
      <c:catAx>
        <c:axId val="174095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40954336"/>
        <c:crosses val="autoZero"/>
        <c:auto val="1"/>
        <c:lblAlgn val="ctr"/>
        <c:lblOffset val="100"/>
        <c:noMultiLvlLbl val="0"/>
      </c:catAx>
      <c:valAx>
        <c:axId val="1740954336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9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Parent yes/Teen 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Sheet1!$A$10:$A$16</c:f>
              <c:strCache>
                <c:ptCount val="7"/>
                <c:pt idx="0">
                  <c:v>Concussion Diagnosis</c:v>
                </c:pt>
                <c:pt idx="1">
                  <c:v>Knocked Unconscious</c:v>
                </c:pt>
                <c:pt idx="2">
                  <c:v>Mental Health Medication</c:v>
                </c:pt>
                <c:pt idx="3">
                  <c:v>Mental Health Therapy</c:v>
                </c:pt>
                <c:pt idx="4">
                  <c:v>Wellness Visit in Past Year</c:v>
                </c:pt>
                <c:pt idx="5">
                  <c:v>Doctor Visit in Past Year</c:v>
                </c:pt>
                <c:pt idx="6">
                  <c:v>Usual Place of Care</c:v>
                </c:pt>
              </c:strCache>
            </c:strRef>
          </c:cat>
          <c:val>
            <c:numRef>
              <c:f>Sheet1!$B$10:$B$16</c:f>
              <c:numCache>
                <c:formatCode>General</c:formatCode>
                <c:ptCount val="7"/>
                <c:pt idx="0" formatCode="0.0">
                  <c:v>4.0999999999999996</c:v>
                </c:pt>
                <c:pt idx="1">
                  <c:v>1.8</c:v>
                </c:pt>
                <c:pt idx="2" formatCode="0.0">
                  <c:v>11.3</c:v>
                </c:pt>
                <c:pt idx="3">
                  <c:v>13.7</c:v>
                </c:pt>
                <c:pt idx="4" formatCode="0.0">
                  <c:v>76</c:v>
                </c:pt>
                <c:pt idx="5">
                  <c:v>80.2</c:v>
                </c:pt>
                <c:pt idx="6" formatCode="0.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F-4D6F-A2A9-87EC9777DD93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Parent no/Teen no</c:v>
                </c:pt>
              </c:strCache>
            </c:strRef>
          </c:tx>
          <c:spPr>
            <a:solidFill>
              <a:srgbClr val="006858"/>
            </a:solidFill>
            <a:ln>
              <a:noFill/>
            </a:ln>
            <a:effectLst/>
          </c:spPr>
          <c:invertIfNegative val="0"/>
          <c:cat>
            <c:strRef>
              <c:f>Sheet1!$A$10:$A$16</c:f>
              <c:strCache>
                <c:ptCount val="7"/>
                <c:pt idx="0">
                  <c:v>Concussion Diagnosis</c:v>
                </c:pt>
                <c:pt idx="1">
                  <c:v>Knocked Unconscious</c:v>
                </c:pt>
                <c:pt idx="2">
                  <c:v>Mental Health Medication</c:v>
                </c:pt>
                <c:pt idx="3">
                  <c:v>Mental Health Therapy</c:v>
                </c:pt>
                <c:pt idx="4">
                  <c:v>Wellness Visit in Past Year</c:v>
                </c:pt>
                <c:pt idx="5">
                  <c:v>Doctor Visit in Past Year</c:v>
                </c:pt>
                <c:pt idx="6">
                  <c:v>Usual Place of Care</c:v>
                </c:pt>
              </c:strCache>
            </c:strRef>
          </c:cat>
          <c:val>
            <c:numRef>
              <c:f>Sheet1!$C$10:$C$16</c:f>
              <c:numCache>
                <c:formatCode>General</c:formatCode>
                <c:ptCount val="7"/>
                <c:pt idx="0">
                  <c:v>90.9</c:v>
                </c:pt>
                <c:pt idx="1">
                  <c:v>88.6</c:v>
                </c:pt>
                <c:pt idx="2">
                  <c:v>82.9</c:v>
                </c:pt>
                <c:pt idx="3">
                  <c:v>76.5</c:v>
                </c:pt>
                <c:pt idx="4">
                  <c:v>6.1</c:v>
                </c:pt>
                <c:pt idx="5">
                  <c:v>5.3</c:v>
                </c:pt>
                <c:pt idx="6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F-4D6F-A2A9-87EC9777DD93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Parent yes/Teen 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Sheet1!$A$10:$A$16</c:f>
              <c:strCache>
                <c:ptCount val="7"/>
                <c:pt idx="0">
                  <c:v>Concussion Diagnosis</c:v>
                </c:pt>
                <c:pt idx="1">
                  <c:v>Knocked Unconscious</c:v>
                </c:pt>
                <c:pt idx="2">
                  <c:v>Mental Health Medication</c:v>
                </c:pt>
                <c:pt idx="3">
                  <c:v>Mental Health Therapy</c:v>
                </c:pt>
                <c:pt idx="4">
                  <c:v>Wellness Visit in Past Year</c:v>
                </c:pt>
                <c:pt idx="5">
                  <c:v>Doctor Visit in Past Year</c:v>
                </c:pt>
                <c:pt idx="6">
                  <c:v>Usual Place of Care</c:v>
                </c:pt>
              </c:strCache>
            </c:strRef>
          </c:cat>
          <c:val>
            <c:numRef>
              <c:f>Sheet1!$D$10:$D$16</c:f>
              <c:numCache>
                <c:formatCode>General</c:formatCode>
                <c:ptCount val="7"/>
                <c:pt idx="0" formatCode="0.0">
                  <c:v>2.2999999999999998</c:v>
                </c:pt>
                <c:pt idx="1">
                  <c:v>2.6</c:v>
                </c:pt>
                <c:pt idx="2" formatCode="0.0">
                  <c:v>1.6</c:v>
                </c:pt>
                <c:pt idx="3">
                  <c:v>3.8</c:v>
                </c:pt>
                <c:pt idx="4" formatCode="0.0">
                  <c:v>14.1</c:v>
                </c:pt>
                <c:pt idx="5">
                  <c:v>11.4</c:v>
                </c:pt>
                <c:pt idx="6" formatCode="0.0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F-4D6F-A2A9-87EC9777DD93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Parent no/Teen yes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Sheet1!$A$10:$A$16</c:f>
              <c:strCache>
                <c:ptCount val="7"/>
                <c:pt idx="0">
                  <c:v>Concussion Diagnosis</c:v>
                </c:pt>
                <c:pt idx="1">
                  <c:v>Knocked Unconscious</c:v>
                </c:pt>
                <c:pt idx="2">
                  <c:v>Mental Health Medication</c:v>
                </c:pt>
                <c:pt idx="3">
                  <c:v>Mental Health Therapy</c:v>
                </c:pt>
                <c:pt idx="4">
                  <c:v>Wellness Visit in Past Year</c:v>
                </c:pt>
                <c:pt idx="5">
                  <c:v>Doctor Visit in Past Year</c:v>
                </c:pt>
                <c:pt idx="6">
                  <c:v>Usual Place of Care</c:v>
                </c:pt>
              </c:strCache>
            </c:strRef>
          </c:cat>
          <c:val>
            <c:numRef>
              <c:f>Sheet1!$E$10:$E$16</c:f>
              <c:numCache>
                <c:formatCode>0.0</c:formatCode>
                <c:ptCount val="7"/>
                <c:pt idx="0" formatCode="General">
                  <c:v>2.7</c:v>
                </c:pt>
                <c:pt idx="1">
                  <c:v>7</c:v>
                </c:pt>
                <c:pt idx="2" formatCode="General">
                  <c:v>4.2</c:v>
                </c:pt>
                <c:pt idx="3" formatCode="General">
                  <c:v>6.1</c:v>
                </c:pt>
                <c:pt idx="4" formatCode="General">
                  <c:v>3.9</c:v>
                </c:pt>
                <c:pt idx="5">
                  <c:v>3</c:v>
                </c:pt>
                <c:pt idx="6" formatCode="General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1F-4D6F-A2A9-87EC9777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9450048"/>
        <c:axId val="1749450528"/>
      </c:barChart>
      <c:catAx>
        <c:axId val="174945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749450528"/>
        <c:crosses val="autoZero"/>
        <c:auto val="1"/>
        <c:lblAlgn val="ctr"/>
        <c:lblOffset val="100"/>
        <c:noMultiLvlLbl val="0"/>
      </c:catAx>
      <c:valAx>
        <c:axId val="174945052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174945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759A4-BFDC-4A63-873C-B2A24A5FB994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0DCB5E-7068-4D91-A07A-3CBF18F72AE5}">
      <dgm:prSet phldrT="[Text]"/>
      <dgm:spPr>
        <a:solidFill>
          <a:schemeClr val="bg2"/>
        </a:solidFill>
      </dgm:spPr>
      <dgm:t>
        <a:bodyPr/>
        <a:lstStyle/>
        <a:p>
          <a:r>
            <a:rPr lang="en-US" b="1">
              <a:solidFill>
                <a:srgbClr val="5F5F5F"/>
              </a:solidFill>
            </a:rPr>
            <a:t>Parent Completes NHIS</a:t>
          </a:r>
        </a:p>
      </dgm:t>
    </dgm:pt>
    <dgm:pt modelId="{F4ABAF9B-58E2-4C5E-8083-49A4CC8ED85E}" type="parTrans" cxnId="{5A166614-0037-4CA6-BD83-34566B655B39}">
      <dgm:prSet/>
      <dgm:spPr/>
      <dgm:t>
        <a:bodyPr/>
        <a:lstStyle/>
        <a:p>
          <a:endParaRPr lang="en-US"/>
        </a:p>
      </dgm:t>
    </dgm:pt>
    <dgm:pt modelId="{21AB1656-B128-4E9A-8354-2639A1046C46}" type="sibTrans" cxnId="{5A166614-0037-4CA6-BD83-34566B655B39}">
      <dgm:prSet/>
      <dgm:spPr/>
      <dgm:t>
        <a:bodyPr/>
        <a:lstStyle/>
        <a:p>
          <a:endParaRPr lang="en-US"/>
        </a:p>
      </dgm:t>
    </dgm:pt>
    <dgm:pt modelId="{FA052477-DC34-427E-8EF0-56B1332705F2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>
              <a:solidFill>
                <a:srgbClr val="5F5F5F"/>
              </a:solidFill>
            </a:rPr>
            <a:t>Parent </a:t>
          </a:r>
        </a:p>
        <a:p>
          <a:pPr>
            <a:spcAft>
              <a:spcPts val="0"/>
            </a:spcAft>
          </a:pPr>
          <a:r>
            <a:rPr lang="en-US" b="1">
              <a:solidFill>
                <a:srgbClr val="5F5F5F"/>
              </a:solidFill>
            </a:rPr>
            <a:t>Asked for Permission</a:t>
          </a:r>
        </a:p>
        <a:p>
          <a:pPr>
            <a:spcAft>
              <a:spcPct val="35000"/>
            </a:spcAft>
          </a:pPr>
          <a:endParaRPr lang="en-US">
            <a:solidFill>
              <a:srgbClr val="5F5F5F"/>
            </a:solidFill>
          </a:endParaRPr>
        </a:p>
      </dgm:t>
    </dgm:pt>
    <dgm:pt modelId="{DC42E7AC-63A5-4A64-9177-36C3FD2DCBD0}" type="parTrans" cxnId="{F2058F60-8FE5-4BE6-84D0-F1733971681F}">
      <dgm:prSet/>
      <dgm:spPr/>
      <dgm:t>
        <a:bodyPr/>
        <a:lstStyle/>
        <a:p>
          <a:endParaRPr lang="en-US"/>
        </a:p>
      </dgm:t>
    </dgm:pt>
    <dgm:pt modelId="{A4F08919-9592-41E7-A5B6-870EC4BF16BC}" type="sibTrans" cxnId="{F2058F60-8FE5-4BE6-84D0-F1733971681F}">
      <dgm:prSet/>
      <dgm:spPr/>
      <dgm:t>
        <a:bodyPr/>
        <a:lstStyle/>
        <a:p>
          <a:endParaRPr lang="en-US"/>
        </a:p>
      </dgm:t>
    </dgm:pt>
    <dgm:pt modelId="{AA9106A3-275F-4594-9DCB-39283C9D4524}">
      <dgm:prSet phldrT="[Text]"/>
      <dgm:spPr>
        <a:solidFill>
          <a:schemeClr val="bg2"/>
        </a:solidFill>
      </dgm:spPr>
      <dgm:t>
        <a:bodyPr/>
        <a:lstStyle/>
        <a:p>
          <a:r>
            <a:rPr lang="en-US" b="1">
              <a:solidFill>
                <a:srgbClr val="5F5F5F"/>
              </a:solidFill>
            </a:rPr>
            <a:t>Teen Invitation Sent</a:t>
          </a:r>
        </a:p>
      </dgm:t>
    </dgm:pt>
    <dgm:pt modelId="{C8DC058E-711A-4AEB-9A6A-27862FAE1E87}" type="parTrans" cxnId="{D78F1DF3-E5C1-407B-BC37-13F14C56952B}">
      <dgm:prSet/>
      <dgm:spPr/>
      <dgm:t>
        <a:bodyPr/>
        <a:lstStyle/>
        <a:p>
          <a:endParaRPr lang="en-US"/>
        </a:p>
      </dgm:t>
    </dgm:pt>
    <dgm:pt modelId="{C939B3B2-AAB6-4269-A60D-8A8CDDC24373}" type="sibTrans" cxnId="{D78F1DF3-E5C1-407B-BC37-13F14C56952B}">
      <dgm:prSet/>
      <dgm:spPr/>
      <dgm:t>
        <a:bodyPr/>
        <a:lstStyle/>
        <a:p>
          <a:endParaRPr lang="en-US"/>
        </a:p>
      </dgm:t>
    </dgm:pt>
    <dgm:pt modelId="{470DDE10-FA0F-4CFC-88CC-B54D3E0AF8AF}">
      <dgm:prSet/>
      <dgm:spPr>
        <a:solidFill>
          <a:schemeClr val="bg2"/>
        </a:solidFill>
      </dgm:spPr>
      <dgm:t>
        <a:bodyPr/>
        <a:lstStyle/>
        <a:p>
          <a:r>
            <a:rPr lang="en-US" b="1">
              <a:solidFill>
                <a:srgbClr val="5F5F5F"/>
              </a:solidFill>
            </a:rPr>
            <a:t>Teen Participation Reminders Sent</a:t>
          </a:r>
        </a:p>
      </dgm:t>
    </dgm:pt>
    <dgm:pt modelId="{C4FDE0C5-E354-470E-B7C9-D3EBC29BB1B9}" type="parTrans" cxnId="{B2E9FFBA-BCAC-4DDD-8572-71E5D840A8DF}">
      <dgm:prSet/>
      <dgm:spPr/>
      <dgm:t>
        <a:bodyPr/>
        <a:lstStyle/>
        <a:p>
          <a:endParaRPr lang="en-US"/>
        </a:p>
      </dgm:t>
    </dgm:pt>
    <dgm:pt modelId="{800E1F49-2A99-431F-851A-C2BD21245406}" type="sibTrans" cxnId="{B2E9FFBA-BCAC-4DDD-8572-71E5D840A8DF}">
      <dgm:prSet/>
      <dgm:spPr/>
      <dgm:t>
        <a:bodyPr/>
        <a:lstStyle/>
        <a:p>
          <a:endParaRPr lang="en-US"/>
        </a:p>
      </dgm:t>
    </dgm:pt>
    <dgm:pt modelId="{CA8B58E6-84C1-4360-AD99-8B8D7AB671E0}">
      <dgm:prSet/>
      <dgm:spPr>
        <a:solidFill>
          <a:schemeClr val="bg2"/>
        </a:solidFill>
      </dgm:spPr>
      <dgm:t>
        <a:bodyPr/>
        <a:lstStyle/>
        <a:p>
          <a:r>
            <a:rPr lang="en-US" b="1">
              <a:solidFill>
                <a:srgbClr val="5F5F5F"/>
              </a:solidFill>
            </a:rPr>
            <a:t>NHIS-Teen Interview Completed</a:t>
          </a:r>
        </a:p>
      </dgm:t>
    </dgm:pt>
    <dgm:pt modelId="{4284202A-0A5D-482C-96D9-443A414C2F61}" type="parTrans" cxnId="{BD7BC872-68E5-46E5-A477-4C513D68D5DC}">
      <dgm:prSet/>
      <dgm:spPr/>
      <dgm:t>
        <a:bodyPr/>
        <a:lstStyle/>
        <a:p>
          <a:endParaRPr lang="en-US"/>
        </a:p>
      </dgm:t>
    </dgm:pt>
    <dgm:pt modelId="{000A7988-4366-4CE8-B78B-DCDE6E5D9B41}" type="sibTrans" cxnId="{BD7BC872-68E5-46E5-A477-4C513D68D5DC}">
      <dgm:prSet/>
      <dgm:spPr/>
      <dgm:t>
        <a:bodyPr/>
        <a:lstStyle/>
        <a:p>
          <a:endParaRPr lang="en-US"/>
        </a:p>
      </dgm:t>
    </dgm:pt>
    <dgm:pt modelId="{C0B60C98-D12B-4296-96CD-093CF63489AF}">
      <dgm:prSet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>
              <a:solidFill>
                <a:srgbClr val="5F5F5F"/>
              </a:solidFill>
            </a:rPr>
            <a:t>Parent Asked For Ability to Text/Email</a:t>
          </a:r>
        </a:p>
        <a:p>
          <a:pPr>
            <a:spcAft>
              <a:spcPts val="0"/>
            </a:spcAft>
          </a:pPr>
          <a:endParaRPr lang="en-US" b="1">
            <a:solidFill>
              <a:srgbClr val="5F5F5F"/>
            </a:solidFill>
          </a:endParaRPr>
        </a:p>
      </dgm:t>
    </dgm:pt>
    <dgm:pt modelId="{665A60FC-0828-491E-B6B6-E649CF78EE84}" type="parTrans" cxnId="{AF4771B4-9B42-46B9-A622-0FDB553D2BC6}">
      <dgm:prSet/>
      <dgm:spPr/>
      <dgm:t>
        <a:bodyPr/>
        <a:lstStyle/>
        <a:p>
          <a:endParaRPr lang="en-US"/>
        </a:p>
      </dgm:t>
    </dgm:pt>
    <dgm:pt modelId="{863CE159-DF0B-4495-BE16-D35D198E0CF5}" type="sibTrans" cxnId="{AF4771B4-9B42-46B9-A622-0FDB553D2BC6}">
      <dgm:prSet/>
      <dgm:spPr/>
      <dgm:t>
        <a:bodyPr/>
        <a:lstStyle/>
        <a:p>
          <a:endParaRPr lang="en-US"/>
        </a:p>
      </dgm:t>
    </dgm:pt>
    <dgm:pt modelId="{3BFCF4C1-4719-480E-A83B-969705E984E7}" type="pres">
      <dgm:prSet presAssocID="{CDD759A4-BFDC-4A63-873C-B2A24A5FB9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D55EC3B-03B5-40A9-9617-2E363F1EF90A}" type="pres">
      <dgm:prSet presAssocID="{CA8B58E6-84C1-4360-AD99-8B8D7AB671E0}" presName="Accent6" presStyleCnt="0"/>
      <dgm:spPr/>
    </dgm:pt>
    <dgm:pt modelId="{7AD90E26-C029-452E-BAAA-B644A33D93A3}" type="pres">
      <dgm:prSet presAssocID="{CA8B58E6-84C1-4360-AD99-8B8D7AB671E0}" presName="Accent" presStyleLbl="node1" presStyleIdx="0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14C4BFD7-D0C8-40C5-930E-3F5C4D27A71D}" type="pres">
      <dgm:prSet presAssocID="{CA8B58E6-84C1-4360-AD99-8B8D7AB671E0}" presName="ParentBackground6" presStyleCnt="0"/>
      <dgm:spPr/>
    </dgm:pt>
    <dgm:pt modelId="{D933FE04-E83B-4CC8-9921-433CD8379214}" type="pres">
      <dgm:prSet presAssocID="{CA8B58E6-84C1-4360-AD99-8B8D7AB671E0}" presName="ParentBackground" presStyleLbl="fgAcc1" presStyleIdx="0" presStyleCnt="6"/>
      <dgm:spPr/>
    </dgm:pt>
    <dgm:pt modelId="{4CF4A7F4-AE8B-4712-88FE-F3051D7FF56B}" type="pres">
      <dgm:prSet presAssocID="{CA8B58E6-84C1-4360-AD99-8B8D7AB671E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F48B51-3A33-4CE4-99B1-9B75B82129F3}" type="pres">
      <dgm:prSet presAssocID="{470DDE10-FA0F-4CFC-88CC-B54D3E0AF8AF}" presName="Accent5" presStyleCnt="0"/>
      <dgm:spPr/>
    </dgm:pt>
    <dgm:pt modelId="{61E8A4B7-0501-48BA-B466-B0764D28B519}" type="pres">
      <dgm:prSet presAssocID="{470DDE10-FA0F-4CFC-88CC-B54D3E0AF8AF}" presName="Accent" presStyleLbl="node1" presStyleIdx="1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EF336C98-8A54-45E3-B831-62620B324A15}" type="pres">
      <dgm:prSet presAssocID="{470DDE10-FA0F-4CFC-88CC-B54D3E0AF8AF}" presName="ParentBackground5" presStyleCnt="0"/>
      <dgm:spPr/>
    </dgm:pt>
    <dgm:pt modelId="{DD94DA79-0B74-4A50-8186-BA8D07C0512F}" type="pres">
      <dgm:prSet presAssocID="{470DDE10-FA0F-4CFC-88CC-B54D3E0AF8AF}" presName="ParentBackground" presStyleLbl="fgAcc1" presStyleIdx="1" presStyleCnt="6"/>
      <dgm:spPr/>
    </dgm:pt>
    <dgm:pt modelId="{7356E2E3-1A63-4919-BBA4-689A085328BC}" type="pres">
      <dgm:prSet presAssocID="{470DDE10-FA0F-4CFC-88CC-B54D3E0AF8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D7FBFD4-8024-41DF-9BF6-B9D362B5F3BB}" type="pres">
      <dgm:prSet presAssocID="{AA9106A3-275F-4594-9DCB-39283C9D4524}" presName="Accent4" presStyleCnt="0"/>
      <dgm:spPr/>
    </dgm:pt>
    <dgm:pt modelId="{E93BC573-5D85-41D4-8024-B842BCE466DA}" type="pres">
      <dgm:prSet presAssocID="{AA9106A3-275F-4594-9DCB-39283C9D4524}" presName="Accent" presStyleLbl="node1" presStyleIdx="2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629668F8-783F-40ED-9BD0-30A93A4595A0}" type="pres">
      <dgm:prSet presAssocID="{AA9106A3-275F-4594-9DCB-39283C9D4524}" presName="ParentBackground4" presStyleCnt="0"/>
      <dgm:spPr/>
    </dgm:pt>
    <dgm:pt modelId="{51605DEA-A3BB-46DB-9B17-65389057EB23}" type="pres">
      <dgm:prSet presAssocID="{AA9106A3-275F-4594-9DCB-39283C9D4524}" presName="ParentBackground" presStyleLbl="fgAcc1" presStyleIdx="2" presStyleCnt="6"/>
      <dgm:spPr/>
    </dgm:pt>
    <dgm:pt modelId="{8CF27FE7-6F03-47DC-ABED-3BC25B68C718}" type="pres">
      <dgm:prSet presAssocID="{AA9106A3-275F-4594-9DCB-39283C9D452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28B331-07F7-4C8F-A0DB-5047D83A1A8A}" type="pres">
      <dgm:prSet presAssocID="{C0B60C98-D12B-4296-96CD-093CF63489AF}" presName="Accent3" presStyleCnt="0"/>
      <dgm:spPr/>
    </dgm:pt>
    <dgm:pt modelId="{61E9EE02-447B-40B9-A5B6-48DDBDC20C10}" type="pres">
      <dgm:prSet presAssocID="{C0B60C98-D12B-4296-96CD-093CF63489AF}" presName="Accent" presStyleLbl="node1" presStyleIdx="3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445D71A8-4A6D-420C-954E-AA187F4A33E6}" type="pres">
      <dgm:prSet presAssocID="{C0B60C98-D12B-4296-96CD-093CF63489AF}" presName="ParentBackground3" presStyleCnt="0"/>
      <dgm:spPr/>
    </dgm:pt>
    <dgm:pt modelId="{D56DBAE7-E7DC-4202-A965-1E5487C46B71}" type="pres">
      <dgm:prSet presAssocID="{C0B60C98-D12B-4296-96CD-093CF63489AF}" presName="ParentBackground" presStyleLbl="fgAcc1" presStyleIdx="3" presStyleCnt="6"/>
      <dgm:spPr/>
    </dgm:pt>
    <dgm:pt modelId="{428D52B2-5D8A-490B-9EE0-2E620D9597C7}" type="pres">
      <dgm:prSet presAssocID="{C0B60C98-D12B-4296-96CD-093CF63489A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BCFEA5-17CB-4ED0-BC35-21168628BAEA}" type="pres">
      <dgm:prSet presAssocID="{FA052477-DC34-427E-8EF0-56B1332705F2}" presName="Accent2" presStyleCnt="0"/>
      <dgm:spPr/>
    </dgm:pt>
    <dgm:pt modelId="{C95B6B7E-8D6D-42B3-8156-5701F25B271C}" type="pres">
      <dgm:prSet presAssocID="{FA052477-DC34-427E-8EF0-56B1332705F2}" presName="Accent" presStyleLbl="node1" presStyleIdx="4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0C63B615-6ED7-4BB1-8D21-CF8D787C5165}" type="pres">
      <dgm:prSet presAssocID="{FA052477-DC34-427E-8EF0-56B1332705F2}" presName="ParentBackground2" presStyleCnt="0"/>
      <dgm:spPr/>
    </dgm:pt>
    <dgm:pt modelId="{A72BFDD4-B6D1-4B82-B558-D3720B532959}" type="pres">
      <dgm:prSet presAssocID="{FA052477-DC34-427E-8EF0-56B1332705F2}" presName="ParentBackground" presStyleLbl="fgAcc1" presStyleIdx="4" presStyleCnt="6"/>
      <dgm:spPr/>
    </dgm:pt>
    <dgm:pt modelId="{8AFCFA7C-CB0D-4D60-A1F0-B27A17D63E83}" type="pres">
      <dgm:prSet presAssocID="{FA052477-DC34-427E-8EF0-56B1332705F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234145-89CF-42C8-B499-41B1E5F10A15}" type="pres">
      <dgm:prSet presAssocID="{9E0DCB5E-7068-4D91-A07A-3CBF18F72AE5}" presName="Accent1" presStyleCnt="0"/>
      <dgm:spPr/>
    </dgm:pt>
    <dgm:pt modelId="{47F0B7E5-E35D-494C-A5F5-30F99787AC48}" type="pres">
      <dgm:prSet presAssocID="{9E0DCB5E-7068-4D91-A07A-3CBF18F72AE5}" presName="Accent" presStyleLbl="node1" presStyleIdx="5" presStyleCnt="6"/>
      <dgm:spPr>
        <a:solidFill>
          <a:srgbClr val="006858"/>
        </a:solidFill>
        <a:ln>
          <a:solidFill>
            <a:srgbClr val="D06F1A"/>
          </a:solidFill>
        </a:ln>
      </dgm:spPr>
    </dgm:pt>
    <dgm:pt modelId="{B3905442-6071-4833-A3C2-98E35A3D70D3}" type="pres">
      <dgm:prSet presAssocID="{9E0DCB5E-7068-4D91-A07A-3CBF18F72AE5}" presName="ParentBackground1" presStyleCnt="0"/>
      <dgm:spPr/>
    </dgm:pt>
    <dgm:pt modelId="{83F55F30-791E-43D1-BBEA-4357F041DFC1}" type="pres">
      <dgm:prSet presAssocID="{9E0DCB5E-7068-4D91-A07A-3CBF18F72AE5}" presName="ParentBackground" presStyleLbl="fgAcc1" presStyleIdx="5" presStyleCnt="6"/>
      <dgm:spPr/>
    </dgm:pt>
    <dgm:pt modelId="{C8DD0AB4-4139-438C-96B2-AAD8C0E81B97}" type="pres">
      <dgm:prSet presAssocID="{9E0DCB5E-7068-4D91-A07A-3CBF18F72AE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60A720A-16DD-4D16-A263-4A49BF8AFE5F}" type="presOf" srcId="{AA9106A3-275F-4594-9DCB-39283C9D4524}" destId="{51605DEA-A3BB-46DB-9B17-65389057EB23}" srcOrd="0" destOrd="0" presId="urn:microsoft.com/office/officeart/2011/layout/CircleProcess"/>
    <dgm:cxn modelId="{5A166614-0037-4CA6-BD83-34566B655B39}" srcId="{CDD759A4-BFDC-4A63-873C-B2A24A5FB994}" destId="{9E0DCB5E-7068-4D91-A07A-3CBF18F72AE5}" srcOrd="0" destOrd="0" parTransId="{F4ABAF9B-58E2-4C5E-8083-49A4CC8ED85E}" sibTransId="{21AB1656-B128-4E9A-8354-2639A1046C46}"/>
    <dgm:cxn modelId="{681AA71D-66E3-4049-86AB-0CA95EC368EB}" type="presOf" srcId="{CA8B58E6-84C1-4360-AD99-8B8D7AB671E0}" destId="{4CF4A7F4-AE8B-4712-88FE-F3051D7FF56B}" srcOrd="1" destOrd="0" presId="urn:microsoft.com/office/officeart/2011/layout/CircleProcess"/>
    <dgm:cxn modelId="{1D917823-1CA8-4371-8FF9-0B3E716372FE}" type="presOf" srcId="{CA8B58E6-84C1-4360-AD99-8B8D7AB671E0}" destId="{D933FE04-E83B-4CC8-9921-433CD8379214}" srcOrd="0" destOrd="0" presId="urn:microsoft.com/office/officeart/2011/layout/CircleProcess"/>
    <dgm:cxn modelId="{F2058F60-8FE5-4BE6-84D0-F1733971681F}" srcId="{CDD759A4-BFDC-4A63-873C-B2A24A5FB994}" destId="{FA052477-DC34-427E-8EF0-56B1332705F2}" srcOrd="1" destOrd="0" parTransId="{DC42E7AC-63A5-4A64-9177-36C3FD2DCBD0}" sibTransId="{A4F08919-9592-41E7-A5B6-870EC4BF16BC}"/>
    <dgm:cxn modelId="{6BD0AA4C-2A50-4375-9FBC-CB07DF692E39}" type="presOf" srcId="{CDD759A4-BFDC-4A63-873C-B2A24A5FB994}" destId="{3BFCF4C1-4719-480E-A83B-969705E984E7}" srcOrd="0" destOrd="0" presId="urn:microsoft.com/office/officeart/2011/layout/CircleProcess"/>
    <dgm:cxn modelId="{BD7BC872-68E5-46E5-A477-4C513D68D5DC}" srcId="{CDD759A4-BFDC-4A63-873C-B2A24A5FB994}" destId="{CA8B58E6-84C1-4360-AD99-8B8D7AB671E0}" srcOrd="5" destOrd="0" parTransId="{4284202A-0A5D-482C-96D9-443A414C2F61}" sibTransId="{000A7988-4366-4CE8-B78B-DCDE6E5D9B41}"/>
    <dgm:cxn modelId="{DA3B6080-A635-4157-BC90-8ECBF0D7763B}" type="presOf" srcId="{AA9106A3-275F-4594-9DCB-39283C9D4524}" destId="{8CF27FE7-6F03-47DC-ABED-3BC25B68C718}" srcOrd="1" destOrd="0" presId="urn:microsoft.com/office/officeart/2011/layout/CircleProcess"/>
    <dgm:cxn modelId="{BC20AD97-7974-4DEF-83C9-58C6CC257BF1}" type="presOf" srcId="{C0B60C98-D12B-4296-96CD-093CF63489AF}" destId="{D56DBAE7-E7DC-4202-A965-1E5487C46B71}" srcOrd="0" destOrd="0" presId="urn:microsoft.com/office/officeart/2011/layout/CircleProcess"/>
    <dgm:cxn modelId="{A56BCC97-073A-48EC-AEC8-EF17BF4CEF31}" type="presOf" srcId="{9E0DCB5E-7068-4D91-A07A-3CBF18F72AE5}" destId="{83F55F30-791E-43D1-BBEA-4357F041DFC1}" srcOrd="0" destOrd="0" presId="urn:microsoft.com/office/officeart/2011/layout/CircleProcess"/>
    <dgm:cxn modelId="{9C8CAEA6-5847-4D17-9F5B-2B1248E04EF8}" type="presOf" srcId="{C0B60C98-D12B-4296-96CD-093CF63489AF}" destId="{428D52B2-5D8A-490B-9EE0-2E620D9597C7}" srcOrd="1" destOrd="0" presId="urn:microsoft.com/office/officeart/2011/layout/CircleProcess"/>
    <dgm:cxn modelId="{AF4771B4-9B42-46B9-A622-0FDB553D2BC6}" srcId="{CDD759A4-BFDC-4A63-873C-B2A24A5FB994}" destId="{C0B60C98-D12B-4296-96CD-093CF63489AF}" srcOrd="2" destOrd="0" parTransId="{665A60FC-0828-491E-B6B6-E649CF78EE84}" sibTransId="{863CE159-DF0B-4495-BE16-D35D198E0CF5}"/>
    <dgm:cxn modelId="{CF8490B4-7F8C-4EA1-BE8F-671BA7D2B3E7}" type="presOf" srcId="{470DDE10-FA0F-4CFC-88CC-B54D3E0AF8AF}" destId="{7356E2E3-1A63-4919-BBA4-689A085328BC}" srcOrd="1" destOrd="0" presId="urn:microsoft.com/office/officeart/2011/layout/CircleProcess"/>
    <dgm:cxn modelId="{B2E9FFBA-BCAC-4DDD-8572-71E5D840A8DF}" srcId="{CDD759A4-BFDC-4A63-873C-B2A24A5FB994}" destId="{470DDE10-FA0F-4CFC-88CC-B54D3E0AF8AF}" srcOrd="4" destOrd="0" parTransId="{C4FDE0C5-E354-470E-B7C9-D3EBC29BB1B9}" sibTransId="{800E1F49-2A99-431F-851A-C2BD21245406}"/>
    <dgm:cxn modelId="{56E4A5BB-BF35-48DF-9A25-B4146B0B543A}" type="presOf" srcId="{470DDE10-FA0F-4CFC-88CC-B54D3E0AF8AF}" destId="{DD94DA79-0B74-4A50-8186-BA8D07C0512F}" srcOrd="0" destOrd="0" presId="urn:microsoft.com/office/officeart/2011/layout/CircleProcess"/>
    <dgm:cxn modelId="{CC76A2DB-4E9D-4439-960E-98AA515ECA24}" type="presOf" srcId="{9E0DCB5E-7068-4D91-A07A-3CBF18F72AE5}" destId="{C8DD0AB4-4139-438C-96B2-AAD8C0E81B97}" srcOrd="1" destOrd="0" presId="urn:microsoft.com/office/officeart/2011/layout/CircleProcess"/>
    <dgm:cxn modelId="{5EF33DEB-D0AB-496A-992C-CC30AAE549A0}" type="presOf" srcId="{FA052477-DC34-427E-8EF0-56B1332705F2}" destId="{8AFCFA7C-CB0D-4D60-A1F0-B27A17D63E83}" srcOrd="1" destOrd="0" presId="urn:microsoft.com/office/officeart/2011/layout/CircleProcess"/>
    <dgm:cxn modelId="{EDAD9FEE-1F34-43A8-82EB-A02ADDE42AA5}" type="presOf" srcId="{FA052477-DC34-427E-8EF0-56B1332705F2}" destId="{A72BFDD4-B6D1-4B82-B558-D3720B532959}" srcOrd="0" destOrd="0" presId="urn:microsoft.com/office/officeart/2011/layout/CircleProcess"/>
    <dgm:cxn modelId="{D78F1DF3-E5C1-407B-BC37-13F14C56952B}" srcId="{CDD759A4-BFDC-4A63-873C-B2A24A5FB994}" destId="{AA9106A3-275F-4594-9DCB-39283C9D4524}" srcOrd="3" destOrd="0" parTransId="{C8DC058E-711A-4AEB-9A6A-27862FAE1E87}" sibTransId="{C939B3B2-AAB6-4269-A60D-8A8CDDC24373}"/>
    <dgm:cxn modelId="{654910BE-3AC5-44FC-8EB8-7D2F1E39520B}" type="presParOf" srcId="{3BFCF4C1-4719-480E-A83B-969705E984E7}" destId="{CD55EC3B-03B5-40A9-9617-2E363F1EF90A}" srcOrd="0" destOrd="0" presId="urn:microsoft.com/office/officeart/2011/layout/CircleProcess"/>
    <dgm:cxn modelId="{39A9013A-750C-4F1C-BFBD-85ABC8094AA8}" type="presParOf" srcId="{CD55EC3B-03B5-40A9-9617-2E363F1EF90A}" destId="{7AD90E26-C029-452E-BAAA-B644A33D93A3}" srcOrd="0" destOrd="0" presId="urn:microsoft.com/office/officeart/2011/layout/CircleProcess"/>
    <dgm:cxn modelId="{00A4DB7F-4B66-4EAA-9AE3-87738B58F9A3}" type="presParOf" srcId="{3BFCF4C1-4719-480E-A83B-969705E984E7}" destId="{14C4BFD7-D0C8-40C5-930E-3F5C4D27A71D}" srcOrd="1" destOrd="0" presId="urn:microsoft.com/office/officeart/2011/layout/CircleProcess"/>
    <dgm:cxn modelId="{6A461E33-A72A-4773-A4F3-382FAB726DA5}" type="presParOf" srcId="{14C4BFD7-D0C8-40C5-930E-3F5C4D27A71D}" destId="{D933FE04-E83B-4CC8-9921-433CD8379214}" srcOrd="0" destOrd="0" presId="urn:microsoft.com/office/officeart/2011/layout/CircleProcess"/>
    <dgm:cxn modelId="{1943FB9F-0392-4407-8846-8433CCA04D7D}" type="presParOf" srcId="{3BFCF4C1-4719-480E-A83B-969705E984E7}" destId="{4CF4A7F4-AE8B-4712-88FE-F3051D7FF56B}" srcOrd="2" destOrd="0" presId="urn:microsoft.com/office/officeart/2011/layout/CircleProcess"/>
    <dgm:cxn modelId="{995CE9C1-E92E-43D1-BDAC-EB4C493E7736}" type="presParOf" srcId="{3BFCF4C1-4719-480E-A83B-969705E984E7}" destId="{44F48B51-3A33-4CE4-99B1-9B75B82129F3}" srcOrd="3" destOrd="0" presId="urn:microsoft.com/office/officeart/2011/layout/CircleProcess"/>
    <dgm:cxn modelId="{AE3576AB-3DB8-43C0-83DB-D769907451B3}" type="presParOf" srcId="{44F48B51-3A33-4CE4-99B1-9B75B82129F3}" destId="{61E8A4B7-0501-48BA-B466-B0764D28B519}" srcOrd="0" destOrd="0" presId="urn:microsoft.com/office/officeart/2011/layout/CircleProcess"/>
    <dgm:cxn modelId="{9B676024-2BC7-40FC-BF2E-63A84A1BFAB0}" type="presParOf" srcId="{3BFCF4C1-4719-480E-A83B-969705E984E7}" destId="{EF336C98-8A54-45E3-B831-62620B324A15}" srcOrd="4" destOrd="0" presId="urn:microsoft.com/office/officeart/2011/layout/CircleProcess"/>
    <dgm:cxn modelId="{CFEB9FDF-B823-4020-8DAC-25BF5D4484EE}" type="presParOf" srcId="{EF336C98-8A54-45E3-B831-62620B324A15}" destId="{DD94DA79-0B74-4A50-8186-BA8D07C0512F}" srcOrd="0" destOrd="0" presId="urn:microsoft.com/office/officeart/2011/layout/CircleProcess"/>
    <dgm:cxn modelId="{1F6B73EB-C057-4896-ADE5-7D5B67A094F8}" type="presParOf" srcId="{3BFCF4C1-4719-480E-A83B-969705E984E7}" destId="{7356E2E3-1A63-4919-BBA4-689A085328BC}" srcOrd="5" destOrd="0" presId="urn:microsoft.com/office/officeart/2011/layout/CircleProcess"/>
    <dgm:cxn modelId="{23BD9AE3-C849-47BD-A70A-2BC6DEC9D852}" type="presParOf" srcId="{3BFCF4C1-4719-480E-A83B-969705E984E7}" destId="{2D7FBFD4-8024-41DF-9BF6-B9D362B5F3BB}" srcOrd="6" destOrd="0" presId="urn:microsoft.com/office/officeart/2011/layout/CircleProcess"/>
    <dgm:cxn modelId="{F9DE24C3-DF09-420A-9800-E2DCA0765887}" type="presParOf" srcId="{2D7FBFD4-8024-41DF-9BF6-B9D362B5F3BB}" destId="{E93BC573-5D85-41D4-8024-B842BCE466DA}" srcOrd="0" destOrd="0" presId="urn:microsoft.com/office/officeart/2011/layout/CircleProcess"/>
    <dgm:cxn modelId="{3C5234B6-D29A-4E0D-BCA1-85EB5C3D3FEE}" type="presParOf" srcId="{3BFCF4C1-4719-480E-A83B-969705E984E7}" destId="{629668F8-783F-40ED-9BD0-30A93A4595A0}" srcOrd="7" destOrd="0" presId="urn:microsoft.com/office/officeart/2011/layout/CircleProcess"/>
    <dgm:cxn modelId="{96C3DE4C-7EE6-4C0E-BE38-E4B2ABFCF41F}" type="presParOf" srcId="{629668F8-783F-40ED-9BD0-30A93A4595A0}" destId="{51605DEA-A3BB-46DB-9B17-65389057EB23}" srcOrd="0" destOrd="0" presId="urn:microsoft.com/office/officeart/2011/layout/CircleProcess"/>
    <dgm:cxn modelId="{2747A6E3-EB72-4AE7-82D4-343F027AC052}" type="presParOf" srcId="{3BFCF4C1-4719-480E-A83B-969705E984E7}" destId="{8CF27FE7-6F03-47DC-ABED-3BC25B68C718}" srcOrd="8" destOrd="0" presId="urn:microsoft.com/office/officeart/2011/layout/CircleProcess"/>
    <dgm:cxn modelId="{777EE1B5-1430-4F99-AC7E-FB2A50FEDA5C}" type="presParOf" srcId="{3BFCF4C1-4719-480E-A83B-969705E984E7}" destId="{3228B331-07F7-4C8F-A0DB-5047D83A1A8A}" srcOrd="9" destOrd="0" presId="urn:microsoft.com/office/officeart/2011/layout/CircleProcess"/>
    <dgm:cxn modelId="{5A94B6CA-A97E-4519-ABB8-5FCC7DEB6F5C}" type="presParOf" srcId="{3228B331-07F7-4C8F-A0DB-5047D83A1A8A}" destId="{61E9EE02-447B-40B9-A5B6-48DDBDC20C10}" srcOrd="0" destOrd="0" presId="urn:microsoft.com/office/officeart/2011/layout/CircleProcess"/>
    <dgm:cxn modelId="{F9F434D6-0A23-49E0-B404-5E45C8928EBE}" type="presParOf" srcId="{3BFCF4C1-4719-480E-A83B-969705E984E7}" destId="{445D71A8-4A6D-420C-954E-AA187F4A33E6}" srcOrd="10" destOrd="0" presId="urn:microsoft.com/office/officeart/2011/layout/CircleProcess"/>
    <dgm:cxn modelId="{00A094D3-5AA5-4F3E-95B0-600A7C02F1AB}" type="presParOf" srcId="{445D71A8-4A6D-420C-954E-AA187F4A33E6}" destId="{D56DBAE7-E7DC-4202-A965-1E5487C46B71}" srcOrd="0" destOrd="0" presId="urn:microsoft.com/office/officeart/2011/layout/CircleProcess"/>
    <dgm:cxn modelId="{F824781B-EFF3-4BA3-9A70-F625E070075B}" type="presParOf" srcId="{3BFCF4C1-4719-480E-A83B-969705E984E7}" destId="{428D52B2-5D8A-490B-9EE0-2E620D9597C7}" srcOrd="11" destOrd="0" presId="urn:microsoft.com/office/officeart/2011/layout/CircleProcess"/>
    <dgm:cxn modelId="{85102D79-6276-4915-B9D8-4CDA5BC38E2F}" type="presParOf" srcId="{3BFCF4C1-4719-480E-A83B-969705E984E7}" destId="{86BCFEA5-17CB-4ED0-BC35-21168628BAEA}" srcOrd="12" destOrd="0" presId="urn:microsoft.com/office/officeart/2011/layout/CircleProcess"/>
    <dgm:cxn modelId="{B36E550A-1441-4F79-8467-E7952D5DFBB4}" type="presParOf" srcId="{86BCFEA5-17CB-4ED0-BC35-21168628BAEA}" destId="{C95B6B7E-8D6D-42B3-8156-5701F25B271C}" srcOrd="0" destOrd="0" presId="urn:microsoft.com/office/officeart/2011/layout/CircleProcess"/>
    <dgm:cxn modelId="{D5422729-1385-4C83-8782-03FD0729E452}" type="presParOf" srcId="{3BFCF4C1-4719-480E-A83B-969705E984E7}" destId="{0C63B615-6ED7-4BB1-8D21-CF8D787C5165}" srcOrd="13" destOrd="0" presId="urn:microsoft.com/office/officeart/2011/layout/CircleProcess"/>
    <dgm:cxn modelId="{57207B5A-EFBE-4422-B40F-61192A64E91F}" type="presParOf" srcId="{0C63B615-6ED7-4BB1-8D21-CF8D787C5165}" destId="{A72BFDD4-B6D1-4B82-B558-D3720B532959}" srcOrd="0" destOrd="0" presId="urn:microsoft.com/office/officeart/2011/layout/CircleProcess"/>
    <dgm:cxn modelId="{02022ABB-71C3-44E2-B102-35339CC6032F}" type="presParOf" srcId="{3BFCF4C1-4719-480E-A83B-969705E984E7}" destId="{8AFCFA7C-CB0D-4D60-A1F0-B27A17D63E83}" srcOrd="14" destOrd="0" presId="urn:microsoft.com/office/officeart/2011/layout/CircleProcess"/>
    <dgm:cxn modelId="{B36A19FE-7A9B-4447-ADFD-E1E4FCFC65BA}" type="presParOf" srcId="{3BFCF4C1-4719-480E-A83B-969705E984E7}" destId="{F3234145-89CF-42C8-B499-41B1E5F10A15}" srcOrd="15" destOrd="0" presId="urn:microsoft.com/office/officeart/2011/layout/CircleProcess"/>
    <dgm:cxn modelId="{419A2B6A-232B-4CD6-9AEB-A60280C2EA88}" type="presParOf" srcId="{F3234145-89CF-42C8-B499-41B1E5F10A15}" destId="{47F0B7E5-E35D-494C-A5F5-30F99787AC48}" srcOrd="0" destOrd="0" presId="urn:microsoft.com/office/officeart/2011/layout/CircleProcess"/>
    <dgm:cxn modelId="{029EFAAF-9F5F-4B57-B572-9EDCC8118EC5}" type="presParOf" srcId="{3BFCF4C1-4719-480E-A83B-969705E984E7}" destId="{B3905442-6071-4833-A3C2-98E35A3D70D3}" srcOrd="16" destOrd="0" presId="urn:microsoft.com/office/officeart/2011/layout/CircleProcess"/>
    <dgm:cxn modelId="{5FB315CF-DE1E-478C-A34A-F1365F9CE337}" type="presParOf" srcId="{B3905442-6071-4833-A3C2-98E35A3D70D3}" destId="{83F55F30-791E-43D1-BBEA-4357F041DFC1}" srcOrd="0" destOrd="0" presId="urn:microsoft.com/office/officeart/2011/layout/CircleProcess"/>
    <dgm:cxn modelId="{4302A19B-04BE-406D-8AFA-D8D0CC8A5145}" type="presParOf" srcId="{3BFCF4C1-4719-480E-A83B-969705E984E7}" destId="{C8DD0AB4-4139-438C-96B2-AAD8C0E81B9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90E26-C029-452E-BAAA-B644A33D93A3}">
      <dsp:nvSpPr>
        <dsp:cNvPr id="0" name=""/>
        <dsp:cNvSpPr/>
      </dsp:nvSpPr>
      <dsp:spPr>
        <a:xfrm>
          <a:off x="7412251" y="492127"/>
          <a:ext cx="1304123" cy="1303875"/>
        </a:xfrm>
        <a:prstGeom prst="ellipse">
          <a:avLst/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3FE04-E83B-4CC8-9921-433CD8379214}">
      <dsp:nvSpPr>
        <dsp:cNvPr id="0" name=""/>
        <dsp:cNvSpPr/>
      </dsp:nvSpPr>
      <dsp:spPr>
        <a:xfrm>
          <a:off x="7456164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NHIS-Teen Interview Completed</a:t>
          </a:r>
        </a:p>
      </dsp:txBody>
      <dsp:txXfrm>
        <a:off x="7630158" y="709478"/>
        <a:ext cx="869139" cy="869173"/>
      </dsp:txXfrm>
    </dsp:sp>
    <dsp:sp modelId="{61E8A4B7-0501-48BA-B466-B0764D28B519}">
      <dsp:nvSpPr>
        <dsp:cNvPr id="0" name=""/>
        <dsp:cNvSpPr/>
      </dsp:nvSpPr>
      <dsp:spPr>
        <a:xfrm rot="2700000">
          <a:off x="6065136" y="491981"/>
          <a:ext cx="1303939" cy="1303939"/>
        </a:xfrm>
        <a:prstGeom prst="teardrop">
          <a:avLst>
            <a:gd name="adj" fmla="val 100000"/>
          </a:avLst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4DA79-0B74-4A50-8186-BA8D07C0512F}">
      <dsp:nvSpPr>
        <dsp:cNvPr id="0" name=""/>
        <dsp:cNvSpPr/>
      </dsp:nvSpPr>
      <dsp:spPr>
        <a:xfrm>
          <a:off x="6108957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Teen Participation Reminders Sent</a:t>
          </a:r>
        </a:p>
      </dsp:txBody>
      <dsp:txXfrm>
        <a:off x="6282950" y="709478"/>
        <a:ext cx="869139" cy="869173"/>
      </dsp:txXfrm>
    </dsp:sp>
    <dsp:sp modelId="{E93BC573-5D85-41D4-8024-B842BCE466DA}">
      <dsp:nvSpPr>
        <dsp:cNvPr id="0" name=""/>
        <dsp:cNvSpPr/>
      </dsp:nvSpPr>
      <dsp:spPr>
        <a:xfrm rot="2700000">
          <a:off x="4717929" y="491981"/>
          <a:ext cx="1303939" cy="1303939"/>
        </a:xfrm>
        <a:prstGeom prst="teardrop">
          <a:avLst>
            <a:gd name="adj" fmla="val 100000"/>
          </a:avLst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05DEA-A3BB-46DB-9B17-65389057EB23}">
      <dsp:nvSpPr>
        <dsp:cNvPr id="0" name=""/>
        <dsp:cNvSpPr/>
      </dsp:nvSpPr>
      <dsp:spPr>
        <a:xfrm>
          <a:off x="4761749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Teen Invitation Sent</a:t>
          </a:r>
        </a:p>
      </dsp:txBody>
      <dsp:txXfrm>
        <a:off x="4935743" y="709478"/>
        <a:ext cx="869139" cy="869173"/>
      </dsp:txXfrm>
    </dsp:sp>
    <dsp:sp modelId="{61E9EE02-447B-40B9-A5B6-48DDBDC20C10}">
      <dsp:nvSpPr>
        <dsp:cNvPr id="0" name=""/>
        <dsp:cNvSpPr/>
      </dsp:nvSpPr>
      <dsp:spPr>
        <a:xfrm rot="2700000">
          <a:off x="3370721" y="491981"/>
          <a:ext cx="1303939" cy="1303939"/>
        </a:xfrm>
        <a:prstGeom prst="teardrop">
          <a:avLst>
            <a:gd name="adj" fmla="val 100000"/>
          </a:avLst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BAE7-E7DC-4202-A965-1E5487C46B71}">
      <dsp:nvSpPr>
        <dsp:cNvPr id="0" name=""/>
        <dsp:cNvSpPr/>
      </dsp:nvSpPr>
      <dsp:spPr>
        <a:xfrm>
          <a:off x="3414542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Parent Asked For Ability to Text/Email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>
            <a:solidFill>
              <a:srgbClr val="5F5F5F"/>
            </a:solidFill>
          </a:endParaRPr>
        </a:p>
      </dsp:txBody>
      <dsp:txXfrm>
        <a:off x="3587707" y="709478"/>
        <a:ext cx="869139" cy="869173"/>
      </dsp:txXfrm>
    </dsp:sp>
    <dsp:sp modelId="{C95B6B7E-8D6D-42B3-8156-5701F25B271C}">
      <dsp:nvSpPr>
        <dsp:cNvPr id="0" name=""/>
        <dsp:cNvSpPr/>
      </dsp:nvSpPr>
      <dsp:spPr>
        <a:xfrm rot="2700000">
          <a:off x="2023514" y="491981"/>
          <a:ext cx="1303939" cy="1303939"/>
        </a:xfrm>
        <a:prstGeom prst="teardrop">
          <a:avLst>
            <a:gd name="adj" fmla="val 100000"/>
          </a:avLst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BFDD4-B6D1-4B82-B558-D3720B532959}">
      <dsp:nvSpPr>
        <dsp:cNvPr id="0" name=""/>
        <dsp:cNvSpPr/>
      </dsp:nvSpPr>
      <dsp:spPr>
        <a:xfrm>
          <a:off x="2067335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Parent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Asked for Permission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rgbClr val="5F5F5F"/>
            </a:solidFill>
          </a:endParaRPr>
        </a:p>
      </dsp:txBody>
      <dsp:txXfrm>
        <a:off x="2240500" y="709478"/>
        <a:ext cx="869139" cy="869173"/>
      </dsp:txXfrm>
    </dsp:sp>
    <dsp:sp modelId="{47F0B7E5-E35D-494C-A5F5-30F99787AC48}">
      <dsp:nvSpPr>
        <dsp:cNvPr id="0" name=""/>
        <dsp:cNvSpPr/>
      </dsp:nvSpPr>
      <dsp:spPr>
        <a:xfrm rot="2700000">
          <a:off x="676306" y="491981"/>
          <a:ext cx="1303939" cy="1303939"/>
        </a:xfrm>
        <a:prstGeom prst="teardrop">
          <a:avLst>
            <a:gd name="adj" fmla="val 100000"/>
          </a:avLst>
        </a:prstGeom>
        <a:solidFill>
          <a:srgbClr val="006858"/>
        </a:solidFill>
        <a:ln w="25400" cap="flat" cmpd="sng" algn="ctr">
          <a:solidFill>
            <a:srgbClr val="D06F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55F30-791E-43D1-BBEA-4357F041DFC1}">
      <dsp:nvSpPr>
        <dsp:cNvPr id="0" name=""/>
        <dsp:cNvSpPr/>
      </dsp:nvSpPr>
      <dsp:spPr>
        <a:xfrm>
          <a:off x="719299" y="535597"/>
          <a:ext cx="1217126" cy="121693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5F5F5F"/>
              </a:solidFill>
            </a:rPr>
            <a:t>Parent Completes NHIS</a:t>
          </a:r>
        </a:p>
      </dsp:txBody>
      <dsp:txXfrm>
        <a:off x="893292" y="709478"/>
        <a:ext cx="869139" cy="86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1759-CE9D-EE89-CBFC-ED4F49F13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ED940-C543-FFF7-E887-FB5F4A59B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77208-5347-7431-4615-63108549C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CDE30-C0B4-D88C-0079-ACF52CBA3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9E4F-4624-35EF-F3F6-69A378603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EDC8D-1A12-ED77-95C5-1F59BBA65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4216B-D45D-A8C4-D474-1C8FF3571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0013-6801-FEAD-B8D1-04B05588A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8C370-0254-11A6-7A49-DBA834A1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09EB0-659D-3CA1-ADBE-C5F76306D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71395-B2DE-E1CA-4E67-47C66754F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DB3D-3CB7-922E-A7E0-8EF7696FF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BD04-697D-C15B-B4BC-991D074D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8EDC2-340C-12A7-7DB7-800921CA6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16824-27A0-BD49-072B-B71802E17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A4CC-1B6D-1E42-9196-CF4C5F47D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0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D4960-58C4-6398-A835-0EEC9736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99855-7571-D0FA-AB5A-5BE4B685A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C48A9-F5B0-2F4E-3421-5CEFC9743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787FC-2D80-6AF8-B986-5909997F4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17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9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4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7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52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3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87CB8-F43B-9819-5BF5-A2E61464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62464-31C1-D078-9D24-A3114A824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2C5E1-A887-1AB0-380B-F8CD08F7A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7AEA-9918-75D8-088E-D2A263E9D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5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43C2-26B1-DD30-8809-2FEE6F41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04CF12-ED2F-75C3-6B90-59FF88FAF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F7FC6-F259-4A85-AB11-F51F30A9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8BE84-F567-6934-C045-6FB8EF074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1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2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1E86-326F-803A-DA7C-03A4486F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0867A-2D8C-C38E-6131-D82F6DEE2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B9640A-6BB3-F0F1-74B7-9C4611FB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AC93-9D8A-3849-BB10-F7B2AAB45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5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9158-9018-43BC-AA65-E6B0DA9D6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9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9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79158-9018-43BC-AA65-E6B0DA9D6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09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71F3AF-3BD1-6105-191C-4A89F26B0B80}"/>
              </a:ext>
            </a:extLst>
          </p:cNvPr>
          <p:cNvSpPr/>
          <p:nvPr userDrawn="1"/>
        </p:nvSpPr>
        <p:spPr>
          <a:xfrm>
            <a:off x="0" y="0"/>
            <a:ext cx="9144000" cy="868639"/>
          </a:xfrm>
          <a:prstGeom prst="rect">
            <a:avLst/>
          </a:prstGeom>
          <a:solidFill>
            <a:srgbClr val="005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1C854F42-04B6-6E9C-B917-F8172431C5C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1140379"/>
            <a:ext cx="6537911" cy="13400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 b="1" i="0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6" name="Google Shape;11;p2">
            <a:extLst>
              <a:ext uri="{FF2B5EF4-FFF2-40B4-BE49-F238E27FC236}">
                <a16:creationId xmlns:a16="http://schemas.microsoft.com/office/drawing/2014/main" id="{FE2ECA56-C3A7-04B9-94DD-CF45370D95B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7200" y="2618452"/>
            <a:ext cx="6537911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solidFill>
                  <a:srgbClr val="00544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628031-D1D4-203B-0455-27E1E6CB54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39313"/>
            <a:ext cx="6537911" cy="40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 spc="300">
                <a:solidFill>
                  <a:schemeClr val="bg1"/>
                </a:solidFill>
                <a:latin typeface="Proxima Nova Rg" panose="02000506030000020004" pitchFamily="2" charset="77"/>
              </a:defRPr>
            </a:lvl2pPr>
            <a:lvl3pPr>
              <a:defRPr sz="1000" spc="300">
                <a:solidFill>
                  <a:schemeClr val="bg1"/>
                </a:solidFill>
                <a:latin typeface="Proxima Nova Rg" panose="02000506030000020004" pitchFamily="2" charset="77"/>
              </a:defRPr>
            </a:lvl3pPr>
            <a:lvl4pPr>
              <a:defRPr sz="1000" spc="300">
                <a:solidFill>
                  <a:schemeClr val="bg1"/>
                </a:solidFill>
                <a:latin typeface="Proxima Nova Rg" panose="02000506030000020004" pitchFamily="2" charset="77"/>
              </a:defRPr>
            </a:lvl4pPr>
            <a:lvl5pPr>
              <a:defRPr sz="1000" spc="300">
                <a:solidFill>
                  <a:schemeClr val="bg1"/>
                </a:solidFill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Date, Affiliation, Etc.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D28BAF-E734-12D1-AA58-E4143522D9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0116" b="15764"/>
          <a:stretch/>
        </p:blipFill>
        <p:spPr>
          <a:xfrm rot="10800000">
            <a:off x="0" y="0"/>
            <a:ext cx="9144000" cy="86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411CC-CAE0-BDB7-2E09-758240A07AB8}"/>
              </a:ext>
            </a:extLst>
          </p:cNvPr>
          <p:cNvSpPr txBox="1"/>
          <p:nvPr userDrawn="1"/>
        </p:nvSpPr>
        <p:spPr>
          <a:xfrm>
            <a:off x="457200" y="263500"/>
            <a:ext cx="523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pic>
        <p:nvPicPr>
          <p:cNvPr id="4" name="Picture 3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EBB2AE7D-6D59-C17F-F855-83D7ADCE4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998" y="115632"/>
            <a:ext cx="99528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8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- Bullets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5D771992-A686-7FE3-6717-13514083F0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1535C-66DB-B73B-58D1-1A3CE751EFF2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590A0C-758C-9C2A-5E6C-1AB71294742A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E79E6-7FB8-0176-A0C9-EF13474EEE4B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52B4A1-7EFA-A2AE-CF36-57AB3598DD2E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689D7F-B32D-71FF-81D7-D22BBE16B9C7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94CB81-15DA-C104-85B8-F476497D5DD0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03E9F7-2CC4-34C6-253E-7E52CCC9EE8E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17C8B1A-3420-9C0A-08F4-77C65E5356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199" y="1360439"/>
            <a:ext cx="8131495" cy="310049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_Image - Bullets Green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854A5B-EA9B-CA41-17C1-D6CA816FB609}"/>
              </a:ext>
            </a:extLst>
          </p:cNvPr>
          <p:cNvSpPr/>
          <p:nvPr userDrawn="1"/>
        </p:nvSpPr>
        <p:spPr>
          <a:xfrm rot="10800000">
            <a:off x="-1" y="3272755"/>
            <a:ext cx="9144000" cy="1870745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5D771992-A686-7FE3-6717-13514083F0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8499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DF87A-0B4D-544E-CD6C-F2CE07204D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538498"/>
            <a:ext cx="4114800" cy="397053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057DF3-EA83-5676-90AC-C3A9E567AD8C}"/>
              </a:ext>
            </a:extLst>
          </p:cNvPr>
          <p:cNvSpPr/>
          <p:nvPr userDrawn="1"/>
        </p:nvSpPr>
        <p:spPr>
          <a:xfrm>
            <a:off x="457199" y="1321532"/>
            <a:ext cx="3830867" cy="3393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7B5BEF-9650-F000-8583-04337D27F0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5652" y="1468051"/>
            <a:ext cx="3539151" cy="310049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890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_Image - Bullets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5D771992-A686-7FE3-6717-13514083F0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96F277D-4917-7762-788C-DCD78B62A5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538498"/>
            <a:ext cx="4114800" cy="397053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77C6E9-ECF9-FF98-0661-357EA9A6F97F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252472-AE63-CBE7-10A6-53A699F3ACA0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175CEA-B2A1-2DCC-3960-14E07A40DA90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6F781-DC0B-4DBF-B26D-AB5EE0731659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BB746B-C35E-A730-CD9C-B0AD141C39D5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F7F952-1CB8-68F1-1039-59B4D1F5E7CB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DD6FC2-E570-1D86-C563-73172F5F703C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12A12F7-99DE-DEFD-7612-F0A091E888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199" y="1383119"/>
            <a:ext cx="3830867" cy="313235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86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Green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2D1572-0F9C-9088-4C2E-0F3430FD49EE}"/>
              </a:ext>
            </a:extLst>
          </p:cNvPr>
          <p:cNvSpPr/>
          <p:nvPr userDrawn="1"/>
        </p:nvSpPr>
        <p:spPr>
          <a:xfrm rot="10800000">
            <a:off x="-1" y="3272755"/>
            <a:ext cx="9144000" cy="1870745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chemeClr val="bg2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3388EF-57E7-79BF-1286-D2F5A85CE618}"/>
              </a:ext>
            </a:extLst>
          </p:cNvPr>
          <p:cNvSpPr/>
          <p:nvPr userDrawn="1"/>
        </p:nvSpPr>
        <p:spPr>
          <a:xfrm>
            <a:off x="457199" y="1321532"/>
            <a:ext cx="3830867" cy="3393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F9C26FE-2B90-0139-5B7A-466F4FE40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5652" y="1468051"/>
            <a:ext cx="3539151" cy="310049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C0D97-F860-E7FA-3E4B-92BF4FDB7FCA}"/>
              </a:ext>
            </a:extLst>
          </p:cNvPr>
          <p:cNvSpPr/>
          <p:nvPr userDrawn="1"/>
        </p:nvSpPr>
        <p:spPr>
          <a:xfrm>
            <a:off x="4855934" y="1321532"/>
            <a:ext cx="3830867" cy="3393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43E428-13B2-D55C-38FD-F2EE756CD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4387" y="1468051"/>
            <a:ext cx="3539151" cy="310049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637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BE9545-C3D7-AF24-A56D-CF670E130DE4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802C74-684D-B113-70A3-7238DEB3FB4D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55D3AA-8A02-38E6-B894-762DE00B6213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92F8C-7901-1DD0-85A0-5AD63266C094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1B308F-1F65-4E7C-DA49-25FDC4759A89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20DC31-E614-1B2C-8D87-3EE2734E0AA1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236AC3-0F01-819E-3C8F-78A101E12DB5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A5F2867-0BED-5A19-17BC-F96C68BA50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376678"/>
            <a:ext cx="3830867" cy="313234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E11966D-B135-DF2E-2F7D-453E56F4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2886" y="1376678"/>
            <a:ext cx="3830867" cy="31323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14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Sample Timeline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E45292-4605-D455-2987-93CBAE9AEF06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2522C3-4E75-D29B-7020-1997C95D159D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895021-D6E9-3D69-379B-DEAD1C2F687B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D5E6DD-866D-619A-158E-9EC72D488F3B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D244E0-96F8-122D-EB93-0B916B8DB1CB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1ECD0-DB25-0A8E-0EC0-7F1DACDFB4E5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A41F5C-3ED8-0255-612C-0F168C794158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5714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y_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EEA0A0-9F83-40E0-BC02-F3A3A9057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38" y="0"/>
            <a:ext cx="9159876" cy="24415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F70E78-F9EF-09EC-9DB1-C3FDFD14136A}"/>
              </a:ext>
            </a:extLst>
          </p:cNvPr>
          <p:cNvSpPr/>
          <p:nvPr userDrawn="1"/>
        </p:nvSpPr>
        <p:spPr>
          <a:xfrm>
            <a:off x="893618" y="1371599"/>
            <a:ext cx="1802822" cy="1802822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22F565-401F-DC24-232D-C7624AC51052}"/>
              </a:ext>
            </a:extLst>
          </p:cNvPr>
          <p:cNvSpPr/>
          <p:nvPr userDrawn="1"/>
        </p:nvSpPr>
        <p:spPr>
          <a:xfrm>
            <a:off x="3670583" y="1371599"/>
            <a:ext cx="1802822" cy="1802822"/>
          </a:xfrm>
          <a:prstGeom prst="ellipse">
            <a:avLst/>
          </a:prstGeom>
          <a:solidFill>
            <a:srgbClr val="D06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CAA77F-61C2-EB1E-B58A-F0C5D93530D5}"/>
              </a:ext>
            </a:extLst>
          </p:cNvPr>
          <p:cNvSpPr/>
          <p:nvPr userDrawn="1"/>
        </p:nvSpPr>
        <p:spPr>
          <a:xfrm>
            <a:off x="6447548" y="1371599"/>
            <a:ext cx="1802822" cy="1802822"/>
          </a:xfrm>
          <a:prstGeom prst="ellipse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9B2BBC-2BEA-8AE7-3E67-F95BB7C78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0738" y="3201445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883AC2-DB00-BE04-135C-C2241F254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773" y="3201446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13708E2-C592-77A0-624F-56FDB048B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715" y="3201445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A267A7-D932-7A54-BE44-22C645E1E6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34654" y="1812635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5F96A782-EEF0-7AF7-1F96-AF99535D48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11619" y="1802821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6D12EF-A400-B3A8-E4B1-E03982D06C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88596" y="1799304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Google Shape;14;p3">
            <a:extLst>
              <a:ext uri="{FF2B5EF4-FFF2-40B4-BE49-F238E27FC236}">
                <a16:creationId xmlns:a16="http://schemas.microsoft.com/office/drawing/2014/main" id="{096EF749-5DE6-45D6-FE2F-19D7C5DEC07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95549" y="536216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C7A6ED-A612-CDAC-1CF0-A32795CC0342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442F5-1698-950B-7DBC-E629D541BC31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E326F3-C6C5-6123-1AEB-7791AEF71172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496115-31CF-5E2B-8FEF-A5E68B25D2FB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E14091-BF5C-A441-FF59-FF8C0F11B507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E6DA2C-CA06-448D-F770-742135641AF6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C45F50-DCA9-5FE9-1FFE-50851E337E97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9591E4C-0AD6-65B5-94CA-E098F2E3C7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772" y="3720995"/>
            <a:ext cx="2322513" cy="115115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5347C15-18F1-A267-3E0F-5834C68F17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738" y="3720995"/>
            <a:ext cx="2322513" cy="115115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E983698-119C-4407-1998-1A75F95427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87714" y="3720995"/>
            <a:ext cx="2322513" cy="115115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706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3_Key_Ideas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77C7EE-8F9F-F47F-C947-73807161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7" y="407130"/>
            <a:ext cx="3620496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3649F8D-C1E9-FFE0-AB59-5803E226E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846" y="836569"/>
            <a:ext cx="2929882" cy="4925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15921-F63E-2B5B-C094-06192884280E}"/>
              </a:ext>
            </a:extLst>
          </p:cNvPr>
          <p:cNvSpPr/>
          <p:nvPr userDrawn="1"/>
        </p:nvSpPr>
        <p:spPr>
          <a:xfrm>
            <a:off x="4382117" y="407130"/>
            <a:ext cx="1235806" cy="12358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D06F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563F32BF-1472-7D0E-AE07-C5AEEF6C588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26034" y="651047"/>
            <a:ext cx="747972" cy="74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4F287A-4E84-2C6C-0863-FD2928516DC3}"/>
              </a:ext>
            </a:extLst>
          </p:cNvPr>
          <p:cNvSpPr/>
          <p:nvPr userDrawn="1"/>
        </p:nvSpPr>
        <p:spPr>
          <a:xfrm>
            <a:off x="4382117" y="1858306"/>
            <a:ext cx="1235806" cy="12358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B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52FD1F32-E21F-08E8-EC44-4430FC287F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26034" y="2102223"/>
            <a:ext cx="747972" cy="74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2524FB-A87E-D676-DCF8-3862AE58D337}"/>
              </a:ext>
            </a:extLst>
          </p:cNvPr>
          <p:cNvSpPr/>
          <p:nvPr userDrawn="1"/>
        </p:nvSpPr>
        <p:spPr>
          <a:xfrm>
            <a:off x="4382117" y="3297720"/>
            <a:ext cx="1235806" cy="12358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805F9BB5-1368-CB01-7374-855089CA09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26034" y="3541637"/>
            <a:ext cx="747972" cy="747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BCFF0F8-C9CF-2C8F-3B93-93CC1F93DA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6960" y="437648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86AB746-BBBB-585C-D249-8B0191BEC6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26960" y="1858306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174453A-1068-A1E4-6DB5-CBFE1849B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26960" y="3295375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D2BDA-E580-BF51-D16E-4BED3DC7B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26961" y="1005574"/>
            <a:ext cx="2322512" cy="7084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FFD200"/>
              </a:buClr>
              <a:buFont typeface="Wingdings" pitchFamily="2" charset="2"/>
              <a:buChar char="§"/>
              <a:defRPr sz="2000" b="1">
                <a:solidFill>
                  <a:schemeClr val="bg2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chemeClr val="bg2"/>
                </a:solidFill>
              </a:defRPr>
            </a:lvl2pPr>
            <a:lvl3pPr marL="1257300" indent="-34290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9B8057-0006-1911-78DC-8F3C84BE83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26960" y="2438439"/>
            <a:ext cx="2322512" cy="7084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FFD200"/>
              </a:buClr>
              <a:buFont typeface="Wingdings" pitchFamily="2" charset="2"/>
              <a:buChar char="§"/>
              <a:defRPr sz="2000" b="1">
                <a:solidFill>
                  <a:schemeClr val="bg2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chemeClr val="bg2"/>
                </a:solidFill>
              </a:defRPr>
            </a:lvl2pPr>
            <a:lvl3pPr marL="1257300" indent="-34290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B14BD7-9D0D-C142-9F23-238FAE22BD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6960" y="3889794"/>
            <a:ext cx="2322512" cy="7084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FFD200"/>
              </a:buClr>
              <a:buFont typeface="Wingdings" pitchFamily="2" charset="2"/>
              <a:buChar char="§"/>
              <a:defRPr sz="2000" b="1">
                <a:solidFill>
                  <a:schemeClr val="bg2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chemeClr val="bg2"/>
                </a:solidFill>
              </a:defRPr>
            </a:lvl2pPr>
            <a:lvl3pPr marL="1257300" indent="-34290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184EAA2-F709-B3A2-E7B2-579653A2E6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8562" y="1448447"/>
            <a:ext cx="2926450" cy="289772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886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Description_3_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F3158-3537-0A07-DBE7-40D8DFD58CC4}"/>
              </a:ext>
            </a:extLst>
          </p:cNvPr>
          <p:cNvSpPr/>
          <p:nvPr userDrawn="1"/>
        </p:nvSpPr>
        <p:spPr>
          <a:xfrm>
            <a:off x="0" y="-30203"/>
            <a:ext cx="9159113" cy="19823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03C64213-3690-CE6F-D29C-1A13DF52E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" y="-30203"/>
            <a:ext cx="9155558" cy="198231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9B2BBC-2BEA-8AE7-3E67-F95BB7C78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0738" y="3201445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883AC2-DB00-BE04-135C-C2241F254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773" y="3201446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13708E2-C592-77A0-624F-56FDB048B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715" y="3201445"/>
            <a:ext cx="2322512" cy="492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005447"/>
                </a:solidFill>
              </a:defRPr>
            </a:lvl1pPr>
            <a:lvl2pPr>
              <a:defRPr sz="2000" b="1">
                <a:solidFill>
                  <a:srgbClr val="005447"/>
                </a:solidFill>
              </a:defRPr>
            </a:lvl2pPr>
            <a:lvl3pPr>
              <a:defRPr sz="2000" b="1">
                <a:solidFill>
                  <a:srgbClr val="005447"/>
                </a:solidFill>
              </a:defRPr>
            </a:lvl3pPr>
            <a:lvl4pPr>
              <a:defRPr sz="2000" b="1">
                <a:solidFill>
                  <a:srgbClr val="005447"/>
                </a:solidFill>
              </a:defRPr>
            </a:lvl4pPr>
            <a:lvl5pPr>
              <a:defRPr sz="2000" b="1">
                <a:solidFill>
                  <a:srgbClr val="005447"/>
                </a:solidFill>
              </a:defRPr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A267A7-D932-7A54-BE44-22C645E1E6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34654" y="2180699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5F96A782-EEF0-7AF7-1F96-AF99535D48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11619" y="2170885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6D12EF-A400-B3A8-E4B1-E03982D06C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88596" y="2167368"/>
            <a:ext cx="920750" cy="92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274D1043-5F61-386A-0CB2-590E57503AA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56560" y="632075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8C2A361-3CB0-1A4C-B41C-B45205C811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3773" y="3728967"/>
            <a:ext cx="2322512" cy="87831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0">
                <a:solidFill>
                  <a:srgbClr val="5F5F5F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rgbClr val="5F5F5F"/>
                </a:solidFill>
              </a:defRPr>
            </a:lvl2pPr>
            <a:lvl3pPr marL="914400" indent="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None/>
              <a:defRPr sz="1800">
                <a:solidFill>
                  <a:srgbClr val="5F5F5F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84CFFAA-673F-67AA-F734-2FB662DEAE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0738" y="3728967"/>
            <a:ext cx="2322512" cy="87831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0">
                <a:solidFill>
                  <a:srgbClr val="5F5F5F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rgbClr val="5F5F5F"/>
                </a:solidFill>
              </a:defRPr>
            </a:lvl2pPr>
            <a:lvl3pPr marL="914400" indent="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None/>
              <a:defRPr sz="1800">
                <a:solidFill>
                  <a:srgbClr val="5F5F5F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1890CE-A0D9-5959-1868-D704D12018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7703" y="3728966"/>
            <a:ext cx="2322512" cy="87831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0">
                <a:solidFill>
                  <a:srgbClr val="5F5F5F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8BB0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rgbClr val="5F5F5F"/>
                </a:solidFill>
              </a:defRPr>
            </a:lvl2pPr>
            <a:lvl3pPr marL="914400" indent="0">
              <a:lnSpc>
                <a:spcPts val="2000"/>
              </a:lnSpc>
              <a:buClr>
                <a:srgbClr val="D06F1A"/>
              </a:buClr>
              <a:buFont typeface="Arial" panose="020B0604020202020204" pitchFamily="34" charset="0"/>
              <a:buNone/>
              <a:defRPr sz="1800">
                <a:solidFill>
                  <a:srgbClr val="5F5F5F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36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_Image Varia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B9FF34-E6D0-133F-B41C-98A34A1A8908}"/>
              </a:ext>
            </a:extLst>
          </p:cNvPr>
          <p:cNvSpPr/>
          <p:nvPr userDrawn="1"/>
        </p:nvSpPr>
        <p:spPr>
          <a:xfrm>
            <a:off x="0" y="0"/>
            <a:ext cx="3061901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0CD14BFF-821A-2B65-5125-BDF63DE32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44579" y="1037018"/>
            <a:ext cx="5143499" cy="3069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7A08EF-50A4-344D-63D2-EFA60175965C}"/>
              </a:ext>
            </a:extLst>
          </p:cNvPr>
          <p:cNvSpPr/>
          <p:nvPr userDrawn="1"/>
        </p:nvSpPr>
        <p:spPr>
          <a:xfrm rot="10800000">
            <a:off x="-1" y="3272753"/>
            <a:ext cx="3061902" cy="1870746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8818" y="1041512"/>
            <a:ext cx="4712492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993319-7237-608B-760A-076DC5B215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689" y="568235"/>
            <a:ext cx="2439555" cy="37294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11A0397-6345-13C2-94D5-2749D18A64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98818" y="1682791"/>
            <a:ext cx="4712492" cy="26148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0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77C7EE-8F9F-F47F-C947-738071612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75AC8-78E7-FBF3-86AA-4355D51978AA}"/>
              </a:ext>
            </a:extLst>
          </p:cNvPr>
          <p:cNvSpPr txBox="1"/>
          <p:nvPr userDrawn="1"/>
        </p:nvSpPr>
        <p:spPr>
          <a:xfrm>
            <a:off x="1580083" y="762061"/>
            <a:ext cx="234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D9DD2-3455-A5C1-35C3-2994E2108628}"/>
              </a:ext>
            </a:extLst>
          </p:cNvPr>
          <p:cNvSpPr/>
          <p:nvPr userDrawn="1"/>
        </p:nvSpPr>
        <p:spPr>
          <a:xfrm>
            <a:off x="906846" y="690856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white line drawing of a checklist and a pencil&#10;&#10;Description automatically generated">
            <a:extLst>
              <a:ext uri="{FF2B5EF4-FFF2-40B4-BE49-F238E27FC236}">
                <a16:creationId xmlns:a16="http://schemas.microsoft.com/office/drawing/2014/main" id="{CD9C782A-71CF-53D5-BD9B-C69D7B8E55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95" y="738761"/>
            <a:ext cx="569819" cy="56981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2F4CB1-93C7-CF15-8176-E394AB4E94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0297" y="1678814"/>
            <a:ext cx="6717086" cy="25832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29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_Image Varia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B9FF34-E6D0-133F-B41C-98A34A1A8908}"/>
              </a:ext>
            </a:extLst>
          </p:cNvPr>
          <p:cNvSpPr/>
          <p:nvPr userDrawn="1"/>
        </p:nvSpPr>
        <p:spPr>
          <a:xfrm>
            <a:off x="6082088" y="0"/>
            <a:ext cx="3061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0CD14BFF-821A-2B65-5125-BDF63DE32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1288" y="1040800"/>
            <a:ext cx="5143500" cy="30618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564833-5825-862F-25DB-B013C019C670}"/>
              </a:ext>
            </a:extLst>
          </p:cNvPr>
          <p:cNvSpPr/>
          <p:nvPr userDrawn="1"/>
        </p:nvSpPr>
        <p:spPr>
          <a:xfrm rot="10800000">
            <a:off x="6082085" y="3269296"/>
            <a:ext cx="3061902" cy="1874203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3687" y="999300"/>
            <a:ext cx="4712492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993319-7237-608B-760A-076DC5B215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0631" y="648518"/>
            <a:ext cx="2439555" cy="37294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C842D5D-17BE-0973-0A3D-69DE05B492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687" y="1668830"/>
            <a:ext cx="4712492" cy="270913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15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_Image Varia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B9FF34-E6D0-133F-B41C-98A34A1A8908}"/>
              </a:ext>
            </a:extLst>
          </p:cNvPr>
          <p:cNvSpPr/>
          <p:nvPr userDrawn="1"/>
        </p:nvSpPr>
        <p:spPr>
          <a:xfrm>
            <a:off x="-7561" y="1530557"/>
            <a:ext cx="9159112" cy="36129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9A3591-4627-86BB-A02C-2BF61C95DDE0}"/>
              </a:ext>
            </a:extLst>
          </p:cNvPr>
          <p:cNvSpPr/>
          <p:nvPr userDrawn="1"/>
        </p:nvSpPr>
        <p:spPr>
          <a:xfrm rot="10800000">
            <a:off x="-1" y="3279283"/>
            <a:ext cx="9159112" cy="1864216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0CD14BFF-821A-2B65-5125-BDF63DE32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0557"/>
            <a:ext cx="9144000" cy="3612941"/>
          </a:xfrm>
          <a:prstGeom prst="rect">
            <a:avLst/>
          </a:prstGeom>
        </p:spPr>
      </p:pic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23687" y="635760"/>
            <a:ext cx="4712492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993319-7237-608B-760A-076DC5B215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8183" y="0"/>
            <a:ext cx="3535818" cy="514349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935AF-D090-A005-8D22-DD4E196A001C}"/>
              </a:ext>
            </a:extLst>
          </p:cNvPr>
          <p:cNvSpPr/>
          <p:nvPr userDrawn="1"/>
        </p:nvSpPr>
        <p:spPr>
          <a:xfrm>
            <a:off x="589738" y="1749962"/>
            <a:ext cx="4746441" cy="2934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A622A0-27F7-AC2B-96C6-5C6DB51256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489" y="1862398"/>
            <a:ext cx="4548606" cy="269564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58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Sample Bar Chart</a:t>
            </a:r>
            <a:endParaRPr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199CA52-05F5-A500-61D9-B5EF77715530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38538" y="1358900"/>
            <a:ext cx="5130800" cy="31146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4F77B7-245A-FA62-9D9C-66B0E6C79337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3A77DF-C1C5-4A86-BD06-A3442ECA2567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22E65D-1A76-2916-AAD8-923EE12EAC32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401976-355D-A2CE-2B1F-0A9BD2A7E112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0A3FA3-0AFD-58A5-4641-71BA11BDCCB8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4F6EFA-AB10-5098-F4D9-D2110D7A89FB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975837-28C0-5C69-B211-A7F13CF070A1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EB14848-9C26-06BC-1693-28BEA73B36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358899"/>
            <a:ext cx="2926450" cy="311467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260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56561" y="112438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Sample Map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7EA769-D27A-58D0-9FAC-0B9599E65A00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C14517-F4AE-845A-4D49-F1F72D8A1D43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7DC30D-46C5-4A0F-CE9C-3F5BC107527D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40F22-3A46-98E6-9E9D-CD6628EA853F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CC28F3-2A67-A4D2-0496-42C41B5AE647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483ECD-80FF-35FD-0AFF-39353A585201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C7D68C-242E-3D61-282D-8050CD909BA7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374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Sample Trend Line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2C23FD-1450-DF80-FA56-64102494A416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1074E6-6F4C-F52D-3E24-5702B4597F5C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440189-DD37-B897-5C65-CBBB8318BF27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1BBFD2-DC42-CA7A-4F49-AE27FC751C3E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300906-13A1-1222-AA2E-F15174568C9F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EE4342-241F-58FD-988D-813BBCE1D104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123C2C-98E5-C086-B775-0D4B194C9917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AFDEDAE-166B-19D8-D1D5-A522A7D42B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1358900"/>
            <a:ext cx="2926450" cy="311467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90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;p3">
            <a:extLst>
              <a:ext uri="{FF2B5EF4-FFF2-40B4-BE49-F238E27FC236}">
                <a16:creationId xmlns:a16="http://schemas.microsoft.com/office/drawing/2014/main" id="{F75AB909-9691-77C6-AAAC-44278C1D93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2060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Sample Table</a:t>
            </a:r>
            <a:endParaRPr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527304E-55AF-AD62-355A-C5753F3A7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11440"/>
            <a:ext cx="8211599" cy="35789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0000"/>
              </a:buClr>
              <a:buFont typeface="Arial" panose="020B0604020202020204" pitchFamily="34" charset="0"/>
              <a:buNone/>
              <a:defRPr sz="1600" b="1">
                <a:solidFill>
                  <a:srgbClr val="5F5F5F"/>
                </a:solidFill>
              </a:defRPr>
            </a:lvl1pPr>
            <a:lvl2pPr marL="571500" indent="-285750">
              <a:buClr>
                <a:srgbClr val="000000"/>
              </a:buClr>
              <a:buFont typeface="Arial" panose="020B0604020202020204" pitchFamily="34" charset="0"/>
              <a:buChar char="•"/>
              <a:defRPr sz="1800">
                <a:solidFill>
                  <a:srgbClr val="1D1D1D"/>
                </a:solidFill>
              </a:defRPr>
            </a:lvl2pPr>
            <a:lvl3pPr>
              <a:defRPr sz="1600">
                <a:solidFill>
                  <a:srgbClr val="1D1D1D"/>
                </a:solidFill>
              </a:defRPr>
            </a:lvl3pPr>
            <a:lvl4pPr>
              <a:defRPr sz="1400">
                <a:solidFill>
                  <a:srgbClr val="1D1D1D"/>
                </a:solidFill>
              </a:defRPr>
            </a:lvl4pPr>
            <a:lvl5pPr>
              <a:defRPr sz="14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SOURCE: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8E4EEB-6F3F-AA24-28FF-061C02ADB5FE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028516-E8CD-68BD-460A-E40353A90734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25DD57-574D-BDCF-DAC7-1CC4468C1370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E75539-A33D-A041-E0E3-E77D0C6EBE5D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91C8D9-3283-B2E9-7E45-828A6F66A1FB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BCCE76-3155-4E4F-A996-94413D1C76E2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5DDD22-F3C2-8CD4-A997-8218DE2D11C4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533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FBBFAA0-FEFC-430A-9875-DCF3C401B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B8A39-92AA-39AF-2CFB-227438516E32}"/>
              </a:ext>
            </a:extLst>
          </p:cNvPr>
          <p:cNvSpPr txBox="1"/>
          <p:nvPr userDrawn="1"/>
        </p:nvSpPr>
        <p:spPr>
          <a:xfrm>
            <a:off x="1984024" y="817241"/>
            <a:ext cx="2225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E62949-F3A9-26C7-6618-14EB18F960D2}"/>
              </a:ext>
            </a:extLst>
          </p:cNvPr>
          <p:cNvSpPr/>
          <p:nvPr userDrawn="1"/>
        </p:nvSpPr>
        <p:spPr>
          <a:xfrm>
            <a:off x="1210297" y="761425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line drawing of a paper and a hand&#10;&#10;Description automatically generated">
            <a:extLst>
              <a:ext uri="{FF2B5EF4-FFF2-40B4-BE49-F238E27FC236}">
                <a16:creationId xmlns:a16="http://schemas.microsoft.com/office/drawing/2014/main" id="{5CC4A965-C188-76E4-EA95-017975608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71" y="821835"/>
            <a:ext cx="551329" cy="551329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F3E7637-3C55-23D8-37EE-575E17AA9B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297" y="1662979"/>
            <a:ext cx="6705196" cy="26148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4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8DF392-1625-5D33-BB6F-484CA157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B2B334-3304-E421-A157-461EF63F03A3}"/>
              </a:ext>
            </a:extLst>
          </p:cNvPr>
          <p:cNvSpPr txBox="1"/>
          <p:nvPr userDrawn="1"/>
        </p:nvSpPr>
        <p:spPr>
          <a:xfrm>
            <a:off x="1884250" y="817241"/>
            <a:ext cx="2365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56E8F7-0486-6CD0-7B84-966E65DF1848}"/>
              </a:ext>
            </a:extLst>
          </p:cNvPr>
          <p:cNvSpPr/>
          <p:nvPr userDrawn="1"/>
        </p:nvSpPr>
        <p:spPr>
          <a:xfrm>
            <a:off x="1211058" y="761425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line drawing of a gear and a pencil&#10;&#10;Description automatically generated">
            <a:extLst>
              <a:ext uri="{FF2B5EF4-FFF2-40B4-BE49-F238E27FC236}">
                <a16:creationId xmlns:a16="http://schemas.microsoft.com/office/drawing/2014/main" id="{058358E7-8437-3F23-855D-CC77EFB93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1" t="19717" r="19717" b="21821"/>
          <a:stretch/>
        </p:blipFill>
        <p:spPr>
          <a:xfrm>
            <a:off x="1210231" y="817241"/>
            <a:ext cx="560734" cy="484714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6262540-E347-4692-5A49-66D9AC6410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297" y="1662979"/>
            <a:ext cx="6705196" cy="26148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69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ults_Paragraph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9E1399-C784-9AF0-BD06-51FB16512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E9B2F-9FD0-C5FE-A391-F909F54B7F3D}"/>
              </a:ext>
            </a:extLst>
          </p:cNvPr>
          <p:cNvSpPr txBox="1"/>
          <p:nvPr userDrawn="1"/>
        </p:nvSpPr>
        <p:spPr>
          <a:xfrm>
            <a:off x="1984024" y="817241"/>
            <a:ext cx="1385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9F2546-A0EF-9228-2664-06561FF1EE90}"/>
              </a:ext>
            </a:extLst>
          </p:cNvPr>
          <p:cNvSpPr/>
          <p:nvPr userDrawn="1"/>
        </p:nvSpPr>
        <p:spPr>
          <a:xfrm>
            <a:off x="1210297" y="761425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9F03B38F-BC81-892F-9021-64F000D6A4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812" y="848885"/>
            <a:ext cx="471896" cy="471896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5944ADC-3D65-C3F6-070F-AEEE7DFF03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297" y="1662979"/>
            <a:ext cx="6705196" cy="26148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0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Cards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9E1399-C784-9AF0-BD06-51FB16512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7552" y="0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76707C-8DE3-7A98-C219-4677A8C46C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49" y="2466567"/>
            <a:ext cx="2009472" cy="345480"/>
          </a:xfrm>
          <a:prstGeom prst="rect">
            <a:avLst/>
          </a:prstGeom>
        </p:spPr>
        <p:txBody>
          <a:bodyPr lIns="0">
            <a:noAutofit/>
          </a:bodyPr>
          <a:lstStyle>
            <a:lvl1pPr marL="114300" indent="0">
              <a:lnSpc>
                <a:spcPct val="100000"/>
              </a:lnSpc>
              <a:buNone/>
              <a:defRPr sz="1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/>
              <a:t>Key Point 1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983C320-D69E-1DB3-6C31-879C98B3B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9137" y="2466567"/>
            <a:ext cx="2009472" cy="345480"/>
          </a:xfrm>
          <a:prstGeom prst="rect">
            <a:avLst/>
          </a:prstGeom>
        </p:spPr>
        <p:txBody>
          <a:bodyPr lIns="0">
            <a:noAutofit/>
          </a:bodyPr>
          <a:lstStyle>
            <a:lvl1pPr marL="114300" indent="0">
              <a:lnSpc>
                <a:spcPct val="100000"/>
              </a:lnSpc>
              <a:buNone/>
              <a:defRPr sz="1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/>
              <a:t>Key Point 2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8921510-6D4F-A304-EA0A-DAE8C794A5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925" y="2466567"/>
            <a:ext cx="2009472" cy="345480"/>
          </a:xfrm>
          <a:prstGeom prst="rect">
            <a:avLst/>
          </a:prstGeom>
        </p:spPr>
        <p:txBody>
          <a:bodyPr lIns="0">
            <a:noAutofit/>
          </a:bodyPr>
          <a:lstStyle>
            <a:lvl1pPr marL="114300" indent="0">
              <a:lnSpc>
                <a:spcPct val="100000"/>
              </a:lnSpc>
              <a:buNone/>
              <a:defRPr sz="18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lang="en-US"/>
              <a:t>Key Point 3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CD6DA59-7202-B2EE-4B9E-D550E4D12E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2348" y="1421941"/>
            <a:ext cx="2009471" cy="10446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000">
                <a:latin typeface="Helvetica" pitchFamily="2" charset="0"/>
              </a:defRPr>
            </a:lvl1pPr>
          </a:lstStyle>
          <a:p>
            <a:r>
              <a:rPr lang="en-US"/>
              <a:t>Add an image or graphic that reflects this key point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4ECAC7D-7AD1-2D97-41A2-2673B76E2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19135" y="1421941"/>
            <a:ext cx="2009471" cy="10446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000">
                <a:latin typeface="Helvetica" pitchFamily="2" charset="0"/>
              </a:defRPr>
            </a:lvl1pPr>
          </a:lstStyle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an image or graphic that reflects this key point</a:t>
            </a:r>
          </a:p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68B429F-E9F6-8BA1-225B-C79790D3F5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15926" y="1421940"/>
            <a:ext cx="2009471" cy="10446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000">
                <a:latin typeface="Helvetica" pitchFamily="2" charset="0"/>
              </a:defRPr>
            </a:lvl1pPr>
          </a:lstStyle>
          <a:p>
            <a:pPr marL="1143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an image or graphic that reflects this key point</a:t>
            </a:r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BC5BD-9CB2-A233-BADD-AC78093EEAAE}"/>
              </a:ext>
            </a:extLst>
          </p:cNvPr>
          <p:cNvSpPr txBox="1"/>
          <p:nvPr userDrawn="1"/>
        </p:nvSpPr>
        <p:spPr>
          <a:xfrm>
            <a:off x="2109310" y="689495"/>
            <a:ext cx="1385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7BD41D-9FF5-D996-41FD-BDA11CF8DC6F}"/>
              </a:ext>
            </a:extLst>
          </p:cNvPr>
          <p:cNvSpPr/>
          <p:nvPr userDrawn="1"/>
        </p:nvSpPr>
        <p:spPr>
          <a:xfrm>
            <a:off x="1335583" y="633679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40364F31-D92E-4ACE-C7F8-414228E2CD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905" y="728181"/>
            <a:ext cx="471896" cy="471896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F05883D-66E7-466B-AC08-0780AB0F19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22347" y="2873695"/>
            <a:ext cx="2009472" cy="1404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E03D11D-BE6A-7969-A5AD-0D89B7F5DD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9134" y="2873695"/>
            <a:ext cx="2009472" cy="1404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FD01DE3-B591-A75F-0688-0A6872E30A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5925" y="2870324"/>
            <a:ext cx="2009472" cy="14041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36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B61283-D6CE-A2ED-45AF-2461B17B1204}"/>
              </a:ext>
            </a:extLst>
          </p:cNvPr>
          <p:cNvSpPr/>
          <p:nvPr userDrawn="1"/>
        </p:nvSpPr>
        <p:spPr>
          <a:xfrm rot="10800000">
            <a:off x="-1" y="3272755"/>
            <a:ext cx="9144000" cy="1870745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D4B18770-4D24-06FE-C153-833D51762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55558" cy="5143500"/>
          </a:xfrm>
          <a:prstGeom prst="rect">
            <a:avLst/>
          </a:prstGeom>
        </p:spPr>
      </p:pic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33F58E2F-A7AD-5E21-9035-877C4D1082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2993851"/>
            <a:ext cx="52363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bg2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9367BAD8-E408-6626-DD62-06C559F1B4FF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3983593"/>
            <a:ext cx="6537911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3425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9E1399-C784-9AF0-BD06-51FB16512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75AC8-78E7-FBF3-86AA-4355D51978AA}"/>
              </a:ext>
            </a:extLst>
          </p:cNvPr>
          <p:cNvSpPr txBox="1"/>
          <p:nvPr userDrawn="1"/>
        </p:nvSpPr>
        <p:spPr>
          <a:xfrm>
            <a:off x="1210657" y="781817"/>
            <a:ext cx="3343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2FB9A8-740D-2899-31FC-5676C1F45DBC}"/>
              </a:ext>
            </a:extLst>
          </p:cNvPr>
          <p:cNvSpPr/>
          <p:nvPr userDrawn="1"/>
        </p:nvSpPr>
        <p:spPr>
          <a:xfrm>
            <a:off x="1210657" y="726001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ight bulb with a check mark inside&#10;&#10;Description automatically generated">
            <a:extLst>
              <a:ext uri="{FF2B5EF4-FFF2-40B4-BE49-F238E27FC236}">
                <a16:creationId xmlns:a16="http://schemas.microsoft.com/office/drawing/2014/main" id="{146DBC5B-CFD6-33C3-93BC-AF329EEA2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11" y="781817"/>
            <a:ext cx="534521" cy="534521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8025F35-C50C-E620-7FAC-A2CB45B414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0297" y="1662979"/>
            <a:ext cx="6705196" cy="26148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897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69E1399-C784-9AF0-BD06-51FB16512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59" t="16194" r="7506" b="2888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55EA41-1343-0D6E-A42D-3230F3B0D1E3}"/>
              </a:ext>
            </a:extLst>
          </p:cNvPr>
          <p:cNvSpPr/>
          <p:nvPr userDrawn="1"/>
        </p:nvSpPr>
        <p:spPr>
          <a:xfrm>
            <a:off x="581986" y="407130"/>
            <a:ext cx="7980027" cy="42789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75AC8-78E7-FBF3-86AA-4355D51978AA}"/>
              </a:ext>
            </a:extLst>
          </p:cNvPr>
          <p:cNvSpPr txBox="1"/>
          <p:nvPr userDrawn="1"/>
        </p:nvSpPr>
        <p:spPr>
          <a:xfrm>
            <a:off x="1211270" y="781817"/>
            <a:ext cx="3343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>
                <a:solidFill>
                  <a:srgbClr val="006858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2FB9A8-740D-2899-31FC-5676C1F45DBC}"/>
              </a:ext>
            </a:extLst>
          </p:cNvPr>
          <p:cNvSpPr/>
          <p:nvPr userDrawn="1"/>
        </p:nvSpPr>
        <p:spPr>
          <a:xfrm>
            <a:off x="1211270" y="726001"/>
            <a:ext cx="665630" cy="665630"/>
          </a:xfrm>
          <a:prstGeom prst="ellipse">
            <a:avLst/>
          </a:prstGeom>
          <a:solidFill>
            <a:srgbClr val="0068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line drawing of a chat&#10;&#10;Description automatically generated">
            <a:extLst>
              <a:ext uri="{FF2B5EF4-FFF2-40B4-BE49-F238E27FC236}">
                <a16:creationId xmlns:a16="http://schemas.microsoft.com/office/drawing/2014/main" id="{B8AD6C43-A481-E64C-0440-E919F2B731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645" y="822921"/>
            <a:ext cx="477231" cy="477231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60967AD-5372-AF7B-3EAF-484255B665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0297" y="1678814"/>
            <a:ext cx="6717086" cy="25832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735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A181924D-4D0B-9018-8C50-3254B67AD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9155558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94E72F-2697-E0F0-4B7B-F58A01E6B214}"/>
              </a:ext>
            </a:extLst>
          </p:cNvPr>
          <p:cNvSpPr txBox="1"/>
          <p:nvPr userDrawn="1"/>
        </p:nvSpPr>
        <p:spPr>
          <a:xfrm>
            <a:off x="1917445" y="1485542"/>
            <a:ext cx="5309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0">
                <a:solidFill>
                  <a:schemeClr val="bg2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rPr>
              <a:t>Contact Us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1465BB-D401-D7EF-646D-A3D135F72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4780" y="2263405"/>
            <a:ext cx="2749550" cy="13407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Information</a:t>
            </a:r>
          </a:p>
        </p:txBody>
      </p:sp>
      <p:pic>
        <p:nvPicPr>
          <p:cNvPr id="4" name="Picture 3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9A2D1FE5-027D-E233-2D3B-BA3092E7E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7" y="4375404"/>
            <a:ext cx="995279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356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19561EB-2262-4C46-9852-643AED35CA0C}"/>
              </a:ext>
            </a:extLst>
          </p:cNvPr>
          <p:cNvSpPr txBox="1"/>
          <p:nvPr userDrawn="1"/>
        </p:nvSpPr>
        <p:spPr>
          <a:xfrm>
            <a:off x="318477" y="2662505"/>
            <a:ext cx="663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The findings and conclusions in this presentation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C53E556E-EA5F-1BFC-3C79-E65888BB0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7" y="4375404"/>
            <a:ext cx="995279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851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No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19561EB-2262-4C46-9852-643AED35CA0C}"/>
              </a:ext>
            </a:extLst>
          </p:cNvPr>
          <p:cNvSpPr txBox="1"/>
          <p:nvPr userDrawn="1"/>
        </p:nvSpPr>
        <p:spPr>
          <a:xfrm>
            <a:off x="318477" y="3270061"/>
            <a:ext cx="663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5F5F5F"/>
                </a:solidFill>
                <a:latin typeface="Calibri" panose="020F0502020204030204" pitchFamily="34" charset="0"/>
              </a:rPr>
              <a:t>TTY:  1-888-232-6348    </a:t>
            </a:r>
            <a:r>
              <a:rPr lang="en-US" sz="1200" err="1">
                <a:solidFill>
                  <a:srgbClr val="5F5F5F"/>
                </a:solidFill>
                <a:latin typeface="Calibri" panose="020F0502020204030204" pitchFamily="34" charset="0"/>
              </a:rPr>
              <a:t>www.cdc.gov</a:t>
            </a:r>
            <a:endParaRPr lang="en-US" sz="120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C53E556E-EA5F-1BFC-3C79-E65888BB0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7" y="4375404"/>
            <a:ext cx="995279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5222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pe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E47A430-9338-8374-657A-7522CBA9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9" y="5051553"/>
            <a:ext cx="9143681" cy="91440"/>
            <a:chOff x="0" y="4917031"/>
            <a:chExt cx="32917254" cy="273115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188C9F94-0BA5-1A0B-78E2-5B23275F2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917032"/>
              <a:ext cx="1554480" cy="273114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005045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BACCFC3C-8ADA-96B6-9232-39B9FBF08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74945" y="4917031"/>
              <a:ext cx="2468749" cy="273001"/>
            </a:xfrm>
            <a:custGeom>
              <a:avLst/>
              <a:gdLst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296345 w 1730918"/>
                <a:gd name="connsiteY3" fmla="*/ 1412925 h 1412925"/>
                <a:gd name="connsiteX4" fmla="*/ 1730918 w 1730918"/>
                <a:gd name="connsiteY4" fmla="*/ 0 h 1412925"/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305727 w 1730918"/>
                <a:gd name="connsiteY3" fmla="*/ 1412925 h 1412925"/>
                <a:gd name="connsiteX4" fmla="*/ 1730918 w 1730918"/>
                <a:gd name="connsiteY4" fmla="*/ 0 h 1412925"/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305727 w 1730918"/>
                <a:gd name="connsiteY3" fmla="*/ 1412925 h 1412925"/>
                <a:gd name="connsiteX4" fmla="*/ 1730918 w 1730918"/>
                <a:gd name="connsiteY4" fmla="*/ 0 h 141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918" h="1412925">
                  <a:moveTo>
                    <a:pt x="1730918" y="0"/>
                  </a:moveTo>
                  <a:lnTo>
                    <a:pt x="226543" y="0"/>
                  </a:lnTo>
                  <a:lnTo>
                    <a:pt x="0" y="1412925"/>
                  </a:lnTo>
                  <a:lnTo>
                    <a:pt x="1305727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007A69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2E8243D3-84D1-73E0-D9DC-D2B52B841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10686" y="4917032"/>
              <a:ext cx="3657600" cy="273114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005C4F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F150E885-890A-360A-F54C-1EB2E477A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554302" y="4917032"/>
              <a:ext cx="3657600" cy="273114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009681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5827130C-3300-915B-B6C1-4718B6A0629F}"/>
                </a:ext>
              </a:extLst>
            </p:cNvPr>
            <p:cNvSpPr/>
            <p:nvPr userDrawn="1"/>
          </p:nvSpPr>
          <p:spPr>
            <a:xfrm>
              <a:off x="7573397" y="4917032"/>
              <a:ext cx="2651760" cy="273114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005C4F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EEA5CF59-D696-F2C8-BBDA-576E111AE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25778" y="4917032"/>
              <a:ext cx="6400800" cy="273114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007A69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A3DC03D7-864A-24F4-2F67-AA265529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361804" y="4917032"/>
              <a:ext cx="4596561" cy="273114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009681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856DE172-FD8A-5E83-35D4-8DAAB2B6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172027" y="4917032"/>
              <a:ext cx="18745227" cy="273002"/>
            </a:xfrm>
            <a:custGeom>
              <a:avLst/>
              <a:gdLst>
                <a:gd name="connsiteX0" fmla="*/ 9391076 w 9391076"/>
                <a:gd name="connsiteY0" fmla="*/ 0 h 1412930"/>
                <a:gd name="connsiteX1" fmla="*/ 1379386 w 9391076"/>
                <a:gd name="connsiteY1" fmla="*/ 0 h 1412930"/>
                <a:gd name="connsiteX2" fmla="*/ 0 w 9391076"/>
                <a:gd name="connsiteY2" fmla="*/ 1412929 h 1412930"/>
                <a:gd name="connsiteX3" fmla="*/ 9391076 w 9391076"/>
                <a:gd name="connsiteY3" fmla="*/ 1412929 h 1412930"/>
                <a:gd name="connsiteX4" fmla="*/ 9391076 w 9391076"/>
                <a:gd name="connsiteY4" fmla="*/ 0 h 141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076" h="1412930">
                  <a:moveTo>
                    <a:pt x="9391076" y="0"/>
                  </a:moveTo>
                  <a:lnTo>
                    <a:pt x="137938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005045"/>
                </a:gs>
                <a:gs pos="78000">
                  <a:srgbClr val="006858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</p:grp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6679"/>
            <a:ext cx="8229600" cy="3132350"/>
          </a:xfr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Arial" panose="020B0604020202020204" pitchFamily="34" charset="0"/>
              <a:buChar char="•"/>
              <a:defRPr sz="2000" b="1">
                <a:solidFill>
                  <a:srgbClr val="1D1D1D"/>
                </a:solidFill>
              </a:defRPr>
            </a:lvl1pPr>
            <a:lvl2pPr marL="457200" indent="-169863">
              <a:lnSpc>
                <a:spcPts val="2000"/>
              </a:lnSpc>
              <a:buClr>
                <a:srgbClr val="005761"/>
              </a:buClr>
              <a:buFont typeface="Arial" panose="020B0604020202020204" pitchFamily="34" charset="0"/>
              <a:buChar char="-"/>
              <a:tabLst>
                <a:tab pos="400050" algn="l"/>
              </a:tabLst>
              <a:defRPr sz="1800">
                <a:solidFill>
                  <a:srgbClr val="1D1D1D"/>
                </a:solidFill>
              </a:defRPr>
            </a:lvl2pPr>
            <a:lvl3pPr>
              <a:lnSpc>
                <a:spcPts val="2000"/>
              </a:lnSpc>
              <a:buClr>
                <a:srgbClr val="5A5A5A"/>
              </a:buClr>
              <a:defRPr sz="2000">
                <a:solidFill>
                  <a:srgbClr val="1D1D1D"/>
                </a:solidFill>
              </a:defRPr>
            </a:lvl3pPr>
            <a:lvl4pPr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7F2F02-184C-4505-8466-02885693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346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006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432197" y="3072786"/>
            <a:ext cx="8254603" cy="573929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07D57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2C569F-847A-440C-95B4-42E6DB2B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197" y="3870909"/>
            <a:ext cx="5829300" cy="319683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580BE-4D1C-49FF-9A51-96DB99D2BE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32717"/>
            <a:ext cx="603083" cy="110783"/>
          </a:xfrm>
          <a:prstGeom prst="rect">
            <a:avLst/>
          </a:prstGeom>
          <a:solidFill>
            <a:srgbClr val="018BB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0B9F15-3B1D-4CC8-A828-0022A23469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32717"/>
            <a:ext cx="603083" cy="110783"/>
          </a:xfrm>
          <a:prstGeom prst="rect">
            <a:avLst/>
          </a:prstGeom>
          <a:solidFill>
            <a:srgbClr val="CF6F19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844BF-859C-4A08-A382-04A1E108C2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32717"/>
            <a:ext cx="603574" cy="110783"/>
          </a:xfrm>
          <a:prstGeom prst="rect">
            <a:avLst/>
          </a:prstGeom>
          <a:solidFill>
            <a:srgbClr val="FFD30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85664-1E2E-4110-8B00-31B6A12BA3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8" y="5032717"/>
            <a:ext cx="1273303" cy="110783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70FB3EB5-D96F-483C-966D-79480C2A3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32717"/>
            <a:ext cx="5487448" cy="11078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6B4E4F-80F7-4D2A-AB17-5474A6EA8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79583" y="5032717"/>
            <a:ext cx="603083" cy="110783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1250"/>
          </a:p>
        </p:txBody>
      </p:sp>
    </p:spTree>
    <p:extLst>
      <p:ext uri="{BB962C8B-B14F-4D97-AF65-F5344CB8AC3E}">
        <p14:creationId xmlns:p14="http://schemas.microsoft.com/office/powerpoint/2010/main" val="199042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06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C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3A17BC3-1F5B-28A0-7789-0DA0C7A50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74354"/>
            <a:ext cx="9144000" cy="869146"/>
            <a:chOff x="0" y="4274354"/>
            <a:chExt cx="9144000" cy="8691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31CF5A-461C-2AF2-2E63-53A651F732BA}"/>
                </a:ext>
              </a:extLst>
            </p:cNvPr>
            <p:cNvSpPr/>
            <p:nvPr userDrawn="1"/>
          </p:nvSpPr>
          <p:spPr>
            <a:xfrm>
              <a:off x="0" y="4274354"/>
              <a:ext cx="9144000" cy="869146"/>
            </a:xfrm>
            <a:prstGeom prst="rect">
              <a:avLst/>
            </a:prstGeom>
            <a:solidFill>
              <a:srgbClr val="005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2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A96CBD-9BC4-3F48-F0A5-DB94DE1071B8}"/>
                </a:ext>
              </a:extLst>
            </p:cNvPr>
            <p:cNvGrpSpPr/>
            <p:nvPr userDrawn="1"/>
          </p:nvGrpSpPr>
          <p:grpSpPr>
            <a:xfrm>
              <a:off x="553" y="4274861"/>
              <a:ext cx="5172541" cy="868639"/>
              <a:chOff x="1771" y="389"/>
              <a:chExt cx="14161532" cy="664930"/>
            </a:xfrm>
          </p:grpSpPr>
          <p:sp>
            <p:nvSpPr>
              <p:cNvPr id="18" name="Parallelogram 9">
                <a:extLst>
                  <a:ext uri="{FF2B5EF4-FFF2-40B4-BE49-F238E27FC236}">
                    <a16:creationId xmlns:a16="http://schemas.microsoft.com/office/drawing/2014/main" id="{1DF45998-B7ED-3B13-D19D-C839BC93162C}"/>
                  </a:ext>
                </a:extLst>
              </p:cNvPr>
              <p:cNvSpPr/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1643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C94CA9D-1D40-AB06-E28C-01B79FC23B99}"/>
                  </a:ext>
                </a:extLst>
              </p:cNvPr>
              <p:cNvSpPr/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194D9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2E700AAC-8ED5-0BD9-0D59-78D98E213E6D}"/>
                  </a:ext>
                </a:extLst>
              </p:cNvPr>
              <p:cNvSpPr/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1C56A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24E04CF-F3D6-66B2-FB7C-10C171C17462}"/>
                  </a:ext>
                </a:extLst>
              </p:cNvPr>
              <p:cNvSpPr/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1E5DB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8888D43-B6DC-EAD0-E49A-DF4B53F4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65039"/>
            <a:ext cx="9144000" cy="869146"/>
            <a:chOff x="0" y="1079970"/>
            <a:chExt cx="7112000" cy="2244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A8D18D-7B09-67D0-338C-15CD9FC68A0D}"/>
                </a:ext>
              </a:extLst>
            </p:cNvPr>
            <p:cNvSpPr/>
            <p:nvPr userDrawn="1"/>
          </p:nvSpPr>
          <p:spPr>
            <a:xfrm>
              <a:off x="0" y="1079970"/>
              <a:ext cx="7112000" cy="224308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2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AD5AAC4-76D1-70CC-9524-0E256CEBFC08}"/>
                </a:ext>
              </a:extLst>
            </p:cNvPr>
            <p:cNvGrpSpPr/>
            <p:nvPr userDrawn="1"/>
          </p:nvGrpSpPr>
          <p:grpSpPr>
            <a:xfrm>
              <a:off x="430" y="1080101"/>
              <a:ext cx="4023088" cy="224308"/>
              <a:chOff x="1771" y="389"/>
              <a:chExt cx="14161532" cy="664930"/>
            </a:xfrm>
          </p:grpSpPr>
          <p:sp>
            <p:nvSpPr>
              <p:cNvPr id="8" name="Parallelogram 9">
                <a:extLst>
                  <a:ext uri="{FF2B5EF4-FFF2-40B4-BE49-F238E27FC236}">
                    <a16:creationId xmlns:a16="http://schemas.microsoft.com/office/drawing/2014/main" id="{131078A5-01A0-A7D9-603C-966A2DB77B74}"/>
                  </a:ext>
                </a:extLst>
              </p:cNvPr>
              <p:cNvSpPr/>
              <p:nvPr userDrawn="1"/>
            </p:nvSpPr>
            <p:spPr>
              <a:xfrm>
                <a:off x="1771" y="389"/>
                <a:ext cx="2010345" cy="664930"/>
              </a:xfrm>
              <a:custGeom>
                <a:avLst/>
                <a:gdLst>
                  <a:gd name="connsiteX0" fmla="*/ 0 w 2399861"/>
                  <a:gd name="connsiteY0" fmla="*/ 668592 h 668592"/>
                  <a:gd name="connsiteX1" fmla="*/ 167148 w 2399861"/>
                  <a:gd name="connsiteY1" fmla="*/ 0 h 668592"/>
                  <a:gd name="connsiteX2" fmla="*/ 2399861 w 2399861"/>
                  <a:gd name="connsiteY2" fmla="*/ 0 h 668592"/>
                  <a:gd name="connsiteX3" fmla="*/ 2232713 w 2399861"/>
                  <a:gd name="connsiteY3" fmla="*/ 668592 h 668592"/>
                  <a:gd name="connsiteX4" fmla="*/ 0 w 2399861"/>
                  <a:gd name="connsiteY4" fmla="*/ 668592 h 668592"/>
                  <a:gd name="connsiteX0" fmla="*/ 0 w 2261638"/>
                  <a:gd name="connsiteY0" fmla="*/ 668592 h 668592"/>
                  <a:gd name="connsiteX1" fmla="*/ 28925 w 2261638"/>
                  <a:gd name="connsiteY1" fmla="*/ 0 h 668592"/>
                  <a:gd name="connsiteX2" fmla="*/ 2261638 w 2261638"/>
                  <a:gd name="connsiteY2" fmla="*/ 0 h 668592"/>
                  <a:gd name="connsiteX3" fmla="*/ 2094490 w 2261638"/>
                  <a:gd name="connsiteY3" fmla="*/ 668592 h 668592"/>
                  <a:gd name="connsiteX4" fmla="*/ 0 w 2261638"/>
                  <a:gd name="connsiteY4" fmla="*/ 668592 h 6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1638" h="668592">
                    <a:moveTo>
                      <a:pt x="0" y="668592"/>
                    </a:moveTo>
                    <a:lnTo>
                      <a:pt x="28925" y="0"/>
                    </a:lnTo>
                    <a:lnTo>
                      <a:pt x="2261638" y="0"/>
                    </a:lnTo>
                    <a:lnTo>
                      <a:pt x="2094490" y="668592"/>
                    </a:lnTo>
                    <a:lnTo>
                      <a:pt x="0" y="668592"/>
                    </a:lnTo>
                    <a:close/>
                  </a:path>
                </a:pathLst>
              </a:custGeom>
              <a:solidFill>
                <a:srgbClr val="00463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E9E46834-952D-DD2D-BA52-54E0D8E48820}"/>
                  </a:ext>
                </a:extLst>
              </p:cNvPr>
              <p:cNvSpPr/>
              <p:nvPr userDrawn="1"/>
            </p:nvSpPr>
            <p:spPr>
              <a:xfrm>
                <a:off x="1267572" y="389"/>
                <a:ext cx="3829094" cy="664930"/>
              </a:xfrm>
              <a:prstGeom prst="parallelogram">
                <a:avLst/>
              </a:prstGeom>
              <a:solidFill>
                <a:srgbClr val="005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928DB80-33FE-6BE3-A576-661E3199F9B0}"/>
                  </a:ext>
                </a:extLst>
              </p:cNvPr>
              <p:cNvSpPr/>
              <p:nvPr userDrawn="1"/>
            </p:nvSpPr>
            <p:spPr>
              <a:xfrm>
                <a:off x="4209773" y="389"/>
                <a:ext cx="4996928" cy="664930"/>
              </a:xfrm>
              <a:prstGeom prst="parallelogram">
                <a:avLst/>
              </a:prstGeom>
              <a:solidFill>
                <a:srgbClr val="0060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30FE748-8C08-282E-D618-A7425B5F81A0}"/>
                  </a:ext>
                </a:extLst>
              </p:cNvPr>
              <p:cNvSpPr/>
              <p:nvPr userDrawn="1"/>
            </p:nvSpPr>
            <p:spPr>
              <a:xfrm>
                <a:off x="8136570" y="389"/>
                <a:ext cx="6026733" cy="664930"/>
              </a:xfrm>
              <a:prstGeom prst="parallelogram">
                <a:avLst/>
              </a:prstGeom>
              <a:solidFill>
                <a:srgbClr val="007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2"/>
              </a:p>
            </p:txBody>
          </p:sp>
        </p:grpSp>
      </p:grpSp>
      <p:sp>
        <p:nvSpPr>
          <p:cNvPr id="3" name="TextBox 2"/>
          <p:cNvSpPr txBox="1"/>
          <p:nvPr userDrawn="1"/>
        </p:nvSpPr>
        <p:spPr>
          <a:xfrm>
            <a:off x="127218" y="2746824"/>
            <a:ext cx="7594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</a:br>
            <a:b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</a:br>
            <a:r>
              <a:rPr lang="en-US" sz="1200">
                <a:solidFill>
                  <a:srgbClr val="0057B7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1AAE42-4A62-8308-16A3-AF933411C0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7218" y="231809"/>
            <a:ext cx="8286750" cy="99377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00685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Picture 4" descr="U.S. Centers for Disease Control and Prevention logo - blue rectangle with large white CDC letters">
            <a:extLst>
              <a:ext uri="{FF2B5EF4-FFF2-40B4-BE49-F238E27FC236}">
                <a16:creationId xmlns:a16="http://schemas.microsoft.com/office/drawing/2014/main" id="{1D1AA84B-8C3A-1268-123B-0BD4559B2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6" t="47892" r="12803" b="15738"/>
          <a:stretch/>
        </p:blipFill>
        <p:spPr>
          <a:xfrm>
            <a:off x="8154460" y="4427393"/>
            <a:ext cx="838200" cy="5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347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E47A430-9338-8374-657A-7522CBA9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9" y="5051553"/>
            <a:ext cx="9143681" cy="91440"/>
            <a:chOff x="0" y="4917031"/>
            <a:chExt cx="32917254" cy="273115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188C9F94-0BA5-1A0B-78E2-5B23275F2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917032"/>
              <a:ext cx="1554480" cy="273114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005045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BACCFC3C-8ADA-96B6-9232-39B9FBF08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74945" y="4917031"/>
              <a:ext cx="2468749" cy="273001"/>
            </a:xfrm>
            <a:custGeom>
              <a:avLst/>
              <a:gdLst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296345 w 1730918"/>
                <a:gd name="connsiteY3" fmla="*/ 1412925 h 1412925"/>
                <a:gd name="connsiteX4" fmla="*/ 1730918 w 1730918"/>
                <a:gd name="connsiteY4" fmla="*/ 0 h 1412925"/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305727 w 1730918"/>
                <a:gd name="connsiteY3" fmla="*/ 1412925 h 1412925"/>
                <a:gd name="connsiteX4" fmla="*/ 1730918 w 1730918"/>
                <a:gd name="connsiteY4" fmla="*/ 0 h 1412925"/>
                <a:gd name="connsiteX0" fmla="*/ 1730918 w 1730918"/>
                <a:gd name="connsiteY0" fmla="*/ 0 h 1412925"/>
                <a:gd name="connsiteX1" fmla="*/ 226543 w 1730918"/>
                <a:gd name="connsiteY1" fmla="*/ 0 h 1412925"/>
                <a:gd name="connsiteX2" fmla="*/ 0 w 1730918"/>
                <a:gd name="connsiteY2" fmla="*/ 1412925 h 1412925"/>
                <a:gd name="connsiteX3" fmla="*/ 1305727 w 1730918"/>
                <a:gd name="connsiteY3" fmla="*/ 1412925 h 1412925"/>
                <a:gd name="connsiteX4" fmla="*/ 1730918 w 1730918"/>
                <a:gd name="connsiteY4" fmla="*/ 0 h 141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918" h="1412925">
                  <a:moveTo>
                    <a:pt x="1730918" y="0"/>
                  </a:moveTo>
                  <a:lnTo>
                    <a:pt x="226543" y="0"/>
                  </a:lnTo>
                  <a:lnTo>
                    <a:pt x="0" y="1412925"/>
                  </a:lnTo>
                  <a:lnTo>
                    <a:pt x="1305727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007A69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2E8243D3-84D1-73E0-D9DC-D2B52B841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10686" y="4917032"/>
              <a:ext cx="3657600" cy="273114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005C4F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F150E885-890A-360A-F54C-1EB2E477A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554302" y="4917032"/>
              <a:ext cx="3657600" cy="273114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009681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5827130C-3300-915B-B6C1-4718B6A0629F}"/>
                </a:ext>
              </a:extLst>
            </p:cNvPr>
            <p:cNvSpPr/>
            <p:nvPr userDrawn="1"/>
          </p:nvSpPr>
          <p:spPr>
            <a:xfrm>
              <a:off x="7573397" y="4917032"/>
              <a:ext cx="2651760" cy="273114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005C4F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EEA5CF59-D696-F2C8-BBDA-576E111AE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25778" y="4917032"/>
              <a:ext cx="6400800" cy="273114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007A69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A3DC03D7-864A-24F4-2F67-AA265529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361804" y="4917032"/>
              <a:ext cx="4596561" cy="273114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009681"/>
            </a:soli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856DE172-FD8A-5E83-35D4-8DAAB2B6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172027" y="4917032"/>
              <a:ext cx="18745227" cy="273002"/>
            </a:xfrm>
            <a:custGeom>
              <a:avLst/>
              <a:gdLst>
                <a:gd name="connsiteX0" fmla="*/ 9391076 w 9391076"/>
                <a:gd name="connsiteY0" fmla="*/ 0 h 1412930"/>
                <a:gd name="connsiteX1" fmla="*/ 1379386 w 9391076"/>
                <a:gd name="connsiteY1" fmla="*/ 0 h 1412930"/>
                <a:gd name="connsiteX2" fmla="*/ 0 w 9391076"/>
                <a:gd name="connsiteY2" fmla="*/ 1412929 h 1412930"/>
                <a:gd name="connsiteX3" fmla="*/ 9391076 w 9391076"/>
                <a:gd name="connsiteY3" fmla="*/ 1412929 h 1412930"/>
                <a:gd name="connsiteX4" fmla="*/ 9391076 w 9391076"/>
                <a:gd name="connsiteY4" fmla="*/ 0 h 141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076" h="1412930">
                  <a:moveTo>
                    <a:pt x="9391076" y="0"/>
                  </a:moveTo>
                  <a:lnTo>
                    <a:pt x="137938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005045"/>
                </a:gs>
                <a:gs pos="78000">
                  <a:srgbClr val="006858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sz="1264"/>
            </a:p>
          </p:txBody>
        </p:sp>
      </p:grp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133A04A-7C99-C7E2-FE0F-728F31C0F37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7200" y="392807"/>
            <a:ext cx="8229600" cy="41156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94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73DE3A8F-9574-D99F-2894-5D0AF575E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55558" cy="5143500"/>
          </a:xfrm>
          <a:prstGeom prst="rect">
            <a:avLst/>
          </a:prstGeom>
        </p:spPr>
      </p:pic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4BE58762-8E37-FB03-5ED2-06DD7005FF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2993851"/>
            <a:ext cx="523632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2071C712-0680-F9BB-D9A6-E9748DE6DE24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3983593"/>
            <a:ext cx="6537911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A88814-B1F1-D23A-2E20-F8FB0319D239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F0036B-5AB5-7AEA-1C9C-2B22561D545D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E884D7-77CD-0E11-1C59-879F8D8E4A01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43D3A7-DA16-1D6F-F8E7-07ADEA90F685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97BB94-B714-1C53-A864-8523E4AAEFE4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AB6DB5-DB7F-315C-8D90-9458F1EC1740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3EEA5-CD47-A058-28C9-B88921334EF0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85256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432197" y="590843"/>
            <a:ext cx="8254603" cy="3397347"/>
          </a:xfrm>
        </p:spPr>
        <p:txBody>
          <a:bodyPr/>
          <a:lstStyle>
            <a:lvl1pPr>
              <a:spcAft>
                <a:spcPts val="900"/>
              </a:spcAft>
              <a:buNone/>
              <a:defRPr sz="2700" b="1">
                <a:solidFill>
                  <a:srgbClr val="CF6F19"/>
                </a:solidFill>
              </a:defRPr>
            </a:lvl1pPr>
            <a:lvl2pPr marL="217885" indent="-217885">
              <a:spcBef>
                <a:spcPts val="450"/>
              </a:spcBef>
              <a:spcAft>
                <a:spcPts val="45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100"/>
            </a:lvl2pPr>
            <a:lvl3pPr marL="467916" indent="-250031">
              <a:spcBef>
                <a:spcPts val="450"/>
              </a:spcBef>
              <a:spcAft>
                <a:spcPts val="450"/>
              </a:spcAft>
              <a:buClr>
                <a:srgbClr val="008641"/>
              </a:buClr>
              <a:defRPr sz="1800"/>
            </a:lvl3pPr>
            <a:lvl4pPr marL="685800" indent="-173831">
              <a:spcBef>
                <a:spcPts val="450"/>
              </a:spcBef>
              <a:spcAft>
                <a:spcPts val="45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462CD-0A3F-4770-B86B-792F761AF34C}"/>
              </a:ext>
            </a:extLst>
          </p:cNvPr>
          <p:cNvGrpSpPr/>
          <p:nvPr userDrawn="1"/>
        </p:nvGrpSpPr>
        <p:grpSpPr>
          <a:xfrm>
            <a:off x="0" y="5032717"/>
            <a:ext cx="9144000" cy="110783"/>
            <a:chOff x="0" y="6710290"/>
            <a:chExt cx="12192000" cy="1477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8DEADA-D26F-425D-96A4-8A0235A9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778224-688A-46DC-A288-0220AE5AE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45C29-57BD-486B-8A7A-8FB6EF6B3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AD6A99-32F4-42B1-8FA2-05001EC94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FFFF1207-94F4-48F2-B98A-B8DB8D240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BFAADE-472A-422A-AF17-43CAA1A06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50"/>
            </a:p>
          </p:txBody>
        </p:sp>
      </p:grpSp>
    </p:spTree>
    <p:extLst>
      <p:ext uri="{BB962C8B-B14F-4D97-AF65-F5344CB8AC3E}">
        <p14:creationId xmlns:p14="http://schemas.microsoft.com/office/powerpoint/2010/main" val="150752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- Green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8CC9B2-2AF3-573F-AE0E-72388279D020}"/>
              </a:ext>
            </a:extLst>
          </p:cNvPr>
          <p:cNvSpPr/>
          <p:nvPr userDrawn="1"/>
        </p:nvSpPr>
        <p:spPr>
          <a:xfrm rot="10800000">
            <a:off x="-1" y="3272755"/>
            <a:ext cx="9144000" cy="1870745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D4B18770-4D24-06FE-C153-833D51762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5558" cy="5143500"/>
          </a:xfrm>
          <a:prstGeom prst="rect">
            <a:avLst/>
          </a:prstGeom>
        </p:spPr>
      </p:pic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33F58E2F-A7AD-5E21-9035-877C4D1082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1688977"/>
            <a:ext cx="447435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bg2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9367BAD8-E408-6626-DD62-06C559F1B4FF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2678719"/>
            <a:ext cx="4474357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745EFF-9A3F-FFA2-8677-FA3B117BD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8450" y="0"/>
            <a:ext cx="3776663" cy="504009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70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nes on a black background&#10;&#10;Description automatically generated">
            <a:extLst>
              <a:ext uri="{FF2B5EF4-FFF2-40B4-BE49-F238E27FC236}">
                <a16:creationId xmlns:a16="http://schemas.microsoft.com/office/drawing/2014/main" id="{73DE3A8F-9574-D99F-2894-5D0AF575E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9155558" cy="5143500"/>
          </a:xfrm>
          <a:prstGeom prst="rect">
            <a:avLst/>
          </a:prstGeom>
        </p:spPr>
      </p:pic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2071C712-0680-F9BB-D9A6-E9748DE6DE24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2678716"/>
            <a:ext cx="4464473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4BE58762-8E37-FB03-5ED2-06DD7005FF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1688974"/>
            <a:ext cx="446447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236C771-2EEE-0296-0F20-BC4AA4A6E2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8450" y="0"/>
            <a:ext cx="3776663" cy="504009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35D2B7-A48E-E610-AB0E-364CD8414EE9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A51CAF-0252-8E9D-D170-0BDAEB2668BC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74BAEB-400E-21F2-0C97-719EBE5585FF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86CE95-E8F7-F7F9-26F2-28032E2A93F1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DC8417-3313-22AA-64A8-2430DB4C31E5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3606B4-785E-0ABB-DB61-87E187D61482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041BE5-2FF3-4DA2-A6B1-6900C35E0E28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7859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Image - Green">
    <p:bg>
      <p:bgPr>
        <a:gradFill>
          <a:gsLst>
            <a:gs pos="52000">
              <a:srgbClr val="00594C"/>
            </a:gs>
            <a:gs pos="0">
              <a:srgbClr val="008E77"/>
            </a:gs>
            <a:gs pos="100000">
              <a:srgbClr val="004A3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8CC9B2-2AF3-573F-AE0E-72388279D020}"/>
              </a:ext>
            </a:extLst>
          </p:cNvPr>
          <p:cNvSpPr/>
          <p:nvPr userDrawn="1"/>
        </p:nvSpPr>
        <p:spPr>
          <a:xfrm rot="10800000">
            <a:off x="-1" y="2880360"/>
            <a:ext cx="9144000" cy="2263140"/>
          </a:xfrm>
          <a:prstGeom prst="rect">
            <a:avLst/>
          </a:prstGeom>
          <a:gradFill>
            <a:gsLst>
              <a:gs pos="0">
                <a:srgbClr val="48D2F6">
                  <a:alpha val="26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33F58E2F-A7AD-5E21-9035-877C4D1082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1688977"/>
            <a:ext cx="447435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bg2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9367BAD8-E408-6626-DD62-06C559F1B4FF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2678719"/>
            <a:ext cx="4474357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616F02-5533-0135-FC2A-C90BF4A7C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168" r="33385" b="28445"/>
          <a:stretch/>
        </p:blipFill>
        <p:spPr>
          <a:xfrm>
            <a:off x="3871537" y="0"/>
            <a:ext cx="5272463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08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Imag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7CD3A42-9A99-9DE6-EE59-72EDC29D1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168" r="33385" b="28445"/>
          <a:stretch/>
        </p:blipFill>
        <p:spPr>
          <a:xfrm>
            <a:off x="3986069" y="0"/>
            <a:ext cx="5157931" cy="5036242"/>
          </a:xfrm>
          <a:prstGeom prst="rect">
            <a:avLst/>
          </a:prstGeom>
        </p:spPr>
      </p:pic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2071C712-0680-F9BB-D9A6-E9748DE6DE24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22714" y="2678716"/>
            <a:ext cx="4464473" cy="591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Presentation subtitle</a:t>
            </a:r>
            <a:endParaRPr/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4BE58762-8E37-FB03-5ED2-06DD7005FF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22714" y="1688974"/>
            <a:ext cx="446447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rgbClr val="005447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Section Divider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C4A729-FB29-2A01-09EC-6851AB7B65CE}"/>
              </a:ext>
            </a:extLst>
          </p:cNvPr>
          <p:cNvGrpSpPr/>
          <p:nvPr userDrawn="1"/>
        </p:nvGrpSpPr>
        <p:grpSpPr>
          <a:xfrm>
            <a:off x="0" y="5040098"/>
            <a:ext cx="9144000" cy="118872"/>
            <a:chOff x="-1" y="16092705"/>
            <a:chExt cx="21945597" cy="3656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5FB3AC-DB8E-E4A2-C9F8-682E674D2A0D}"/>
                </a:ext>
              </a:extLst>
            </p:cNvPr>
            <p:cNvSpPr/>
            <p:nvPr userDrawn="1"/>
          </p:nvSpPr>
          <p:spPr>
            <a:xfrm>
              <a:off x="-1" y="16092705"/>
              <a:ext cx="21945597" cy="365607"/>
            </a:xfrm>
            <a:prstGeom prst="rect">
              <a:avLst/>
            </a:prstGeom>
            <a:solidFill>
              <a:srgbClr val="0054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BDC68-D38C-AA5E-BC33-660441A183C2}"/>
                </a:ext>
              </a:extLst>
            </p:cNvPr>
            <p:cNvSpPr/>
            <p:nvPr userDrawn="1"/>
          </p:nvSpPr>
          <p:spPr>
            <a:xfrm>
              <a:off x="20848316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64C0AB-6321-1877-2BAA-4B80BFD3100B}"/>
                </a:ext>
              </a:extLst>
            </p:cNvPr>
            <p:cNvSpPr/>
            <p:nvPr userDrawn="1"/>
          </p:nvSpPr>
          <p:spPr>
            <a:xfrm>
              <a:off x="19751034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C7DDCD-2F1A-62F2-C288-6B21BD3263D8}"/>
                </a:ext>
              </a:extLst>
            </p:cNvPr>
            <p:cNvSpPr/>
            <p:nvPr userDrawn="1"/>
          </p:nvSpPr>
          <p:spPr>
            <a:xfrm>
              <a:off x="18653752" y="16092705"/>
              <a:ext cx="1097280" cy="365607"/>
            </a:xfrm>
            <a:prstGeom prst="rect">
              <a:avLst/>
            </a:prstGeom>
            <a:solidFill>
              <a:srgbClr val="005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92C69C-000A-2415-639A-E70FFE088CD2}"/>
                </a:ext>
              </a:extLst>
            </p:cNvPr>
            <p:cNvSpPr/>
            <p:nvPr userDrawn="1"/>
          </p:nvSpPr>
          <p:spPr>
            <a:xfrm>
              <a:off x="16459182" y="16092705"/>
              <a:ext cx="1097280" cy="365607"/>
            </a:xfrm>
            <a:prstGeom prst="rect">
              <a:avLst/>
            </a:prstGeom>
            <a:solidFill>
              <a:srgbClr val="007A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8A3CB-1753-F529-017E-8DC58ADA798A}"/>
                </a:ext>
              </a:extLst>
            </p:cNvPr>
            <p:cNvSpPr/>
            <p:nvPr userDrawn="1"/>
          </p:nvSpPr>
          <p:spPr>
            <a:xfrm>
              <a:off x="17556468" y="16092705"/>
              <a:ext cx="1097280" cy="365607"/>
            </a:xfrm>
            <a:prstGeom prst="rect">
              <a:avLst/>
            </a:prstGeom>
            <a:solidFill>
              <a:srgbClr val="0096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5736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- Bullets Green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EDF07B-1E67-C497-2762-87B6F54410C8}"/>
              </a:ext>
            </a:extLst>
          </p:cNvPr>
          <p:cNvSpPr/>
          <p:nvPr userDrawn="1"/>
        </p:nvSpPr>
        <p:spPr>
          <a:xfrm>
            <a:off x="298316" y="1253108"/>
            <a:ext cx="8547367" cy="3598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854A5B-EA9B-CA41-17C1-D6CA816FB609}"/>
              </a:ext>
            </a:extLst>
          </p:cNvPr>
          <p:cNvSpPr/>
          <p:nvPr userDrawn="1"/>
        </p:nvSpPr>
        <p:spPr>
          <a:xfrm rot="10800000">
            <a:off x="-1" y="3272755"/>
            <a:ext cx="9144000" cy="1870745"/>
          </a:xfrm>
          <a:prstGeom prst="rect">
            <a:avLst/>
          </a:prstGeom>
          <a:gradFill>
            <a:gsLst>
              <a:gs pos="0">
                <a:srgbClr val="48D2F6">
                  <a:alpha val="20000"/>
                </a:srgbClr>
              </a:gs>
              <a:gs pos="100000">
                <a:srgbClr val="48D2F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5D771992-A686-7FE3-6717-13514083F0C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7200" y="538499"/>
            <a:ext cx="3830867" cy="570137"/>
          </a:xfrm>
          <a:prstGeom prst="rect">
            <a:avLst/>
          </a:prstGeom>
        </p:spPr>
        <p:txBody>
          <a:bodyPr spcFirstLastPara="1" wrap="square" lIns="109728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PP Fragment Serif Bold" pitchFamily="2" charset="77"/>
                <a:cs typeface="Calibri" panose="020F050202020403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Slide Header</a:t>
            </a:r>
            <a:endParaRPr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A73FA62-6F08-71B8-4287-25B5B42063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199" y="1360439"/>
            <a:ext cx="8131495" cy="310049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buClr>
                <a:srgbClr val="006858"/>
              </a:buClr>
              <a:buFont typeface="Wingdings" pitchFamily="2" charset="2"/>
              <a:buChar char="§"/>
              <a:defRPr sz="2000" b="1">
                <a:solidFill>
                  <a:srgbClr val="5F5F5F"/>
                </a:solidFill>
              </a:defRPr>
            </a:lvl1pPr>
            <a:lvl2pPr marL="457200" indent="-225425">
              <a:lnSpc>
                <a:spcPts val="2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800">
                <a:solidFill>
                  <a:srgbClr val="5F5F5F"/>
                </a:solidFill>
              </a:defRPr>
            </a:lvl2pPr>
            <a:lvl3pPr marL="688975" indent="-231775">
              <a:lnSpc>
                <a:spcPts val="2000"/>
              </a:lnSpc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rgbClr val="5F5F5F"/>
                </a:solidFill>
              </a:defRPr>
            </a:lvl3pPr>
            <a:lvl4pPr marL="1371600" indent="0">
              <a:buNone/>
              <a:defRPr sz="2000">
                <a:solidFill>
                  <a:srgbClr val="1D1D1D"/>
                </a:solidFill>
              </a:defRPr>
            </a:lvl4pPr>
            <a:lvl5pPr>
              <a:defRPr sz="2000">
                <a:solidFill>
                  <a:srgbClr val="1D1D1D"/>
                </a:solidFill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bullet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0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69" r:id="rId2"/>
    <p:sldLayoutId id="2147483948" r:id="rId3"/>
    <p:sldLayoutId id="2147483912" r:id="rId4"/>
    <p:sldLayoutId id="2147483949" r:id="rId5"/>
    <p:sldLayoutId id="2147483950" r:id="rId6"/>
    <p:sldLayoutId id="2147483962" r:id="rId7"/>
    <p:sldLayoutId id="2147483963" r:id="rId8"/>
    <p:sldLayoutId id="2147483890" r:id="rId9"/>
    <p:sldLayoutId id="2147483938" r:id="rId10"/>
    <p:sldLayoutId id="2147483951" r:id="rId11"/>
    <p:sldLayoutId id="2147483952" r:id="rId12"/>
    <p:sldLayoutId id="2147483939" r:id="rId13"/>
    <p:sldLayoutId id="2147483918" r:id="rId14"/>
    <p:sldLayoutId id="2147483954" r:id="rId15"/>
    <p:sldLayoutId id="2147483955" r:id="rId16"/>
    <p:sldLayoutId id="2147483956" r:id="rId17"/>
    <p:sldLayoutId id="2147483957" r:id="rId18"/>
    <p:sldLayoutId id="2147483959" r:id="rId19"/>
    <p:sldLayoutId id="2147483960" r:id="rId20"/>
    <p:sldLayoutId id="2147483961" r:id="rId21"/>
    <p:sldLayoutId id="2147483940" r:id="rId22"/>
    <p:sldLayoutId id="2147483942" r:id="rId23"/>
    <p:sldLayoutId id="2147483944" r:id="rId24"/>
    <p:sldLayoutId id="2147483946" r:id="rId25"/>
    <p:sldLayoutId id="2147483924" r:id="rId26"/>
    <p:sldLayoutId id="2147483925" r:id="rId27"/>
    <p:sldLayoutId id="2147483953" r:id="rId28"/>
    <p:sldLayoutId id="2147483926" r:id="rId29"/>
    <p:sldLayoutId id="2147483929" r:id="rId30"/>
    <p:sldLayoutId id="2147483964" r:id="rId31"/>
    <p:sldLayoutId id="2147483934" r:id="rId32"/>
    <p:sldLayoutId id="2147483965" r:id="rId33"/>
    <p:sldLayoutId id="2147483966" r:id="rId34"/>
    <p:sldLayoutId id="2147483967" r:id="rId35"/>
    <p:sldLayoutId id="2147483969" r:id="rId36"/>
    <p:sldLayoutId id="2147483970" r:id="rId37"/>
    <p:sldLayoutId id="2147483971" r:id="rId38"/>
    <p:sldLayoutId id="2147483972" r:id="rId39"/>
    <p:sldLayoutId id="2147483973" r:id="rId40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858"/>
        </a:buClr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5F5F5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5F5F5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rgbClr val="5F5F5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C7E0-DFCD-592E-855B-C463C75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4168"/>
            <a:ext cx="7651630" cy="1201816"/>
          </a:xfrm>
        </p:spPr>
        <p:txBody>
          <a:bodyPr>
            <a:normAutofit/>
          </a:bodyPr>
          <a:lstStyle/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Parents Know? An National Health Interview Survey-Teen (NHIS-Teen) Investigation</a:t>
            </a:r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5D89C-FA31-D2F0-0D75-5FCED054A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3808332"/>
            <a:ext cx="4572000" cy="40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FedCASIC 2026</a:t>
            </a:r>
            <a:endParaRPr lang="en-US" sz="1800" b="0" i="0" u="none" strike="noStrike" baseline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</a:rPr>
              <a:t>April 21, 2026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B8456-C672-B897-B3C3-533BBBF8D29F}"/>
              </a:ext>
            </a:extLst>
          </p:cNvPr>
          <p:cNvSpPr txBox="1"/>
          <p:nvPr/>
        </p:nvSpPr>
        <p:spPr>
          <a:xfrm>
            <a:off x="534074" y="2571750"/>
            <a:ext cx="3228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5447"/>
                </a:solidFill>
                <a:latin typeface="Calibri" panose="020F0502020204030204" pitchFamily="34" charset="0"/>
              </a:rPr>
              <a:t>Benjamin Zablotsky, PhD</a:t>
            </a:r>
          </a:p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Amanda E. Ng, PhD MPH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Lindsey I. Black, MPH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Jonaki Bose, MS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Jessica R. Jones, PhD MPH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Stephen J. Blumberg, PhD</a:t>
            </a:r>
          </a:p>
        </p:txBody>
      </p:sp>
    </p:spTree>
    <p:extLst>
      <p:ext uri="{BB962C8B-B14F-4D97-AF65-F5344CB8AC3E}">
        <p14:creationId xmlns:p14="http://schemas.microsoft.com/office/powerpoint/2010/main" val="226337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72F0-3B2F-5631-0A9B-2B4350B6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B384-2DF8-E285-4661-48898D6F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19" y="148806"/>
            <a:ext cx="8229600" cy="857250"/>
          </a:xfrm>
        </p:spPr>
        <p:txBody>
          <a:bodyPr/>
          <a:lstStyle/>
          <a:p>
            <a:r>
              <a:rPr lang="en-US"/>
              <a:t>Subjective Measures (1)</a:t>
            </a: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C0A8C-3234-9F2A-E636-AD31F3956A9E}"/>
              </a:ext>
            </a:extLst>
          </p:cNvPr>
          <p:cNvSpPr txBox="1"/>
          <p:nvPr/>
        </p:nvSpPr>
        <p:spPr>
          <a:xfrm>
            <a:off x="577968" y="661965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Health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E7A01-FB06-95E1-7790-079E03712951}"/>
              </a:ext>
            </a:extLst>
          </p:cNvPr>
          <p:cNvSpPr txBox="1"/>
          <p:nvPr/>
        </p:nvSpPr>
        <p:spPr>
          <a:xfrm>
            <a:off x="577968" y="934919"/>
            <a:ext cx="743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Would you say your health in general is excellent, very good, good, fair, or poor?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B0396-F6F0-7561-F98F-8612ABA56BA1}"/>
              </a:ext>
            </a:extLst>
          </p:cNvPr>
          <p:cNvSpPr txBox="1"/>
          <p:nvPr/>
        </p:nvSpPr>
        <p:spPr>
          <a:xfrm>
            <a:off x="560104" y="3719965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Community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0ECA6-6AEA-10C3-BE3A-6F9D9EE69659}"/>
              </a:ext>
            </a:extLst>
          </p:cNvPr>
          <p:cNvSpPr txBox="1"/>
          <p:nvPr/>
        </p:nvSpPr>
        <p:spPr>
          <a:xfrm>
            <a:off x="560104" y="4017270"/>
            <a:ext cx="763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than parents or adults living in your home, is there at least one adult in your school, neighborhood, or community who makes a positive and meaningful difference in your life?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A168D-D351-515D-811B-90ADE3C4ABD8}"/>
              </a:ext>
            </a:extLst>
          </p:cNvPr>
          <p:cNvSpPr txBox="1"/>
          <p:nvPr/>
        </p:nvSpPr>
        <p:spPr>
          <a:xfrm>
            <a:off x="577968" y="1620750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Life Satisfaction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127D0-48D6-A788-5DD3-2C7E2D7BCD83}"/>
              </a:ext>
            </a:extLst>
          </p:cNvPr>
          <p:cNvSpPr txBox="1"/>
          <p:nvPr/>
        </p:nvSpPr>
        <p:spPr>
          <a:xfrm>
            <a:off x="577968" y="1893704"/>
            <a:ext cx="743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a scale of 0 to 10, where 0 means “very dissatisfied” and 10 means  “very satisfied”,  how do you feel about your life as a whole these days?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C6215-4B04-8379-D877-9C96F5CE07C9}"/>
              </a:ext>
            </a:extLst>
          </p:cNvPr>
          <p:cNvSpPr txBox="1"/>
          <p:nvPr/>
        </p:nvSpPr>
        <p:spPr>
          <a:xfrm>
            <a:off x="560104" y="2833391"/>
            <a:ext cx="375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Social and Emotional 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7CE65-1D4F-55C2-0775-4003D4412B99}"/>
              </a:ext>
            </a:extLst>
          </p:cNvPr>
          <p:cNvSpPr txBox="1"/>
          <p:nvPr/>
        </p:nvSpPr>
        <p:spPr>
          <a:xfrm>
            <a:off x="560104" y="3106345"/>
            <a:ext cx="7433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often do you get the social and emotional support you need? Would you say always, usually, sometimes, rarely, or never?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254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1A251-8F1F-893B-4B61-6F9B9330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566B-E2AE-B8C2-84C6-53160F4F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19" y="148806"/>
            <a:ext cx="8229600" cy="857250"/>
          </a:xfrm>
        </p:spPr>
        <p:txBody>
          <a:bodyPr/>
          <a:lstStyle/>
          <a:p>
            <a:r>
              <a:rPr lang="en-US"/>
              <a:t>Subjective Measures (2)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4F4A8-CF01-5C60-85A5-266A6EB3F69A}"/>
              </a:ext>
            </a:extLst>
          </p:cNvPr>
          <p:cNvSpPr txBox="1"/>
          <p:nvPr/>
        </p:nvSpPr>
        <p:spPr>
          <a:xfrm>
            <a:off x="577969" y="1022336"/>
            <a:ext cx="763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you have one or more persons you think of as your personal doctor or nurse?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2959A-E6A8-1AE0-8F96-EE399AADD024}"/>
              </a:ext>
            </a:extLst>
          </p:cNvPr>
          <p:cNvSpPr txBox="1"/>
          <p:nvPr/>
        </p:nvSpPr>
        <p:spPr>
          <a:xfrm>
            <a:off x="577969" y="715902"/>
            <a:ext cx="390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Personal Doctor or Nurse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E9A5A-96B2-AA6C-3039-B1FB0D7357BB}"/>
              </a:ext>
            </a:extLst>
          </p:cNvPr>
          <p:cNvSpPr txBox="1"/>
          <p:nvPr/>
        </p:nvSpPr>
        <p:spPr>
          <a:xfrm>
            <a:off x="577968" y="2033455"/>
            <a:ext cx="76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Has anyone ever treated or judged you unfairly because of your race or ethnic group?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16C6D-E46F-F17D-0B38-3E78637766ED}"/>
              </a:ext>
            </a:extLst>
          </p:cNvPr>
          <p:cNvSpPr txBox="1"/>
          <p:nvPr/>
        </p:nvSpPr>
        <p:spPr>
          <a:xfrm>
            <a:off x="577968" y="1727021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Racial Discrimination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62045-E5DF-16DD-90D2-35652C043FFB}"/>
              </a:ext>
            </a:extLst>
          </p:cNvPr>
          <p:cNvSpPr txBox="1"/>
          <p:nvPr/>
        </p:nvSpPr>
        <p:spPr>
          <a:xfrm>
            <a:off x="562316" y="2738140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Bullying Victimization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93E85-5A37-D369-96A0-59910118D9F0}"/>
              </a:ext>
            </a:extLst>
          </p:cNvPr>
          <p:cNvSpPr txBox="1"/>
          <p:nvPr/>
        </p:nvSpPr>
        <p:spPr>
          <a:xfrm>
            <a:off x="577968" y="3035487"/>
            <a:ext cx="7506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During the past 12 months, how often were you bullied, picked on, or excluded by other children? Would you say never, 1-2 times in the past 12 months, 1-2 times per month, 1-2 times per week, almost every day?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28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4AB09-9E6A-3BD6-614D-0205F596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5C50-D577-6C54-85EF-4E861E4A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19" y="148806"/>
            <a:ext cx="8229600" cy="857250"/>
          </a:xfrm>
        </p:spPr>
        <p:txBody>
          <a:bodyPr/>
          <a:lstStyle/>
          <a:p>
            <a:r>
              <a:rPr lang="en-US"/>
              <a:t>Objective Measures (1)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D689F-EF62-7DE2-403E-F62F188ABA68}"/>
              </a:ext>
            </a:extLst>
          </p:cNvPr>
          <p:cNvSpPr txBox="1"/>
          <p:nvPr/>
        </p:nvSpPr>
        <p:spPr>
          <a:xfrm>
            <a:off x="577969" y="1936735"/>
            <a:ext cx="7635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including dental care, about how long has it been since you last saw a doctor or other health professional.  Would you say within the past 12 months, a year ago or more, but less than 2 years, 2 or more years ago, or never?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C50BA2-209D-48E2-7B93-04C1069C19DF}"/>
              </a:ext>
            </a:extLst>
          </p:cNvPr>
          <p:cNvSpPr txBox="1"/>
          <p:nvPr/>
        </p:nvSpPr>
        <p:spPr>
          <a:xfrm>
            <a:off x="577969" y="1630301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Last Doctor Visit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196EB-B89A-FA77-707E-C83B310B3B13}"/>
              </a:ext>
            </a:extLst>
          </p:cNvPr>
          <p:cNvSpPr txBox="1"/>
          <p:nvPr/>
        </p:nvSpPr>
        <p:spPr>
          <a:xfrm>
            <a:off x="577969" y="3414063"/>
            <a:ext cx="7635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About how long has it been since you last saw a doctor or other health professional for a wellness visit, physical, or general purpose check-up? Would you say within the past 12 months, a year ago or more, but less than 2 years, 2 or more years ago, or never?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45570-C5F1-9E99-D3B3-1BF9D0BD7F98}"/>
              </a:ext>
            </a:extLst>
          </p:cNvPr>
          <p:cNvSpPr txBox="1"/>
          <p:nvPr/>
        </p:nvSpPr>
        <p:spPr>
          <a:xfrm>
            <a:off x="577969" y="3107629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Last Wellness Visit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D2902-14C9-7656-0C94-B7B4CA8D2414}"/>
              </a:ext>
            </a:extLst>
          </p:cNvPr>
          <p:cNvSpPr txBox="1"/>
          <p:nvPr/>
        </p:nvSpPr>
        <p:spPr>
          <a:xfrm>
            <a:off x="577968" y="666888"/>
            <a:ext cx="548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Usual Place of 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D5D4E-B69F-2AE2-96F2-9451FCC73D8B}"/>
              </a:ext>
            </a:extLst>
          </p:cNvPr>
          <p:cNvSpPr txBox="1"/>
          <p:nvPr/>
        </p:nvSpPr>
        <p:spPr>
          <a:xfrm>
            <a:off x="577968" y="972777"/>
            <a:ext cx="763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 there a place that you usually go to if you are sick and need health care?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299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B512-F8AD-9CF6-3234-BAEEDCEE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63" y="-186301"/>
            <a:ext cx="8229600" cy="857250"/>
          </a:xfrm>
        </p:spPr>
        <p:txBody>
          <a:bodyPr/>
          <a:lstStyle/>
          <a:p>
            <a:r>
              <a:rPr lang="en-US" dirty="0"/>
              <a:t>Objective Measures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582DF-A661-DE2F-6A21-1BA4BA8CC9D8}"/>
              </a:ext>
            </a:extLst>
          </p:cNvPr>
          <p:cNvSpPr txBox="1"/>
          <p:nvPr/>
        </p:nvSpPr>
        <p:spPr>
          <a:xfrm>
            <a:off x="577969" y="1021454"/>
            <a:ext cx="763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During the past 12 months, did you receive counseling or therapy from a mental health professional such as a psychiatrist, psychologist, psychiatric nurse, or clinical social worker?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C04D2-4F26-A1AD-7F32-174582CD0623}"/>
              </a:ext>
            </a:extLst>
          </p:cNvPr>
          <p:cNvSpPr txBox="1"/>
          <p:nvPr/>
        </p:nvSpPr>
        <p:spPr>
          <a:xfrm>
            <a:off x="577969" y="715020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Mental Health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DE8CF-5637-D4BD-EF9D-85E187713B97}"/>
              </a:ext>
            </a:extLst>
          </p:cNvPr>
          <p:cNvSpPr txBox="1"/>
          <p:nvPr/>
        </p:nvSpPr>
        <p:spPr>
          <a:xfrm>
            <a:off x="577963" y="2234787"/>
            <a:ext cx="7635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During the past 12 months, did you take any prescription medication to help with your emotions, concentration, behavior,  or mental health?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F4E0-4E6E-A8BE-0E96-AE3F509B7054}"/>
              </a:ext>
            </a:extLst>
          </p:cNvPr>
          <p:cNvSpPr txBox="1"/>
          <p:nvPr/>
        </p:nvSpPr>
        <p:spPr>
          <a:xfrm>
            <a:off x="577963" y="1967544"/>
            <a:ext cx="399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Mental Health Medication</a:t>
            </a:r>
          </a:p>
        </p:txBody>
      </p:sp>
    </p:spTree>
    <p:extLst>
      <p:ext uri="{BB962C8B-B14F-4D97-AF65-F5344CB8AC3E}">
        <p14:creationId xmlns:p14="http://schemas.microsoft.com/office/powerpoint/2010/main" val="287140013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D9F1C-EFC8-FC62-EA4C-721DE4F3C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0BA6-FB84-97EB-D849-7828DD9B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19" y="148806"/>
            <a:ext cx="8229600" cy="857250"/>
          </a:xfrm>
        </p:spPr>
        <p:txBody>
          <a:bodyPr/>
          <a:lstStyle/>
          <a:p>
            <a:r>
              <a:rPr lang="en-US" dirty="0"/>
              <a:t>Objective Measures (3)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5DED-A362-764B-35BB-263930BADDD1}"/>
              </a:ext>
            </a:extLst>
          </p:cNvPr>
          <p:cNvSpPr txBox="1"/>
          <p:nvPr/>
        </p:nvSpPr>
        <p:spPr>
          <a:xfrm>
            <a:off x="593620" y="1065956"/>
            <a:ext cx="743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 a result of a blow or jolt to the head, have you ever been knocked out or lost consciousness?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4E25F-065B-D702-8F63-193B4269C2C8}"/>
              </a:ext>
            </a:extLst>
          </p:cNvPr>
          <p:cNvSpPr txBox="1"/>
          <p:nvPr/>
        </p:nvSpPr>
        <p:spPr>
          <a:xfrm>
            <a:off x="577967" y="1664701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Concussion Diagnosis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FDD10-8099-1FBC-4462-1439E707C09C}"/>
              </a:ext>
            </a:extLst>
          </p:cNvPr>
          <p:cNvSpPr txBox="1"/>
          <p:nvPr/>
        </p:nvSpPr>
        <p:spPr>
          <a:xfrm>
            <a:off x="577963" y="775890"/>
            <a:ext cx="2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Lost Consciousness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DBF85-A5A0-D7D4-E209-7BD6F26AC3FF}"/>
              </a:ext>
            </a:extLst>
          </p:cNvPr>
          <p:cNvSpPr txBox="1"/>
          <p:nvPr/>
        </p:nvSpPr>
        <p:spPr>
          <a:xfrm>
            <a:off x="577963" y="1976873"/>
            <a:ext cx="7433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you ever been checked for a concussion or brain injury by a doctor, nurse, athletic trainer, or other health care professional? </a:t>
            </a:r>
          </a:p>
          <a:p>
            <a:endParaRPr lang="en-US" b="1" dirty="0"/>
          </a:p>
          <a:p>
            <a:r>
              <a:rPr lang="en-US" b="1" dirty="0"/>
              <a:t>and </a:t>
            </a:r>
          </a:p>
          <a:p>
            <a:endParaRPr lang="en-US" b="1" dirty="0"/>
          </a:p>
          <a:p>
            <a:r>
              <a:rPr lang="en-US" b="1" dirty="0"/>
              <a:t>Did a doctor, nurse, athletic trainer, or other health care professional ever say that you had a concussion or brain injury?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29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0C4E-8D98-634C-B04B-973852CF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139A6-90F7-4DE7-2A65-8A9047A82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Analytic Sample (n=1,035 pairs)</a:t>
            </a:r>
          </a:p>
          <a:p>
            <a:r>
              <a:rPr lang="en-US" b="1" dirty="0">
                <a:solidFill>
                  <a:schemeClr val="tx1"/>
                </a:solidFill>
              </a:rPr>
              <a:t>Weighted Prevalence Estimates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Percent Agreement and Disagreement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Linear Regressions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Unadjusted (mean percent agreement)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Adjusted (marginal probability)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Teen and family level characteristics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218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B629B-80AF-BE96-AFCE-737EF71B23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2277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8EFAB-E3B0-1B96-17FB-6E0627D45D07}"/>
              </a:ext>
            </a:extLst>
          </p:cNvPr>
          <p:cNvSpPr txBox="1"/>
          <p:nvPr/>
        </p:nvSpPr>
        <p:spPr>
          <a:xfrm>
            <a:off x="2177446" y="50099"/>
            <a:ext cx="478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6858"/>
                </a:solidFill>
                <a:latin typeface="Calibri" panose="020F0502020204030204" pitchFamily="34" charset="0"/>
              </a:rPr>
              <a:t>Prevalence of Subjective Measures, by Reporter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DE10689-F8E4-8193-F31F-2A811845B57C}"/>
              </a:ext>
            </a:extLst>
          </p:cNvPr>
          <p:cNvSpPr txBox="1"/>
          <p:nvPr/>
        </p:nvSpPr>
        <p:spPr>
          <a:xfrm>
            <a:off x="416739" y="4680481"/>
            <a:ext cx="8302900" cy="2514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different</a:t>
            </a:r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teen-reported estimates </a:t>
            </a:r>
            <a:r>
              <a:rPr lang="en-US" sz="1200" i="1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</a:t>
            </a:r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&lt;0.05)</a:t>
            </a:r>
            <a:r>
              <a:rPr lang="en-US" sz="1200" i="1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\'9 </a:t>
            </a: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SOiz9URCE: National Health Interview</a:t>
            </a:r>
            <a:r>
              <a:rPr lang="en-US" sz="11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Survey, National Health Interview Survey-Teen, July 2021-December 20224yufd,.¾­</a:t>
            </a: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494C5-13E2-31B4-067C-F1261C5F9884}"/>
              </a:ext>
            </a:extLst>
          </p:cNvPr>
          <p:cNvSpPr txBox="1"/>
          <p:nvPr/>
        </p:nvSpPr>
        <p:spPr>
          <a:xfrm rot="16200000">
            <a:off x="-2531081" y="2338448"/>
            <a:ext cx="5633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2B73CC-9CA8-91F7-9C55-668778C19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096609"/>
              </p:ext>
            </p:extLst>
          </p:nvPr>
        </p:nvGraphicFramePr>
        <p:xfrm>
          <a:off x="403676" y="50517"/>
          <a:ext cx="8579900" cy="493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69875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E079-B0C5-CBA5-D834-26B3ED56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85F72A-E6F4-931F-ACE8-7F05E5618480}"/>
              </a:ext>
            </a:extLst>
          </p:cNvPr>
          <p:cNvSpPr txBox="1"/>
          <p:nvPr/>
        </p:nvSpPr>
        <p:spPr>
          <a:xfrm>
            <a:off x="2177446" y="50099"/>
            <a:ext cx="478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6858"/>
                </a:solidFill>
                <a:latin typeface="Calibri" panose="020F0502020204030204" pitchFamily="34" charset="0"/>
              </a:rPr>
              <a:t>Prevalence of Objective Measures, by Reporter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F7E5898-E911-43C5-D1AC-97CA187039E1}"/>
              </a:ext>
            </a:extLst>
          </p:cNvPr>
          <p:cNvSpPr txBox="1"/>
          <p:nvPr/>
        </p:nvSpPr>
        <p:spPr>
          <a:xfrm>
            <a:off x="416739" y="4680481"/>
            <a:ext cx="8302900" cy="2514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Significantly different</a:t>
            </a:r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teen-reported estimates </a:t>
            </a:r>
            <a:r>
              <a:rPr lang="en-US" sz="1200" i="1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</a:t>
            </a:r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&lt;0.05)</a:t>
            </a:r>
            <a:r>
              <a:rPr lang="en-US" sz="1200" i="1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aseline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\'9 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SOiz9URCE: National Health Interview</a:t>
            </a:r>
            <a:r>
              <a:rPr lang="en-US" sz="12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Survey, National Health Interview Survey-Teen, July 2021-December 20224yufd,.¾­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B75FB-D0DA-5B1C-2EB7-F573A0456411}"/>
              </a:ext>
            </a:extLst>
          </p:cNvPr>
          <p:cNvSpPr txBox="1"/>
          <p:nvPr/>
        </p:nvSpPr>
        <p:spPr>
          <a:xfrm rot="16200000">
            <a:off x="-2531081" y="2338448"/>
            <a:ext cx="5633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Percentage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7E26732-EDD9-C72C-F6F6-3F277341B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459731"/>
              </p:ext>
            </p:extLst>
          </p:nvPr>
        </p:nvGraphicFramePr>
        <p:xfrm>
          <a:off x="351424" y="456996"/>
          <a:ext cx="8572278" cy="447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634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466D7F-1F71-BB8A-1EF7-0F5750CFE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1252"/>
              </p:ext>
            </p:extLst>
          </p:nvPr>
        </p:nvGraphicFramePr>
        <p:xfrm>
          <a:off x="337624" y="336721"/>
          <a:ext cx="8468751" cy="470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5D2350-2999-418A-FE0F-C4FDC57AC9A3}"/>
              </a:ext>
            </a:extLst>
          </p:cNvPr>
          <p:cNvCxnSpPr>
            <a:cxnSpLocks/>
          </p:cNvCxnSpPr>
          <p:nvPr/>
        </p:nvCxnSpPr>
        <p:spPr>
          <a:xfrm>
            <a:off x="6789491" y="528956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3FC39F-59EF-83C5-E850-30BA23F05190}"/>
              </a:ext>
            </a:extLst>
          </p:cNvPr>
          <p:cNvCxnSpPr>
            <a:cxnSpLocks/>
          </p:cNvCxnSpPr>
          <p:nvPr/>
        </p:nvCxnSpPr>
        <p:spPr>
          <a:xfrm>
            <a:off x="7553521" y="1115482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13C1FD-9ADA-56C2-7067-D513E5DAF331}"/>
              </a:ext>
            </a:extLst>
          </p:cNvPr>
          <p:cNvCxnSpPr>
            <a:cxnSpLocks/>
          </p:cNvCxnSpPr>
          <p:nvPr/>
        </p:nvCxnSpPr>
        <p:spPr>
          <a:xfrm>
            <a:off x="6017935" y="1734302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FF499D-DFC2-3CE6-D6C9-2B3DD2927378}"/>
              </a:ext>
            </a:extLst>
          </p:cNvPr>
          <p:cNvCxnSpPr>
            <a:cxnSpLocks/>
          </p:cNvCxnSpPr>
          <p:nvPr/>
        </p:nvCxnSpPr>
        <p:spPr>
          <a:xfrm>
            <a:off x="7170811" y="2289631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461EF0-3B7C-6845-24EC-7D706E1E393A}"/>
              </a:ext>
            </a:extLst>
          </p:cNvPr>
          <p:cNvCxnSpPr>
            <a:cxnSpLocks/>
          </p:cNvCxnSpPr>
          <p:nvPr/>
        </p:nvCxnSpPr>
        <p:spPr>
          <a:xfrm>
            <a:off x="5920669" y="2880115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AC5BE0-5CF7-6BFF-0154-6A36D3117076}"/>
              </a:ext>
            </a:extLst>
          </p:cNvPr>
          <p:cNvCxnSpPr>
            <a:cxnSpLocks/>
          </p:cNvCxnSpPr>
          <p:nvPr/>
        </p:nvCxnSpPr>
        <p:spPr>
          <a:xfrm>
            <a:off x="7612049" y="3457976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0731ED-9BE7-A4D9-EA01-C5393B8FC588}"/>
              </a:ext>
            </a:extLst>
          </p:cNvPr>
          <p:cNvCxnSpPr>
            <a:cxnSpLocks/>
          </p:cNvCxnSpPr>
          <p:nvPr/>
        </p:nvCxnSpPr>
        <p:spPr>
          <a:xfrm>
            <a:off x="6989355" y="4028528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CB499C-5026-1CF6-97EC-CA282F58497E}"/>
              </a:ext>
            </a:extLst>
          </p:cNvPr>
          <p:cNvSpPr txBox="1"/>
          <p:nvPr/>
        </p:nvSpPr>
        <p:spPr>
          <a:xfrm>
            <a:off x="0" y="5009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6858"/>
                </a:solidFill>
                <a:latin typeface="Calibri" panose="020F0502020204030204" pitchFamily="34" charset="0"/>
              </a:rPr>
              <a:t>Concordance of Subjective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5E940-0295-B424-4DA1-B6B82867362E}"/>
              </a:ext>
            </a:extLst>
          </p:cNvPr>
          <p:cNvSpPr txBox="1"/>
          <p:nvPr/>
        </p:nvSpPr>
        <p:spPr>
          <a:xfrm>
            <a:off x="2263514" y="4458968"/>
            <a:ext cx="6609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0             10            20             30            40            50            60            70            80            90            100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95CCE-B0F1-7792-2986-F36AB9411B17}"/>
              </a:ext>
            </a:extLst>
          </p:cNvPr>
          <p:cNvSpPr txBox="1"/>
          <p:nvPr/>
        </p:nvSpPr>
        <p:spPr>
          <a:xfrm>
            <a:off x="4932218" y="35572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7A4F2-082B-9192-1926-A67AC1A23B5D}"/>
              </a:ext>
            </a:extLst>
          </p:cNvPr>
          <p:cNvSpPr txBox="1"/>
          <p:nvPr/>
        </p:nvSpPr>
        <p:spPr>
          <a:xfrm>
            <a:off x="4946070" y="92375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6A9E6-9396-DF7B-9E4A-8F63CCCA97A7}"/>
              </a:ext>
            </a:extLst>
          </p:cNvPr>
          <p:cNvSpPr txBox="1"/>
          <p:nvPr/>
        </p:nvSpPr>
        <p:spPr>
          <a:xfrm>
            <a:off x="4932218" y="1536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986F3-263D-AEDF-18A5-1D5ADD77B074}"/>
              </a:ext>
            </a:extLst>
          </p:cNvPr>
          <p:cNvSpPr txBox="1"/>
          <p:nvPr/>
        </p:nvSpPr>
        <p:spPr>
          <a:xfrm>
            <a:off x="4946070" y="210451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09CD3-3946-ED9E-72B0-5CADBC257532}"/>
              </a:ext>
            </a:extLst>
          </p:cNvPr>
          <p:cNvSpPr txBox="1"/>
          <p:nvPr/>
        </p:nvSpPr>
        <p:spPr>
          <a:xfrm>
            <a:off x="4932218" y="271767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56.4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56253-9C71-9D64-9EEE-79AFC058F8BB}"/>
              </a:ext>
            </a:extLst>
          </p:cNvPr>
          <p:cNvSpPr txBox="1"/>
          <p:nvPr/>
        </p:nvSpPr>
        <p:spPr>
          <a:xfrm>
            <a:off x="4946070" y="328570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83.4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8CCD7-1F28-CCAC-C778-43AA52612989}"/>
              </a:ext>
            </a:extLst>
          </p:cNvPr>
          <p:cNvSpPr txBox="1"/>
          <p:nvPr/>
        </p:nvSpPr>
        <p:spPr>
          <a:xfrm>
            <a:off x="4932218" y="385686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79426-DE37-A6D7-41F9-BD68E5EFDC35}"/>
              </a:ext>
            </a:extLst>
          </p:cNvPr>
          <p:cNvSpPr txBox="1"/>
          <p:nvPr/>
        </p:nvSpPr>
        <p:spPr>
          <a:xfrm>
            <a:off x="8309688" y="35572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29.6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399630-A0BC-25B6-5986-56E9E36BE014}"/>
              </a:ext>
            </a:extLst>
          </p:cNvPr>
          <p:cNvSpPr txBox="1"/>
          <p:nvPr/>
        </p:nvSpPr>
        <p:spPr>
          <a:xfrm>
            <a:off x="8323540" y="92375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7D50BF-2600-9B04-3355-4A0E509E5354}"/>
              </a:ext>
            </a:extLst>
          </p:cNvPr>
          <p:cNvSpPr txBox="1"/>
          <p:nvPr/>
        </p:nvSpPr>
        <p:spPr>
          <a:xfrm>
            <a:off x="8309688" y="1536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41.9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EF439-AC79-454F-C89C-226EA34870BE}"/>
              </a:ext>
            </a:extLst>
          </p:cNvPr>
          <p:cNvSpPr txBox="1"/>
          <p:nvPr/>
        </p:nvSpPr>
        <p:spPr>
          <a:xfrm>
            <a:off x="8323540" y="210451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8972D6-26E9-2090-0396-AB45AC74D63C}"/>
              </a:ext>
            </a:extLst>
          </p:cNvPr>
          <p:cNvSpPr txBox="1"/>
          <p:nvPr/>
        </p:nvSpPr>
        <p:spPr>
          <a:xfrm>
            <a:off x="8309688" y="271767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43.6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8D524-EB7D-D3FB-9D3C-D5FCA355D3E1}"/>
              </a:ext>
            </a:extLst>
          </p:cNvPr>
          <p:cNvSpPr txBox="1"/>
          <p:nvPr/>
        </p:nvSpPr>
        <p:spPr>
          <a:xfrm>
            <a:off x="8323540" y="328570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419B0-24A9-C74F-F829-86CBFFDB0149}"/>
              </a:ext>
            </a:extLst>
          </p:cNvPr>
          <p:cNvSpPr txBox="1"/>
          <p:nvPr/>
        </p:nvSpPr>
        <p:spPr>
          <a:xfrm>
            <a:off x="8309688" y="385686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26.6</a:t>
            </a:r>
          </a:p>
        </p:txBody>
      </p:sp>
    </p:spTree>
    <p:extLst>
      <p:ext uri="{BB962C8B-B14F-4D97-AF65-F5344CB8AC3E}">
        <p14:creationId xmlns:p14="http://schemas.microsoft.com/office/powerpoint/2010/main" val="1707258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B629B-80AF-BE96-AFCE-737EF71B23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7615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1CCF-5634-E6F2-4583-B658D964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8A64EE7-C435-7E6A-A375-4ED2E71D7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889263"/>
              </p:ext>
            </p:extLst>
          </p:nvPr>
        </p:nvGraphicFramePr>
        <p:xfrm>
          <a:off x="503523" y="369208"/>
          <a:ext cx="8301809" cy="465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449B4A-E109-9DEF-8A7A-71492BF1D1A6}"/>
              </a:ext>
            </a:extLst>
          </p:cNvPr>
          <p:cNvCxnSpPr>
            <a:cxnSpLocks/>
          </p:cNvCxnSpPr>
          <p:nvPr/>
        </p:nvCxnSpPr>
        <p:spPr>
          <a:xfrm>
            <a:off x="7802595" y="574553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037163-FAB4-D76D-58BE-D4064051A67B}"/>
              </a:ext>
            </a:extLst>
          </p:cNvPr>
          <p:cNvCxnSpPr>
            <a:cxnSpLocks/>
          </p:cNvCxnSpPr>
          <p:nvPr/>
        </p:nvCxnSpPr>
        <p:spPr>
          <a:xfrm>
            <a:off x="7742180" y="1150717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EC7A4-F701-4217-BED3-F2966C47859D}"/>
              </a:ext>
            </a:extLst>
          </p:cNvPr>
          <p:cNvCxnSpPr>
            <a:cxnSpLocks/>
          </p:cNvCxnSpPr>
          <p:nvPr/>
        </p:nvCxnSpPr>
        <p:spPr>
          <a:xfrm>
            <a:off x="7534236" y="1742798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DD425-ED18-0BB7-96EC-7D666C80C214}"/>
              </a:ext>
            </a:extLst>
          </p:cNvPr>
          <p:cNvCxnSpPr>
            <a:cxnSpLocks/>
          </p:cNvCxnSpPr>
          <p:nvPr/>
        </p:nvCxnSpPr>
        <p:spPr>
          <a:xfrm>
            <a:off x="8038032" y="2302254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547F7-66E7-C93D-1C72-83F3EB4BCDCC}"/>
              </a:ext>
            </a:extLst>
          </p:cNvPr>
          <p:cNvCxnSpPr>
            <a:cxnSpLocks/>
          </p:cNvCxnSpPr>
          <p:nvPr/>
        </p:nvCxnSpPr>
        <p:spPr>
          <a:xfrm>
            <a:off x="8277942" y="2876685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64F924-CF12-48C6-8977-A11D31362B02}"/>
              </a:ext>
            </a:extLst>
          </p:cNvPr>
          <p:cNvCxnSpPr>
            <a:cxnSpLocks/>
          </p:cNvCxnSpPr>
          <p:nvPr/>
        </p:nvCxnSpPr>
        <p:spPr>
          <a:xfrm>
            <a:off x="8036091" y="3462726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A67A5E-1434-3AE6-250C-A8C3E26C5900}"/>
              </a:ext>
            </a:extLst>
          </p:cNvPr>
          <p:cNvCxnSpPr>
            <a:cxnSpLocks/>
          </p:cNvCxnSpPr>
          <p:nvPr/>
        </p:nvCxnSpPr>
        <p:spPr>
          <a:xfrm>
            <a:off x="8336530" y="4043809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391516-6F35-405F-44DF-57C4430D8FDA}"/>
              </a:ext>
            </a:extLst>
          </p:cNvPr>
          <p:cNvSpPr txBox="1"/>
          <p:nvPr/>
        </p:nvSpPr>
        <p:spPr>
          <a:xfrm>
            <a:off x="0" y="5009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6858"/>
                </a:solidFill>
                <a:latin typeface="Calibri" panose="020F0502020204030204" pitchFamily="34" charset="0"/>
              </a:rPr>
              <a:t>Concordance of Objective Measures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A3CF4-3694-6C82-9796-D710B1FA45DA}"/>
              </a:ext>
            </a:extLst>
          </p:cNvPr>
          <p:cNvSpPr txBox="1"/>
          <p:nvPr/>
        </p:nvSpPr>
        <p:spPr>
          <a:xfrm>
            <a:off x="2263514" y="4458968"/>
            <a:ext cx="6609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0             10            20             30            40            50            60            70            80            90            100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6A900-B146-3E1A-64E1-BFED4BF2D55A}"/>
              </a:ext>
            </a:extLst>
          </p:cNvPr>
          <p:cNvSpPr txBox="1"/>
          <p:nvPr/>
        </p:nvSpPr>
        <p:spPr>
          <a:xfrm>
            <a:off x="4932218" y="35572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CD9964-F4AC-3354-612D-8734B5617A78}"/>
              </a:ext>
            </a:extLst>
          </p:cNvPr>
          <p:cNvSpPr txBox="1"/>
          <p:nvPr/>
        </p:nvSpPr>
        <p:spPr>
          <a:xfrm>
            <a:off x="4946070" y="92375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6615D-43B4-1DE0-BB3D-8F3997308FE9}"/>
              </a:ext>
            </a:extLst>
          </p:cNvPr>
          <p:cNvSpPr txBox="1"/>
          <p:nvPr/>
        </p:nvSpPr>
        <p:spPr>
          <a:xfrm>
            <a:off x="4932218" y="1536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82.1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15A47-9FDB-C1EE-1687-2EC4F5ADE246}"/>
              </a:ext>
            </a:extLst>
          </p:cNvPr>
          <p:cNvSpPr txBox="1"/>
          <p:nvPr/>
        </p:nvSpPr>
        <p:spPr>
          <a:xfrm>
            <a:off x="4946070" y="210451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A1304-3EA0-A154-E998-79B365BF2CDE}"/>
              </a:ext>
            </a:extLst>
          </p:cNvPr>
          <p:cNvSpPr txBox="1"/>
          <p:nvPr/>
        </p:nvSpPr>
        <p:spPr>
          <a:xfrm>
            <a:off x="4932218" y="271767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EA984A-6767-4B54-8767-27FEFA5351D6}"/>
              </a:ext>
            </a:extLst>
          </p:cNvPr>
          <p:cNvSpPr txBox="1"/>
          <p:nvPr/>
        </p:nvSpPr>
        <p:spPr>
          <a:xfrm>
            <a:off x="4946070" y="328570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C796D-7296-311F-66ED-3E3D4DB33D80}"/>
              </a:ext>
            </a:extLst>
          </p:cNvPr>
          <p:cNvSpPr txBox="1"/>
          <p:nvPr/>
        </p:nvSpPr>
        <p:spPr>
          <a:xfrm>
            <a:off x="4932218" y="385686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9B9B9-DE23-BB13-A539-A5C29BACDE4C}"/>
              </a:ext>
            </a:extLst>
          </p:cNvPr>
          <p:cNvSpPr txBox="1"/>
          <p:nvPr/>
        </p:nvSpPr>
        <p:spPr>
          <a:xfrm>
            <a:off x="8309688" y="35572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49A2F-966B-D8D0-4F38-2C75E0145B2C}"/>
              </a:ext>
            </a:extLst>
          </p:cNvPr>
          <p:cNvSpPr txBox="1"/>
          <p:nvPr/>
        </p:nvSpPr>
        <p:spPr>
          <a:xfrm>
            <a:off x="8323540" y="92375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E06057-476B-BDA7-D5B5-AAC55C6E8DA8}"/>
              </a:ext>
            </a:extLst>
          </p:cNvPr>
          <p:cNvSpPr txBox="1"/>
          <p:nvPr/>
        </p:nvSpPr>
        <p:spPr>
          <a:xfrm>
            <a:off x="8309688" y="153647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D318C9-FF2C-11C3-BA41-A87A82A3C2DF}"/>
              </a:ext>
            </a:extLst>
          </p:cNvPr>
          <p:cNvSpPr txBox="1"/>
          <p:nvPr/>
        </p:nvSpPr>
        <p:spPr>
          <a:xfrm>
            <a:off x="8323540" y="210451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BF7E6D-DE6C-CA1C-DCEC-B22361125692}"/>
              </a:ext>
            </a:extLst>
          </p:cNvPr>
          <p:cNvSpPr txBox="1"/>
          <p:nvPr/>
        </p:nvSpPr>
        <p:spPr>
          <a:xfrm>
            <a:off x="8309688" y="271767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D7325-5A18-7D18-E5EC-87DC1A8F36F7}"/>
              </a:ext>
            </a:extLst>
          </p:cNvPr>
          <p:cNvSpPr txBox="1"/>
          <p:nvPr/>
        </p:nvSpPr>
        <p:spPr>
          <a:xfrm>
            <a:off x="8323540" y="328570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805526-A0D0-3D6B-9872-EF6D9205D34E}"/>
              </a:ext>
            </a:extLst>
          </p:cNvPr>
          <p:cNvSpPr txBox="1"/>
          <p:nvPr/>
        </p:nvSpPr>
        <p:spPr>
          <a:xfrm>
            <a:off x="8309688" y="385686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5.0</a:t>
            </a:r>
          </a:p>
        </p:txBody>
      </p:sp>
    </p:spTree>
    <p:extLst>
      <p:ext uri="{BB962C8B-B14F-4D97-AF65-F5344CB8AC3E}">
        <p14:creationId xmlns:p14="http://schemas.microsoft.com/office/powerpoint/2010/main" val="3927477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1BE6-C4FC-C966-7A40-D3BCE07B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9F77AB4F-F3DC-C150-20E3-C4BE9B17557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9DBD24-FEEC-A875-3830-9296DDA24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48188"/>
              </p:ext>
            </p:extLst>
          </p:nvPr>
        </p:nvGraphicFramePr>
        <p:xfrm>
          <a:off x="1135112" y="539750"/>
          <a:ext cx="663202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99">
                  <a:extLst>
                    <a:ext uri="{9D8B030D-6E8A-4147-A177-3AD203B41FA5}">
                      <a16:colId xmlns:a16="http://schemas.microsoft.com/office/drawing/2014/main" val="2027960279"/>
                    </a:ext>
                  </a:extLst>
                </a:gridCol>
                <a:gridCol w="1860960">
                  <a:extLst>
                    <a:ext uri="{9D8B030D-6E8A-4147-A177-3AD203B41FA5}">
                      <a16:colId xmlns:a16="http://schemas.microsoft.com/office/drawing/2014/main" val="2293778202"/>
                    </a:ext>
                  </a:extLst>
                </a:gridCol>
                <a:gridCol w="1761168">
                  <a:extLst>
                    <a:ext uri="{9D8B030D-6E8A-4147-A177-3AD203B41FA5}">
                      <a16:colId xmlns:a16="http://schemas.microsoft.com/office/drawing/2014/main" val="900423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Unadjusted</a:t>
                      </a:r>
                    </a:p>
                    <a:p>
                      <a:pPr algn="ctr"/>
                      <a:r>
                        <a:rPr lang="en-US"/>
                        <a:t>(%) 95%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Adjusted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(%) 95% (CI)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08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72.2 (70.4-73.9)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72.5 (70.9-74.1)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3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89.2 (88.0-90.5)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89.4 (88.2-90.7)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91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ABE124-6F69-E9A3-4E49-9BEA0A33EBD0}"/>
              </a:ext>
            </a:extLst>
          </p:cNvPr>
          <p:cNvSpPr txBox="1"/>
          <p:nvPr/>
        </p:nvSpPr>
        <p:spPr>
          <a:xfrm>
            <a:off x="889392" y="2429931"/>
            <a:ext cx="410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Adjusted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teen sex 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teen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teen race/ethnicity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8D26C-AF18-CF58-52A9-247735481C66}"/>
              </a:ext>
            </a:extLst>
          </p:cNvPr>
          <p:cNvSpPr txBox="1"/>
          <p:nvPr/>
        </p:nvSpPr>
        <p:spPr>
          <a:xfrm>
            <a:off x="-241738" y="96947"/>
            <a:ext cx="9385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6858"/>
                </a:solidFill>
                <a:latin typeface="Calibri" panose="020F0502020204030204" pitchFamily="34" charset="0"/>
              </a:rPr>
              <a:t>Percent Agreement: Mean and Marginal Probability, by Question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D1EE0-5B58-46E6-1382-5E7A95F253DD}"/>
              </a:ext>
            </a:extLst>
          </p:cNvPr>
          <p:cNvSpPr txBox="1"/>
          <p:nvPr/>
        </p:nvSpPr>
        <p:spPr>
          <a:xfrm>
            <a:off x="3923931" y="2653820"/>
            <a:ext cx="41424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family income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highest residential parental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number of residential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urbanization level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7745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BB504-D1CC-7C86-8265-07E4189E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CD1CBAC4-31ED-E07A-E4EC-7A279721D01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C22605-4DAF-21EE-DB16-94620DB69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85551"/>
              </p:ext>
            </p:extLst>
          </p:nvPr>
        </p:nvGraphicFramePr>
        <p:xfrm>
          <a:off x="1172247" y="544830"/>
          <a:ext cx="679950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827">
                  <a:extLst>
                    <a:ext uri="{9D8B030D-6E8A-4147-A177-3AD203B41FA5}">
                      <a16:colId xmlns:a16="http://schemas.microsoft.com/office/drawing/2014/main" val="2027960279"/>
                    </a:ext>
                  </a:extLst>
                </a:gridCol>
                <a:gridCol w="1810194">
                  <a:extLst>
                    <a:ext uri="{9D8B030D-6E8A-4147-A177-3AD203B41FA5}">
                      <a16:colId xmlns:a16="http://schemas.microsoft.com/office/drawing/2014/main" val="2293778202"/>
                    </a:ext>
                  </a:extLst>
                </a:gridCol>
                <a:gridCol w="1663485">
                  <a:extLst>
                    <a:ext uri="{9D8B030D-6E8A-4147-A177-3AD203B41FA5}">
                      <a16:colId xmlns:a16="http://schemas.microsoft.com/office/drawing/2014/main" val="900423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Subjective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β</a:t>
                      </a:r>
                      <a:r>
                        <a:rPr lang="en-US"/>
                        <a:t> (95% CI)</a:t>
                      </a:r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Objective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β</a:t>
                      </a:r>
                      <a:r>
                        <a:rPr lang="en-US"/>
                        <a:t> (95% CI)</a:t>
                      </a:r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08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Family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3.1* (0.5, 5.6)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 (-1.4, 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3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Highest Parent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-0.1 (-3.0, 2.2)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 (-0.2, 3.2)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9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Urbanization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1.1 (-1.2, 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 (-1.6, 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63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Two Parent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4.4* (0.5, 8.2)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0.7 (-2.0, 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9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Teen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7.4* (4.2, 10.7)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-0.8 (-3.0, 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0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Teen Ages 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2.2 (-1.2, 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2.0 (-0.3, 4.4)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99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Teen Race/Ethnicity (NH White)</a:t>
                      </a:r>
                    </a:p>
                    <a:p>
                      <a:r>
                        <a:rPr lang="en-US"/>
                        <a:t>     NH Asian</a:t>
                      </a:r>
                    </a:p>
                    <a:p>
                      <a:r>
                        <a:rPr lang="en-US"/>
                        <a:t>     NH Black</a:t>
                      </a:r>
                    </a:p>
                    <a:p>
                      <a:r>
                        <a:rPr lang="en-US"/>
                        <a:t>    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-5.1 (-10.8, 0.5)</a:t>
                      </a:r>
                    </a:p>
                    <a:p>
                      <a:pPr algn="ctr"/>
                      <a:r>
                        <a:rPr lang="en-US" b="1"/>
                        <a:t>-6.7* (-1.3, -0.4)</a:t>
                      </a:r>
                    </a:p>
                    <a:p>
                      <a:pPr algn="ctr"/>
                      <a:r>
                        <a:rPr lang="en-US"/>
                        <a:t>-3.9 (-0.8, 0.5)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0.2 (-2.5, 3.1)</a:t>
                      </a:r>
                    </a:p>
                    <a:p>
                      <a:pPr algn="ctr"/>
                      <a:r>
                        <a:rPr lang="en-US" dirty="0"/>
                        <a:t>-1.8 (-0.6, 3.0)</a:t>
                      </a:r>
                    </a:p>
                    <a:p>
                      <a:pPr algn="ctr"/>
                      <a:r>
                        <a:rPr lang="en-US" dirty="0"/>
                        <a:t>-0.7 (-3.8, 2.4)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001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4F2DC1-CC33-4C49-0D3F-A81D66D6E2BC}"/>
              </a:ext>
            </a:extLst>
          </p:cNvPr>
          <p:cNvSpPr txBox="1"/>
          <p:nvPr/>
        </p:nvSpPr>
        <p:spPr>
          <a:xfrm>
            <a:off x="-241738" y="96947"/>
            <a:ext cx="9385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858"/>
                </a:solidFill>
                <a:latin typeface="Calibri" panose="020F0502020204030204" pitchFamily="34" charset="0"/>
              </a:rPr>
              <a:t>Multivariate Linear Regressions by Teen and Family Characteristics, by Question Type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94BD6-2A14-EDFC-D2C7-6FBCE5F56B57}"/>
              </a:ext>
            </a:extLst>
          </p:cNvPr>
          <p:cNvSpPr txBox="1"/>
          <p:nvPr/>
        </p:nvSpPr>
        <p:spPr>
          <a:xfrm>
            <a:off x="1172247" y="4573528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NH is non-Hispanic</a:t>
            </a:r>
          </a:p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* p&lt;.05</a:t>
            </a:r>
          </a:p>
        </p:txBody>
      </p:sp>
    </p:spTree>
    <p:extLst>
      <p:ext uri="{BB962C8B-B14F-4D97-AF65-F5344CB8AC3E}">
        <p14:creationId xmlns:p14="http://schemas.microsoft.com/office/powerpoint/2010/main" val="33704110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B629B-80AF-BE96-AFCE-737EF71B23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0955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185FF-BEC4-2C35-B7C5-12501229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Percent Agreement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E046C-95B9-A85D-6738-9D18B599A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6438"/>
            <a:ext cx="8503920" cy="3401243"/>
          </a:xfrm>
        </p:spPr>
        <p:txBody>
          <a:bodyPr/>
          <a:lstStyle/>
          <a:p>
            <a:r>
              <a:rPr lang="en-US" b="0" dirty="0"/>
              <a:t>Percent agreement was significantly higher among </a:t>
            </a:r>
            <a:r>
              <a:rPr lang="en-US" dirty="0"/>
              <a:t>objective</a:t>
            </a:r>
            <a:r>
              <a:rPr lang="en-US" b="0" dirty="0"/>
              <a:t> measures. </a:t>
            </a:r>
          </a:p>
          <a:p>
            <a:endParaRPr lang="en-US" sz="600" b="0" dirty="0"/>
          </a:p>
          <a:p>
            <a:r>
              <a:rPr lang="en-US" b="0" dirty="0"/>
              <a:t>Parent-reported estimates </a:t>
            </a:r>
            <a:r>
              <a:rPr lang="en-US" dirty="0"/>
              <a:t>were higher </a:t>
            </a:r>
            <a:r>
              <a:rPr lang="en-US" b="0" dirty="0"/>
              <a:t>than teen reported estimates for positive outcomes (health care utilization, social and emotional supports).</a:t>
            </a:r>
          </a:p>
          <a:p>
            <a:endParaRPr lang="en-US" sz="600" b="0" dirty="0"/>
          </a:p>
          <a:p>
            <a:r>
              <a:rPr lang="en-US" b="0" dirty="0"/>
              <a:t>Parent-reported estimates </a:t>
            </a:r>
            <a:r>
              <a:rPr lang="en-US" dirty="0"/>
              <a:t>were lower </a:t>
            </a:r>
            <a:r>
              <a:rPr lang="en-US" b="0" dirty="0"/>
              <a:t>than teen reported estimates for negative outcomes (bullied in past year, racial discrimination).</a:t>
            </a:r>
          </a:p>
          <a:p>
            <a:endParaRPr lang="en-US" sz="600" b="0" dirty="0"/>
          </a:p>
          <a:p>
            <a:r>
              <a:rPr lang="en-US" b="0" dirty="0"/>
              <a:t>Teen and family level characteristics </a:t>
            </a:r>
            <a:r>
              <a:rPr lang="en-US" dirty="0"/>
              <a:t>were not </a:t>
            </a:r>
            <a:r>
              <a:rPr lang="en-US" b="0" dirty="0"/>
              <a:t>associated with percent agreement among objective measures.</a:t>
            </a:r>
          </a:p>
          <a:p>
            <a:endParaRPr lang="en-US" sz="500" b="0" dirty="0"/>
          </a:p>
          <a:p>
            <a:r>
              <a:rPr lang="en-US" b="0" dirty="0"/>
              <a:t>However, family income, number of residential parents, teen sex, and teen race/ethnicity </a:t>
            </a:r>
            <a:r>
              <a:rPr lang="en-US" dirty="0"/>
              <a:t>were </a:t>
            </a:r>
            <a:r>
              <a:rPr lang="en-US" b="0" dirty="0"/>
              <a:t>associated</a:t>
            </a:r>
            <a:r>
              <a:rPr lang="en-US" dirty="0"/>
              <a:t> </a:t>
            </a:r>
            <a:r>
              <a:rPr lang="en-US" b="0" dirty="0"/>
              <a:t>with agreement among subjective measures.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5924821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7735-DA0A-89CA-3395-DD6EFDFD1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F9A5C-AFBD-7312-AA65-F00C028A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7B627-B190-2AA5-0258-369EFB3E7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96438"/>
            <a:ext cx="8503920" cy="2134145"/>
          </a:xfrm>
        </p:spPr>
        <p:txBody>
          <a:bodyPr/>
          <a:lstStyle/>
          <a:p>
            <a:r>
              <a:rPr lang="en-US" b="0" dirty="0"/>
              <a:t>Protective family and community factors, including family resiliency have been linked to greater concordance.</a:t>
            </a:r>
            <a:r>
              <a:rPr lang="en-US" b="0" baseline="30000" dirty="0"/>
              <a:t>1-2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en-US" b="0" dirty="0"/>
              <a:t>Discordance itself may be predictive of future negative health outcomes.</a:t>
            </a:r>
            <a:r>
              <a:rPr lang="en-US" b="0" baseline="30000" dirty="0"/>
              <a:t>3</a:t>
            </a:r>
          </a:p>
          <a:p>
            <a:endParaRPr lang="en-US" b="0" baseline="30000" dirty="0"/>
          </a:p>
          <a:p>
            <a:r>
              <a:rPr lang="en-US" b="0" dirty="0"/>
              <a:t>Boys are less likely to report needing mental health services, as well as experiencing internalizing symptoms.</a:t>
            </a:r>
            <a:r>
              <a:rPr lang="en-US" b="0" baseline="30000" dirty="0"/>
              <a:t>4-5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Boys have been shown to have higher concordance than girls on several outcomes, including bullying.</a:t>
            </a:r>
            <a:r>
              <a:rPr lang="en-US" b="0" baseline="30000" dirty="0"/>
              <a:t>6</a:t>
            </a:r>
          </a:p>
          <a:p>
            <a:endParaRPr lang="en-US" b="0" baseline="30000" dirty="0"/>
          </a:p>
          <a:p>
            <a:endParaRPr lang="en-US" sz="600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8EC9F-A04B-32D9-17E0-E6D2A876A6BB}"/>
              </a:ext>
            </a:extLst>
          </p:cNvPr>
          <p:cNvSpPr txBox="1"/>
          <p:nvPr/>
        </p:nvSpPr>
        <p:spPr>
          <a:xfrm>
            <a:off x="457200" y="4441371"/>
            <a:ext cx="4785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/>
              <a:t>1 </a:t>
            </a:r>
            <a:r>
              <a:rPr lang="en-US" sz="1200"/>
              <a:t>Sasser &amp; </a:t>
            </a:r>
            <a:r>
              <a:rPr lang="en-US" sz="1200" err="1"/>
              <a:t>Oshri</a:t>
            </a:r>
            <a:r>
              <a:rPr lang="en-US" sz="1200"/>
              <a:t>, 2023; </a:t>
            </a:r>
            <a:r>
              <a:rPr lang="en-US" sz="1200" baseline="30000"/>
              <a:t>2 </a:t>
            </a:r>
            <a:r>
              <a:rPr lang="en-US" sz="1200"/>
              <a:t>Tang et al., 2023; </a:t>
            </a:r>
            <a:r>
              <a:rPr lang="en-US" sz="1200" baseline="30000"/>
              <a:t>3 </a:t>
            </a:r>
            <a:r>
              <a:rPr lang="en-US" sz="1200"/>
              <a:t>Guion, Mrug, &amp; Windle, 2009; </a:t>
            </a:r>
          </a:p>
          <a:p>
            <a:r>
              <a:rPr lang="en-US" sz="1200" baseline="30000"/>
              <a:t>4 </a:t>
            </a:r>
            <a:r>
              <a:rPr lang="en-US" sz="1200"/>
              <a:t>Keyes &amp; Platt, 2023; </a:t>
            </a:r>
            <a:r>
              <a:rPr lang="en-US" sz="1200" baseline="30000"/>
              <a:t>5 </a:t>
            </a:r>
            <a:r>
              <a:rPr lang="en-US" sz="1200" err="1"/>
              <a:t>Zwaanswijk</a:t>
            </a:r>
            <a:r>
              <a:rPr lang="en-US" sz="1200"/>
              <a:t> et al., 2003;’ </a:t>
            </a:r>
            <a:r>
              <a:rPr lang="en-US" sz="1200" baseline="30000"/>
              <a:t>6 </a:t>
            </a:r>
            <a:r>
              <a:rPr lang="en-US" sz="1200"/>
              <a:t>Demaray et al., 2013;  </a:t>
            </a:r>
          </a:p>
          <a:p>
            <a:r>
              <a:rPr lang="en-US" sz="1200"/>
              <a:t> </a:t>
            </a:r>
            <a:endParaRPr lang="en-US" sz="1200" baseline="30000"/>
          </a:p>
          <a:p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397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54E5E-83C9-64A4-24C0-19175ADAC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534B-FED5-91B5-7C15-880EE523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EA357-AB34-D4EB-7D55-C433853050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99" y="1214438"/>
            <a:ext cx="8131495" cy="324649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Nationally representative estimates of teenage health covering a broad range of health topics.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Data linkable to entire NHIS interview, allowing for parent-teen concordance studies.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Precise adjustments of sample weights to reduce non-interview bias of health estimates.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54369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C41A-7FE8-4E1E-1E93-E1069D3B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99BA-7815-138E-5606-D5C9F49636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99" y="1214438"/>
            <a:ext cx="8131495" cy="324649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Analyses based on two datasets with different modes: self-reported vs interviewer-administered.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Both data sources are subject to recall bias.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Respondents were not provided definitions or additional context for the concepts in the survey.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May not be generalizable for younger children.</a:t>
            </a: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989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3F97-489F-7CF6-511C-3E3EEE4F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2D05-3DE2-6B2B-5AB2-21C0FB92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660"/>
            <a:ext cx="6087438" cy="570137"/>
          </a:xfrm>
        </p:spPr>
        <p:txBody>
          <a:bodyPr/>
          <a:lstStyle/>
          <a:p>
            <a:r>
              <a:rPr lang="en-US" dirty="0"/>
              <a:t>Other Concordance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F6C28-4838-6B04-DF56-011B33F526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99" y="853053"/>
            <a:ext cx="8131495" cy="368633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Social Supports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bg1"/>
                </a:solidFill>
              </a:rPr>
              <a:t>Zablotsky B, Ng AE, Black LI, Bose J, Jones JR, Maitland AK, Blumberg SJ. Perceived social and emotional support among teenagers: United States, July 2021–December 2022. National Health Statistics Reports; no 206. 2024. </a:t>
            </a:r>
          </a:p>
          <a:p>
            <a:r>
              <a:rPr lang="en-US" dirty="0">
                <a:solidFill>
                  <a:schemeClr val="bg1"/>
                </a:solidFill>
              </a:rPr>
              <a:t>Health Care Utilization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bg1"/>
                </a:solidFill>
              </a:rPr>
              <a:t>Ng AE, Bottoms-McClain L, Black LI, Zablotsky B, Bose J. Comparison of parent and teen reports of teen healthcare use: United States, July 2021–December 2023. Natl Health Stat Report. 2025 Sep;(219):1–8. </a:t>
            </a:r>
          </a:p>
          <a:p>
            <a:r>
              <a:rPr lang="en-US" dirty="0">
                <a:solidFill>
                  <a:schemeClr val="bg1"/>
                </a:solidFill>
              </a:rPr>
              <a:t>Adverse Childhood Experiences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bg1"/>
                </a:solidFill>
              </a:rPr>
              <a:t>Ng AE, Swedo E, Zablotsky B, Black LI, Holditch Niolon P, Bose J, Blumberg SJ. Parent-teen concordance of selected adverse childhood experiences in a national sample of teenagers: Findings from National Health Interview Survey – Teen. Child Abuse &amp; Neglect 2025; 163: 107339.</a:t>
            </a:r>
          </a:p>
          <a:p>
            <a:r>
              <a:rPr lang="en-US" dirty="0">
                <a:solidFill>
                  <a:schemeClr val="bg1"/>
                </a:solidFill>
              </a:rPr>
              <a:t>Functioning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dirty="0">
                <a:solidFill>
                  <a:schemeClr val="bg1"/>
                </a:solidFill>
              </a:rPr>
              <a:t>Katz SM, Claussen AH, Black LI, Leeb RT, Newsome K, Danielson ML, Zablotsky, B. Attention-Deficit/Hyperactivity Disorder and Teen Self-Report on Health Behaviors and Social-Emotional Wellbeing: United States, July 2021–December 2022. Journal of Developmental &amp; Behavioral Pediatrics 46(2):p e155-e161, March/April 2025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4611974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B742-2D9A-B95B-14F4-9332534A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312"/>
            <a:ext cx="8229600" cy="859536"/>
          </a:xfrm>
        </p:spPr>
        <p:txBody>
          <a:bodyPr/>
          <a:lstStyle/>
          <a:p>
            <a:r>
              <a:rPr lang="en-US"/>
              <a:t>Accessing NHIS-Teen Data: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52BA2-290E-22A6-BAE3-923C33199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87" y="2735125"/>
            <a:ext cx="2568791" cy="32954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0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Data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2ED740-4750-E6DD-CFAA-4CB37C223496}"/>
              </a:ext>
            </a:extLst>
          </p:cNvPr>
          <p:cNvSpPr txBox="1">
            <a:spLocks/>
          </p:cNvSpPr>
          <p:nvPr/>
        </p:nvSpPr>
        <p:spPr bwMode="auto">
          <a:xfrm>
            <a:off x="4000547" y="2735125"/>
            <a:ext cx="1473831" cy="3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006858"/>
                </a:solidFill>
              </a:rPr>
              <a:t>Dashboard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C83CCD-379C-C917-BA96-1FDDBC2485C6}"/>
              </a:ext>
            </a:extLst>
          </p:cNvPr>
          <p:cNvSpPr txBox="1">
            <a:spLocks/>
          </p:cNvSpPr>
          <p:nvPr/>
        </p:nvSpPr>
        <p:spPr bwMode="auto">
          <a:xfrm>
            <a:off x="6330247" y="2693006"/>
            <a:ext cx="2385435" cy="3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>
                <a:solidFill>
                  <a:srgbClr val="006858"/>
                </a:solidFill>
              </a:rPr>
              <a:t>Collaborate with us!</a:t>
            </a:r>
          </a:p>
        </p:txBody>
      </p:sp>
      <p:pic>
        <p:nvPicPr>
          <p:cNvPr id="1026" name="Picture 2" descr="RDC Logo">
            <a:extLst>
              <a:ext uri="{FF2B5EF4-FFF2-40B4-BE49-F238E27FC236}">
                <a16:creationId xmlns:a16="http://schemas.microsoft.com/office/drawing/2014/main" id="{654D96CE-CB1D-940E-0E48-AE1428A1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21" y="1567512"/>
            <a:ext cx="14573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Presentation with bar chart with solid fill">
            <a:extLst>
              <a:ext uri="{FF2B5EF4-FFF2-40B4-BE49-F238E27FC236}">
                <a16:creationId xmlns:a16="http://schemas.microsoft.com/office/drawing/2014/main" id="{1D3FE10C-C0DD-846E-1B84-FECDF129D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3288" y="1314593"/>
            <a:ext cx="1552720" cy="1552720"/>
          </a:xfrm>
          <a:prstGeom prst="rect">
            <a:avLst/>
          </a:prstGeom>
        </p:spPr>
      </p:pic>
      <p:pic>
        <p:nvPicPr>
          <p:cNvPr id="12" name="Graphic 11" descr="Handshake with solid fill">
            <a:extLst>
              <a:ext uri="{FF2B5EF4-FFF2-40B4-BE49-F238E27FC236}">
                <a16:creationId xmlns:a16="http://schemas.microsoft.com/office/drawing/2014/main" id="{EABD5A94-9820-22FD-CCB2-30C5F0285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6624" y="1396472"/>
            <a:ext cx="1332680" cy="1332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112C59-C180-19F1-5749-29610A051AC8}"/>
              </a:ext>
            </a:extLst>
          </p:cNvPr>
          <p:cNvSpPr/>
          <p:nvPr/>
        </p:nvSpPr>
        <p:spPr>
          <a:xfrm>
            <a:off x="1033670" y="3674975"/>
            <a:ext cx="7005099" cy="1087856"/>
          </a:xfrm>
          <a:prstGeom prst="rect">
            <a:avLst/>
          </a:prstGeom>
          <a:solidFill>
            <a:srgbClr val="006859"/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69333-5C89-5BB1-74B9-FB01E506D468}"/>
              </a:ext>
            </a:extLst>
          </p:cNvPr>
          <p:cNvSpPr txBox="1">
            <a:spLocks/>
          </p:cNvSpPr>
          <p:nvPr/>
        </p:nvSpPr>
        <p:spPr>
          <a:xfrm>
            <a:off x="1105231" y="3718975"/>
            <a:ext cx="6933538" cy="987359"/>
          </a:xfrm>
          <a:prstGeom prst="rect">
            <a:avLst/>
          </a:prstGeom>
          <a:solidFill>
            <a:srgbClr val="006859"/>
          </a:solidFill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bg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defTabSz="914378"/>
            <a:r>
              <a:rPr lang="en-US" sz="1600">
                <a:solidFill>
                  <a:srgbClr val="FFFFFF"/>
                </a:solidFill>
              </a:rPr>
              <a:t>For more information:</a:t>
            </a:r>
          </a:p>
          <a:p>
            <a:pPr algn="ctr" defTabSz="914378">
              <a:lnSpc>
                <a:spcPct val="100000"/>
              </a:lnSpc>
            </a:pPr>
            <a:r>
              <a:rPr lang="en-US" sz="1598" b="0"/>
              <a:t>https://www.cdc.gov/nchs/nhis/teen/index.html</a:t>
            </a:r>
          </a:p>
          <a:p>
            <a:pPr algn="ctr" defTabSz="914378">
              <a:lnSpc>
                <a:spcPct val="100000"/>
              </a:lnSpc>
            </a:pPr>
            <a:r>
              <a:rPr lang="en-US" sz="1598" b="0"/>
              <a:t>https://www.cdc.gov/rdc/index.htm</a:t>
            </a:r>
          </a:p>
          <a:p>
            <a:pPr algn="ctr" defTabSz="914378"/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17161BD-6356-CB56-FCA5-C523AF1671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69" y="1590099"/>
            <a:ext cx="776186" cy="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651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782C1B-A511-894D-6EC6-86077BEB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41508"/>
          </a:xfrm>
        </p:spPr>
        <p:txBody>
          <a:bodyPr/>
          <a:lstStyle/>
          <a:p>
            <a:r>
              <a:rPr lang="en-US"/>
              <a:t>Parent-Reported vs. Teen-Reported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960DC-C928-230A-A9A5-FB31E31A7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73079"/>
            <a:ext cx="8229600" cy="3764442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</a:rPr>
              <a:t>Parents may not be the ideal reporter for events that occur outside the home (e.g. bullying in school) or for internalizing behaviors (e.g. mental health).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However, most data sources on the health of teenagers are based on parent-reported information.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Thus, using only parent-reported data for measuring teenager health may produce different estimates than teen-reported data.</a:t>
            </a:r>
          </a:p>
          <a:p>
            <a:endParaRPr lang="en-US" sz="21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673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19723B-A885-1579-677D-1399679D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br>
              <a:rPr lang="en-US"/>
            </a:br>
            <a:r>
              <a:rPr lang="en-US"/>
              <a:t>Please feel free to contact me</a:t>
            </a:r>
            <a:br>
              <a:rPr lang="en-US"/>
            </a:br>
            <a:r>
              <a:rPr lang="en-US"/>
              <a:t>with any questions:</a:t>
            </a:r>
            <a:br>
              <a:rPr lang="en-US"/>
            </a:br>
            <a:br>
              <a:rPr lang="en-US"/>
            </a:br>
            <a:r>
              <a:rPr lang="en-US"/>
              <a:t>bzablotsky@cdc.gov</a:t>
            </a:r>
          </a:p>
        </p:txBody>
      </p:sp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AD2FECBF-6364-BCC1-E9E9-88C3A13E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2" y="1225584"/>
            <a:ext cx="3146236" cy="17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50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1E275-292F-3CBE-1C2B-EE62D79BEC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163" y="3297095"/>
            <a:ext cx="2322512" cy="492524"/>
          </a:xfrm>
        </p:spPr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1A6B-8EE8-D121-B2D3-BA8EABF07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9519" y="3297095"/>
            <a:ext cx="2322512" cy="492524"/>
          </a:xfrm>
        </p:spPr>
        <p:txBody>
          <a:bodyPr/>
          <a:lstStyle/>
          <a:p>
            <a:r>
              <a:rPr lang="en-US"/>
              <a:t>Parent-report</a:t>
            </a:r>
          </a:p>
        </p:txBody>
      </p:sp>
      <p:pic>
        <p:nvPicPr>
          <p:cNvPr id="13" name="Picture Placeholder 12" descr="A graphic of a database with a few papers&#10;&#10;Description automatically generated with medium confidence">
            <a:extLst>
              <a:ext uri="{FF2B5EF4-FFF2-40B4-BE49-F238E27FC236}">
                <a16:creationId xmlns:a16="http://schemas.microsoft.com/office/drawing/2014/main" id="{322EFBCF-6DC4-023C-6FA6-EF3D950C91F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044" y="2266535"/>
            <a:ext cx="920750" cy="920750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D966EBF-40CD-10ED-4712-65E7D047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061" y="632075"/>
            <a:ext cx="4379495" cy="1129348"/>
          </a:xfrm>
        </p:spPr>
        <p:txBody>
          <a:bodyPr/>
          <a:lstStyle/>
          <a:p>
            <a:r>
              <a:rPr lang="en-US"/>
              <a:t>Challenges to the National Survey Landscape to Understand Teen Health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02CB66-4797-0B14-E160-C65A819508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39519" y="3821000"/>
            <a:ext cx="3843224" cy="878317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Easier, cost effective</a:t>
            </a:r>
          </a:p>
          <a:p>
            <a:r>
              <a:rPr lang="en-US">
                <a:solidFill>
                  <a:schemeClr val="tx1"/>
                </a:solidFill>
              </a:rPr>
              <a:t>Social desirability bias</a:t>
            </a:r>
          </a:p>
          <a:p>
            <a:r>
              <a:rPr lang="en-US">
                <a:solidFill>
                  <a:schemeClr val="tx1"/>
                </a:solidFill>
              </a:rPr>
              <a:t>May differ from teens’ own experiences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3E626E-804D-C904-6C97-213A913DF6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94163" y="3789619"/>
            <a:ext cx="2322512" cy="878317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Few data systems</a:t>
            </a:r>
          </a:p>
        </p:txBody>
      </p:sp>
      <p:pic>
        <p:nvPicPr>
          <p:cNvPr id="12" name="Picture Placeholder 11" descr="Man with kid with solid fill">
            <a:extLst>
              <a:ext uri="{FF2B5EF4-FFF2-40B4-BE49-F238E27FC236}">
                <a16:creationId xmlns:a16="http://schemas.microsoft.com/office/drawing/2014/main" id="{9475A035-8A36-6F3D-71D2-1B2D9AEE3E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40400" y="2266535"/>
            <a:ext cx="920750" cy="920750"/>
          </a:xfrm>
        </p:spPr>
      </p:pic>
    </p:spTree>
    <p:extLst>
      <p:ext uri="{BB962C8B-B14F-4D97-AF65-F5344CB8AC3E}">
        <p14:creationId xmlns:p14="http://schemas.microsoft.com/office/powerpoint/2010/main" val="6387786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EC63-72A8-81BB-FDB4-92731DEE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Present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84726-AF39-C9FE-3AA3-FF025B699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address current research gaps, we aim to: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Present nationally representative estimates among teenagers, using both parent-reported and teen-reported data</a:t>
            </a:r>
          </a:p>
          <a:p>
            <a:pPr marL="457200" indent="-457200"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Evaluate concordance between parent and teen responses by subjective or objective measures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Subjective</a:t>
            </a:r>
            <a:r>
              <a:rPr lang="en-US" dirty="0">
                <a:solidFill>
                  <a:schemeClr val="tx1"/>
                </a:solidFill>
              </a:rPr>
              <a:t>: Feelings, interpretations, experiences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b="1" dirty="0">
                <a:solidFill>
                  <a:schemeClr val="tx1"/>
                </a:solidFill>
              </a:rPr>
              <a:t>Objective</a:t>
            </a:r>
            <a:r>
              <a:rPr lang="en-US" dirty="0">
                <a:solidFill>
                  <a:schemeClr val="tx1"/>
                </a:solidFill>
              </a:rPr>
              <a:t>: Observable, verifiable, quantifiable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72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B629B-80AF-BE96-AFCE-737EF71B23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7529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248AB-92C4-421F-8747-17C94E0A4F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01748"/>
            <a:ext cx="8229600" cy="3497027"/>
          </a:xfrm>
        </p:spPr>
        <p:txBody>
          <a:bodyPr/>
          <a:lstStyle/>
          <a:p>
            <a:r>
              <a:rPr lang="en-US" b="0" dirty="0"/>
              <a:t>Principal source of information on the health of the civilian non-institutionalized U.S. population</a:t>
            </a:r>
          </a:p>
          <a:p>
            <a:r>
              <a:rPr lang="en-US" b="0" dirty="0"/>
              <a:t>Annual household survey conducted throughout the year by the CDC’s National Center for Health Statistics</a:t>
            </a:r>
          </a:p>
          <a:p>
            <a:r>
              <a:rPr lang="en-US" b="0" dirty="0"/>
              <a:t>In-person interviews with telephone follow-up</a:t>
            </a:r>
          </a:p>
          <a:p>
            <a:r>
              <a:rPr lang="en-US" b="0" dirty="0"/>
              <a:t>N~27,000-30,000 adults and ~7,000-8,000 children each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EC7F1A-FAFF-4281-83BE-139B2508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National Health Interview Survey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FB745D-298E-4A1D-9637-DAD752C551BF}"/>
              </a:ext>
            </a:extLst>
          </p:cNvPr>
          <p:cNvSpPr/>
          <p:nvPr/>
        </p:nvSpPr>
        <p:spPr>
          <a:xfrm>
            <a:off x="988683" y="3569452"/>
            <a:ext cx="1587981" cy="672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Roster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FCA342-4B41-377A-0F8D-C4B6B7609190}"/>
              </a:ext>
            </a:extLst>
          </p:cNvPr>
          <p:cNvSpPr/>
          <p:nvPr/>
        </p:nvSpPr>
        <p:spPr>
          <a:xfrm>
            <a:off x="3956293" y="3125164"/>
            <a:ext cx="1587981" cy="672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Sample Adult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F99817-29DC-9203-21DD-E1376113A143}"/>
              </a:ext>
            </a:extLst>
          </p:cNvPr>
          <p:cNvSpPr/>
          <p:nvPr/>
        </p:nvSpPr>
        <p:spPr>
          <a:xfrm>
            <a:off x="3956292" y="4137166"/>
            <a:ext cx="1587981" cy="672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Sample Child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0132AD7-2845-A851-6107-EF32EBDC1C94}"/>
              </a:ext>
            </a:extLst>
          </p:cNvPr>
          <p:cNvSpPr/>
          <p:nvPr/>
        </p:nvSpPr>
        <p:spPr>
          <a:xfrm rot="20707606">
            <a:off x="2871427" y="3415643"/>
            <a:ext cx="866518" cy="342489"/>
          </a:xfrm>
          <a:prstGeom prst="rightArrow">
            <a:avLst>
              <a:gd name="adj1" fmla="val 50000"/>
              <a:gd name="adj2" fmla="val 641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CE1E1E-77CC-7B92-B778-3067CC5BAAC6}"/>
              </a:ext>
            </a:extLst>
          </p:cNvPr>
          <p:cNvSpPr/>
          <p:nvPr/>
        </p:nvSpPr>
        <p:spPr>
          <a:xfrm rot="761989">
            <a:off x="2851304" y="4027114"/>
            <a:ext cx="866518" cy="342488"/>
          </a:xfrm>
          <a:prstGeom prst="rightArrow">
            <a:avLst>
              <a:gd name="adj1" fmla="val 50000"/>
              <a:gd name="adj2" fmla="val 6415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3CA3944-EA6C-FF5B-5C20-0535BFA17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08" y="3310170"/>
            <a:ext cx="2246061" cy="12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038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248AB-92C4-421F-8747-17C94E0A4F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939" y="590550"/>
            <a:ext cx="8182121" cy="4552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6859"/>
                </a:solidFill>
              </a:rPr>
              <a:t>National Health Interview Survey – Teen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Pilot project to collect self-reported health information from teens using web response (July 2021-December 2023)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Children aged 12-17 years from the NHIS Sample Child Interview, with parent permission to contact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Sample Size: 1,958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95 questions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Teens receive $5 incentive for completing</a:t>
            </a:r>
          </a:p>
        </p:txBody>
      </p:sp>
    </p:spTree>
    <p:extLst>
      <p:ext uri="{BB962C8B-B14F-4D97-AF65-F5344CB8AC3E}">
        <p14:creationId xmlns:p14="http://schemas.microsoft.com/office/powerpoint/2010/main" val="212222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833A56-81DF-2149-27C7-76D92590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060"/>
            <a:ext cx="6980400" cy="570137"/>
          </a:xfrm>
        </p:spPr>
        <p:txBody>
          <a:bodyPr/>
          <a:lstStyle/>
          <a:p>
            <a:r>
              <a:rPr lang="en-US"/>
              <a:t>NHIS-Teen: Recruitment and Consent Process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B6D811-2F73-28BB-E820-B708342F6656}"/>
              </a:ext>
            </a:extLst>
          </p:cNvPr>
          <p:cNvSpPr txBox="1">
            <a:spLocks/>
          </p:cNvSpPr>
          <p:nvPr/>
        </p:nvSpPr>
        <p:spPr>
          <a:xfrm>
            <a:off x="762009" y="2025566"/>
            <a:ext cx="3839975" cy="10923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tx2"/>
                </a:solidFill>
              </a:rPr>
              <a:t>NHIS Sample Child Interview</a:t>
            </a:r>
            <a:endParaRPr lang="en-US" sz="1600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DA7AA5-69A6-6AF1-5F59-2A43439703EC}"/>
              </a:ext>
            </a:extLst>
          </p:cNvPr>
          <p:cNvSpPr txBox="1">
            <a:spLocks/>
          </p:cNvSpPr>
          <p:nvPr/>
        </p:nvSpPr>
        <p:spPr bwMode="auto">
          <a:xfrm>
            <a:off x="5805530" y="2025566"/>
            <a:ext cx="1402474" cy="10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tx2"/>
                </a:solidFill>
              </a:rPr>
              <a:t>NHIS-Teen</a:t>
            </a:r>
            <a:endParaRPr lang="en-US" sz="1600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698A37A-08D3-06A6-CD48-31294C8447E6}"/>
              </a:ext>
            </a:extLst>
          </p:cNvPr>
          <p:cNvGraphicFramePr>
            <a:graphicFrameLocks/>
          </p:cNvGraphicFramePr>
          <p:nvPr/>
        </p:nvGraphicFramePr>
        <p:xfrm>
          <a:off x="-140186" y="2125238"/>
          <a:ext cx="9122486" cy="228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C201647-93B7-9DB8-F7C8-8326F2CC4B8F}"/>
              </a:ext>
            </a:extLst>
          </p:cNvPr>
          <p:cNvSpPr/>
          <p:nvPr/>
        </p:nvSpPr>
        <p:spPr>
          <a:xfrm>
            <a:off x="762009" y="2025566"/>
            <a:ext cx="2924166" cy="327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C8AB0-D10D-8297-7F23-B8CFC88457A6}"/>
              </a:ext>
            </a:extLst>
          </p:cNvPr>
          <p:cNvSpPr/>
          <p:nvPr/>
        </p:nvSpPr>
        <p:spPr>
          <a:xfrm>
            <a:off x="5805530" y="2015351"/>
            <a:ext cx="1147720" cy="3271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904768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e14a58ad-53fe-4e55-a27f-5179e1c8598e"/>
</p:tagLst>
</file>

<file path=ppt/theme/theme1.xml><?xml version="1.0" encoding="utf-8"?>
<a:theme xmlns:a="http://schemas.openxmlformats.org/drawingml/2006/main" name="NCEH_ATSDR_combined">
  <a:themeElements>
    <a:clrScheme name="NCHS Theme">
      <a:dk1>
        <a:srgbClr val="1C1C1C"/>
      </a:dk1>
      <a:lt1>
        <a:srgbClr val="FEFFFF"/>
      </a:lt1>
      <a:dk2>
        <a:srgbClr val="015346"/>
      </a:dk2>
      <a:lt2>
        <a:srgbClr val="FFFFFF"/>
      </a:lt2>
      <a:accent1>
        <a:srgbClr val="695D49"/>
      </a:accent1>
      <a:accent2>
        <a:srgbClr val="008AB0"/>
      </a:accent2>
      <a:accent3>
        <a:srgbClr val="D06E19"/>
      </a:accent3>
      <a:accent4>
        <a:srgbClr val="FED103"/>
      </a:accent4>
      <a:accent5>
        <a:srgbClr val="0132A0"/>
      </a:accent5>
      <a:accent6>
        <a:srgbClr val="006857"/>
      </a:accent6>
      <a:hlink>
        <a:srgbClr val="3176FE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Props1.xml><?xml version="1.0" encoding="utf-8"?>
<ds:datastoreItem xmlns:ds="http://schemas.openxmlformats.org/officeDocument/2006/customXml" ds:itemID="{FC6923AC-75D3-4DB8-BD14-DE2D2766B7DF}"/>
</file>

<file path=customXml/itemProps2.xml><?xml version="1.0" encoding="utf-8"?>
<ds:datastoreItem xmlns:ds="http://schemas.openxmlformats.org/officeDocument/2006/customXml" ds:itemID="{38999EAC-E324-42DA-A738-942BF8F33B47}"/>
</file>

<file path=customXml/itemProps3.xml><?xml version="1.0" encoding="utf-8"?>
<ds:datastoreItem xmlns:ds="http://schemas.openxmlformats.org/officeDocument/2006/customXml" ds:itemID="{E3C3A332-2F09-4C1B-94F7-E153ED6952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1927</Words>
  <Application>Microsoft Office PowerPoint</Application>
  <PresentationFormat>On-screen Show (16:9)</PresentationFormat>
  <Paragraphs>421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</vt:lpstr>
      <vt:lpstr>Helvetica</vt:lpstr>
      <vt:lpstr>Myriad Web Pro</vt:lpstr>
      <vt:lpstr>Proxima Nova Rg</vt:lpstr>
      <vt:lpstr>Calibri</vt:lpstr>
      <vt:lpstr>Times New Roman</vt:lpstr>
      <vt:lpstr>Arial</vt:lpstr>
      <vt:lpstr>NCEH_ATSDR_combined</vt:lpstr>
      <vt:lpstr>What Do Parents Know? An National Health Interview Survey-Teen (NHIS-Teen) Investigation</vt:lpstr>
      <vt:lpstr>PowerPoint Presentation</vt:lpstr>
      <vt:lpstr>Parent-Reported vs. Teen-Reported Data</vt:lpstr>
      <vt:lpstr>Challenges to the National Survey Landscape to Understand Teen Health</vt:lpstr>
      <vt:lpstr>The Present Study</vt:lpstr>
      <vt:lpstr>PowerPoint Presentation</vt:lpstr>
      <vt:lpstr>The National Health Interview Survey</vt:lpstr>
      <vt:lpstr>PowerPoint Presentation</vt:lpstr>
      <vt:lpstr>NHIS-Teen: Recruitment and Consent Process</vt:lpstr>
      <vt:lpstr>Subjective Measures (1) </vt:lpstr>
      <vt:lpstr>Subjective Measures (2) </vt:lpstr>
      <vt:lpstr>Objective Measures (1) </vt:lpstr>
      <vt:lpstr>Objective Measures (2)</vt:lpstr>
      <vt:lpstr>Objective Measures (3) </vt:lpstr>
      <vt:lpstr>Analytic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Percent Agreement</vt:lpstr>
      <vt:lpstr>Discussion</vt:lpstr>
      <vt:lpstr>Strengths</vt:lpstr>
      <vt:lpstr>Limitations</vt:lpstr>
      <vt:lpstr>Other Concordance Work</vt:lpstr>
      <vt:lpstr>Accessing NHIS-Teen Data:</vt:lpstr>
      <vt:lpstr>Thank You! Please feel free to contact me with any questions:  bzablotsky@cdc.gov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Commercial Online Survey Panels for Timely and Actionable Health Statistics</dc:title>
  <dc:creator>Centers for Disease Control and Prevention</dc:creator>
  <cp:lastModifiedBy>Zablotsky, Benjamin (CDC/OD/OPHDST/NCHS)</cp:lastModifiedBy>
  <cp:revision>21</cp:revision>
  <cp:lastPrinted>2026-04-14T13:27:02Z</cp:lastPrinted>
  <dcterms:created xsi:type="dcterms:W3CDTF">2011-03-17T17:43:16Z</dcterms:created>
  <dcterms:modified xsi:type="dcterms:W3CDTF">2026-04-20T13:20:08Z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etDate">
    <vt:lpwstr>2021-04-23T15:54:51Z</vt:lpwstr>
  </property>
  <property fmtid="{D5CDD505-2E9C-101B-9397-08002B2CF9AE}" pid="5" name="MSIP_Label_8af03ff0-41c5-4c41-b55e-fabb8fae94be_Method">
    <vt:lpwstr>Privileged</vt:lpwstr>
  </property>
  <property fmtid="{D5CDD505-2E9C-101B-9397-08002B2CF9AE}" pid="6" name="MSIP_Label_8af03ff0-41c5-4c41-b55e-fabb8fae94be_Name">
    <vt:lpwstr>8af03ff0-41c5-4c41-b55e-fabb8fae94be</vt:lpwstr>
  </property>
  <property fmtid="{D5CDD505-2E9C-101B-9397-08002B2CF9AE}" pid="7" name="MSIP_Label_8af03ff0-41c5-4c41-b55e-fabb8fae94be_SiteId">
    <vt:lpwstr>9ce70869-60db-44fd-abe8-d2767077fc8f</vt:lpwstr>
  </property>
  <property fmtid="{D5CDD505-2E9C-101B-9397-08002B2CF9AE}" pid="8" name="MSIP_Label_8af03ff0-41c5-4c41-b55e-fabb8fae94be_ActionId">
    <vt:lpwstr>a454541c-6993-4eaf-b24d-39679bcff42d</vt:lpwstr>
  </property>
  <property fmtid="{D5CDD505-2E9C-101B-9397-08002B2CF9AE}" pid="9" name="MSIP_Label_8af03ff0-41c5-4c41-b55e-fabb8fae94be_ContentBits">
    <vt:lpwstr>0</vt:lpwstr>
  </property>
  <property fmtid="{D5CDD505-2E9C-101B-9397-08002B2CF9AE}" pid="10" name="ContentTypeId">
    <vt:lpwstr>0x01010003DC7AC06673DB47AE3983B332D278A9</vt:lpwstr>
  </property>
</Properties>
</file>