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 id="2147483705" r:id="rId5"/>
    <p:sldMasterId id="2147483670" r:id="rId6"/>
    <p:sldMasterId id="2147483698" r:id="rId7"/>
    <p:sldMasterId id="2147483696" r:id="rId8"/>
  </p:sldMasterIdLst>
  <p:notesMasterIdLst>
    <p:notesMasterId r:id="rId38"/>
  </p:notesMasterIdLst>
  <p:handoutMasterIdLst>
    <p:handoutMasterId r:id="rId39"/>
  </p:handoutMasterIdLst>
  <p:sldIdLst>
    <p:sldId id="263" r:id="rId9"/>
    <p:sldId id="342" r:id="rId10"/>
    <p:sldId id="264" r:id="rId11"/>
    <p:sldId id="265" r:id="rId12"/>
    <p:sldId id="336" r:id="rId13"/>
    <p:sldId id="337" r:id="rId14"/>
    <p:sldId id="333" r:id="rId15"/>
    <p:sldId id="266" r:id="rId16"/>
    <p:sldId id="334" r:id="rId17"/>
    <p:sldId id="335" r:id="rId18"/>
    <p:sldId id="340" r:id="rId19"/>
    <p:sldId id="341" r:id="rId20"/>
    <p:sldId id="343" r:id="rId21"/>
    <p:sldId id="344" r:id="rId22"/>
    <p:sldId id="411" r:id="rId23"/>
    <p:sldId id="415" r:id="rId24"/>
    <p:sldId id="418" r:id="rId25"/>
    <p:sldId id="449" r:id="rId26"/>
    <p:sldId id="416" r:id="rId27"/>
    <p:sldId id="431" r:id="rId28"/>
    <p:sldId id="432" r:id="rId29"/>
    <p:sldId id="438" r:id="rId30"/>
    <p:sldId id="450" r:id="rId31"/>
    <p:sldId id="437" r:id="rId32"/>
    <p:sldId id="439" r:id="rId33"/>
    <p:sldId id="440" r:id="rId34"/>
    <p:sldId id="442" r:id="rId35"/>
    <p:sldId id="448" r:id="rId36"/>
    <p:sldId id="44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A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83" autoAdjust="0"/>
    <p:restoredTop sz="94647" autoAdjust="0"/>
  </p:normalViewPr>
  <p:slideViewPr>
    <p:cSldViewPr snapToGrid="0" showGuides="1">
      <p:cViewPr varScale="1">
        <p:scale>
          <a:sx n="61" d="100"/>
          <a:sy n="61" d="100"/>
        </p:scale>
        <p:origin x="84" y="8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516"/>
    </p:cViewPr>
  </p:sorterViewPr>
  <p:notesViewPr>
    <p:cSldViewPr snapToGrid="0" showGuides="1">
      <p:cViewPr varScale="1">
        <p:scale>
          <a:sx n="79" d="100"/>
          <a:sy n="79" d="100"/>
        </p:scale>
        <p:origin x="287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AAPOR%202024\ACS%20Response%20Rates\TSdata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AAPOR%202024\ACS%20Response%20Rates\TSdataR.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ACS</a:t>
            </a:r>
            <a:r>
              <a:rPr lang="en-US" baseline="0"/>
              <a:t> Response Rates 2022</a:t>
            </a:r>
            <a:endParaRPr lang="en-US"/>
          </a:p>
        </c:rich>
      </c:tx>
      <c:layout>
        <c:manualLayout>
          <c:xMode val="edge"/>
          <c:yMode val="edge"/>
          <c:x val="0.17811710774646891"/>
          <c:y val="3.195207691644846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TSdataY!$A$2:$A$52</c:f>
              <c:strCache>
                <c:ptCount val="51"/>
                <c:pt idx="0">
                  <c:v>AL</c:v>
                </c:pt>
                <c:pt idx="1">
                  <c:v>AK</c:v>
                </c:pt>
                <c:pt idx="2">
                  <c:v>AZ</c:v>
                </c:pt>
                <c:pt idx="3">
                  <c:v>AR</c:v>
                </c:pt>
                <c:pt idx="4">
                  <c:v>CA</c:v>
                </c:pt>
                <c:pt idx="5">
                  <c:v>CO</c:v>
                </c:pt>
                <c:pt idx="6">
                  <c:v>CT</c:v>
                </c:pt>
                <c:pt idx="7">
                  <c:v>DE</c:v>
                </c:pt>
                <c:pt idx="8">
                  <c:v>DC</c:v>
                </c:pt>
                <c:pt idx="9">
                  <c:v>FL</c:v>
                </c:pt>
                <c:pt idx="10">
                  <c:v>GA</c:v>
                </c:pt>
                <c:pt idx="11">
                  <c:v>HI</c:v>
                </c:pt>
                <c:pt idx="12">
                  <c:v>ID</c:v>
                </c:pt>
                <c:pt idx="13">
                  <c:v>IL</c:v>
                </c:pt>
                <c:pt idx="14">
                  <c:v>IN</c:v>
                </c:pt>
                <c:pt idx="15">
                  <c:v>IA</c:v>
                </c:pt>
                <c:pt idx="16">
                  <c:v>KS</c:v>
                </c:pt>
                <c:pt idx="17">
                  <c:v>KY</c:v>
                </c:pt>
                <c:pt idx="18">
                  <c:v>LA</c:v>
                </c:pt>
                <c:pt idx="19">
                  <c:v>ME</c:v>
                </c:pt>
                <c:pt idx="20">
                  <c:v>MD</c:v>
                </c:pt>
                <c:pt idx="21">
                  <c:v>MA</c:v>
                </c:pt>
                <c:pt idx="22">
                  <c:v>MI</c:v>
                </c:pt>
                <c:pt idx="23">
                  <c:v>MN</c:v>
                </c:pt>
                <c:pt idx="24">
                  <c:v>MS</c:v>
                </c:pt>
                <c:pt idx="25">
                  <c:v>MO</c:v>
                </c:pt>
                <c:pt idx="26">
                  <c:v>MT</c:v>
                </c:pt>
                <c:pt idx="27">
                  <c:v>NE</c:v>
                </c:pt>
                <c:pt idx="28">
                  <c:v>NV</c:v>
                </c:pt>
                <c:pt idx="29">
                  <c:v>NH</c:v>
                </c:pt>
                <c:pt idx="30">
                  <c:v>NJ</c:v>
                </c:pt>
                <c:pt idx="31">
                  <c:v>NM</c:v>
                </c:pt>
                <c:pt idx="32">
                  <c:v>NY</c:v>
                </c:pt>
                <c:pt idx="33">
                  <c:v>NC</c:v>
                </c:pt>
                <c:pt idx="34">
                  <c:v>ND</c:v>
                </c:pt>
                <c:pt idx="35">
                  <c:v>OH</c:v>
                </c:pt>
                <c:pt idx="36">
                  <c:v>OK</c:v>
                </c:pt>
                <c:pt idx="37">
                  <c:v>OR</c:v>
                </c:pt>
                <c:pt idx="38">
                  <c:v>PA</c:v>
                </c:pt>
                <c:pt idx="39">
                  <c:v>RI</c:v>
                </c:pt>
                <c:pt idx="40">
                  <c:v>SC</c:v>
                </c:pt>
                <c:pt idx="41">
                  <c:v>SD</c:v>
                </c:pt>
                <c:pt idx="42">
                  <c:v>TN</c:v>
                </c:pt>
                <c:pt idx="43">
                  <c:v>TX</c:v>
                </c:pt>
                <c:pt idx="44">
                  <c:v>UT</c:v>
                </c:pt>
                <c:pt idx="45">
                  <c:v>VT</c:v>
                </c:pt>
                <c:pt idx="46">
                  <c:v>VA</c:v>
                </c:pt>
                <c:pt idx="47">
                  <c:v>WA</c:v>
                </c:pt>
                <c:pt idx="48">
                  <c:v>WV</c:v>
                </c:pt>
                <c:pt idx="49">
                  <c:v>WI</c:v>
                </c:pt>
                <c:pt idx="50">
                  <c:v>WY</c:v>
                </c:pt>
              </c:strCache>
            </c:strRef>
          </c:cat>
          <c:val>
            <c:numRef>
              <c:f>TSdataY!$B$2:$B$52</c:f>
              <c:numCache>
                <c:formatCode>General</c:formatCode>
                <c:ptCount val="51"/>
                <c:pt idx="0">
                  <c:v>85.5</c:v>
                </c:pt>
                <c:pt idx="1">
                  <c:v>81.900000000000006</c:v>
                </c:pt>
                <c:pt idx="2">
                  <c:v>81.7</c:v>
                </c:pt>
                <c:pt idx="3">
                  <c:v>87.2</c:v>
                </c:pt>
                <c:pt idx="4">
                  <c:v>88.3</c:v>
                </c:pt>
                <c:pt idx="5">
                  <c:v>83.3</c:v>
                </c:pt>
                <c:pt idx="6">
                  <c:v>83</c:v>
                </c:pt>
                <c:pt idx="7">
                  <c:v>85.5</c:v>
                </c:pt>
                <c:pt idx="8">
                  <c:v>70</c:v>
                </c:pt>
                <c:pt idx="9">
                  <c:v>84.9</c:v>
                </c:pt>
                <c:pt idx="10">
                  <c:v>79.099999999999994</c:v>
                </c:pt>
                <c:pt idx="11">
                  <c:v>89.6</c:v>
                </c:pt>
                <c:pt idx="12">
                  <c:v>89.7</c:v>
                </c:pt>
                <c:pt idx="13">
                  <c:v>83.4</c:v>
                </c:pt>
                <c:pt idx="14">
                  <c:v>86.1</c:v>
                </c:pt>
                <c:pt idx="15">
                  <c:v>88.4</c:v>
                </c:pt>
                <c:pt idx="16">
                  <c:v>85</c:v>
                </c:pt>
                <c:pt idx="17">
                  <c:v>85.2</c:v>
                </c:pt>
                <c:pt idx="18">
                  <c:v>82.8</c:v>
                </c:pt>
                <c:pt idx="19">
                  <c:v>82.8</c:v>
                </c:pt>
                <c:pt idx="20">
                  <c:v>81</c:v>
                </c:pt>
                <c:pt idx="21">
                  <c:v>88.7</c:v>
                </c:pt>
                <c:pt idx="22">
                  <c:v>86.6</c:v>
                </c:pt>
                <c:pt idx="23">
                  <c:v>88.4</c:v>
                </c:pt>
                <c:pt idx="24">
                  <c:v>83.7</c:v>
                </c:pt>
                <c:pt idx="25">
                  <c:v>86.7</c:v>
                </c:pt>
                <c:pt idx="26">
                  <c:v>86.2</c:v>
                </c:pt>
                <c:pt idx="27">
                  <c:v>86</c:v>
                </c:pt>
                <c:pt idx="28">
                  <c:v>86</c:v>
                </c:pt>
                <c:pt idx="29">
                  <c:v>88.9</c:v>
                </c:pt>
                <c:pt idx="30">
                  <c:v>76.099999999999994</c:v>
                </c:pt>
                <c:pt idx="31">
                  <c:v>77.400000000000006</c:v>
                </c:pt>
                <c:pt idx="32">
                  <c:v>78.5</c:v>
                </c:pt>
                <c:pt idx="33">
                  <c:v>86.8</c:v>
                </c:pt>
                <c:pt idx="34">
                  <c:v>83.8</c:v>
                </c:pt>
                <c:pt idx="35">
                  <c:v>84.9</c:v>
                </c:pt>
                <c:pt idx="36">
                  <c:v>83.8</c:v>
                </c:pt>
                <c:pt idx="37">
                  <c:v>89.3</c:v>
                </c:pt>
                <c:pt idx="38">
                  <c:v>83.4</c:v>
                </c:pt>
                <c:pt idx="39">
                  <c:v>80</c:v>
                </c:pt>
                <c:pt idx="40">
                  <c:v>87.1</c:v>
                </c:pt>
                <c:pt idx="41">
                  <c:v>88.1</c:v>
                </c:pt>
                <c:pt idx="42">
                  <c:v>85.6</c:v>
                </c:pt>
                <c:pt idx="43">
                  <c:v>78.3</c:v>
                </c:pt>
                <c:pt idx="44">
                  <c:v>90.2</c:v>
                </c:pt>
                <c:pt idx="45">
                  <c:v>84.7</c:v>
                </c:pt>
                <c:pt idx="46">
                  <c:v>88.4</c:v>
                </c:pt>
                <c:pt idx="47">
                  <c:v>89.7</c:v>
                </c:pt>
                <c:pt idx="48">
                  <c:v>86.8</c:v>
                </c:pt>
                <c:pt idx="49">
                  <c:v>89.5</c:v>
                </c:pt>
                <c:pt idx="50">
                  <c:v>83.9</c:v>
                </c:pt>
              </c:numCache>
            </c:numRef>
          </c:val>
          <c:extLst>
            <c:ext xmlns:c16="http://schemas.microsoft.com/office/drawing/2014/chart" uri="{C3380CC4-5D6E-409C-BE32-E72D297353CC}">
              <c16:uniqueId val="{00000000-35CC-4835-B32C-ECD49589396B}"/>
            </c:ext>
          </c:extLst>
        </c:ser>
        <c:dLbls>
          <c:showLegendKey val="0"/>
          <c:showVal val="0"/>
          <c:showCatName val="0"/>
          <c:showSerName val="0"/>
          <c:showPercent val="0"/>
          <c:showBubbleSize val="0"/>
        </c:dLbls>
        <c:gapWidth val="182"/>
        <c:axId val="1803971599"/>
        <c:axId val="1562740239"/>
      </c:barChart>
      <c:catAx>
        <c:axId val="18039715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2740239"/>
        <c:crosses val="autoZero"/>
        <c:auto val="1"/>
        <c:lblAlgn val="ctr"/>
        <c:lblOffset val="100"/>
        <c:noMultiLvlLbl val="0"/>
      </c:catAx>
      <c:valAx>
        <c:axId val="156274023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39715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ACS Response Rates 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Sheet1!$A$2:$A$52</c:f>
              <c:strCache>
                <c:ptCount val="51"/>
                <c:pt idx="0">
                  <c:v>District of Columbia</c:v>
                </c:pt>
                <c:pt idx="1">
                  <c:v> New Jersey </c:v>
                </c:pt>
                <c:pt idx="2">
                  <c:v> New Mexico </c:v>
                </c:pt>
                <c:pt idx="3">
                  <c:v> Texas </c:v>
                </c:pt>
                <c:pt idx="4">
                  <c:v> New York </c:v>
                </c:pt>
                <c:pt idx="5">
                  <c:v> Georgia </c:v>
                </c:pt>
                <c:pt idx="6">
                  <c:v> Rhode Island</c:v>
                </c:pt>
                <c:pt idx="7">
                  <c:v> Maryland </c:v>
                </c:pt>
                <c:pt idx="8">
                  <c:v> Arizona </c:v>
                </c:pt>
                <c:pt idx="9">
                  <c:v> Alaska </c:v>
                </c:pt>
                <c:pt idx="10">
                  <c:v> Louisiana </c:v>
                </c:pt>
                <c:pt idx="11">
                  <c:v> Maine </c:v>
                </c:pt>
                <c:pt idx="12">
                  <c:v> Connecticut </c:v>
                </c:pt>
                <c:pt idx="13">
                  <c:v> Colorado </c:v>
                </c:pt>
                <c:pt idx="14">
                  <c:v> Illinois </c:v>
                </c:pt>
                <c:pt idx="15">
                  <c:v> Pennsylvania</c:v>
                </c:pt>
                <c:pt idx="16">
                  <c:v> Mississippi </c:v>
                </c:pt>
                <c:pt idx="17">
                  <c:v> North Dakota </c:v>
                </c:pt>
                <c:pt idx="18">
                  <c:v> Oklahoma </c:v>
                </c:pt>
                <c:pt idx="19">
                  <c:v> Wyoming </c:v>
                </c:pt>
                <c:pt idx="20">
                  <c:v> Vermont </c:v>
                </c:pt>
                <c:pt idx="21">
                  <c:v> Florida </c:v>
                </c:pt>
                <c:pt idx="22">
                  <c:v> Ohio </c:v>
                </c:pt>
                <c:pt idx="23">
                  <c:v> Kansas </c:v>
                </c:pt>
                <c:pt idx="24">
                  <c:v> Kentucky</c:v>
                </c:pt>
                <c:pt idx="25">
                  <c:v> Alabama </c:v>
                </c:pt>
                <c:pt idx="26">
                  <c:v> Delaware </c:v>
                </c:pt>
                <c:pt idx="27">
                  <c:v> Tennessee </c:v>
                </c:pt>
                <c:pt idx="28">
                  <c:v> Nebraska </c:v>
                </c:pt>
                <c:pt idx="29">
                  <c:v> Nevada </c:v>
                </c:pt>
                <c:pt idx="30">
                  <c:v> Indiana </c:v>
                </c:pt>
                <c:pt idx="31">
                  <c:v> Montana </c:v>
                </c:pt>
                <c:pt idx="32">
                  <c:v> Michigan </c:v>
                </c:pt>
                <c:pt idx="33">
                  <c:v> Missouri </c:v>
                </c:pt>
                <c:pt idx="34">
                  <c:v> North Carolina </c:v>
                </c:pt>
                <c:pt idx="35">
                  <c:v> West Virginia </c:v>
                </c:pt>
                <c:pt idx="36">
                  <c:v> South Carolina </c:v>
                </c:pt>
                <c:pt idx="37">
                  <c:v> Arkansas </c:v>
                </c:pt>
                <c:pt idx="38">
                  <c:v> South Dakota </c:v>
                </c:pt>
                <c:pt idx="39">
                  <c:v> California </c:v>
                </c:pt>
                <c:pt idx="40">
                  <c:v> Iowa </c:v>
                </c:pt>
                <c:pt idx="41">
                  <c:v> Minnesota </c:v>
                </c:pt>
                <c:pt idx="42">
                  <c:v> Virginia</c:v>
                </c:pt>
                <c:pt idx="43">
                  <c:v> Massachusetts</c:v>
                </c:pt>
                <c:pt idx="44">
                  <c:v> New Hampshire </c:v>
                </c:pt>
                <c:pt idx="45">
                  <c:v> Oregon </c:v>
                </c:pt>
                <c:pt idx="46">
                  <c:v> Wisconsin </c:v>
                </c:pt>
                <c:pt idx="47">
                  <c:v> Hawaii </c:v>
                </c:pt>
                <c:pt idx="48">
                  <c:v> Idaho </c:v>
                </c:pt>
                <c:pt idx="49">
                  <c:v> Washington </c:v>
                </c:pt>
                <c:pt idx="50">
                  <c:v> Utah </c:v>
                </c:pt>
              </c:strCache>
            </c:strRef>
          </c:cat>
          <c:val>
            <c:numRef>
              <c:f>Sheet1!$B$2:$B$52</c:f>
              <c:numCache>
                <c:formatCode>General</c:formatCode>
                <c:ptCount val="51"/>
                <c:pt idx="0">
                  <c:v>70</c:v>
                </c:pt>
                <c:pt idx="1">
                  <c:v>76.099999999999994</c:v>
                </c:pt>
                <c:pt idx="2">
                  <c:v>77.400000000000006</c:v>
                </c:pt>
                <c:pt idx="3">
                  <c:v>78.3</c:v>
                </c:pt>
                <c:pt idx="4">
                  <c:v>78.5</c:v>
                </c:pt>
                <c:pt idx="5">
                  <c:v>79.099999999999994</c:v>
                </c:pt>
                <c:pt idx="6">
                  <c:v>80</c:v>
                </c:pt>
                <c:pt idx="7">
                  <c:v>81</c:v>
                </c:pt>
                <c:pt idx="8">
                  <c:v>81.7</c:v>
                </c:pt>
                <c:pt idx="9">
                  <c:v>81.900000000000006</c:v>
                </c:pt>
                <c:pt idx="10">
                  <c:v>82.8</c:v>
                </c:pt>
                <c:pt idx="11">
                  <c:v>82.8</c:v>
                </c:pt>
                <c:pt idx="12">
                  <c:v>83</c:v>
                </c:pt>
                <c:pt idx="13">
                  <c:v>83.3</c:v>
                </c:pt>
                <c:pt idx="14">
                  <c:v>83.4</c:v>
                </c:pt>
                <c:pt idx="15">
                  <c:v>83.4</c:v>
                </c:pt>
                <c:pt idx="16">
                  <c:v>83.7</c:v>
                </c:pt>
                <c:pt idx="17">
                  <c:v>83.8</c:v>
                </c:pt>
                <c:pt idx="18">
                  <c:v>83.8</c:v>
                </c:pt>
                <c:pt idx="19">
                  <c:v>83.9</c:v>
                </c:pt>
                <c:pt idx="20">
                  <c:v>84.7</c:v>
                </c:pt>
                <c:pt idx="21">
                  <c:v>84.9</c:v>
                </c:pt>
                <c:pt idx="22">
                  <c:v>84.9</c:v>
                </c:pt>
                <c:pt idx="23">
                  <c:v>85</c:v>
                </c:pt>
                <c:pt idx="24">
                  <c:v>85.2</c:v>
                </c:pt>
                <c:pt idx="25">
                  <c:v>85.5</c:v>
                </c:pt>
                <c:pt idx="26">
                  <c:v>85.5</c:v>
                </c:pt>
                <c:pt idx="27">
                  <c:v>85.6</c:v>
                </c:pt>
                <c:pt idx="28">
                  <c:v>86</c:v>
                </c:pt>
                <c:pt idx="29">
                  <c:v>86</c:v>
                </c:pt>
                <c:pt idx="30">
                  <c:v>86.1</c:v>
                </c:pt>
                <c:pt idx="31">
                  <c:v>86.2</c:v>
                </c:pt>
                <c:pt idx="32">
                  <c:v>86.6</c:v>
                </c:pt>
                <c:pt idx="33">
                  <c:v>86.7</c:v>
                </c:pt>
                <c:pt idx="34">
                  <c:v>86.8</c:v>
                </c:pt>
                <c:pt idx="35">
                  <c:v>86.8</c:v>
                </c:pt>
                <c:pt idx="36">
                  <c:v>87.1</c:v>
                </c:pt>
                <c:pt idx="37">
                  <c:v>87.2</c:v>
                </c:pt>
                <c:pt idx="38">
                  <c:v>88.1</c:v>
                </c:pt>
                <c:pt idx="39">
                  <c:v>88.3</c:v>
                </c:pt>
                <c:pt idx="40">
                  <c:v>88.4</c:v>
                </c:pt>
                <c:pt idx="41">
                  <c:v>88.4</c:v>
                </c:pt>
                <c:pt idx="42">
                  <c:v>88.4</c:v>
                </c:pt>
                <c:pt idx="43">
                  <c:v>88.7</c:v>
                </c:pt>
                <c:pt idx="44">
                  <c:v>88.9</c:v>
                </c:pt>
                <c:pt idx="45">
                  <c:v>89.3</c:v>
                </c:pt>
                <c:pt idx="46">
                  <c:v>89.5</c:v>
                </c:pt>
                <c:pt idx="47">
                  <c:v>89.6</c:v>
                </c:pt>
                <c:pt idx="48">
                  <c:v>89.7</c:v>
                </c:pt>
                <c:pt idx="49">
                  <c:v>89.7</c:v>
                </c:pt>
                <c:pt idx="50">
                  <c:v>90.2</c:v>
                </c:pt>
              </c:numCache>
            </c:numRef>
          </c:val>
          <c:extLst>
            <c:ext xmlns:c16="http://schemas.microsoft.com/office/drawing/2014/chart" uri="{C3380CC4-5D6E-409C-BE32-E72D297353CC}">
              <c16:uniqueId val="{00000000-A191-4EFA-BB31-883E9A0FF0E7}"/>
            </c:ext>
          </c:extLst>
        </c:ser>
        <c:dLbls>
          <c:showLegendKey val="0"/>
          <c:showVal val="0"/>
          <c:showCatName val="0"/>
          <c:showSerName val="0"/>
          <c:showPercent val="0"/>
          <c:showBubbleSize val="0"/>
        </c:dLbls>
        <c:gapWidth val="182"/>
        <c:axId val="2109910527"/>
        <c:axId val="2107401535"/>
      </c:barChart>
      <c:catAx>
        <c:axId val="21099105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7401535"/>
        <c:crosses val="autoZero"/>
        <c:auto val="1"/>
        <c:lblAlgn val="ctr"/>
        <c:lblOffset val="100"/>
        <c:noMultiLvlLbl val="0"/>
      </c:catAx>
      <c:valAx>
        <c:axId val="21074015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99105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53D39A-FB07-40D8-B455-E5E7D563DE76}" type="datetimeFigureOut">
              <a:rPr lang="en-US" smtClean="0"/>
              <a:t>4/16/2026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58EA67-873D-465F-B78C-7C9FBF3A957E}" type="slidenum">
              <a:rPr lang="en-US" smtClean="0"/>
              <a:t>‹#›</a:t>
            </a:fld>
            <a:endParaRPr lang="en-US"/>
          </a:p>
        </p:txBody>
      </p:sp>
    </p:spTree>
    <p:extLst>
      <p:ext uri="{BB962C8B-B14F-4D97-AF65-F5344CB8AC3E}">
        <p14:creationId xmlns:p14="http://schemas.microsoft.com/office/powerpoint/2010/main" val="3610004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6FC57A-74EF-4D2B-8398-94FF5F014718}" type="datetimeFigureOut">
              <a:rPr lang="en-US" smtClean="0"/>
              <a:t>4/16/2026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A53351-54C6-4E10-9628-081805BCC824}" type="slidenum">
              <a:rPr lang="en-US" smtClean="0"/>
              <a:t>‹#›</a:t>
            </a:fld>
            <a:endParaRPr lang="en-US"/>
          </a:p>
        </p:txBody>
      </p:sp>
    </p:spTree>
    <p:extLst>
      <p:ext uri="{BB962C8B-B14F-4D97-AF65-F5344CB8AC3E}">
        <p14:creationId xmlns:p14="http://schemas.microsoft.com/office/powerpoint/2010/main" val="332786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say greetings - Good morning. This is work done with my colleague Wendy Martinez.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53351-54C6-4E10-9628-081805BCC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1930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Choropleth maps are used a lot for geographic data</a:t>
            </a:r>
          </a:p>
          <a:p>
            <a:r>
              <a:rPr lang="en-US" dirty="0"/>
              <a:t>Color indicates one characteristic</a:t>
            </a:r>
          </a:p>
          <a:p>
            <a:r>
              <a:rPr lang="en-US" dirty="0"/>
              <a:t>Additional variables are not easily displayed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53351-54C6-4E10-9628-081805BCC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510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notional example of linked </a:t>
            </a:r>
            <a:r>
              <a:rPr lang="en-US" dirty="0" err="1"/>
              <a:t>micromap</a:t>
            </a:r>
            <a:endParaRPr lang="en-US" dirty="0"/>
          </a:p>
          <a:p>
            <a:r>
              <a:rPr lang="en-US" dirty="0"/>
              <a:t>Column of small maps</a:t>
            </a:r>
          </a:p>
          <a:p>
            <a:r>
              <a:rPr lang="en-US" dirty="0"/>
              <a:t>Color links geographic region to statistics shown to the right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53351-54C6-4E10-9628-081805BCC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0084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linked </a:t>
            </a:r>
            <a:r>
              <a:rPr lang="en-US" dirty="0" err="1"/>
              <a:t>micromap</a:t>
            </a:r>
            <a:r>
              <a:rPr lang="en-US" dirty="0"/>
              <a:t> from </a:t>
            </a:r>
            <a:r>
              <a:rPr lang="en-US" dirty="0" err="1"/>
              <a:t>micromapST</a:t>
            </a:r>
            <a:endParaRPr lang="en-US" dirty="0"/>
          </a:p>
          <a:p>
            <a:r>
              <a:rPr lang="en-US" dirty="0"/>
              <a:t>First column shows US states</a:t>
            </a:r>
          </a:p>
          <a:p>
            <a:r>
              <a:rPr lang="en-US" dirty="0"/>
              <a:t>Second column is legend</a:t>
            </a:r>
          </a:p>
          <a:p>
            <a:r>
              <a:rPr lang="en-US" dirty="0"/>
              <a:t>Any number of data columns can be used </a:t>
            </a:r>
          </a:p>
          <a:p>
            <a:r>
              <a:rPr lang="en-US" dirty="0"/>
              <a:t>Geographic regions are organized into perceptual groups</a:t>
            </a:r>
          </a:p>
          <a:p>
            <a:r>
              <a:rPr lang="en-US" dirty="0"/>
              <a:t>51 states fit well: Median region, 25 state above and 25 below in groups of 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53351-54C6-4E10-9628-081805BCC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4988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 script for these bullets – paraphrase or briefly summarize</a:t>
            </a:r>
          </a:p>
          <a:p>
            <a:endParaRPr lang="en-US" dirty="0"/>
          </a:p>
          <a:p>
            <a:r>
              <a:rPr lang="en-US" dirty="0"/>
              <a:t>In this talk… all examples are from </a:t>
            </a:r>
            <a:r>
              <a:rPr lang="en-US" dirty="0" err="1"/>
              <a:t>micromapST</a:t>
            </a:r>
            <a:r>
              <a:rPr lang="en-US" dirty="0"/>
              <a:t> package</a:t>
            </a:r>
          </a:p>
          <a:p>
            <a:r>
              <a:rPr lang="en-US" dirty="0"/>
              <a:t>We show just a few of the several options available for visualizing data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D9CFBC-D853-4D7E-9882-BEB9F6506E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2744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53351-54C6-4E10-9628-081805BCC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747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say – “Here are the usual disclaimers”</a:t>
            </a:r>
          </a:p>
        </p:txBody>
      </p:sp>
      <p:sp>
        <p:nvSpPr>
          <p:cNvPr id="4" name="Slide Number Placeholder 3"/>
          <p:cNvSpPr>
            <a:spLocks noGrp="1"/>
          </p:cNvSpPr>
          <p:nvPr>
            <p:ph type="sldNum" sz="quarter" idx="10"/>
          </p:nvPr>
        </p:nvSpPr>
        <p:spPr/>
        <p:txBody>
          <a:bodyPr/>
          <a:lstStyle/>
          <a:p>
            <a:fld id="{10D9CFBC-D853-4D7E-9882-BEB9F6506E37}" type="slidenum">
              <a:rPr lang="en-US" smtClean="0"/>
              <a:t>2</a:t>
            </a:fld>
            <a:endParaRPr lang="en-US"/>
          </a:p>
        </p:txBody>
      </p:sp>
    </p:spTree>
    <p:extLst>
      <p:ext uri="{BB962C8B-B14F-4D97-AF65-F5344CB8AC3E}">
        <p14:creationId xmlns:p14="http://schemas.microsoft.com/office/powerpoint/2010/main" val="304416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briefly read these bullets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53351-54C6-4E10-9628-081805BCC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602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Bullets for script</a:t>
            </a:r>
          </a:p>
          <a:p>
            <a:r>
              <a:rPr lang="en-US" dirty="0"/>
              <a:t>Linked </a:t>
            </a:r>
            <a:r>
              <a:rPr lang="en-US" dirty="0" err="1"/>
              <a:t>micromaps</a:t>
            </a:r>
            <a:r>
              <a:rPr lang="en-US" dirty="0"/>
              <a:t> are used for data connected with geographic entity</a:t>
            </a:r>
          </a:p>
          <a:p>
            <a:r>
              <a:rPr lang="en-US" dirty="0"/>
              <a:t>Two R packages were developed in 2015</a:t>
            </a:r>
          </a:p>
          <a:p>
            <a:r>
              <a:rPr lang="en-US" dirty="0"/>
              <a:t>We focus on </a:t>
            </a:r>
            <a:r>
              <a:rPr lang="en-US" dirty="0" err="1"/>
              <a:t>micromapST</a:t>
            </a:r>
            <a:r>
              <a:rPr lang="en-US" dirty="0"/>
              <a:t>, which is used solely for US state level data</a:t>
            </a:r>
          </a:p>
          <a:p>
            <a:r>
              <a:rPr lang="en-US" dirty="0"/>
              <a:t>More details on the elements of linked </a:t>
            </a:r>
            <a:r>
              <a:rPr lang="en-US" dirty="0" err="1"/>
              <a:t>micromaps</a:t>
            </a:r>
            <a:r>
              <a:rPr lang="en-US" dirty="0"/>
              <a:t> will be provided later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53351-54C6-4E10-9628-081805BCC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90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Bullets</a:t>
            </a:r>
          </a:p>
          <a:p>
            <a:r>
              <a:rPr lang="en-US" dirty="0"/>
              <a:t>This is a bar chart from Excel – showing ACS Response Rates</a:t>
            </a:r>
          </a:p>
          <a:p>
            <a:r>
              <a:rPr lang="en-US" dirty="0"/>
              <a:t>Ordered alphabetically </a:t>
            </a:r>
          </a:p>
          <a:p>
            <a:r>
              <a:rPr lang="en-US" dirty="0"/>
              <a:t>Default – Every other bar labeled</a:t>
            </a:r>
          </a:p>
          <a:p>
            <a:r>
              <a:rPr lang="en-US" dirty="0"/>
              <a:t>Hard to extract useful information regarding distribution of poverty over states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53351-54C6-4E10-9628-081805BCC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16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Bullets</a:t>
            </a:r>
          </a:p>
          <a:p>
            <a:r>
              <a:rPr lang="en-US" dirty="0"/>
              <a:t>Here we order by the variable of interest.</a:t>
            </a:r>
          </a:p>
          <a:p>
            <a:r>
              <a:rPr lang="en-US" dirty="0"/>
              <a:t>In this case, ACS response rate for 2022</a:t>
            </a:r>
          </a:p>
          <a:p>
            <a:r>
              <a:rPr lang="en-US" dirty="0"/>
              <a:t>We will see this later in a linked </a:t>
            </a:r>
            <a:r>
              <a:rPr lang="en-US" dirty="0" err="1"/>
              <a:t>micromap</a:t>
            </a:r>
            <a:endParaRPr lang="en-US" dirty="0"/>
          </a:p>
          <a:p>
            <a:r>
              <a:rPr lang="en-US" dirty="0"/>
              <a:t>We see a nice ordering of the data, but we lose the understanding of the geography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53351-54C6-4E10-9628-081805BCC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2640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Bullets</a:t>
            </a:r>
          </a:p>
          <a:p>
            <a:r>
              <a:rPr lang="en-US" dirty="0"/>
              <a:t>Data are often listed in a table</a:t>
            </a:r>
          </a:p>
          <a:p>
            <a:r>
              <a:rPr lang="en-US" dirty="0"/>
              <a:t>Ordered alphabetically by state</a:t>
            </a:r>
          </a:p>
          <a:p>
            <a:r>
              <a:rPr lang="en-US" dirty="0"/>
              <a:t>Again… hard to find meaningful information</a:t>
            </a:r>
          </a:p>
          <a:p>
            <a:r>
              <a:rPr lang="en-US" dirty="0"/>
              <a:t>And, the reader has to mentally compare each element in the table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53351-54C6-4E10-9628-081805BCC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4258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the table cuts across pages!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53351-54C6-4E10-9628-081805BCC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952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bubble chart</a:t>
            </a:r>
          </a:p>
          <a:p>
            <a:r>
              <a:rPr lang="en-US" dirty="0"/>
              <a:t>Size of bubble represents a variable</a:t>
            </a:r>
          </a:p>
          <a:p>
            <a:r>
              <a:rPr lang="en-US" dirty="0"/>
              <a:t>Hard for humans to see/understand differences in the variable, unless the difference is extreme</a:t>
            </a:r>
          </a:p>
          <a:p>
            <a:r>
              <a:rPr lang="en-US" dirty="0"/>
              <a:t>Color can be misleading and humans have difficulty discriminating gradations/shades in color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A53351-54C6-4E10-9628-081805BCC8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397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Subtitle 2"/>
          <p:cNvSpPr>
            <a:spLocks noGrp="1"/>
          </p:cNvSpPr>
          <p:nvPr>
            <p:ph type="subTitle" idx="4294967295"/>
          </p:nvPr>
        </p:nvSpPr>
        <p:spPr>
          <a:xfrm>
            <a:off x="495300" y="1970532"/>
            <a:ext cx="11201400" cy="1175005"/>
          </a:xfrm>
          <a:prstGeom prst="rect">
            <a:avLst/>
          </a:prstGeom>
        </p:spPr>
        <p:txBody>
          <a:bodyPr/>
          <a:lstStyle>
            <a:lvl1pPr>
              <a:lnSpc>
                <a:spcPts val="4500"/>
              </a:lnSpc>
              <a:spcBef>
                <a:spcPts val="600"/>
              </a:spcBef>
              <a:defRPr/>
            </a:lvl1pPr>
          </a:lstStyle>
          <a:p>
            <a:r>
              <a:rPr lang="en-US"/>
              <a:t>Click to edit Master subtitle style</a:t>
            </a:r>
            <a:endParaRPr lang="en-US" dirty="0"/>
          </a:p>
        </p:txBody>
      </p:sp>
      <p:sp>
        <p:nvSpPr>
          <p:cNvPr id="3" name="Title 1"/>
          <p:cNvSpPr>
            <a:spLocks noGrp="1"/>
          </p:cNvSpPr>
          <p:nvPr>
            <p:ph type="title" hasCustomPrompt="1"/>
          </p:nvPr>
        </p:nvSpPr>
        <p:spPr>
          <a:xfrm>
            <a:off x="495300" y="443483"/>
            <a:ext cx="11201400" cy="1527048"/>
          </a:xfrm>
          <a:prstGeom prst="rect">
            <a:avLst/>
          </a:prstGeom>
        </p:spPr>
        <p:txBody>
          <a:bodyPr/>
          <a:lstStyle>
            <a:lvl1pPr>
              <a:lnSpc>
                <a:spcPts val="5700"/>
              </a:lnSpc>
              <a:spcBef>
                <a:spcPts val="600"/>
              </a:spcBef>
              <a:defRPr>
                <a:solidFill>
                  <a:schemeClr val="bg1"/>
                </a:solidFill>
                <a:latin typeface="Calibri" panose="020F0502020204030204" pitchFamily="34" charset="0"/>
                <a:cs typeface="Calibri" panose="020F0502020204030204" pitchFamily="34" charset="0"/>
              </a:defRPr>
            </a:lvl1pPr>
          </a:lstStyle>
          <a:p>
            <a:r>
              <a:rPr lang="en-US" dirty="0"/>
              <a:t>Click, add Presentation title</a:t>
            </a:r>
          </a:p>
        </p:txBody>
      </p:sp>
    </p:spTree>
    <p:extLst>
      <p:ext uri="{BB962C8B-B14F-4D97-AF65-F5344CB8AC3E}">
        <p14:creationId xmlns:p14="http://schemas.microsoft.com/office/powerpoint/2010/main" val="604162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93F8-6C62-4DB8-B2CE-550B37E5B8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72D530-D4D2-4006-9E5B-E3ADB775D1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ADC2C6-0977-4D4C-9CDC-027D39255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71D53F-6479-4FAA-8CE6-1EB939F6FE95}"/>
              </a:ext>
            </a:extLst>
          </p:cNvPr>
          <p:cNvSpPr>
            <a:spLocks noGrp="1"/>
          </p:cNvSpPr>
          <p:nvPr>
            <p:ph type="dt" sz="half" idx="10"/>
          </p:nvPr>
        </p:nvSpPr>
        <p:spPr/>
        <p:txBody>
          <a:bodyPr/>
          <a:lstStyle/>
          <a:p>
            <a:fld id="{A061999E-ECC2-474A-91E1-EAF644D51B35}" type="datetimeFigureOut">
              <a:rPr lang="en-US" smtClean="0"/>
              <a:t>4/16/2026</a:t>
            </a:fld>
            <a:endParaRPr lang="en-US"/>
          </a:p>
        </p:txBody>
      </p:sp>
      <p:sp>
        <p:nvSpPr>
          <p:cNvPr id="6" name="Footer Placeholder 5">
            <a:extLst>
              <a:ext uri="{FF2B5EF4-FFF2-40B4-BE49-F238E27FC236}">
                <a16:creationId xmlns:a16="http://schemas.microsoft.com/office/drawing/2014/main" id="{5D4CC48A-7F8D-4F39-A127-C5EDF87553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7E87A-8CAC-4D28-AF51-E5805067D3B8}"/>
              </a:ext>
            </a:extLst>
          </p:cNvPr>
          <p:cNvSpPr>
            <a:spLocks noGrp="1"/>
          </p:cNvSpPr>
          <p:nvPr>
            <p:ph type="sldNum" sz="quarter" idx="12"/>
          </p:nvPr>
        </p:nvSpPr>
        <p:spPr/>
        <p:txBody>
          <a:bodyPr/>
          <a:lstStyle/>
          <a:p>
            <a:fld id="{C7E81F91-E025-4FF2-9437-3500CE3FAB36}" type="slidenum">
              <a:rPr lang="en-US" smtClean="0"/>
              <a:t>‹#›</a:t>
            </a:fld>
            <a:endParaRPr lang="en-US"/>
          </a:p>
        </p:txBody>
      </p:sp>
    </p:spTree>
    <p:extLst>
      <p:ext uri="{BB962C8B-B14F-4D97-AF65-F5344CB8AC3E}">
        <p14:creationId xmlns:p14="http://schemas.microsoft.com/office/powerpoint/2010/main" val="58589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2F6A0-E387-4D5B-8F53-8C1DD60D7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505FB7-9921-4642-9670-C069EAEBC2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2E7400-36FE-4D7F-8330-6FF14391B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E0569-852C-4EE8-9A0B-2BDB11987840}"/>
              </a:ext>
            </a:extLst>
          </p:cNvPr>
          <p:cNvSpPr>
            <a:spLocks noGrp="1"/>
          </p:cNvSpPr>
          <p:nvPr>
            <p:ph type="dt" sz="half" idx="10"/>
          </p:nvPr>
        </p:nvSpPr>
        <p:spPr/>
        <p:txBody>
          <a:bodyPr/>
          <a:lstStyle/>
          <a:p>
            <a:fld id="{A061999E-ECC2-474A-91E1-EAF644D51B35}" type="datetimeFigureOut">
              <a:rPr lang="en-US" smtClean="0"/>
              <a:t>4/16/2026</a:t>
            </a:fld>
            <a:endParaRPr lang="en-US"/>
          </a:p>
        </p:txBody>
      </p:sp>
      <p:sp>
        <p:nvSpPr>
          <p:cNvPr id="6" name="Footer Placeholder 5">
            <a:extLst>
              <a:ext uri="{FF2B5EF4-FFF2-40B4-BE49-F238E27FC236}">
                <a16:creationId xmlns:a16="http://schemas.microsoft.com/office/drawing/2014/main" id="{91E221AD-DB9D-4F0A-8C4E-CBA7CC294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AF3A40-1495-436C-AB60-DF4492353FDA}"/>
              </a:ext>
            </a:extLst>
          </p:cNvPr>
          <p:cNvSpPr>
            <a:spLocks noGrp="1"/>
          </p:cNvSpPr>
          <p:nvPr>
            <p:ph type="sldNum" sz="quarter" idx="12"/>
          </p:nvPr>
        </p:nvSpPr>
        <p:spPr/>
        <p:txBody>
          <a:bodyPr/>
          <a:lstStyle/>
          <a:p>
            <a:fld id="{C7E81F91-E025-4FF2-9437-3500CE3FAB36}" type="slidenum">
              <a:rPr lang="en-US" smtClean="0"/>
              <a:t>‹#›</a:t>
            </a:fld>
            <a:endParaRPr lang="en-US"/>
          </a:p>
        </p:txBody>
      </p:sp>
    </p:spTree>
    <p:extLst>
      <p:ext uri="{BB962C8B-B14F-4D97-AF65-F5344CB8AC3E}">
        <p14:creationId xmlns:p14="http://schemas.microsoft.com/office/powerpoint/2010/main" val="1553380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CE54-6019-4A95-A1BE-54E1BE0BF5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CEB925-7B27-4AF4-B1A9-94CB8634CD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68C0D-F282-433A-90C0-B00742D434A3}"/>
              </a:ext>
            </a:extLst>
          </p:cNvPr>
          <p:cNvSpPr>
            <a:spLocks noGrp="1"/>
          </p:cNvSpPr>
          <p:nvPr>
            <p:ph type="dt" sz="half" idx="10"/>
          </p:nvPr>
        </p:nvSpPr>
        <p:spPr/>
        <p:txBody>
          <a:bodyPr/>
          <a:lstStyle/>
          <a:p>
            <a:fld id="{A061999E-ECC2-474A-91E1-EAF644D51B35}" type="datetimeFigureOut">
              <a:rPr lang="en-US" smtClean="0"/>
              <a:t>4/16/2026</a:t>
            </a:fld>
            <a:endParaRPr lang="en-US"/>
          </a:p>
        </p:txBody>
      </p:sp>
      <p:sp>
        <p:nvSpPr>
          <p:cNvPr id="5" name="Footer Placeholder 4">
            <a:extLst>
              <a:ext uri="{FF2B5EF4-FFF2-40B4-BE49-F238E27FC236}">
                <a16:creationId xmlns:a16="http://schemas.microsoft.com/office/drawing/2014/main" id="{AA4D82BB-06CF-49E0-BC4A-9A2F16D18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D25F75-91A4-4F6D-AA8C-00282AA3431B}"/>
              </a:ext>
            </a:extLst>
          </p:cNvPr>
          <p:cNvSpPr>
            <a:spLocks noGrp="1"/>
          </p:cNvSpPr>
          <p:nvPr>
            <p:ph type="sldNum" sz="quarter" idx="12"/>
          </p:nvPr>
        </p:nvSpPr>
        <p:spPr/>
        <p:txBody>
          <a:bodyPr/>
          <a:lstStyle/>
          <a:p>
            <a:fld id="{C7E81F91-E025-4FF2-9437-3500CE3FAB36}" type="slidenum">
              <a:rPr lang="en-US" smtClean="0"/>
              <a:t>‹#›</a:t>
            </a:fld>
            <a:endParaRPr lang="en-US"/>
          </a:p>
        </p:txBody>
      </p:sp>
    </p:spTree>
    <p:extLst>
      <p:ext uri="{BB962C8B-B14F-4D97-AF65-F5344CB8AC3E}">
        <p14:creationId xmlns:p14="http://schemas.microsoft.com/office/powerpoint/2010/main" val="3419501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BDE882-8B24-4A97-AFA7-23DE0C1941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BC8C6F-933C-4F98-97A9-E50D0C9917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FC5163-2009-42ED-A1CB-E8C20D5F998B}"/>
              </a:ext>
            </a:extLst>
          </p:cNvPr>
          <p:cNvSpPr>
            <a:spLocks noGrp="1"/>
          </p:cNvSpPr>
          <p:nvPr>
            <p:ph type="dt" sz="half" idx="10"/>
          </p:nvPr>
        </p:nvSpPr>
        <p:spPr/>
        <p:txBody>
          <a:bodyPr/>
          <a:lstStyle/>
          <a:p>
            <a:fld id="{A061999E-ECC2-474A-91E1-EAF644D51B35}" type="datetimeFigureOut">
              <a:rPr lang="en-US" smtClean="0"/>
              <a:t>4/16/2026</a:t>
            </a:fld>
            <a:endParaRPr lang="en-US"/>
          </a:p>
        </p:txBody>
      </p:sp>
      <p:sp>
        <p:nvSpPr>
          <p:cNvPr id="5" name="Footer Placeholder 4">
            <a:extLst>
              <a:ext uri="{FF2B5EF4-FFF2-40B4-BE49-F238E27FC236}">
                <a16:creationId xmlns:a16="http://schemas.microsoft.com/office/drawing/2014/main" id="{2FE3D53D-85BF-4F09-9B87-2A919DB33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6D5FF-068B-4959-AA58-415BFDD3614C}"/>
              </a:ext>
            </a:extLst>
          </p:cNvPr>
          <p:cNvSpPr>
            <a:spLocks noGrp="1"/>
          </p:cNvSpPr>
          <p:nvPr>
            <p:ph type="sldNum" sz="quarter" idx="12"/>
          </p:nvPr>
        </p:nvSpPr>
        <p:spPr/>
        <p:txBody>
          <a:bodyPr/>
          <a:lstStyle/>
          <a:p>
            <a:fld id="{C7E81F91-E025-4FF2-9437-3500CE3FAB36}" type="slidenum">
              <a:rPr lang="en-US" smtClean="0"/>
              <a:t>‹#›</a:t>
            </a:fld>
            <a:endParaRPr lang="en-US"/>
          </a:p>
        </p:txBody>
      </p:sp>
    </p:spTree>
    <p:extLst>
      <p:ext uri="{BB962C8B-B14F-4D97-AF65-F5344CB8AC3E}">
        <p14:creationId xmlns:p14="http://schemas.microsoft.com/office/powerpoint/2010/main" val="2295825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1757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11201400" cy="804672"/>
          </a:xfrm>
        </p:spPr>
        <p:txBody>
          <a:bodyPr/>
          <a:lstStyle>
            <a:lvl1pPr>
              <a:defRPr>
                <a:solidFill>
                  <a:srgbClr val="192168"/>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95300" y="1722438"/>
            <a:ext cx="11201400" cy="3992563"/>
          </a:xfrm>
        </p:spPr>
        <p:txBody>
          <a:bodyPr/>
          <a:lstStyle>
            <a:lvl1pPr>
              <a:defRPr baseline="0">
                <a:solidFill>
                  <a:srgbClr val="192168"/>
                </a:solidFill>
                <a:latin typeface="Calibri" panose="020F0502020204030204" pitchFamily="34" charset="0"/>
                <a:cs typeface="Calibri" panose="020F0502020204030204" pitchFamily="34" charset="0"/>
              </a:defRPr>
            </a:lvl1pPr>
            <a:lvl2pPr>
              <a:defRPr>
                <a:solidFill>
                  <a:srgbClr val="192168"/>
                </a:solidFill>
                <a:latin typeface="Calibri" panose="020F0502020204030204" pitchFamily="34" charset="0"/>
                <a:cs typeface="Calibri" panose="020F0502020204030204" pitchFamily="34" charset="0"/>
              </a:defRPr>
            </a:lvl2pPr>
            <a:lvl3pPr>
              <a:defRPr>
                <a:solidFill>
                  <a:srgbClr val="192168"/>
                </a:solidFill>
                <a:latin typeface="Calibri" panose="020F0502020204030204" pitchFamily="34" charset="0"/>
                <a:cs typeface="Calibri" panose="020F0502020204030204" pitchFamily="34" charset="0"/>
              </a:defRPr>
            </a:lvl3pPr>
            <a:lvl4pPr>
              <a:defRPr>
                <a:solidFill>
                  <a:srgbClr val="192168"/>
                </a:solidFill>
                <a:latin typeface="Calibri" panose="020F0502020204030204" pitchFamily="34" charset="0"/>
                <a:cs typeface="Calibri" panose="020F0502020204030204" pitchFamily="34" charset="0"/>
              </a:defRPr>
            </a:lvl4pPr>
            <a:lvl5pPr marL="1828800" indent="0">
              <a:buClr>
                <a:srgbClr val="CE1126"/>
              </a:buClr>
              <a:buNone/>
              <a:defRPr>
                <a:solidFill>
                  <a:srgbClr val="000000"/>
                </a:solidFill>
              </a:defRPr>
            </a:lvl5pPr>
            <a:lvl9pPr marL="3657600" indent="0">
              <a:buNone/>
              <a:defRPr/>
            </a:lvl9pPr>
          </a:lstStyle>
          <a:p>
            <a:pPr lvl="0"/>
            <a:r>
              <a:rPr lang="en-US" dirty="0"/>
              <a:t>Click to edit Master text styles</a:t>
            </a:r>
          </a:p>
          <a:p>
            <a:pPr lvl="1"/>
            <a:r>
              <a:rPr lang="en-US" dirty="0"/>
              <a:t>Second level</a:t>
            </a:r>
          </a:p>
          <a:p>
            <a:pPr lvl="2"/>
            <a:r>
              <a:rPr lang="en-US" dirty="0"/>
              <a:t>Third level</a:t>
            </a:r>
          </a:p>
          <a:p>
            <a:pPr lvl="3"/>
            <a:r>
              <a:rPr lang="en-US" dirty="0"/>
              <a:t>Fourth level (not recommended)</a:t>
            </a:r>
          </a:p>
        </p:txBody>
      </p:sp>
    </p:spTree>
    <p:extLst>
      <p:ext uri="{BB962C8B-B14F-4D97-AF65-F5344CB8AC3E}">
        <p14:creationId xmlns:p14="http://schemas.microsoft.com/office/powerpoint/2010/main" val="450941745"/>
      </p:ext>
    </p:extLst>
  </p:cSld>
  <p:clrMapOvr>
    <a:masterClrMapping/>
  </p:clrMapOvr>
  <p:extLst>
    <p:ext uri="{DCECCB84-F9BA-43D5-87BE-67443E8EF086}">
      <p15:sldGuideLst xmlns:p15="http://schemas.microsoft.com/office/powerpoint/2012/main">
        <p15:guide id="3" orient="horz" pos="28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89635" y="1641021"/>
            <a:ext cx="5314950" cy="4401004"/>
          </a:xfrm>
        </p:spPr>
        <p:txBody>
          <a:bodyPr/>
          <a:lstStyle>
            <a:lvl1pPr>
              <a:buSzPct val="90000"/>
              <a:defRPr/>
            </a:lvl1pPr>
            <a:lvl2pPr>
              <a:buSzPct val="90000"/>
              <a:defRPr/>
            </a:lvl2pPr>
            <a:lvl3pPr>
              <a:buSzPct val="90000"/>
              <a:defRPr/>
            </a:lvl3pPr>
            <a:lvl4pPr>
              <a:buSzPct val="90000"/>
              <a:defRPr/>
            </a:lvl4pPr>
            <a:lvl5pP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3"/>
          <p:cNvSpPr>
            <a:spLocks noGrp="1"/>
          </p:cNvSpPr>
          <p:nvPr>
            <p:ph sz="quarter" idx="11"/>
          </p:nvPr>
        </p:nvSpPr>
        <p:spPr>
          <a:xfrm>
            <a:off x="6381750" y="1641021"/>
            <a:ext cx="5314950" cy="4401004"/>
          </a:xfrm>
        </p:spPr>
        <p:txBody>
          <a:bodyPr/>
          <a:lstStyle>
            <a:lvl1pPr>
              <a:buSzPct val="90000"/>
              <a:defRPr/>
            </a:lvl1pPr>
            <a:lvl2pPr>
              <a:buSzPct val="90000"/>
              <a:defRPr/>
            </a:lvl2pPr>
            <a:lvl3pPr>
              <a:buSzPct val="90000"/>
              <a:defRPr/>
            </a:lvl3pPr>
            <a:lvl4pPr>
              <a:buSzPct val="90000"/>
              <a:defRPr/>
            </a:lvl4pPr>
            <a:lvl5pP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4825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505962" y="1958975"/>
            <a:ext cx="5314950" cy="4083050"/>
          </a:xfrm>
        </p:spPr>
        <p:txBody>
          <a:bodyPr/>
          <a:lstStyle>
            <a:lvl1pPr>
              <a:buSzPct val="90000"/>
              <a:defRPr/>
            </a:lvl1pPr>
            <a:lvl2pPr>
              <a:buSzPct val="90000"/>
              <a:defRPr/>
            </a:lvl2pPr>
            <a:lvl3pPr>
              <a:buSzPct val="90000"/>
              <a:defRPr/>
            </a:lvl3pPr>
            <a:lvl4pPr>
              <a:buSzPct val="90000"/>
              <a:defRPr/>
            </a:lvl4pPr>
            <a:lvl5pP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Content Placeholder 3"/>
          <p:cNvSpPr>
            <a:spLocks noGrp="1"/>
          </p:cNvSpPr>
          <p:nvPr>
            <p:ph sz="quarter" idx="11"/>
          </p:nvPr>
        </p:nvSpPr>
        <p:spPr>
          <a:xfrm>
            <a:off x="6381750" y="1958975"/>
            <a:ext cx="5314950" cy="4083050"/>
          </a:xfrm>
        </p:spPr>
        <p:txBody>
          <a:bodyPr/>
          <a:lstStyle>
            <a:lvl1pPr>
              <a:buSzPct val="90000"/>
              <a:defRPr/>
            </a:lvl1pPr>
            <a:lvl2pPr>
              <a:buSzPct val="90000"/>
              <a:defRPr/>
            </a:lvl2pPr>
            <a:lvl3pPr>
              <a:buSzPct val="90000"/>
              <a:defRPr/>
            </a:lvl3pPr>
            <a:lvl4pPr>
              <a:buSzPct val="90000"/>
              <a:defRPr/>
            </a:lvl4pPr>
            <a:lvl5pPr>
              <a:buSzPct val="9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5"/>
          <p:cNvSpPr>
            <a:spLocks noGrp="1"/>
          </p:cNvSpPr>
          <p:nvPr>
            <p:ph type="body" sz="quarter" idx="12"/>
          </p:nvPr>
        </p:nvSpPr>
        <p:spPr>
          <a:xfrm>
            <a:off x="505967" y="1493838"/>
            <a:ext cx="5314950" cy="358775"/>
          </a:xfrm>
        </p:spPr>
        <p:txBody>
          <a:bodyPr/>
          <a:lstStyle>
            <a:lvl1pPr marL="0" indent="0">
              <a:buNone/>
              <a:defRPr sz="2400">
                <a:solidFill>
                  <a:schemeClr val="tx1"/>
                </a:solidFill>
              </a:defRPr>
            </a:lvl1pPr>
          </a:lstStyle>
          <a:p>
            <a:pPr lvl="0"/>
            <a:endParaRPr lang="en-US" dirty="0"/>
          </a:p>
        </p:txBody>
      </p:sp>
      <p:sp>
        <p:nvSpPr>
          <p:cNvPr id="7" name="Text Placeholder 5"/>
          <p:cNvSpPr>
            <a:spLocks noGrp="1"/>
          </p:cNvSpPr>
          <p:nvPr>
            <p:ph type="body" sz="quarter" idx="13"/>
          </p:nvPr>
        </p:nvSpPr>
        <p:spPr>
          <a:xfrm>
            <a:off x="6381750" y="1493837"/>
            <a:ext cx="5314950" cy="358775"/>
          </a:xfrm>
        </p:spPr>
        <p:txBody>
          <a:bodyPr/>
          <a:lstStyle>
            <a:lvl1pPr marL="0" indent="0">
              <a:buNone/>
              <a:defRPr sz="2400">
                <a:solidFill>
                  <a:schemeClr val="tx1"/>
                </a:solidFill>
              </a:defRPr>
            </a:lvl1pPr>
          </a:lstStyle>
          <a:p>
            <a:pPr lvl="0"/>
            <a:endParaRPr lang="en-US" dirty="0"/>
          </a:p>
        </p:txBody>
      </p:sp>
    </p:spTree>
    <p:extLst>
      <p:ext uri="{BB962C8B-B14F-4D97-AF65-F5344CB8AC3E}">
        <p14:creationId xmlns:p14="http://schemas.microsoft.com/office/powerpoint/2010/main" val="899304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2552471"/>
            <a:ext cx="11201400" cy="1823585"/>
          </a:xfrm>
        </p:spPr>
        <p:txBody>
          <a:bodyPr/>
          <a:lstStyle>
            <a:lvl1pPr>
              <a:defRPr/>
            </a:lvl1pPr>
          </a:lstStyle>
          <a:p>
            <a:r>
              <a:rPr lang="en-US" dirty="0"/>
              <a:t>Click to edit Master section style</a:t>
            </a:r>
          </a:p>
        </p:txBody>
      </p:sp>
    </p:spTree>
    <p:extLst>
      <p:ext uri="{BB962C8B-B14F-4D97-AF65-F5344CB8AC3E}">
        <p14:creationId xmlns:p14="http://schemas.microsoft.com/office/powerpoint/2010/main" val="3028821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7582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5174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955721" y="555625"/>
            <a:ext cx="6702879" cy="5421313"/>
          </a:xfrm>
        </p:spPr>
        <p:txBody>
          <a:bodyPr/>
          <a:lstStyle>
            <a:lvl1pPr marL="0" indent="0">
              <a:buNone/>
              <a:defRPr/>
            </a:lvl1pPr>
          </a:lstStyle>
          <a:p>
            <a:pPr lvl="0"/>
            <a:endParaRPr lang="en-US" dirty="0"/>
          </a:p>
        </p:txBody>
      </p:sp>
      <p:sp>
        <p:nvSpPr>
          <p:cNvPr id="6" name="Text Placeholder 5"/>
          <p:cNvSpPr>
            <a:spLocks noGrp="1"/>
          </p:cNvSpPr>
          <p:nvPr>
            <p:ph type="body" sz="quarter" idx="11"/>
          </p:nvPr>
        </p:nvSpPr>
        <p:spPr>
          <a:xfrm>
            <a:off x="415925" y="555172"/>
            <a:ext cx="4522788" cy="800100"/>
          </a:xfrm>
        </p:spPr>
        <p:txBody>
          <a:bodyPr/>
          <a:lstStyle>
            <a:lvl1pPr marL="0" indent="0">
              <a:buNone/>
              <a:defRPr/>
            </a:lvl1pPr>
            <a:lvl2pPr marL="457200" indent="0" algn="l">
              <a:buNone/>
              <a:defRPr sz="2400">
                <a:solidFill>
                  <a:schemeClr val="tx1"/>
                </a:solidFill>
              </a:defRPr>
            </a:lvl2pPr>
          </a:lstStyle>
          <a:p>
            <a:pPr lvl="0"/>
            <a:endParaRPr lang="en-US" dirty="0"/>
          </a:p>
        </p:txBody>
      </p:sp>
      <p:sp>
        <p:nvSpPr>
          <p:cNvPr id="8" name="Text Placeholder 7"/>
          <p:cNvSpPr>
            <a:spLocks noGrp="1"/>
          </p:cNvSpPr>
          <p:nvPr>
            <p:ph type="body" sz="quarter" idx="12"/>
          </p:nvPr>
        </p:nvSpPr>
        <p:spPr>
          <a:xfrm>
            <a:off x="415925" y="1355725"/>
            <a:ext cx="4522788" cy="4621213"/>
          </a:xfrm>
        </p:spPr>
        <p:txBody>
          <a:bodyPr/>
          <a:lstStyle>
            <a:lvl1pPr>
              <a:buSzPct val="90000"/>
              <a:defRPr/>
            </a:lvl1pPr>
            <a:lvl2pPr>
              <a:buSzPct val="90000"/>
              <a:defRPr/>
            </a:lvl2pPr>
            <a:lvl3pPr>
              <a:buSzPct val="90000"/>
              <a:defRPr/>
            </a:lvl3pPr>
            <a:lvl4pPr>
              <a:buSzPct val="90000"/>
              <a:defRPr/>
            </a:lvl4pPr>
            <a:lvl5pPr marL="1828800" indent="0">
              <a:buSzPct val="9000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18054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1E09-1E59-8006-C992-8E5414370C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921E41-1A05-FFC2-EB97-A3A76FC08EA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EC1CF4-D310-489B-AF63-A08A4FAB6AC4}" type="datetimeFigureOut">
              <a:rPr kumimoji="0" lang="en-US" sz="1800"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4/16/2026</a:t>
            </a:fld>
            <a:endParaRPr kumimoji="0" lang="en-US"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5CB3CF37-D6B2-287A-45FD-3C2E3B16150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5197BE1-2A1D-BE97-9AE7-1F8475DB985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5C45B6-B207-4BE3-B78F-30EE460AB47F}" type="slidenum">
              <a:rPr kumimoji="0" lang="en-US" sz="1800"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179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2552471"/>
            <a:ext cx="11201400" cy="1823585"/>
          </a:xfrm>
        </p:spPr>
        <p:txBody>
          <a:bodyPr/>
          <a:lstStyle>
            <a:lvl1pPr>
              <a:defRPr/>
            </a:lvl1pPr>
          </a:lstStyle>
          <a:p>
            <a:r>
              <a:rPr lang="en-US" dirty="0"/>
              <a:t>Click to edit Master section style</a:t>
            </a:r>
          </a:p>
        </p:txBody>
      </p:sp>
    </p:spTree>
    <p:extLst>
      <p:ext uri="{BB962C8B-B14F-4D97-AF65-F5344CB8AC3E}">
        <p14:creationId xmlns:p14="http://schemas.microsoft.com/office/powerpoint/2010/main" val="197486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142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7FA9A-8EAD-42BE-8016-2CA5046CD9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06C00A-7765-452B-8D04-68BA156D58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A2A458-7F9F-46FC-9582-A41083DCF609}"/>
              </a:ext>
            </a:extLst>
          </p:cNvPr>
          <p:cNvSpPr>
            <a:spLocks noGrp="1"/>
          </p:cNvSpPr>
          <p:nvPr>
            <p:ph type="dt" sz="half" idx="10"/>
          </p:nvPr>
        </p:nvSpPr>
        <p:spPr/>
        <p:txBody>
          <a:bodyPr/>
          <a:lstStyle/>
          <a:p>
            <a:fld id="{A061999E-ECC2-474A-91E1-EAF644D51B35}" type="datetimeFigureOut">
              <a:rPr lang="en-US" smtClean="0"/>
              <a:t>4/16/2026</a:t>
            </a:fld>
            <a:endParaRPr lang="en-US"/>
          </a:p>
        </p:txBody>
      </p:sp>
      <p:sp>
        <p:nvSpPr>
          <p:cNvPr id="5" name="Footer Placeholder 4">
            <a:extLst>
              <a:ext uri="{FF2B5EF4-FFF2-40B4-BE49-F238E27FC236}">
                <a16:creationId xmlns:a16="http://schemas.microsoft.com/office/drawing/2014/main" id="{8E6C343D-9C36-4D64-B810-205A370682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015C8-3D1C-4080-AA99-44F423C35803}"/>
              </a:ext>
            </a:extLst>
          </p:cNvPr>
          <p:cNvSpPr>
            <a:spLocks noGrp="1"/>
          </p:cNvSpPr>
          <p:nvPr>
            <p:ph type="sldNum" sz="quarter" idx="12"/>
          </p:nvPr>
        </p:nvSpPr>
        <p:spPr/>
        <p:txBody>
          <a:bodyPr/>
          <a:lstStyle/>
          <a:p>
            <a:fld id="{C7E81F91-E025-4FF2-9437-3500CE3FAB36}" type="slidenum">
              <a:rPr lang="en-US" smtClean="0"/>
              <a:t>‹#›</a:t>
            </a:fld>
            <a:endParaRPr lang="en-US"/>
          </a:p>
        </p:txBody>
      </p:sp>
    </p:spTree>
    <p:extLst>
      <p:ext uri="{BB962C8B-B14F-4D97-AF65-F5344CB8AC3E}">
        <p14:creationId xmlns:p14="http://schemas.microsoft.com/office/powerpoint/2010/main" val="2864198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B965B-C3B2-4B40-AD2A-76AA9A5C66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DE20C1-FE85-473B-8DE4-38C8FEA1DE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0455B-CC64-4AC4-A219-BFA72A47BB4A}"/>
              </a:ext>
            </a:extLst>
          </p:cNvPr>
          <p:cNvSpPr>
            <a:spLocks noGrp="1"/>
          </p:cNvSpPr>
          <p:nvPr>
            <p:ph type="dt" sz="half" idx="10"/>
          </p:nvPr>
        </p:nvSpPr>
        <p:spPr/>
        <p:txBody>
          <a:bodyPr/>
          <a:lstStyle/>
          <a:p>
            <a:fld id="{A061999E-ECC2-474A-91E1-EAF644D51B35}" type="datetimeFigureOut">
              <a:rPr lang="en-US" smtClean="0"/>
              <a:t>4/16/2026</a:t>
            </a:fld>
            <a:endParaRPr lang="en-US"/>
          </a:p>
        </p:txBody>
      </p:sp>
      <p:sp>
        <p:nvSpPr>
          <p:cNvPr id="5" name="Footer Placeholder 4">
            <a:extLst>
              <a:ext uri="{FF2B5EF4-FFF2-40B4-BE49-F238E27FC236}">
                <a16:creationId xmlns:a16="http://schemas.microsoft.com/office/drawing/2014/main" id="{82A05775-977B-42DD-903E-35FD8256C7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AB678-5EE9-4FE6-8BB7-3C5B0F0EE801}"/>
              </a:ext>
            </a:extLst>
          </p:cNvPr>
          <p:cNvSpPr>
            <a:spLocks noGrp="1"/>
          </p:cNvSpPr>
          <p:nvPr>
            <p:ph type="sldNum" sz="quarter" idx="12"/>
          </p:nvPr>
        </p:nvSpPr>
        <p:spPr/>
        <p:txBody>
          <a:bodyPr/>
          <a:lstStyle/>
          <a:p>
            <a:fld id="{C7E81F91-E025-4FF2-9437-3500CE3FAB36}" type="slidenum">
              <a:rPr lang="en-US" smtClean="0"/>
              <a:t>‹#›</a:t>
            </a:fld>
            <a:endParaRPr lang="en-US"/>
          </a:p>
        </p:txBody>
      </p:sp>
    </p:spTree>
    <p:extLst>
      <p:ext uri="{BB962C8B-B14F-4D97-AF65-F5344CB8AC3E}">
        <p14:creationId xmlns:p14="http://schemas.microsoft.com/office/powerpoint/2010/main" val="59282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8989C-A726-4377-978F-333F528EC7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459F93-9C80-45F8-AA83-29B9CA877A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A6B99E-8603-4A99-9EBC-72C48390F610}"/>
              </a:ext>
            </a:extLst>
          </p:cNvPr>
          <p:cNvSpPr>
            <a:spLocks noGrp="1"/>
          </p:cNvSpPr>
          <p:nvPr>
            <p:ph type="dt" sz="half" idx="10"/>
          </p:nvPr>
        </p:nvSpPr>
        <p:spPr/>
        <p:txBody>
          <a:bodyPr/>
          <a:lstStyle/>
          <a:p>
            <a:fld id="{A061999E-ECC2-474A-91E1-EAF644D51B35}" type="datetimeFigureOut">
              <a:rPr lang="en-US" smtClean="0"/>
              <a:t>4/16/2026</a:t>
            </a:fld>
            <a:endParaRPr lang="en-US"/>
          </a:p>
        </p:txBody>
      </p:sp>
      <p:sp>
        <p:nvSpPr>
          <p:cNvPr id="5" name="Footer Placeholder 4">
            <a:extLst>
              <a:ext uri="{FF2B5EF4-FFF2-40B4-BE49-F238E27FC236}">
                <a16:creationId xmlns:a16="http://schemas.microsoft.com/office/drawing/2014/main" id="{928CD790-75BB-4940-A7D5-B9DC17BEBB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58823-AEEB-4B7F-A168-F311D1F2C2EF}"/>
              </a:ext>
            </a:extLst>
          </p:cNvPr>
          <p:cNvSpPr>
            <a:spLocks noGrp="1"/>
          </p:cNvSpPr>
          <p:nvPr>
            <p:ph type="sldNum" sz="quarter" idx="12"/>
          </p:nvPr>
        </p:nvSpPr>
        <p:spPr/>
        <p:txBody>
          <a:bodyPr/>
          <a:lstStyle/>
          <a:p>
            <a:fld id="{C7E81F91-E025-4FF2-9437-3500CE3FAB36}" type="slidenum">
              <a:rPr lang="en-US" smtClean="0"/>
              <a:t>‹#›</a:t>
            </a:fld>
            <a:endParaRPr lang="en-US"/>
          </a:p>
        </p:txBody>
      </p:sp>
    </p:spTree>
    <p:extLst>
      <p:ext uri="{BB962C8B-B14F-4D97-AF65-F5344CB8AC3E}">
        <p14:creationId xmlns:p14="http://schemas.microsoft.com/office/powerpoint/2010/main" val="1362268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6757-E24D-4C96-88E2-F6CDB41823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7F18FD-CD27-4D40-A19C-C2B9BA01CB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39D494-433D-4423-A0F7-DA6CC527E0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4B9EF-8263-4881-8D3B-8A425BCC5C0D}"/>
              </a:ext>
            </a:extLst>
          </p:cNvPr>
          <p:cNvSpPr>
            <a:spLocks noGrp="1"/>
          </p:cNvSpPr>
          <p:nvPr>
            <p:ph type="dt" sz="half" idx="10"/>
          </p:nvPr>
        </p:nvSpPr>
        <p:spPr/>
        <p:txBody>
          <a:bodyPr/>
          <a:lstStyle/>
          <a:p>
            <a:fld id="{A061999E-ECC2-474A-91E1-EAF644D51B35}" type="datetimeFigureOut">
              <a:rPr lang="en-US" smtClean="0"/>
              <a:t>4/16/2026</a:t>
            </a:fld>
            <a:endParaRPr lang="en-US"/>
          </a:p>
        </p:txBody>
      </p:sp>
      <p:sp>
        <p:nvSpPr>
          <p:cNvPr id="6" name="Footer Placeholder 5">
            <a:extLst>
              <a:ext uri="{FF2B5EF4-FFF2-40B4-BE49-F238E27FC236}">
                <a16:creationId xmlns:a16="http://schemas.microsoft.com/office/drawing/2014/main" id="{8F5FDEF4-087C-4A90-9436-99F3E7C5DF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D9B7A-17EB-46D4-BDFC-F6B7D17A2AB7}"/>
              </a:ext>
            </a:extLst>
          </p:cNvPr>
          <p:cNvSpPr>
            <a:spLocks noGrp="1"/>
          </p:cNvSpPr>
          <p:nvPr>
            <p:ph type="sldNum" sz="quarter" idx="12"/>
          </p:nvPr>
        </p:nvSpPr>
        <p:spPr/>
        <p:txBody>
          <a:bodyPr/>
          <a:lstStyle/>
          <a:p>
            <a:fld id="{C7E81F91-E025-4FF2-9437-3500CE3FAB36}" type="slidenum">
              <a:rPr lang="en-US" smtClean="0"/>
              <a:t>‹#›</a:t>
            </a:fld>
            <a:endParaRPr lang="en-US"/>
          </a:p>
        </p:txBody>
      </p:sp>
    </p:spTree>
    <p:extLst>
      <p:ext uri="{BB962C8B-B14F-4D97-AF65-F5344CB8AC3E}">
        <p14:creationId xmlns:p14="http://schemas.microsoft.com/office/powerpoint/2010/main" val="170684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49AF1-A77C-4662-B5FF-D32F7A3530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E1E452-F29E-4216-A44E-0DB9236F37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C64161-C7D1-42CB-B2BC-9AB78BA4CD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A6DE7C-F7E8-4814-9FF3-FD0F0B1DBF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04A11B-34F9-4F82-95A7-F64F12A577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977C05-B874-4180-8002-A694DE9386F5}"/>
              </a:ext>
            </a:extLst>
          </p:cNvPr>
          <p:cNvSpPr>
            <a:spLocks noGrp="1"/>
          </p:cNvSpPr>
          <p:nvPr>
            <p:ph type="dt" sz="half" idx="10"/>
          </p:nvPr>
        </p:nvSpPr>
        <p:spPr/>
        <p:txBody>
          <a:bodyPr/>
          <a:lstStyle/>
          <a:p>
            <a:fld id="{A061999E-ECC2-474A-91E1-EAF644D51B35}" type="datetimeFigureOut">
              <a:rPr lang="en-US" smtClean="0"/>
              <a:t>4/16/2026</a:t>
            </a:fld>
            <a:endParaRPr lang="en-US"/>
          </a:p>
        </p:txBody>
      </p:sp>
      <p:sp>
        <p:nvSpPr>
          <p:cNvPr id="8" name="Footer Placeholder 7">
            <a:extLst>
              <a:ext uri="{FF2B5EF4-FFF2-40B4-BE49-F238E27FC236}">
                <a16:creationId xmlns:a16="http://schemas.microsoft.com/office/drawing/2014/main" id="{B69F44F3-3137-4C38-BD82-66887D698F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F5730B-A395-4D67-8156-8BAA15F21D3C}"/>
              </a:ext>
            </a:extLst>
          </p:cNvPr>
          <p:cNvSpPr>
            <a:spLocks noGrp="1"/>
          </p:cNvSpPr>
          <p:nvPr>
            <p:ph type="sldNum" sz="quarter" idx="12"/>
          </p:nvPr>
        </p:nvSpPr>
        <p:spPr/>
        <p:txBody>
          <a:bodyPr/>
          <a:lstStyle/>
          <a:p>
            <a:fld id="{C7E81F91-E025-4FF2-9437-3500CE3FAB36}" type="slidenum">
              <a:rPr lang="en-US" smtClean="0"/>
              <a:t>‹#›</a:t>
            </a:fld>
            <a:endParaRPr lang="en-US"/>
          </a:p>
        </p:txBody>
      </p:sp>
    </p:spTree>
    <p:extLst>
      <p:ext uri="{BB962C8B-B14F-4D97-AF65-F5344CB8AC3E}">
        <p14:creationId xmlns:p14="http://schemas.microsoft.com/office/powerpoint/2010/main" val="4205452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2BB4-A2BC-486C-B952-6A6E08FA33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97F90B-687D-4C87-9624-478BD44C6A62}"/>
              </a:ext>
            </a:extLst>
          </p:cNvPr>
          <p:cNvSpPr>
            <a:spLocks noGrp="1"/>
          </p:cNvSpPr>
          <p:nvPr>
            <p:ph type="dt" sz="half" idx="10"/>
          </p:nvPr>
        </p:nvSpPr>
        <p:spPr/>
        <p:txBody>
          <a:bodyPr/>
          <a:lstStyle/>
          <a:p>
            <a:fld id="{A061999E-ECC2-474A-91E1-EAF644D51B35}" type="datetimeFigureOut">
              <a:rPr lang="en-US" smtClean="0"/>
              <a:t>4/16/2026</a:t>
            </a:fld>
            <a:endParaRPr lang="en-US"/>
          </a:p>
        </p:txBody>
      </p:sp>
      <p:sp>
        <p:nvSpPr>
          <p:cNvPr id="4" name="Footer Placeholder 3">
            <a:extLst>
              <a:ext uri="{FF2B5EF4-FFF2-40B4-BE49-F238E27FC236}">
                <a16:creationId xmlns:a16="http://schemas.microsoft.com/office/drawing/2014/main" id="{B38047FA-AF55-4EE5-827C-5F311610E2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77DFFA-3322-402C-843E-CD9B97504145}"/>
              </a:ext>
            </a:extLst>
          </p:cNvPr>
          <p:cNvSpPr>
            <a:spLocks noGrp="1"/>
          </p:cNvSpPr>
          <p:nvPr>
            <p:ph type="sldNum" sz="quarter" idx="12"/>
          </p:nvPr>
        </p:nvSpPr>
        <p:spPr/>
        <p:txBody>
          <a:bodyPr/>
          <a:lstStyle/>
          <a:p>
            <a:fld id="{C7E81F91-E025-4FF2-9437-3500CE3FAB36}" type="slidenum">
              <a:rPr lang="en-US" smtClean="0"/>
              <a:t>‹#›</a:t>
            </a:fld>
            <a:endParaRPr lang="en-US"/>
          </a:p>
        </p:txBody>
      </p:sp>
    </p:spTree>
    <p:extLst>
      <p:ext uri="{BB962C8B-B14F-4D97-AF65-F5344CB8AC3E}">
        <p14:creationId xmlns:p14="http://schemas.microsoft.com/office/powerpoint/2010/main" val="301422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6E50B8-9E29-4309-BB1B-F60ED6CAFF82}"/>
              </a:ext>
            </a:extLst>
          </p:cNvPr>
          <p:cNvSpPr>
            <a:spLocks noGrp="1"/>
          </p:cNvSpPr>
          <p:nvPr>
            <p:ph type="dt" sz="half" idx="10"/>
          </p:nvPr>
        </p:nvSpPr>
        <p:spPr/>
        <p:txBody>
          <a:bodyPr/>
          <a:lstStyle/>
          <a:p>
            <a:fld id="{A061999E-ECC2-474A-91E1-EAF644D51B35}" type="datetimeFigureOut">
              <a:rPr lang="en-US" smtClean="0"/>
              <a:t>4/16/2026</a:t>
            </a:fld>
            <a:endParaRPr lang="en-US"/>
          </a:p>
        </p:txBody>
      </p:sp>
      <p:sp>
        <p:nvSpPr>
          <p:cNvPr id="3" name="Footer Placeholder 2">
            <a:extLst>
              <a:ext uri="{FF2B5EF4-FFF2-40B4-BE49-F238E27FC236}">
                <a16:creationId xmlns:a16="http://schemas.microsoft.com/office/drawing/2014/main" id="{C63F5D37-7F50-4B37-A282-090270A6B8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7CEC54-11A4-46A6-9E0A-186F564398A3}"/>
              </a:ext>
            </a:extLst>
          </p:cNvPr>
          <p:cNvSpPr>
            <a:spLocks noGrp="1"/>
          </p:cNvSpPr>
          <p:nvPr>
            <p:ph type="sldNum" sz="quarter" idx="12"/>
          </p:nvPr>
        </p:nvSpPr>
        <p:spPr/>
        <p:txBody>
          <a:bodyPr/>
          <a:lstStyle/>
          <a:p>
            <a:fld id="{C7E81F91-E025-4FF2-9437-3500CE3FAB36}" type="slidenum">
              <a:rPr lang="en-US" smtClean="0"/>
              <a:t>‹#›</a:t>
            </a:fld>
            <a:endParaRPr lang="en-US"/>
          </a:p>
        </p:txBody>
      </p:sp>
    </p:spTree>
    <p:extLst>
      <p:ext uri="{BB962C8B-B14F-4D97-AF65-F5344CB8AC3E}">
        <p14:creationId xmlns:p14="http://schemas.microsoft.com/office/powerpoint/2010/main" val="31384983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5.png"/><Relationship Id="rId5" Type="http://schemas.openxmlformats.org/officeDocument/2006/relationships/slideLayout" Target="../slideLayouts/slideLayout18.xml"/><Relationship Id="rId10" Type="http://schemas.openxmlformats.org/officeDocument/2006/relationships/image" Target="../media/image4.png"/><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theme" Target="../theme/theme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1733" r="4623"/>
          <a:stretch/>
        </p:blipFill>
        <p:spPr>
          <a:xfrm>
            <a:off x="-233988" y="0"/>
            <a:ext cx="12425988" cy="6858000"/>
          </a:xfrm>
          <a:prstGeom prst="rect">
            <a:avLst/>
          </a:prstGeom>
        </p:spPr>
      </p:pic>
      <p:sp>
        <p:nvSpPr>
          <p:cNvPr id="2" name="Title Placeholder 1"/>
          <p:cNvSpPr>
            <a:spLocks noGrp="1"/>
          </p:cNvSpPr>
          <p:nvPr>
            <p:ph type="title"/>
          </p:nvPr>
        </p:nvSpPr>
        <p:spPr>
          <a:xfrm>
            <a:off x="495300" y="457200"/>
            <a:ext cx="11201400" cy="1368425"/>
          </a:xfrm>
          <a:prstGeom prst="rect">
            <a:avLst/>
          </a:prstGeom>
        </p:spPr>
        <p:txBody>
          <a:bodyPr vert="horz" lIns="91440" tIns="45720" rIns="91440" bIns="45720" rtlCol="0" anchor="t">
            <a:normAutofit/>
          </a:bodyPr>
          <a:lstStyle/>
          <a:p>
            <a:r>
              <a:rPr lang="en-US" dirty="0"/>
              <a:t>Presentation title</a:t>
            </a:r>
          </a:p>
        </p:txBody>
      </p:sp>
      <p:sp>
        <p:nvSpPr>
          <p:cNvPr id="3" name="Text Placeholder 2"/>
          <p:cNvSpPr>
            <a:spLocks noGrp="1"/>
          </p:cNvSpPr>
          <p:nvPr>
            <p:ph type="body" idx="1"/>
          </p:nvPr>
        </p:nvSpPr>
        <p:spPr>
          <a:xfrm>
            <a:off x="495300" y="1825625"/>
            <a:ext cx="11201400" cy="1056120"/>
          </a:xfrm>
          <a:prstGeom prst="rect">
            <a:avLst/>
          </a:prstGeom>
        </p:spPr>
        <p:txBody>
          <a:bodyPr vert="horz" lIns="91440" tIns="45720" rIns="91440" bIns="45720" rtlCol="0">
            <a:normAutofit/>
          </a:bodyPr>
          <a:lstStyle/>
          <a:p>
            <a:pPr lvl="0"/>
            <a:r>
              <a:rPr lang="en-US" dirty="0"/>
              <a:t>Subtitle</a:t>
            </a:r>
          </a:p>
        </p:txBody>
      </p:sp>
      <p:sp>
        <p:nvSpPr>
          <p:cNvPr id="10" name="Footer Placeholder 4"/>
          <p:cNvSpPr txBox="1">
            <a:spLocks/>
          </p:cNvSpPr>
          <p:nvPr userDrawn="1"/>
        </p:nvSpPr>
        <p:spPr>
          <a:xfrm>
            <a:off x="495300" y="6335377"/>
            <a:ext cx="7754833"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chemeClr val="bg1"/>
                </a:solidFill>
                <a:latin typeface="Century Gothic" panose="020B0502020202020204" pitchFamily="34" charset="0"/>
                <a:ea typeface="+mn-ea"/>
                <a:cs typeface="Tahoma" pitchFamily="34" charset="0"/>
              </a:rPr>
              <a:pPr/>
              <a:t>‹#›</a:t>
            </a:fld>
            <a:r>
              <a:rPr lang="en-US" sz="1600" spc="45" dirty="0">
                <a:solidFill>
                  <a:schemeClr val="bg1"/>
                </a:solidFill>
                <a:latin typeface="Century Gothic" panose="020B0502020202020204" pitchFamily="34" charset="0"/>
              </a:rPr>
              <a:t> </a:t>
            </a:r>
            <a:r>
              <a:rPr lang="en-US" sz="1500" cap="small" spc="30" dirty="0">
                <a:solidFill>
                  <a:schemeClr val="bg1"/>
                </a:solidFill>
                <a:latin typeface="Century Gothic" panose="020B0502020202020204" pitchFamily="34" charset="0"/>
              </a:rPr>
              <a:t>—</a:t>
            </a:r>
            <a:r>
              <a:rPr lang="en-US" sz="1600" spc="45" dirty="0">
                <a:solidFill>
                  <a:schemeClr val="bg1"/>
                </a:solidFill>
                <a:latin typeface="Century Gothic" panose="020B0502020202020204" pitchFamily="34" charset="0"/>
              </a:rPr>
              <a:t> </a:t>
            </a:r>
            <a:r>
              <a:rPr lang="en-US" sz="1500" cap="small" spc="30" dirty="0">
                <a:solidFill>
                  <a:schemeClr val="bg1"/>
                </a:solidFill>
                <a:latin typeface="Century Gothic" panose="020B0502020202020204" pitchFamily="34" charset="0"/>
              </a:rPr>
              <a:t>U.S. Bureau of Labor Statistics</a:t>
            </a:r>
            <a:r>
              <a:rPr lang="en-US" sz="1050" spc="45" dirty="0">
                <a:solidFill>
                  <a:schemeClr val="bg1"/>
                </a:solidFill>
                <a:latin typeface="Century Gothic" panose="020B0502020202020204" pitchFamily="34" charset="0"/>
              </a:rPr>
              <a:t> • </a:t>
            </a:r>
            <a:r>
              <a:rPr lang="en-US" sz="1050" b="1" spc="45" dirty="0">
                <a:solidFill>
                  <a:schemeClr val="bg1"/>
                </a:solidFill>
                <a:latin typeface="Century Gothic" panose="020B0502020202020204" pitchFamily="34" charset="0"/>
              </a:rPr>
              <a:t>bls.gov</a:t>
            </a:r>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7569" y="6176385"/>
            <a:ext cx="1065034" cy="637436"/>
          </a:xfrm>
          <a:prstGeom prst="rect">
            <a:avLst/>
          </a:prstGeom>
        </p:spPr>
      </p:pic>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22626" y="5828258"/>
            <a:ext cx="11178308" cy="1019776"/>
          </a:xfrm>
          <a:prstGeom prst="rect">
            <a:avLst/>
          </a:prstGeom>
        </p:spPr>
      </p:pic>
    </p:spTree>
    <p:extLst>
      <p:ext uri="{BB962C8B-B14F-4D97-AF65-F5344CB8AC3E}">
        <p14:creationId xmlns:p14="http://schemas.microsoft.com/office/powerpoint/2010/main" val="1807257929"/>
      </p:ext>
    </p:extLst>
  </p:cSld>
  <p:clrMap bg1="lt1" tx1="dk1" bg2="lt2" tx2="dk2" accent1="accent1" accent2="accent2" accent3="accent3" accent4="accent4" accent5="accent5" accent6="accent6" hlink="hlink" folHlink="folHlink"/>
  <p:sldLayoutIdLst>
    <p:sldLayoutId id="2147483689" r:id="rId1"/>
    <p:sldLayoutId id="2147483697" r:id="rId2"/>
  </p:sldLayoutIdLst>
  <p:txStyles>
    <p:titleStyle>
      <a:lvl1pPr algn="ctr" defTabSz="914400" rtl="0" eaLnBrk="1" latinLnBrk="0" hangingPunct="1">
        <a:lnSpc>
          <a:spcPct val="90000"/>
        </a:lnSpc>
        <a:spcBef>
          <a:spcPct val="0"/>
        </a:spcBef>
        <a:buNone/>
        <a:defRPr sz="5400" b="1" kern="1200">
          <a:solidFill>
            <a:schemeClr val="bg1"/>
          </a:solidFill>
          <a:latin typeface="+mn-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40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pos="7368" userDrawn="1">
          <p15:clr>
            <a:srgbClr val="F26B43"/>
          </p15:clr>
        </p15:guide>
        <p15:guide id="3" orient="horz"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144151-6F84-4DFB-A98D-824867DB15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68E6EB-F13E-4FE2-9104-36E008A0EC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19E72-BE8E-42D2-8076-EF95F2C7D4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1999E-ECC2-474A-91E1-EAF644D51B35}" type="datetimeFigureOut">
              <a:rPr lang="en-US" smtClean="0"/>
              <a:t>4/16/2026</a:t>
            </a:fld>
            <a:endParaRPr lang="en-US"/>
          </a:p>
        </p:txBody>
      </p:sp>
      <p:sp>
        <p:nvSpPr>
          <p:cNvPr id="5" name="Footer Placeholder 4">
            <a:extLst>
              <a:ext uri="{FF2B5EF4-FFF2-40B4-BE49-F238E27FC236}">
                <a16:creationId xmlns:a16="http://schemas.microsoft.com/office/drawing/2014/main" id="{EB5450CE-A149-4BAE-89DE-7F7A82FAF2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8CE25D-5C84-42D5-84A8-A052B47E47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81F91-E025-4FF2-9437-3500CE3FAB36}" type="slidenum">
              <a:rPr lang="en-US" smtClean="0"/>
              <a:t>‹#›</a:t>
            </a:fld>
            <a:endParaRPr lang="en-US"/>
          </a:p>
        </p:txBody>
      </p:sp>
    </p:spTree>
    <p:extLst>
      <p:ext uri="{BB962C8B-B14F-4D97-AF65-F5344CB8AC3E}">
        <p14:creationId xmlns:p14="http://schemas.microsoft.com/office/powerpoint/2010/main" val="193208408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userDrawn="1">
            <p:ph type="title"/>
          </p:nvPr>
        </p:nvSpPr>
        <p:spPr bwMode="auto">
          <a:xfrm>
            <a:off x="495300" y="274638"/>
            <a:ext cx="11201400" cy="1096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Slide headline</a:t>
            </a:r>
          </a:p>
        </p:txBody>
      </p:sp>
      <p:sp>
        <p:nvSpPr>
          <p:cNvPr id="1027" name="Text Placeholder 2"/>
          <p:cNvSpPr>
            <a:spLocks noGrp="1"/>
          </p:cNvSpPr>
          <p:nvPr userDrawn="1">
            <p:ph type="body" idx="1"/>
          </p:nvPr>
        </p:nvSpPr>
        <p:spPr bwMode="auto">
          <a:xfrm>
            <a:off x="495300" y="1752601"/>
            <a:ext cx="11201400" cy="3960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Bulleted text </a:t>
            </a:r>
          </a:p>
          <a:p>
            <a:pPr lvl="1"/>
            <a:r>
              <a:rPr lang="en-US" dirty="0"/>
              <a:t>Second level</a:t>
            </a:r>
          </a:p>
          <a:p>
            <a:pPr lvl="2"/>
            <a:r>
              <a:rPr lang="en-US" dirty="0"/>
              <a:t>Third level</a:t>
            </a:r>
          </a:p>
          <a:p>
            <a:pPr lvl="3"/>
            <a:r>
              <a:rPr lang="en-US" dirty="0"/>
              <a:t>Fourth level (not recommended)</a:t>
            </a:r>
          </a:p>
          <a:p>
            <a:pPr lvl="4"/>
            <a:endParaRPr lang="en-US" dirty="0"/>
          </a:p>
          <a:p>
            <a:pPr lvl="3"/>
            <a:endParaRPr lang="en-US" dirty="0"/>
          </a:p>
        </p:txBody>
      </p:sp>
      <p:sp>
        <p:nvSpPr>
          <p:cNvPr id="8" name="Footer Placeholder 4"/>
          <p:cNvSpPr txBox="1">
            <a:spLocks/>
          </p:cNvSpPr>
          <p:nvPr userDrawn="1"/>
        </p:nvSpPr>
        <p:spPr>
          <a:xfrm>
            <a:off x="488043" y="6335377"/>
            <a:ext cx="774939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rgbClr val="002060"/>
                </a:solidFill>
                <a:latin typeface="Century Gothic" panose="020B0502020202020204" pitchFamily="34" charset="0"/>
                <a:ea typeface="+mn-ea"/>
                <a:cs typeface="Tahoma" pitchFamily="34" charset="0"/>
              </a:rPr>
              <a:pPr/>
              <a:t>‹#›</a:t>
            </a:fld>
            <a:r>
              <a:rPr lang="en-US" sz="1600" spc="45" dirty="0">
                <a:solidFill>
                  <a:srgbClr val="002060"/>
                </a:solidFill>
                <a:latin typeface="Century Gothic" panose="020B0502020202020204" pitchFamily="34" charset="0"/>
              </a:rPr>
              <a:t> </a:t>
            </a:r>
            <a:r>
              <a:rPr lang="en-US" sz="1500" cap="small" spc="30" dirty="0">
                <a:solidFill>
                  <a:srgbClr val="002060"/>
                </a:solidFill>
                <a:latin typeface="Century Gothic" panose="020B0502020202020204" pitchFamily="34" charset="0"/>
              </a:rPr>
              <a:t>—</a:t>
            </a:r>
            <a:r>
              <a:rPr lang="en-US" sz="1600" spc="45" dirty="0">
                <a:solidFill>
                  <a:srgbClr val="002060"/>
                </a:solidFill>
                <a:latin typeface="Century Gothic" panose="020B0502020202020204" pitchFamily="34" charset="0"/>
              </a:rPr>
              <a:t> </a:t>
            </a:r>
            <a:r>
              <a:rPr lang="en-US" sz="1500" cap="small" spc="30" dirty="0">
                <a:solidFill>
                  <a:srgbClr val="002060"/>
                </a:solidFill>
                <a:latin typeface="Century Gothic" panose="020B0502020202020204" pitchFamily="34" charset="0"/>
              </a:rPr>
              <a:t>U.S. Bureau of Labor Statistics</a:t>
            </a:r>
            <a:r>
              <a:rPr lang="en-US" sz="1050" spc="45" dirty="0">
                <a:solidFill>
                  <a:srgbClr val="002060"/>
                </a:solidFill>
                <a:latin typeface="Century Gothic" panose="020B0502020202020204" pitchFamily="34" charset="0"/>
              </a:rPr>
              <a:t> • </a:t>
            </a:r>
            <a:r>
              <a:rPr lang="en-US" sz="1050" b="1" spc="45" dirty="0">
                <a:solidFill>
                  <a:srgbClr val="002060"/>
                </a:solidFill>
                <a:latin typeface="Century Gothic" panose="020B0502020202020204" pitchFamily="34" charset="0"/>
              </a:rPr>
              <a:t>bls.gov</a:t>
            </a:r>
          </a:p>
        </p:txBody>
      </p:sp>
      <p:pic>
        <p:nvPicPr>
          <p:cNvPr id="9" name="Picture 8"/>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586550" y="6172200"/>
            <a:ext cx="1098497" cy="657464"/>
          </a:xfrm>
          <a:prstGeom prst="rect">
            <a:avLst/>
          </a:prstGeom>
        </p:spPr>
      </p:pic>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85141" y="5829624"/>
            <a:ext cx="11212286" cy="1022876"/>
          </a:xfrm>
          <a:prstGeom prst="rect">
            <a:avLst/>
          </a:prstGeom>
        </p:spPr>
      </p:pic>
    </p:spTree>
    <p:extLst>
      <p:ext uri="{BB962C8B-B14F-4D97-AF65-F5344CB8AC3E}">
        <p14:creationId xmlns:p14="http://schemas.microsoft.com/office/powerpoint/2010/main" val="1686485968"/>
      </p:ext>
    </p:extLst>
  </p:cSld>
  <p:clrMap bg1="lt1" tx1="dk1" bg2="lt2" tx2="dk2" accent1="accent1" accent2="accent2" accent3="accent3" accent4="accent4" accent5="accent5" accent6="accent6" hlink="hlink" folHlink="folHlink"/>
  <p:sldLayoutIdLst>
    <p:sldLayoutId id="2147483691" r:id="rId1"/>
    <p:sldLayoutId id="2147483671" r:id="rId2"/>
    <p:sldLayoutId id="2147483690" r:id="rId3"/>
    <p:sldLayoutId id="2147483692" r:id="rId4"/>
    <p:sldLayoutId id="2147483693" r:id="rId5"/>
    <p:sldLayoutId id="2147483694" r:id="rId6"/>
    <p:sldLayoutId id="2147483695" r:id="rId7"/>
    <p:sldLayoutId id="2147483717" r:id="rId8"/>
  </p:sldLayoutIdLst>
  <p:hf hdr="0" dt="0"/>
  <p:txStyles>
    <p:titleStyle>
      <a:lvl1pPr algn="ctr" rtl="0" eaLnBrk="0" fontAlgn="base" hangingPunct="0">
        <a:spcBef>
          <a:spcPct val="0"/>
        </a:spcBef>
        <a:spcAft>
          <a:spcPct val="0"/>
        </a:spcAft>
        <a:defRPr sz="4400" b="1" kern="1200">
          <a:solidFill>
            <a:srgbClr val="192168"/>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b="1">
          <a:solidFill>
            <a:srgbClr val="192168"/>
          </a:solidFill>
          <a:latin typeface="Tahoma" pitchFamily="34" charset="0"/>
          <a:cs typeface="Tahoma" pitchFamily="34" charset="0"/>
        </a:defRPr>
      </a:lvl2pPr>
      <a:lvl3pPr algn="ctr" rtl="0" eaLnBrk="0" fontAlgn="base" hangingPunct="0">
        <a:spcBef>
          <a:spcPct val="0"/>
        </a:spcBef>
        <a:spcAft>
          <a:spcPct val="0"/>
        </a:spcAft>
        <a:defRPr sz="4400" b="1">
          <a:solidFill>
            <a:srgbClr val="192168"/>
          </a:solidFill>
          <a:latin typeface="Tahoma" pitchFamily="34" charset="0"/>
          <a:cs typeface="Tahoma" pitchFamily="34" charset="0"/>
        </a:defRPr>
      </a:lvl3pPr>
      <a:lvl4pPr algn="ctr" rtl="0" eaLnBrk="0" fontAlgn="base" hangingPunct="0">
        <a:spcBef>
          <a:spcPct val="0"/>
        </a:spcBef>
        <a:spcAft>
          <a:spcPct val="0"/>
        </a:spcAft>
        <a:defRPr sz="4400" b="1">
          <a:solidFill>
            <a:srgbClr val="192168"/>
          </a:solidFill>
          <a:latin typeface="Tahoma" pitchFamily="34" charset="0"/>
          <a:cs typeface="Tahoma" pitchFamily="34" charset="0"/>
        </a:defRPr>
      </a:lvl4pPr>
      <a:lvl5pPr algn="ctr" rtl="0" eaLnBrk="0" fontAlgn="base" hangingPunct="0">
        <a:spcBef>
          <a:spcPct val="0"/>
        </a:spcBef>
        <a:spcAft>
          <a:spcPct val="0"/>
        </a:spcAft>
        <a:defRPr sz="4400" b="1">
          <a:solidFill>
            <a:srgbClr val="192168"/>
          </a:solidFill>
          <a:latin typeface="Tahoma" pitchFamily="34" charset="0"/>
          <a:cs typeface="Tahoma" pitchFamily="34" charset="0"/>
        </a:defRPr>
      </a:lvl5pPr>
      <a:lvl6pPr marL="457200" algn="ctr" rtl="0" fontAlgn="base">
        <a:spcBef>
          <a:spcPct val="0"/>
        </a:spcBef>
        <a:spcAft>
          <a:spcPct val="0"/>
        </a:spcAft>
        <a:defRPr sz="4400" b="1">
          <a:solidFill>
            <a:schemeClr val="bg1"/>
          </a:solidFill>
          <a:latin typeface="Tahoma" pitchFamily="34" charset="0"/>
          <a:cs typeface="Tahoma" pitchFamily="34" charset="0"/>
        </a:defRPr>
      </a:lvl6pPr>
      <a:lvl7pPr marL="914400" algn="ctr" rtl="0" fontAlgn="base">
        <a:spcBef>
          <a:spcPct val="0"/>
        </a:spcBef>
        <a:spcAft>
          <a:spcPct val="0"/>
        </a:spcAft>
        <a:defRPr sz="4400" b="1">
          <a:solidFill>
            <a:schemeClr val="bg1"/>
          </a:solidFill>
          <a:latin typeface="Tahoma" pitchFamily="34" charset="0"/>
          <a:cs typeface="Tahoma" pitchFamily="34" charset="0"/>
        </a:defRPr>
      </a:lvl7pPr>
      <a:lvl8pPr marL="1371600" algn="ctr" rtl="0" fontAlgn="base">
        <a:spcBef>
          <a:spcPct val="0"/>
        </a:spcBef>
        <a:spcAft>
          <a:spcPct val="0"/>
        </a:spcAft>
        <a:defRPr sz="4400" b="1">
          <a:solidFill>
            <a:schemeClr val="bg1"/>
          </a:solidFill>
          <a:latin typeface="Tahoma" pitchFamily="34" charset="0"/>
          <a:cs typeface="Tahoma" pitchFamily="34" charset="0"/>
        </a:defRPr>
      </a:lvl8pPr>
      <a:lvl9pPr marL="1828800" algn="ctr" rtl="0" fontAlgn="base">
        <a:spcBef>
          <a:spcPct val="0"/>
        </a:spcBef>
        <a:spcAft>
          <a:spcPct val="0"/>
        </a:spcAft>
        <a:defRPr sz="4400" b="1">
          <a:solidFill>
            <a:schemeClr val="bg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Clr>
          <a:srgbClr val="CE1126"/>
        </a:buClr>
        <a:buSzPct val="90000"/>
        <a:buFont typeface="Wingdings" pitchFamily="2" charset="2"/>
        <a:buChar char=""/>
        <a:defRPr sz="3200" kern="120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SzPct val="90000"/>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SzPct val="90000"/>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90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pos="7368" userDrawn="1">
          <p15:clr>
            <a:srgbClr val="F26B43"/>
          </p15:clr>
        </p15:guide>
        <p15:guide id="3" orient="horz" pos="2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userDrawn="1">
            <p:ph type="title"/>
          </p:nvPr>
        </p:nvSpPr>
        <p:spPr bwMode="auto">
          <a:xfrm>
            <a:off x="495300" y="274638"/>
            <a:ext cx="11201400" cy="1096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Slide headline</a:t>
            </a:r>
          </a:p>
        </p:txBody>
      </p:sp>
      <p:sp>
        <p:nvSpPr>
          <p:cNvPr id="1027" name="Text Placeholder 2"/>
          <p:cNvSpPr>
            <a:spLocks noGrp="1"/>
          </p:cNvSpPr>
          <p:nvPr userDrawn="1">
            <p:ph type="body" idx="1"/>
          </p:nvPr>
        </p:nvSpPr>
        <p:spPr bwMode="auto">
          <a:xfrm>
            <a:off x="495300" y="1752601"/>
            <a:ext cx="11201400" cy="3960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Paragraph</a:t>
            </a:r>
          </a:p>
        </p:txBody>
      </p:sp>
      <p:sp>
        <p:nvSpPr>
          <p:cNvPr id="8" name="Footer Placeholder 4"/>
          <p:cNvSpPr txBox="1">
            <a:spLocks/>
          </p:cNvSpPr>
          <p:nvPr userDrawn="1"/>
        </p:nvSpPr>
        <p:spPr>
          <a:xfrm>
            <a:off x="488043" y="6335377"/>
            <a:ext cx="7749390"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rgbClr val="002060"/>
                </a:solidFill>
                <a:latin typeface="Century Gothic" panose="020B0502020202020204" pitchFamily="34" charset="0"/>
                <a:ea typeface="+mn-ea"/>
                <a:cs typeface="Tahoma" pitchFamily="34" charset="0"/>
              </a:rPr>
              <a:pPr/>
              <a:t>‹#›</a:t>
            </a:fld>
            <a:r>
              <a:rPr lang="en-US" sz="1600" spc="45" dirty="0">
                <a:solidFill>
                  <a:srgbClr val="002060"/>
                </a:solidFill>
                <a:latin typeface="Century Gothic" panose="020B0502020202020204" pitchFamily="34" charset="0"/>
              </a:rPr>
              <a:t> </a:t>
            </a:r>
            <a:r>
              <a:rPr lang="en-US" sz="1500" cap="small" spc="30" dirty="0">
                <a:solidFill>
                  <a:srgbClr val="002060"/>
                </a:solidFill>
                <a:latin typeface="Century Gothic" panose="020B0502020202020204" pitchFamily="34" charset="0"/>
              </a:rPr>
              <a:t>—</a:t>
            </a:r>
            <a:r>
              <a:rPr lang="en-US" sz="1600" spc="45" dirty="0">
                <a:solidFill>
                  <a:srgbClr val="002060"/>
                </a:solidFill>
                <a:latin typeface="Century Gothic" panose="020B0502020202020204" pitchFamily="34" charset="0"/>
              </a:rPr>
              <a:t> </a:t>
            </a:r>
            <a:r>
              <a:rPr lang="en-US" sz="1500" cap="small" spc="30" dirty="0">
                <a:solidFill>
                  <a:srgbClr val="002060"/>
                </a:solidFill>
                <a:latin typeface="Century Gothic" panose="020B0502020202020204" pitchFamily="34" charset="0"/>
              </a:rPr>
              <a:t>U.S. Bureau of Labor Statistics</a:t>
            </a:r>
            <a:r>
              <a:rPr lang="en-US" sz="1050" spc="45" dirty="0">
                <a:solidFill>
                  <a:srgbClr val="002060"/>
                </a:solidFill>
                <a:latin typeface="Century Gothic" panose="020B0502020202020204" pitchFamily="34" charset="0"/>
              </a:rPr>
              <a:t> • </a:t>
            </a:r>
            <a:r>
              <a:rPr lang="en-US" sz="1050" b="1" spc="45" dirty="0">
                <a:solidFill>
                  <a:srgbClr val="002060"/>
                </a:solidFill>
                <a:latin typeface="Century Gothic" panose="020B0502020202020204" pitchFamily="34" charset="0"/>
              </a:rPr>
              <a:t>bls.gov</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86550" y="6172200"/>
            <a:ext cx="1098497" cy="657464"/>
          </a:xfrm>
          <a:prstGeom prst="rect">
            <a:avLst/>
          </a:prstGeom>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85141" y="5829624"/>
            <a:ext cx="11212286" cy="1022876"/>
          </a:xfrm>
          <a:prstGeom prst="rect">
            <a:avLst/>
          </a:prstGeom>
        </p:spPr>
      </p:pic>
    </p:spTree>
    <p:extLst>
      <p:ext uri="{BB962C8B-B14F-4D97-AF65-F5344CB8AC3E}">
        <p14:creationId xmlns:p14="http://schemas.microsoft.com/office/powerpoint/2010/main" val="2519200177"/>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dt="0"/>
  <p:txStyles>
    <p:titleStyle>
      <a:lvl1pPr algn="ctr" rtl="0" eaLnBrk="0" fontAlgn="base" hangingPunct="0">
        <a:spcBef>
          <a:spcPct val="0"/>
        </a:spcBef>
        <a:spcAft>
          <a:spcPct val="0"/>
        </a:spcAft>
        <a:defRPr sz="4400" b="1" kern="1200">
          <a:solidFill>
            <a:srgbClr val="192168"/>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b="1">
          <a:solidFill>
            <a:srgbClr val="192168"/>
          </a:solidFill>
          <a:latin typeface="Tahoma" pitchFamily="34" charset="0"/>
          <a:cs typeface="Tahoma" pitchFamily="34" charset="0"/>
        </a:defRPr>
      </a:lvl2pPr>
      <a:lvl3pPr algn="ctr" rtl="0" eaLnBrk="0" fontAlgn="base" hangingPunct="0">
        <a:spcBef>
          <a:spcPct val="0"/>
        </a:spcBef>
        <a:spcAft>
          <a:spcPct val="0"/>
        </a:spcAft>
        <a:defRPr sz="4400" b="1">
          <a:solidFill>
            <a:srgbClr val="192168"/>
          </a:solidFill>
          <a:latin typeface="Tahoma" pitchFamily="34" charset="0"/>
          <a:cs typeface="Tahoma" pitchFamily="34" charset="0"/>
        </a:defRPr>
      </a:lvl3pPr>
      <a:lvl4pPr algn="ctr" rtl="0" eaLnBrk="0" fontAlgn="base" hangingPunct="0">
        <a:spcBef>
          <a:spcPct val="0"/>
        </a:spcBef>
        <a:spcAft>
          <a:spcPct val="0"/>
        </a:spcAft>
        <a:defRPr sz="4400" b="1">
          <a:solidFill>
            <a:srgbClr val="192168"/>
          </a:solidFill>
          <a:latin typeface="Tahoma" pitchFamily="34" charset="0"/>
          <a:cs typeface="Tahoma" pitchFamily="34" charset="0"/>
        </a:defRPr>
      </a:lvl4pPr>
      <a:lvl5pPr algn="ctr" rtl="0" eaLnBrk="0" fontAlgn="base" hangingPunct="0">
        <a:spcBef>
          <a:spcPct val="0"/>
        </a:spcBef>
        <a:spcAft>
          <a:spcPct val="0"/>
        </a:spcAft>
        <a:defRPr sz="4400" b="1">
          <a:solidFill>
            <a:srgbClr val="192168"/>
          </a:solidFill>
          <a:latin typeface="Tahoma" pitchFamily="34" charset="0"/>
          <a:cs typeface="Tahoma" pitchFamily="34" charset="0"/>
        </a:defRPr>
      </a:lvl5pPr>
      <a:lvl6pPr marL="457200" algn="ctr" rtl="0" fontAlgn="base">
        <a:spcBef>
          <a:spcPct val="0"/>
        </a:spcBef>
        <a:spcAft>
          <a:spcPct val="0"/>
        </a:spcAft>
        <a:defRPr sz="4400" b="1">
          <a:solidFill>
            <a:schemeClr val="bg1"/>
          </a:solidFill>
          <a:latin typeface="Tahoma" pitchFamily="34" charset="0"/>
          <a:cs typeface="Tahoma" pitchFamily="34" charset="0"/>
        </a:defRPr>
      </a:lvl6pPr>
      <a:lvl7pPr marL="914400" algn="ctr" rtl="0" fontAlgn="base">
        <a:spcBef>
          <a:spcPct val="0"/>
        </a:spcBef>
        <a:spcAft>
          <a:spcPct val="0"/>
        </a:spcAft>
        <a:defRPr sz="4400" b="1">
          <a:solidFill>
            <a:schemeClr val="bg1"/>
          </a:solidFill>
          <a:latin typeface="Tahoma" pitchFamily="34" charset="0"/>
          <a:cs typeface="Tahoma" pitchFamily="34" charset="0"/>
        </a:defRPr>
      </a:lvl7pPr>
      <a:lvl8pPr marL="1371600" algn="ctr" rtl="0" fontAlgn="base">
        <a:spcBef>
          <a:spcPct val="0"/>
        </a:spcBef>
        <a:spcAft>
          <a:spcPct val="0"/>
        </a:spcAft>
        <a:defRPr sz="4400" b="1">
          <a:solidFill>
            <a:schemeClr val="bg1"/>
          </a:solidFill>
          <a:latin typeface="Tahoma" pitchFamily="34" charset="0"/>
          <a:cs typeface="Tahoma" pitchFamily="34" charset="0"/>
        </a:defRPr>
      </a:lvl8pPr>
      <a:lvl9pPr marL="1828800" algn="ctr" rtl="0" fontAlgn="base">
        <a:spcBef>
          <a:spcPct val="0"/>
        </a:spcBef>
        <a:spcAft>
          <a:spcPct val="0"/>
        </a:spcAft>
        <a:defRPr sz="4400" b="1">
          <a:solidFill>
            <a:schemeClr val="bg1"/>
          </a:solidFill>
          <a:latin typeface="Tahoma" pitchFamily="34" charset="0"/>
          <a:cs typeface="Tahoma" pitchFamily="34" charset="0"/>
        </a:defRPr>
      </a:lvl9pPr>
    </p:titleStyle>
    <p:bodyStyle>
      <a:lvl1pPr marL="0" indent="0" algn="l" rtl="0" eaLnBrk="0" fontAlgn="base" hangingPunct="0">
        <a:spcBef>
          <a:spcPct val="20000"/>
        </a:spcBef>
        <a:spcAft>
          <a:spcPct val="0"/>
        </a:spcAft>
        <a:buClr>
          <a:srgbClr val="CE1126"/>
        </a:buClr>
        <a:buSzPct val="90000"/>
        <a:buFont typeface="Wingdings" pitchFamily="2" charset="2"/>
        <a:buNone/>
        <a:defRPr sz="3200" kern="120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SzPct val="90000"/>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SzPct val="90000"/>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90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pos="7368" userDrawn="1">
          <p15:clr>
            <a:srgbClr val="F26B43"/>
          </p15:clr>
        </p15:guide>
        <p15:guide id="3" orient="horz" pos="28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719447A-1C9F-4CE3-94A4-1A2622BF96F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84" r="9955"/>
          <a:stretch/>
        </p:blipFill>
        <p:spPr>
          <a:xfrm>
            <a:off x="0" y="1"/>
            <a:ext cx="12192000" cy="6858000"/>
          </a:xfrm>
          <a:prstGeom prst="rect">
            <a:avLst/>
          </a:prstGeom>
        </p:spPr>
      </p:pic>
      <p:sp>
        <p:nvSpPr>
          <p:cNvPr id="2" name="Title Placeholder 1">
            <a:extLst>
              <a:ext uri="{FF2B5EF4-FFF2-40B4-BE49-F238E27FC236}">
                <a16:creationId xmlns:a16="http://schemas.microsoft.com/office/drawing/2014/main" id="{7B95A0D6-4ED2-40D2-BE94-72C58FB158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Contact Information</a:t>
            </a:r>
          </a:p>
        </p:txBody>
      </p:sp>
      <p:pic>
        <p:nvPicPr>
          <p:cNvPr id="8" name="Picture 7">
            <a:extLst>
              <a:ext uri="{FF2B5EF4-FFF2-40B4-BE49-F238E27FC236}">
                <a16:creationId xmlns:a16="http://schemas.microsoft.com/office/drawing/2014/main" id="{5539F43E-E38B-45E3-8E09-4557388A75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2626" y="5837494"/>
            <a:ext cx="11178308" cy="1019776"/>
          </a:xfrm>
          <a:prstGeom prst="rect">
            <a:avLst/>
          </a:prstGeom>
        </p:spPr>
      </p:pic>
      <p:sp>
        <p:nvSpPr>
          <p:cNvPr id="10" name="Footer Placeholder 4">
            <a:extLst>
              <a:ext uri="{FF2B5EF4-FFF2-40B4-BE49-F238E27FC236}">
                <a16:creationId xmlns:a16="http://schemas.microsoft.com/office/drawing/2014/main" id="{68A5CE3C-4A08-4093-A5A6-2C9CC021B968}"/>
              </a:ext>
            </a:extLst>
          </p:cNvPr>
          <p:cNvSpPr txBox="1">
            <a:spLocks/>
          </p:cNvSpPr>
          <p:nvPr userDrawn="1"/>
        </p:nvSpPr>
        <p:spPr>
          <a:xfrm>
            <a:off x="495300" y="6335377"/>
            <a:ext cx="7754833" cy="365125"/>
          </a:xfrm>
          <a:prstGeom prst="rect">
            <a:avLst/>
          </a:prstGeom>
        </p:spPr>
        <p:txBody>
          <a:bodyPr vert="horz" wrap="square" lIns="68580" tIns="34290" rIns="68580" bIns="34290" numCol="1" anchor="ctr" anchorCtr="0" compatLnSpc="1">
            <a:prstTxWarp prst="textNoShape">
              <a:avLst/>
            </a:prstTxWarp>
            <a:noAutofit/>
          </a:bodyPr>
          <a:lstStyle>
            <a:defPPr>
              <a:defRPr lang="en-US"/>
            </a:defPPr>
            <a:lvl1pPr algn="l" rtl="0" fontAlgn="base">
              <a:spcBef>
                <a:spcPct val="0"/>
              </a:spcBef>
              <a:spcAft>
                <a:spcPct val="0"/>
              </a:spcAft>
              <a:defRPr sz="2000" kern="1200">
                <a:solidFill>
                  <a:srgbClr val="192168"/>
                </a:solidFill>
                <a:latin typeface="Verdana" pitchFamily="34" charset="0"/>
                <a:ea typeface="+mn-ea"/>
                <a:cs typeface="Tahoma"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11A96E3-A9FF-4894-9186-F52C729C3EF4}" type="slidenum">
              <a:rPr lang="en-US" sz="1050" b="0" kern="1200" spc="45" smtClean="0">
                <a:solidFill>
                  <a:schemeClr val="bg1"/>
                </a:solidFill>
                <a:latin typeface="Century Gothic" panose="020B0502020202020204" pitchFamily="34" charset="0"/>
                <a:ea typeface="+mn-ea"/>
                <a:cs typeface="Tahoma" pitchFamily="34" charset="0"/>
              </a:rPr>
              <a:pPr/>
              <a:t>‹#›</a:t>
            </a:fld>
            <a:r>
              <a:rPr lang="en-US" sz="1600" spc="45" dirty="0">
                <a:solidFill>
                  <a:schemeClr val="bg1"/>
                </a:solidFill>
                <a:latin typeface="Century Gothic" panose="020B0502020202020204" pitchFamily="34" charset="0"/>
              </a:rPr>
              <a:t> </a:t>
            </a:r>
            <a:r>
              <a:rPr lang="en-US" sz="1500" cap="small" spc="30" dirty="0">
                <a:solidFill>
                  <a:schemeClr val="bg1"/>
                </a:solidFill>
                <a:latin typeface="Century Gothic" panose="020B0502020202020204" pitchFamily="34" charset="0"/>
              </a:rPr>
              <a:t>—</a:t>
            </a:r>
            <a:r>
              <a:rPr lang="en-US" sz="1600" spc="45" dirty="0">
                <a:solidFill>
                  <a:schemeClr val="bg1"/>
                </a:solidFill>
                <a:latin typeface="Century Gothic" panose="020B0502020202020204" pitchFamily="34" charset="0"/>
              </a:rPr>
              <a:t> </a:t>
            </a:r>
            <a:r>
              <a:rPr lang="en-US" sz="1500" cap="small" spc="30" dirty="0">
                <a:solidFill>
                  <a:schemeClr val="bg1"/>
                </a:solidFill>
                <a:latin typeface="Century Gothic" panose="020B0502020202020204" pitchFamily="34" charset="0"/>
              </a:rPr>
              <a:t>U.S. Bureau of Labor Statistics</a:t>
            </a:r>
            <a:r>
              <a:rPr lang="en-US" sz="1050" spc="45" dirty="0">
                <a:solidFill>
                  <a:schemeClr val="bg1"/>
                </a:solidFill>
                <a:latin typeface="Century Gothic" panose="020B0502020202020204" pitchFamily="34" charset="0"/>
              </a:rPr>
              <a:t> • </a:t>
            </a:r>
            <a:r>
              <a:rPr lang="en-US" sz="1050" b="1" spc="45" dirty="0">
                <a:solidFill>
                  <a:schemeClr val="bg1"/>
                </a:solidFill>
                <a:latin typeface="Century Gothic" panose="020B0502020202020204" pitchFamily="34" charset="0"/>
              </a:rPr>
              <a:t>bls.gov</a:t>
            </a:r>
          </a:p>
        </p:txBody>
      </p:sp>
      <p:pic>
        <p:nvPicPr>
          <p:cNvPr id="11" name="Picture 10">
            <a:extLst>
              <a:ext uri="{FF2B5EF4-FFF2-40B4-BE49-F238E27FC236}">
                <a16:creationId xmlns:a16="http://schemas.microsoft.com/office/drawing/2014/main" id="{EC9704B4-F60F-49AB-BD20-4B0D5FAE6CE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87569" y="6176385"/>
            <a:ext cx="1065034" cy="637436"/>
          </a:xfrm>
          <a:prstGeom prst="rect">
            <a:avLst/>
          </a:prstGeom>
        </p:spPr>
      </p:pic>
      <p:sp>
        <p:nvSpPr>
          <p:cNvPr id="12" name="Subtitle 2">
            <a:extLst>
              <a:ext uri="{FF2B5EF4-FFF2-40B4-BE49-F238E27FC236}">
                <a16:creationId xmlns:a16="http://schemas.microsoft.com/office/drawing/2014/main" id="{DB168B16-CF34-4552-8FC6-C900B6C8A4AC}"/>
              </a:ext>
            </a:extLst>
          </p:cNvPr>
          <p:cNvSpPr txBox="1">
            <a:spLocks/>
          </p:cNvSpPr>
          <p:nvPr userDrawn="1"/>
        </p:nvSpPr>
        <p:spPr>
          <a:xfrm>
            <a:off x="495300" y="1884218"/>
            <a:ext cx="11201400" cy="3755968"/>
          </a:xfrm>
          <a:prstGeom prst="rect">
            <a:avLst/>
          </a:prstGeom>
        </p:spPr>
        <p:txBody>
          <a:bodyPr/>
          <a:lstStyle>
            <a:lvl1pPr marL="0" indent="0" algn="ctr" defTabSz="914400" rtl="0" eaLnBrk="1" latinLnBrk="0" hangingPunct="1">
              <a:lnSpc>
                <a:spcPts val="3400"/>
              </a:lnSpc>
              <a:spcBef>
                <a:spcPts val="600"/>
              </a:spcBef>
              <a:buFont typeface="Arial" panose="020B0604020202020204" pitchFamily="34" charset="0"/>
              <a:buNone/>
              <a:defRPr sz="32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3700"/>
              </a:lnSpc>
            </a:pPr>
            <a:r>
              <a:rPr lang="en-US" sz="3600" dirty="0"/>
              <a:t>Author’s name</a:t>
            </a:r>
          </a:p>
          <a:p>
            <a:pPr>
              <a:lnSpc>
                <a:spcPts val="3700"/>
              </a:lnSpc>
            </a:pPr>
            <a:r>
              <a:rPr lang="en-US" sz="3600" b="0" dirty="0"/>
              <a:t>Title</a:t>
            </a:r>
          </a:p>
          <a:p>
            <a:pPr>
              <a:lnSpc>
                <a:spcPts val="3700"/>
              </a:lnSpc>
            </a:pPr>
            <a:r>
              <a:rPr lang="en-US" sz="3600" b="0" dirty="0"/>
              <a:t>Division/Office name</a:t>
            </a:r>
          </a:p>
          <a:p>
            <a:pPr>
              <a:lnSpc>
                <a:spcPts val="3700"/>
              </a:lnSpc>
            </a:pPr>
            <a:r>
              <a:rPr lang="en-US" sz="3600" b="0" dirty="0"/>
              <a:t>www.bls.gov/xxx</a:t>
            </a:r>
          </a:p>
          <a:p>
            <a:pPr>
              <a:lnSpc>
                <a:spcPts val="3700"/>
              </a:lnSpc>
            </a:pPr>
            <a:r>
              <a:rPr lang="en-US" sz="3600" b="0" dirty="0"/>
              <a:t>202-691-XXXX</a:t>
            </a:r>
          </a:p>
          <a:p>
            <a:pPr>
              <a:lnSpc>
                <a:spcPts val="3700"/>
              </a:lnSpc>
            </a:pPr>
            <a:r>
              <a:rPr lang="en-US" sz="3600" b="0" dirty="0"/>
              <a:t>lastname.firstname@bls.gov</a:t>
            </a:r>
          </a:p>
        </p:txBody>
      </p:sp>
    </p:spTree>
    <p:extLst>
      <p:ext uri="{BB962C8B-B14F-4D97-AF65-F5344CB8AC3E}">
        <p14:creationId xmlns:p14="http://schemas.microsoft.com/office/powerpoint/2010/main" val="1344977531"/>
      </p:ext>
    </p:extLst>
  </p:cSld>
  <p:clrMap bg1="lt1" tx1="dk1" bg2="lt2" tx2="dk2" accent1="accent1" accent2="accent2" accent3="accent3" accent4="accent4" accent5="accent5" accent6="accent6" hlink="hlink" folHlink="folHlink"/>
  <p:txStyles>
    <p:titleStyle>
      <a:lvl1pPr algn="ctr" defTabSz="914400" rtl="0" eaLnBrk="1" latinLnBrk="0" hangingPunct="1">
        <a:lnSpc>
          <a:spcPct val="90000"/>
        </a:lnSpc>
        <a:spcBef>
          <a:spcPct val="0"/>
        </a:spcBef>
        <a:buNone/>
        <a:defRPr sz="5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hyperlink" Target="https://datavizcatalogue.com/methods/choropleth.html"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www.bls.gov/oes/data-overview.htm" TargetMode="External"/><Relationship Id="rId2" Type="http://schemas.openxmlformats.org/officeDocument/2006/relationships/hyperlink" Target="https://data.bls.gov/maps/cew/us"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hyperlink" Target="https://arxiv.org/abs/2604.12773"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arxiv.org/abs/2411.0421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a:xfrm>
            <a:off x="495300" y="948181"/>
            <a:ext cx="11201400" cy="1382142"/>
          </a:xfrm>
        </p:spPr>
        <p:txBody>
          <a:bodyPr>
            <a:normAutofit fontScale="90000"/>
          </a:bodyPr>
          <a:lstStyle/>
          <a:p>
            <a:r>
              <a:rPr lang="en-US" dirty="0"/>
              <a:t>Use of Linked </a:t>
            </a:r>
            <a:r>
              <a:rPr lang="en-US" dirty="0" err="1"/>
              <a:t>Micromaps</a:t>
            </a:r>
            <a:r>
              <a:rPr lang="en-US" dirty="0"/>
              <a:t> for Public Exploration of Official Statistics</a:t>
            </a:r>
          </a:p>
        </p:txBody>
      </p:sp>
      <p:sp>
        <p:nvSpPr>
          <p:cNvPr id="4" name="Subtitle 2">
            <a:extLst>
              <a:ext uri="{C183D7F6-B498-43B3-948B-1728B52AA6E4}">
                <adec:decorative xmlns:adec="http://schemas.microsoft.com/office/drawing/2017/decorative" val="0"/>
              </a:ext>
            </a:extLst>
          </p:cNvPr>
          <p:cNvSpPr txBox="1">
            <a:spLocks/>
          </p:cNvSpPr>
          <p:nvPr/>
        </p:nvSpPr>
        <p:spPr>
          <a:xfrm>
            <a:off x="1981200" y="2751667"/>
            <a:ext cx="8229600" cy="2280710"/>
          </a:xfrm>
          <a:prstGeom prst="rect">
            <a:avLst/>
          </a:prstGeom>
        </p:spPr>
        <p:txBody>
          <a:bodyPr/>
          <a:lstStyle>
            <a:lvl1pPr marL="0" indent="0" algn="ctr" defTabSz="914400" rtl="0" eaLnBrk="1" latinLnBrk="0" hangingPunct="1">
              <a:lnSpc>
                <a:spcPts val="3400"/>
              </a:lnSpc>
              <a:spcBef>
                <a:spcPts val="600"/>
              </a:spcBef>
              <a:buFont typeface="Arial" panose="020B0604020202020204" pitchFamily="34" charset="0"/>
              <a:buNone/>
              <a:defRPr sz="32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ts val="3300"/>
              </a:lnSpc>
              <a:spcBef>
                <a:spcPts val="6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Randall  Powers, </a:t>
            </a: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U.S. Bureau of Labor Statistics</a:t>
            </a:r>
          </a:p>
          <a:p>
            <a:pPr marL="0" marR="0" lvl="0" indent="0" algn="ctr" defTabSz="914400" rtl="0" eaLnBrk="1" fontAlgn="auto" latinLnBrk="0" hangingPunct="1">
              <a:lnSpc>
                <a:spcPts val="3300"/>
              </a:lnSpc>
              <a:spcBef>
                <a:spcPts val="600"/>
              </a:spcBef>
              <a:spcAft>
                <a:spcPts val="0"/>
              </a:spcAft>
              <a:buClrTx/>
              <a:buSzTx/>
              <a:buFont typeface="Arial" panose="020B0604020202020204" pitchFamily="34" charset="0"/>
              <a:buNone/>
              <a:tabLst/>
              <a:defRPr/>
            </a:pPr>
            <a:endParaRPr kumimoji="0" lang="en-US"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ts val="3300"/>
              </a:lnSpc>
              <a:spcBef>
                <a:spcPts val="6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Wendy Martinez, </a:t>
            </a: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U.S. Census Bureau</a:t>
            </a:r>
          </a:p>
          <a:p>
            <a:pPr marL="0" marR="0" lvl="0" indent="0" algn="ctr" defTabSz="914400" rtl="0" eaLnBrk="1" fontAlgn="auto" latinLnBrk="0" hangingPunct="1">
              <a:lnSpc>
                <a:spcPts val="3300"/>
              </a:lnSpc>
              <a:spcBef>
                <a:spcPts val="600"/>
              </a:spcBef>
              <a:spcAft>
                <a:spcPts val="0"/>
              </a:spcAft>
              <a:buClrTx/>
              <a:buSzTx/>
              <a:buFont typeface="Arial" panose="020B0604020202020204" pitchFamily="34" charset="0"/>
              <a:buNone/>
              <a:tabLst/>
              <a:defRPr/>
            </a:pPr>
            <a:endParaRPr kumimoji="0" lang="en-US" b="1" i="0" u="none" strike="noStrike" kern="1200" cap="none" spc="0" normalizeH="0" baseline="0" noProof="0" dirty="0">
              <a:ln>
                <a:noFill/>
              </a:ln>
              <a:solidFill>
                <a:prstClr val="white"/>
              </a:solidFill>
              <a:effectLst/>
              <a:uLnTx/>
              <a:uFillTx/>
              <a:latin typeface="Calibri" panose="020F0502020204030204"/>
              <a:ea typeface="+mn-ea"/>
              <a:cs typeface="+mn-cs"/>
            </a:endParaRPr>
          </a:p>
          <a:p>
            <a:pPr lvl="0">
              <a:lnSpc>
                <a:spcPts val="3300"/>
              </a:lnSpc>
            </a:pPr>
            <a:r>
              <a:rPr lang="en-US" b="0" dirty="0">
                <a:solidFill>
                  <a:prstClr val="white"/>
                </a:solidFill>
              </a:rPr>
              <a:t>2026 Federal Computer Assisted Survey Information Collection Workshops</a:t>
            </a:r>
          </a:p>
          <a:p>
            <a:pPr lvl="0">
              <a:lnSpc>
                <a:spcPts val="3300"/>
              </a:lnSpc>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April 21, 2026</a:t>
            </a:r>
          </a:p>
          <a:p>
            <a:pPr marL="0" marR="0" lvl="0" indent="0" algn="ctr" defTabSz="914400" rtl="0" eaLnBrk="1" fontAlgn="auto" latinLnBrk="0" hangingPunct="1">
              <a:lnSpc>
                <a:spcPts val="3300"/>
              </a:lnSpc>
              <a:spcBef>
                <a:spcPts val="6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8147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5D74F-EC14-BF00-4C1E-6ED8B3786635}"/>
              </a:ext>
            </a:extLst>
          </p:cNvPr>
          <p:cNvSpPr>
            <a:spLocks noGrp="1"/>
          </p:cNvSpPr>
          <p:nvPr>
            <p:ph type="title"/>
          </p:nvPr>
        </p:nvSpPr>
        <p:spPr/>
        <p:txBody>
          <a:bodyPr>
            <a:normAutofit/>
          </a:bodyPr>
          <a:lstStyle/>
          <a:p>
            <a:r>
              <a:rPr lang="en-US" sz="3600" b="1" dirty="0"/>
              <a:t>Cuts across two pages … </a:t>
            </a:r>
          </a:p>
        </p:txBody>
      </p:sp>
      <p:sp>
        <p:nvSpPr>
          <p:cNvPr id="3" name="Slide Number Placeholder 2">
            <a:extLst>
              <a:ext uri="{FF2B5EF4-FFF2-40B4-BE49-F238E27FC236}">
                <a16:creationId xmlns:a16="http://schemas.microsoft.com/office/drawing/2014/main" id="{D659FCC5-53CF-E88F-23B0-B9E6E6C8F75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800"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4F3B72D-6184-830F-6574-EC901E8B278E}"/>
              </a:ext>
            </a:extLst>
          </p:cNvPr>
          <p:cNvPicPr>
            <a:picLocks noChangeAspect="1"/>
          </p:cNvPicPr>
          <p:nvPr/>
        </p:nvPicPr>
        <p:blipFill>
          <a:blip r:embed="rId3"/>
          <a:stretch>
            <a:fillRect/>
          </a:stretch>
        </p:blipFill>
        <p:spPr>
          <a:xfrm>
            <a:off x="3850471" y="1150862"/>
            <a:ext cx="4733430" cy="5129684"/>
          </a:xfrm>
          <a:prstGeom prst="rect">
            <a:avLst/>
          </a:prstGeom>
        </p:spPr>
      </p:pic>
    </p:spTree>
    <p:extLst>
      <p:ext uri="{BB962C8B-B14F-4D97-AF65-F5344CB8AC3E}">
        <p14:creationId xmlns:p14="http://schemas.microsoft.com/office/powerpoint/2010/main" val="3552352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A171B5-81A5-055C-58F0-B9DF8148F08A}"/>
              </a:ext>
            </a:extLst>
          </p:cNvPr>
          <p:cNvSpPr>
            <a:spLocks noGrp="1"/>
          </p:cNvSpPr>
          <p:nvPr>
            <p:ph type="sldNum" sz="quarter" idx="12"/>
          </p:nvPr>
        </p:nvSpPr>
        <p:spPr>
          <a:xfrm>
            <a:off x="10302239" y="6455665"/>
            <a:ext cx="336042"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FC63ECC8-719A-498E-B101-491B6A35558E}" type="slidenum">
              <a:rPr kumimoji="0" lang="en-US" sz="1000" b="0" i="0" u="none" strike="noStrike" kern="1200" cap="none" spc="0" normalizeH="0" baseline="0" noProof="0">
                <a:ln>
                  <a:noFill/>
                </a:ln>
                <a:solidFill>
                  <a:srgbClr val="002060">
                    <a:lumMod val="50000"/>
                    <a:lumOff val="50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11</a:t>
            </a:fld>
            <a:endParaRPr kumimoji="0" lang="en-US" sz="1000" b="0" i="0" u="none" strike="noStrike" kern="1200" cap="none" spc="0" normalizeH="0" baseline="0" noProof="0">
              <a:ln>
                <a:noFill/>
              </a:ln>
              <a:solidFill>
                <a:srgbClr val="002060">
                  <a:lumMod val="50000"/>
                  <a:lumOff val="50000"/>
                </a:srgbClr>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A4411209-FD5E-62A3-30F1-102A2CBDB88D}"/>
              </a:ext>
            </a:extLst>
          </p:cNvPr>
          <p:cNvSpPr>
            <a:spLocks noGrp="1"/>
          </p:cNvSpPr>
          <p:nvPr>
            <p:ph type="title"/>
          </p:nvPr>
        </p:nvSpPr>
        <p:spPr>
          <a:xfrm>
            <a:off x="495300" y="183198"/>
            <a:ext cx="11201400" cy="1096962"/>
          </a:xfrm>
        </p:spPr>
        <p:txBody>
          <a:bodyPr/>
          <a:lstStyle/>
          <a:p>
            <a:r>
              <a:rPr lang="en-US" dirty="0"/>
              <a:t>Bubble Charts</a:t>
            </a:r>
          </a:p>
        </p:txBody>
      </p:sp>
      <p:sp>
        <p:nvSpPr>
          <p:cNvPr id="2" name="TextBox 1">
            <a:extLst>
              <a:ext uri="{FF2B5EF4-FFF2-40B4-BE49-F238E27FC236}">
                <a16:creationId xmlns:a16="http://schemas.microsoft.com/office/drawing/2014/main" id="{DE37B906-DE5A-7C55-A122-3576D22B8663}"/>
              </a:ext>
            </a:extLst>
          </p:cNvPr>
          <p:cNvSpPr txBox="1"/>
          <p:nvPr/>
        </p:nvSpPr>
        <p:spPr>
          <a:xfrm>
            <a:off x="38100" y="6028156"/>
            <a:ext cx="10119706" cy="545720"/>
          </a:xfrm>
          <a:prstGeom prst="rect">
            <a:avLst/>
          </a:prstGeom>
        </p:spPr>
        <p:txBody>
          <a:bodyPr vert="horz" wrap="none" lIns="91440" tIns="45720" rIns="91440" bIns="45720" rtlCol="0"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464A6E"/>
                </a:solidFill>
                <a:effectLst/>
                <a:uLnTx/>
                <a:uFillTx/>
                <a:latin typeface="Calibri" panose="020F0502020204030204"/>
                <a:ea typeface="+mn-ea"/>
                <a:cs typeface="Tahoma" pitchFamily="34" charset="0"/>
              </a:rPr>
              <a:t>https://www.census.gov/library/visualizations/interactive/annual-new-privately-owned-housing-units.html</a:t>
            </a:r>
          </a:p>
        </p:txBody>
      </p:sp>
      <p:pic>
        <p:nvPicPr>
          <p:cNvPr id="6" name="Picture 5">
            <a:extLst>
              <a:ext uri="{FF2B5EF4-FFF2-40B4-BE49-F238E27FC236}">
                <a16:creationId xmlns:a16="http://schemas.microsoft.com/office/drawing/2014/main" id="{3DD3CC52-5A61-2F7E-C8F0-A222C2C01E3D}"/>
              </a:ext>
            </a:extLst>
          </p:cNvPr>
          <p:cNvPicPr>
            <a:picLocks noChangeAspect="1"/>
          </p:cNvPicPr>
          <p:nvPr/>
        </p:nvPicPr>
        <p:blipFill>
          <a:blip r:embed="rId3"/>
          <a:stretch>
            <a:fillRect/>
          </a:stretch>
        </p:blipFill>
        <p:spPr>
          <a:xfrm>
            <a:off x="3086100" y="949637"/>
            <a:ext cx="6451900" cy="4958726"/>
          </a:xfrm>
          <a:prstGeom prst="rect">
            <a:avLst/>
          </a:prstGeom>
        </p:spPr>
      </p:pic>
    </p:spTree>
    <p:extLst>
      <p:ext uri="{BB962C8B-B14F-4D97-AF65-F5344CB8AC3E}">
        <p14:creationId xmlns:p14="http://schemas.microsoft.com/office/powerpoint/2010/main" val="329803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77D1-80C3-2B31-266E-CD3CA7DA131D}"/>
              </a:ext>
            </a:extLst>
          </p:cNvPr>
          <p:cNvSpPr>
            <a:spLocks noGrp="1"/>
          </p:cNvSpPr>
          <p:nvPr>
            <p:ph type="title"/>
          </p:nvPr>
        </p:nvSpPr>
        <p:spPr>
          <a:xfrm>
            <a:off x="2614834" y="5897897"/>
            <a:ext cx="7886700" cy="555785"/>
          </a:xfrm>
        </p:spPr>
        <p:txBody>
          <a:bodyPr>
            <a:normAutofit/>
          </a:bodyPr>
          <a:lstStyle/>
          <a:p>
            <a:r>
              <a:rPr lang="en-US" sz="2400" dirty="0">
                <a:hlinkClick r:id="rId3"/>
              </a:rPr>
              <a:t>https://datavizcatalogue.com/methods/choropleth.html</a:t>
            </a:r>
            <a:r>
              <a:rPr lang="en-US" sz="2400" dirty="0"/>
              <a:t> </a:t>
            </a:r>
          </a:p>
        </p:txBody>
      </p:sp>
      <p:pic>
        <p:nvPicPr>
          <p:cNvPr id="4" name="Picture 3">
            <a:extLst>
              <a:ext uri="{FF2B5EF4-FFF2-40B4-BE49-F238E27FC236}">
                <a16:creationId xmlns:a16="http://schemas.microsoft.com/office/drawing/2014/main" id="{311B1C76-C4EE-B75D-1A29-86E66A5E92F6}"/>
              </a:ext>
            </a:extLst>
          </p:cNvPr>
          <p:cNvPicPr>
            <a:picLocks noChangeAspect="1"/>
          </p:cNvPicPr>
          <p:nvPr/>
        </p:nvPicPr>
        <p:blipFill>
          <a:blip r:embed="rId4"/>
          <a:stretch>
            <a:fillRect/>
          </a:stretch>
        </p:blipFill>
        <p:spPr>
          <a:xfrm>
            <a:off x="4781841" y="1755281"/>
            <a:ext cx="7121953" cy="3383148"/>
          </a:xfrm>
          <a:prstGeom prst="rect">
            <a:avLst/>
          </a:prstGeom>
        </p:spPr>
      </p:pic>
      <p:sp>
        <p:nvSpPr>
          <p:cNvPr id="5" name="Title 1">
            <a:extLst>
              <a:ext uri="{FF2B5EF4-FFF2-40B4-BE49-F238E27FC236}">
                <a16:creationId xmlns:a16="http://schemas.microsoft.com/office/drawing/2014/main" id="{D1320FE5-7AC6-99FB-0363-E69C7CE82D65}"/>
              </a:ext>
            </a:extLst>
          </p:cNvPr>
          <p:cNvSpPr txBox="1">
            <a:spLocks/>
          </p:cNvSpPr>
          <p:nvPr/>
        </p:nvSpPr>
        <p:spPr>
          <a:xfrm>
            <a:off x="2152650" y="365127"/>
            <a:ext cx="7886700" cy="9016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libri" panose="020F0502020204030204"/>
                <a:ea typeface="+mj-ea"/>
                <a:cs typeface="+mj-cs"/>
              </a:rPr>
              <a:t>Typical Method: Choropleth Maps</a:t>
            </a:r>
          </a:p>
        </p:txBody>
      </p:sp>
      <p:sp>
        <p:nvSpPr>
          <p:cNvPr id="6" name="Content Placeholder 2">
            <a:extLst>
              <a:ext uri="{FF2B5EF4-FFF2-40B4-BE49-F238E27FC236}">
                <a16:creationId xmlns:a16="http://schemas.microsoft.com/office/drawing/2014/main" id="{8B0B2490-7545-1561-C521-3797C052E76E}"/>
              </a:ext>
            </a:extLst>
          </p:cNvPr>
          <p:cNvSpPr txBox="1">
            <a:spLocks/>
          </p:cNvSpPr>
          <p:nvPr/>
        </p:nvSpPr>
        <p:spPr>
          <a:xfrm>
            <a:off x="661254" y="1716052"/>
            <a:ext cx="4120587" cy="4316321"/>
          </a:xfrm>
          <a:prstGeom prst="rect">
            <a:avLst/>
          </a:prstGeom>
        </p:spPr>
        <p:txBody>
          <a:bodyPr>
            <a:normAutofit fontScale="92500"/>
          </a:bodyPr>
          <a:lstStyle>
            <a:lvl1pPr marL="342900" indent="-342900" algn="l" rtl="0" eaLnBrk="0" fontAlgn="base" hangingPunct="0">
              <a:spcBef>
                <a:spcPct val="20000"/>
              </a:spcBef>
              <a:spcAft>
                <a:spcPct val="0"/>
              </a:spcAft>
              <a:buClr>
                <a:srgbClr val="CE1126"/>
              </a:buClr>
              <a:buSzPct val="90000"/>
              <a:buFont typeface="Wingdings" pitchFamily="2" charset="2"/>
              <a:buChar char=""/>
              <a:defRPr sz="3200" kern="120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SzPct val="90000"/>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SzPct val="90000"/>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90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2763" marR="0" lvl="0" indent="-512763" algn="l" defTabSz="914400" rtl="0" eaLnBrk="0" fontAlgn="base" latinLnBrk="0" hangingPunct="0">
              <a:lnSpc>
                <a:spcPct val="100000"/>
              </a:lnSpc>
              <a:spcBef>
                <a:spcPct val="20000"/>
              </a:spcBef>
              <a:spcAft>
                <a:spcPct val="0"/>
              </a:spcAft>
              <a:buClr>
                <a:srgbClr val="CE1126"/>
              </a:buClr>
              <a:buSzPct val="90000"/>
              <a:buFont typeface="Wingdings" pitchFamily="2" charset="2"/>
              <a:buChar char=""/>
              <a:tabLst/>
              <a:defRPr/>
            </a:pPr>
            <a:r>
              <a:rPr kumimoji="0" lang="en-US" sz="3200" b="0" i="0" u="none" strike="noStrike" kern="1200" cap="none" spc="0" normalizeH="0" baseline="0" noProof="0" dirty="0">
                <a:ln>
                  <a:noFill/>
                </a:ln>
                <a:solidFill>
                  <a:srgbClr val="192168"/>
                </a:solidFill>
                <a:effectLst/>
                <a:uLnTx/>
                <a:uFillTx/>
                <a:latin typeface="Calibri" panose="020F0502020204030204" pitchFamily="34" charset="0"/>
                <a:ea typeface="+mn-ea"/>
                <a:cs typeface="Calibri" panose="020F0502020204030204" pitchFamily="34" charset="0"/>
              </a:rPr>
              <a:t>Color indicates value</a:t>
            </a:r>
          </a:p>
          <a:p>
            <a:pPr marL="512763" marR="0" lvl="0" indent="-512763" algn="l" defTabSz="914400" rtl="0" eaLnBrk="0" fontAlgn="base" latinLnBrk="0" hangingPunct="0">
              <a:lnSpc>
                <a:spcPct val="100000"/>
              </a:lnSpc>
              <a:spcBef>
                <a:spcPct val="20000"/>
              </a:spcBef>
              <a:spcAft>
                <a:spcPct val="0"/>
              </a:spcAft>
              <a:buClr>
                <a:srgbClr val="CE1126"/>
              </a:buClr>
              <a:buSzPct val="90000"/>
              <a:buFont typeface="Wingdings" pitchFamily="2" charset="2"/>
              <a:buChar char=""/>
              <a:tabLst/>
              <a:defRPr/>
            </a:pPr>
            <a:r>
              <a:rPr kumimoji="0" lang="en-US" sz="3200" b="0" i="0" u="none" strike="noStrike" kern="1200" cap="none" spc="0" normalizeH="0" baseline="0" noProof="0" dirty="0">
                <a:ln>
                  <a:noFill/>
                </a:ln>
                <a:solidFill>
                  <a:srgbClr val="192168"/>
                </a:solidFill>
                <a:effectLst/>
                <a:uLnTx/>
                <a:uFillTx/>
                <a:latin typeface="Calibri" panose="020F0502020204030204" pitchFamily="34" charset="0"/>
                <a:ea typeface="+mn-ea"/>
                <a:cs typeface="Calibri" panose="020F0502020204030204" pitchFamily="34" charset="0"/>
              </a:rPr>
              <a:t>Hard to convey additional information/statistics</a:t>
            </a:r>
          </a:p>
          <a:p>
            <a:pPr marL="512763" marR="0" lvl="0" indent="-512763" algn="l" defTabSz="914400" rtl="0" eaLnBrk="0" fontAlgn="base" latinLnBrk="0" hangingPunct="0">
              <a:lnSpc>
                <a:spcPct val="100000"/>
              </a:lnSpc>
              <a:spcBef>
                <a:spcPct val="20000"/>
              </a:spcBef>
              <a:spcAft>
                <a:spcPct val="0"/>
              </a:spcAft>
              <a:buClr>
                <a:srgbClr val="CE1126"/>
              </a:buClr>
              <a:buSzPct val="90000"/>
              <a:buFont typeface="Wingdings" pitchFamily="2" charset="2"/>
              <a:buChar char=""/>
              <a:tabLst/>
              <a:defRPr/>
            </a:pPr>
            <a:r>
              <a:rPr kumimoji="0" lang="en-US" sz="3200" b="0" i="0" u="none" strike="noStrike" kern="1200" cap="none" spc="0" normalizeH="0" baseline="0" noProof="0" dirty="0">
                <a:ln>
                  <a:noFill/>
                </a:ln>
                <a:solidFill>
                  <a:srgbClr val="192168"/>
                </a:solidFill>
                <a:effectLst/>
                <a:uLnTx/>
                <a:uFillTx/>
                <a:latin typeface="Calibri" panose="020F0502020204030204" pitchFamily="34" charset="0"/>
                <a:ea typeface="+mn-ea"/>
                <a:cs typeface="Calibri" panose="020F0502020204030204" pitchFamily="34" charset="0"/>
              </a:rPr>
              <a:t>No order, except through legend</a:t>
            </a:r>
          </a:p>
          <a:p>
            <a:pPr marL="512763" marR="0" lvl="0" indent="-512763" algn="l" defTabSz="914400" rtl="0" eaLnBrk="0" fontAlgn="base" latinLnBrk="0" hangingPunct="0">
              <a:lnSpc>
                <a:spcPct val="100000"/>
              </a:lnSpc>
              <a:spcBef>
                <a:spcPct val="20000"/>
              </a:spcBef>
              <a:spcAft>
                <a:spcPct val="0"/>
              </a:spcAft>
              <a:buClr>
                <a:srgbClr val="CE1126"/>
              </a:buClr>
              <a:buSzPct val="90000"/>
              <a:buFont typeface="Wingdings" pitchFamily="2" charset="2"/>
              <a:buChar char=""/>
              <a:tabLst/>
              <a:defRPr/>
            </a:pPr>
            <a:r>
              <a:rPr kumimoji="0" lang="en-US" sz="3200" b="0" i="0" u="none" strike="noStrike" kern="1200" cap="none" spc="0" normalizeH="0" baseline="0" noProof="0" dirty="0">
                <a:ln>
                  <a:noFill/>
                </a:ln>
                <a:solidFill>
                  <a:srgbClr val="192168"/>
                </a:solidFill>
                <a:effectLst/>
                <a:uLnTx/>
                <a:uFillTx/>
                <a:latin typeface="Calibri" panose="020F0502020204030204" pitchFamily="34" charset="0"/>
                <a:ea typeface="+mn-ea"/>
                <a:cs typeface="Calibri" panose="020F0502020204030204" pitchFamily="34" charset="0"/>
              </a:rPr>
              <a:t>Hard to distinguish values using color</a:t>
            </a:r>
          </a:p>
        </p:txBody>
      </p:sp>
    </p:spTree>
    <p:extLst>
      <p:ext uri="{BB962C8B-B14F-4D97-AF65-F5344CB8AC3E}">
        <p14:creationId xmlns:p14="http://schemas.microsoft.com/office/powerpoint/2010/main" val="996093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C5D86D4-BC38-42F3-A594-ABEE03F264DC}"/>
              </a:ext>
              <a:ext uri="{C183D7F6-B498-43B3-948B-1728B52AA6E4}">
                <adec:decorative xmlns:adec="http://schemas.microsoft.com/office/drawing/2017/decorative" val="0"/>
              </a:ext>
            </a:extLst>
          </p:cNvPr>
          <p:cNvSpPr>
            <a:spLocks noGrp="1"/>
          </p:cNvSpPr>
          <p:nvPr>
            <p:ph type="title" idx="4294967295"/>
          </p:nvPr>
        </p:nvSpPr>
        <p:spPr>
          <a:xfrm>
            <a:off x="521073" y="1981146"/>
            <a:ext cx="11149854" cy="1036374"/>
          </a:xfrm>
        </p:spPr>
        <p:txBody>
          <a:bodyPr anchor="ctr"/>
          <a:lstStyle/>
          <a:p>
            <a:r>
              <a:rPr lang="en-US" sz="4800" b="1" dirty="0"/>
              <a:t>Details on linked </a:t>
            </a:r>
            <a:r>
              <a:rPr lang="en-US" sz="4800" b="1" dirty="0" err="1">
                <a:latin typeface="Courier New" panose="02070309020205020404" pitchFamily="49" charset="0"/>
                <a:cs typeface="Courier New" panose="02070309020205020404" pitchFamily="49" charset="0"/>
              </a:rPr>
              <a:t>micromapST</a:t>
            </a:r>
            <a:endParaRPr lang="en-US" sz="4800" dirty="0"/>
          </a:p>
        </p:txBody>
      </p:sp>
    </p:spTree>
    <p:extLst>
      <p:ext uri="{BB962C8B-B14F-4D97-AF65-F5344CB8AC3E}">
        <p14:creationId xmlns:p14="http://schemas.microsoft.com/office/powerpoint/2010/main" val="2669935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61DA6-E67C-3CB2-0176-05C7FB5DFED8}"/>
              </a:ext>
            </a:extLst>
          </p:cNvPr>
          <p:cNvSpPr>
            <a:spLocks noGrp="1"/>
          </p:cNvSpPr>
          <p:nvPr>
            <p:ph type="title"/>
          </p:nvPr>
        </p:nvSpPr>
        <p:spPr/>
        <p:txBody>
          <a:bodyPr/>
          <a:lstStyle/>
          <a:p>
            <a:r>
              <a:rPr lang="en-US" dirty="0"/>
              <a:t>Linked </a:t>
            </a:r>
            <a:r>
              <a:rPr lang="en-US" dirty="0" err="1"/>
              <a:t>Micromap</a:t>
            </a:r>
            <a:r>
              <a:rPr lang="en-US" dirty="0"/>
              <a:t> Elements</a:t>
            </a:r>
          </a:p>
        </p:txBody>
      </p:sp>
      <p:sp>
        <p:nvSpPr>
          <p:cNvPr id="3" name="Content Placeholder 2">
            <a:extLst>
              <a:ext uri="{FF2B5EF4-FFF2-40B4-BE49-F238E27FC236}">
                <a16:creationId xmlns:a16="http://schemas.microsoft.com/office/drawing/2014/main" id="{32082E8F-E2D4-89A9-76BE-F87A53A125DB}"/>
              </a:ext>
            </a:extLst>
          </p:cNvPr>
          <p:cNvSpPr>
            <a:spLocks noGrp="1"/>
          </p:cNvSpPr>
          <p:nvPr>
            <p:ph idx="1"/>
          </p:nvPr>
        </p:nvSpPr>
        <p:spPr>
          <a:xfrm>
            <a:off x="1152745" y="1802674"/>
            <a:ext cx="3592286" cy="4316321"/>
          </a:xfrm>
        </p:spPr>
        <p:txBody>
          <a:bodyPr>
            <a:normAutofit fontScale="92500" lnSpcReduction="20000"/>
          </a:bodyPr>
          <a:lstStyle/>
          <a:p>
            <a:r>
              <a:rPr lang="en-US" dirty="0"/>
              <a:t>Link quantities to geographical region</a:t>
            </a:r>
          </a:p>
          <a:p>
            <a:r>
              <a:rPr lang="en-US" dirty="0"/>
              <a:t>Color provides index connecting map region and values</a:t>
            </a:r>
          </a:p>
          <a:p>
            <a:r>
              <a:rPr lang="en-US" dirty="0"/>
              <a:t>Different than choropleth maps where color represents a value</a:t>
            </a:r>
          </a:p>
        </p:txBody>
      </p:sp>
      <p:pic>
        <p:nvPicPr>
          <p:cNvPr id="5" name="Picture 4">
            <a:extLst>
              <a:ext uri="{FF2B5EF4-FFF2-40B4-BE49-F238E27FC236}">
                <a16:creationId xmlns:a16="http://schemas.microsoft.com/office/drawing/2014/main" id="{7FEBA167-A097-8BC5-D759-59FF448A7DDC}"/>
              </a:ext>
            </a:extLst>
          </p:cNvPr>
          <p:cNvPicPr>
            <a:picLocks noChangeAspect="1"/>
          </p:cNvPicPr>
          <p:nvPr/>
        </p:nvPicPr>
        <p:blipFill>
          <a:blip r:embed="rId3"/>
          <a:stretch>
            <a:fillRect/>
          </a:stretch>
        </p:blipFill>
        <p:spPr>
          <a:xfrm>
            <a:off x="5489937" y="1802674"/>
            <a:ext cx="5301123" cy="3998913"/>
          </a:xfrm>
          <a:prstGeom prst="rect">
            <a:avLst/>
          </a:prstGeom>
        </p:spPr>
      </p:pic>
    </p:spTree>
    <p:extLst>
      <p:ext uri="{BB962C8B-B14F-4D97-AF65-F5344CB8AC3E}">
        <p14:creationId xmlns:p14="http://schemas.microsoft.com/office/powerpoint/2010/main" val="1451634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B86E4E6-6D32-265D-FCCC-C3CBF4B82B7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85C45B6-B207-4BE3-B78F-30EE460AB47F}" type="slidenum">
              <a:rPr kumimoji="0" lang="en-US" sz="1200" b="0" i="0" u="none" strike="noStrike" kern="1200" cap="none" spc="0" normalizeH="0" baseline="0" noProof="0" smtClean="0">
                <a:ln>
                  <a:noFill/>
                </a:ln>
                <a:solidFill>
                  <a:srgbClr val="00206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002060">
                  <a:tint val="75000"/>
                </a:srgbClr>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0E265E2F-2DE4-A167-7749-20E16D55D054}"/>
              </a:ext>
            </a:extLst>
          </p:cNvPr>
          <p:cNvGrpSpPr/>
          <p:nvPr/>
        </p:nvGrpSpPr>
        <p:grpSpPr>
          <a:xfrm>
            <a:off x="1858979" y="-4493"/>
            <a:ext cx="9179135" cy="6858000"/>
            <a:chOff x="1858979" y="-4493"/>
            <a:chExt cx="9179135" cy="6858000"/>
          </a:xfrm>
        </p:grpSpPr>
        <p:pic>
          <p:nvPicPr>
            <p:cNvPr id="7" name="Picture 6">
              <a:extLst>
                <a:ext uri="{FF2B5EF4-FFF2-40B4-BE49-F238E27FC236}">
                  <a16:creationId xmlns:a16="http://schemas.microsoft.com/office/drawing/2014/main" id="{FBFFBB54-DE50-7B28-5B48-E06932EBB05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524251" y="-4493"/>
              <a:ext cx="5143499" cy="6858000"/>
            </a:xfrm>
            <a:prstGeom prst="rect">
              <a:avLst/>
            </a:prstGeom>
          </p:spPr>
        </p:pic>
        <p:grpSp>
          <p:nvGrpSpPr>
            <p:cNvPr id="8" name="Group 7">
              <a:extLst>
                <a:ext uri="{FF2B5EF4-FFF2-40B4-BE49-F238E27FC236}">
                  <a16:creationId xmlns:a16="http://schemas.microsoft.com/office/drawing/2014/main" id="{8DFD8B9D-C5D6-1620-F9BE-77AEFC60E8F3}"/>
                </a:ext>
              </a:extLst>
            </p:cNvPr>
            <p:cNvGrpSpPr/>
            <p:nvPr/>
          </p:nvGrpSpPr>
          <p:grpSpPr>
            <a:xfrm>
              <a:off x="1858979" y="237654"/>
              <a:ext cx="8202441" cy="5954916"/>
              <a:chOff x="334978" y="237654"/>
              <a:chExt cx="8202441" cy="5954916"/>
            </a:xfrm>
          </p:grpSpPr>
          <p:sp>
            <p:nvSpPr>
              <p:cNvPr id="10" name="Rectangle 9">
                <a:extLst>
                  <a:ext uri="{FF2B5EF4-FFF2-40B4-BE49-F238E27FC236}">
                    <a16:creationId xmlns:a16="http://schemas.microsoft.com/office/drawing/2014/main" id="{6CB1D2B3-58FA-5E93-BE9A-21164BF400C4}"/>
                  </a:ext>
                </a:extLst>
              </p:cNvPr>
              <p:cNvSpPr/>
              <p:nvPr/>
            </p:nvSpPr>
            <p:spPr>
              <a:xfrm>
                <a:off x="6681458" y="3103828"/>
                <a:ext cx="1855961" cy="823866"/>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Perceptual Groups</a:t>
                </a:r>
              </a:p>
            </p:txBody>
          </p:sp>
          <p:grpSp>
            <p:nvGrpSpPr>
              <p:cNvPr id="11" name="Group 10">
                <a:extLst>
                  <a:ext uri="{FF2B5EF4-FFF2-40B4-BE49-F238E27FC236}">
                    <a16:creationId xmlns:a16="http://schemas.microsoft.com/office/drawing/2014/main" id="{09312CFD-F1F6-E83A-5C56-B29F286738B3}"/>
                  </a:ext>
                </a:extLst>
              </p:cNvPr>
              <p:cNvGrpSpPr/>
              <p:nvPr/>
            </p:nvGrpSpPr>
            <p:grpSpPr>
              <a:xfrm>
                <a:off x="5548263" y="1095469"/>
                <a:ext cx="440593" cy="5097101"/>
                <a:chOff x="5439622" y="1095469"/>
                <a:chExt cx="440593" cy="5097101"/>
              </a:xfrm>
            </p:grpSpPr>
            <p:cxnSp>
              <p:nvCxnSpPr>
                <p:cNvPr id="19" name="Straight Connector 18">
                  <a:extLst>
                    <a:ext uri="{FF2B5EF4-FFF2-40B4-BE49-F238E27FC236}">
                      <a16:creationId xmlns:a16="http://schemas.microsoft.com/office/drawing/2014/main" id="{7E6839F3-4D70-CAA8-9DD4-9163362A7D48}"/>
                    </a:ext>
                  </a:extLst>
                </p:cNvPr>
                <p:cNvCxnSpPr>
                  <a:cxnSpLocks/>
                </p:cNvCxnSpPr>
                <p:nvPr/>
              </p:nvCxnSpPr>
              <p:spPr>
                <a:xfrm>
                  <a:off x="5880215" y="1095469"/>
                  <a:ext cx="0" cy="50971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C45E1E5-EFFD-1894-25A6-C6A3FB6AE6FE}"/>
                    </a:ext>
                  </a:extLst>
                </p:cNvPr>
                <p:cNvCxnSpPr/>
                <p:nvPr/>
              </p:nvCxnSpPr>
              <p:spPr>
                <a:xfrm>
                  <a:off x="5441133" y="1095469"/>
                  <a:ext cx="4255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51C4DAC-B10E-E98A-1599-FDC0F609C763}"/>
                    </a:ext>
                  </a:extLst>
                </p:cNvPr>
                <p:cNvCxnSpPr/>
                <p:nvPr/>
              </p:nvCxnSpPr>
              <p:spPr>
                <a:xfrm>
                  <a:off x="5439628" y="1573790"/>
                  <a:ext cx="4255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6F1166A-AA8F-50FA-CA45-EFE65CDA7B3D}"/>
                    </a:ext>
                  </a:extLst>
                </p:cNvPr>
                <p:cNvCxnSpPr/>
                <p:nvPr/>
              </p:nvCxnSpPr>
              <p:spPr>
                <a:xfrm>
                  <a:off x="5439627" y="2062681"/>
                  <a:ext cx="4255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6E0D750-7760-F748-8585-E1B2340E7B78}"/>
                    </a:ext>
                  </a:extLst>
                </p:cNvPr>
                <p:cNvCxnSpPr/>
                <p:nvPr/>
              </p:nvCxnSpPr>
              <p:spPr>
                <a:xfrm>
                  <a:off x="5439626" y="2542514"/>
                  <a:ext cx="4255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A36346-AEA4-08D7-D3DA-9A9D949E8A43}"/>
                    </a:ext>
                  </a:extLst>
                </p:cNvPr>
                <p:cNvCxnSpPr/>
                <p:nvPr/>
              </p:nvCxnSpPr>
              <p:spPr>
                <a:xfrm>
                  <a:off x="5439625" y="3040455"/>
                  <a:ext cx="4255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4C74D5E-0415-2924-BDD9-9A9444F15C9F}"/>
                    </a:ext>
                  </a:extLst>
                </p:cNvPr>
                <p:cNvCxnSpPr/>
                <p:nvPr/>
              </p:nvCxnSpPr>
              <p:spPr>
                <a:xfrm>
                  <a:off x="5439624" y="4226459"/>
                  <a:ext cx="4255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0C4F840-2C6F-1443-C021-ADF403C80AA0}"/>
                    </a:ext>
                  </a:extLst>
                </p:cNvPr>
                <p:cNvCxnSpPr/>
                <p:nvPr/>
              </p:nvCxnSpPr>
              <p:spPr>
                <a:xfrm>
                  <a:off x="5439623" y="3515761"/>
                  <a:ext cx="4255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D621D2E-0924-F20E-0B4E-B276AE297DA6}"/>
                    </a:ext>
                  </a:extLst>
                </p:cNvPr>
                <p:cNvCxnSpPr/>
                <p:nvPr/>
              </p:nvCxnSpPr>
              <p:spPr>
                <a:xfrm>
                  <a:off x="5439623" y="4706293"/>
                  <a:ext cx="4255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9223146-E8BC-BB83-29A3-25E575160DF7}"/>
                    </a:ext>
                  </a:extLst>
                </p:cNvPr>
                <p:cNvCxnSpPr/>
                <p:nvPr/>
              </p:nvCxnSpPr>
              <p:spPr>
                <a:xfrm>
                  <a:off x="5439622" y="5195180"/>
                  <a:ext cx="4255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BE604FD-7839-D800-0D07-28BBFC106C1F}"/>
                    </a:ext>
                  </a:extLst>
                </p:cNvPr>
                <p:cNvCxnSpPr/>
                <p:nvPr/>
              </p:nvCxnSpPr>
              <p:spPr>
                <a:xfrm>
                  <a:off x="5439622" y="6163898"/>
                  <a:ext cx="4255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F20C36-5408-1535-AC23-3A56BFB15127}"/>
                    </a:ext>
                  </a:extLst>
                </p:cNvPr>
                <p:cNvCxnSpPr/>
                <p:nvPr/>
              </p:nvCxnSpPr>
              <p:spPr>
                <a:xfrm>
                  <a:off x="5439622" y="5684067"/>
                  <a:ext cx="42551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03224A0-329D-9352-79DF-F1EC7899EEB0}"/>
                    </a:ext>
                  </a:extLst>
                </p:cNvPr>
                <p:cNvCxnSpPr/>
                <p:nvPr/>
              </p:nvCxnSpPr>
              <p:spPr>
                <a:xfrm>
                  <a:off x="5445649" y="3737571"/>
                  <a:ext cx="425513" cy="0"/>
                </a:xfrm>
                <a:prstGeom prst="line">
                  <a:avLst/>
                </a:prstGeom>
                <a:ln w="38100"/>
              </p:spPr>
              <p:style>
                <a:lnRef idx="1">
                  <a:schemeClr val="accent1"/>
                </a:lnRef>
                <a:fillRef idx="0">
                  <a:schemeClr val="accent1"/>
                </a:fillRef>
                <a:effectRef idx="0">
                  <a:schemeClr val="accent1"/>
                </a:effectRef>
                <a:fontRef idx="minor">
                  <a:schemeClr val="tx1"/>
                </a:fontRef>
              </p:style>
            </p:cxnSp>
          </p:grpSp>
          <p:cxnSp>
            <p:nvCxnSpPr>
              <p:cNvPr id="12" name="Straight Arrow Connector 11">
                <a:extLst>
                  <a:ext uri="{FF2B5EF4-FFF2-40B4-BE49-F238E27FC236}">
                    <a16:creationId xmlns:a16="http://schemas.microsoft.com/office/drawing/2014/main" id="{C06BAD6F-9116-C308-4FE1-8A95295E597F}"/>
                  </a:ext>
                </a:extLst>
              </p:cNvPr>
              <p:cNvCxnSpPr/>
              <p:nvPr/>
            </p:nvCxnSpPr>
            <p:spPr>
              <a:xfrm flipH="1" flipV="1">
                <a:off x="6002426" y="2218099"/>
                <a:ext cx="688085"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140F77B-C543-F4E9-4759-D2FE2D739BF9}"/>
                  </a:ext>
                </a:extLst>
              </p:cNvPr>
              <p:cNvCxnSpPr/>
              <p:nvPr/>
            </p:nvCxnSpPr>
            <p:spPr>
              <a:xfrm flipH="1">
                <a:off x="6002426" y="3927694"/>
                <a:ext cx="679032" cy="1060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B081904-A014-CCC0-675F-51DF9DAFFD81}"/>
                  </a:ext>
                </a:extLst>
              </p:cNvPr>
              <p:cNvSpPr/>
              <p:nvPr/>
            </p:nvSpPr>
            <p:spPr>
              <a:xfrm>
                <a:off x="334978" y="2869949"/>
                <a:ext cx="1403287"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Calibri" panose="020F0502020204030204"/>
                    <a:ea typeface="+mn-ea"/>
                    <a:cs typeface="+mn-cs"/>
                  </a:rPr>
                  <a:t>Micromaps</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Arrow Connector 14">
                <a:extLst>
                  <a:ext uri="{FF2B5EF4-FFF2-40B4-BE49-F238E27FC236}">
                    <a16:creationId xmlns:a16="http://schemas.microsoft.com/office/drawing/2014/main" id="{5197D2A2-D188-8A58-D59C-5CEBE44D09C8}"/>
                  </a:ext>
                </a:extLst>
              </p:cNvPr>
              <p:cNvCxnSpPr/>
              <p:nvPr/>
            </p:nvCxnSpPr>
            <p:spPr>
              <a:xfrm flipV="1">
                <a:off x="1738265" y="2145671"/>
                <a:ext cx="679010" cy="715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3A5A741-7DCB-BC46-537F-A146411EF674}"/>
                  </a:ext>
                </a:extLst>
              </p:cNvPr>
              <p:cNvCxnSpPr/>
              <p:nvPr/>
            </p:nvCxnSpPr>
            <p:spPr>
              <a:xfrm>
                <a:off x="1738265" y="3784349"/>
                <a:ext cx="679009" cy="1077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0EB01EC-AE07-EAD9-6A4C-CB2F2A005E63}"/>
                  </a:ext>
                </a:extLst>
              </p:cNvPr>
              <p:cNvSpPr/>
              <p:nvPr/>
            </p:nvSpPr>
            <p:spPr>
              <a:xfrm>
                <a:off x="1316713" y="237654"/>
                <a:ext cx="1367073" cy="556788"/>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Legend &amp; Labels</a:t>
                </a:r>
              </a:p>
            </p:txBody>
          </p:sp>
          <p:cxnSp>
            <p:nvCxnSpPr>
              <p:cNvPr id="18" name="Straight Arrow Connector 17">
                <a:extLst>
                  <a:ext uri="{FF2B5EF4-FFF2-40B4-BE49-F238E27FC236}">
                    <a16:creationId xmlns:a16="http://schemas.microsoft.com/office/drawing/2014/main" id="{5E72F658-599C-B901-679E-CBFE7BA2EDD9}"/>
                  </a:ext>
                </a:extLst>
              </p:cNvPr>
              <p:cNvCxnSpPr>
                <a:stCxn id="17" idx="3"/>
              </p:cNvCxnSpPr>
              <p:nvPr/>
            </p:nvCxnSpPr>
            <p:spPr>
              <a:xfrm>
                <a:off x="2683786" y="516048"/>
                <a:ext cx="729370" cy="579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9BDD0CE3-83C3-591C-E89C-CF8D51D412B6}"/>
                </a:ext>
              </a:extLst>
            </p:cNvPr>
            <p:cNvSpPr txBox="1"/>
            <p:nvPr/>
          </p:nvSpPr>
          <p:spPr>
            <a:xfrm>
              <a:off x="8665028" y="5312228"/>
              <a:ext cx="23730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Calibri" panose="020F0502020204030204"/>
                  <a:ea typeface="+mn-ea"/>
                  <a:cs typeface="Calibri"/>
                </a:rPr>
                <a:t>Source: American Community Survey</a:t>
              </a:r>
              <a:endParaRPr kumimoji="0" lang="en-US"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07594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Features of </a:t>
            </a:r>
            <a:r>
              <a:rPr lang="en-US" sz="3600" b="1" dirty="0" err="1">
                <a:latin typeface="Courier New" panose="02070309020205020404" pitchFamily="49" charset="0"/>
                <a:ea typeface="+mn-ea"/>
                <a:cs typeface="Courier New" panose="02070309020205020404" pitchFamily="49" charset="0"/>
              </a:rPr>
              <a:t>micromapST</a:t>
            </a:r>
            <a:endParaRPr lang="en-US" dirty="0"/>
          </a:p>
        </p:txBody>
      </p:sp>
      <p:sp>
        <p:nvSpPr>
          <p:cNvPr id="3" name="Content Placeholder 2"/>
          <p:cNvSpPr>
            <a:spLocks noGrp="1"/>
          </p:cNvSpPr>
          <p:nvPr>
            <p:ph idx="1"/>
          </p:nvPr>
        </p:nvSpPr>
        <p:spPr>
          <a:xfrm>
            <a:off x="1299972" y="1773819"/>
            <a:ext cx="9563100" cy="3992563"/>
          </a:xfrm>
        </p:spPr>
        <p:txBody>
          <a:bodyPr/>
          <a:lstStyle/>
          <a:p>
            <a:pPr marL="633413" indent="-633413"/>
            <a:r>
              <a:rPr lang="en-US" sz="3200" dirty="0"/>
              <a:t>We use </a:t>
            </a:r>
            <a:r>
              <a:rPr lang="en-US" sz="3200" b="1" dirty="0" err="1">
                <a:latin typeface="Courier New" panose="02070309020205020404" pitchFamily="49" charset="0"/>
                <a:cs typeface="Courier New" panose="02070309020205020404" pitchFamily="49" charset="0"/>
              </a:rPr>
              <a:t>micromapST</a:t>
            </a:r>
            <a:r>
              <a:rPr lang="en-US" sz="3200" dirty="0"/>
              <a:t> package in R.</a:t>
            </a:r>
          </a:p>
          <a:p>
            <a:pPr marL="633413" indent="-633413"/>
            <a:r>
              <a:rPr lang="en-US" sz="3200" dirty="0"/>
              <a:t>Provides an easier way to create linked </a:t>
            </a:r>
            <a:r>
              <a:rPr lang="en-US" sz="3200" dirty="0" err="1"/>
              <a:t>micromaps</a:t>
            </a:r>
            <a:r>
              <a:rPr lang="en-US" sz="3200" dirty="0"/>
              <a:t> for 51 U.S. states</a:t>
            </a:r>
          </a:p>
          <a:p>
            <a:pPr marL="633413" indent="-633413"/>
            <a:r>
              <a:rPr lang="en-US" sz="3200" dirty="0"/>
              <a:t>Lots of options: </a:t>
            </a:r>
            <a:r>
              <a:rPr lang="en-US" dirty="0"/>
              <a:t>Dots, Arrows, Bars, Boxplot, Scatterplots, Time series, error bars, confidence bands</a:t>
            </a:r>
          </a:p>
          <a:p>
            <a:endParaRPr lang="en-US" dirty="0"/>
          </a:p>
        </p:txBody>
      </p:sp>
    </p:spTree>
    <p:extLst>
      <p:ext uri="{BB962C8B-B14F-4D97-AF65-F5344CB8AC3E}">
        <p14:creationId xmlns:p14="http://schemas.microsoft.com/office/powerpoint/2010/main" val="3150384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F4214-6376-FDC8-FDB7-344B170A589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B92F219-B2DE-CF00-6BCF-408BD4B36FCA}"/>
              </a:ext>
            </a:extLst>
          </p:cNvPr>
          <p:cNvSpPr>
            <a:spLocks noGrp="1"/>
          </p:cNvSpPr>
          <p:nvPr>
            <p:ph type="title"/>
          </p:nvPr>
        </p:nvSpPr>
        <p:spPr/>
        <p:txBody>
          <a:bodyPr/>
          <a:lstStyle/>
          <a:p>
            <a:r>
              <a:rPr lang="en-US" dirty="0">
                <a:solidFill>
                  <a:srgbClr val="464A6E"/>
                </a:solidFill>
              </a:rPr>
              <a:t>The Datasets</a:t>
            </a:r>
          </a:p>
        </p:txBody>
      </p:sp>
      <p:sp>
        <p:nvSpPr>
          <p:cNvPr id="4" name="Content Placeholder 3">
            <a:extLst>
              <a:ext uri="{FF2B5EF4-FFF2-40B4-BE49-F238E27FC236}">
                <a16:creationId xmlns:a16="http://schemas.microsoft.com/office/drawing/2014/main" id="{F4A1ACA0-2921-1E56-E247-A596CED4AE94}"/>
              </a:ext>
            </a:extLst>
          </p:cNvPr>
          <p:cNvSpPr>
            <a:spLocks noGrp="1"/>
          </p:cNvSpPr>
          <p:nvPr>
            <p:ph idx="1"/>
          </p:nvPr>
        </p:nvSpPr>
        <p:spPr/>
        <p:txBody>
          <a:bodyPr/>
          <a:lstStyle/>
          <a:p>
            <a:pPr lvl="0"/>
            <a:r>
              <a:rPr lang="en-US" sz="4400" dirty="0"/>
              <a:t>Quarterly Census of Employment and Wages (QCEW) </a:t>
            </a:r>
            <a:r>
              <a:rPr lang="en-US" sz="4400" dirty="0">
                <a:hlinkClick r:id="rId2"/>
              </a:rPr>
              <a:t>https://data.bls.gov/maps/cew/us</a:t>
            </a:r>
            <a:r>
              <a:rPr lang="en-US" sz="4400" dirty="0"/>
              <a:t> </a:t>
            </a:r>
          </a:p>
          <a:p>
            <a:pPr lvl="0"/>
            <a:r>
              <a:rPr lang="en-US" sz="4400" dirty="0"/>
              <a:t>Occupational Employment and Wage Statistics (OEWS) </a:t>
            </a:r>
            <a:r>
              <a:rPr lang="en-US" sz="4400" dirty="0">
                <a:hlinkClick r:id="rId3"/>
              </a:rPr>
              <a:t>https://www.bls.gov/oes/data-overview.htm </a:t>
            </a:r>
            <a:endParaRPr lang="en-US" sz="4400" dirty="0"/>
          </a:p>
          <a:p>
            <a:pPr lvl="0"/>
            <a:endParaRPr lang="en-US" dirty="0"/>
          </a:p>
          <a:p>
            <a:pPr marL="0" lvl="0" indent="0">
              <a:buNone/>
            </a:pPr>
            <a:endParaRPr lang="en-US" dirty="0"/>
          </a:p>
        </p:txBody>
      </p:sp>
    </p:spTree>
    <p:extLst>
      <p:ext uri="{BB962C8B-B14F-4D97-AF65-F5344CB8AC3E}">
        <p14:creationId xmlns:p14="http://schemas.microsoft.com/office/powerpoint/2010/main" val="2595031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49ABD-B4A9-0EA4-87F4-72084603AFA0}"/>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E592AAF4-FD04-1D50-34CF-6B0303299121}"/>
              </a:ext>
              <a:ext uri="{C183D7F6-B498-43B3-948B-1728B52AA6E4}">
                <adec:decorative xmlns:adec="http://schemas.microsoft.com/office/drawing/2017/decorative" val="0"/>
              </a:ext>
            </a:extLst>
          </p:cNvPr>
          <p:cNvSpPr>
            <a:spLocks noGrp="1"/>
          </p:cNvSpPr>
          <p:nvPr>
            <p:ph type="title" idx="4294967295"/>
          </p:nvPr>
        </p:nvSpPr>
        <p:spPr>
          <a:xfrm>
            <a:off x="495300" y="2200602"/>
            <a:ext cx="11149854" cy="1036374"/>
          </a:xfrm>
        </p:spPr>
        <p:txBody>
          <a:bodyPr anchor="ctr"/>
          <a:lstStyle/>
          <a:p>
            <a:r>
              <a:rPr lang="en-US" sz="4800" dirty="0"/>
              <a:t>Application – QCEW</a:t>
            </a:r>
          </a:p>
        </p:txBody>
      </p:sp>
    </p:spTree>
    <p:extLst>
      <p:ext uri="{BB962C8B-B14F-4D97-AF65-F5344CB8AC3E}">
        <p14:creationId xmlns:p14="http://schemas.microsoft.com/office/powerpoint/2010/main" val="3998363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62E07-6E17-3F69-DDC1-3E947270B72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62F1A46-F7AD-9D69-6E4B-7CAF51E6ADEC}"/>
              </a:ext>
            </a:extLst>
          </p:cNvPr>
          <p:cNvSpPr>
            <a:spLocks noGrp="1"/>
          </p:cNvSpPr>
          <p:nvPr>
            <p:ph type="title"/>
          </p:nvPr>
        </p:nvSpPr>
        <p:spPr/>
        <p:txBody>
          <a:bodyPr/>
          <a:lstStyle/>
          <a:p>
            <a:r>
              <a:rPr lang="en-US" dirty="0">
                <a:solidFill>
                  <a:srgbClr val="464A6E"/>
                </a:solidFill>
              </a:rPr>
              <a:t>Comparisons of Subpopulations Using One Variable from QCEW</a:t>
            </a:r>
          </a:p>
        </p:txBody>
      </p:sp>
      <p:sp>
        <p:nvSpPr>
          <p:cNvPr id="4" name="Content Placeholder 3">
            <a:extLst>
              <a:ext uri="{FF2B5EF4-FFF2-40B4-BE49-F238E27FC236}">
                <a16:creationId xmlns:a16="http://schemas.microsoft.com/office/drawing/2014/main" id="{F280087A-1BDB-794C-3B1F-4E19010E513D}"/>
              </a:ext>
            </a:extLst>
          </p:cNvPr>
          <p:cNvSpPr>
            <a:spLocks noGrp="1"/>
          </p:cNvSpPr>
          <p:nvPr>
            <p:ph idx="1"/>
          </p:nvPr>
        </p:nvSpPr>
        <p:spPr/>
        <p:txBody>
          <a:bodyPr/>
          <a:lstStyle/>
          <a:p>
            <a:pPr lvl="0"/>
            <a:endParaRPr lang="en-US" dirty="0"/>
          </a:p>
          <a:p>
            <a:pPr lvl="0"/>
            <a:r>
              <a:rPr lang="en-US" dirty="0"/>
              <a:t>Comparison of industrial sectors across US states and across time – Improvement over choropleth maps</a:t>
            </a:r>
          </a:p>
          <a:p>
            <a:pPr lvl="0"/>
            <a:endParaRPr lang="en-US" dirty="0"/>
          </a:p>
          <a:p>
            <a:pPr lvl="0"/>
            <a:r>
              <a:rPr lang="en-US" dirty="0"/>
              <a:t>Comparison of employment and wages over individual counties in New York state – Shows different geographies</a:t>
            </a:r>
          </a:p>
          <a:p>
            <a:pPr marL="457200" lvl="1" indent="0">
              <a:buNone/>
            </a:pPr>
            <a:endParaRPr lang="en-US" dirty="0"/>
          </a:p>
        </p:txBody>
      </p:sp>
    </p:spTree>
    <p:extLst>
      <p:ext uri="{BB962C8B-B14F-4D97-AF65-F5344CB8AC3E}">
        <p14:creationId xmlns:p14="http://schemas.microsoft.com/office/powerpoint/2010/main" val="4179661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Acknowledgements and Disclaimers</a:t>
            </a:r>
          </a:p>
        </p:txBody>
      </p:sp>
      <p:sp>
        <p:nvSpPr>
          <p:cNvPr id="3" name="Content Placeholder 2"/>
          <p:cNvSpPr>
            <a:spLocks noGrp="1"/>
          </p:cNvSpPr>
          <p:nvPr>
            <p:ph idx="1"/>
          </p:nvPr>
        </p:nvSpPr>
        <p:spPr>
          <a:xfrm>
            <a:off x="1590454" y="1711805"/>
            <a:ext cx="8988942" cy="3992563"/>
          </a:xfrm>
        </p:spPr>
        <p:txBody>
          <a:bodyPr/>
          <a:lstStyle/>
          <a:p>
            <a:pPr marL="0" indent="0">
              <a:buNone/>
            </a:pPr>
            <a:r>
              <a:rPr lang="en-US" sz="2800" dirty="0">
                <a:latin typeface="+mn-lt"/>
              </a:rPr>
              <a:t>The authors thank John Eltinge and Darcy Steeg Morris, for helpful discussion of the topics presented today.</a:t>
            </a:r>
          </a:p>
          <a:p>
            <a:pPr marL="0" indent="0">
              <a:buNone/>
            </a:pPr>
            <a:endParaRPr lang="en-US" sz="2800" dirty="0">
              <a:latin typeface="+mn-lt"/>
            </a:endParaRPr>
          </a:p>
          <a:p>
            <a:pPr marL="0" indent="0">
              <a:buNone/>
            </a:pPr>
            <a:r>
              <a:rPr lang="en-US" sz="2800" dirty="0">
                <a:latin typeface="+mn-lt"/>
              </a:rPr>
              <a:t>This presentation provides a summary of research results. The information is being released for statistical purposes, to inform interested parties, and to encourage discussion of work in progress. The presentation does not represent an official BLS statistical data product or production series.</a:t>
            </a:r>
          </a:p>
          <a:p>
            <a:pPr marL="0" indent="0">
              <a:buNone/>
            </a:pPr>
            <a:endParaRPr lang="en-US" dirty="0">
              <a:latin typeface="+mn-lt"/>
            </a:endParaRPr>
          </a:p>
        </p:txBody>
      </p:sp>
    </p:spTree>
    <p:extLst>
      <p:ext uri="{BB962C8B-B14F-4D97-AF65-F5344CB8AC3E}">
        <p14:creationId xmlns:p14="http://schemas.microsoft.com/office/powerpoint/2010/main" val="1276437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1CE6-C4A0-E2CA-3874-DD0D3C3BA7AA}"/>
              </a:ext>
            </a:extLst>
          </p:cNvPr>
          <p:cNvSpPr>
            <a:spLocks noGrp="1"/>
          </p:cNvSpPr>
          <p:nvPr>
            <p:ph type="title"/>
          </p:nvPr>
        </p:nvSpPr>
        <p:spPr>
          <a:xfrm>
            <a:off x="9149959" y="1805928"/>
            <a:ext cx="2756805" cy="804672"/>
          </a:xfrm>
        </p:spPr>
        <p:txBody>
          <a:bodyPr/>
          <a:lstStyle/>
          <a:p>
            <a:r>
              <a:rPr lang="en-US" sz="3200" dirty="0"/>
              <a:t>Leisure and Hospitality: Effects of the Pandemic on Employment</a:t>
            </a:r>
          </a:p>
        </p:txBody>
      </p:sp>
      <p:sp>
        <p:nvSpPr>
          <p:cNvPr id="3" name="Content Placeholder 2">
            <a:extLst>
              <a:ext uri="{FF2B5EF4-FFF2-40B4-BE49-F238E27FC236}">
                <a16:creationId xmlns:a16="http://schemas.microsoft.com/office/drawing/2014/main" id="{CBBA80BD-EFC6-5827-1EC3-AA46732E84CF}"/>
              </a:ext>
            </a:extLst>
          </p:cNvPr>
          <p:cNvSpPr>
            <a:spLocks noGrp="1"/>
          </p:cNvSpPr>
          <p:nvPr>
            <p:ph idx="1"/>
          </p:nvPr>
        </p:nvSpPr>
        <p:spPr>
          <a:xfrm>
            <a:off x="495300" y="1722438"/>
            <a:ext cx="5317671" cy="3197905"/>
          </a:xfrm>
        </p:spPr>
        <p:txBody>
          <a:bodyPr/>
          <a:lstStyle/>
          <a:p>
            <a:pPr marL="0" indent="0">
              <a:buNone/>
            </a:pPr>
            <a:endParaRPr lang="en-US" dirty="0"/>
          </a:p>
          <a:p>
            <a:endParaRPr lang="en-US" dirty="0"/>
          </a:p>
        </p:txBody>
      </p:sp>
      <p:grpSp>
        <p:nvGrpSpPr>
          <p:cNvPr id="4" name="Group 3">
            <a:extLst>
              <a:ext uri="{FF2B5EF4-FFF2-40B4-BE49-F238E27FC236}">
                <a16:creationId xmlns:a16="http://schemas.microsoft.com/office/drawing/2014/main" id="{21E55EE8-9D48-76E7-3C43-B3CA6A846E6B}"/>
              </a:ext>
            </a:extLst>
          </p:cNvPr>
          <p:cNvGrpSpPr/>
          <p:nvPr/>
        </p:nvGrpSpPr>
        <p:grpSpPr>
          <a:xfrm>
            <a:off x="495301" y="662553"/>
            <a:ext cx="8365670" cy="5479115"/>
            <a:chOff x="495301" y="1132116"/>
            <a:chExt cx="8365670" cy="5479115"/>
          </a:xfrm>
        </p:grpSpPr>
        <p:pic>
          <p:nvPicPr>
            <p:cNvPr id="5" name="Picture 4" descr="A map of the united states&#10;&#10;Description automatically generated">
              <a:extLst>
                <a:ext uri="{FF2B5EF4-FFF2-40B4-BE49-F238E27FC236}">
                  <a16:creationId xmlns:a16="http://schemas.microsoft.com/office/drawing/2014/main" id="{E68D2444-0650-8F3F-95B9-62D356AAAE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1" y="1132116"/>
              <a:ext cx="3886202" cy="2775858"/>
            </a:xfrm>
            <a:prstGeom prst="rect">
              <a:avLst/>
            </a:prstGeom>
          </p:spPr>
        </p:pic>
        <p:pic>
          <p:nvPicPr>
            <p:cNvPr id="7" name="Picture 6" descr="A map of the united states&#10;&#10;Description automatically generated">
              <a:extLst>
                <a:ext uri="{FF2B5EF4-FFF2-40B4-BE49-F238E27FC236}">
                  <a16:creationId xmlns:a16="http://schemas.microsoft.com/office/drawing/2014/main" id="{FB7521CF-2231-992C-35DB-84A753D96A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3691" y="1239616"/>
              <a:ext cx="3807280" cy="2741968"/>
            </a:xfrm>
            <a:prstGeom prst="rect">
              <a:avLst/>
            </a:prstGeom>
          </p:spPr>
        </p:pic>
        <p:pic>
          <p:nvPicPr>
            <p:cNvPr id="9" name="Picture 8" descr="A map of the united states&#10;&#10;Description automatically generated">
              <a:extLst>
                <a:ext uri="{FF2B5EF4-FFF2-40B4-BE49-F238E27FC236}">
                  <a16:creationId xmlns:a16="http://schemas.microsoft.com/office/drawing/2014/main" id="{524C7DDE-9253-D411-76B0-0227A3DAB1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629" y="3940303"/>
              <a:ext cx="3603171" cy="2587550"/>
            </a:xfrm>
            <a:prstGeom prst="rect">
              <a:avLst/>
            </a:prstGeom>
          </p:spPr>
        </p:pic>
        <p:pic>
          <p:nvPicPr>
            <p:cNvPr id="11" name="Picture 10" descr="A map of the united states&#10;&#10;Description automatically generated">
              <a:extLst>
                <a:ext uri="{FF2B5EF4-FFF2-40B4-BE49-F238E27FC236}">
                  <a16:creationId xmlns:a16="http://schemas.microsoft.com/office/drawing/2014/main" id="{C2DADD51-61D9-1419-2D5D-9B1363226E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3691" y="4014241"/>
              <a:ext cx="3651928" cy="2596990"/>
            </a:xfrm>
            <a:prstGeom prst="rect">
              <a:avLst/>
            </a:prstGeom>
          </p:spPr>
        </p:pic>
      </p:grpSp>
    </p:spTree>
    <p:extLst>
      <p:ext uri="{BB962C8B-B14F-4D97-AF65-F5344CB8AC3E}">
        <p14:creationId xmlns:p14="http://schemas.microsoft.com/office/powerpoint/2010/main" val="1821885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CF7C7-4F50-8DDE-D2F0-39BDF2F8EAE6}"/>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CDB9DA7C-CC6D-6464-0F96-BBFF10028389}"/>
              </a:ext>
              <a:ext uri="{C183D7F6-B498-43B3-948B-1728B52AA6E4}">
                <adec:decorative xmlns:adec="http://schemas.microsoft.com/office/drawing/2017/decorative" val="0"/>
              </a:ext>
            </a:extLst>
          </p:cNvPr>
          <p:cNvSpPr>
            <a:spLocks noGrp="1"/>
          </p:cNvSpPr>
          <p:nvPr>
            <p:ph type="title" idx="4294967295"/>
          </p:nvPr>
        </p:nvSpPr>
        <p:spPr>
          <a:xfrm>
            <a:off x="517890" y="469338"/>
            <a:ext cx="11149854" cy="1036374"/>
          </a:xfrm>
        </p:spPr>
        <p:txBody>
          <a:bodyPr anchor="ctr"/>
          <a:lstStyle/>
          <a:p>
            <a:r>
              <a:rPr lang="en-US" dirty="0"/>
              <a:t>Now with Linked </a:t>
            </a:r>
            <a:r>
              <a:rPr lang="en-US" dirty="0" err="1"/>
              <a:t>Micromaps</a:t>
            </a:r>
            <a:endParaRPr lang="en-US" dirty="0"/>
          </a:p>
        </p:txBody>
      </p:sp>
      <p:pic>
        <p:nvPicPr>
          <p:cNvPr id="2" name="image3.png">
            <a:extLst>
              <a:ext uri="{FF2B5EF4-FFF2-40B4-BE49-F238E27FC236}">
                <a16:creationId xmlns:a16="http://schemas.microsoft.com/office/drawing/2014/main" id="{9EEF9F83-B5D0-473B-A4C6-E1CA12F8EBFC}"/>
              </a:ext>
            </a:extLst>
          </p:cNvPr>
          <p:cNvPicPr/>
          <p:nvPr/>
        </p:nvPicPr>
        <p:blipFill rotWithShape="1">
          <a:blip r:embed="rId2" cstate="print">
            <a:extLst>
              <a:ext uri="{28A0092B-C50C-407E-A947-70E740481C1C}">
                <a14:useLocalDpi xmlns:a14="http://schemas.microsoft.com/office/drawing/2010/main" val="0"/>
              </a:ext>
            </a:extLst>
          </a:blip>
          <a:srcRect t="4549" b="6377"/>
          <a:stretch>
            <a:fillRect/>
          </a:stretch>
        </p:blipFill>
        <p:spPr bwMode="auto">
          <a:xfrm>
            <a:off x="3662045" y="1505712"/>
            <a:ext cx="4867910" cy="48138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9348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70055-E6E2-5705-DB6C-E191EAFDD812}"/>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C0B284E3-DC3E-70D6-97CA-9899E21DEEB3}"/>
              </a:ext>
              <a:ext uri="{C183D7F6-B498-43B3-948B-1728B52AA6E4}">
                <adec:decorative xmlns:adec="http://schemas.microsoft.com/office/drawing/2017/decorative" val="0"/>
              </a:ext>
            </a:extLst>
          </p:cNvPr>
          <p:cNvSpPr>
            <a:spLocks noGrp="1"/>
          </p:cNvSpPr>
          <p:nvPr>
            <p:ph type="title" idx="4294967295"/>
          </p:nvPr>
        </p:nvSpPr>
        <p:spPr>
          <a:xfrm>
            <a:off x="517890" y="469338"/>
            <a:ext cx="11149854" cy="1036374"/>
          </a:xfrm>
        </p:spPr>
        <p:txBody>
          <a:bodyPr anchor="ctr"/>
          <a:lstStyle/>
          <a:p>
            <a:r>
              <a:rPr lang="en-US" dirty="0"/>
              <a:t>Linked </a:t>
            </a:r>
            <a:r>
              <a:rPr lang="en-US" dirty="0" err="1"/>
              <a:t>Micromaps</a:t>
            </a:r>
            <a:r>
              <a:rPr lang="en-US" dirty="0"/>
              <a:t> for Counties</a:t>
            </a:r>
          </a:p>
        </p:txBody>
      </p:sp>
      <p:pic>
        <p:nvPicPr>
          <p:cNvPr id="3" name="image1.png">
            <a:extLst>
              <a:ext uri="{FF2B5EF4-FFF2-40B4-BE49-F238E27FC236}">
                <a16:creationId xmlns:a16="http://schemas.microsoft.com/office/drawing/2014/main" id="{902FF3B2-FE80-6BF7-58C2-B4E01D2E924C}"/>
              </a:ext>
            </a:extLst>
          </p:cNvPr>
          <p:cNvPicPr/>
          <p:nvPr/>
        </p:nvPicPr>
        <p:blipFill rotWithShape="1">
          <a:blip r:embed="rId2"/>
          <a:srcRect t="4167" b="8195"/>
          <a:stretch>
            <a:fillRect/>
          </a:stretch>
        </p:blipFill>
        <p:spPr bwMode="auto">
          <a:xfrm>
            <a:off x="3546764" y="1505712"/>
            <a:ext cx="5463886" cy="49284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878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C2A95-78B3-FEDA-793C-81983ADEA066}"/>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DF3504A6-8135-18CC-765C-B41167072643}"/>
              </a:ext>
              <a:ext uri="{C183D7F6-B498-43B3-948B-1728B52AA6E4}">
                <adec:decorative xmlns:adec="http://schemas.microsoft.com/office/drawing/2017/decorative" val="0"/>
              </a:ext>
            </a:extLst>
          </p:cNvPr>
          <p:cNvSpPr>
            <a:spLocks noGrp="1"/>
          </p:cNvSpPr>
          <p:nvPr>
            <p:ph type="title" idx="4294967295"/>
          </p:nvPr>
        </p:nvSpPr>
        <p:spPr>
          <a:xfrm>
            <a:off x="495300" y="2200602"/>
            <a:ext cx="11149854" cy="1036374"/>
          </a:xfrm>
        </p:spPr>
        <p:txBody>
          <a:bodyPr anchor="ctr"/>
          <a:lstStyle/>
          <a:p>
            <a:r>
              <a:rPr lang="en-US" sz="4800" dirty="0"/>
              <a:t>Application – OEWS </a:t>
            </a:r>
          </a:p>
        </p:txBody>
      </p:sp>
    </p:spTree>
    <p:extLst>
      <p:ext uri="{BB962C8B-B14F-4D97-AF65-F5344CB8AC3E}">
        <p14:creationId xmlns:p14="http://schemas.microsoft.com/office/powerpoint/2010/main" val="1099471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91B79-6250-C1CE-67D1-E9F01A9A25C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C1E9F81-7215-D235-C8BA-631693A9FF80}"/>
              </a:ext>
            </a:extLst>
          </p:cNvPr>
          <p:cNvSpPr>
            <a:spLocks noGrp="1"/>
          </p:cNvSpPr>
          <p:nvPr>
            <p:ph type="title"/>
          </p:nvPr>
        </p:nvSpPr>
        <p:spPr/>
        <p:txBody>
          <a:bodyPr/>
          <a:lstStyle/>
          <a:p>
            <a:r>
              <a:rPr lang="en-US" dirty="0">
                <a:solidFill>
                  <a:srgbClr val="464A6E"/>
                </a:solidFill>
              </a:rPr>
              <a:t>Visualization of Multivariate OEWS Data</a:t>
            </a:r>
          </a:p>
        </p:txBody>
      </p:sp>
      <p:sp>
        <p:nvSpPr>
          <p:cNvPr id="4" name="Content Placeholder 3">
            <a:extLst>
              <a:ext uri="{FF2B5EF4-FFF2-40B4-BE49-F238E27FC236}">
                <a16:creationId xmlns:a16="http://schemas.microsoft.com/office/drawing/2014/main" id="{FD0EF52C-3576-C799-3289-BE01D2F39E0F}"/>
              </a:ext>
            </a:extLst>
          </p:cNvPr>
          <p:cNvSpPr>
            <a:spLocks noGrp="1"/>
          </p:cNvSpPr>
          <p:nvPr>
            <p:ph idx="1"/>
          </p:nvPr>
        </p:nvSpPr>
        <p:spPr/>
        <p:txBody>
          <a:bodyPr/>
          <a:lstStyle/>
          <a:p>
            <a:pPr lvl="0"/>
            <a:endParaRPr lang="en-US" dirty="0"/>
          </a:p>
          <a:p>
            <a:pPr lvl="0"/>
            <a:r>
              <a:rPr lang="en-US" sz="4000" dirty="0"/>
              <a:t> </a:t>
            </a:r>
            <a:r>
              <a:rPr lang="en-US" sz="4000"/>
              <a:t>Visualize nine </a:t>
            </a:r>
            <a:r>
              <a:rPr lang="en-US" sz="4000" dirty="0"/>
              <a:t>columns of tabular data in one plot – improvement over tables</a:t>
            </a:r>
          </a:p>
          <a:p>
            <a:pPr lvl="0"/>
            <a:endParaRPr lang="en-US" sz="3600" dirty="0"/>
          </a:p>
          <a:p>
            <a:pPr lvl="0"/>
            <a:r>
              <a:rPr lang="en-US" sz="4000" dirty="0"/>
              <a:t> Visualize multiple variables and sub-regions – see relationships between variables</a:t>
            </a:r>
          </a:p>
          <a:p>
            <a:pPr marL="0" lvl="0" indent="0">
              <a:buNone/>
            </a:pPr>
            <a:endParaRPr lang="en-US" dirty="0"/>
          </a:p>
        </p:txBody>
      </p:sp>
    </p:spTree>
    <p:extLst>
      <p:ext uri="{BB962C8B-B14F-4D97-AF65-F5344CB8AC3E}">
        <p14:creationId xmlns:p14="http://schemas.microsoft.com/office/powerpoint/2010/main" val="2520421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083E9-10D5-B2E9-2916-ECE40C90A9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130721B-2C10-1337-50E7-542D5FC230BB}"/>
              </a:ext>
            </a:extLst>
          </p:cNvPr>
          <p:cNvSpPr>
            <a:spLocks noGrp="1"/>
          </p:cNvSpPr>
          <p:nvPr>
            <p:ph type="title"/>
          </p:nvPr>
        </p:nvSpPr>
        <p:spPr>
          <a:xfrm>
            <a:off x="495300" y="274638"/>
            <a:ext cx="11201400" cy="1096962"/>
          </a:xfrm>
        </p:spPr>
        <p:txBody>
          <a:bodyPr vert="horz" wrap="square" lIns="91440" tIns="45720" rIns="91440" bIns="45720" numCol="1" anchor="t" anchorCtr="0" compatLnSpc="1">
            <a:prstTxWarp prst="textNoShape">
              <a:avLst/>
            </a:prstTxWarp>
            <a:normAutofit/>
          </a:bodyPr>
          <a:lstStyle/>
          <a:p>
            <a:r>
              <a:rPr lang="en-US" b="1" kern="1200" dirty="0">
                <a:latin typeface="Calibri" panose="020F0502020204030204" pitchFamily="34" charset="0"/>
                <a:ea typeface="+mj-ea"/>
                <a:cs typeface="Calibri" panose="020F0502020204030204" pitchFamily="34" charset="0"/>
              </a:rPr>
              <a:t>OEWS 2023 Table of Employment &amp; Wages</a:t>
            </a:r>
          </a:p>
        </p:txBody>
      </p:sp>
      <p:sp>
        <p:nvSpPr>
          <p:cNvPr id="10" name="Rectangle 3">
            <a:extLst>
              <a:ext uri="{FF2B5EF4-FFF2-40B4-BE49-F238E27FC236}">
                <a16:creationId xmlns:a16="http://schemas.microsoft.com/office/drawing/2014/main" id="{903A7D96-2D86-EC0C-A0B1-7D5C95B46169}"/>
              </a:ext>
            </a:extLst>
          </p:cNvPr>
          <p:cNvSpPr>
            <a:spLocks noChangeArrowheads="1"/>
          </p:cNvSpPr>
          <p:nvPr/>
        </p:nvSpPr>
        <p:spPr bwMode="auto">
          <a:xfrm>
            <a:off x="876821" y="1265130"/>
            <a:ext cx="10095979" cy="46524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R="0" algn="ctr" defTabSz="914400" eaLnBrk="0" fontAlgn="base" latinLnBrk="0" hangingPunct="0">
              <a:lnSpc>
                <a:spcPct val="90000"/>
              </a:lnSpc>
              <a:spcBef>
                <a:spcPct val="20000"/>
              </a:spcBef>
              <a:spcAft>
                <a:spcPct val="0"/>
              </a:spcAft>
              <a:buClr>
                <a:srgbClr val="CE1126"/>
              </a:buClr>
              <a:buSzPct val="90000"/>
              <a:tabLst/>
            </a:pPr>
            <a:r>
              <a:rPr kumimoji="0" lang="en-US" altLang="en-US" b="1" i="0" u="none" strike="noStrike" kern="1200" cap="none" normalizeH="0" baseline="0" dirty="0">
                <a:ln>
                  <a:noFill/>
                </a:ln>
                <a:effectLst/>
                <a:latin typeface="Calibri" panose="020F0502020204030204" pitchFamily="34" charset="0"/>
                <a:ea typeface="+mn-ea"/>
                <a:cs typeface="Calibri" panose="020F0502020204030204" pitchFamily="34" charset="0"/>
              </a:rPr>
              <a:t>OEWS 2023 Employment and Hourly Wages for Software Developers </a:t>
            </a:r>
          </a:p>
          <a:p>
            <a:pPr marR="0" algn="ctr" defTabSz="914400" eaLnBrk="0" fontAlgn="base" latinLnBrk="0" hangingPunct="0">
              <a:lnSpc>
                <a:spcPct val="90000"/>
              </a:lnSpc>
              <a:spcBef>
                <a:spcPct val="20000"/>
              </a:spcBef>
              <a:spcAft>
                <a:spcPct val="0"/>
              </a:spcAft>
              <a:buClr>
                <a:srgbClr val="CE1126"/>
              </a:buClr>
              <a:buSzPct val="90000"/>
              <a:tabLst/>
            </a:pPr>
            <a:r>
              <a:rPr kumimoji="0" lang="en-US" altLang="en-US" b="1" i="0" u="none" strike="noStrike" kern="1200" cap="none" normalizeH="0" baseline="0" dirty="0">
                <a:ln>
                  <a:noFill/>
                </a:ln>
                <a:effectLst/>
                <a:latin typeface="Calibri" panose="020F0502020204030204" pitchFamily="34" charset="0"/>
                <a:ea typeface="+mn-ea"/>
                <a:cs typeface="Calibri" panose="020F0502020204030204" pitchFamily="34" charset="0"/>
              </a:rPr>
              <a:t>(Source: https://www.bls.gov/oes/2023/may/oes151252.htm.)</a:t>
            </a:r>
          </a:p>
          <a:p>
            <a:pPr marR="0" defTabSz="914400" eaLnBrk="0" fontAlgn="base" latinLnBrk="0" hangingPunct="0">
              <a:lnSpc>
                <a:spcPct val="90000"/>
              </a:lnSpc>
              <a:spcBef>
                <a:spcPct val="20000"/>
              </a:spcBef>
              <a:spcAft>
                <a:spcPct val="0"/>
              </a:spcAft>
              <a:buClr>
                <a:srgbClr val="CE1126"/>
              </a:buClr>
              <a:buSzPct val="90000"/>
              <a:tabLst/>
            </a:pPr>
            <a:endParaRPr kumimoji="0" lang="en-US" altLang="en-US" b="1" i="0" u="none" strike="noStrike" kern="1200" cap="none" normalizeH="0" baseline="0" dirty="0">
              <a:ln>
                <a:noFill/>
              </a:ln>
              <a:effectLst/>
              <a:latin typeface="Calibri" panose="020F0502020204030204" pitchFamily="34" charset="0"/>
              <a:ea typeface="+mn-ea"/>
              <a:cs typeface="Calibri" panose="020F0502020204030204" pitchFamily="34" charset="0"/>
            </a:endParaRPr>
          </a:p>
        </p:txBody>
      </p:sp>
      <p:graphicFrame>
        <p:nvGraphicFramePr>
          <p:cNvPr id="9" name="Table 8">
            <a:extLst>
              <a:ext uri="{FF2B5EF4-FFF2-40B4-BE49-F238E27FC236}">
                <a16:creationId xmlns:a16="http://schemas.microsoft.com/office/drawing/2014/main" id="{03F21BC6-C385-54AA-02C6-CD22A8370E25}"/>
              </a:ext>
            </a:extLst>
          </p:cNvPr>
          <p:cNvGraphicFramePr>
            <a:graphicFrameLocks noGrp="1"/>
          </p:cNvGraphicFramePr>
          <p:nvPr>
            <p:extLst>
              <p:ext uri="{D42A27DB-BD31-4B8C-83A1-F6EECF244321}">
                <p14:modId xmlns:p14="http://schemas.microsoft.com/office/powerpoint/2010/main" val="3758611865"/>
              </p:ext>
            </p:extLst>
          </p:nvPr>
        </p:nvGraphicFramePr>
        <p:xfrm>
          <a:off x="876821" y="1966586"/>
          <a:ext cx="10095979" cy="3995808"/>
        </p:xfrm>
        <a:graphic>
          <a:graphicData uri="http://schemas.openxmlformats.org/drawingml/2006/table">
            <a:tbl>
              <a:tblPr firstRow="1" bandRow="1">
                <a:tableStyleId>{5C22544A-7EE6-4342-B048-85BDC9FD1C3A}</a:tableStyleId>
              </a:tblPr>
              <a:tblGrid>
                <a:gridCol w="911101">
                  <a:extLst>
                    <a:ext uri="{9D8B030D-6E8A-4147-A177-3AD203B41FA5}">
                      <a16:colId xmlns:a16="http://schemas.microsoft.com/office/drawing/2014/main" val="2029522875"/>
                    </a:ext>
                  </a:extLst>
                </a:gridCol>
                <a:gridCol w="1113770">
                  <a:extLst>
                    <a:ext uri="{9D8B030D-6E8A-4147-A177-3AD203B41FA5}">
                      <a16:colId xmlns:a16="http://schemas.microsoft.com/office/drawing/2014/main" val="1204317471"/>
                    </a:ext>
                  </a:extLst>
                </a:gridCol>
                <a:gridCol w="1082241">
                  <a:extLst>
                    <a:ext uri="{9D8B030D-6E8A-4147-A177-3AD203B41FA5}">
                      <a16:colId xmlns:a16="http://schemas.microsoft.com/office/drawing/2014/main" val="3761073861"/>
                    </a:ext>
                  </a:extLst>
                </a:gridCol>
                <a:gridCol w="1244376">
                  <a:extLst>
                    <a:ext uri="{9D8B030D-6E8A-4147-A177-3AD203B41FA5}">
                      <a16:colId xmlns:a16="http://schemas.microsoft.com/office/drawing/2014/main" val="209911177"/>
                    </a:ext>
                  </a:extLst>
                </a:gridCol>
                <a:gridCol w="1120525">
                  <a:extLst>
                    <a:ext uri="{9D8B030D-6E8A-4147-A177-3AD203B41FA5}">
                      <a16:colId xmlns:a16="http://schemas.microsoft.com/office/drawing/2014/main" val="971784815"/>
                    </a:ext>
                  </a:extLst>
                </a:gridCol>
                <a:gridCol w="1120525">
                  <a:extLst>
                    <a:ext uri="{9D8B030D-6E8A-4147-A177-3AD203B41FA5}">
                      <a16:colId xmlns:a16="http://schemas.microsoft.com/office/drawing/2014/main" val="1011964478"/>
                    </a:ext>
                  </a:extLst>
                </a:gridCol>
                <a:gridCol w="1262391">
                  <a:extLst>
                    <a:ext uri="{9D8B030D-6E8A-4147-A177-3AD203B41FA5}">
                      <a16:colId xmlns:a16="http://schemas.microsoft.com/office/drawing/2014/main" val="3771548394"/>
                    </a:ext>
                  </a:extLst>
                </a:gridCol>
                <a:gridCol w="1120525">
                  <a:extLst>
                    <a:ext uri="{9D8B030D-6E8A-4147-A177-3AD203B41FA5}">
                      <a16:colId xmlns:a16="http://schemas.microsoft.com/office/drawing/2014/main" val="2108734793"/>
                    </a:ext>
                  </a:extLst>
                </a:gridCol>
                <a:gridCol w="1120525">
                  <a:extLst>
                    <a:ext uri="{9D8B030D-6E8A-4147-A177-3AD203B41FA5}">
                      <a16:colId xmlns:a16="http://schemas.microsoft.com/office/drawing/2014/main" val="373343771"/>
                    </a:ext>
                  </a:extLst>
                </a:gridCol>
              </a:tblGrid>
              <a:tr h="1009416">
                <a:tc>
                  <a:txBody>
                    <a:bodyPr/>
                    <a:lstStyle/>
                    <a:p>
                      <a:pPr marL="0" marR="0" algn="ctr">
                        <a:lnSpc>
                          <a:spcPct val="107000"/>
                        </a:lnSpc>
                        <a:spcAft>
                          <a:spcPts val="800"/>
                        </a:spcAft>
                        <a:buNone/>
                      </a:pPr>
                      <a:r>
                        <a:rPr lang="en-US" sz="1600">
                          <a:effectLst/>
                        </a:rPr>
                        <a:t>STATE​</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dirty="0">
                          <a:effectLst/>
                        </a:rPr>
                        <a:t>LOCATION​</a:t>
                      </a:r>
                      <a:br>
                        <a:rPr lang="en-US" sz="1600" dirty="0">
                          <a:effectLst/>
                        </a:rPr>
                      </a:br>
                      <a:r>
                        <a:rPr lang="en-US" sz="1600" dirty="0">
                          <a:effectLst/>
                        </a:rPr>
                        <a:t>QUOTIENT​</a:t>
                      </a:r>
                      <a:endParaRPr lang="en-US" sz="1600" dirty="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H_MEAN​</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MEAN_PRSE​</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H_PCT10​</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H_PCT25​</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H_MEDIAN​</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H_PCT75​</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H_PCT90​</a:t>
                      </a:r>
                      <a:endParaRPr lang="en-US" sz="1600">
                        <a:effectLst/>
                        <a:latin typeface="Calibri" panose="020F0502020204030204" pitchFamily="34" charset="0"/>
                        <a:ea typeface="Calibri" panose="020F0502020204030204" pitchFamily="34" charset="0"/>
                      </a:endParaRPr>
                    </a:p>
                  </a:txBody>
                  <a:tcPr marL="51212" marR="51212" marT="0" marB="0" anchor="ctr"/>
                </a:tc>
                <a:extLst>
                  <a:ext uri="{0D108BD9-81ED-4DB2-BD59-A6C34878D82A}">
                    <a16:rowId xmlns:a16="http://schemas.microsoft.com/office/drawing/2014/main" val="4061099786"/>
                  </a:ext>
                </a:extLst>
              </a:tr>
              <a:tr h="373299">
                <a:tc>
                  <a:txBody>
                    <a:bodyPr/>
                    <a:lstStyle/>
                    <a:p>
                      <a:pPr marL="0" marR="0" algn="ctr">
                        <a:lnSpc>
                          <a:spcPct val="107000"/>
                        </a:lnSpc>
                        <a:spcAft>
                          <a:spcPts val="800"/>
                        </a:spcAft>
                        <a:buNone/>
                      </a:pPr>
                      <a:r>
                        <a:rPr lang="en-US" sz="1600">
                          <a:effectLst/>
                        </a:rPr>
                        <a:t>AL​</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0.76​</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53.19​</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1.5​</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29.58​</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37.73​</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49.39​</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64.57​</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81.29​</a:t>
                      </a:r>
                      <a:endParaRPr lang="en-US" sz="1600">
                        <a:effectLst/>
                        <a:latin typeface="Calibri" panose="020F0502020204030204" pitchFamily="34" charset="0"/>
                        <a:ea typeface="Calibri" panose="020F0502020204030204" pitchFamily="34" charset="0"/>
                      </a:endParaRPr>
                    </a:p>
                  </a:txBody>
                  <a:tcPr marL="51212" marR="51212" marT="0" marB="0" anchor="ctr"/>
                </a:tc>
                <a:extLst>
                  <a:ext uri="{0D108BD9-81ED-4DB2-BD59-A6C34878D82A}">
                    <a16:rowId xmlns:a16="http://schemas.microsoft.com/office/drawing/2014/main" val="781509915"/>
                  </a:ext>
                </a:extLst>
              </a:tr>
              <a:tr h="373299">
                <a:tc>
                  <a:txBody>
                    <a:bodyPr/>
                    <a:lstStyle/>
                    <a:p>
                      <a:pPr marL="0" marR="0" algn="ctr">
                        <a:lnSpc>
                          <a:spcPct val="107000"/>
                        </a:lnSpc>
                        <a:spcAft>
                          <a:spcPts val="800"/>
                        </a:spcAft>
                        <a:buNone/>
                      </a:pPr>
                      <a:r>
                        <a:rPr lang="en-US" sz="1600">
                          <a:effectLst/>
                        </a:rPr>
                        <a:t>AK​</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0.08​</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70.01​</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4.6​</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41.95​</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52.27​</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72.79​</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84.83​</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93.45​</a:t>
                      </a:r>
                      <a:endParaRPr lang="en-US" sz="1600">
                        <a:effectLst/>
                        <a:latin typeface="Calibri" panose="020F0502020204030204" pitchFamily="34" charset="0"/>
                        <a:ea typeface="Calibri" panose="020F0502020204030204" pitchFamily="34" charset="0"/>
                      </a:endParaRPr>
                    </a:p>
                  </a:txBody>
                  <a:tcPr marL="51212" marR="51212" marT="0" marB="0" anchor="ctr"/>
                </a:tc>
                <a:extLst>
                  <a:ext uri="{0D108BD9-81ED-4DB2-BD59-A6C34878D82A}">
                    <a16:rowId xmlns:a16="http://schemas.microsoft.com/office/drawing/2014/main" val="1034482811"/>
                  </a:ext>
                </a:extLst>
              </a:tr>
              <a:tr h="373299">
                <a:tc>
                  <a:txBody>
                    <a:bodyPr/>
                    <a:lstStyle/>
                    <a:p>
                      <a:pPr marL="0" marR="0" algn="ctr">
                        <a:lnSpc>
                          <a:spcPct val="107000"/>
                        </a:lnSpc>
                        <a:spcAft>
                          <a:spcPts val="800"/>
                        </a:spcAft>
                        <a:buNone/>
                      </a:pPr>
                      <a:r>
                        <a:rPr lang="en-US" sz="1600">
                          <a:effectLst/>
                        </a:rPr>
                        <a:t>AZ​</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1.13​</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61.56​</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1.6​</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37.72​</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45.77​</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59.22​</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69.85​</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84.83​</a:t>
                      </a:r>
                      <a:endParaRPr lang="en-US" sz="1600">
                        <a:effectLst/>
                        <a:latin typeface="Calibri" panose="020F0502020204030204" pitchFamily="34" charset="0"/>
                        <a:ea typeface="Calibri" panose="020F0502020204030204" pitchFamily="34" charset="0"/>
                      </a:endParaRPr>
                    </a:p>
                  </a:txBody>
                  <a:tcPr marL="51212" marR="51212" marT="0" marB="0" anchor="ctr"/>
                </a:tc>
                <a:extLst>
                  <a:ext uri="{0D108BD9-81ED-4DB2-BD59-A6C34878D82A}">
                    <a16:rowId xmlns:a16="http://schemas.microsoft.com/office/drawing/2014/main" val="1763479876"/>
                  </a:ext>
                </a:extLst>
              </a:tr>
              <a:tr h="373299">
                <a:tc>
                  <a:txBody>
                    <a:bodyPr/>
                    <a:lstStyle/>
                    <a:p>
                      <a:pPr marL="0" marR="0" algn="ctr">
                        <a:lnSpc>
                          <a:spcPct val="107000"/>
                        </a:lnSpc>
                        <a:spcAft>
                          <a:spcPts val="800"/>
                        </a:spcAft>
                        <a:buNone/>
                      </a:pPr>
                      <a:r>
                        <a:rPr lang="en-US" sz="1600">
                          <a:effectLst/>
                        </a:rPr>
                        <a:t>AR​</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0.41​</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42.37​</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4.8​</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14.13​</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27.96​</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44.3​</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53.97​</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64.05​</a:t>
                      </a:r>
                      <a:endParaRPr lang="en-US" sz="1600">
                        <a:effectLst/>
                        <a:latin typeface="Calibri" panose="020F0502020204030204" pitchFamily="34" charset="0"/>
                        <a:ea typeface="Calibri" panose="020F0502020204030204" pitchFamily="34" charset="0"/>
                      </a:endParaRPr>
                    </a:p>
                  </a:txBody>
                  <a:tcPr marL="51212" marR="51212" marT="0" marB="0" anchor="ctr"/>
                </a:tc>
                <a:extLst>
                  <a:ext uri="{0D108BD9-81ED-4DB2-BD59-A6C34878D82A}">
                    <a16:rowId xmlns:a16="http://schemas.microsoft.com/office/drawing/2014/main" val="4019374066"/>
                  </a:ext>
                </a:extLst>
              </a:tr>
              <a:tr h="373299">
                <a:tc>
                  <a:txBody>
                    <a:bodyPr/>
                    <a:lstStyle/>
                    <a:p>
                      <a:pPr marL="0" marR="0" algn="ctr">
                        <a:lnSpc>
                          <a:spcPct val="107000"/>
                        </a:lnSpc>
                        <a:spcAft>
                          <a:spcPts val="800"/>
                        </a:spcAft>
                        <a:buNone/>
                      </a:pPr>
                      <a:r>
                        <a:rPr lang="en-US" sz="1600">
                          <a:effectLst/>
                        </a:rPr>
                        <a:t>CA​</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1.55​</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83.55​</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0.8​</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49.64​</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65.04​</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81.09​</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100.92​</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108.97​</a:t>
                      </a:r>
                      <a:endParaRPr lang="en-US" sz="1600">
                        <a:effectLst/>
                        <a:latin typeface="Calibri" panose="020F0502020204030204" pitchFamily="34" charset="0"/>
                        <a:ea typeface="Calibri" panose="020F0502020204030204" pitchFamily="34" charset="0"/>
                      </a:endParaRPr>
                    </a:p>
                  </a:txBody>
                  <a:tcPr marL="51212" marR="51212" marT="0" marB="0" anchor="ctr"/>
                </a:tc>
                <a:extLst>
                  <a:ext uri="{0D108BD9-81ED-4DB2-BD59-A6C34878D82A}">
                    <a16:rowId xmlns:a16="http://schemas.microsoft.com/office/drawing/2014/main" val="2601841915"/>
                  </a:ext>
                </a:extLst>
              </a:tr>
              <a:tr h="373299">
                <a:tc>
                  <a:txBody>
                    <a:bodyPr/>
                    <a:lstStyle/>
                    <a:p>
                      <a:pPr marL="0" marR="0" algn="ctr">
                        <a:lnSpc>
                          <a:spcPct val="107000"/>
                        </a:lnSpc>
                        <a:spcAft>
                          <a:spcPts val="800"/>
                        </a:spcAft>
                        <a:buNone/>
                      </a:pPr>
                      <a:r>
                        <a:rPr lang="en-US" sz="1600">
                          <a:effectLst/>
                        </a:rPr>
                        <a:t>CO​</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1.47​</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69.92​</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1.1​</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41.62​</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50.73​</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64.89​</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80.44​</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99.25​</a:t>
                      </a:r>
                      <a:endParaRPr lang="en-US" sz="1600">
                        <a:effectLst/>
                        <a:latin typeface="Calibri" panose="020F0502020204030204" pitchFamily="34" charset="0"/>
                        <a:ea typeface="Calibri" panose="020F0502020204030204" pitchFamily="34" charset="0"/>
                      </a:endParaRPr>
                    </a:p>
                  </a:txBody>
                  <a:tcPr marL="51212" marR="51212" marT="0" marB="0" anchor="ctr"/>
                </a:tc>
                <a:extLst>
                  <a:ext uri="{0D108BD9-81ED-4DB2-BD59-A6C34878D82A}">
                    <a16:rowId xmlns:a16="http://schemas.microsoft.com/office/drawing/2014/main" val="975848286"/>
                  </a:ext>
                </a:extLst>
              </a:tr>
              <a:tr h="373299">
                <a:tc>
                  <a:txBody>
                    <a:bodyPr/>
                    <a:lstStyle/>
                    <a:p>
                      <a:pPr marL="0" marR="0" algn="ctr">
                        <a:lnSpc>
                          <a:spcPct val="107000"/>
                        </a:lnSpc>
                        <a:spcAft>
                          <a:spcPts val="800"/>
                        </a:spcAft>
                        <a:buNone/>
                      </a:pPr>
                      <a:r>
                        <a:rPr lang="en-US" sz="1600">
                          <a:effectLst/>
                        </a:rPr>
                        <a:t>CT​</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1.01​</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61.75​</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1.5​</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37.51​</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47.93​</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60.14​</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75.69​</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89.63​</a:t>
                      </a:r>
                      <a:endParaRPr lang="en-US" sz="1600">
                        <a:effectLst/>
                        <a:latin typeface="Calibri" panose="020F0502020204030204" pitchFamily="34" charset="0"/>
                        <a:ea typeface="Calibri" panose="020F0502020204030204" pitchFamily="34" charset="0"/>
                      </a:endParaRPr>
                    </a:p>
                  </a:txBody>
                  <a:tcPr marL="51212" marR="51212" marT="0" marB="0" anchor="ctr"/>
                </a:tc>
                <a:extLst>
                  <a:ext uri="{0D108BD9-81ED-4DB2-BD59-A6C34878D82A}">
                    <a16:rowId xmlns:a16="http://schemas.microsoft.com/office/drawing/2014/main" val="2504995943"/>
                  </a:ext>
                </a:extLst>
              </a:tr>
              <a:tr h="373299">
                <a:tc>
                  <a:txBody>
                    <a:bodyPr/>
                    <a:lstStyle/>
                    <a:p>
                      <a:pPr marL="0" marR="0" algn="ctr">
                        <a:lnSpc>
                          <a:spcPct val="107000"/>
                        </a:lnSpc>
                        <a:spcAft>
                          <a:spcPts val="800"/>
                        </a:spcAft>
                        <a:buNone/>
                      </a:pPr>
                      <a:r>
                        <a:rPr lang="en-US" sz="1600">
                          <a:effectLst/>
                        </a:rPr>
                        <a:t>DE​</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0.95​</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63.29​</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2​</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44.08​</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51.97​</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63.31​</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a:effectLst/>
                        </a:rPr>
                        <a:t>73.29​</a:t>
                      </a:r>
                      <a:endParaRPr lang="en-US" sz="1600">
                        <a:effectLst/>
                        <a:latin typeface="Calibri" panose="020F0502020204030204" pitchFamily="34" charset="0"/>
                        <a:ea typeface="Calibri" panose="020F0502020204030204" pitchFamily="34" charset="0"/>
                      </a:endParaRPr>
                    </a:p>
                  </a:txBody>
                  <a:tcPr marL="51212" marR="51212" marT="0" marB="0" anchor="ctr"/>
                </a:tc>
                <a:tc>
                  <a:txBody>
                    <a:bodyPr/>
                    <a:lstStyle/>
                    <a:p>
                      <a:pPr marL="0" marR="0" algn="ctr">
                        <a:lnSpc>
                          <a:spcPct val="107000"/>
                        </a:lnSpc>
                        <a:spcAft>
                          <a:spcPts val="800"/>
                        </a:spcAft>
                        <a:buNone/>
                      </a:pPr>
                      <a:r>
                        <a:rPr lang="en-US" sz="1600" dirty="0">
                          <a:effectLst/>
                        </a:rPr>
                        <a:t>84.04​</a:t>
                      </a:r>
                      <a:endParaRPr lang="en-US" sz="1600" dirty="0">
                        <a:effectLst/>
                        <a:latin typeface="Calibri" panose="020F0502020204030204" pitchFamily="34" charset="0"/>
                        <a:ea typeface="Calibri" panose="020F0502020204030204" pitchFamily="34" charset="0"/>
                      </a:endParaRPr>
                    </a:p>
                  </a:txBody>
                  <a:tcPr marL="51212" marR="51212" marT="0" marB="0" anchor="ctr"/>
                </a:tc>
                <a:extLst>
                  <a:ext uri="{0D108BD9-81ED-4DB2-BD59-A6C34878D82A}">
                    <a16:rowId xmlns:a16="http://schemas.microsoft.com/office/drawing/2014/main" val="1050419456"/>
                  </a:ext>
                </a:extLst>
              </a:tr>
            </a:tbl>
          </a:graphicData>
        </a:graphic>
      </p:graphicFrame>
    </p:spTree>
    <p:extLst>
      <p:ext uri="{BB962C8B-B14F-4D97-AF65-F5344CB8AC3E}">
        <p14:creationId xmlns:p14="http://schemas.microsoft.com/office/powerpoint/2010/main" val="571143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2B3F2-F1C7-A75D-38C0-16030AA8918B}"/>
            </a:ext>
          </a:extLst>
        </p:cNvPr>
        <p:cNvGrpSpPr/>
        <p:nvPr/>
      </p:nvGrpSpPr>
      <p:grpSpPr>
        <a:xfrm>
          <a:off x="0" y="0"/>
          <a:ext cx="0" cy="0"/>
          <a:chOff x="0" y="0"/>
          <a:chExt cx="0" cy="0"/>
        </a:xfrm>
      </p:grpSpPr>
      <p:sp>
        <p:nvSpPr>
          <p:cNvPr id="16" name="Title 15">
            <a:extLst>
              <a:ext uri="{FF2B5EF4-FFF2-40B4-BE49-F238E27FC236}">
                <a16:creationId xmlns:a16="http://schemas.microsoft.com/office/drawing/2014/main" id="{6DE8F4D4-4E87-3EDE-FFEF-F1745250517D}"/>
              </a:ext>
              <a:ext uri="{C183D7F6-B498-43B3-948B-1728B52AA6E4}">
                <adec:decorative xmlns:adec="http://schemas.microsoft.com/office/drawing/2017/decorative" val="0"/>
              </a:ext>
            </a:extLst>
          </p:cNvPr>
          <p:cNvSpPr>
            <a:spLocks noGrp="1"/>
          </p:cNvSpPr>
          <p:nvPr>
            <p:ph type="title" idx="4294967295"/>
          </p:nvPr>
        </p:nvSpPr>
        <p:spPr>
          <a:xfrm>
            <a:off x="6594765" y="2398977"/>
            <a:ext cx="5339195" cy="1036374"/>
          </a:xfrm>
        </p:spPr>
        <p:txBody>
          <a:bodyPr anchor="ctr"/>
          <a:lstStyle/>
          <a:p>
            <a:r>
              <a:rPr lang="en-US" dirty="0"/>
              <a:t>All columns and more shown with Linked </a:t>
            </a:r>
            <a:r>
              <a:rPr lang="en-US" dirty="0" err="1"/>
              <a:t>Micromaps</a:t>
            </a:r>
            <a:endParaRPr lang="en-US" dirty="0"/>
          </a:p>
        </p:txBody>
      </p:sp>
      <p:pic>
        <p:nvPicPr>
          <p:cNvPr id="4" name="image5.png" descr="Diagram&#10;&#10;AI-generated content may be incorrect.">
            <a:extLst>
              <a:ext uri="{FF2B5EF4-FFF2-40B4-BE49-F238E27FC236}">
                <a16:creationId xmlns:a16="http://schemas.microsoft.com/office/drawing/2014/main" id="{944FC9B8-AAFE-B77E-0733-937F352A928E}"/>
              </a:ext>
            </a:extLst>
          </p:cNvPr>
          <p:cNvPicPr/>
          <p:nvPr/>
        </p:nvPicPr>
        <p:blipFill rotWithShape="1">
          <a:blip r:embed="rId2"/>
          <a:srcRect t="4306" b="6528"/>
          <a:stretch>
            <a:fillRect/>
          </a:stretch>
        </p:blipFill>
        <p:spPr bwMode="auto">
          <a:xfrm>
            <a:off x="685185" y="469338"/>
            <a:ext cx="6097579" cy="57741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6023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42CF9-A922-4FD0-87F2-232025E05197}"/>
            </a:ext>
          </a:extLst>
        </p:cNvPr>
        <p:cNvGrpSpPr/>
        <p:nvPr/>
      </p:nvGrpSpPr>
      <p:grpSpPr>
        <a:xfrm>
          <a:off x="0" y="0"/>
          <a:ext cx="0" cy="0"/>
          <a:chOff x="0" y="0"/>
          <a:chExt cx="0" cy="0"/>
        </a:xfrm>
      </p:grpSpPr>
      <p:pic>
        <p:nvPicPr>
          <p:cNvPr id="3" name="image6.png">
            <a:extLst>
              <a:ext uri="{FF2B5EF4-FFF2-40B4-BE49-F238E27FC236}">
                <a16:creationId xmlns:a16="http://schemas.microsoft.com/office/drawing/2014/main" id="{987088E3-D271-53CF-2C2C-38A838DD3385}"/>
              </a:ext>
            </a:extLst>
          </p:cNvPr>
          <p:cNvPicPr/>
          <p:nvPr/>
        </p:nvPicPr>
        <p:blipFill>
          <a:blip r:embed="rId2" cstate="print">
            <a:extLst>
              <a:ext uri="{28A0092B-C50C-407E-A947-70E740481C1C}">
                <a14:useLocalDpi xmlns:a14="http://schemas.microsoft.com/office/drawing/2010/main" val="0"/>
              </a:ext>
            </a:extLst>
          </a:blip>
          <a:srcRect t="5417" b="5417"/>
          <a:stretch>
            <a:fillRect/>
          </a:stretch>
        </p:blipFill>
        <p:spPr bwMode="auto">
          <a:xfrm>
            <a:off x="785394" y="385763"/>
            <a:ext cx="5829300" cy="6115050"/>
          </a:xfrm>
          <a:prstGeom prst="rect">
            <a:avLst/>
          </a:prstGeom>
          <a:ln>
            <a:noFill/>
          </a:ln>
          <a:extLst>
            <a:ext uri="{53640926-AAD7-44D8-BBD7-CCE9431645EC}">
              <a14:shadowObscured xmlns:a14="http://schemas.microsoft.com/office/drawing/2010/main"/>
            </a:ext>
          </a:extLst>
        </p:spPr>
      </p:pic>
      <p:sp>
        <p:nvSpPr>
          <p:cNvPr id="4" name="Content Placeholder 3">
            <a:extLst>
              <a:ext uri="{FF2B5EF4-FFF2-40B4-BE49-F238E27FC236}">
                <a16:creationId xmlns:a16="http://schemas.microsoft.com/office/drawing/2014/main" id="{E752591F-BED0-B625-371D-1CB6C6EB3E40}"/>
              </a:ext>
            </a:extLst>
          </p:cNvPr>
          <p:cNvSpPr txBox="1">
            <a:spLocks/>
          </p:cNvSpPr>
          <p:nvPr/>
        </p:nvSpPr>
        <p:spPr>
          <a:xfrm>
            <a:off x="6614694" y="357187"/>
            <a:ext cx="5082006" cy="3865536"/>
          </a:xfrm>
          <a:prstGeom prst="rect">
            <a:avLst/>
          </a:prstGeom>
        </p:spPr>
        <p:txBody>
          <a:bodyPr/>
          <a:lstStyle>
            <a:lvl1pPr marL="342900" indent="-342900" algn="l" rtl="0" eaLnBrk="0" fontAlgn="base" hangingPunct="0">
              <a:spcBef>
                <a:spcPct val="20000"/>
              </a:spcBef>
              <a:spcAft>
                <a:spcPct val="0"/>
              </a:spcAft>
              <a:buClr>
                <a:srgbClr val="CE1126"/>
              </a:buClr>
              <a:buSzPct val="90000"/>
              <a:buFont typeface="Wingdings" pitchFamily="2" charset="2"/>
              <a:buChar char=""/>
              <a:defRPr sz="3200" kern="1200">
                <a:solidFill>
                  <a:srgbClr val="192168"/>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rgbClr val="CE1126"/>
              </a:buClr>
              <a:buSzPct val="90000"/>
              <a:buFont typeface="Wingdings 3" pitchFamily="18" charset="2"/>
              <a:buChar char=""/>
              <a:defRPr sz="2800" kern="1200">
                <a:solidFill>
                  <a:srgbClr val="192168"/>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lr>
                <a:srgbClr val="CE1126"/>
              </a:buClr>
              <a:buSzPct val="90000"/>
              <a:buFont typeface="Calibri" pitchFamily="34" charset="0"/>
              <a:buChar char="–"/>
              <a:defRPr sz="2400" kern="1200">
                <a:solidFill>
                  <a:srgbClr val="192168"/>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lr>
                <a:srgbClr val="CE1126"/>
              </a:buClr>
              <a:buSzPct val="90000"/>
              <a:buFont typeface="Arial" charset="0"/>
              <a:buChar char="•"/>
              <a:defRPr sz="2000" kern="1200">
                <a:solidFill>
                  <a:srgbClr val="192168"/>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Font typeface="Wingdings" pitchFamily="2" charset="2"/>
              <a:buChar char="v"/>
              <a:defRPr sz="2000" kern="1200">
                <a:solidFill>
                  <a:srgbClr val="000000"/>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Two variables – Employment and wages</a:t>
            </a:r>
          </a:p>
          <a:p>
            <a:pPr marL="0" indent="0" algn="ctr">
              <a:buNone/>
            </a:pPr>
            <a:endParaRPr lang="en-US" sz="2800" dirty="0"/>
          </a:p>
          <a:p>
            <a:r>
              <a:rPr lang="en-US" sz="2800" dirty="0"/>
              <a:t>Scatterplot with </a:t>
            </a:r>
            <a:r>
              <a:rPr lang="en-US" sz="2800" dirty="0" err="1"/>
              <a:t>lowess</a:t>
            </a:r>
            <a:r>
              <a:rPr lang="en-US" sz="2800" dirty="0"/>
              <a:t> - local linear</a:t>
            </a:r>
          </a:p>
          <a:p>
            <a:r>
              <a:rPr lang="en-US" sz="2800" dirty="0"/>
              <a:t>Compares wages for sub-regions: Metro and Rural</a:t>
            </a:r>
          </a:p>
          <a:p>
            <a:r>
              <a:rPr lang="en-US" sz="2800" dirty="0"/>
              <a:t>Vertical dotted line: national wage</a:t>
            </a:r>
          </a:p>
          <a:p>
            <a:pPr marL="0" indent="0">
              <a:buFont typeface="Wingdings" pitchFamily="2" charset="2"/>
              <a:buNone/>
            </a:pPr>
            <a:endParaRPr lang="en-US" sz="2000" dirty="0"/>
          </a:p>
        </p:txBody>
      </p:sp>
    </p:spTree>
    <p:extLst>
      <p:ext uri="{BB962C8B-B14F-4D97-AF65-F5344CB8AC3E}">
        <p14:creationId xmlns:p14="http://schemas.microsoft.com/office/powerpoint/2010/main" val="3454797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4E9E9-241D-72AC-D6B7-E1F65F80FEC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ACBD4A-DFF7-E078-96E9-F8FE7A39F3D3}"/>
              </a:ext>
            </a:extLst>
          </p:cNvPr>
          <p:cNvSpPr>
            <a:spLocks noGrp="1"/>
          </p:cNvSpPr>
          <p:nvPr>
            <p:ph type="title"/>
          </p:nvPr>
        </p:nvSpPr>
        <p:spPr/>
        <p:txBody>
          <a:bodyPr/>
          <a:lstStyle/>
          <a:p>
            <a:r>
              <a:rPr lang="en-US" dirty="0">
                <a:solidFill>
                  <a:srgbClr val="464A6E"/>
                </a:solidFill>
              </a:rPr>
              <a:t>Summary</a:t>
            </a:r>
          </a:p>
        </p:txBody>
      </p:sp>
      <p:sp>
        <p:nvSpPr>
          <p:cNvPr id="4" name="Content Placeholder 3">
            <a:extLst>
              <a:ext uri="{FF2B5EF4-FFF2-40B4-BE49-F238E27FC236}">
                <a16:creationId xmlns:a16="http://schemas.microsoft.com/office/drawing/2014/main" id="{BE3806D2-A90C-BFBB-CC11-BCF6EC605ADD}"/>
              </a:ext>
            </a:extLst>
          </p:cNvPr>
          <p:cNvSpPr>
            <a:spLocks noGrp="1"/>
          </p:cNvSpPr>
          <p:nvPr>
            <p:ph idx="1"/>
          </p:nvPr>
        </p:nvSpPr>
        <p:spPr/>
        <p:txBody>
          <a:bodyPr/>
          <a:lstStyle/>
          <a:p>
            <a:pPr lvl="0"/>
            <a:r>
              <a:rPr lang="en-US" dirty="0"/>
              <a:t>Demonstrated how linked </a:t>
            </a:r>
            <a:r>
              <a:rPr lang="en-US" dirty="0" err="1"/>
              <a:t>micromaps</a:t>
            </a:r>
            <a:r>
              <a:rPr lang="en-US" dirty="0"/>
              <a:t> are an improvement over choropleth maps and tables</a:t>
            </a:r>
          </a:p>
          <a:p>
            <a:pPr lvl="0"/>
            <a:r>
              <a:rPr lang="en-US" dirty="0"/>
              <a:t>R Shiny app and Shiny gadget coming soon (ease of use)</a:t>
            </a:r>
          </a:p>
          <a:p>
            <a:pPr lvl="0"/>
            <a:r>
              <a:rPr lang="en-US" dirty="0" err="1"/>
              <a:t>FedCASIC</a:t>
            </a:r>
            <a:r>
              <a:rPr lang="en-US" dirty="0"/>
              <a:t> Wednesday at 1:00pm, Session 4A: Sampling and Response:</a:t>
            </a:r>
          </a:p>
          <a:p>
            <a:pPr lvl="1"/>
            <a:r>
              <a:rPr lang="en-US" i="1" dirty="0"/>
              <a:t>Use of Linked </a:t>
            </a:r>
            <a:r>
              <a:rPr lang="en-US" i="1" dirty="0" err="1"/>
              <a:t>Micromaps</a:t>
            </a:r>
            <a:r>
              <a:rPr lang="en-US" i="1" dirty="0"/>
              <a:t> for Understanding Empirical Effects of Unit Nonresponse</a:t>
            </a:r>
            <a:r>
              <a:rPr lang="en-US" dirty="0"/>
              <a:t>,</a:t>
            </a:r>
            <a:r>
              <a:rPr lang="en-US" i="1" dirty="0"/>
              <a:t> </a:t>
            </a:r>
            <a:r>
              <a:rPr lang="en-US" dirty="0"/>
              <a:t>Darcy Steeg Morris, US Census Bureau</a:t>
            </a:r>
          </a:p>
        </p:txBody>
      </p:sp>
    </p:spTree>
    <p:extLst>
      <p:ext uri="{BB962C8B-B14F-4D97-AF65-F5344CB8AC3E}">
        <p14:creationId xmlns:p14="http://schemas.microsoft.com/office/powerpoint/2010/main" val="2276370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82EEDA-A994-42A4-B4FC-8939FCA10D79}"/>
              </a:ext>
            </a:extLst>
          </p:cNvPr>
          <p:cNvSpPr>
            <a:spLocks noGrp="1"/>
          </p:cNvSpPr>
          <p:nvPr>
            <p:ph type="title" idx="4294967295"/>
          </p:nvPr>
        </p:nvSpPr>
        <p:spPr/>
        <p:txBody>
          <a:bodyPr/>
          <a:lstStyle/>
          <a:p>
            <a:r>
              <a:rPr lang="en-US" dirty="0"/>
              <a:t>Contact Information</a:t>
            </a:r>
          </a:p>
        </p:txBody>
      </p:sp>
      <p:sp>
        <p:nvSpPr>
          <p:cNvPr id="3" name="Subtitle 2"/>
          <p:cNvSpPr txBox="1">
            <a:spLocks/>
          </p:cNvSpPr>
          <p:nvPr/>
        </p:nvSpPr>
        <p:spPr>
          <a:xfrm>
            <a:off x="495300" y="1828800"/>
            <a:ext cx="11201400" cy="3811386"/>
          </a:xfrm>
          <a:prstGeom prst="rect">
            <a:avLst/>
          </a:prstGeom>
        </p:spPr>
        <p:txBody>
          <a:bodyPr/>
          <a:lstStyle>
            <a:lvl1pPr marL="0" indent="0" algn="ctr" defTabSz="914400" rtl="0" eaLnBrk="1" latinLnBrk="0" hangingPunct="1">
              <a:lnSpc>
                <a:spcPts val="3400"/>
              </a:lnSpc>
              <a:spcBef>
                <a:spcPts val="600"/>
              </a:spcBef>
              <a:buFont typeface="Arial" panose="020B0604020202020204" pitchFamily="34" charset="0"/>
              <a:buNone/>
              <a:defRPr sz="32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ts val="3700"/>
              </a:lnSpc>
              <a:spcBef>
                <a:spcPts val="6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a:ea typeface="+mn-ea"/>
                <a:cs typeface="+mn-cs"/>
              </a:rPr>
              <a:t>Randall Powers</a:t>
            </a:r>
          </a:p>
          <a:p>
            <a:pPr marL="0" marR="0" lvl="0" indent="0" algn="ctr" defTabSz="914400" rtl="0" eaLnBrk="1" fontAlgn="auto" latinLnBrk="0" hangingPunct="1">
              <a:lnSpc>
                <a:spcPts val="3700"/>
              </a:lnSpc>
              <a:spcBef>
                <a:spcPts val="6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Mathematical Statistician</a:t>
            </a:r>
          </a:p>
          <a:p>
            <a:pPr marL="0" marR="0" lvl="0" indent="0" algn="ctr" defTabSz="914400" rtl="0" eaLnBrk="1" fontAlgn="auto" latinLnBrk="0" hangingPunct="1">
              <a:lnSpc>
                <a:spcPts val="3700"/>
              </a:lnSpc>
              <a:spcBef>
                <a:spcPts val="6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Office of Survey Methods Research</a:t>
            </a:r>
          </a:p>
          <a:p>
            <a:pPr marL="0" marR="0" lvl="0" indent="0" algn="ctr" defTabSz="914400" rtl="0" eaLnBrk="1" fontAlgn="auto" latinLnBrk="0" hangingPunct="1">
              <a:lnSpc>
                <a:spcPts val="3700"/>
              </a:lnSpc>
              <a:spcBef>
                <a:spcPts val="6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powers.randall@bls.gov</a:t>
            </a:r>
          </a:p>
          <a:p>
            <a:pPr marL="0" marR="0" lvl="0" indent="0" algn="ctr" defTabSz="914400" rtl="0" eaLnBrk="1" fontAlgn="auto" latinLnBrk="0" hangingPunct="1">
              <a:lnSpc>
                <a:spcPts val="3700"/>
              </a:lnSpc>
              <a:spcBef>
                <a:spcPts val="6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D059CBE6-0DF6-C320-F98D-54C1152DC46A}"/>
              </a:ext>
            </a:extLst>
          </p:cNvPr>
          <p:cNvSpPr txBox="1"/>
          <p:nvPr/>
        </p:nvSpPr>
        <p:spPr>
          <a:xfrm>
            <a:off x="1003300" y="5123256"/>
            <a:ext cx="6775829" cy="923330"/>
          </a:xfrm>
          <a:prstGeom prst="rect">
            <a:avLst/>
          </a:prstGeom>
          <a:noFill/>
        </p:spPr>
        <p:txBody>
          <a:bodyPr wrap="none" rtlCol="0">
            <a:spAutoFit/>
          </a:bodyPr>
          <a:lstStyle/>
          <a:p>
            <a:r>
              <a:rPr lang="en-US" dirty="0">
                <a:hlinkClick r:id="rId3"/>
              </a:rPr>
              <a:t>[2604.12773] A Shiny </a:t>
            </a:r>
            <a:r>
              <a:rPr lang="en-US" dirty="0" err="1">
                <a:hlinkClick r:id="rId3"/>
              </a:rPr>
              <a:t>micromapST</a:t>
            </a:r>
            <a:r>
              <a:rPr lang="en-US" dirty="0">
                <a:hlinkClick r:id="rId3"/>
              </a:rPr>
              <a:t> App</a:t>
            </a:r>
            <a:r>
              <a:rPr lang="en-US" dirty="0">
                <a:solidFill>
                  <a:schemeClr val="bg1">
                    <a:lumMod val="95000"/>
                  </a:schemeClr>
                </a:solidFill>
              </a:rPr>
              <a:t>, </a:t>
            </a:r>
            <a:r>
              <a:rPr lang="en-US" dirty="0" err="1">
                <a:solidFill>
                  <a:schemeClr val="bg1">
                    <a:lumMod val="95000"/>
                  </a:schemeClr>
                </a:solidFill>
              </a:rPr>
              <a:t>arXiv</a:t>
            </a:r>
            <a:endParaRPr lang="en-US" dirty="0">
              <a:solidFill>
                <a:schemeClr val="bg1">
                  <a:lumMod val="95000"/>
                </a:schemeClr>
              </a:solidFill>
            </a:endParaRPr>
          </a:p>
          <a:p>
            <a:endParaRPr lang="en-US" dirty="0"/>
          </a:p>
          <a:p>
            <a:r>
              <a:rPr lang="en-US" dirty="0">
                <a:hlinkClick r:id="rId4"/>
              </a:rPr>
              <a:t>[2411.04211] Using Linked </a:t>
            </a:r>
            <a:r>
              <a:rPr lang="en-US" dirty="0" err="1">
                <a:hlinkClick r:id="rId4"/>
              </a:rPr>
              <a:t>Micromaps</a:t>
            </a:r>
            <a:r>
              <a:rPr lang="en-US" dirty="0">
                <a:hlinkClick r:id="rId4"/>
              </a:rPr>
              <a:t> for Evidence-Based Policy</a:t>
            </a:r>
            <a:r>
              <a:rPr lang="en-US" dirty="0">
                <a:solidFill>
                  <a:schemeClr val="bg1">
                    <a:lumMod val="95000"/>
                  </a:schemeClr>
                </a:solidFill>
              </a:rPr>
              <a:t>, </a:t>
            </a:r>
            <a:r>
              <a:rPr lang="en-US" dirty="0" err="1">
                <a:solidFill>
                  <a:schemeClr val="bg1">
                    <a:lumMod val="95000"/>
                  </a:schemeClr>
                </a:solidFill>
              </a:rPr>
              <a:t>arXiv</a:t>
            </a:r>
            <a:endParaRPr lang="en-US" dirty="0">
              <a:solidFill>
                <a:schemeClr val="bg1">
                  <a:lumMod val="95000"/>
                </a:schemeClr>
              </a:solidFill>
            </a:endParaRPr>
          </a:p>
        </p:txBody>
      </p:sp>
      <p:sp>
        <p:nvSpPr>
          <p:cNvPr id="5" name="TextBox 4">
            <a:extLst>
              <a:ext uri="{FF2B5EF4-FFF2-40B4-BE49-F238E27FC236}">
                <a16:creationId xmlns:a16="http://schemas.microsoft.com/office/drawing/2014/main" id="{1F2BC5E9-6D34-3411-4239-A29011CF3AFF}"/>
              </a:ext>
            </a:extLst>
          </p:cNvPr>
          <p:cNvSpPr txBox="1"/>
          <p:nvPr/>
        </p:nvSpPr>
        <p:spPr>
          <a:xfrm>
            <a:off x="1016000" y="4673600"/>
            <a:ext cx="4823821" cy="369332"/>
          </a:xfrm>
          <a:prstGeom prst="rect">
            <a:avLst/>
          </a:prstGeom>
          <a:noFill/>
        </p:spPr>
        <p:txBody>
          <a:bodyPr wrap="none" rtlCol="0">
            <a:spAutoFit/>
          </a:bodyPr>
          <a:lstStyle/>
          <a:p>
            <a:r>
              <a:rPr lang="en-US" b="1" dirty="0">
                <a:solidFill>
                  <a:schemeClr val="bg1">
                    <a:lumMod val="95000"/>
                  </a:schemeClr>
                </a:solidFill>
              </a:rPr>
              <a:t>References – search for Randall Powers on </a:t>
            </a:r>
            <a:r>
              <a:rPr lang="en-US" b="1" dirty="0" err="1">
                <a:solidFill>
                  <a:schemeClr val="bg1">
                    <a:lumMod val="95000"/>
                  </a:schemeClr>
                </a:solidFill>
              </a:rPr>
              <a:t>arXiv</a:t>
            </a:r>
            <a:r>
              <a:rPr lang="en-US" b="1" dirty="0">
                <a:solidFill>
                  <a:schemeClr val="bg1">
                    <a:lumMod val="95000"/>
                  </a:schemeClr>
                </a:solidFill>
              </a:rPr>
              <a:t>:</a:t>
            </a:r>
          </a:p>
        </p:txBody>
      </p:sp>
    </p:spTree>
    <p:extLst>
      <p:ext uri="{BB962C8B-B14F-4D97-AF65-F5344CB8AC3E}">
        <p14:creationId xmlns:p14="http://schemas.microsoft.com/office/powerpoint/2010/main" val="370876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Outline &amp; Goal</a:t>
            </a:r>
            <a:endParaRPr lang="en-US" dirty="0">
              <a:solidFill>
                <a:srgbClr val="464A6E"/>
              </a:solidFill>
            </a:endParaRPr>
          </a:p>
        </p:txBody>
      </p:sp>
      <p:sp>
        <p:nvSpPr>
          <p:cNvPr id="4" name="Content Placeholder 3"/>
          <p:cNvSpPr>
            <a:spLocks noGrp="1"/>
          </p:cNvSpPr>
          <p:nvPr>
            <p:ph idx="1"/>
          </p:nvPr>
        </p:nvSpPr>
        <p:spPr/>
        <p:txBody>
          <a:bodyPr/>
          <a:lstStyle/>
          <a:p>
            <a:r>
              <a:rPr lang="en-US" sz="2400" dirty="0"/>
              <a:t>Introduce linked </a:t>
            </a:r>
            <a:r>
              <a:rPr lang="en-US" sz="2400" dirty="0" err="1"/>
              <a:t>micromaps</a:t>
            </a:r>
            <a:endParaRPr lang="en-US" sz="2400" dirty="0"/>
          </a:p>
          <a:p>
            <a:r>
              <a:rPr lang="en-US" sz="2400" dirty="0"/>
              <a:t>Discuss current ways of visualizing U.S. state level data</a:t>
            </a:r>
          </a:p>
          <a:p>
            <a:r>
              <a:rPr lang="en-US" sz="2400" dirty="0"/>
              <a:t>Show examples of </a:t>
            </a:r>
            <a:r>
              <a:rPr lang="en-US" sz="2400" dirty="0" err="1"/>
              <a:t>micromaps</a:t>
            </a:r>
            <a:r>
              <a:rPr lang="en-US" sz="2400" dirty="0"/>
              <a:t> with data from Quarterly Census of Employment and Wages and Occupational Employment and Wage Statistics</a:t>
            </a:r>
          </a:p>
          <a:p>
            <a:r>
              <a:rPr lang="en-US" sz="2400" dirty="0"/>
              <a:t>Another </a:t>
            </a:r>
            <a:r>
              <a:rPr lang="en-US" sz="2400" dirty="0" err="1"/>
              <a:t>FedCASIC</a:t>
            </a:r>
            <a:r>
              <a:rPr lang="en-US" sz="2400" dirty="0"/>
              <a:t> talk</a:t>
            </a:r>
          </a:p>
          <a:p>
            <a:pPr marL="0" indent="0">
              <a:buNone/>
            </a:pPr>
            <a:endParaRPr lang="en-US" sz="2400" dirty="0"/>
          </a:p>
          <a:p>
            <a:r>
              <a:rPr lang="en-US" sz="2400" b="1" u="sng" dirty="0"/>
              <a:t>GOAL</a:t>
            </a:r>
            <a:r>
              <a:rPr lang="en-US" sz="2400" dirty="0"/>
              <a:t>: To introduce linked </a:t>
            </a:r>
            <a:r>
              <a:rPr lang="en-US" sz="2400" dirty="0" err="1"/>
              <a:t>micromaps</a:t>
            </a:r>
            <a:r>
              <a:rPr lang="en-US" sz="2400" dirty="0"/>
              <a:t> and show how they can be used for improved visualization of official statistics and data exploration</a:t>
            </a:r>
          </a:p>
          <a:p>
            <a:endParaRPr lang="en-US" sz="2800" dirty="0"/>
          </a:p>
          <a:p>
            <a:pPr marL="0" lvl="0" indent="0">
              <a:buNone/>
            </a:pPr>
            <a:endParaRPr lang="en-US" dirty="0"/>
          </a:p>
        </p:txBody>
      </p:sp>
    </p:spTree>
    <p:extLst>
      <p:ext uri="{BB962C8B-B14F-4D97-AF65-F5344CB8AC3E}">
        <p14:creationId xmlns:p14="http://schemas.microsoft.com/office/powerpoint/2010/main" val="63332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C5D86D4-BC38-42F3-A594-ABEE03F264DC}"/>
              </a:ext>
              <a:ext uri="{C183D7F6-B498-43B3-948B-1728B52AA6E4}">
                <adec:decorative xmlns:adec="http://schemas.microsoft.com/office/drawing/2017/decorative" val="0"/>
              </a:ext>
            </a:extLst>
          </p:cNvPr>
          <p:cNvSpPr>
            <a:spLocks noGrp="1"/>
          </p:cNvSpPr>
          <p:nvPr>
            <p:ph type="title" idx="4294967295"/>
          </p:nvPr>
        </p:nvSpPr>
        <p:spPr>
          <a:xfrm>
            <a:off x="495300" y="2200602"/>
            <a:ext cx="11149854" cy="1036374"/>
          </a:xfrm>
        </p:spPr>
        <p:txBody>
          <a:bodyPr anchor="ctr"/>
          <a:lstStyle/>
          <a:p>
            <a:r>
              <a:rPr lang="en-US" sz="4800" dirty="0"/>
              <a:t>What is a Linked </a:t>
            </a:r>
            <a:r>
              <a:rPr lang="en-US" sz="4800" dirty="0" err="1"/>
              <a:t>Micromap</a:t>
            </a:r>
            <a:r>
              <a:rPr lang="en-US" sz="4800" dirty="0"/>
              <a:t>?</a:t>
            </a:r>
          </a:p>
        </p:txBody>
      </p:sp>
    </p:spTree>
    <p:extLst>
      <p:ext uri="{BB962C8B-B14F-4D97-AF65-F5344CB8AC3E}">
        <p14:creationId xmlns:p14="http://schemas.microsoft.com/office/powerpoint/2010/main" val="934453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23DDC1B-C1A1-54EC-7923-7ACD37553650}"/>
              </a:ext>
            </a:extLst>
          </p:cNvPr>
          <p:cNvSpPr txBox="1">
            <a:spLocks/>
          </p:cNvSpPr>
          <p:nvPr/>
        </p:nvSpPr>
        <p:spPr>
          <a:xfrm>
            <a:off x="774192" y="1051106"/>
            <a:ext cx="3769865" cy="475578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01638" marR="0" lvl="0" indent="-401638" algn="l" defTabSz="685800" rtl="0" eaLnBrk="1" fontAlgn="auto" latinLnBrk="0" hangingPunct="1">
              <a:lnSpc>
                <a:spcPct val="90000"/>
              </a:lnSpc>
              <a:spcBef>
                <a:spcPts val="75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err="1">
                <a:ln>
                  <a:noFill/>
                </a:ln>
                <a:solidFill>
                  <a:srgbClr val="002060"/>
                </a:solidFill>
                <a:effectLst/>
                <a:uLnTx/>
                <a:uFillTx/>
                <a:latin typeface="Calibri" panose="020F0502020204030204"/>
                <a:ea typeface="+mn-ea"/>
                <a:cs typeface="+mn-cs"/>
              </a:rPr>
              <a:t>Micromaps</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used for geographically indexed data </a:t>
            </a:r>
          </a:p>
          <a:p>
            <a:pPr marL="401638" marR="0" lvl="0" indent="-401638" algn="l" defTabSz="685800" rtl="0" eaLnBrk="1" fontAlgn="auto" latinLnBrk="0" hangingPunct="1">
              <a:lnSpc>
                <a:spcPct val="90000"/>
              </a:lnSpc>
              <a:spcBef>
                <a:spcPts val="75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Two R packages</a:t>
            </a:r>
          </a:p>
          <a:p>
            <a:pPr marL="1087438" marR="0" lvl="3" indent="-401638" algn="l" defTabSz="685800" rtl="0" eaLnBrk="1" fontAlgn="auto" latinLnBrk="0" hangingPunct="1">
              <a:lnSpc>
                <a:spcPct val="90000"/>
              </a:lnSpc>
              <a:spcBef>
                <a:spcPts val="375"/>
              </a:spcBef>
              <a:spcAft>
                <a:spcPts val="600"/>
              </a:spcAft>
              <a:buClrTx/>
              <a:buSzTx/>
              <a:buFont typeface="Arial" panose="020B0604020202020204" pitchFamily="34" charset="0"/>
              <a:buChar char="•"/>
              <a:tabLst/>
              <a:defRPr/>
            </a:pPr>
            <a:r>
              <a:rPr kumimoji="0" lang="en-US" sz="2350" b="1" i="0" u="none" strike="noStrike" kern="120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micromap</a:t>
            </a:r>
            <a:endParaRPr kumimoji="0" lang="en-US" sz="2350" b="1" i="0" u="none" strike="noStrike" kern="120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endParaRPr>
          </a:p>
          <a:p>
            <a:pPr marL="1087438" marR="0" lvl="3" indent="-401638" algn="l" defTabSz="685800" rtl="0" eaLnBrk="1" fontAlgn="auto" latinLnBrk="0" hangingPunct="1">
              <a:lnSpc>
                <a:spcPct val="90000"/>
              </a:lnSpc>
              <a:spcBef>
                <a:spcPts val="375"/>
              </a:spcBef>
              <a:spcAft>
                <a:spcPts val="600"/>
              </a:spcAft>
              <a:buClrTx/>
              <a:buSzTx/>
              <a:buFont typeface="Arial" panose="020B0604020202020204" pitchFamily="34" charset="0"/>
              <a:buChar char="•"/>
              <a:tabLst/>
              <a:defRPr/>
            </a:pPr>
            <a:r>
              <a:rPr kumimoji="0" lang="en-US" sz="2350" b="1" i="0" u="none" strike="noStrike" kern="120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micromapST</a:t>
            </a:r>
            <a:endParaRPr kumimoji="0" lang="en-US" sz="2350" b="1" i="0" u="none" strike="noStrike" kern="1200" cap="none" spc="0" normalizeH="0" baseline="0" noProof="0" dirty="0">
              <a:ln>
                <a:noFill/>
              </a:ln>
              <a:solidFill>
                <a:srgbClr val="002060"/>
              </a:solidFill>
              <a:effectLst/>
              <a:uLnTx/>
              <a:uFillTx/>
              <a:latin typeface="Courier New" panose="02070309020205020404" pitchFamily="49" charset="0"/>
              <a:ea typeface="+mn-ea"/>
              <a:cs typeface="Courier New" panose="02070309020205020404" pitchFamily="49" charset="0"/>
            </a:endParaRPr>
          </a:p>
          <a:p>
            <a:pPr marL="401638" marR="0" lvl="0" indent="-401638" algn="l" defTabSz="685800" rtl="0" eaLnBrk="1" fontAlgn="auto" latinLnBrk="0" hangingPunct="1">
              <a:lnSpc>
                <a:spcPct val="90000"/>
              </a:lnSpc>
              <a:spcBef>
                <a:spcPts val="75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This talk uses </a:t>
            </a:r>
            <a:r>
              <a:rPr kumimoji="0" lang="en-US" sz="2800" b="1" i="0" u="none" strike="noStrike" kern="1200" cap="none" spc="0" normalizeH="0" baseline="0" noProof="0" dirty="0" err="1">
                <a:ln>
                  <a:noFill/>
                </a:ln>
                <a:solidFill>
                  <a:srgbClr val="002060"/>
                </a:solidFill>
                <a:effectLst/>
                <a:uLnTx/>
                <a:uFillTx/>
                <a:latin typeface="Courier New" panose="02070309020205020404" pitchFamily="49" charset="0"/>
                <a:ea typeface="+mn-ea"/>
                <a:cs typeface="Courier New" panose="02070309020205020404" pitchFamily="49" charset="0"/>
              </a:rPr>
              <a:t>micromapST</a:t>
            </a: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 for US state level data</a:t>
            </a:r>
          </a:p>
        </p:txBody>
      </p:sp>
      <p:pic>
        <p:nvPicPr>
          <p:cNvPr id="3" name="Picture 2" descr="Chart&#10;&#10;Description automatically generated">
            <a:extLst>
              <a:ext uri="{FF2B5EF4-FFF2-40B4-BE49-F238E27FC236}">
                <a16:creationId xmlns:a16="http://schemas.microsoft.com/office/drawing/2014/main" id="{B724F938-F3DC-FA4C-CE9F-9B2D26C8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1823" y="3108"/>
            <a:ext cx="5175458" cy="6900612"/>
          </a:xfrm>
          <a:prstGeom prst="rect">
            <a:avLst/>
          </a:prstGeom>
        </p:spPr>
      </p:pic>
    </p:spTree>
    <p:extLst>
      <p:ext uri="{BB962C8B-B14F-4D97-AF65-F5344CB8AC3E}">
        <p14:creationId xmlns:p14="http://schemas.microsoft.com/office/powerpoint/2010/main" val="3287535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8C5D86D4-BC38-42F3-A594-ABEE03F264DC}"/>
              </a:ext>
              <a:ext uri="{C183D7F6-B498-43B3-948B-1728B52AA6E4}">
                <adec:decorative xmlns:adec="http://schemas.microsoft.com/office/drawing/2017/decorative" val="0"/>
              </a:ext>
            </a:extLst>
          </p:cNvPr>
          <p:cNvSpPr>
            <a:spLocks noGrp="1"/>
          </p:cNvSpPr>
          <p:nvPr>
            <p:ph type="title" idx="4294967295"/>
          </p:nvPr>
        </p:nvSpPr>
        <p:spPr>
          <a:xfrm>
            <a:off x="1661025" y="2304288"/>
            <a:ext cx="8869950" cy="1036374"/>
          </a:xfrm>
        </p:spPr>
        <p:txBody>
          <a:bodyPr anchor="ctr"/>
          <a:lstStyle/>
          <a:p>
            <a:r>
              <a:rPr lang="en-US" sz="4800" b="1" dirty="0"/>
              <a:t>What are some current ways we display state-indexed data?</a:t>
            </a:r>
            <a:endParaRPr lang="en-US" sz="4800" dirty="0"/>
          </a:p>
        </p:txBody>
      </p:sp>
    </p:spTree>
    <p:extLst>
      <p:ext uri="{BB962C8B-B14F-4D97-AF65-F5344CB8AC3E}">
        <p14:creationId xmlns:p14="http://schemas.microsoft.com/office/powerpoint/2010/main" val="2306007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C6A7-E3B3-5BF2-CFC2-C935B1D9F678}"/>
              </a:ext>
            </a:extLst>
          </p:cNvPr>
          <p:cNvSpPr>
            <a:spLocks noGrp="1"/>
          </p:cNvSpPr>
          <p:nvPr>
            <p:ph type="title"/>
          </p:nvPr>
        </p:nvSpPr>
        <p:spPr/>
        <p:txBody>
          <a:bodyPr>
            <a:normAutofit/>
          </a:bodyPr>
          <a:lstStyle/>
          <a:p>
            <a:r>
              <a:rPr lang="en-US" sz="3600" b="1" dirty="0"/>
              <a:t>Ordered by State  or by Measure – Excel</a:t>
            </a:r>
          </a:p>
        </p:txBody>
      </p:sp>
      <p:sp>
        <p:nvSpPr>
          <p:cNvPr id="3" name="Slide Number Placeholder 2">
            <a:extLst>
              <a:ext uri="{FF2B5EF4-FFF2-40B4-BE49-F238E27FC236}">
                <a16:creationId xmlns:a16="http://schemas.microsoft.com/office/drawing/2014/main" id="{77C20B62-9F4F-CDEE-1C24-8EF040E6347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800"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id="{B02D196A-C0D9-1864-2F84-668ECD646599}"/>
              </a:ext>
            </a:extLst>
          </p:cNvPr>
          <p:cNvGraphicFramePr>
            <a:graphicFrameLocks/>
          </p:cNvGraphicFramePr>
          <p:nvPr>
            <p:extLst>
              <p:ext uri="{D42A27DB-BD31-4B8C-83A1-F6EECF244321}">
                <p14:modId xmlns:p14="http://schemas.microsoft.com/office/powerpoint/2010/main" val="2216141292"/>
              </p:ext>
            </p:extLst>
          </p:nvPr>
        </p:nvGraphicFramePr>
        <p:xfrm>
          <a:off x="644526" y="1300957"/>
          <a:ext cx="4867275" cy="44775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92FD945E-CDF6-8D5A-0327-43904E899EAD}"/>
              </a:ext>
            </a:extLst>
          </p:cNvPr>
          <p:cNvGraphicFramePr>
            <a:graphicFrameLocks/>
          </p:cNvGraphicFramePr>
          <p:nvPr>
            <p:extLst>
              <p:ext uri="{D42A27DB-BD31-4B8C-83A1-F6EECF244321}">
                <p14:modId xmlns:p14="http://schemas.microsoft.com/office/powerpoint/2010/main" val="1217509451"/>
              </p:ext>
            </p:extLst>
          </p:nvPr>
        </p:nvGraphicFramePr>
        <p:xfrm>
          <a:off x="5775324" y="1193800"/>
          <a:ext cx="4867275" cy="47117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1498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47D4C0-39A4-7D07-5F73-5B6A64F297D6}"/>
              </a:ext>
            </a:extLst>
          </p:cNvPr>
          <p:cNvSpPr txBox="1">
            <a:spLocks/>
          </p:cNvSpPr>
          <p:nvPr/>
        </p:nvSpPr>
        <p:spPr>
          <a:xfrm>
            <a:off x="495300" y="365127"/>
            <a:ext cx="11201400" cy="132556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j-ea"/>
                <a:cs typeface="+mj-cs"/>
              </a:rPr>
              <a:t>Default Plot on data.census.gov</a:t>
            </a:r>
          </a:p>
        </p:txBody>
      </p:sp>
      <p:pic>
        <p:nvPicPr>
          <p:cNvPr id="5" name="Picture 4">
            <a:extLst>
              <a:ext uri="{FF2B5EF4-FFF2-40B4-BE49-F238E27FC236}">
                <a16:creationId xmlns:a16="http://schemas.microsoft.com/office/drawing/2014/main" id="{B18B56D2-72B3-C9C3-2CA3-5864B8771353}"/>
              </a:ext>
            </a:extLst>
          </p:cNvPr>
          <p:cNvPicPr>
            <a:picLocks noChangeAspect="1"/>
          </p:cNvPicPr>
          <p:nvPr/>
        </p:nvPicPr>
        <p:blipFill>
          <a:blip r:embed="rId3"/>
          <a:stretch>
            <a:fillRect/>
          </a:stretch>
        </p:blipFill>
        <p:spPr>
          <a:xfrm>
            <a:off x="1333500" y="1179260"/>
            <a:ext cx="8822476" cy="5114018"/>
          </a:xfrm>
          <a:prstGeom prst="rect">
            <a:avLst/>
          </a:prstGeom>
        </p:spPr>
      </p:pic>
    </p:spTree>
    <p:extLst>
      <p:ext uri="{BB962C8B-B14F-4D97-AF65-F5344CB8AC3E}">
        <p14:creationId xmlns:p14="http://schemas.microsoft.com/office/powerpoint/2010/main" val="351304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A5D5-D239-CBAE-09F4-7E7CB43AF741}"/>
              </a:ext>
            </a:extLst>
          </p:cNvPr>
          <p:cNvSpPr>
            <a:spLocks noGrp="1"/>
          </p:cNvSpPr>
          <p:nvPr>
            <p:ph type="title"/>
          </p:nvPr>
        </p:nvSpPr>
        <p:spPr/>
        <p:txBody>
          <a:bodyPr>
            <a:normAutofit/>
          </a:bodyPr>
          <a:lstStyle/>
          <a:p>
            <a:r>
              <a:rPr lang="en-US" sz="3600" b="1" dirty="0"/>
              <a:t>Could use a table…</a:t>
            </a:r>
          </a:p>
        </p:txBody>
      </p:sp>
      <p:sp>
        <p:nvSpPr>
          <p:cNvPr id="3" name="Slide Number Placeholder 2">
            <a:extLst>
              <a:ext uri="{FF2B5EF4-FFF2-40B4-BE49-F238E27FC236}">
                <a16:creationId xmlns:a16="http://schemas.microsoft.com/office/drawing/2014/main" id="{7FCF2E58-BB26-924C-532A-3986E73B105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C63ECC8-719A-498E-B101-491B6A35558E}" type="slidenum">
              <a:rPr kumimoji="0" lang="en-US" sz="1800" b="0" i="0" u="none" strike="noStrike" kern="1200" cap="none" spc="0" normalizeH="0" baseline="0" noProof="0" smtClean="0">
                <a:ln>
                  <a:noFill/>
                </a:ln>
                <a:solidFill>
                  <a:srgbClr val="00206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FFCBFD6-0D56-E126-0C69-771951810D11}"/>
              </a:ext>
            </a:extLst>
          </p:cNvPr>
          <p:cNvPicPr>
            <a:picLocks noChangeAspect="1"/>
          </p:cNvPicPr>
          <p:nvPr/>
        </p:nvPicPr>
        <p:blipFill>
          <a:blip r:embed="rId3"/>
          <a:stretch>
            <a:fillRect/>
          </a:stretch>
        </p:blipFill>
        <p:spPr>
          <a:xfrm>
            <a:off x="2726830" y="840455"/>
            <a:ext cx="6266949" cy="4844143"/>
          </a:xfrm>
          <a:prstGeom prst="rect">
            <a:avLst/>
          </a:prstGeom>
        </p:spPr>
      </p:pic>
      <p:sp>
        <p:nvSpPr>
          <p:cNvPr id="6" name="TextBox 5">
            <a:extLst>
              <a:ext uri="{FF2B5EF4-FFF2-40B4-BE49-F238E27FC236}">
                <a16:creationId xmlns:a16="http://schemas.microsoft.com/office/drawing/2014/main" id="{AF153B32-A15B-6758-4921-C556350E10ED}"/>
              </a:ext>
            </a:extLst>
          </p:cNvPr>
          <p:cNvSpPr txBox="1"/>
          <p:nvPr/>
        </p:nvSpPr>
        <p:spPr>
          <a:xfrm>
            <a:off x="2726830" y="5694379"/>
            <a:ext cx="71329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https://www2.census.gov/programs-surveys/decennial/2020/program-management/evaluate-docs/EAE-2020-admin-records-experiment.pdf</a:t>
            </a:r>
          </a:p>
        </p:txBody>
      </p:sp>
    </p:spTree>
    <p:extLst>
      <p:ext uri="{BB962C8B-B14F-4D97-AF65-F5344CB8AC3E}">
        <p14:creationId xmlns:p14="http://schemas.microsoft.com/office/powerpoint/2010/main" val="647152328"/>
      </p:ext>
    </p:extLst>
  </p:cSld>
  <p:clrMapOvr>
    <a:masterClrMapping/>
  </p:clrMapOvr>
</p:sld>
</file>

<file path=ppt/theme/theme1.xml><?xml version="1.0" encoding="utf-8"?>
<a:theme xmlns:a="http://schemas.openxmlformats.org/drawingml/2006/main" name="Custom Design">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Sbranded Slide Presentation" id="{5907DB6B-D4AA-4091-9327-43FB45482D68}" vid="{BB1DD2F0-5C1F-42F2-98E4-A032B0025AEF}"/>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Sbranded Slide Presentation" id="{5907DB6B-D4AA-4091-9327-43FB45482D68}" vid="{4CAA9794-77F4-44FD-8EE7-C01032C7CFFF}"/>
    </a:ext>
  </a:extLst>
</a:theme>
</file>

<file path=ppt/theme/theme3.xml><?xml version="1.0" encoding="utf-8"?>
<a:theme xmlns:a="http://schemas.openxmlformats.org/drawingml/2006/main" name="BLS Trendline Content Slide">
  <a:themeElements>
    <a:clrScheme name="Custom 1">
      <a:dk1>
        <a:srgbClr val="002060"/>
      </a:dk1>
      <a:lt1>
        <a:sysClr val="window" lastClr="FFFFFF"/>
      </a:lt1>
      <a:dk2>
        <a:srgbClr val="002060"/>
      </a:dk2>
      <a:lt2>
        <a:srgbClr val="FFFFFF"/>
      </a:lt2>
      <a:accent1>
        <a:srgbClr val="3E3F67"/>
      </a:accent1>
      <a:accent2>
        <a:srgbClr val="FFC000"/>
      </a:accent2>
      <a:accent3>
        <a:srgbClr val="C00000"/>
      </a:accent3>
      <a:accent4>
        <a:srgbClr val="00B0F0"/>
      </a:accent4>
      <a:accent5>
        <a:srgbClr val="92D050"/>
      </a:accent5>
      <a:accent6>
        <a:srgbClr val="244448"/>
      </a:accent6>
      <a:hlink>
        <a:srgbClr val="00B0F0"/>
      </a:hlink>
      <a:folHlink>
        <a:srgbClr val="00B0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wrap="square" lIns="91440" tIns="45720" rIns="91440" bIns="45720" rtlCol="0" anchor="t">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3600" b="0" i="0" u="none" strike="noStrike" kern="1200" cap="none" spc="0" normalizeH="0" baseline="0" noProof="0" dirty="0" smtClean="0">
            <a:ln>
              <a:noFill/>
            </a:ln>
            <a:solidFill>
              <a:srgbClr val="464A6E"/>
            </a:solidFill>
            <a:effectLst/>
            <a:uLnTx/>
            <a:uFillTx/>
            <a:ea typeface="+mj-ea"/>
            <a:cs typeface="Tahoma" pitchFamily="34" charset="0"/>
          </a:defRPr>
        </a:defPPr>
      </a:lstStyle>
    </a:txDef>
  </a:objectDefaults>
  <a:extraClrSchemeLst/>
  <a:extLst>
    <a:ext uri="{05A4C25C-085E-4340-85A3-A5531E510DB2}">
      <thm15:themeFamily xmlns:thm15="http://schemas.microsoft.com/office/thememl/2012/main" name="BLSbranded Slide Presentation" id="{5907DB6B-D4AA-4091-9327-43FB45482D68}" vid="{A4E13657-DB1C-4F3E-ABDB-370171EF1EAD}"/>
    </a:ext>
  </a:extLst>
</a:theme>
</file>

<file path=ppt/theme/theme4.xml><?xml version="1.0" encoding="utf-8"?>
<a:theme xmlns:a="http://schemas.openxmlformats.org/drawingml/2006/main" name="1_BLS Trendline Paragraph Slide">
  <a:themeElements>
    <a:clrScheme name="Custom 1">
      <a:dk1>
        <a:srgbClr val="002060"/>
      </a:dk1>
      <a:lt1>
        <a:sysClr val="window" lastClr="FFFFFF"/>
      </a:lt1>
      <a:dk2>
        <a:srgbClr val="002060"/>
      </a:dk2>
      <a:lt2>
        <a:srgbClr val="FFFFFF"/>
      </a:lt2>
      <a:accent1>
        <a:srgbClr val="3E3F67"/>
      </a:accent1>
      <a:accent2>
        <a:srgbClr val="FFC000"/>
      </a:accent2>
      <a:accent3>
        <a:srgbClr val="C00000"/>
      </a:accent3>
      <a:accent4>
        <a:srgbClr val="00B0F0"/>
      </a:accent4>
      <a:accent5>
        <a:srgbClr val="92D050"/>
      </a:accent5>
      <a:accent6>
        <a:srgbClr val="244448"/>
      </a:accent6>
      <a:hlink>
        <a:srgbClr val="00B0F0"/>
      </a:hlink>
      <a:folHlink>
        <a:srgbClr val="00B0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ctr" defTabSz="914400" rtl="0" eaLnBrk="1" fontAlgn="auto" latinLnBrk="0" hangingPunct="1">
          <a:lnSpc>
            <a:spcPct val="100000"/>
          </a:lnSpc>
          <a:spcBef>
            <a:spcPct val="0"/>
          </a:spcBef>
          <a:spcAft>
            <a:spcPts val="0"/>
          </a:spcAft>
          <a:buClrTx/>
          <a:buSzTx/>
          <a:buFontTx/>
          <a:buNone/>
          <a:tabLst/>
          <a:defRPr kumimoji="0" sz="3600" b="0" i="0" u="none" strike="noStrike" kern="1200" cap="none" spc="0" normalizeH="0" baseline="0" noProof="0" dirty="0" smtClean="0">
            <a:ln>
              <a:noFill/>
            </a:ln>
            <a:solidFill>
              <a:schemeClr val="bg1"/>
            </a:solidFill>
            <a:effectLst/>
            <a:uLnTx/>
            <a:uFillTx/>
            <a:latin typeface="Tahoma" pitchFamily="34" charset="0"/>
            <a:ea typeface="+mj-ea"/>
            <a:cs typeface="Tahoma" pitchFamily="34" charset="0"/>
          </a:defRPr>
        </a:defPPr>
      </a:lstStyle>
    </a:txDef>
  </a:objectDefaults>
  <a:extraClrSchemeLst/>
  <a:extLst>
    <a:ext uri="{05A4C25C-085E-4340-85A3-A5531E510DB2}">
      <thm15:themeFamily xmlns:thm15="http://schemas.microsoft.com/office/thememl/2012/main" name="BLSbranded Slide Presentation" id="{5907DB6B-D4AA-4091-9327-43FB45482D68}" vid="{760DEEFC-374C-4B27-AD4A-D02241B455A2}"/>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Sbranded Slide Presentation" id="{5907DB6B-D4AA-4091-9327-43FB45482D68}" vid="{17B03AE5-E6D1-4A56-9D4C-29E5EA94E6C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3DC7AC06673DB47AE3983B332D278A9" ma:contentTypeVersion="3" ma:contentTypeDescription="Create a new document." ma:contentTypeScope="" ma:versionID="24df3de390d737e792c5366cddaf9da8">
  <xsd:schema xmlns:xsd="http://www.w3.org/2001/XMLSchema" xmlns:xs="http://www.w3.org/2001/XMLSchema" xmlns:p="http://schemas.microsoft.com/office/2006/metadata/properties" xmlns:ns2="e6db4f07-2e5e-4997-a3e4-76854ad13079" xmlns:ns3="48fcb02c-68b6-4721-b044-ff19e869f574" targetNamespace="http://schemas.microsoft.com/office/2006/metadata/properties" ma:root="true" ma:fieldsID="277a4db21009f499ff9438ccd9951c18" ns2:_="" ns3:_="">
    <xsd:import namespace="e6db4f07-2e5e-4997-a3e4-76854ad13079"/>
    <xsd:import namespace="48fcb02c-68b6-4721-b044-ff19e869f574"/>
    <xsd:element name="properties">
      <xsd:complexType>
        <xsd:sequence>
          <xsd:element name="documentManagement">
            <xsd:complexType>
              <xsd:all>
                <xsd:element ref="ns2:Document_x0020_Typ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db4f07-2e5e-4997-a3e4-76854ad13079" elementFormDefault="qualified">
    <xsd:import namespace="http://schemas.microsoft.com/office/2006/documentManagement/types"/>
    <xsd:import namespace="http://schemas.microsoft.com/office/infopath/2007/PartnerControls"/>
    <xsd:element name="Document_x0020_Type" ma:index="8" nillable="true" ma:displayName="Document Type" ma:default="Minutes" ma:format="Dropdown" ma:internalName="Document_x0020_Type">
      <xsd:simpleType>
        <xsd:restriction base="dms:Choice">
          <xsd:enumeration value="Agenda"/>
          <xsd:enumeration value="Minutes"/>
          <xsd:enumeration value="Presentation"/>
          <xsd:enumeration value="Reference Guide"/>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48fcb02c-68b6-4721-b044-ff19e869f574"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Document_x0020_Type xmlns="e6db4f07-2e5e-4997-a3e4-76854ad13079">Minutes</Document_x0020_Type>
  </documentManagement>
</p:properties>
</file>

<file path=customXml/itemProps1.xml><?xml version="1.0" encoding="utf-8"?>
<ds:datastoreItem xmlns:ds="http://schemas.openxmlformats.org/officeDocument/2006/customXml" ds:itemID="{25D57739-CFE2-489B-80E7-1402192F2647}">
  <ds:schemaRefs>
    <ds:schemaRef ds:uri="http://schemas.microsoft.com/sharepoint/v3/contenttype/forms"/>
  </ds:schemaRefs>
</ds:datastoreItem>
</file>

<file path=customXml/itemProps2.xml><?xml version="1.0" encoding="utf-8"?>
<ds:datastoreItem xmlns:ds="http://schemas.openxmlformats.org/officeDocument/2006/customXml" ds:itemID="{17AB5D87-9CC8-44F3-BCED-766C5DEE7282}"/>
</file>

<file path=customXml/itemProps3.xml><?xml version="1.0" encoding="utf-8"?>
<ds:datastoreItem xmlns:ds="http://schemas.openxmlformats.org/officeDocument/2006/customXml" ds:itemID="{E47A7B0C-0821-433A-8EA6-FE22DFCAEA69}">
  <ds:schemaRefs>
    <ds:schemaRef ds:uri="http://purl.org/dc/elements/1.1/"/>
    <ds:schemaRef ds:uri="http://schemas.microsoft.com/office/2006/documentManagement/types"/>
    <ds:schemaRef ds:uri="http://purl.org/dc/dcmitype/"/>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bls-branded-slide-presentation (3)</Template>
  <TotalTime>3741</TotalTime>
  <Words>1283</Words>
  <Application>Microsoft Office PowerPoint</Application>
  <PresentationFormat>Widescreen</PresentationFormat>
  <Paragraphs>238</Paragraphs>
  <Slides>29</Slides>
  <Notes>14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29</vt:i4>
      </vt:variant>
    </vt:vector>
  </HeadingPairs>
  <TitlesOfParts>
    <vt:vector size="42" baseType="lpstr">
      <vt:lpstr>Arial</vt:lpstr>
      <vt:lpstr>Calibri</vt:lpstr>
      <vt:lpstr>Calibri Light</vt:lpstr>
      <vt:lpstr>Century Gothic</vt:lpstr>
      <vt:lpstr>Courier New</vt:lpstr>
      <vt:lpstr>Tahoma</vt:lpstr>
      <vt:lpstr>Wingdings</vt:lpstr>
      <vt:lpstr>Wingdings 3</vt:lpstr>
      <vt:lpstr>Custom Design</vt:lpstr>
      <vt:lpstr>2_Custom Design</vt:lpstr>
      <vt:lpstr>BLS Trendline Content Slide</vt:lpstr>
      <vt:lpstr>1_BLS Trendline Paragraph Slide</vt:lpstr>
      <vt:lpstr>1_Custom Design</vt:lpstr>
      <vt:lpstr>Use of Linked Micromaps for Public Exploration of Official Statistics</vt:lpstr>
      <vt:lpstr>Acknowledgements and Disclaimers</vt:lpstr>
      <vt:lpstr>Outline &amp; Goal</vt:lpstr>
      <vt:lpstr>What is a Linked Micromap?</vt:lpstr>
      <vt:lpstr>PowerPoint Presentation</vt:lpstr>
      <vt:lpstr>What are some current ways we display state-indexed data?</vt:lpstr>
      <vt:lpstr>Ordered by State  or by Measure – Excel</vt:lpstr>
      <vt:lpstr>PowerPoint Presentation</vt:lpstr>
      <vt:lpstr>Could use a table…</vt:lpstr>
      <vt:lpstr>Cuts across two pages … </vt:lpstr>
      <vt:lpstr>Bubble Charts</vt:lpstr>
      <vt:lpstr>https://datavizcatalogue.com/methods/choropleth.html </vt:lpstr>
      <vt:lpstr>Details on linked micromapST</vt:lpstr>
      <vt:lpstr>Linked Micromap Elements</vt:lpstr>
      <vt:lpstr>PowerPoint Presentation</vt:lpstr>
      <vt:lpstr>Key Features of micromapST</vt:lpstr>
      <vt:lpstr>The Datasets</vt:lpstr>
      <vt:lpstr>Application – QCEW</vt:lpstr>
      <vt:lpstr>Comparisons of Subpopulations Using One Variable from QCEW</vt:lpstr>
      <vt:lpstr>Leisure and Hospitality: Effects of the Pandemic on Employment</vt:lpstr>
      <vt:lpstr>Now with Linked Micromaps</vt:lpstr>
      <vt:lpstr>Linked Micromaps for Counties</vt:lpstr>
      <vt:lpstr>Application – OEWS </vt:lpstr>
      <vt:lpstr>Visualization of Multivariate OEWS Data</vt:lpstr>
      <vt:lpstr>OEWS 2023 Table of Employment &amp; Wages</vt:lpstr>
      <vt:lpstr>All columns and more shown with Linked Micromaps</vt:lpstr>
      <vt:lpstr>PowerPoint Presentation</vt:lpstr>
      <vt:lpstr>Summary</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Powers, Randall - BLS</dc:creator>
  <cp:lastModifiedBy>Wendy Lynn Martinez (CENSUS/ADRM FED)</cp:lastModifiedBy>
  <cp:revision>29</cp:revision>
  <dcterms:created xsi:type="dcterms:W3CDTF">2026-04-01T15:42:07Z</dcterms:created>
  <dcterms:modified xsi:type="dcterms:W3CDTF">2026-04-16T18:32:26Z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0x01010003DC7AC06673DB47AE3983B332D278A9</vt:lpwstr>
  </property>
</Properties>
</file>