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7"/>
  </p:notesMasterIdLst>
  <p:sldIdLst>
    <p:sldId id="256" r:id="rId5"/>
    <p:sldId id="283" r:id="rId6"/>
    <p:sldId id="297" r:id="rId7"/>
    <p:sldId id="298" r:id="rId8"/>
    <p:sldId id="303" r:id="rId9"/>
    <p:sldId id="304" r:id="rId10"/>
    <p:sldId id="286" r:id="rId11"/>
    <p:sldId id="258" r:id="rId12"/>
    <p:sldId id="263" r:id="rId13"/>
    <p:sldId id="287" r:id="rId14"/>
    <p:sldId id="306" r:id="rId15"/>
    <p:sldId id="312" r:id="rId16"/>
    <p:sldId id="341" r:id="rId17"/>
    <p:sldId id="342" r:id="rId18"/>
    <p:sldId id="343" r:id="rId19"/>
    <p:sldId id="313" r:id="rId20"/>
    <p:sldId id="340" r:id="rId21"/>
    <p:sldId id="314" r:id="rId22"/>
    <p:sldId id="344" r:id="rId23"/>
    <p:sldId id="308" r:id="rId24"/>
    <p:sldId id="309" r:id="rId25"/>
    <p:sldId id="307" r:id="rId26"/>
    <p:sldId id="315" r:id="rId27"/>
    <p:sldId id="285" r:id="rId28"/>
    <p:sldId id="317" r:id="rId29"/>
    <p:sldId id="268" r:id="rId30"/>
    <p:sldId id="270" r:id="rId31"/>
    <p:sldId id="327" r:id="rId32"/>
    <p:sldId id="331" r:id="rId33"/>
    <p:sldId id="334" r:id="rId34"/>
    <p:sldId id="273" r:id="rId35"/>
    <p:sldId id="274" r:id="rId36"/>
    <p:sldId id="322" r:id="rId37"/>
    <p:sldId id="323" r:id="rId38"/>
    <p:sldId id="338" r:id="rId39"/>
    <p:sldId id="291" r:id="rId40"/>
    <p:sldId id="292" r:id="rId41"/>
    <p:sldId id="324" r:id="rId42"/>
    <p:sldId id="325" r:id="rId43"/>
    <p:sldId id="345" r:id="rId44"/>
    <p:sldId id="326" r:id="rId45"/>
    <p:sldId id="339" r:id="rId4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0.12</c:v>
                </c:pt>
                <c:pt idx="1">
                  <c:v>0.12</c:v>
                </c:pt>
                <c:pt idx="2">
                  <c:v>0.16</c:v>
                </c:pt>
              </c:numLit>
            </c:plus>
            <c:minus>
              <c:numLit>
                <c:formatCode>General</c:formatCode>
                <c:ptCount val="3"/>
                <c:pt idx="0">
                  <c:v>0.12</c:v>
                </c:pt>
                <c:pt idx="1">
                  <c:v>0.12</c:v>
                </c:pt>
                <c:pt idx="2">
                  <c:v>0.16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99.27</c:v>
                </c:pt>
                <c:pt idx="1">
                  <c:v>99.35</c:v>
                </c:pt>
                <c:pt idx="2">
                  <c:v>98.89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4A-4F28-BC90-DCC72392B5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40888784"/>
        <c:axId val="1840880624"/>
      </c:barChart>
      <c:catAx>
        <c:axId val="1840888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0880624"/>
        <c:crosses val="autoZero"/>
        <c:auto val="1"/>
        <c:lblAlgn val="ctr"/>
        <c:lblOffset val="100"/>
        <c:noMultiLvlLbl val="0"/>
      </c:catAx>
      <c:valAx>
        <c:axId val="1840880624"/>
        <c:scaling>
          <c:orientation val="minMax"/>
          <c:max val="100"/>
          <c:min val="9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Proportion of correct responses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088878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0.13</c:v>
                </c:pt>
                <c:pt idx="1">
                  <c:v>0.14000000000000001</c:v>
                </c:pt>
                <c:pt idx="2">
                  <c:v>0.14000000000000001</c:v>
                </c:pt>
              </c:numLit>
            </c:plus>
            <c:minus>
              <c:numLit>
                <c:formatCode>General</c:formatCode>
                <c:ptCount val="3"/>
                <c:pt idx="0">
                  <c:v>0.13</c:v>
                </c:pt>
                <c:pt idx="1">
                  <c:v>0.14000000000000001</c:v>
                </c:pt>
                <c:pt idx="2">
                  <c:v>0.14000000000000001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Sheet1!$A$2:$A$4</c:f>
              <c:numCache>
                <c:formatCode>General</c:formatCode>
                <c:ptCount val="3"/>
                <c:pt idx="0">
                  <c:v>3</c:v>
                </c:pt>
                <c:pt idx="1">
                  <c:v>5</c:v>
                </c:pt>
                <c:pt idx="2">
                  <c:v>7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99.2</c:v>
                </c:pt>
                <c:pt idx="1">
                  <c:v>99.1</c:v>
                </c:pt>
                <c:pt idx="2">
                  <c:v>99.1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4A-4F28-BC90-DCC72392B5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40888784"/>
        <c:axId val="1840880624"/>
      </c:barChart>
      <c:catAx>
        <c:axId val="1840888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0880624"/>
        <c:crosses val="autoZero"/>
        <c:auto val="1"/>
        <c:lblAlgn val="ctr"/>
        <c:lblOffset val="100"/>
        <c:noMultiLvlLbl val="0"/>
      </c:catAx>
      <c:valAx>
        <c:axId val="1840880624"/>
        <c:scaling>
          <c:orientation val="minMax"/>
          <c:max val="100"/>
          <c:min val="9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Proportion of correct responses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088878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Observed Accuracy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0.67</c:v>
                </c:pt>
                <c:pt idx="1">
                  <c:v>0.89</c:v>
                </c:pt>
                <c:pt idx="2">
                  <c:v>0.75</c:v>
                </c:pt>
              </c:numLit>
            </c:plus>
            <c:minus>
              <c:numLit>
                <c:formatCode>General</c:formatCode>
                <c:ptCount val="3"/>
                <c:pt idx="0">
                  <c:v>0.67</c:v>
                </c:pt>
                <c:pt idx="1">
                  <c:v>0.89</c:v>
                </c:pt>
                <c:pt idx="2">
                  <c:v>0.75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30</c:v>
                </c:pt>
                <c:pt idx="1">
                  <c:v>52</c:v>
                </c:pt>
                <c:pt idx="2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8B-4744-9DE2-E5EF9E9281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4136655"/>
        <c:axId val="804140495"/>
      </c:barChart>
      <c:catAx>
        <c:axId val="80413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40495"/>
        <c:crosses val="autoZero"/>
        <c:auto val="1"/>
        <c:lblAlgn val="ctr"/>
        <c:lblOffset val="100"/>
        <c:noMultiLvlLbl val="0"/>
      </c:catAx>
      <c:valAx>
        <c:axId val="804140495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Proportion of correct responses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36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Observed Accuracy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0.73</c:v>
                </c:pt>
                <c:pt idx="1">
                  <c:v>0.68</c:v>
                </c:pt>
                <c:pt idx="2">
                  <c:v>0.89</c:v>
                </c:pt>
              </c:numLit>
            </c:plus>
            <c:minus>
              <c:numLit>
                <c:formatCode>General</c:formatCode>
                <c:ptCount val="3"/>
                <c:pt idx="0">
                  <c:v>0.73</c:v>
                </c:pt>
                <c:pt idx="1">
                  <c:v>0.68</c:v>
                </c:pt>
                <c:pt idx="2">
                  <c:v>0.89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Sheet1!$A$2:$A$4</c:f>
              <c:numCache>
                <c:formatCode>General</c:formatCode>
                <c:ptCount val="3"/>
                <c:pt idx="0">
                  <c:v>3</c:v>
                </c:pt>
                <c:pt idx="1">
                  <c:v>5</c:v>
                </c:pt>
                <c:pt idx="2">
                  <c:v>7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</c:v>
                </c:pt>
                <c:pt idx="1">
                  <c:v>32</c:v>
                </c:pt>
                <c:pt idx="2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02-4A25-8BE7-A6271B173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4136655"/>
        <c:axId val="804140495"/>
      </c:barChart>
      <c:catAx>
        <c:axId val="80413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40495"/>
        <c:crosses val="autoZero"/>
        <c:auto val="1"/>
        <c:lblAlgn val="ctr"/>
        <c:lblOffset val="100"/>
        <c:noMultiLvlLbl val="0"/>
      </c:catAx>
      <c:valAx>
        <c:axId val="804140495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Proportion of correct responses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36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Estimated Accuracy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0.05</c:v>
                </c:pt>
              </c:numLit>
            </c:plus>
            <c:minus>
              <c:numLit>
                <c:formatCode>General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0.05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0.24</c:v>
                </c:pt>
                <c:pt idx="1">
                  <c:v>0.52</c:v>
                </c:pt>
                <c:pt idx="2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5F-4386-B3CA-46749B2601C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</c:numLit>
            </c:plus>
            <c:minus>
              <c:numLit>
                <c:formatCode>General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0.13</c:v>
                </c:pt>
                <c:pt idx="1">
                  <c:v>0.23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5F-4386-B3CA-46749B2601C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6">
                <a:shade val="6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0.03</c:v>
                </c:pt>
                <c:pt idx="1">
                  <c:v>0</c:v>
                </c:pt>
                <c:pt idx="2">
                  <c:v>0.05</c:v>
                </c:pt>
              </c:numLit>
            </c:plus>
            <c:minus>
              <c:numLit>
                <c:formatCode>General</c:formatCode>
                <c:ptCount val="3"/>
                <c:pt idx="0">
                  <c:v>0.03</c:v>
                </c:pt>
                <c:pt idx="1">
                  <c:v>0</c:v>
                </c:pt>
                <c:pt idx="2">
                  <c:v>0.05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0.17</c:v>
                </c:pt>
                <c:pt idx="2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5F-4386-B3CA-46749B260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4136655"/>
        <c:axId val="804140495"/>
      </c:barChart>
      <c:catAx>
        <c:axId val="80413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40495"/>
        <c:crosses val="autoZero"/>
        <c:auto val="1"/>
        <c:lblAlgn val="ctr"/>
        <c:lblOffset val="100"/>
        <c:noMultiLvlLbl val="0"/>
      </c:catAx>
      <c:valAx>
        <c:axId val="804140495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Estimated probability</a:t>
                </a:r>
                <a:r>
                  <a:rPr lang="en-US" baseline="0" dirty="0"/>
                  <a:t> of correct responses 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36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Estimated Accuracy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0.05</c:v>
                </c:pt>
              </c:numLit>
            </c:plus>
            <c:minus>
              <c:numLit>
                <c:formatCode>General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0.05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0.24</c:v>
                </c:pt>
                <c:pt idx="1">
                  <c:v>0.52</c:v>
                </c:pt>
                <c:pt idx="2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5F-4386-B3CA-46749B2601C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</c:numLit>
            </c:plus>
            <c:minus>
              <c:numLit>
                <c:formatCode>General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0.13</c:v>
                </c:pt>
                <c:pt idx="1">
                  <c:v>0.23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5F-4386-B3CA-46749B2601C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0.03</c:v>
                </c:pt>
                <c:pt idx="1">
                  <c:v>0</c:v>
                </c:pt>
                <c:pt idx="2">
                  <c:v>0.05</c:v>
                </c:pt>
              </c:numLit>
            </c:plus>
            <c:minus>
              <c:numLit>
                <c:formatCode>General</c:formatCode>
                <c:ptCount val="3"/>
                <c:pt idx="0">
                  <c:v>0.03</c:v>
                </c:pt>
                <c:pt idx="1">
                  <c:v>0</c:v>
                </c:pt>
                <c:pt idx="2">
                  <c:v>0.05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0.17</c:v>
                </c:pt>
                <c:pt idx="2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5F-4386-B3CA-46749B260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4136655"/>
        <c:axId val="804140495"/>
      </c:barChart>
      <c:catAx>
        <c:axId val="80413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40495"/>
        <c:crosses val="autoZero"/>
        <c:auto val="1"/>
        <c:lblAlgn val="ctr"/>
        <c:lblOffset val="100"/>
        <c:noMultiLvlLbl val="0"/>
      </c:catAx>
      <c:valAx>
        <c:axId val="804140495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Estimated probability</a:t>
                </a:r>
                <a:r>
                  <a:rPr lang="en-US" baseline="0" dirty="0"/>
                  <a:t> of correct responses 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36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Estimated Accuracy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0.05</c:v>
                </c:pt>
              </c:numLit>
            </c:plus>
            <c:minus>
              <c:numLit>
                <c:formatCode>General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0.05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0.24</c:v>
                </c:pt>
                <c:pt idx="1">
                  <c:v>0.52</c:v>
                </c:pt>
                <c:pt idx="2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5F-4386-B3CA-46749B2601C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</c:numLit>
            </c:plus>
            <c:minus>
              <c:numLit>
                <c:formatCode>General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0.13</c:v>
                </c:pt>
                <c:pt idx="1">
                  <c:v>0.23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5F-4386-B3CA-46749B2601C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0.03</c:v>
                </c:pt>
                <c:pt idx="1">
                  <c:v>0</c:v>
                </c:pt>
                <c:pt idx="2">
                  <c:v>0.05</c:v>
                </c:pt>
              </c:numLit>
            </c:plus>
            <c:minus>
              <c:numLit>
                <c:formatCode>General</c:formatCode>
                <c:ptCount val="3"/>
                <c:pt idx="0">
                  <c:v>0.03</c:v>
                </c:pt>
                <c:pt idx="1">
                  <c:v>0</c:v>
                </c:pt>
                <c:pt idx="2">
                  <c:v>0.05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0.17</c:v>
                </c:pt>
                <c:pt idx="2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5F-4386-B3CA-46749B260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4136655"/>
        <c:axId val="804140495"/>
      </c:barChart>
      <c:catAx>
        <c:axId val="80413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40495"/>
        <c:crosses val="autoZero"/>
        <c:auto val="1"/>
        <c:lblAlgn val="ctr"/>
        <c:lblOffset val="100"/>
        <c:noMultiLvlLbl val="0"/>
      </c:catAx>
      <c:valAx>
        <c:axId val="804140495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Estimated probability</a:t>
                </a:r>
                <a:r>
                  <a:rPr lang="en-US" baseline="0" dirty="0"/>
                  <a:t> of correct responses 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36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Estimated Accuracy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0.05</c:v>
                </c:pt>
              </c:numLit>
            </c:plus>
            <c:minus>
              <c:numLit>
                <c:formatCode>General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0.05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0.24</c:v>
                </c:pt>
                <c:pt idx="1">
                  <c:v>0.52</c:v>
                </c:pt>
                <c:pt idx="2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5F-4386-B3CA-46749B2601C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</c:numLit>
            </c:plus>
            <c:minus>
              <c:numLit>
                <c:formatCode>General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0.13</c:v>
                </c:pt>
                <c:pt idx="1">
                  <c:v>0.23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5F-4386-B3CA-46749B2601C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0.03</c:v>
                </c:pt>
                <c:pt idx="1">
                  <c:v>0</c:v>
                </c:pt>
                <c:pt idx="2">
                  <c:v>0.05</c:v>
                </c:pt>
              </c:numLit>
            </c:plus>
            <c:minus>
              <c:numLit>
                <c:formatCode>General</c:formatCode>
                <c:ptCount val="3"/>
                <c:pt idx="0">
                  <c:v>0.03</c:v>
                </c:pt>
                <c:pt idx="1">
                  <c:v>0</c:v>
                </c:pt>
                <c:pt idx="2">
                  <c:v>0.05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Next</c:v>
                </c:pt>
                <c:pt idx="1">
                  <c:v>Gray</c:v>
                </c:pt>
                <c:pt idx="2">
                  <c:v>Unfold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0.17</c:v>
                </c:pt>
                <c:pt idx="2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5F-4386-B3CA-46749B260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4136655"/>
        <c:axId val="804140495"/>
      </c:barChart>
      <c:catAx>
        <c:axId val="80413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40495"/>
        <c:crosses val="autoZero"/>
        <c:auto val="1"/>
        <c:lblAlgn val="ctr"/>
        <c:lblOffset val="100"/>
        <c:noMultiLvlLbl val="0"/>
      </c:catAx>
      <c:valAx>
        <c:axId val="804140495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Estimated probability</a:t>
                </a:r>
                <a:r>
                  <a:rPr lang="en-US" baseline="0" dirty="0"/>
                  <a:t> of correct responses 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136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235F9E-7F22-46ED-A69C-0DF20990157C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A33367-C7DD-4070-8A8A-4A94FB71E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59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492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CF929-9F20-4580-4480-23BF84D41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AA69C9-6033-5FB9-91C4-4DC27031E4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85EC58-9ECC-FA85-E4AB-86D075E2A7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0C303-8410-B763-4D52-F7304B6CA0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18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6148D-88CD-3C06-5FE0-342E381BD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5128FB-71DE-82D2-F3DB-258495AD9C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52393E-DA0E-8328-EFEC-DB2FAED2D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0847EE-8B0E-A5CE-9734-F6FE6AD445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90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314AB-CE42-5CA5-9831-9C52F77C5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909AA9-56A9-5596-9997-F134676D36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948A6E-C540-A5D7-D2CC-32A4488011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0D0F7-4063-1F01-5EAE-3B0FCD61C2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394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3AAF7-7341-5D2B-7F4A-389DBB565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2D9926-4C3B-F793-C582-C51020AEC4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412D9C-A30C-89E0-5927-32A9729CF8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5CDE6-30F7-C09E-E428-4844235FA2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968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9D8DF-E729-726D-8517-C434837D6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6ACCD0-798C-9970-768E-44B227A357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65B65B-417C-9840-F492-E357108C6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7FEA41-8220-7883-DD09-580B24EA50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530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34386-0F16-BD81-6AC0-E6D1CAC48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F01BB6-A7EF-3B34-F924-47AA0B361C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21ABA9-3A36-A920-A161-4587019129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8DBDFA-9BD2-813E-C52C-3512568842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725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9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AD672-3612-5303-EE79-3ECFB9F55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FDD1D3-B94B-D9C6-B0E2-79B8D1862A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F72974-F85C-F705-D6CA-E3F0DA2034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8E6E7-6B69-9E66-F4D0-7E7051C123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80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62E3D-8438-4D9D-B2A4-CE0A6E26D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174E74-CD6A-B549-774F-45683445D5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AB1203-AA94-EDE3-BEC5-F2B198A4B8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F41FA-C4C5-2137-4B12-139DFA33C1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59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consistent with decimal points throughout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33367-C7DD-4070-8A8A-4A94FB71ED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63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33367-C7DD-4070-8A8A-4A94FB71ED6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41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83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67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29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DF517-B498-4279-BE5D-B864A47240F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9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2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1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0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0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7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5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9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4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2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3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Select="1"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25" y="5796743"/>
            <a:ext cx="1810669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593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AA993-1A2E-2BA7-38B6-2530D45BA8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Effect of display design and number of follow-up questions on accuracy of survey responses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D8A83A-2B70-78C2-A592-2383BFE8F6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Alda Rivas</a:t>
            </a:r>
          </a:p>
          <a:p>
            <a:r>
              <a:rPr lang="en-US" dirty="0"/>
              <a:t>April 21, 2026</a:t>
            </a:r>
          </a:p>
          <a:p>
            <a:r>
              <a:rPr lang="en-US" dirty="0"/>
              <a:t>2026 </a:t>
            </a:r>
            <a:r>
              <a:rPr lang="en-US" dirty="0" err="1"/>
              <a:t>FedCASIC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2AF64B-E78F-897C-17F8-6224A5D59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A4C82C-5719-F06F-05CC-F0A422771AA3}"/>
              </a:ext>
            </a:extLst>
          </p:cNvPr>
          <p:cNvSpPr txBox="1"/>
          <p:nvPr/>
        </p:nvSpPr>
        <p:spPr>
          <a:xfrm>
            <a:off x="3385457" y="5465677"/>
            <a:ext cx="60742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information shared here represents the opinions of the presenter and not necessarily those of the U.S. Census Bureau. Disclosure avoidance IP number: A.19-26</a:t>
            </a:r>
          </a:p>
        </p:txBody>
      </p:sp>
    </p:spTree>
    <p:extLst>
      <p:ext uri="{BB962C8B-B14F-4D97-AF65-F5344CB8AC3E}">
        <p14:creationId xmlns:p14="http://schemas.microsoft.com/office/powerpoint/2010/main" val="4113074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8C864-8DE8-EAF4-B4BF-65BEBF359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Experimental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52C41-9CD9-E650-FF93-AF6F48392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 x 3 Between-subjects design. 9 Experimental conditions.</a:t>
            </a:r>
          </a:p>
          <a:p>
            <a:r>
              <a:rPr lang="en-US" dirty="0"/>
              <a:t>Display design </a:t>
            </a:r>
          </a:p>
          <a:p>
            <a:pPr lvl="1"/>
            <a:r>
              <a:rPr lang="en-US" dirty="0"/>
              <a:t>Next page</a:t>
            </a:r>
          </a:p>
          <a:p>
            <a:pPr lvl="1"/>
            <a:r>
              <a:rPr lang="en-US" dirty="0"/>
              <a:t>Grayed-out </a:t>
            </a:r>
          </a:p>
          <a:p>
            <a:pPr lvl="1"/>
            <a:r>
              <a:rPr lang="en-US" dirty="0"/>
              <a:t>Unfolding</a:t>
            </a:r>
          </a:p>
          <a:p>
            <a:r>
              <a:rPr lang="en-US" dirty="0"/>
              <a:t>Number of follow-up questions</a:t>
            </a:r>
          </a:p>
          <a:p>
            <a:pPr lvl="1"/>
            <a:r>
              <a:rPr lang="en-US" dirty="0"/>
              <a:t>3</a:t>
            </a:r>
          </a:p>
          <a:p>
            <a:pPr lvl="1"/>
            <a:r>
              <a:rPr lang="en-US" dirty="0"/>
              <a:t>5</a:t>
            </a:r>
          </a:p>
          <a:p>
            <a:pPr lvl="1"/>
            <a:r>
              <a:rPr lang="en-US" dirty="0"/>
              <a:t>7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81078-E7CD-7935-6DE8-A5642CA3D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76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AE8AF-CA8A-67FA-15B1-FFADC6F89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Materials: Branching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6894B-A4CC-B876-7E61-FE07E81C5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 you have more than one appliance in your home? </a:t>
            </a:r>
          </a:p>
          <a:p>
            <a:pPr marL="0" indent="0">
              <a:buNone/>
            </a:pPr>
            <a:r>
              <a:rPr lang="en-US" i="1" dirty="0"/>
              <a:t>For example: washing machine, refrigerator, dishwasher, crockpot, coffee maker, toaster, vacuum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Yes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No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C4B740-6564-568E-C09C-1EDFFB204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91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192C4-530E-D798-428D-CCC2CBD12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D772B-B639-8068-EE66-9DEB4BE2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Designs: Next page design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5C2CBC-35C6-DCFF-67CD-D5ACE037156D}"/>
              </a:ext>
            </a:extLst>
          </p:cNvPr>
          <p:cNvGrpSpPr/>
          <p:nvPr/>
        </p:nvGrpSpPr>
        <p:grpSpPr>
          <a:xfrm>
            <a:off x="2024688" y="2000789"/>
            <a:ext cx="1892321" cy="1787582"/>
            <a:chOff x="6766560" y="1581912"/>
            <a:chExt cx="2898648" cy="277977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447F934-1E0F-8450-C1D0-D56BDF363849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2CFAF5C-6DDF-A4F2-639D-06736EF92DC6}"/>
                </a:ext>
              </a:extLst>
            </p:cNvPr>
            <p:cNvGrpSpPr/>
            <p:nvPr/>
          </p:nvGrpSpPr>
          <p:grpSpPr>
            <a:xfrm>
              <a:off x="7046117" y="1919505"/>
              <a:ext cx="2459839" cy="2010152"/>
              <a:chOff x="7046117" y="1919505"/>
              <a:chExt cx="2459839" cy="2010152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15EF92B-2F32-BA49-D413-6AA3F31B68DD}"/>
                  </a:ext>
                </a:extLst>
              </p:cNvPr>
              <p:cNvSpPr txBox="1"/>
              <p:nvPr/>
            </p:nvSpPr>
            <p:spPr>
              <a:xfrm>
                <a:off x="7046117" y="1919505"/>
                <a:ext cx="2459839" cy="2010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dirty="0"/>
                  <a:t>Do you have more than one appliance….?</a:t>
                </a:r>
              </a:p>
              <a:p>
                <a:endParaRPr lang="en-US" sz="1300" dirty="0"/>
              </a:p>
              <a:p>
                <a:r>
                  <a:rPr lang="en-US" sz="1300" dirty="0"/>
                  <a:t>    Yes </a:t>
                </a:r>
              </a:p>
              <a:p>
                <a:r>
                  <a:rPr lang="en-US" sz="1300" dirty="0"/>
                  <a:t>    No </a:t>
                </a: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1A9F1114-A8AB-FA72-3905-D26DDA375263}"/>
                  </a:ext>
                </a:extLst>
              </p:cNvPr>
              <p:cNvSpPr/>
              <p:nvPr/>
            </p:nvSpPr>
            <p:spPr>
              <a:xfrm>
                <a:off x="7116786" y="3294655"/>
                <a:ext cx="155450" cy="155449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699D5A82-F222-1B5F-56BE-A1C394AB1B6B}"/>
                  </a:ext>
                </a:extLst>
              </p:cNvPr>
              <p:cNvSpPr/>
              <p:nvPr/>
            </p:nvSpPr>
            <p:spPr>
              <a:xfrm>
                <a:off x="7125933" y="3557613"/>
                <a:ext cx="155450" cy="1554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646F9A-3E65-EF55-9881-4C6D7ECAF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60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CEDEA-3CED-8BC7-1771-3D4F9DEC5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2ACA9-45DD-2A38-C546-D77AAC0A0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Designs: Next page design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13A1793-6C02-EBD0-4080-479EAB63B89D}"/>
              </a:ext>
            </a:extLst>
          </p:cNvPr>
          <p:cNvGrpSpPr/>
          <p:nvPr/>
        </p:nvGrpSpPr>
        <p:grpSpPr>
          <a:xfrm>
            <a:off x="2024688" y="2000789"/>
            <a:ext cx="1892321" cy="1787582"/>
            <a:chOff x="6766560" y="1581912"/>
            <a:chExt cx="2898648" cy="277977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C4DCFEC3-9087-BE63-ED36-C0EB706EF102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4F05C6F-EB0A-EC27-3144-B7D4D43D015A}"/>
                </a:ext>
              </a:extLst>
            </p:cNvPr>
            <p:cNvGrpSpPr/>
            <p:nvPr/>
          </p:nvGrpSpPr>
          <p:grpSpPr>
            <a:xfrm>
              <a:off x="7046117" y="1919505"/>
              <a:ext cx="2459839" cy="2010152"/>
              <a:chOff x="7046117" y="1919505"/>
              <a:chExt cx="2459839" cy="2010152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488650-E966-59B6-DA1C-D74A39F3FAB9}"/>
                  </a:ext>
                </a:extLst>
              </p:cNvPr>
              <p:cNvSpPr txBox="1"/>
              <p:nvPr/>
            </p:nvSpPr>
            <p:spPr>
              <a:xfrm>
                <a:off x="7046117" y="1919505"/>
                <a:ext cx="2459839" cy="2010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dirty="0"/>
                  <a:t>Do you have more than one appliance….?</a:t>
                </a:r>
              </a:p>
              <a:p>
                <a:endParaRPr lang="en-US" sz="1300" dirty="0"/>
              </a:p>
              <a:p>
                <a:r>
                  <a:rPr lang="en-US" sz="1300" dirty="0"/>
                  <a:t>    Yes </a:t>
                </a:r>
              </a:p>
              <a:p>
                <a:r>
                  <a:rPr lang="en-US" sz="1300" dirty="0"/>
                  <a:t>    No </a:t>
                </a: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B8187EAB-851A-662C-4B2F-30E2C74845FB}"/>
                  </a:ext>
                </a:extLst>
              </p:cNvPr>
              <p:cNvSpPr/>
              <p:nvPr/>
            </p:nvSpPr>
            <p:spPr>
              <a:xfrm>
                <a:off x="7116786" y="3294655"/>
                <a:ext cx="155450" cy="155449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B8E482ED-66A1-0245-6A5B-889E24982F93}"/>
                  </a:ext>
                </a:extLst>
              </p:cNvPr>
              <p:cNvSpPr/>
              <p:nvPr/>
            </p:nvSpPr>
            <p:spPr>
              <a:xfrm>
                <a:off x="7125933" y="3557613"/>
                <a:ext cx="155450" cy="1554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7E93E43-A4A6-08CE-A00C-B59A8EF1CB73}"/>
              </a:ext>
            </a:extLst>
          </p:cNvPr>
          <p:cNvGrpSpPr/>
          <p:nvPr/>
        </p:nvGrpSpPr>
        <p:grpSpPr>
          <a:xfrm>
            <a:off x="4048338" y="2688432"/>
            <a:ext cx="1892321" cy="1781277"/>
            <a:chOff x="6766560" y="1581912"/>
            <a:chExt cx="2898648" cy="277977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2D74DB8-A6B1-DB7D-400F-07989264DEC5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595072E-1B77-5655-56DA-F63A944A924E}"/>
                </a:ext>
              </a:extLst>
            </p:cNvPr>
            <p:cNvSpPr txBox="1"/>
            <p:nvPr/>
          </p:nvSpPr>
          <p:spPr>
            <a:xfrm>
              <a:off x="6897100" y="2749781"/>
              <a:ext cx="2637566" cy="45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00" dirty="0"/>
                <a:t>Follow-up question 1</a:t>
              </a:r>
            </a:p>
          </p:txBody>
        </p:sp>
      </p:grp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D57D9A60-5D35-B01A-CA52-555003BFEC10}"/>
              </a:ext>
            </a:extLst>
          </p:cNvPr>
          <p:cNvCxnSpPr>
            <a:stCxn id="4" idx="2"/>
          </p:cNvCxnSpPr>
          <p:nvPr/>
        </p:nvCxnSpPr>
        <p:spPr>
          <a:xfrm rot="16200000" flipH="1">
            <a:off x="3304251" y="3454968"/>
            <a:ext cx="410685" cy="107748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64B7FB8-DF48-E6D8-B0AF-E891E1088106}"/>
              </a:ext>
            </a:extLst>
          </p:cNvPr>
          <p:cNvSpPr txBox="1"/>
          <p:nvPr/>
        </p:nvSpPr>
        <p:spPr>
          <a:xfrm>
            <a:off x="3054375" y="4172215"/>
            <a:ext cx="910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Next screen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927901-A46F-A4CC-16E2-5F1BCC3F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34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F07AC-D9C7-8798-46E5-56A2AFBCF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7FA48-A837-B0F8-3460-9C47A375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Designs: Next page design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83FB659-C0EF-144E-D2A1-E64694CEB7AB}"/>
              </a:ext>
            </a:extLst>
          </p:cNvPr>
          <p:cNvGrpSpPr/>
          <p:nvPr/>
        </p:nvGrpSpPr>
        <p:grpSpPr>
          <a:xfrm>
            <a:off x="2024688" y="2000789"/>
            <a:ext cx="1892321" cy="1787582"/>
            <a:chOff x="6766560" y="1581912"/>
            <a:chExt cx="2898648" cy="277977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25E2CCCE-C4DE-F42A-2AE4-6AFE6E2C2C65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31E301E-1BFF-D47C-041C-3F18ACC4E98D}"/>
                </a:ext>
              </a:extLst>
            </p:cNvPr>
            <p:cNvGrpSpPr/>
            <p:nvPr/>
          </p:nvGrpSpPr>
          <p:grpSpPr>
            <a:xfrm>
              <a:off x="7046117" y="1919505"/>
              <a:ext cx="2459839" cy="2010152"/>
              <a:chOff x="7046117" y="1919505"/>
              <a:chExt cx="2459839" cy="2010152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AA07C8C-3EA6-F87F-65C2-82163E30FFFB}"/>
                  </a:ext>
                </a:extLst>
              </p:cNvPr>
              <p:cNvSpPr txBox="1"/>
              <p:nvPr/>
            </p:nvSpPr>
            <p:spPr>
              <a:xfrm>
                <a:off x="7046117" y="1919505"/>
                <a:ext cx="2459839" cy="2010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dirty="0"/>
                  <a:t>Do you have more than one appliance….?</a:t>
                </a:r>
              </a:p>
              <a:p>
                <a:endParaRPr lang="en-US" sz="1300" dirty="0"/>
              </a:p>
              <a:p>
                <a:r>
                  <a:rPr lang="en-US" sz="1300" dirty="0"/>
                  <a:t>    Yes </a:t>
                </a:r>
              </a:p>
              <a:p>
                <a:r>
                  <a:rPr lang="en-US" sz="1300" dirty="0"/>
                  <a:t>    No </a:t>
                </a: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B93CF5A7-54AA-630F-5CD1-D47D4DAFFE72}"/>
                  </a:ext>
                </a:extLst>
              </p:cNvPr>
              <p:cNvSpPr/>
              <p:nvPr/>
            </p:nvSpPr>
            <p:spPr>
              <a:xfrm>
                <a:off x="7116786" y="3294655"/>
                <a:ext cx="155450" cy="155449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994D20D7-4773-F561-6A2F-DD8123EA30E3}"/>
                  </a:ext>
                </a:extLst>
              </p:cNvPr>
              <p:cNvSpPr/>
              <p:nvPr/>
            </p:nvSpPr>
            <p:spPr>
              <a:xfrm>
                <a:off x="7125933" y="3557613"/>
                <a:ext cx="155450" cy="1554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D5E7757-AF30-CEE4-2143-FF245B2DECA6}"/>
              </a:ext>
            </a:extLst>
          </p:cNvPr>
          <p:cNvGrpSpPr/>
          <p:nvPr/>
        </p:nvGrpSpPr>
        <p:grpSpPr>
          <a:xfrm>
            <a:off x="4048338" y="2688432"/>
            <a:ext cx="1892321" cy="1781277"/>
            <a:chOff x="6766560" y="1581912"/>
            <a:chExt cx="2898648" cy="277977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721A5052-967A-DB92-D893-00AD116FC914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D8BDB08-8F95-7380-E1F6-B781B678A743}"/>
                </a:ext>
              </a:extLst>
            </p:cNvPr>
            <p:cNvSpPr txBox="1"/>
            <p:nvPr/>
          </p:nvSpPr>
          <p:spPr>
            <a:xfrm>
              <a:off x="6897100" y="2749781"/>
              <a:ext cx="2637566" cy="45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00" dirty="0"/>
                <a:t>Follow-up question 1</a:t>
              </a:r>
            </a:p>
          </p:txBody>
        </p:sp>
      </p:grp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EDA771D-5918-38E4-D4D7-CCB341E303D3}"/>
              </a:ext>
            </a:extLst>
          </p:cNvPr>
          <p:cNvSpPr/>
          <p:nvPr/>
        </p:nvSpPr>
        <p:spPr>
          <a:xfrm>
            <a:off x="6107713" y="3392424"/>
            <a:ext cx="1892321" cy="17812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8B1CDBE9-A0AC-CAA1-3D82-AA5B7B1773D9}"/>
              </a:ext>
            </a:extLst>
          </p:cNvPr>
          <p:cNvCxnSpPr>
            <a:stCxn id="4" idx="2"/>
          </p:cNvCxnSpPr>
          <p:nvPr/>
        </p:nvCxnSpPr>
        <p:spPr>
          <a:xfrm rot="16200000" flipH="1">
            <a:off x="3304251" y="3454968"/>
            <a:ext cx="410685" cy="107748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DF950A0-2DAD-E66A-0029-9F43F5555468}"/>
              </a:ext>
            </a:extLst>
          </p:cNvPr>
          <p:cNvCxnSpPr/>
          <p:nvPr/>
        </p:nvCxnSpPr>
        <p:spPr>
          <a:xfrm rot="16200000" flipH="1">
            <a:off x="5358603" y="4128576"/>
            <a:ext cx="410685" cy="107748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C8391A1B-ED7F-C503-4858-687FBE4110DF}"/>
              </a:ext>
            </a:extLst>
          </p:cNvPr>
          <p:cNvSpPr txBox="1"/>
          <p:nvPr/>
        </p:nvSpPr>
        <p:spPr>
          <a:xfrm>
            <a:off x="3054375" y="4172215"/>
            <a:ext cx="910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Next screen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1CC8CC2-3D5A-5F33-2DA1-1B434061128F}"/>
              </a:ext>
            </a:extLst>
          </p:cNvPr>
          <p:cNvSpPr txBox="1"/>
          <p:nvPr/>
        </p:nvSpPr>
        <p:spPr>
          <a:xfrm>
            <a:off x="5147909" y="4846679"/>
            <a:ext cx="910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Next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3B522C-97C5-AA38-BAAF-FCD130D698C7}"/>
              </a:ext>
            </a:extLst>
          </p:cNvPr>
          <p:cNvSpPr txBox="1"/>
          <p:nvPr/>
        </p:nvSpPr>
        <p:spPr>
          <a:xfrm>
            <a:off x="6157208" y="4136868"/>
            <a:ext cx="172187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/>
              <a:t>Follow-up question 2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7115AF9-72AA-3491-EE97-3BD024F9D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83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74D26-2693-9874-DE46-B61657170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50955-D6B6-938A-D750-D37676DE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Designs: Next page design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285C4F3-C280-68FA-DF6F-2AED969A3764}"/>
              </a:ext>
            </a:extLst>
          </p:cNvPr>
          <p:cNvGrpSpPr/>
          <p:nvPr/>
        </p:nvGrpSpPr>
        <p:grpSpPr>
          <a:xfrm>
            <a:off x="2024688" y="2000789"/>
            <a:ext cx="1892321" cy="1787582"/>
            <a:chOff x="6766560" y="1581912"/>
            <a:chExt cx="2898648" cy="277977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84362A2C-FA48-830C-D59A-D1CC924102DA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C64D336D-48EE-0444-77BA-3DF248BC95F2}"/>
                </a:ext>
              </a:extLst>
            </p:cNvPr>
            <p:cNvGrpSpPr/>
            <p:nvPr/>
          </p:nvGrpSpPr>
          <p:grpSpPr>
            <a:xfrm>
              <a:off x="7046117" y="1919505"/>
              <a:ext cx="2459839" cy="2010152"/>
              <a:chOff x="7046117" y="1919505"/>
              <a:chExt cx="2459839" cy="2010152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BB2891A-9D36-A7F0-A65B-7ACA9BCEBFBD}"/>
                  </a:ext>
                </a:extLst>
              </p:cNvPr>
              <p:cNvSpPr txBox="1"/>
              <p:nvPr/>
            </p:nvSpPr>
            <p:spPr>
              <a:xfrm>
                <a:off x="7046117" y="1919505"/>
                <a:ext cx="2459839" cy="2010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dirty="0"/>
                  <a:t>Do you have more than one appliance….?</a:t>
                </a:r>
              </a:p>
              <a:p>
                <a:endParaRPr lang="en-US" sz="1300" dirty="0"/>
              </a:p>
              <a:p>
                <a:r>
                  <a:rPr lang="en-US" sz="1300" dirty="0"/>
                  <a:t>    Yes </a:t>
                </a:r>
              </a:p>
              <a:p>
                <a:r>
                  <a:rPr lang="en-US" sz="1300" dirty="0"/>
                  <a:t>    No </a:t>
                </a: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ABBD1A48-3347-2E0E-56BE-3BE4B2BFCD33}"/>
                  </a:ext>
                </a:extLst>
              </p:cNvPr>
              <p:cNvSpPr/>
              <p:nvPr/>
            </p:nvSpPr>
            <p:spPr>
              <a:xfrm>
                <a:off x="7116786" y="3294655"/>
                <a:ext cx="155450" cy="155449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B4BB53DF-D9ED-4E49-11F2-8D9AA0EE37FE}"/>
                  </a:ext>
                </a:extLst>
              </p:cNvPr>
              <p:cNvSpPr/>
              <p:nvPr/>
            </p:nvSpPr>
            <p:spPr>
              <a:xfrm>
                <a:off x="7125933" y="3557613"/>
                <a:ext cx="155450" cy="1554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2E50796-7BC4-358D-B09F-54EFF551CEBD}"/>
              </a:ext>
            </a:extLst>
          </p:cNvPr>
          <p:cNvGrpSpPr/>
          <p:nvPr/>
        </p:nvGrpSpPr>
        <p:grpSpPr>
          <a:xfrm>
            <a:off x="4048338" y="2688432"/>
            <a:ext cx="1892321" cy="1781277"/>
            <a:chOff x="6766560" y="1581912"/>
            <a:chExt cx="2898648" cy="277977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338E39BD-B5A7-FCE5-20EF-135AA5E396D6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42BA0B8-EA11-B8FB-1A46-D6D3D4DD4573}"/>
                </a:ext>
              </a:extLst>
            </p:cNvPr>
            <p:cNvSpPr txBox="1"/>
            <p:nvPr/>
          </p:nvSpPr>
          <p:spPr>
            <a:xfrm>
              <a:off x="6897100" y="2749781"/>
              <a:ext cx="2637566" cy="45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00" dirty="0"/>
                <a:t>Follow-up question 1</a:t>
              </a:r>
            </a:p>
          </p:txBody>
        </p:sp>
      </p:grp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4E71B7B-7DEB-CADA-0BB2-3958EA718C1E}"/>
              </a:ext>
            </a:extLst>
          </p:cNvPr>
          <p:cNvSpPr/>
          <p:nvPr/>
        </p:nvSpPr>
        <p:spPr>
          <a:xfrm>
            <a:off x="6107713" y="3392424"/>
            <a:ext cx="1892321" cy="17812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AB98F632-4C8C-F027-36E6-F2B1E877AF83}"/>
              </a:ext>
            </a:extLst>
          </p:cNvPr>
          <p:cNvCxnSpPr>
            <a:stCxn id="4" idx="2"/>
          </p:cNvCxnSpPr>
          <p:nvPr/>
        </p:nvCxnSpPr>
        <p:spPr>
          <a:xfrm rot="16200000" flipH="1">
            <a:off x="3304251" y="3454968"/>
            <a:ext cx="410685" cy="107748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17D3CAA8-7813-3080-FC8A-9E9846E7C5EF}"/>
              </a:ext>
            </a:extLst>
          </p:cNvPr>
          <p:cNvCxnSpPr/>
          <p:nvPr/>
        </p:nvCxnSpPr>
        <p:spPr>
          <a:xfrm rot="16200000" flipH="1">
            <a:off x="5358603" y="4128576"/>
            <a:ext cx="410685" cy="107748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BB0F0833-4CE6-4299-C1C6-320AA8BC6EA5}"/>
              </a:ext>
            </a:extLst>
          </p:cNvPr>
          <p:cNvCxnSpPr/>
          <p:nvPr/>
        </p:nvCxnSpPr>
        <p:spPr>
          <a:xfrm rot="16200000" flipH="1">
            <a:off x="7418250" y="4840298"/>
            <a:ext cx="410685" cy="107748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288F6AE0-A217-D13A-A77C-B497315FE982}"/>
              </a:ext>
            </a:extLst>
          </p:cNvPr>
          <p:cNvSpPr txBox="1"/>
          <p:nvPr/>
        </p:nvSpPr>
        <p:spPr>
          <a:xfrm>
            <a:off x="3054375" y="4172215"/>
            <a:ext cx="910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Next screen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40561D6-EE00-C653-B78E-F7729CB1AA42}"/>
              </a:ext>
            </a:extLst>
          </p:cNvPr>
          <p:cNvSpPr txBox="1"/>
          <p:nvPr/>
        </p:nvSpPr>
        <p:spPr>
          <a:xfrm>
            <a:off x="5147909" y="4846679"/>
            <a:ext cx="910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Next screen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9B3B390-465A-A074-0B6D-A695466D9CAD}"/>
              </a:ext>
            </a:extLst>
          </p:cNvPr>
          <p:cNvSpPr txBox="1"/>
          <p:nvPr/>
        </p:nvSpPr>
        <p:spPr>
          <a:xfrm>
            <a:off x="7168375" y="5556322"/>
            <a:ext cx="910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Next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D6745B-D1FF-6D84-6CBB-A749C6029B24}"/>
              </a:ext>
            </a:extLst>
          </p:cNvPr>
          <p:cNvSpPr txBox="1"/>
          <p:nvPr/>
        </p:nvSpPr>
        <p:spPr>
          <a:xfrm>
            <a:off x="6157208" y="4136868"/>
            <a:ext cx="172187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/>
              <a:t>Follow-up question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A07F263-6FA6-43CA-3BFB-DE93070FBDBE}"/>
              </a:ext>
            </a:extLst>
          </p:cNvPr>
          <p:cNvSpPr/>
          <p:nvPr/>
        </p:nvSpPr>
        <p:spPr>
          <a:xfrm>
            <a:off x="8193312" y="4488404"/>
            <a:ext cx="1892321" cy="17812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3A8D44-86CD-1201-A6F4-1932C085CA4F}"/>
              </a:ext>
            </a:extLst>
          </p:cNvPr>
          <p:cNvSpPr txBox="1"/>
          <p:nvPr/>
        </p:nvSpPr>
        <p:spPr>
          <a:xfrm>
            <a:off x="8278728" y="5232848"/>
            <a:ext cx="172187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/>
              <a:t>Follow-up question n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6AA7496-58EA-C382-F925-ED40A1C64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C33E5-C381-9070-6804-618E99FA2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FFB1-9B2B-673F-5D49-EABA2D68B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Designs: Grayed-out design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C0D3009-9F40-2D7B-B229-1B0D65B219B3}"/>
              </a:ext>
            </a:extLst>
          </p:cNvPr>
          <p:cNvGrpSpPr/>
          <p:nvPr/>
        </p:nvGrpSpPr>
        <p:grpSpPr>
          <a:xfrm>
            <a:off x="1040401" y="1672400"/>
            <a:ext cx="3724162" cy="4646104"/>
            <a:chOff x="6766560" y="1581912"/>
            <a:chExt cx="2898648" cy="2779776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1471E114-525B-CB7F-4684-E2848D8671A8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97B8AFF-95D7-2CC1-6C65-D95503DBF270}"/>
                </a:ext>
              </a:extLst>
            </p:cNvPr>
            <p:cNvSpPr txBox="1"/>
            <p:nvPr/>
          </p:nvSpPr>
          <p:spPr>
            <a:xfrm>
              <a:off x="7038386" y="1843108"/>
              <a:ext cx="2459839" cy="2209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/>
                <a:t>Do you have more than one appliance in your home?</a:t>
              </a:r>
            </a:p>
            <a:p>
              <a:r>
                <a:rPr lang="en-US" sz="1300" dirty="0"/>
                <a:t>    Yes </a:t>
              </a:r>
            </a:p>
            <a:p>
              <a:r>
                <a:rPr lang="en-US" sz="1300" dirty="0"/>
                <a:t>    No </a:t>
              </a:r>
            </a:p>
            <a:p>
              <a:endParaRPr lang="en-US" sz="1300" dirty="0"/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1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2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3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4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5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6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7</a:t>
              </a:r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27EEC667-11C8-26BF-5864-E1CE86BC84FF}"/>
              </a:ext>
            </a:extLst>
          </p:cNvPr>
          <p:cNvSpPr/>
          <p:nvPr/>
        </p:nvSpPr>
        <p:spPr>
          <a:xfrm>
            <a:off x="1463769" y="2612925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D6165E7-BDE0-A977-DE99-6B03FDEA82A8}"/>
              </a:ext>
            </a:extLst>
          </p:cNvPr>
          <p:cNvSpPr/>
          <p:nvPr/>
        </p:nvSpPr>
        <p:spPr>
          <a:xfrm>
            <a:off x="1454625" y="2823237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294C0C-B27C-518B-D0B1-B3A5BC4D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17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390FB-5316-7D48-AF4C-697ECD6F4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389AE-171F-FDE6-0623-55D27EBE8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Designs: Grayed-out design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96BDB7C-9E31-66CD-06FF-FAF25F58241F}"/>
              </a:ext>
            </a:extLst>
          </p:cNvPr>
          <p:cNvSpPr txBox="1"/>
          <p:nvPr/>
        </p:nvSpPr>
        <p:spPr>
          <a:xfrm>
            <a:off x="5229658" y="3717501"/>
            <a:ext cx="1019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Next screen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935A1ED-A62B-7655-FE63-788A4CE36703}"/>
              </a:ext>
            </a:extLst>
          </p:cNvPr>
          <p:cNvGrpSpPr/>
          <p:nvPr/>
        </p:nvGrpSpPr>
        <p:grpSpPr>
          <a:xfrm>
            <a:off x="1040401" y="1672400"/>
            <a:ext cx="3724162" cy="4646104"/>
            <a:chOff x="6766560" y="1581912"/>
            <a:chExt cx="2898648" cy="2779776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A8EAAA60-3727-1E52-6AE9-ECA9823417EC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DE1DFE0-320C-9659-A73A-E3F62F201F39}"/>
                </a:ext>
              </a:extLst>
            </p:cNvPr>
            <p:cNvSpPr txBox="1"/>
            <p:nvPr/>
          </p:nvSpPr>
          <p:spPr>
            <a:xfrm>
              <a:off x="7038386" y="1843108"/>
              <a:ext cx="2459839" cy="2209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/>
                <a:t>Do you have more than one appliance in your home?</a:t>
              </a:r>
            </a:p>
            <a:p>
              <a:r>
                <a:rPr lang="en-US" sz="1300" dirty="0"/>
                <a:t>    Yes </a:t>
              </a:r>
            </a:p>
            <a:p>
              <a:r>
                <a:rPr lang="en-US" sz="1300" dirty="0"/>
                <a:t>    No </a:t>
              </a:r>
            </a:p>
            <a:p>
              <a:endParaRPr lang="en-US" sz="1300" dirty="0"/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1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2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3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4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5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6</a:t>
              </a:r>
            </a:p>
            <a:p>
              <a:endParaRPr lang="en-US" sz="1300" dirty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US" sz="1300" dirty="0">
                  <a:solidFill>
                    <a:schemeClr val="bg1">
                      <a:lumMod val="75000"/>
                    </a:schemeClr>
                  </a:solidFill>
                </a:rPr>
                <a:t>Follow-up question 7</a:t>
              </a:r>
            </a:p>
          </p:txBody>
        </p:sp>
      </p:grp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EF94E18-46B7-8440-839D-D14E5B095337}"/>
              </a:ext>
            </a:extLst>
          </p:cNvPr>
          <p:cNvCxnSpPr>
            <a:stCxn id="29" idx="3"/>
          </p:cNvCxnSpPr>
          <p:nvPr/>
        </p:nvCxnSpPr>
        <p:spPr>
          <a:xfrm>
            <a:off x="4764563" y="3995452"/>
            <a:ext cx="183740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445FD9A1-B93A-B635-684D-FAF7FF2C7C29}"/>
              </a:ext>
            </a:extLst>
          </p:cNvPr>
          <p:cNvSpPr/>
          <p:nvPr/>
        </p:nvSpPr>
        <p:spPr>
          <a:xfrm>
            <a:off x="1463769" y="2612925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E54B7AE-FB13-2937-C300-2BF4913BCB2C}"/>
              </a:ext>
            </a:extLst>
          </p:cNvPr>
          <p:cNvSpPr/>
          <p:nvPr/>
        </p:nvSpPr>
        <p:spPr>
          <a:xfrm>
            <a:off x="1454625" y="2823237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3CE5693-A8AF-6FFE-AF53-7D7FA1B51F96}"/>
              </a:ext>
            </a:extLst>
          </p:cNvPr>
          <p:cNvGrpSpPr/>
          <p:nvPr/>
        </p:nvGrpSpPr>
        <p:grpSpPr>
          <a:xfrm>
            <a:off x="6714011" y="1671448"/>
            <a:ext cx="3724162" cy="4646104"/>
            <a:chOff x="6766560" y="1581912"/>
            <a:chExt cx="2898648" cy="277977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D660305D-E6B6-F137-7DD6-3A1793F342DB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9EE7C4C-262A-8FC5-A713-2E5CBB08D398}"/>
                </a:ext>
              </a:extLst>
            </p:cNvPr>
            <p:cNvSpPr txBox="1"/>
            <p:nvPr/>
          </p:nvSpPr>
          <p:spPr>
            <a:xfrm>
              <a:off x="7038386" y="1843108"/>
              <a:ext cx="2459839" cy="2209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/>
                <a:t>Do you have more than one appliance in your home?</a:t>
              </a:r>
            </a:p>
            <a:p>
              <a:r>
                <a:rPr lang="en-US" sz="1300" dirty="0"/>
                <a:t>    Yes </a:t>
              </a:r>
            </a:p>
            <a:p>
              <a:r>
                <a:rPr lang="en-US" sz="1300" dirty="0"/>
                <a:t>    No 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1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2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3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4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5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6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7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D75C915A-3EAF-FFB2-5DBD-E1C788FB1E6A}"/>
              </a:ext>
            </a:extLst>
          </p:cNvPr>
          <p:cNvSpPr/>
          <p:nvPr/>
        </p:nvSpPr>
        <p:spPr>
          <a:xfrm>
            <a:off x="7139145" y="2609877"/>
            <a:ext cx="101482" cy="999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7D49B07-199A-6273-9D7B-9016A4925475}"/>
              </a:ext>
            </a:extLst>
          </p:cNvPr>
          <p:cNvSpPr/>
          <p:nvPr/>
        </p:nvSpPr>
        <p:spPr>
          <a:xfrm>
            <a:off x="7130001" y="2820189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2820FB-1246-6C70-7010-579264BE8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27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E5931-5DD4-95D8-590A-C1C19895D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B9CBA-529A-E0B6-54E5-893F67CD3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Designs: Unfold design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5088162-2571-2FCF-7C86-4A73817572D6}"/>
              </a:ext>
            </a:extLst>
          </p:cNvPr>
          <p:cNvGrpSpPr/>
          <p:nvPr/>
        </p:nvGrpSpPr>
        <p:grpSpPr>
          <a:xfrm>
            <a:off x="1040401" y="1672400"/>
            <a:ext cx="3724162" cy="4646104"/>
            <a:chOff x="6766560" y="1581912"/>
            <a:chExt cx="2898648" cy="2779776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D6EF8713-3310-DD4E-91B9-032409597B2E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B20B790-4BC3-8B91-9A6E-648D9C95D79E}"/>
                </a:ext>
              </a:extLst>
            </p:cNvPr>
            <p:cNvSpPr txBox="1"/>
            <p:nvPr/>
          </p:nvSpPr>
          <p:spPr>
            <a:xfrm>
              <a:off x="7038386" y="1843108"/>
              <a:ext cx="2459839" cy="653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/>
                <a:t>Do you have more than one appliance in your home?</a:t>
              </a:r>
            </a:p>
            <a:p>
              <a:r>
                <a:rPr lang="en-US" sz="1300" dirty="0"/>
                <a:t>    Yes </a:t>
              </a:r>
            </a:p>
            <a:p>
              <a:r>
                <a:rPr lang="en-US" sz="1300" dirty="0"/>
                <a:t>    No </a:t>
              </a:r>
            </a:p>
            <a:p>
              <a:endParaRPr lang="en-US" sz="1300" dirty="0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47D1DEFE-8CB0-0132-CDA9-DA1BE155549B}"/>
              </a:ext>
            </a:extLst>
          </p:cNvPr>
          <p:cNvSpPr/>
          <p:nvPr/>
        </p:nvSpPr>
        <p:spPr>
          <a:xfrm>
            <a:off x="1463769" y="2612925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E56F2C8-8A6C-92A7-9AE5-217CB081698D}"/>
              </a:ext>
            </a:extLst>
          </p:cNvPr>
          <p:cNvSpPr/>
          <p:nvPr/>
        </p:nvSpPr>
        <p:spPr>
          <a:xfrm>
            <a:off x="1454625" y="2823237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7CAE01-51EC-AC60-FBC2-DB03E66B7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358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01279-DBBA-D1F5-53FF-0A0EDB293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022CA-28EB-6CCB-2F82-AD801C042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Designs: Unfold design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03C3B38-8B13-EF52-1B67-DA0DFEC3E589}"/>
              </a:ext>
            </a:extLst>
          </p:cNvPr>
          <p:cNvSpPr txBox="1"/>
          <p:nvPr/>
        </p:nvSpPr>
        <p:spPr>
          <a:xfrm>
            <a:off x="5229658" y="3717501"/>
            <a:ext cx="1019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Next screen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6D81A2F-A1B7-BC5C-D5E4-DA3957B53875}"/>
              </a:ext>
            </a:extLst>
          </p:cNvPr>
          <p:cNvGrpSpPr/>
          <p:nvPr/>
        </p:nvGrpSpPr>
        <p:grpSpPr>
          <a:xfrm>
            <a:off x="1040401" y="1672400"/>
            <a:ext cx="3724162" cy="4646104"/>
            <a:chOff x="6766560" y="1581912"/>
            <a:chExt cx="2898648" cy="2779776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96F62D8-C94E-C746-5BBD-11DE03548E19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6E753DF-9889-16EB-B27D-8B339858E95F}"/>
                </a:ext>
              </a:extLst>
            </p:cNvPr>
            <p:cNvSpPr txBox="1"/>
            <p:nvPr/>
          </p:nvSpPr>
          <p:spPr>
            <a:xfrm>
              <a:off x="7038386" y="1843108"/>
              <a:ext cx="2459839" cy="653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/>
                <a:t>Do you have more than one appliance in your home?</a:t>
              </a:r>
            </a:p>
            <a:p>
              <a:r>
                <a:rPr lang="en-US" sz="1300" dirty="0"/>
                <a:t>    Yes </a:t>
              </a:r>
            </a:p>
            <a:p>
              <a:r>
                <a:rPr lang="en-US" sz="1300" dirty="0"/>
                <a:t>    No </a:t>
              </a:r>
            </a:p>
            <a:p>
              <a:endParaRPr lang="en-US" sz="1300" dirty="0"/>
            </a:p>
          </p:txBody>
        </p:sp>
      </p:grp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47C9D2A-75B8-355D-05C6-3F552122C436}"/>
              </a:ext>
            </a:extLst>
          </p:cNvPr>
          <p:cNvCxnSpPr>
            <a:stCxn id="29" idx="3"/>
          </p:cNvCxnSpPr>
          <p:nvPr/>
        </p:nvCxnSpPr>
        <p:spPr>
          <a:xfrm>
            <a:off x="4764563" y="3995452"/>
            <a:ext cx="183740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AE726C71-8750-21D2-737A-5E8CD5255ACE}"/>
              </a:ext>
            </a:extLst>
          </p:cNvPr>
          <p:cNvSpPr/>
          <p:nvPr/>
        </p:nvSpPr>
        <p:spPr>
          <a:xfrm>
            <a:off x="1463769" y="2612925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94BADC9-9E69-EB10-103D-D605A9B3295D}"/>
              </a:ext>
            </a:extLst>
          </p:cNvPr>
          <p:cNvSpPr/>
          <p:nvPr/>
        </p:nvSpPr>
        <p:spPr>
          <a:xfrm>
            <a:off x="1454625" y="2823237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E74651A-F604-8DC1-EB77-7E826BB03972}"/>
              </a:ext>
            </a:extLst>
          </p:cNvPr>
          <p:cNvGrpSpPr/>
          <p:nvPr/>
        </p:nvGrpSpPr>
        <p:grpSpPr>
          <a:xfrm>
            <a:off x="6714011" y="1671448"/>
            <a:ext cx="3724162" cy="4646104"/>
            <a:chOff x="6766560" y="1581912"/>
            <a:chExt cx="2898648" cy="277977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36C39547-2A37-353E-D031-0FD39E9EE743}"/>
                </a:ext>
              </a:extLst>
            </p:cNvPr>
            <p:cNvSpPr/>
            <p:nvPr/>
          </p:nvSpPr>
          <p:spPr>
            <a:xfrm>
              <a:off x="6766560" y="1581912"/>
              <a:ext cx="2898648" cy="27797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65C24BF-92D4-D89B-CD21-F6D7FB5DD6F2}"/>
                </a:ext>
              </a:extLst>
            </p:cNvPr>
            <p:cNvSpPr txBox="1"/>
            <p:nvPr/>
          </p:nvSpPr>
          <p:spPr>
            <a:xfrm>
              <a:off x="7038386" y="1843108"/>
              <a:ext cx="2459839" cy="2209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/>
                <a:t>Do you have more than one appliance in your home?</a:t>
              </a:r>
            </a:p>
            <a:p>
              <a:r>
                <a:rPr lang="en-US" sz="1300" dirty="0"/>
                <a:t>    Yes </a:t>
              </a:r>
            </a:p>
            <a:p>
              <a:r>
                <a:rPr lang="en-US" sz="1300" dirty="0"/>
                <a:t>    No 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1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2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3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4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5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6</a:t>
              </a:r>
            </a:p>
            <a:p>
              <a:endParaRPr lang="en-US" sz="1300" dirty="0"/>
            </a:p>
            <a:p>
              <a:r>
                <a:rPr lang="en-US" sz="1300" dirty="0"/>
                <a:t>Follow-up question 7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66E70EC2-196A-1D0A-8000-F1780F5C48B6}"/>
              </a:ext>
            </a:extLst>
          </p:cNvPr>
          <p:cNvSpPr/>
          <p:nvPr/>
        </p:nvSpPr>
        <p:spPr>
          <a:xfrm>
            <a:off x="7139145" y="2609877"/>
            <a:ext cx="101482" cy="999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D93B3A6-077F-9455-81AE-2625D6ABE7B5}"/>
              </a:ext>
            </a:extLst>
          </p:cNvPr>
          <p:cNvSpPr/>
          <p:nvPr/>
        </p:nvSpPr>
        <p:spPr>
          <a:xfrm>
            <a:off x="7130001" y="2820189"/>
            <a:ext cx="101482" cy="9996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AA4DD8-0D9C-2CD0-FB63-0DC5D863C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1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37A5E-5441-78F8-6842-B4876406E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791D5-0D07-C407-7954-1B3D96924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Branching question: selection of a specific answer to this question may lead to additional topic-related items.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Follow-up question: Items that are presented if a specific response to the branching question is provided.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A771B4-D84A-002D-0078-00B4B3D71986}"/>
              </a:ext>
            </a:extLst>
          </p:cNvPr>
          <p:cNvSpPr txBox="1"/>
          <p:nvPr/>
        </p:nvSpPr>
        <p:spPr>
          <a:xfrm>
            <a:off x="9070848" y="5846544"/>
            <a:ext cx="2688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Anderson-Knott (2026) </a:t>
            </a:r>
          </a:p>
          <a:p>
            <a:r>
              <a:rPr lang="en-US" dirty="0"/>
              <a:t>Norman &amp; Pleskac (2002)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C613A-915E-6BC0-66D1-87C05F2BA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63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010E6-3C43-7D72-3FC6-F04C4D03D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F6BB0-5C3C-7431-6D0C-ED7B7DDF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Materials: 3 Follow-up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26FE5-01EC-2738-7071-EA5FE18FD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1.How many appliances do you have at home?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2. How many of your appliances are mainly used in the kitchen?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3. How many of your appliances are mainly used outside of the kitchen?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4. How many of your appliances use electricity?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5. Is your stove/range/cooktop electric or gas-operated? </a:t>
            </a:r>
          </a:p>
          <a:p>
            <a:pPr marL="0" indent="0">
              <a:buNone/>
            </a:pPr>
            <a:r>
              <a:rPr lang="en-US" dirty="0"/>
              <a:t>6. How many small appliances do you have at home? </a:t>
            </a:r>
            <a:r>
              <a:rPr lang="en-US" i="1" dirty="0"/>
              <a:t>(for example: blender, mixer, toaster)</a:t>
            </a:r>
          </a:p>
          <a:p>
            <a:pPr marL="0" indent="0">
              <a:buNone/>
            </a:pPr>
            <a:r>
              <a:rPr lang="en-US" dirty="0"/>
              <a:t>7. How many large appliances do you have at home? </a:t>
            </a:r>
            <a:r>
              <a:rPr lang="en-US" i="1" dirty="0"/>
              <a:t>(for example: refrigerator, washer, dryer)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1DE02-CAD4-217B-B1F4-AE0D57D82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156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6F43E-291C-66B7-1EF8-FAD8245EF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12969-658D-EA86-E1AB-758252D77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Materials: 5 Follow-up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142C0-BD08-FB8B-0C54-FCF95F89C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1.How many appliances do you have at home? </a:t>
            </a:r>
          </a:p>
          <a:p>
            <a:pPr marL="0" indent="0">
              <a:buNone/>
            </a:pPr>
            <a:r>
              <a:rPr lang="en-US" dirty="0"/>
              <a:t>2. How many of your appliances are mainly used in the kitchen? </a:t>
            </a:r>
          </a:p>
          <a:p>
            <a:pPr marL="0" indent="0">
              <a:buNone/>
            </a:pPr>
            <a:r>
              <a:rPr lang="en-US" dirty="0"/>
              <a:t>3. How many of your appliances are mainly used outside of the kitchen?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4. How many of your appliances use electricity?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5. Is your stove/range/cooktop electric or gas-operated? </a:t>
            </a:r>
          </a:p>
          <a:p>
            <a:pPr marL="0" indent="0">
              <a:buNone/>
            </a:pPr>
            <a:r>
              <a:rPr lang="en-US" dirty="0"/>
              <a:t>6. How many small appliances do you have at home? </a:t>
            </a:r>
            <a:r>
              <a:rPr lang="en-US" i="1" dirty="0"/>
              <a:t>(for example: blender, mixer, toaster)</a:t>
            </a:r>
          </a:p>
          <a:p>
            <a:pPr marL="0" indent="0">
              <a:buNone/>
            </a:pPr>
            <a:r>
              <a:rPr lang="en-US" dirty="0"/>
              <a:t>7. How many large appliances do you have at home? </a:t>
            </a:r>
            <a:r>
              <a:rPr lang="en-US" i="1" dirty="0"/>
              <a:t>(for example: refrigerator, washer, dryer)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2FF25F-0150-4A14-F1E5-5247B051A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17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0157A-B6E1-26B9-57B6-E50A3D766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C54A-7242-2DC2-5528-0A3E8A0AC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Materials: 7 Follow-up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1EA7A-D794-B973-5947-27B54EFF4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1.How many appliances do you have at home? </a:t>
            </a:r>
          </a:p>
          <a:p>
            <a:pPr marL="0" indent="0">
              <a:buNone/>
            </a:pPr>
            <a:r>
              <a:rPr lang="en-US" dirty="0"/>
              <a:t>2. How many of your appliances are mainly used in the kitchen? </a:t>
            </a:r>
          </a:p>
          <a:p>
            <a:pPr marL="0" indent="0">
              <a:buNone/>
            </a:pPr>
            <a:r>
              <a:rPr lang="en-US" dirty="0"/>
              <a:t>3. How many of your appliances are mainly used outside of the kitchen?</a:t>
            </a:r>
          </a:p>
          <a:p>
            <a:pPr marL="0" indent="0">
              <a:buNone/>
            </a:pPr>
            <a:r>
              <a:rPr lang="en-US" dirty="0"/>
              <a:t>4. How many of your appliances use electricity? </a:t>
            </a:r>
          </a:p>
          <a:p>
            <a:pPr marL="0" indent="0">
              <a:buNone/>
            </a:pPr>
            <a:r>
              <a:rPr lang="en-US" dirty="0"/>
              <a:t>5. Is your stove/range/cooktop electric or gas-operated? </a:t>
            </a:r>
          </a:p>
          <a:p>
            <a:pPr marL="0" indent="0">
              <a:buNone/>
            </a:pPr>
            <a:r>
              <a:rPr lang="en-US" dirty="0"/>
              <a:t>6. How many small appliances do you have at home? </a:t>
            </a:r>
            <a:r>
              <a:rPr lang="en-US" i="1" dirty="0"/>
              <a:t>(for example: blender, mixer, toaster)</a:t>
            </a:r>
          </a:p>
          <a:p>
            <a:pPr marL="0" indent="0">
              <a:buNone/>
            </a:pPr>
            <a:r>
              <a:rPr lang="en-US" dirty="0"/>
              <a:t>7. How many large appliances do you have at home? </a:t>
            </a:r>
            <a:r>
              <a:rPr lang="en-US" i="1" dirty="0"/>
              <a:t>(for example: refrigerator, washer, dryer)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1F3DDE-75E6-1C5F-4989-C283826F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792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B48E4-A355-67AC-DF0F-74032DFB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E74E8-756D-80F2-4600-457A88417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Accuracy for the branching question</a:t>
            </a:r>
          </a:p>
          <a:p>
            <a:pPr lvl="1"/>
            <a:r>
              <a:rPr lang="en-US" dirty="0"/>
              <a:t>Responding “Yes” to the branching question</a:t>
            </a:r>
          </a:p>
          <a:p>
            <a:pPr lvl="2"/>
            <a:r>
              <a:rPr lang="en-US" dirty="0"/>
              <a:t>Do you have more than one appliance in your home? </a:t>
            </a:r>
          </a:p>
          <a:p>
            <a:pPr lvl="1"/>
            <a:endParaRPr lang="en-US" dirty="0"/>
          </a:p>
          <a:p>
            <a:r>
              <a:rPr lang="en-US" dirty="0"/>
              <a:t>Accuracy for the follow-up questions</a:t>
            </a:r>
          </a:p>
          <a:p>
            <a:pPr lvl="1"/>
            <a:r>
              <a:rPr lang="en-US" dirty="0"/>
              <a:t>Item 1 = (Item 6 + Item 7)</a:t>
            </a:r>
          </a:p>
          <a:p>
            <a:pPr lvl="2"/>
            <a:r>
              <a:rPr lang="en-US" dirty="0"/>
              <a:t>	1.How many appliances do you have at home? </a:t>
            </a:r>
          </a:p>
          <a:p>
            <a:pPr lvl="2"/>
            <a:r>
              <a:rPr lang="en-US" dirty="0"/>
              <a:t>	6. How many small appliances do you have at home?</a:t>
            </a:r>
            <a:endParaRPr lang="en-US" i="1" dirty="0"/>
          </a:p>
          <a:p>
            <a:pPr lvl="2"/>
            <a:r>
              <a:rPr lang="en-US" dirty="0"/>
              <a:t>	7. How many large appliances do you have at home?</a:t>
            </a:r>
            <a:endParaRPr lang="en-US" i="1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ED193-0784-E60C-A543-E41B274F8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49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1C006-EDF5-3FD3-1868-5C81851FE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Hypotheses: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Accuracy of the branching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8AC3A-4A60-8FA7-B98A-27E5735CE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H1 Validity of the branching question</a:t>
            </a:r>
            <a:r>
              <a:rPr lang="en-US" dirty="0"/>
              <a:t>: If respondents attempt to answer survey questions truthfully, the proportion of respondents who answer “Yes” to the branching question will be higher than the proportion of respondents who answer “No”. </a:t>
            </a:r>
          </a:p>
          <a:p>
            <a:pPr lvl="1"/>
            <a:r>
              <a:rPr lang="en-US" dirty="0"/>
              <a:t>Yes &gt; No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H2 Effect of display design</a:t>
            </a:r>
            <a:r>
              <a:rPr lang="en-US" b="1" dirty="0"/>
              <a:t>: </a:t>
            </a:r>
            <a:r>
              <a:rPr lang="en-US" dirty="0"/>
              <a:t>If seeing the number of follow-up questions leads respondents to engage in burden-reducing strategies (inaccurate response), then the accuracy for the branching question will be higher in the “next page” than in the “grayed-out” and “unfolding” conditions. </a:t>
            </a:r>
          </a:p>
          <a:p>
            <a:pPr lvl="1"/>
            <a:r>
              <a:rPr lang="en-US" dirty="0"/>
              <a:t>Next page &gt; Grayed out and Unfolding designs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H3 Effect of number of follow-up questions</a:t>
            </a:r>
            <a:r>
              <a:rPr lang="en-US" b="1" dirty="0"/>
              <a:t>: </a:t>
            </a:r>
            <a:r>
              <a:rPr lang="en-US" dirty="0"/>
              <a:t>If higher number of questions leads respondents to engage in burden-reducing strategies (inaccurate response to branching question), then the “3 follow-up questions” condition will result in higher accuracy than the “5 follow-up question” and 7 follow-up questions” conditions. </a:t>
            </a:r>
          </a:p>
          <a:p>
            <a:pPr lvl="1"/>
            <a:r>
              <a:rPr lang="en-US" dirty="0"/>
              <a:t> 3 &gt; 5 &gt; 7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5B7AC-6825-BC1F-7986-F14E64F2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80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47559-D1B4-006C-45A8-7E6C3EAA0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BB3A-17A6-E157-1F55-2C4C49029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Hypotheses: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Accuracy of the follow-up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7B597-C431-0905-7689-9218ADFD4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solidFill>
                  <a:schemeClr val="accent6">
                    <a:lumMod val="75000"/>
                  </a:schemeClr>
                </a:solidFill>
              </a:rPr>
              <a:t>H4 Effect of display design: </a:t>
            </a:r>
            <a:r>
              <a:rPr lang="en-US" sz="2200" dirty="0"/>
              <a:t>If seeing the number of follow-up questions leads respondents to engage in burden-reducing strategies (inaccurate response), then the accuracy for the follow-up questions will be higher in the “next page” than in the “grayed-out” and “unfolding” conditions.</a:t>
            </a:r>
          </a:p>
          <a:p>
            <a:pPr lvl="1"/>
            <a:r>
              <a:rPr lang="en-US" sz="1800" dirty="0"/>
              <a:t>Next page &gt; Grayed out and Unfolding designs</a:t>
            </a:r>
          </a:p>
          <a:p>
            <a:pPr marL="457200" lvl="1" indent="0">
              <a:buNone/>
            </a:pPr>
            <a:endParaRPr lang="en-US" sz="2200" b="1" dirty="0"/>
          </a:p>
          <a:p>
            <a:r>
              <a:rPr lang="en-US" sz="2200" b="1" dirty="0">
                <a:solidFill>
                  <a:schemeClr val="accent6">
                    <a:lumMod val="75000"/>
                  </a:schemeClr>
                </a:solidFill>
              </a:rPr>
              <a:t>H5 Effect of number of follow-up questions: </a:t>
            </a:r>
            <a:r>
              <a:rPr lang="en-US" sz="2200" dirty="0"/>
              <a:t>If higher number of questions leads respondents to engage in burden-reducing strategies (inaccurate responses), then the “3 follow-up questions” condition will result in higher accuracy than the “5 follow-up question” and 7 follow-up questions” conditions.</a:t>
            </a:r>
            <a:endParaRPr lang="en-US" sz="2200" b="1" dirty="0"/>
          </a:p>
          <a:p>
            <a:pPr lvl="2"/>
            <a:r>
              <a:rPr lang="en-US" dirty="0"/>
              <a:t> 3 &gt; 5 &gt; 7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B5DD3-C724-DD00-1D60-43B36B3D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355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AA54E-0463-1103-012A-9A6391E8C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Accuracy of the branching question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2806D-DD61-A93D-0795-4F86A9990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Hypotheses 1, 2, and 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F00E1-E8B2-B28B-AB15-E8F4A911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489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8FB9C-C78B-C524-7D83-E79C316F6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601D2-F53E-F71F-C5EA-74881A642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H1:</a:t>
            </a:r>
            <a:r>
              <a:rPr lang="en-US" dirty="0"/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Accuracy of the Branching Question</a:t>
            </a:r>
            <a:br>
              <a:rPr lang="en-US" dirty="0"/>
            </a:br>
            <a:r>
              <a:rPr lang="en-US" dirty="0"/>
              <a:t>Yes &gt; 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8987E-DC0C-BDF8-AA5E-4FFC95FB7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have more than one appliance in your home? </a:t>
            </a:r>
            <a:r>
              <a:rPr lang="en-US" i="1" dirty="0"/>
              <a:t>For example: washing machine, refrigerator, dishwasher, crockpot, coffee maker, toaster, vacuum. </a:t>
            </a:r>
          </a:p>
          <a:p>
            <a:r>
              <a:rPr lang="en-US" dirty="0"/>
              <a:t>Yes: 99.2% (n = 13,841)</a:t>
            </a:r>
          </a:p>
          <a:p>
            <a:r>
              <a:rPr lang="en-US" dirty="0"/>
              <a:t>No: 0.8% (n = 118)</a:t>
            </a:r>
          </a:p>
          <a:p>
            <a:r>
              <a:rPr lang="en-US" i="1" dirty="0"/>
              <a:t>B </a:t>
            </a:r>
            <a:r>
              <a:rPr lang="en-US" dirty="0"/>
              <a:t>= 4.76, </a:t>
            </a:r>
            <a:r>
              <a:rPr lang="en-US" i="1" dirty="0"/>
              <a:t>se</a:t>
            </a:r>
            <a:r>
              <a:rPr lang="en-US" dirty="0"/>
              <a:t> = .09, </a:t>
            </a:r>
            <a:r>
              <a:rPr lang="en-US" i="1" dirty="0"/>
              <a:t>z</a:t>
            </a:r>
            <a:r>
              <a:rPr lang="en-US" dirty="0"/>
              <a:t> = 51,54, </a:t>
            </a:r>
            <a:r>
              <a:rPr lang="en-US" i="1" dirty="0"/>
              <a:t>Exp(B) </a:t>
            </a:r>
            <a:r>
              <a:rPr lang="en-US" dirty="0"/>
              <a:t>= 117.30, </a:t>
            </a:r>
            <a:r>
              <a:rPr lang="en-US" i="1" dirty="0"/>
              <a:t>p</a:t>
            </a:r>
            <a:r>
              <a:rPr lang="en-US" dirty="0"/>
              <a:t> &lt; .001.</a:t>
            </a:r>
          </a:p>
          <a:p>
            <a:r>
              <a:rPr lang="en-US" b="1" dirty="0"/>
              <a:t>H1 Supported</a:t>
            </a:r>
            <a:r>
              <a:rPr lang="en-US" dirty="0"/>
              <a:t>: Most participants provided an answer that is likely to be true.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83E02-7319-3E89-21FB-5648961FB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118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47B81-9FC2-8FB4-1797-FE5E2CC5C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5F8A6-9F7D-7C06-71F4-3B5B4314C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Accuracy of the Branching Question </a:t>
            </a:r>
            <a:br>
              <a:rPr lang="en-US" dirty="0"/>
            </a:b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H2:</a:t>
            </a:r>
            <a:r>
              <a:rPr lang="en-US" dirty="0"/>
              <a:t> Effect of Display Design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E1C1D9-AFD3-2FE1-0648-2A43C8F777B2}"/>
              </a:ext>
            </a:extLst>
          </p:cNvPr>
          <p:cNvGrpSpPr/>
          <p:nvPr/>
        </p:nvGrpSpPr>
        <p:grpSpPr>
          <a:xfrm>
            <a:off x="5554196" y="2093262"/>
            <a:ext cx="5403272" cy="3682105"/>
            <a:chOff x="5554196" y="2093262"/>
            <a:chExt cx="5403272" cy="3682105"/>
          </a:xfrm>
        </p:grpSpPr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B9752999-50AB-AD73-383C-9C3163B960DB}"/>
                </a:ext>
              </a:extLst>
            </p:cNvPr>
            <p:cNvGraphicFramePr/>
            <p:nvPr/>
          </p:nvGraphicFramePr>
          <p:xfrm>
            <a:off x="5554196" y="2093262"/>
            <a:ext cx="5403272" cy="368210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15D4CC2-087F-7A96-C304-FA31A769AC7B}"/>
                </a:ext>
              </a:extLst>
            </p:cNvPr>
            <p:cNvSpPr txBox="1"/>
            <p:nvPr/>
          </p:nvSpPr>
          <p:spPr>
            <a:xfrm>
              <a:off x="6790954" y="2590085"/>
              <a:ext cx="6160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99.27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21A0807-17C9-175C-CC39-3745C1D1D9F1}"/>
                </a:ext>
              </a:extLst>
            </p:cNvPr>
            <p:cNvSpPr txBox="1"/>
            <p:nvPr/>
          </p:nvSpPr>
          <p:spPr>
            <a:xfrm>
              <a:off x="8255832" y="2590085"/>
              <a:ext cx="651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99.35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E38DABC-0A36-279A-CF3D-030D428EFF33}"/>
                </a:ext>
              </a:extLst>
            </p:cNvPr>
            <p:cNvSpPr txBox="1"/>
            <p:nvPr/>
          </p:nvSpPr>
          <p:spPr>
            <a:xfrm>
              <a:off x="9810546" y="3290500"/>
              <a:ext cx="5726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98.89</a:t>
              </a:r>
            </a:p>
          </p:txBody>
        </p:sp>
      </p:grp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AA6B54A-2E45-E52A-1349-DE877B9D5D1F}"/>
              </a:ext>
            </a:extLst>
          </p:cNvPr>
          <p:cNvGraphicFramePr>
            <a:graphicFrameLocks noGrp="1"/>
          </p:cNvGraphicFramePr>
          <p:nvPr/>
        </p:nvGraphicFramePr>
        <p:xfrm>
          <a:off x="256753" y="2728584"/>
          <a:ext cx="545032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281">
                  <a:extLst>
                    <a:ext uri="{9D8B030D-6E8A-4147-A177-3AD203B41FA5}">
                      <a16:colId xmlns:a16="http://schemas.microsoft.com/office/drawing/2014/main" val="3050173555"/>
                    </a:ext>
                  </a:extLst>
                </a:gridCol>
                <a:gridCol w="1029274">
                  <a:extLst>
                    <a:ext uri="{9D8B030D-6E8A-4147-A177-3AD203B41FA5}">
                      <a16:colId xmlns:a16="http://schemas.microsoft.com/office/drawing/2014/main" val="2209376299"/>
                    </a:ext>
                  </a:extLst>
                </a:gridCol>
                <a:gridCol w="557720">
                  <a:extLst>
                    <a:ext uri="{9D8B030D-6E8A-4147-A177-3AD203B41FA5}">
                      <a16:colId xmlns:a16="http://schemas.microsoft.com/office/drawing/2014/main" val="1418432648"/>
                    </a:ext>
                  </a:extLst>
                </a:gridCol>
                <a:gridCol w="536905">
                  <a:extLst>
                    <a:ext uri="{9D8B030D-6E8A-4147-A177-3AD203B41FA5}">
                      <a16:colId xmlns:a16="http://schemas.microsoft.com/office/drawing/2014/main" val="61306480"/>
                    </a:ext>
                  </a:extLst>
                </a:gridCol>
                <a:gridCol w="792380">
                  <a:extLst>
                    <a:ext uri="{9D8B030D-6E8A-4147-A177-3AD203B41FA5}">
                      <a16:colId xmlns:a16="http://schemas.microsoft.com/office/drawing/2014/main" val="1219238636"/>
                    </a:ext>
                  </a:extLst>
                </a:gridCol>
                <a:gridCol w="792380">
                  <a:extLst>
                    <a:ext uri="{9D8B030D-6E8A-4147-A177-3AD203B41FA5}">
                      <a16:colId xmlns:a16="http://schemas.microsoft.com/office/drawing/2014/main" val="3631353579"/>
                    </a:ext>
                  </a:extLst>
                </a:gridCol>
                <a:gridCol w="792380">
                  <a:extLst>
                    <a:ext uri="{9D8B030D-6E8A-4147-A177-3AD203B41FA5}">
                      <a16:colId xmlns:a16="http://schemas.microsoft.com/office/drawing/2014/main" val="116152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Contrast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Estimate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sd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Exp(B)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%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77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Unfold-Next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60.2%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3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Unfold-Gray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2.58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.009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79.5%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669993"/>
                  </a:ext>
                </a:extLst>
              </a:tr>
            </a:tbl>
          </a:graphicData>
        </a:graphic>
      </p:graphicFrame>
      <p:sp>
        <p:nvSpPr>
          <p:cNvPr id="12" name="Right Brace 11">
            <a:extLst>
              <a:ext uri="{FF2B5EF4-FFF2-40B4-BE49-F238E27FC236}">
                <a16:creationId xmlns:a16="http://schemas.microsoft.com/office/drawing/2014/main" id="{661EB83B-BCF6-7168-3CB6-E14F94335D52}"/>
              </a:ext>
            </a:extLst>
          </p:cNvPr>
          <p:cNvSpPr/>
          <p:nvPr/>
        </p:nvSpPr>
        <p:spPr>
          <a:xfrm rot="16200000">
            <a:off x="9134766" y="1492901"/>
            <a:ext cx="415636" cy="161636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AE1C5C4-231B-CACF-C079-A03BFD426639}"/>
              </a:ext>
            </a:extLst>
          </p:cNvPr>
          <p:cNvSpPr txBox="1"/>
          <p:nvPr/>
        </p:nvSpPr>
        <p:spPr>
          <a:xfrm>
            <a:off x="9245602" y="1840304"/>
            <a:ext cx="193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218A7A-4E3A-03EC-8B05-0F44D744DCB0}"/>
              </a:ext>
            </a:extLst>
          </p:cNvPr>
          <p:cNvSpPr txBox="1"/>
          <p:nvPr/>
        </p:nvSpPr>
        <p:spPr>
          <a:xfrm>
            <a:off x="10841075" y="5661878"/>
            <a:ext cx="12216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Total n = 13,959</a:t>
            </a:r>
          </a:p>
          <a:p>
            <a:r>
              <a:rPr lang="en-US" sz="1200" dirty="0"/>
              <a:t> Next = 4657</a:t>
            </a:r>
          </a:p>
          <a:p>
            <a:r>
              <a:rPr lang="en-US" sz="1200" dirty="0"/>
              <a:t>Gray = 4752</a:t>
            </a:r>
          </a:p>
          <a:p>
            <a:r>
              <a:rPr lang="en-US" sz="1200" dirty="0"/>
              <a:t>Unfold = 4550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0F1F441-9656-F56E-A991-769644EE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28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6CE07D2-84A4-0D5C-9D7D-3BF2A9C92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681" y="4602176"/>
            <a:ext cx="5186515" cy="1173192"/>
          </a:xfrm>
        </p:spPr>
        <p:txBody>
          <a:bodyPr>
            <a:normAutofit/>
          </a:bodyPr>
          <a:lstStyle/>
          <a:p>
            <a:r>
              <a:rPr lang="en-US" sz="1800" b="1" dirty="0"/>
              <a:t>H2 Not supported: </a:t>
            </a:r>
            <a:r>
              <a:rPr lang="en-US" sz="1800" dirty="0"/>
              <a:t>“Next page” design led to higher accuracy than “unfolding” design, but not after Bonferroni correction. Grayed-out design showed higher accuracy than “unfolding” design.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0061B7-95FE-42B8-2DD8-244DFC826C3D}"/>
              </a:ext>
            </a:extLst>
          </p:cNvPr>
          <p:cNvSpPr txBox="1"/>
          <p:nvPr/>
        </p:nvSpPr>
        <p:spPr>
          <a:xfrm>
            <a:off x="838200" y="1581271"/>
            <a:ext cx="414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H2: Next page &gt; Grayed-out and unfolding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25566E-1CA8-775B-96C6-8BE5E34C850C}"/>
              </a:ext>
            </a:extLst>
          </p:cNvPr>
          <p:cNvSpPr txBox="1"/>
          <p:nvPr/>
        </p:nvSpPr>
        <p:spPr>
          <a:xfrm>
            <a:off x="5881302" y="5878309"/>
            <a:ext cx="45018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Data source: U.S. Census Bureau Affinity Panel </a:t>
            </a:r>
          </a:p>
        </p:txBody>
      </p:sp>
    </p:spTree>
    <p:extLst>
      <p:ext uri="{BB962C8B-B14F-4D97-AF65-F5344CB8AC3E}">
        <p14:creationId xmlns:p14="http://schemas.microsoft.com/office/powerpoint/2010/main" val="37697230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7290D-FF1A-8E08-56D7-62F23D221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C7209-FBD5-4A98-A965-2B4D11D4D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Accuracy of the Branching Question </a:t>
            </a:r>
            <a:br>
              <a:rPr lang="en-US" dirty="0"/>
            </a:b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H3:</a:t>
            </a:r>
            <a:r>
              <a:rPr lang="en-US" dirty="0"/>
              <a:t> Effect of Number of follow-up questions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E5309F9-E423-BA59-D718-11691C792460}"/>
              </a:ext>
            </a:extLst>
          </p:cNvPr>
          <p:cNvGrpSpPr/>
          <p:nvPr/>
        </p:nvGrpSpPr>
        <p:grpSpPr>
          <a:xfrm>
            <a:off x="5554196" y="2093262"/>
            <a:ext cx="5403272" cy="3682105"/>
            <a:chOff x="5554196" y="2093262"/>
            <a:chExt cx="5403272" cy="3682105"/>
          </a:xfrm>
        </p:grpSpPr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462ECF42-D401-45E0-5D00-740C4A8C0F57}"/>
                </a:ext>
              </a:extLst>
            </p:cNvPr>
            <p:cNvGraphicFramePr/>
            <p:nvPr/>
          </p:nvGraphicFramePr>
          <p:xfrm>
            <a:off x="5554196" y="2093262"/>
            <a:ext cx="5403272" cy="368210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709AF1A-4304-1F6C-9379-AC81341F8D7A}"/>
                </a:ext>
              </a:extLst>
            </p:cNvPr>
            <p:cNvSpPr txBox="1"/>
            <p:nvPr/>
          </p:nvSpPr>
          <p:spPr>
            <a:xfrm>
              <a:off x="6839327" y="2924902"/>
              <a:ext cx="6160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99.23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37FA058-4BD1-4C30-3545-2732F613AF40}"/>
                </a:ext>
              </a:extLst>
            </p:cNvPr>
            <p:cNvSpPr txBox="1"/>
            <p:nvPr/>
          </p:nvSpPr>
          <p:spPr>
            <a:xfrm>
              <a:off x="8311982" y="3059591"/>
              <a:ext cx="651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99.11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271F198-D205-9B90-C6A6-8564496B5057}"/>
                </a:ext>
              </a:extLst>
            </p:cNvPr>
            <p:cNvSpPr txBox="1"/>
            <p:nvPr/>
          </p:nvSpPr>
          <p:spPr>
            <a:xfrm>
              <a:off x="9819783" y="3059591"/>
              <a:ext cx="5726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99.12</a:t>
              </a:r>
            </a:p>
          </p:txBody>
        </p:sp>
      </p:grp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02419BC-C74F-1AB0-89A5-45AE67249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4141726" cy="819978"/>
          </a:xfrm>
        </p:spPr>
        <p:txBody>
          <a:bodyPr>
            <a:normAutofit lnSpcReduction="10000"/>
          </a:bodyPr>
          <a:lstStyle/>
          <a:p>
            <a:r>
              <a:rPr lang="en-US" sz="1800" b="1" dirty="0"/>
              <a:t>H3 Not supported: </a:t>
            </a:r>
            <a:r>
              <a:rPr lang="en-US" sz="1800" dirty="0"/>
              <a:t>No statistically significant difference in accuracy across the levels of follow-up questions.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6BCAFE-EC97-E50B-7EDC-B790C2B69469}"/>
              </a:ext>
            </a:extLst>
          </p:cNvPr>
          <p:cNvSpPr txBox="1"/>
          <p:nvPr/>
        </p:nvSpPr>
        <p:spPr>
          <a:xfrm>
            <a:off x="10733763" y="5509513"/>
            <a:ext cx="1323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Total n = 13,959</a:t>
            </a:r>
          </a:p>
          <a:p>
            <a:r>
              <a:rPr lang="en-US" sz="1200" dirty="0"/>
              <a:t>3 = 4664</a:t>
            </a:r>
          </a:p>
          <a:p>
            <a:r>
              <a:rPr lang="en-US" sz="1200" dirty="0"/>
              <a:t>5 = 4741</a:t>
            </a:r>
          </a:p>
          <a:p>
            <a:r>
              <a:rPr lang="en-US" sz="1200" dirty="0"/>
              <a:t>7 = 4554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4C1F12-6A9C-E1B6-3248-76020BA5F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65410E-266E-5301-318B-4408C38DF258}"/>
              </a:ext>
            </a:extLst>
          </p:cNvPr>
          <p:cNvSpPr txBox="1"/>
          <p:nvPr/>
        </p:nvSpPr>
        <p:spPr>
          <a:xfrm>
            <a:off x="838200" y="1581271"/>
            <a:ext cx="414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H3: 3 &gt; 5 &gt; 7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F4EA46-A79C-5CC3-917B-E3138B86C8D4}"/>
              </a:ext>
            </a:extLst>
          </p:cNvPr>
          <p:cNvSpPr txBox="1"/>
          <p:nvPr/>
        </p:nvSpPr>
        <p:spPr>
          <a:xfrm>
            <a:off x="5890539" y="5804248"/>
            <a:ext cx="45018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Data source: U.S. Census Bureau Affinity Panel </a:t>
            </a:r>
          </a:p>
        </p:txBody>
      </p:sp>
    </p:spTree>
    <p:extLst>
      <p:ext uri="{BB962C8B-B14F-4D97-AF65-F5344CB8AC3E}">
        <p14:creationId xmlns:p14="http://schemas.microsoft.com/office/powerpoint/2010/main" val="43280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79CBA-B27A-88AA-F40D-BC1B2E2BB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07CB5-0EB5-39E1-A507-E15971CE5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 Example of branching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76F8C-0E12-93E1-676A-2D1F6F657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own a car? </a:t>
            </a:r>
          </a:p>
          <a:p>
            <a:pPr marL="914400" lvl="2" indent="0">
              <a:buNone/>
            </a:pPr>
            <a:endParaRPr lang="en-US" sz="1050" dirty="0"/>
          </a:p>
          <a:p>
            <a:pPr lvl="2"/>
            <a:r>
              <a:rPr lang="en-US" dirty="0"/>
              <a:t>Yes </a:t>
            </a:r>
          </a:p>
          <a:p>
            <a:pPr lvl="3"/>
            <a:r>
              <a:rPr lang="en-US" dirty="0"/>
              <a:t>Do you have a monthly car payment? </a:t>
            </a:r>
          </a:p>
          <a:p>
            <a:pPr lvl="3"/>
            <a:r>
              <a:rPr lang="en-US" dirty="0"/>
              <a:t>Do you pay insurance by month?</a:t>
            </a:r>
          </a:p>
          <a:p>
            <a:pPr lvl="3"/>
            <a:r>
              <a:rPr lang="en-US" dirty="0"/>
              <a:t>How many miles do you drive your car…?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r>
              <a:rPr lang="en-US" dirty="0"/>
              <a:t>No </a:t>
            </a:r>
          </a:p>
          <a:p>
            <a:pPr lvl="3"/>
            <a:r>
              <a:rPr lang="en-US" dirty="0"/>
              <a:t>Items for a different topic/End of survey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2DA97356-8AA0-DBEC-980A-05767AB46E39}"/>
              </a:ext>
            </a:extLst>
          </p:cNvPr>
          <p:cNvCxnSpPr/>
          <p:nvPr/>
        </p:nvCxnSpPr>
        <p:spPr>
          <a:xfrm>
            <a:off x="1005840" y="2121408"/>
            <a:ext cx="694944" cy="548640"/>
          </a:xfrm>
          <a:prstGeom prst="bentConnector3">
            <a:avLst>
              <a:gd name="adj1" fmla="val 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92B01C4C-A0D9-6D28-6338-2EB84BFF0CA1}"/>
              </a:ext>
            </a:extLst>
          </p:cNvPr>
          <p:cNvCxnSpPr>
            <a:cxnSpLocks/>
          </p:cNvCxnSpPr>
          <p:nvPr/>
        </p:nvCxnSpPr>
        <p:spPr>
          <a:xfrm rot="16200000" flipH="1">
            <a:off x="252571" y="2874677"/>
            <a:ext cx="2137474" cy="758952"/>
          </a:xfrm>
          <a:prstGeom prst="bentConnector3">
            <a:avLst>
              <a:gd name="adj1" fmla="val 99624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68521-4448-1F18-0FE7-2CF39A9B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264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8058B-5473-7F95-B909-CD42B0E19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7B91A-7EF1-9463-9B02-0A60CDF1F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Accuracy of the follow-up 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A797B-2B1E-63F5-DE5E-B2A93641E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Hypotheses 4 and 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B8FEF-EC6E-9C4B-BA10-491C79832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255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6B4A9-C873-B715-0945-0867B8FCE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Dropped “Gray 7” and “Branching question: No”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EB2E4-5854-2767-C701-ECF012EC0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Programmer’s error: </a:t>
            </a:r>
          </a:p>
          <a:p>
            <a:pPr lvl="1"/>
            <a:r>
              <a:rPr lang="en-US" dirty="0"/>
              <a:t>Data for last question in “Gray-7” condition was not recorded. </a:t>
            </a:r>
          </a:p>
          <a:p>
            <a:pPr lvl="1"/>
            <a:r>
              <a:rPr lang="en-US" dirty="0"/>
              <a:t>Removed Gray-7 (n = 1541)</a:t>
            </a:r>
          </a:p>
          <a:p>
            <a:r>
              <a:rPr lang="en-US" dirty="0"/>
              <a:t>Removed data for branching question = “No” (n = 118)</a:t>
            </a:r>
          </a:p>
          <a:p>
            <a:r>
              <a:rPr lang="en-US" dirty="0"/>
              <a:t>New n = 12300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6E9C5-9EF1-AC44-53BD-CA3368FB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844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967FE-1AF6-8BCE-A522-8B31F550E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61073" cy="1325563"/>
          </a:xfrm>
        </p:spPr>
        <p:txBody>
          <a:bodyPr>
            <a:normAutofit/>
          </a:bodyPr>
          <a:lstStyle/>
          <a:p>
            <a:r>
              <a:rPr lang="en-US" dirty="0"/>
              <a:t>GLM Accuracy ~ Age + Sex + Race + Education + Device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3A676583-A20A-1C38-2079-48B46B3CF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Sex and Race not statistically significant.</a:t>
            </a:r>
          </a:p>
          <a:p>
            <a:r>
              <a:rPr lang="en-US" dirty="0"/>
              <a:t>Higher age = lower likelihood of accuracy.</a:t>
            </a:r>
          </a:p>
          <a:p>
            <a:r>
              <a:rPr lang="en-US" dirty="0"/>
              <a:t>Higher education = higher likelihood of accuracy.</a:t>
            </a:r>
          </a:p>
          <a:p>
            <a:r>
              <a:rPr lang="en-US" dirty="0"/>
              <a:t>Device: </a:t>
            </a:r>
          </a:p>
          <a:p>
            <a:pPr lvl="1"/>
            <a:r>
              <a:rPr lang="en-US" dirty="0"/>
              <a:t>Laptop higher likelihood of accuracy than phone or tablet.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5E5412-A5B0-9E62-06D8-19CAE0E80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508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795AB-DE88-6280-4DD5-8C8D9BD50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4D903-3C33-F662-B3F8-4864DC126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Accuracy of follow-up questions</a:t>
            </a:r>
            <a:br>
              <a:rPr lang="en-US" dirty="0"/>
            </a:b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H4:</a:t>
            </a:r>
            <a:r>
              <a:rPr lang="en-US" dirty="0"/>
              <a:t> Effect of Display Design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E37A67E-90ED-C020-B2F5-89EED3D007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317244"/>
              </p:ext>
            </p:extLst>
          </p:nvPr>
        </p:nvGraphicFramePr>
        <p:xfrm>
          <a:off x="282319" y="2316972"/>
          <a:ext cx="5450320" cy="1407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49281">
                  <a:extLst>
                    <a:ext uri="{9D8B030D-6E8A-4147-A177-3AD203B41FA5}">
                      <a16:colId xmlns:a16="http://schemas.microsoft.com/office/drawing/2014/main" val="3050173555"/>
                    </a:ext>
                  </a:extLst>
                </a:gridCol>
                <a:gridCol w="1029274">
                  <a:extLst>
                    <a:ext uri="{9D8B030D-6E8A-4147-A177-3AD203B41FA5}">
                      <a16:colId xmlns:a16="http://schemas.microsoft.com/office/drawing/2014/main" val="2209376299"/>
                    </a:ext>
                  </a:extLst>
                </a:gridCol>
                <a:gridCol w="557720">
                  <a:extLst>
                    <a:ext uri="{9D8B030D-6E8A-4147-A177-3AD203B41FA5}">
                      <a16:colId xmlns:a16="http://schemas.microsoft.com/office/drawing/2014/main" val="1418432648"/>
                    </a:ext>
                  </a:extLst>
                </a:gridCol>
                <a:gridCol w="536905">
                  <a:extLst>
                    <a:ext uri="{9D8B030D-6E8A-4147-A177-3AD203B41FA5}">
                      <a16:colId xmlns:a16="http://schemas.microsoft.com/office/drawing/2014/main" val="61306480"/>
                    </a:ext>
                  </a:extLst>
                </a:gridCol>
                <a:gridCol w="792380">
                  <a:extLst>
                    <a:ext uri="{9D8B030D-6E8A-4147-A177-3AD203B41FA5}">
                      <a16:colId xmlns:a16="http://schemas.microsoft.com/office/drawing/2014/main" val="1219238636"/>
                    </a:ext>
                  </a:extLst>
                </a:gridCol>
                <a:gridCol w="792380">
                  <a:extLst>
                    <a:ext uri="{9D8B030D-6E8A-4147-A177-3AD203B41FA5}">
                      <a16:colId xmlns:a16="http://schemas.microsoft.com/office/drawing/2014/main" val="3631353579"/>
                    </a:ext>
                  </a:extLst>
                </a:gridCol>
                <a:gridCol w="792380">
                  <a:extLst>
                    <a:ext uri="{9D8B030D-6E8A-4147-A177-3AD203B41FA5}">
                      <a16:colId xmlns:a16="http://schemas.microsoft.com/office/drawing/2014/main" val="116152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Variable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Estimate 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sd</a:t>
                      </a:r>
                      <a:endParaRPr lang="en-US" sz="14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z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Exp(B)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% change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7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Next-Gray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16.3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249%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3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Next- Unfold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669993"/>
                  </a:ext>
                </a:extLst>
              </a:tr>
            </a:tbl>
          </a:graphicData>
        </a:graphic>
      </p:graphicFrame>
      <p:graphicFrame>
        <p:nvGraphicFramePr>
          <p:cNvPr id="16" name="Content Placeholder 5">
            <a:extLst>
              <a:ext uri="{FF2B5EF4-FFF2-40B4-BE49-F238E27FC236}">
                <a16:creationId xmlns:a16="http://schemas.microsoft.com/office/drawing/2014/main" id="{EE6AAF7C-E602-6B24-B6B3-16A809D7D5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3701334"/>
              </p:ext>
            </p:extLst>
          </p:nvPr>
        </p:nvGraphicFramePr>
        <p:xfrm>
          <a:off x="6336146" y="1893455"/>
          <a:ext cx="5103956" cy="4217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EAFF1F6-307B-F95B-291A-F970D83E9079}"/>
              </a:ext>
            </a:extLst>
          </p:cNvPr>
          <p:cNvSpPr txBox="1"/>
          <p:nvPr/>
        </p:nvSpPr>
        <p:spPr>
          <a:xfrm>
            <a:off x="7552164" y="4413344"/>
            <a:ext cx="534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30%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0CFC80E-84C6-7701-E7EC-357B3A5C9643}"/>
              </a:ext>
            </a:extLst>
          </p:cNvPr>
          <p:cNvSpPr txBox="1"/>
          <p:nvPr/>
        </p:nvSpPr>
        <p:spPr>
          <a:xfrm>
            <a:off x="8997882" y="3679199"/>
            <a:ext cx="497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52%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4CA476B-0995-24A5-DD65-E126632C5CF2}"/>
              </a:ext>
            </a:extLst>
          </p:cNvPr>
          <p:cNvSpPr txBox="1"/>
          <p:nvPr/>
        </p:nvSpPr>
        <p:spPr>
          <a:xfrm>
            <a:off x="10415137" y="3817698"/>
            <a:ext cx="497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50%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39988CB2-B792-631A-E24C-FF4F7B821FEB}"/>
              </a:ext>
            </a:extLst>
          </p:cNvPr>
          <p:cNvSpPr/>
          <p:nvPr/>
        </p:nvSpPr>
        <p:spPr>
          <a:xfrm rot="16200000">
            <a:off x="8229601" y="2550752"/>
            <a:ext cx="415636" cy="1634839"/>
          </a:xfrm>
          <a:prstGeom prst="righ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32006828-9D74-3B79-94D9-06D007DF2F46}"/>
              </a:ext>
            </a:extLst>
          </p:cNvPr>
          <p:cNvSpPr/>
          <p:nvPr/>
        </p:nvSpPr>
        <p:spPr>
          <a:xfrm rot="16200000">
            <a:off x="8985176" y="1379100"/>
            <a:ext cx="415636" cy="2746818"/>
          </a:xfrm>
          <a:prstGeom prst="righ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EFEDF9-60BF-7E29-1A55-0058C9C1DBC1}"/>
              </a:ext>
            </a:extLst>
          </p:cNvPr>
          <p:cNvSpPr txBox="1"/>
          <p:nvPr/>
        </p:nvSpPr>
        <p:spPr>
          <a:xfrm>
            <a:off x="9096012" y="2287746"/>
            <a:ext cx="193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9A11AC-9B29-2D35-8515-D5ECFC8EA33E}"/>
              </a:ext>
            </a:extLst>
          </p:cNvPr>
          <p:cNvSpPr txBox="1"/>
          <p:nvPr/>
        </p:nvSpPr>
        <p:spPr>
          <a:xfrm>
            <a:off x="8345054" y="2900186"/>
            <a:ext cx="193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*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942D2F-B603-7F9B-A1AB-5E79DFFEF7BE}"/>
              </a:ext>
            </a:extLst>
          </p:cNvPr>
          <p:cNvSpPr txBox="1"/>
          <p:nvPr/>
        </p:nvSpPr>
        <p:spPr>
          <a:xfrm>
            <a:off x="489527" y="4188982"/>
            <a:ext cx="524311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H4 Not supported: </a:t>
            </a:r>
            <a:r>
              <a:rPr lang="en-US" dirty="0"/>
              <a:t>“Next page” condition showed lower accuracy than both “grayed-out” and “unfolding” conditions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916FB6-5B91-DA5A-FE36-419D1DAFBEAC}"/>
              </a:ext>
            </a:extLst>
          </p:cNvPr>
          <p:cNvSpPr txBox="1"/>
          <p:nvPr/>
        </p:nvSpPr>
        <p:spPr>
          <a:xfrm>
            <a:off x="11079101" y="5713044"/>
            <a:ext cx="1112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Total n = 12,300</a:t>
            </a:r>
          </a:p>
          <a:p>
            <a:r>
              <a:rPr lang="en-US" sz="1100" dirty="0"/>
              <a:t>Next = 4623</a:t>
            </a:r>
          </a:p>
          <a:p>
            <a:r>
              <a:rPr lang="en-US" sz="1100" dirty="0"/>
              <a:t>Gray = 3180</a:t>
            </a:r>
          </a:p>
          <a:p>
            <a:r>
              <a:rPr lang="en-US" sz="1100" dirty="0"/>
              <a:t>Unfold = 4497</a:t>
            </a:r>
            <a:endParaRPr lang="en-US" sz="1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E54F24-A512-FA42-38C2-EAE9DD718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33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4BFCAE-5E19-FD4C-C095-52C01D021EA8}"/>
              </a:ext>
            </a:extLst>
          </p:cNvPr>
          <p:cNvSpPr txBox="1"/>
          <p:nvPr/>
        </p:nvSpPr>
        <p:spPr>
          <a:xfrm>
            <a:off x="935485" y="1553781"/>
            <a:ext cx="414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H4: Next page &gt; Grayed-out and unfolding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8CC9D3-81B5-4221-1A3B-8E4D90DC75DC}"/>
              </a:ext>
            </a:extLst>
          </p:cNvPr>
          <p:cNvSpPr txBox="1"/>
          <p:nvPr/>
        </p:nvSpPr>
        <p:spPr>
          <a:xfrm>
            <a:off x="6576246" y="6097765"/>
            <a:ext cx="45018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Data source: U.S. Census Bureau Affinity Panel </a:t>
            </a:r>
          </a:p>
        </p:txBody>
      </p:sp>
    </p:spTree>
    <p:extLst>
      <p:ext uri="{BB962C8B-B14F-4D97-AF65-F5344CB8AC3E}">
        <p14:creationId xmlns:p14="http://schemas.microsoft.com/office/powerpoint/2010/main" val="37871354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93989-A046-8203-1A47-0D4EAA51F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99738-77D9-3B03-246B-AC457E958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Accuracy of follow-up questions</a:t>
            </a:r>
            <a:br>
              <a:rPr lang="en-US" dirty="0"/>
            </a:b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H5:</a:t>
            </a:r>
            <a:r>
              <a:rPr lang="en-US" dirty="0"/>
              <a:t> Number of follow-up questions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7C91E70-CE54-A5BD-7757-434DDB05A5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033300"/>
              </p:ext>
            </p:extLst>
          </p:nvPr>
        </p:nvGraphicFramePr>
        <p:xfrm>
          <a:off x="216761" y="2277621"/>
          <a:ext cx="6004503" cy="1630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45803">
                  <a:extLst>
                    <a:ext uri="{9D8B030D-6E8A-4147-A177-3AD203B41FA5}">
                      <a16:colId xmlns:a16="http://schemas.microsoft.com/office/drawing/2014/main" val="3050173555"/>
                    </a:ext>
                  </a:extLst>
                </a:gridCol>
                <a:gridCol w="1133930">
                  <a:extLst>
                    <a:ext uri="{9D8B030D-6E8A-4147-A177-3AD203B41FA5}">
                      <a16:colId xmlns:a16="http://schemas.microsoft.com/office/drawing/2014/main" val="2209376299"/>
                    </a:ext>
                  </a:extLst>
                </a:gridCol>
                <a:gridCol w="614429">
                  <a:extLst>
                    <a:ext uri="{9D8B030D-6E8A-4147-A177-3AD203B41FA5}">
                      <a16:colId xmlns:a16="http://schemas.microsoft.com/office/drawing/2014/main" val="1418432648"/>
                    </a:ext>
                  </a:extLst>
                </a:gridCol>
                <a:gridCol w="591497">
                  <a:extLst>
                    <a:ext uri="{9D8B030D-6E8A-4147-A177-3AD203B41FA5}">
                      <a16:colId xmlns:a16="http://schemas.microsoft.com/office/drawing/2014/main" val="61306480"/>
                    </a:ext>
                  </a:extLst>
                </a:gridCol>
                <a:gridCol w="872948">
                  <a:extLst>
                    <a:ext uri="{9D8B030D-6E8A-4147-A177-3AD203B41FA5}">
                      <a16:colId xmlns:a16="http://schemas.microsoft.com/office/drawing/2014/main" val="1219238636"/>
                    </a:ext>
                  </a:extLst>
                </a:gridCol>
                <a:gridCol w="872948">
                  <a:extLst>
                    <a:ext uri="{9D8B030D-6E8A-4147-A177-3AD203B41FA5}">
                      <a16:colId xmlns:a16="http://schemas.microsoft.com/office/drawing/2014/main" val="3631353579"/>
                    </a:ext>
                  </a:extLst>
                </a:gridCol>
                <a:gridCol w="872948">
                  <a:extLst>
                    <a:ext uri="{9D8B030D-6E8A-4147-A177-3AD203B41FA5}">
                      <a16:colId xmlns:a16="http://schemas.microsoft.com/office/drawing/2014/main" val="116152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Variable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Estimate 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sd</a:t>
                      </a:r>
                      <a:endParaRPr lang="en-US" sz="14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z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Exp(B)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% change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7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3-5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-55%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608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3-7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-0.44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-5.6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5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5-7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0.41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5.3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552529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E092A2D-861F-1BF8-6E5A-46F4C65702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719856"/>
              </p:ext>
            </p:extLst>
          </p:nvPr>
        </p:nvGraphicFramePr>
        <p:xfrm>
          <a:off x="6404554" y="1800162"/>
          <a:ext cx="5127909" cy="454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ight Brace 6">
            <a:extLst>
              <a:ext uri="{FF2B5EF4-FFF2-40B4-BE49-F238E27FC236}">
                <a16:creationId xmlns:a16="http://schemas.microsoft.com/office/drawing/2014/main" id="{9B0BFB09-1CB6-38BA-87EE-98EEE245D916}"/>
              </a:ext>
            </a:extLst>
          </p:cNvPr>
          <p:cNvSpPr/>
          <p:nvPr/>
        </p:nvSpPr>
        <p:spPr>
          <a:xfrm rot="16200000">
            <a:off x="9799785" y="3363554"/>
            <a:ext cx="415636" cy="1505522"/>
          </a:xfrm>
          <a:prstGeom prst="righ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2EFE71-36B1-1115-8BE1-8B5898F1441F}"/>
              </a:ext>
            </a:extLst>
          </p:cNvPr>
          <p:cNvSpPr txBox="1"/>
          <p:nvPr/>
        </p:nvSpPr>
        <p:spPr>
          <a:xfrm>
            <a:off x="9915232" y="3685273"/>
            <a:ext cx="193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2DA20C-C6B8-5954-A577-114588A475A0}"/>
              </a:ext>
            </a:extLst>
          </p:cNvPr>
          <p:cNvSpPr txBox="1"/>
          <p:nvPr/>
        </p:nvSpPr>
        <p:spPr>
          <a:xfrm>
            <a:off x="7644532" y="3586842"/>
            <a:ext cx="534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58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B84061-8486-F6B8-26A5-7A3A8CF34CDC}"/>
              </a:ext>
            </a:extLst>
          </p:cNvPr>
          <p:cNvSpPr txBox="1"/>
          <p:nvPr/>
        </p:nvSpPr>
        <p:spPr>
          <a:xfrm>
            <a:off x="9117954" y="4541227"/>
            <a:ext cx="375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B77C0F-3C2D-A663-375A-623C418FC62B}"/>
              </a:ext>
            </a:extLst>
          </p:cNvPr>
          <p:cNvSpPr txBox="1"/>
          <p:nvPr/>
        </p:nvSpPr>
        <p:spPr>
          <a:xfrm>
            <a:off x="10498266" y="4301172"/>
            <a:ext cx="375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38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C8D4C22E-E990-EC8A-FEAA-7D2379C002B3}"/>
              </a:ext>
            </a:extLst>
          </p:cNvPr>
          <p:cNvSpPr/>
          <p:nvPr/>
        </p:nvSpPr>
        <p:spPr>
          <a:xfrm rot="16200000">
            <a:off x="8325684" y="2579441"/>
            <a:ext cx="415636" cy="1442676"/>
          </a:xfrm>
          <a:prstGeom prst="righ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7D8F1D-22F2-5F69-0C1A-3F02EF1B07AE}"/>
              </a:ext>
            </a:extLst>
          </p:cNvPr>
          <p:cNvSpPr txBox="1"/>
          <p:nvPr/>
        </p:nvSpPr>
        <p:spPr>
          <a:xfrm>
            <a:off x="8444856" y="2860501"/>
            <a:ext cx="193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*</a:t>
            </a:r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789E3FCF-0783-95D6-BD98-B06F04D58F69}"/>
              </a:ext>
            </a:extLst>
          </p:cNvPr>
          <p:cNvSpPr/>
          <p:nvPr/>
        </p:nvSpPr>
        <p:spPr>
          <a:xfrm rot="16200000">
            <a:off x="8993012" y="1274804"/>
            <a:ext cx="415636" cy="2768086"/>
          </a:xfrm>
          <a:prstGeom prst="righ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E337FA-5040-EB79-8C0E-735AFB6126F4}"/>
              </a:ext>
            </a:extLst>
          </p:cNvPr>
          <p:cNvSpPr txBox="1"/>
          <p:nvPr/>
        </p:nvSpPr>
        <p:spPr>
          <a:xfrm>
            <a:off x="9012891" y="2218569"/>
            <a:ext cx="372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2F4DA9-5CE0-5C2E-157E-8C4DABE856A8}"/>
              </a:ext>
            </a:extLst>
          </p:cNvPr>
          <p:cNvSpPr txBox="1"/>
          <p:nvPr/>
        </p:nvSpPr>
        <p:spPr>
          <a:xfrm>
            <a:off x="10969964" y="5897802"/>
            <a:ext cx="1323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Total n = 12,300</a:t>
            </a:r>
          </a:p>
          <a:p>
            <a:r>
              <a:rPr lang="en-US" sz="1200" dirty="0"/>
              <a:t>3 = 4628</a:t>
            </a:r>
          </a:p>
          <a:p>
            <a:r>
              <a:rPr lang="en-US" sz="1200" dirty="0"/>
              <a:t>5 = 4699</a:t>
            </a:r>
          </a:p>
          <a:p>
            <a:r>
              <a:rPr lang="en-US" sz="1200" dirty="0"/>
              <a:t>7 = 2973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FFA0EB-F8E3-57D8-DFF7-B42CFE2AF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DCB855-2473-C9D9-8764-29BDDF339A17}"/>
              </a:ext>
            </a:extLst>
          </p:cNvPr>
          <p:cNvSpPr txBox="1"/>
          <p:nvPr/>
        </p:nvSpPr>
        <p:spPr>
          <a:xfrm>
            <a:off x="489527" y="4188982"/>
            <a:ext cx="5243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H5 Partially supported: </a:t>
            </a:r>
            <a:r>
              <a:rPr lang="en-US" dirty="0"/>
              <a:t>“3 follow-up questions” condition showed higher accuracy than 5 and 7 follow-up questions, but 7 questions had higher accuracy than 5 follow-up questions condition.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0F0F8-F153-0578-A99E-86FCBD89EE5D}"/>
              </a:ext>
            </a:extLst>
          </p:cNvPr>
          <p:cNvSpPr txBox="1"/>
          <p:nvPr/>
        </p:nvSpPr>
        <p:spPr>
          <a:xfrm>
            <a:off x="838200" y="1560759"/>
            <a:ext cx="414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H5: 3 &gt; 5 &gt; 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5BB0CC-1EA9-92A3-362D-7FA170A1FF85}"/>
              </a:ext>
            </a:extLst>
          </p:cNvPr>
          <p:cNvSpPr txBox="1"/>
          <p:nvPr/>
        </p:nvSpPr>
        <p:spPr>
          <a:xfrm>
            <a:off x="6867006" y="6364851"/>
            <a:ext cx="45018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Data source: U.S. Census Bureau Affinity Panel </a:t>
            </a:r>
          </a:p>
        </p:txBody>
      </p:sp>
    </p:spTree>
    <p:extLst>
      <p:ext uri="{BB962C8B-B14F-4D97-AF65-F5344CB8AC3E}">
        <p14:creationId xmlns:p14="http://schemas.microsoft.com/office/powerpoint/2010/main" val="24406869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855F0-E930-031C-D754-00B70C78E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Exploratory analyses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33BBF-D301-FEAB-1FC5-ED1A3F35E0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F4EA37-1D94-CD4A-34BF-94BFC1C0C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984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2CF8C-01DD-A830-9A72-D8193C0F3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F2BA9-5A3E-E135-A379-FF51745D1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GLM Accuracy ~ Age + Edu + Device + Display Design * Condition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37D3290-E66D-FDB9-FF16-459FE8112E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132043"/>
              </p:ext>
            </p:extLst>
          </p:nvPr>
        </p:nvGraphicFramePr>
        <p:xfrm>
          <a:off x="6095999" y="1924050"/>
          <a:ext cx="5127909" cy="454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9BE7AC3-6F3C-9931-0B76-2EE11E768DA6}"/>
              </a:ext>
            </a:extLst>
          </p:cNvPr>
          <p:cNvSpPr txBox="1"/>
          <p:nvPr/>
        </p:nvSpPr>
        <p:spPr>
          <a:xfrm>
            <a:off x="7018721" y="4603130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FDFE61-AECB-F61C-2D67-3602135777FF}"/>
              </a:ext>
            </a:extLst>
          </p:cNvPr>
          <p:cNvSpPr txBox="1"/>
          <p:nvPr/>
        </p:nvSpPr>
        <p:spPr>
          <a:xfrm>
            <a:off x="7333252" y="4975735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.13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E7BDC0-4D7D-ACA9-05C9-8125EC8A2F81}"/>
              </a:ext>
            </a:extLst>
          </p:cNvPr>
          <p:cNvSpPr txBox="1"/>
          <p:nvPr/>
        </p:nvSpPr>
        <p:spPr>
          <a:xfrm>
            <a:off x="7669642" y="4779707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.17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E5137D-8E88-DCE9-5F3B-6763C44CF398}"/>
              </a:ext>
            </a:extLst>
          </p:cNvPr>
          <p:cNvSpPr txBox="1"/>
          <p:nvPr/>
        </p:nvSpPr>
        <p:spPr>
          <a:xfrm>
            <a:off x="8466638" y="3612985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.52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597B86-BFDD-B34C-7F25-0C9A09D944F8}"/>
              </a:ext>
            </a:extLst>
          </p:cNvPr>
          <p:cNvSpPr txBox="1"/>
          <p:nvPr/>
        </p:nvSpPr>
        <p:spPr>
          <a:xfrm>
            <a:off x="8764172" y="4635174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4BD895-AAEE-4378-D53E-9CF501BCBA48}"/>
              </a:ext>
            </a:extLst>
          </p:cNvPr>
          <p:cNvSpPr txBox="1"/>
          <p:nvPr/>
        </p:nvSpPr>
        <p:spPr>
          <a:xfrm>
            <a:off x="9825644" y="3629516"/>
            <a:ext cx="427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.52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5B7D7F-6EBF-E333-E86E-0B404875CD19}"/>
              </a:ext>
            </a:extLst>
          </p:cNvPr>
          <p:cNvSpPr txBox="1"/>
          <p:nvPr/>
        </p:nvSpPr>
        <p:spPr>
          <a:xfrm>
            <a:off x="10160628" y="4603844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.23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234C43-7BAA-DB96-32E9-1039DFF6D422}"/>
              </a:ext>
            </a:extLst>
          </p:cNvPr>
          <p:cNvSpPr txBox="1"/>
          <p:nvPr/>
        </p:nvSpPr>
        <p:spPr>
          <a:xfrm>
            <a:off x="10487507" y="4358175"/>
            <a:ext cx="427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.31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A67EB37-231C-513E-3607-5F5CD2185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651060"/>
              </p:ext>
            </p:extLst>
          </p:nvPr>
        </p:nvGraphicFramePr>
        <p:xfrm>
          <a:off x="276225" y="2484461"/>
          <a:ext cx="5817175" cy="333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8546">
                  <a:extLst>
                    <a:ext uri="{9D8B030D-6E8A-4147-A177-3AD203B41FA5}">
                      <a16:colId xmlns:a16="http://schemas.microsoft.com/office/drawing/2014/main" val="3050173555"/>
                    </a:ext>
                  </a:extLst>
                </a:gridCol>
                <a:gridCol w="1548927">
                  <a:extLst>
                    <a:ext uri="{9D8B030D-6E8A-4147-A177-3AD203B41FA5}">
                      <a16:colId xmlns:a16="http://schemas.microsoft.com/office/drawing/2014/main" val="2209376299"/>
                    </a:ext>
                  </a:extLst>
                </a:gridCol>
                <a:gridCol w="839298">
                  <a:extLst>
                    <a:ext uri="{9D8B030D-6E8A-4147-A177-3AD203B41FA5}">
                      <a16:colId xmlns:a16="http://schemas.microsoft.com/office/drawing/2014/main" val="1418432648"/>
                    </a:ext>
                  </a:extLst>
                </a:gridCol>
                <a:gridCol w="807975">
                  <a:extLst>
                    <a:ext uri="{9D8B030D-6E8A-4147-A177-3AD203B41FA5}">
                      <a16:colId xmlns:a16="http://schemas.microsoft.com/office/drawing/2014/main" val="61306480"/>
                    </a:ext>
                  </a:extLst>
                </a:gridCol>
                <a:gridCol w="1192429">
                  <a:extLst>
                    <a:ext uri="{9D8B030D-6E8A-4147-A177-3AD203B41FA5}">
                      <a16:colId xmlns:a16="http://schemas.microsoft.com/office/drawing/2014/main" val="1219238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Contrast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Estimate 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sd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7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887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Gray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3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Unfold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6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53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Gray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608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Unfold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5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552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Unfold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43185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D3B88-2F66-83DE-8454-5DF97343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A3F69C-7D47-49C2-8A58-D2E7704526B6}"/>
              </a:ext>
            </a:extLst>
          </p:cNvPr>
          <p:cNvSpPr txBox="1"/>
          <p:nvPr/>
        </p:nvSpPr>
        <p:spPr>
          <a:xfrm>
            <a:off x="6409005" y="6371739"/>
            <a:ext cx="45018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Data source: U.S. Census Bureau Affinity Panel </a:t>
            </a:r>
          </a:p>
        </p:txBody>
      </p:sp>
    </p:spTree>
    <p:extLst>
      <p:ext uri="{BB962C8B-B14F-4D97-AF65-F5344CB8AC3E}">
        <p14:creationId xmlns:p14="http://schemas.microsoft.com/office/powerpoint/2010/main" val="20433859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C3FDE-6BCC-FC27-53A8-D9E12A96D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96403-27F5-D3BE-6B5E-8943EACB1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GLM Accuracy ~ Age + Edu + Device + Display Design * Condition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8AD87F-CD26-F805-D7AF-E5CF1A2A67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688861"/>
              </p:ext>
            </p:extLst>
          </p:nvPr>
        </p:nvGraphicFramePr>
        <p:xfrm>
          <a:off x="6095999" y="1924050"/>
          <a:ext cx="5127909" cy="454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4A95A04-733B-7D4E-D77F-7F92A9F9E768}"/>
              </a:ext>
            </a:extLst>
          </p:cNvPr>
          <p:cNvSpPr txBox="1"/>
          <p:nvPr/>
        </p:nvSpPr>
        <p:spPr>
          <a:xfrm>
            <a:off x="7018721" y="4603130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39AD33-5428-7983-45F9-D2920D4EF562}"/>
              </a:ext>
            </a:extLst>
          </p:cNvPr>
          <p:cNvSpPr txBox="1"/>
          <p:nvPr/>
        </p:nvSpPr>
        <p:spPr>
          <a:xfrm>
            <a:off x="7333252" y="4975735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.13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999E64-550C-FFA6-7FD9-514FE4B9C11F}"/>
              </a:ext>
            </a:extLst>
          </p:cNvPr>
          <p:cNvSpPr txBox="1"/>
          <p:nvPr/>
        </p:nvSpPr>
        <p:spPr>
          <a:xfrm>
            <a:off x="7669642" y="4779707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.17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049314-F82E-F295-C2BC-1B5E883B51A9}"/>
              </a:ext>
            </a:extLst>
          </p:cNvPr>
          <p:cNvSpPr txBox="1"/>
          <p:nvPr/>
        </p:nvSpPr>
        <p:spPr>
          <a:xfrm>
            <a:off x="8466638" y="3612985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.52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33C30D-1E36-6BD4-8335-33AE16576059}"/>
              </a:ext>
            </a:extLst>
          </p:cNvPr>
          <p:cNvSpPr txBox="1"/>
          <p:nvPr/>
        </p:nvSpPr>
        <p:spPr>
          <a:xfrm>
            <a:off x="8764172" y="4635174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06648A-9A16-FD1B-7D6E-448EE6DD5E3C}"/>
              </a:ext>
            </a:extLst>
          </p:cNvPr>
          <p:cNvSpPr txBox="1"/>
          <p:nvPr/>
        </p:nvSpPr>
        <p:spPr>
          <a:xfrm>
            <a:off x="9825644" y="3629516"/>
            <a:ext cx="427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.52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B1B90E-973F-EE92-0DBD-14EF460157A2}"/>
              </a:ext>
            </a:extLst>
          </p:cNvPr>
          <p:cNvSpPr txBox="1"/>
          <p:nvPr/>
        </p:nvSpPr>
        <p:spPr>
          <a:xfrm>
            <a:off x="10160628" y="4603844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.23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D48E86-3804-8171-45E0-929D2A578519}"/>
              </a:ext>
            </a:extLst>
          </p:cNvPr>
          <p:cNvSpPr txBox="1"/>
          <p:nvPr/>
        </p:nvSpPr>
        <p:spPr>
          <a:xfrm>
            <a:off x="10487507" y="4358175"/>
            <a:ext cx="427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.31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5E6849E-B590-D837-AE32-7CE2619865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417495"/>
              </p:ext>
            </p:extLst>
          </p:nvPr>
        </p:nvGraphicFramePr>
        <p:xfrm>
          <a:off x="276225" y="2484461"/>
          <a:ext cx="4221884" cy="333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8546">
                  <a:extLst>
                    <a:ext uri="{9D8B030D-6E8A-4147-A177-3AD203B41FA5}">
                      <a16:colId xmlns:a16="http://schemas.microsoft.com/office/drawing/2014/main" val="3050173555"/>
                    </a:ext>
                  </a:extLst>
                </a:gridCol>
                <a:gridCol w="1548927">
                  <a:extLst>
                    <a:ext uri="{9D8B030D-6E8A-4147-A177-3AD203B41FA5}">
                      <a16:colId xmlns:a16="http://schemas.microsoft.com/office/drawing/2014/main" val="2209376299"/>
                    </a:ext>
                  </a:extLst>
                </a:gridCol>
                <a:gridCol w="1244411">
                  <a:extLst>
                    <a:ext uri="{9D8B030D-6E8A-4147-A177-3AD203B41FA5}">
                      <a16:colId xmlns:a16="http://schemas.microsoft.com/office/drawing/2014/main" val="14184326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Exp(B)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Change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7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887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Gray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3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Unfold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6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Next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53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Gray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105%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608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Unfold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107%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5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Next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552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Unfold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43185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0FED0-DD34-2422-751E-20B1FA8B6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D521BA-AAF1-65BA-03EB-4902AE1BD931}"/>
              </a:ext>
            </a:extLst>
          </p:cNvPr>
          <p:cNvSpPr txBox="1"/>
          <p:nvPr/>
        </p:nvSpPr>
        <p:spPr>
          <a:xfrm>
            <a:off x="6679452" y="6408107"/>
            <a:ext cx="45018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Data source: U.S. Census Bureau Affinity Panel </a:t>
            </a:r>
          </a:p>
        </p:txBody>
      </p:sp>
    </p:spTree>
    <p:extLst>
      <p:ext uri="{BB962C8B-B14F-4D97-AF65-F5344CB8AC3E}">
        <p14:creationId xmlns:p14="http://schemas.microsoft.com/office/powerpoint/2010/main" val="5201190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E53A2-AFF2-056D-9AF5-04AB9FC02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B14DA-F8D3-3927-D84B-7B1DAE21A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GLM Accuracy ~ Age + Edu + Device + Display Design * Condition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F54A625-D763-EE02-7D9C-6583EA0364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3900518"/>
              </p:ext>
            </p:extLst>
          </p:nvPr>
        </p:nvGraphicFramePr>
        <p:xfrm>
          <a:off x="6095999" y="1924050"/>
          <a:ext cx="5127909" cy="454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39C1AD2-B7A1-A686-E177-78D0090F0C75}"/>
              </a:ext>
            </a:extLst>
          </p:cNvPr>
          <p:cNvSpPr txBox="1"/>
          <p:nvPr/>
        </p:nvSpPr>
        <p:spPr>
          <a:xfrm>
            <a:off x="7018721" y="4603130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2EC260-C5E1-B737-34EC-128EFC2FBB2D}"/>
              </a:ext>
            </a:extLst>
          </p:cNvPr>
          <p:cNvSpPr txBox="1"/>
          <p:nvPr/>
        </p:nvSpPr>
        <p:spPr>
          <a:xfrm>
            <a:off x="7333252" y="4975735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.13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64667A-5473-0CFF-2963-9D09AF4B1FE4}"/>
              </a:ext>
            </a:extLst>
          </p:cNvPr>
          <p:cNvSpPr txBox="1"/>
          <p:nvPr/>
        </p:nvSpPr>
        <p:spPr>
          <a:xfrm>
            <a:off x="7669642" y="4779707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.17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96DBFA-1D3C-F2E7-3FA7-6690361B65D1}"/>
              </a:ext>
            </a:extLst>
          </p:cNvPr>
          <p:cNvSpPr txBox="1"/>
          <p:nvPr/>
        </p:nvSpPr>
        <p:spPr>
          <a:xfrm>
            <a:off x="8466638" y="3612985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.52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3185C4-BA27-9CA4-245D-C1E7A0C71E88}"/>
              </a:ext>
            </a:extLst>
          </p:cNvPr>
          <p:cNvSpPr txBox="1"/>
          <p:nvPr/>
        </p:nvSpPr>
        <p:spPr>
          <a:xfrm>
            <a:off x="8764172" y="4635174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B2208B-DFEA-80F3-76C4-9699EA6BBC71}"/>
              </a:ext>
            </a:extLst>
          </p:cNvPr>
          <p:cNvSpPr txBox="1"/>
          <p:nvPr/>
        </p:nvSpPr>
        <p:spPr>
          <a:xfrm>
            <a:off x="9825644" y="3629516"/>
            <a:ext cx="427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.52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CB661C-22CB-1820-29AA-DBBBA9977BB7}"/>
              </a:ext>
            </a:extLst>
          </p:cNvPr>
          <p:cNvSpPr txBox="1"/>
          <p:nvPr/>
        </p:nvSpPr>
        <p:spPr>
          <a:xfrm>
            <a:off x="10160628" y="4603844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.23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903BA4-E410-4F4A-0A15-69BB2677D5EA}"/>
              </a:ext>
            </a:extLst>
          </p:cNvPr>
          <p:cNvSpPr txBox="1"/>
          <p:nvPr/>
        </p:nvSpPr>
        <p:spPr>
          <a:xfrm>
            <a:off x="10487507" y="4358175"/>
            <a:ext cx="427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.31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08BFF0-4355-0875-ED4E-D7B68B7BD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390544"/>
              </p:ext>
            </p:extLst>
          </p:nvPr>
        </p:nvGraphicFramePr>
        <p:xfrm>
          <a:off x="276225" y="2484461"/>
          <a:ext cx="4221884" cy="333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8546">
                  <a:extLst>
                    <a:ext uri="{9D8B030D-6E8A-4147-A177-3AD203B41FA5}">
                      <a16:colId xmlns:a16="http://schemas.microsoft.com/office/drawing/2014/main" val="3050173555"/>
                    </a:ext>
                  </a:extLst>
                </a:gridCol>
                <a:gridCol w="1548927">
                  <a:extLst>
                    <a:ext uri="{9D8B030D-6E8A-4147-A177-3AD203B41FA5}">
                      <a16:colId xmlns:a16="http://schemas.microsoft.com/office/drawing/2014/main" val="2209376299"/>
                    </a:ext>
                  </a:extLst>
                </a:gridCol>
                <a:gridCol w="1244411">
                  <a:extLst>
                    <a:ext uri="{9D8B030D-6E8A-4147-A177-3AD203B41FA5}">
                      <a16:colId xmlns:a16="http://schemas.microsoft.com/office/drawing/2014/main" val="14184326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Exp(B)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Change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7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Next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887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Gray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249%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3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Unfold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6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53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Gray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608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Unfold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5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Next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552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Unfold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43185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A9D81-1B93-94C3-BA3D-8567BDF1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C2BAD2-4A88-7FB3-81D8-03ED7FEEACE3}"/>
              </a:ext>
            </a:extLst>
          </p:cNvPr>
          <p:cNvSpPr txBox="1"/>
          <p:nvPr/>
        </p:nvSpPr>
        <p:spPr>
          <a:xfrm>
            <a:off x="6679452" y="6380358"/>
            <a:ext cx="45018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Data source: U.S. Census Bureau Affinity Panel </a:t>
            </a:r>
          </a:p>
        </p:txBody>
      </p:sp>
    </p:spTree>
    <p:extLst>
      <p:ext uri="{BB962C8B-B14F-4D97-AF65-F5344CB8AC3E}">
        <p14:creationId xmlns:p14="http://schemas.microsoft.com/office/powerpoint/2010/main" val="37288058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9E285-C4D2-4414-8C6F-99D633536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1421A-139E-DEA0-3036-34E9AD01B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GLM Accuracy ~ Age + Edu + Device + Display Design * Condition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5C0C18E-A88A-AA10-E60A-EE6F891E64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466116"/>
              </p:ext>
            </p:extLst>
          </p:nvPr>
        </p:nvGraphicFramePr>
        <p:xfrm>
          <a:off x="6095999" y="1924050"/>
          <a:ext cx="5127909" cy="454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360263A-6934-DA9B-5148-43EFC3B5432E}"/>
              </a:ext>
            </a:extLst>
          </p:cNvPr>
          <p:cNvSpPr txBox="1"/>
          <p:nvPr/>
        </p:nvSpPr>
        <p:spPr>
          <a:xfrm>
            <a:off x="7018721" y="4603130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C9262E-03F8-C6B7-0E53-7BA5803B23C3}"/>
              </a:ext>
            </a:extLst>
          </p:cNvPr>
          <p:cNvSpPr txBox="1"/>
          <p:nvPr/>
        </p:nvSpPr>
        <p:spPr>
          <a:xfrm>
            <a:off x="7333252" y="4975735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.13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28C7C-6362-1211-20FC-7BBAA74ED0D1}"/>
              </a:ext>
            </a:extLst>
          </p:cNvPr>
          <p:cNvSpPr txBox="1"/>
          <p:nvPr/>
        </p:nvSpPr>
        <p:spPr>
          <a:xfrm>
            <a:off x="7669642" y="4779707"/>
            <a:ext cx="436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.17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109CE1-9FED-A09A-5A11-9941D7FBB0FD}"/>
              </a:ext>
            </a:extLst>
          </p:cNvPr>
          <p:cNvSpPr txBox="1"/>
          <p:nvPr/>
        </p:nvSpPr>
        <p:spPr>
          <a:xfrm>
            <a:off x="8466638" y="3612985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.52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B39907-7BDE-E9F2-4C5C-375B5C47B4E1}"/>
              </a:ext>
            </a:extLst>
          </p:cNvPr>
          <p:cNvSpPr txBox="1"/>
          <p:nvPr/>
        </p:nvSpPr>
        <p:spPr>
          <a:xfrm>
            <a:off x="8764172" y="4635174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282AC1-94C9-D280-AE9F-16336BE70AE0}"/>
              </a:ext>
            </a:extLst>
          </p:cNvPr>
          <p:cNvSpPr txBox="1"/>
          <p:nvPr/>
        </p:nvSpPr>
        <p:spPr>
          <a:xfrm>
            <a:off x="9825644" y="3629516"/>
            <a:ext cx="427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.52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C8B1C7-3029-772C-3898-F4B0B75CB4FC}"/>
              </a:ext>
            </a:extLst>
          </p:cNvPr>
          <p:cNvSpPr txBox="1"/>
          <p:nvPr/>
        </p:nvSpPr>
        <p:spPr>
          <a:xfrm>
            <a:off x="10160628" y="4603844"/>
            <a:ext cx="463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.23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1B714C-6EE3-12A1-A62E-B88AC9FE4200}"/>
              </a:ext>
            </a:extLst>
          </p:cNvPr>
          <p:cNvSpPr txBox="1"/>
          <p:nvPr/>
        </p:nvSpPr>
        <p:spPr>
          <a:xfrm>
            <a:off x="10487507" y="4358175"/>
            <a:ext cx="427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.31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74AEE40-88F7-A2DD-0B94-C8D9841648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541879"/>
              </p:ext>
            </p:extLst>
          </p:nvPr>
        </p:nvGraphicFramePr>
        <p:xfrm>
          <a:off x="276225" y="2484461"/>
          <a:ext cx="4221884" cy="333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8546">
                  <a:extLst>
                    <a:ext uri="{9D8B030D-6E8A-4147-A177-3AD203B41FA5}">
                      <a16:colId xmlns:a16="http://schemas.microsoft.com/office/drawing/2014/main" val="3050173555"/>
                    </a:ext>
                  </a:extLst>
                </a:gridCol>
                <a:gridCol w="1548927">
                  <a:extLst>
                    <a:ext uri="{9D8B030D-6E8A-4147-A177-3AD203B41FA5}">
                      <a16:colId xmlns:a16="http://schemas.microsoft.com/office/drawing/2014/main" val="2209376299"/>
                    </a:ext>
                  </a:extLst>
                </a:gridCol>
                <a:gridCol w="1244411">
                  <a:extLst>
                    <a:ext uri="{9D8B030D-6E8A-4147-A177-3AD203B41FA5}">
                      <a16:colId xmlns:a16="http://schemas.microsoft.com/office/drawing/2014/main" val="14184326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Exp(B)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77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Next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887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Gray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249%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3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Unfold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6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Next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53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Gray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105%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608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    Unfold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107%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5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552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Unfold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43185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FC5AE-2CB2-63FF-30F5-B9FD65516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EAC0D-D470-7B99-C89F-89A2A121EEA8}"/>
              </a:ext>
            </a:extLst>
          </p:cNvPr>
          <p:cNvSpPr txBox="1"/>
          <p:nvPr/>
        </p:nvSpPr>
        <p:spPr>
          <a:xfrm>
            <a:off x="6679452" y="6399750"/>
            <a:ext cx="45018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Data source: U.S. Census Bureau Affinity Panel </a:t>
            </a:r>
          </a:p>
        </p:txBody>
      </p:sp>
    </p:spTree>
    <p:extLst>
      <p:ext uri="{BB962C8B-B14F-4D97-AF65-F5344CB8AC3E}">
        <p14:creationId xmlns:p14="http://schemas.microsoft.com/office/powerpoint/2010/main" val="2877743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A7DBE-7787-1A33-DDA1-27C32C9D8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24A8-2B75-7866-E1A1-F1A0227E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 Example of branching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16542-3E7C-561F-E946-ABF7C1D3E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own a car?          </a:t>
            </a:r>
          </a:p>
          <a:p>
            <a:pPr marL="914400" lvl="2" indent="0">
              <a:buNone/>
            </a:pPr>
            <a:endParaRPr lang="en-US" sz="1050" dirty="0"/>
          </a:p>
          <a:p>
            <a:pPr lvl="2"/>
            <a:r>
              <a:rPr lang="en-US" dirty="0"/>
              <a:t>Yes </a:t>
            </a:r>
          </a:p>
          <a:p>
            <a:pPr lvl="3"/>
            <a:r>
              <a:rPr lang="en-US" dirty="0"/>
              <a:t>Do you have a monthly car payment? </a:t>
            </a:r>
          </a:p>
          <a:p>
            <a:pPr lvl="3"/>
            <a:r>
              <a:rPr lang="en-US" dirty="0"/>
              <a:t>Do you pay insurance by month?</a:t>
            </a:r>
          </a:p>
          <a:p>
            <a:pPr lvl="3"/>
            <a:r>
              <a:rPr lang="en-US" dirty="0"/>
              <a:t>How many miles do you drive your car…?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r>
              <a:rPr lang="en-US" dirty="0"/>
              <a:t>No </a:t>
            </a:r>
          </a:p>
          <a:p>
            <a:pPr lvl="3"/>
            <a:r>
              <a:rPr lang="en-US" dirty="0"/>
              <a:t>Items for a different topic/End of survey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7EB81A4A-C46F-39F6-21FB-83BBEE6C6832}"/>
              </a:ext>
            </a:extLst>
          </p:cNvPr>
          <p:cNvCxnSpPr/>
          <p:nvPr/>
        </p:nvCxnSpPr>
        <p:spPr>
          <a:xfrm>
            <a:off x="1005840" y="2121408"/>
            <a:ext cx="694944" cy="548640"/>
          </a:xfrm>
          <a:prstGeom prst="bentConnector3">
            <a:avLst>
              <a:gd name="adj1" fmla="val 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C7C292D1-52FC-4E54-71C2-70BDAD7DA2F8}"/>
              </a:ext>
            </a:extLst>
          </p:cNvPr>
          <p:cNvCxnSpPr>
            <a:cxnSpLocks/>
          </p:cNvCxnSpPr>
          <p:nvPr/>
        </p:nvCxnSpPr>
        <p:spPr>
          <a:xfrm rot="16200000" flipH="1">
            <a:off x="252571" y="2874677"/>
            <a:ext cx="2137474" cy="758952"/>
          </a:xfrm>
          <a:prstGeom prst="bentConnector3">
            <a:avLst>
              <a:gd name="adj1" fmla="val 99624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ight Brace 3">
            <a:extLst>
              <a:ext uri="{FF2B5EF4-FFF2-40B4-BE49-F238E27FC236}">
                <a16:creationId xmlns:a16="http://schemas.microsoft.com/office/drawing/2014/main" id="{1B11ABBA-E2BF-2D0E-5E18-5987E0B1AC72}"/>
              </a:ext>
            </a:extLst>
          </p:cNvPr>
          <p:cNvSpPr/>
          <p:nvPr/>
        </p:nvSpPr>
        <p:spPr>
          <a:xfrm>
            <a:off x="4215384" y="1825625"/>
            <a:ext cx="283464" cy="44208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C90EC11F-2C35-F8DC-D7F0-974E2D60166B}"/>
              </a:ext>
            </a:extLst>
          </p:cNvPr>
          <p:cNvSpPr/>
          <p:nvPr/>
        </p:nvSpPr>
        <p:spPr>
          <a:xfrm>
            <a:off x="7690104" y="2798064"/>
            <a:ext cx="493776" cy="103327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B60A73-6184-4F20-6EE8-9BE32E46D4FA}"/>
              </a:ext>
            </a:extLst>
          </p:cNvPr>
          <p:cNvSpPr txBox="1"/>
          <p:nvPr/>
        </p:nvSpPr>
        <p:spPr>
          <a:xfrm>
            <a:off x="4584192" y="1860852"/>
            <a:ext cx="233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Branching question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794CA1-8B3E-CAE3-8229-0B5249F52F60}"/>
              </a:ext>
            </a:extLst>
          </p:cNvPr>
          <p:cNvSpPr txBox="1"/>
          <p:nvPr/>
        </p:nvSpPr>
        <p:spPr>
          <a:xfrm>
            <a:off x="8330184" y="3130034"/>
            <a:ext cx="233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Follow-up questions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968C1E-0E86-856C-A8D6-FCCB23EBD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1427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4B9A7-CC54-FEA9-FD3E-EA643D21F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CB4A9-6242-6B1B-AD9A-E37E0620E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finding: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Branching question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BCD10-542A-2DCC-7E6F-E649B610F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participants provide accurate responses, as shown with the proportion of accuracy for the branching question. (Do you have more than one appliance at home?)</a:t>
            </a:r>
          </a:p>
          <a:p>
            <a:r>
              <a:rPr lang="en-US" dirty="0"/>
              <a:t>Inaccurate responses are most likely to be observed in the Unfolding design, maybe due to a mismatch with respondents’ expectation of burden.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7BBBA0-407E-8800-ED17-A9B8E0665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823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C4C15-FC7B-6E06-565E-2BE08B109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finding: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Follow-up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AD4F7-16E6-E408-B03C-BF675B4B4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“Next page” design lower accuracy than “grayed-out” and “unfolding” design across all levels of follow-up questions.</a:t>
            </a:r>
          </a:p>
          <a:p>
            <a:pPr lvl="1"/>
            <a:r>
              <a:rPr lang="en-US" dirty="0"/>
              <a:t>Caveat: Numeric data </a:t>
            </a:r>
          </a:p>
          <a:p>
            <a:r>
              <a:rPr lang="en-US" dirty="0"/>
              <a:t>Follow-up questions: 3 higher accuracy than 5, 5 lower accuracy than 7. </a:t>
            </a:r>
          </a:p>
          <a:p>
            <a:pPr lvl="1"/>
            <a:r>
              <a:rPr lang="en-US" dirty="0"/>
              <a:t>Caveat: Different sample sizes (lower in “7 follow-up questions)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CA503F-39DC-86D9-419E-3B9AA78D4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888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AB987-12ED-72A5-0393-CA7A569E1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for practitioners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7FEB0-AF96-C7F4-1195-29385765B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Avoid next-page design for follow-up questions with numeric data that needs to be broken down.</a:t>
            </a:r>
          </a:p>
          <a:p>
            <a:r>
              <a:rPr lang="en-US" dirty="0"/>
              <a:t>For branching questions with numeric data, we recommend grayed-out design with the lowest possible number of follow-up questions (e.g., 3) for highest accuracy of responses in both branching and follow-up questions.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275D3-8C94-5D12-7EE9-F5000AC1E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04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362A2-0B4A-6B0C-22E9-623079DB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design and number of follow-up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62773-2872-E908-9DD3-46B00B390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popular designs to display follow-up questions in a survey include:</a:t>
            </a:r>
          </a:p>
          <a:p>
            <a:pPr lvl="1"/>
            <a:r>
              <a:rPr lang="en-US" dirty="0"/>
              <a:t>Next page design</a:t>
            </a:r>
          </a:p>
          <a:p>
            <a:pPr lvl="1"/>
            <a:r>
              <a:rPr lang="en-US" dirty="0"/>
              <a:t>Grayed-out design</a:t>
            </a:r>
          </a:p>
          <a:p>
            <a:pPr lvl="1"/>
            <a:r>
              <a:rPr lang="en-US" dirty="0"/>
              <a:t>Unfolding design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It is possible that different ways to present the follow-up questions may lead to different rates of response accuracy.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Higher number of follow-up questions may lead to decrease in response accuracy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8A34F0-18C9-9EBC-B876-9B2F0276A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29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76573-5C4F-B4E8-2A3E-A38D65F41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CF6D6-CE9C-6C2E-B414-289E12156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Which combination of display design and number of follow-up questions provides higher levels of accuracy in responses?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DC8FA-CA40-83FA-3705-FD206A616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10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6573E-9270-B377-0861-119901C59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99F4D-74CE-862B-322F-A6EE483C20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D96505-1128-6546-E079-25E1B1D4F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82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B71D0-C722-32BE-1183-8739DAC27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Methodology: Sample characteristics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EBD2E-72F8-2D0B-585B-EE85FF940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466381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Participants were recruited through a national non-probability online panel (Census Bureau Research Panel)</a:t>
            </a:r>
          </a:p>
          <a:p>
            <a:r>
              <a:rPr lang="en-US" dirty="0"/>
              <a:t>Time to complete full survey ~7min</a:t>
            </a:r>
          </a:p>
          <a:p>
            <a:r>
              <a:rPr lang="en-US" dirty="0"/>
              <a:t>Time to complete task of interest: ~ 3 minutes</a:t>
            </a:r>
          </a:p>
          <a:p>
            <a:r>
              <a:rPr lang="en-US" dirty="0"/>
              <a:t>n = 13,959</a:t>
            </a:r>
          </a:p>
          <a:p>
            <a:r>
              <a:rPr lang="en-US" dirty="0"/>
              <a:t>Age: Mean = 54.83 (Range: 19 – 98)</a:t>
            </a:r>
          </a:p>
          <a:p>
            <a:r>
              <a:rPr lang="en-US" dirty="0"/>
              <a:t>Sex </a:t>
            </a:r>
          </a:p>
          <a:p>
            <a:pPr lvl="1"/>
            <a:r>
              <a:rPr lang="en-US" dirty="0"/>
              <a:t>Female: 52.3% (7307)</a:t>
            </a:r>
          </a:p>
          <a:p>
            <a:pPr lvl="1"/>
            <a:r>
              <a:rPr lang="en-US" dirty="0"/>
              <a:t>Male: 47.4% (6615)</a:t>
            </a:r>
          </a:p>
          <a:p>
            <a:pPr lvl="1"/>
            <a:r>
              <a:rPr lang="en-US" dirty="0"/>
              <a:t>NA: 0.3% (37)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EE8EF-8CFB-3B98-AB8E-F69F706A0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AC78D569-C681-5898-0450-F97D1DEE7C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7560542"/>
              </p:ext>
            </p:extLst>
          </p:nvPr>
        </p:nvGraphicFramePr>
        <p:xfrm>
          <a:off x="5106838" y="1670260"/>
          <a:ext cx="505508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7540">
                  <a:extLst>
                    <a:ext uri="{9D8B030D-6E8A-4147-A177-3AD203B41FA5}">
                      <a16:colId xmlns:a16="http://schemas.microsoft.com/office/drawing/2014/main" val="2407197975"/>
                    </a:ext>
                  </a:extLst>
                </a:gridCol>
                <a:gridCol w="2527540">
                  <a:extLst>
                    <a:ext uri="{9D8B030D-6E8A-4147-A177-3AD203B41FA5}">
                      <a16:colId xmlns:a16="http://schemas.microsoft.com/office/drawing/2014/main" val="3703519521"/>
                    </a:ext>
                  </a:extLst>
                </a:gridCol>
              </a:tblGrid>
              <a:tr h="258122">
                <a:tc>
                  <a:txBody>
                    <a:bodyPr/>
                    <a:lstStyle/>
                    <a:p>
                      <a:r>
                        <a:rPr lang="en-US" sz="1100" dirty="0"/>
                        <a:t>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19249"/>
                  </a:ext>
                </a:extLst>
              </a:tr>
              <a:tr h="258122">
                <a:tc>
                  <a:txBody>
                    <a:bodyPr/>
                    <a:lstStyle/>
                    <a:p>
                      <a:r>
                        <a:rPr lang="en-US" sz="1100" dirty="0"/>
                        <a:t>Less than High School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071136"/>
                  </a:ext>
                </a:extLst>
              </a:tr>
              <a:tr h="258122">
                <a:tc>
                  <a:txBody>
                    <a:bodyPr/>
                    <a:lstStyle/>
                    <a:p>
                      <a:r>
                        <a:rPr lang="en-US" sz="1100" dirty="0"/>
                        <a:t>High School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75678"/>
                  </a:ext>
                </a:extLst>
              </a:tr>
              <a:tr h="258122">
                <a:tc>
                  <a:txBody>
                    <a:bodyPr/>
                    <a:lstStyle/>
                    <a:p>
                      <a:r>
                        <a:rPr lang="en-US" sz="1100" dirty="0"/>
                        <a:t>Some college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106497"/>
                  </a:ext>
                </a:extLst>
              </a:tr>
              <a:tr h="258122">
                <a:tc>
                  <a:txBody>
                    <a:bodyPr/>
                    <a:lstStyle/>
                    <a:p>
                      <a:r>
                        <a:rPr lang="en-US" sz="1100" dirty="0"/>
                        <a:t>Associate’s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642739"/>
                  </a:ext>
                </a:extLst>
              </a:tr>
              <a:tr h="258122">
                <a:tc>
                  <a:txBody>
                    <a:bodyPr/>
                    <a:lstStyle/>
                    <a:p>
                      <a:r>
                        <a:rPr lang="en-US" sz="1100" dirty="0"/>
                        <a:t>Bachelor’s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207588"/>
                  </a:ext>
                </a:extLst>
              </a:tr>
              <a:tr h="258122">
                <a:tc>
                  <a:txBody>
                    <a:bodyPr/>
                    <a:lstStyle/>
                    <a:p>
                      <a:r>
                        <a:rPr lang="en-US" sz="1100" dirty="0"/>
                        <a:t>Graduate degree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33.8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185653"/>
                  </a:ext>
                </a:extLst>
              </a:tr>
              <a:tr h="258122">
                <a:tc>
                  <a:txBody>
                    <a:bodyPr/>
                    <a:lstStyle/>
                    <a:p>
                      <a:r>
                        <a:rPr lang="en-US" sz="110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930924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DB22C48D-883C-F5EC-153E-11D8D14B21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2915590"/>
              </p:ext>
            </p:extLst>
          </p:nvPr>
        </p:nvGraphicFramePr>
        <p:xfrm>
          <a:off x="5106838" y="3742900"/>
          <a:ext cx="5055080" cy="2528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7540">
                  <a:extLst>
                    <a:ext uri="{9D8B030D-6E8A-4147-A177-3AD203B41FA5}">
                      <a16:colId xmlns:a16="http://schemas.microsoft.com/office/drawing/2014/main" val="2407197975"/>
                    </a:ext>
                  </a:extLst>
                </a:gridCol>
                <a:gridCol w="2527540">
                  <a:extLst>
                    <a:ext uri="{9D8B030D-6E8A-4147-A177-3AD203B41FA5}">
                      <a16:colId xmlns:a16="http://schemas.microsoft.com/office/drawing/2014/main" val="3703519521"/>
                    </a:ext>
                  </a:extLst>
                </a:gridCol>
              </a:tblGrid>
              <a:tr h="316063">
                <a:tc>
                  <a:txBody>
                    <a:bodyPr/>
                    <a:lstStyle/>
                    <a:p>
                      <a:r>
                        <a:rPr lang="en-US" sz="1100" dirty="0"/>
                        <a:t>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19249"/>
                  </a:ext>
                </a:extLst>
              </a:tr>
              <a:tr h="316063">
                <a:tc>
                  <a:txBody>
                    <a:bodyPr/>
                    <a:lstStyle/>
                    <a:p>
                      <a:r>
                        <a:rPr lang="en-US" sz="1100" dirty="0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87.9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071136"/>
                  </a:ext>
                </a:extLst>
              </a:tr>
              <a:tr h="316063">
                <a:tc>
                  <a:txBody>
                    <a:bodyPr/>
                    <a:lstStyle/>
                    <a:p>
                      <a:r>
                        <a:rPr lang="en-US" sz="1100" dirty="0"/>
                        <a:t>Hispanic or Latino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75678"/>
                  </a:ext>
                </a:extLst>
              </a:tr>
              <a:tr h="316063">
                <a:tc>
                  <a:txBody>
                    <a:bodyPr/>
                    <a:lstStyle/>
                    <a:p>
                      <a:r>
                        <a:rPr lang="en-US" sz="1100" dirty="0"/>
                        <a:t>Black or African American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106497"/>
                  </a:ext>
                </a:extLst>
              </a:tr>
              <a:tr h="316063">
                <a:tc>
                  <a:txBody>
                    <a:bodyPr/>
                    <a:lstStyle/>
                    <a:p>
                      <a:r>
                        <a:rPr lang="en-US" sz="1100" dirty="0"/>
                        <a:t>American Indian or Alaskan Native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642739"/>
                  </a:ext>
                </a:extLst>
              </a:tr>
              <a:tr h="316063">
                <a:tc>
                  <a:txBody>
                    <a:bodyPr/>
                    <a:lstStyle/>
                    <a:p>
                      <a:r>
                        <a:rPr lang="en-US" sz="1100" dirty="0"/>
                        <a:t>Native Hawaiian or Pacific Islander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207588"/>
                  </a:ext>
                </a:extLst>
              </a:tr>
              <a:tr h="316063">
                <a:tc>
                  <a:txBody>
                    <a:bodyPr/>
                    <a:lstStyle/>
                    <a:p>
                      <a:r>
                        <a:rPr lang="en-US" sz="1100" dirty="0"/>
                        <a:t>Middle Eastern or North African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185653"/>
                  </a:ext>
                </a:extLst>
              </a:tr>
              <a:tr h="316063">
                <a:tc>
                  <a:txBody>
                    <a:bodyPr/>
                    <a:lstStyle/>
                    <a:p>
                      <a:r>
                        <a:rPr lang="en-US" sz="1100" dirty="0"/>
                        <a:t>Asian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930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901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D986D-BB82-0B5D-3910-7537ACF02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0812A-D01B-8904-1BD6-61D0E7E98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Device Used  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BE512B9-8499-231A-E37B-73C36B21C58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0719797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3635047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703519521"/>
                    </a:ext>
                  </a:extLst>
                </a:gridCol>
              </a:tblGrid>
              <a:tr h="202897">
                <a:tc>
                  <a:txBody>
                    <a:bodyPr/>
                    <a:lstStyle/>
                    <a:p>
                      <a:r>
                        <a:rPr lang="en-US" dirty="0"/>
                        <a:t>Device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19249"/>
                  </a:ext>
                </a:extLst>
              </a:tr>
              <a:tr h="202897">
                <a:tc>
                  <a:txBody>
                    <a:bodyPr/>
                    <a:lstStyle/>
                    <a:p>
                      <a:r>
                        <a:rPr lang="en-US" dirty="0"/>
                        <a:t>Laptop or desktop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39.9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071136"/>
                  </a:ext>
                </a:extLst>
              </a:tr>
              <a:tr h="202897">
                <a:tc>
                  <a:txBody>
                    <a:bodyPr/>
                    <a:lstStyle/>
                    <a:p>
                      <a:r>
                        <a:rPr lang="en-US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775678"/>
                  </a:ext>
                </a:extLst>
              </a:tr>
              <a:tr h="202897">
                <a:tc>
                  <a:txBody>
                    <a:bodyPr/>
                    <a:lstStyle/>
                    <a:p>
                      <a:r>
                        <a:rPr lang="en-US" dirty="0"/>
                        <a:t>Tablet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106497"/>
                  </a:ext>
                </a:extLst>
              </a:tr>
              <a:tr h="202897">
                <a:tc>
                  <a:txBody>
                    <a:bodyPr/>
                    <a:lstStyle/>
                    <a:p>
                      <a:r>
                        <a:rPr lang="en-US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64273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4B5EE2-1AD2-9395-320B-2D6152ED2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32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EB23354E-5BB8-4862-BEE7-BC3FEB8D11B1}" vid="{3298F120-FA11-4377-A61F-DEF45B0F9C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e6db4f07-2e5e-4997-a3e4-76854ad13079">Minutes</Document_x0020_Typ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DC7AC06673DB47AE3983B332D278A9" ma:contentTypeVersion="3" ma:contentTypeDescription="Create a new document." ma:contentTypeScope="" ma:versionID="24df3de390d737e792c5366cddaf9da8">
  <xsd:schema xmlns:xsd="http://www.w3.org/2001/XMLSchema" xmlns:xs="http://www.w3.org/2001/XMLSchema" xmlns:p="http://schemas.microsoft.com/office/2006/metadata/properties" xmlns:ns2="e6db4f07-2e5e-4997-a3e4-76854ad13079" xmlns:ns3="48fcb02c-68b6-4721-b044-ff19e869f574" targetNamespace="http://schemas.microsoft.com/office/2006/metadata/properties" ma:root="true" ma:fieldsID="277a4db21009f499ff9438ccd9951c18" ns2:_="" ns3:_="">
    <xsd:import namespace="e6db4f07-2e5e-4997-a3e4-76854ad13079"/>
    <xsd:import namespace="48fcb02c-68b6-4721-b044-ff19e869f574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b4f07-2e5e-4997-a3e4-76854ad13079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default="Minutes" ma:format="Dropdown" ma:internalName="Document_x0020_Type">
      <xsd:simpleType>
        <xsd:restriction base="dms:Choice">
          <xsd:enumeration value="Agenda"/>
          <xsd:enumeration value="Minutes"/>
          <xsd:enumeration value="Presentation"/>
          <xsd:enumeration value="Reference Guide"/>
          <xsd:enumeration value="O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fcb02c-68b6-4721-b044-ff19e869f574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9D7FDE-784D-4DEC-B49C-6F84CF51374D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f42af4b1-c551-450a-9f89-76df0847d194"/>
    <ds:schemaRef ds:uri="http://schemas.microsoft.com/office/2006/metadata/properties"/>
    <ds:schemaRef ds:uri="http://schemas.openxmlformats.org/package/2006/metadata/core-properties"/>
    <ds:schemaRef ds:uri="caecc2cd-c125-47bb-b7d8-61f5602bf9df"/>
    <ds:schemaRef ds:uri="http://purl.org/dc/dcmitype/"/>
    <ds:schemaRef ds:uri="http://schemas.microsoft.com/sharepoint/v3"/>
    <ds:schemaRef ds:uri="5b5dc115-56f0-4f6d-b900-187dba22236c"/>
  </ds:schemaRefs>
</ds:datastoreItem>
</file>

<file path=customXml/itemProps2.xml><?xml version="1.0" encoding="utf-8"?>
<ds:datastoreItem xmlns:ds="http://schemas.openxmlformats.org/officeDocument/2006/customXml" ds:itemID="{E0777DDB-8EB6-45EA-A41B-D80E90C95B36}"/>
</file>

<file path=customXml/itemProps3.xml><?xml version="1.0" encoding="utf-8"?>
<ds:datastoreItem xmlns:ds="http://schemas.openxmlformats.org/officeDocument/2006/customXml" ds:itemID="{EAABB135-AD88-424B-A70F-93719B4573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2-2021</Template>
  <TotalTime>943</TotalTime>
  <Words>2765</Words>
  <Application>Microsoft Office PowerPoint</Application>
  <PresentationFormat>Widescreen</PresentationFormat>
  <Paragraphs>645</Paragraphs>
  <Slides>42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Calibri Light</vt:lpstr>
      <vt:lpstr>Courier New</vt:lpstr>
      <vt:lpstr>Office Theme</vt:lpstr>
      <vt:lpstr>Effect of display design and number of follow-up questions on accuracy of survey responses</vt:lpstr>
      <vt:lpstr>Background</vt:lpstr>
      <vt:lpstr>Background: Example of branching question</vt:lpstr>
      <vt:lpstr>Background: Example of branching question</vt:lpstr>
      <vt:lpstr>Display design and number of follow-up questions</vt:lpstr>
      <vt:lpstr>Research Question</vt:lpstr>
      <vt:lpstr>Methodology</vt:lpstr>
      <vt:lpstr>Methodology: Sample characteristics </vt:lpstr>
      <vt:lpstr>Device Used   </vt:lpstr>
      <vt:lpstr>Experimental design</vt:lpstr>
      <vt:lpstr>Materials: Branching question</vt:lpstr>
      <vt:lpstr>Display Designs: Next page design</vt:lpstr>
      <vt:lpstr>Display Designs: Next page design</vt:lpstr>
      <vt:lpstr>Display Designs: Next page design</vt:lpstr>
      <vt:lpstr>Display Designs: Next page design</vt:lpstr>
      <vt:lpstr>Display Designs: Grayed-out design</vt:lpstr>
      <vt:lpstr>Display Designs: Grayed-out design</vt:lpstr>
      <vt:lpstr>Display Designs: Unfold design</vt:lpstr>
      <vt:lpstr>Display Designs: Unfold design</vt:lpstr>
      <vt:lpstr>Materials: 3 Follow-up questions</vt:lpstr>
      <vt:lpstr>Materials: 5 Follow-up questions</vt:lpstr>
      <vt:lpstr>Materials: 7 Follow-up questions</vt:lpstr>
      <vt:lpstr>Outcomes of interest</vt:lpstr>
      <vt:lpstr>Hypotheses: Accuracy of the branching question</vt:lpstr>
      <vt:lpstr>Hypotheses: Accuracy of the follow-up questions</vt:lpstr>
      <vt:lpstr>Results: Accuracy of the branching question</vt:lpstr>
      <vt:lpstr>H1: Accuracy of the Branching Question Yes &gt; No</vt:lpstr>
      <vt:lpstr>Accuracy of the Branching Question  H2: Effect of Display Design </vt:lpstr>
      <vt:lpstr>Accuracy of the Branching Question  H3: Effect of Number of follow-up questions </vt:lpstr>
      <vt:lpstr>Results: Accuracy of the follow-up questions</vt:lpstr>
      <vt:lpstr>Dropped “Gray 7” and “Branching question: No” </vt:lpstr>
      <vt:lpstr>GLM Accuracy ~ Age + Sex + Race + Education + Device</vt:lpstr>
      <vt:lpstr>Accuracy of follow-up questions H4: Effect of Display Design</vt:lpstr>
      <vt:lpstr>Accuracy of follow-up questions H5: Number of follow-up questions</vt:lpstr>
      <vt:lpstr>Exploratory analyses</vt:lpstr>
      <vt:lpstr>GLM Accuracy ~ Age + Edu + Device + Display Design * Condition</vt:lpstr>
      <vt:lpstr>GLM Accuracy ~ Age + Edu + Device + Display Design * Condition</vt:lpstr>
      <vt:lpstr>GLM Accuracy ~ Age + Edu + Device + Display Design * Condition</vt:lpstr>
      <vt:lpstr>GLM Accuracy ~ Age + Edu + Device + Display Design * Condition</vt:lpstr>
      <vt:lpstr>Summary of finding: Branching question </vt:lpstr>
      <vt:lpstr>Summary of finding: Follow-up questions </vt:lpstr>
      <vt:lpstr>Recommendations for practitioners</vt:lpstr>
    </vt:vector>
  </TitlesOfParts>
  <Company>U.S. Census Bureau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 Pascale (CENSUS/CBSM FED)</dc:creator>
  <cp:lastModifiedBy>Alda G Rivas (CENSUS/CBSM FED)</cp:lastModifiedBy>
  <cp:revision>33</cp:revision>
  <dcterms:created xsi:type="dcterms:W3CDTF">2024-02-23T17:09:21Z</dcterms:created>
  <dcterms:modified xsi:type="dcterms:W3CDTF">2026-04-21T20:51:27Z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0x01010003DC7AC06673DB47AE3983B332D278A9</vt:lpwstr>
  </property>
</Properties>
</file>