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1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3.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4.xml" ContentType="application/vnd.openxmlformats-officedocument.drawingml.chartshape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5.xml" ContentType="application/vnd.openxmlformats-officedocument.drawingml.chartshapes+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21.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24.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drawings/drawing6.xml" ContentType="application/vnd.openxmlformats-officedocument.drawingml.chartshapes+xml"/>
  <Override PartName="/ppt/notesSlides/notesSlide25.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4"/>
    <p:sldMasterId id="2147483705" r:id="rId5"/>
    <p:sldMasterId id="2147483670" r:id="rId6"/>
    <p:sldMasterId id="2147483698" r:id="rId7"/>
    <p:sldMasterId id="2147483696" r:id="rId8"/>
  </p:sldMasterIdLst>
  <p:notesMasterIdLst>
    <p:notesMasterId r:id="rId42"/>
  </p:notesMasterIdLst>
  <p:handoutMasterIdLst>
    <p:handoutMasterId r:id="rId43"/>
  </p:handoutMasterIdLst>
  <p:sldIdLst>
    <p:sldId id="260" r:id="rId9"/>
    <p:sldId id="262" r:id="rId10"/>
    <p:sldId id="263" r:id="rId11"/>
    <p:sldId id="261" r:id="rId12"/>
    <p:sldId id="264" r:id="rId13"/>
    <p:sldId id="297" r:id="rId14"/>
    <p:sldId id="298" r:id="rId15"/>
    <p:sldId id="266" r:id="rId16"/>
    <p:sldId id="267" r:id="rId17"/>
    <p:sldId id="303" r:id="rId18"/>
    <p:sldId id="277" r:id="rId19"/>
    <p:sldId id="304" r:id="rId20"/>
    <p:sldId id="305" r:id="rId21"/>
    <p:sldId id="278" r:id="rId22"/>
    <p:sldId id="280" r:id="rId23"/>
    <p:sldId id="281" r:id="rId24"/>
    <p:sldId id="307" r:id="rId25"/>
    <p:sldId id="309" r:id="rId26"/>
    <p:sldId id="310" r:id="rId27"/>
    <p:sldId id="302" r:id="rId28"/>
    <p:sldId id="285" r:id="rId29"/>
    <p:sldId id="312" r:id="rId30"/>
    <p:sldId id="287" r:id="rId31"/>
    <p:sldId id="288" r:id="rId32"/>
    <p:sldId id="289" r:id="rId33"/>
    <p:sldId id="292" r:id="rId34"/>
    <p:sldId id="291" r:id="rId35"/>
    <p:sldId id="296" r:id="rId36"/>
    <p:sldId id="259" r:id="rId37"/>
    <p:sldId id="271" r:id="rId38"/>
    <p:sldId id="265" r:id="rId39"/>
    <p:sldId id="306" r:id="rId40"/>
    <p:sldId id="308"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061E15D-4D71-7C71-7EFF-105452DC8FE3}" name="Erica Yu - BLS" initials="ECY" userId="Erica Yu - BLS"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464A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38" autoAdjust="0"/>
    <p:restoredTop sz="38431" autoAdjust="0"/>
  </p:normalViewPr>
  <p:slideViewPr>
    <p:cSldViewPr snapToGrid="0" showGuides="1">
      <p:cViewPr varScale="1">
        <p:scale>
          <a:sx n="28" d="100"/>
          <a:sy n="28" d="100"/>
        </p:scale>
        <p:origin x="2515" y="3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79" d="100"/>
          <a:sy n="79" d="100"/>
        </p:scale>
        <p:origin x="2870"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8.xml"/><Relationship Id="rId29" Type="http://schemas.openxmlformats.org/officeDocument/2006/relationships/slide" Target="slides/slide2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handoutMaster" Target="handoutMasters/handoutMaster1.xml"/><Relationship Id="rId48" Type="http://schemas.microsoft.com/office/2018/10/relationships/authors" Target="authors.xml"/><Relationship Id="rId8" Type="http://schemas.openxmlformats.org/officeDocument/2006/relationships/slideMaster" Target="slideMasters/slideMaster5.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theme" Target="theme/theme1.xml"/><Relationship Id="rId20" Type="http://schemas.openxmlformats.org/officeDocument/2006/relationships/slide" Target="slides/slide12.xml"/><Relationship Id="rId41" Type="http://schemas.openxmlformats.org/officeDocument/2006/relationships/slide" Target="slides/slide3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5.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 Id="rId4" Type="http://schemas.openxmlformats.org/officeDocument/2006/relationships/chartUserShapes" Target="../drawings/drawing6.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4.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dirty="0"/>
              <a:t>MIS-2 (n=1000)</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5134645115423534"/>
          <c:y val="0.28957471418101965"/>
          <c:w val="0.81111853273284473"/>
          <c:h val="0.51430084241647345"/>
        </c:manualLayout>
      </c:layout>
      <c:barChart>
        <c:barDir val="col"/>
        <c:grouping val="stacked"/>
        <c:varyColors val="0"/>
        <c:ser>
          <c:idx val="0"/>
          <c:order val="0"/>
          <c:tx>
            <c:strRef>
              <c:f>Sheet1!$B$1</c:f>
              <c:strCache>
                <c:ptCount val="1"/>
                <c:pt idx="0">
                  <c:v>Not at all burdensome</c:v>
                </c:pt>
              </c:strCache>
            </c:strRef>
          </c:tx>
          <c:spPr>
            <a:solidFill>
              <a:schemeClr val="accent1"/>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Sheet1!$B$2:$B$4</c:f>
              <c:numCache>
                <c:formatCode>0.0%</c:formatCode>
                <c:ptCount val="3"/>
                <c:pt idx="0">
                  <c:v>0.74554707379134855</c:v>
                </c:pt>
                <c:pt idx="1">
                  <c:v>0.76012461059190028</c:v>
                </c:pt>
                <c:pt idx="2">
                  <c:v>0.60841423948220064</c:v>
                </c:pt>
              </c:numCache>
            </c:numRef>
          </c:val>
          <c:extLst>
            <c:ext xmlns:c16="http://schemas.microsoft.com/office/drawing/2014/chart" uri="{C3380CC4-5D6E-409C-BE32-E72D297353CC}">
              <c16:uniqueId val="{00000000-B0B4-4F29-A7EA-3B121BA33850}"/>
            </c:ext>
          </c:extLst>
        </c:ser>
        <c:ser>
          <c:idx val="1"/>
          <c:order val="1"/>
          <c:tx>
            <c:strRef>
              <c:f>Sheet1!$C$1</c:f>
              <c:strCache>
                <c:ptCount val="1"/>
                <c:pt idx="0">
                  <c:v>A little burdensome</c:v>
                </c:pt>
              </c:strCache>
            </c:strRef>
          </c:tx>
          <c:spPr>
            <a:solidFill>
              <a:schemeClr val="tx1">
                <a:lumMod val="25000"/>
                <a:lumOff val="75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Sheet1!$C$2:$C$4</c:f>
              <c:numCache>
                <c:formatCode>0.0%</c:formatCode>
                <c:ptCount val="3"/>
                <c:pt idx="0">
                  <c:v>0.1475826972010178</c:v>
                </c:pt>
                <c:pt idx="1">
                  <c:v>0.13395638629283488</c:v>
                </c:pt>
                <c:pt idx="2">
                  <c:v>0.28802588996763756</c:v>
                </c:pt>
              </c:numCache>
            </c:numRef>
          </c:val>
          <c:extLst>
            <c:ext xmlns:c16="http://schemas.microsoft.com/office/drawing/2014/chart" uri="{C3380CC4-5D6E-409C-BE32-E72D297353CC}">
              <c16:uniqueId val="{00000001-B0B4-4F29-A7EA-3B121BA33850}"/>
            </c:ext>
          </c:extLst>
        </c:ser>
        <c:ser>
          <c:idx val="2"/>
          <c:order val="2"/>
          <c:tx>
            <c:strRef>
              <c:f>Sheet1!$D$1</c:f>
              <c:strCache>
                <c:ptCount val="1"/>
                <c:pt idx="0">
                  <c:v>Somewhat burdensome</c:v>
                </c:pt>
              </c:strCache>
            </c:strRef>
          </c:tx>
          <c:spPr>
            <a:solidFill>
              <a:schemeClr val="tx1">
                <a:lumMod val="10000"/>
                <a:lumOff val="9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Sheet1!$D$2:$D$4</c:f>
              <c:numCache>
                <c:formatCode>0.0%</c:formatCode>
                <c:ptCount val="3"/>
                <c:pt idx="0">
                  <c:v>7.3791348600508899E-2</c:v>
                </c:pt>
                <c:pt idx="1">
                  <c:v>8.4112149532710276E-2</c:v>
                </c:pt>
                <c:pt idx="2">
                  <c:v>8.4142394822006472E-2</c:v>
                </c:pt>
              </c:numCache>
            </c:numRef>
          </c:val>
          <c:extLst>
            <c:ext xmlns:c16="http://schemas.microsoft.com/office/drawing/2014/chart" uri="{C3380CC4-5D6E-409C-BE32-E72D297353CC}">
              <c16:uniqueId val="{00000002-B0B4-4F29-A7EA-3B121BA33850}"/>
            </c:ext>
          </c:extLst>
        </c:ser>
        <c:ser>
          <c:idx val="3"/>
          <c:order val="3"/>
          <c:tx>
            <c:strRef>
              <c:f>Sheet1!$E$1</c:f>
              <c:strCache>
                <c:ptCount val="1"/>
                <c:pt idx="0">
                  <c:v>Very burdensome</c:v>
                </c:pt>
              </c:strCache>
            </c:strRef>
          </c:tx>
          <c:spPr>
            <a:solidFill>
              <a:schemeClr val="accent5">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Sheet1!$E$2:$E$4</c:f>
              <c:numCache>
                <c:formatCode>0.0%</c:formatCode>
                <c:ptCount val="3"/>
                <c:pt idx="0">
                  <c:v>5.0890585241730284E-3</c:v>
                </c:pt>
                <c:pt idx="1">
                  <c:v>1.2461059190031152E-2</c:v>
                </c:pt>
                <c:pt idx="2">
                  <c:v>1.2944983818770227E-2</c:v>
                </c:pt>
              </c:numCache>
            </c:numRef>
          </c:val>
          <c:extLst>
            <c:ext xmlns:c16="http://schemas.microsoft.com/office/drawing/2014/chart" uri="{C3380CC4-5D6E-409C-BE32-E72D297353CC}">
              <c16:uniqueId val="{00000003-B0B4-4F29-A7EA-3B121BA33850}"/>
            </c:ext>
          </c:extLst>
        </c:ser>
        <c:ser>
          <c:idx val="4"/>
          <c:order val="4"/>
          <c:tx>
            <c:strRef>
              <c:f>Sheet1!$F$1</c:f>
              <c:strCache>
                <c:ptCount val="1"/>
                <c:pt idx="0">
                  <c:v>Extremely burdensome</c:v>
                </c:pt>
              </c:strCache>
            </c:strRef>
          </c:tx>
          <c:spPr>
            <a:solidFill>
              <a:schemeClr val="accent3">
                <a:lumMod val="40000"/>
                <a:lumOff val="6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Sheet1!$F$2:$F$4</c:f>
              <c:numCache>
                <c:formatCode>0.0%</c:formatCode>
                <c:ptCount val="3"/>
                <c:pt idx="0">
                  <c:v>2.7989821882951654E-2</c:v>
                </c:pt>
                <c:pt idx="1">
                  <c:v>9.3457943925233638E-3</c:v>
                </c:pt>
                <c:pt idx="2">
                  <c:v>6.4724919093851136E-3</c:v>
                </c:pt>
              </c:numCache>
            </c:numRef>
          </c:val>
          <c:extLst>
            <c:ext xmlns:c16="http://schemas.microsoft.com/office/drawing/2014/chart" uri="{C3380CC4-5D6E-409C-BE32-E72D297353CC}">
              <c16:uniqueId val="{00000004-B0B4-4F29-A7EA-3B121BA33850}"/>
            </c:ext>
          </c:extLst>
        </c:ser>
        <c:ser>
          <c:idx val="5"/>
          <c:order val="5"/>
          <c:tx>
            <c:strRef>
              <c:f>Sheet1!$G$1</c:f>
              <c:strCache>
                <c:ptCount val="1"/>
                <c:pt idx="0">
                  <c:v>Don't know</c:v>
                </c:pt>
              </c:strCache>
            </c:strRef>
          </c:tx>
          <c:spPr>
            <a:solidFill>
              <a:schemeClr val="accent2">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Sheet1!$G$2:$G$4</c:f>
              <c:numCache>
                <c:formatCode>0.0%</c:formatCode>
                <c:ptCount val="3"/>
                <c:pt idx="0">
                  <c:v>1</c:v>
                </c:pt>
                <c:pt idx="1">
                  <c:v>1</c:v>
                </c:pt>
                <c:pt idx="2">
                  <c:v>1</c:v>
                </c:pt>
              </c:numCache>
            </c:numRef>
          </c:val>
          <c:extLst>
            <c:ext xmlns:c16="http://schemas.microsoft.com/office/drawing/2014/chart" uri="{C3380CC4-5D6E-409C-BE32-E72D297353CC}">
              <c16:uniqueId val="{00000005-B0B4-4F29-A7EA-3B121BA33850}"/>
            </c:ext>
          </c:extLst>
        </c:ser>
        <c:ser>
          <c:idx val="6"/>
          <c:order val="6"/>
          <c:tx>
            <c:strRef>
              <c:f>Sheet1!$H$1</c:f>
              <c:strCache>
                <c:ptCount val="1"/>
                <c:pt idx="0">
                  <c:v>Refusal</c:v>
                </c:pt>
              </c:strCache>
            </c:strRef>
          </c:tx>
          <c:spPr>
            <a:solidFill>
              <a:schemeClr val="accent3"/>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Sheet1!$H$2:$H$4</c:f>
              <c:numCache>
                <c:formatCode>General</c:formatCode>
                <c:ptCount val="3"/>
              </c:numCache>
            </c:numRef>
          </c:val>
          <c:extLst>
            <c:ext xmlns:c16="http://schemas.microsoft.com/office/drawing/2014/chart" uri="{C3380CC4-5D6E-409C-BE32-E72D297353CC}">
              <c16:uniqueId val="{00000006-B0B4-4F29-A7EA-3B121BA33850}"/>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en-US"/>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r>
              <a:rPr lang="en-US" sz="2000" dirty="0"/>
              <a:t>MIS-2-3 (n=250)</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7804148204092274"/>
          <c:y val="0.17956041620445551"/>
          <c:w val="0.76187615161998445"/>
          <c:h val="0.63529837556467461"/>
        </c:manualLayout>
      </c:layout>
      <c:barChart>
        <c:barDir val="col"/>
        <c:grouping val="stacked"/>
        <c:varyColors val="0"/>
        <c:ser>
          <c:idx val="0"/>
          <c:order val="0"/>
          <c:tx>
            <c:strRef>
              <c:f>Sheet1!$B$1</c:f>
              <c:strCache>
                <c:ptCount val="1"/>
                <c:pt idx="0">
                  <c:v>Very likely</c:v>
                </c:pt>
              </c:strCache>
            </c:strRef>
          </c:tx>
          <c:spPr>
            <a:solidFill>
              <a:schemeClr val="accent1"/>
            </a:solidFill>
            <a:ln>
              <a:noFill/>
            </a:ln>
            <a:effectLst/>
          </c:spPr>
          <c:invertIfNegative val="0"/>
          <c:cat>
            <c:strRef>
              <c:f>Sheet1!$A$2:$A$3</c:f>
              <c:strCache>
                <c:ptCount val="2"/>
                <c:pt idx="0">
                  <c:v>Not Respond</c:v>
                </c:pt>
                <c:pt idx="1">
                  <c:v>Respond</c:v>
                </c:pt>
              </c:strCache>
            </c:strRef>
          </c:cat>
          <c:val>
            <c:numRef>
              <c:f>Sheet1!$B$2:$B$3</c:f>
              <c:numCache>
                <c:formatCode>0.0%</c:formatCode>
                <c:ptCount val="2"/>
                <c:pt idx="0">
                  <c:v>0.54545454545454541</c:v>
                </c:pt>
                <c:pt idx="1">
                  <c:v>0.77391304347826084</c:v>
                </c:pt>
              </c:numCache>
            </c:numRef>
          </c:val>
          <c:extLst>
            <c:ext xmlns:c16="http://schemas.microsoft.com/office/drawing/2014/chart" uri="{C3380CC4-5D6E-409C-BE32-E72D297353CC}">
              <c16:uniqueId val="{00000000-B0B4-4F29-A7EA-3B121BA33850}"/>
            </c:ext>
          </c:extLst>
        </c:ser>
        <c:ser>
          <c:idx val="1"/>
          <c:order val="1"/>
          <c:tx>
            <c:strRef>
              <c:f>Sheet1!$C$1</c:f>
              <c:strCache>
                <c:ptCount val="1"/>
                <c:pt idx="0">
                  <c:v>Somewhat likely</c:v>
                </c:pt>
              </c:strCache>
            </c:strRef>
          </c:tx>
          <c:spPr>
            <a:solidFill>
              <a:schemeClr val="tx1">
                <a:lumMod val="25000"/>
                <a:lumOff val="75000"/>
              </a:schemeClr>
            </a:solidFill>
            <a:ln>
              <a:noFill/>
            </a:ln>
            <a:effectLst/>
          </c:spPr>
          <c:invertIfNegative val="0"/>
          <c:cat>
            <c:strRef>
              <c:f>Sheet1!$A$2:$A$3</c:f>
              <c:strCache>
                <c:ptCount val="2"/>
                <c:pt idx="0">
                  <c:v>Not Respond</c:v>
                </c:pt>
                <c:pt idx="1">
                  <c:v>Respond</c:v>
                </c:pt>
              </c:strCache>
            </c:strRef>
          </c:cat>
          <c:val>
            <c:numRef>
              <c:f>Sheet1!$C$2:$C$3</c:f>
              <c:numCache>
                <c:formatCode>0.0%</c:formatCode>
                <c:ptCount val="2"/>
                <c:pt idx="0">
                  <c:v>0.39393939393939392</c:v>
                </c:pt>
                <c:pt idx="1">
                  <c:v>0.15652173913043479</c:v>
                </c:pt>
              </c:numCache>
            </c:numRef>
          </c:val>
          <c:extLst>
            <c:ext xmlns:c16="http://schemas.microsoft.com/office/drawing/2014/chart" uri="{C3380CC4-5D6E-409C-BE32-E72D297353CC}">
              <c16:uniqueId val="{00000001-B0B4-4F29-A7EA-3B121BA33850}"/>
            </c:ext>
          </c:extLst>
        </c:ser>
        <c:ser>
          <c:idx val="2"/>
          <c:order val="2"/>
          <c:tx>
            <c:strRef>
              <c:f>Sheet1!$D$1</c:f>
              <c:strCache>
                <c:ptCount val="1"/>
                <c:pt idx="0">
                  <c:v>Neither likely nor unlikely</c:v>
                </c:pt>
              </c:strCache>
            </c:strRef>
          </c:tx>
          <c:spPr>
            <a:solidFill>
              <a:schemeClr val="tx1">
                <a:lumMod val="10000"/>
                <a:lumOff val="90000"/>
              </a:schemeClr>
            </a:solidFill>
            <a:ln>
              <a:noFill/>
            </a:ln>
            <a:effectLst/>
          </c:spPr>
          <c:invertIfNegative val="0"/>
          <c:cat>
            <c:strRef>
              <c:f>Sheet1!$A$2:$A$3</c:f>
              <c:strCache>
                <c:ptCount val="2"/>
                <c:pt idx="0">
                  <c:v>Not Respond</c:v>
                </c:pt>
                <c:pt idx="1">
                  <c:v>Respond</c:v>
                </c:pt>
              </c:strCache>
            </c:strRef>
          </c:cat>
          <c:val>
            <c:numRef>
              <c:f>Sheet1!$D$2:$D$3</c:f>
              <c:numCache>
                <c:formatCode>0.0%</c:formatCode>
                <c:ptCount val="2"/>
                <c:pt idx="0">
                  <c:v>6.0606060606060608E-2</c:v>
                </c:pt>
                <c:pt idx="1">
                  <c:v>4.7826086956521741E-2</c:v>
                </c:pt>
              </c:numCache>
            </c:numRef>
          </c:val>
          <c:extLst>
            <c:ext xmlns:c16="http://schemas.microsoft.com/office/drawing/2014/chart" uri="{C3380CC4-5D6E-409C-BE32-E72D297353CC}">
              <c16:uniqueId val="{00000002-B0B4-4F29-A7EA-3B121BA33850}"/>
            </c:ext>
          </c:extLst>
        </c:ser>
        <c:ser>
          <c:idx val="3"/>
          <c:order val="3"/>
          <c:tx>
            <c:strRef>
              <c:f>Sheet1!$E$1</c:f>
              <c:strCache>
                <c:ptCount val="1"/>
                <c:pt idx="0">
                  <c:v>Somewhat unlikely</c:v>
                </c:pt>
              </c:strCache>
            </c:strRef>
          </c:tx>
          <c:spPr>
            <a:solidFill>
              <a:schemeClr val="accent5">
                <a:lumMod val="60000"/>
                <a:lumOff val="40000"/>
              </a:schemeClr>
            </a:solidFill>
            <a:ln>
              <a:noFill/>
            </a:ln>
            <a:effectLst/>
          </c:spPr>
          <c:invertIfNegative val="0"/>
          <c:cat>
            <c:strRef>
              <c:f>Sheet1!$A$2:$A$3</c:f>
              <c:strCache>
                <c:ptCount val="2"/>
                <c:pt idx="0">
                  <c:v>Not Respond</c:v>
                </c:pt>
                <c:pt idx="1">
                  <c:v>Respond</c:v>
                </c:pt>
              </c:strCache>
            </c:strRef>
          </c:cat>
          <c:val>
            <c:numRef>
              <c:f>Sheet1!$E$2:$E$3</c:f>
              <c:numCache>
                <c:formatCode>0.0%</c:formatCode>
                <c:ptCount val="2"/>
                <c:pt idx="0">
                  <c:v>0</c:v>
                </c:pt>
                <c:pt idx="1">
                  <c:v>4.3478260869565218E-3</c:v>
                </c:pt>
              </c:numCache>
            </c:numRef>
          </c:val>
          <c:extLst>
            <c:ext xmlns:c16="http://schemas.microsoft.com/office/drawing/2014/chart" uri="{C3380CC4-5D6E-409C-BE32-E72D297353CC}">
              <c16:uniqueId val="{00000003-B0B4-4F29-A7EA-3B121BA33850}"/>
            </c:ext>
          </c:extLst>
        </c:ser>
        <c:ser>
          <c:idx val="4"/>
          <c:order val="4"/>
          <c:tx>
            <c:strRef>
              <c:f>Sheet1!$F$1</c:f>
              <c:strCache>
                <c:ptCount val="1"/>
                <c:pt idx="0">
                  <c:v>Very unlikely</c:v>
                </c:pt>
              </c:strCache>
            </c:strRef>
          </c:tx>
          <c:spPr>
            <a:solidFill>
              <a:schemeClr val="accent3">
                <a:lumMod val="40000"/>
                <a:lumOff val="60000"/>
              </a:schemeClr>
            </a:solidFill>
            <a:ln>
              <a:noFill/>
            </a:ln>
            <a:effectLst/>
          </c:spPr>
          <c:invertIfNegative val="0"/>
          <c:cat>
            <c:strRef>
              <c:f>Sheet1!$A$2:$A$3</c:f>
              <c:strCache>
                <c:ptCount val="2"/>
                <c:pt idx="0">
                  <c:v>Not Respond</c:v>
                </c:pt>
                <c:pt idx="1">
                  <c:v>Respond</c:v>
                </c:pt>
              </c:strCache>
            </c:strRef>
          </c:cat>
          <c:val>
            <c:numRef>
              <c:f>Sheet1!$F$2:$F$3</c:f>
              <c:numCache>
                <c:formatCode>0.0%</c:formatCode>
                <c:ptCount val="2"/>
                <c:pt idx="0">
                  <c:v>0</c:v>
                </c:pt>
                <c:pt idx="1">
                  <c:v>1.7391304347826087E-2</c:v>
                </c:pt>
              </c:numCache>
            </c:numRef>
          </c:val>
          <c:extLst>
            <c:ext xmlns:c16="http://schemas.microsoft.com/office/drawing/2014/chart" uri="{C3380CC4-5D6E-409C-BE32-E72D297353CC}">
              <c16:uniqueId val="{00000004-B0B4-4F29-A7EA-3B121BA33850}"/>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000">
          <a:solidFill>
            <a:schemeClr val="tx1"/>
          </a:solidFill>
        </a:defRPr>
      </a:pPr>
      <a:endParaRPr lang="en-US"/>
    </a:p>
  </c:txPr>
  <c:externalData r:id="rId3">
    <c:autoUpdate val="0"/>
  </c:externalData>
  <c:userShapes r:id="rId4"/>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r>
              <a:rPr lang="en-US" sz="2000" dirty="0"/>
              <a:t>MIS-3-4 (n=200)</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7804148204092274"/>
          <c:y val="0.18631502581351669"/>
          <c:w val="0.76187615161998445"/>
          <c:h val="0.62279941896573943"/>
        </c:manualLayout>
      </c:layout>
      <c:barChart>
        <c:barDir val="col"/>
        <c:grouping val="stacked"/>
        <c:varyColors val="0"/>
        <c:ser>
          <c:idx val="0"/>
          <c:order val="0"/>
          <c:tx>
            <c:strRef>
              <c:f>Sheet1!$B$1</c:f>
              <c:strCache>
                <c:ptCount val="1"/>
                <c:pt idx="0">
                  <c:v>Not at all</c:v>
                </c:pt>
              </c:strCache>
            </c:strRef>
          </c:tx>
          <c:spPr>
            <a:solidFill>
              <a:schemeClr val="accent1"/>
            </a:solidFill>
            <a:ln>
              <a:noFill/>
            </a:ln>
            <a:effectLst/>
          </c:spPr>
          <c:invertIfNegative val="0"/>
          <c:cat>
            <c:strRef>
              <c:f>Sheet1!$A$2:$A$3</c:f>
              <c:strCache>
                <c:ptCount val="2"/>
                <c:pt idx="0">
                  <c:v>Not Respond</c:v>
                </c:pt>
                <c:pt idx="1">
                  <c:v>Respond</c:v>
                </c:pt>
              </c:strCache>
            </c:strRef>
          </c:cat>
          <c:val>
            <c:numRef>
              <c:f>Sheet1!$B$2:$B$3</c:f>
              <c:numCache>
                <c:formatCode>0.0%</c:formatCode>
                <c:ptCount val="2"/>
                <c:pt idx="0">
                  <c:v>0.70370370370370372</c:v>
                </c:pt>
                <c:pt idx="1">
                  <c:v>0.8457446808510638</c:v>
                </c:pt>
              </c:numCache>
            </c:numRef>
          </c:val>
          <c:extLst>
            <c:ext xmlns:c16="http://schemas.microsoft.com/office/drawing/2014/chart" uri="{C3380CC4-5D6E-409C-BE32-E72D297353CC}">
              <c16:uniqueId val="{00000000-69B9-44C7-A920-BBAA83FDE756}"/>
            </c:ext>
          </c:extLst>
        </c:ser>
        <c:ser>
          <c:idx val="1"/>
          <c:order val="1"/>
          <c:tx>
            <c:strRef>
              <c:f>Sheet1!$C$1</c:f>
              <c:strCache>
                <c:ptCount val="1"/>
                <c:pt idx="0">
                  <c:v>A little</c:v>
                </c:pt>
              </c:strCache>
            </c:strRef>
          </c:tx>
          <c:spPr>
            <a:solidFill>
              <a:schemeClr val="tx1">
                <a:lumMod val="25000"/>
                <a:lumOff val="75000"/>
              </a:schemeClr>
            </a:solidFill>
            <a:ln>
              <a:noFill/>
            </a:ln>
            <a:effectLst/>
          </c:spPr>
          <c:invertIfNegative val="0"/>
          <c:cat>
            <c:strRef>
              <c:f>Sheet1!$A$2:$A$3</c:f>
              <c:strCache>
                <c:ptCount val="2"/>
                <c:pt idx="0">
                  <c:v>Not Respond</c:v>
                </c:pt>
                <c:pt idx="1">
                  <c:v>Respond</c:v>
                </c:pt>
              </c:strCache>
            </c:strRef>
          </c:cat>
          <c:val>
            <c:numRef>
              <c:f>Sheet1!$C$2:$C$3</c:f>
              <c:numCache>
                <c:formatCode>0.0%</c:formatCode>
                <c:ptCount val="2"/>
                <c:pt idx="0">
                  <c:v>0.14814814814814814</c:v>
                </c:pt>
                <c:pt idx="1">
                  <c:v>0.12234042553191489</c:v>
                </c:pt>
              </c:numCache>
            </c:numRef>
          </c:val>
          <c:extLst>
            <c:ext xmlns:c16="http://schemas.microsoft.com/office/drawing/2014/chart" uri="{C3380CC4-5D6E-409C-BE32-E72D297353CC}">
              <c16:uniqueId val="{00000001-69B9-44C7-A920-BBAA83FDE756}"/>
            </c:ext>
          </c:extLst>
        </c:ser>
        <c:ser>
          <c:idx val="2"/>
          <c:order val="2"/>
          <c:tx>
            <c:strRef>
              <c:f>Sheet1!$D$1</c:f>
              <c:strCache>
                <c:ptCount val="1"/>
                <c:pt idx="0">
                  <c:v>Somewhat</c:v>
                </c:pt>
              </c:strCache>
            </c:strRef>
          </c:tx>
          <c:spPr>
            <a:solidFill>
              <a:schemeClr val="tx1">
                <a:lumMod val="10000"/>
                <a:lumOff val="90000"/>
              </a:schemeClr>
            </a:solidFill>
            <a:ln>
              <a:noFill/>
            </a:ln>
            <a:effectLst/>
          </c:spPr>
          <c:invertIfNegative val="0"/>
          <c:cat>
            <c:strRef>
              <c:f>Sheet1!$A$2:$A$3</c:f>
              <c:strCache>
                <c:ptCount val="2"/>
                <c:pt idx="0">
                  <c:v>Not Respond</c:v>
                </c:pt>
                <c:pt idx="1">
                  <c:v>Respond</c:v>
                </c:pt>
              </c:strCache>
            </c:strRef>
          </c:cat>
          <c:val>
            <c:numRef>
              <c:f>Sheet1!$D$2:$D$3</c:f>
              <c:numCache>
                <c:formatCode>0.0%</c:formatCode>
                <c:ptCount val="2"/>
                <c:pt idx="0">
                  <c:v>3.7037037037037035E-2</c:v>
                </c:pt>
                <c:pt idx="1">
                  <c:v>2.1276595744680851E-2</c:v>
                </c:pt>
              </c:numCache>
            </c:numRef>
          </c:val>
          <c:extLst>
            <c:ext xmlns:c16="http://schemas.microsoft.com/office/drawing/2014/chart" uri="{C3380CC4-5D6E-409C-BE32-E72D297353CC}">
              <c16:uniqueId val="{00000002-69B9-44C7-A920-BBAA83FDE756}"/>
            </c:ext>
          </c:extLst>
        </c:ser>
        <c:ser>
          <c:idx val="3"/>
          <c:order val="3"/>
          <c:tx>
            <c:strRef>
              <c:f>Sheet1!$E$1</c:f>
              <c:strCache>
                <c:ptCount val="1"/>
                <c:pt idx="0">
                  <c:v>Very</c:v>
                </c:pt>
              </c:strCache>
            </c:strRef>
          </c:tx>
          <c:spPr>
            <a:solidFill>
              <a:schemeClr val="accent5">
                <a:lumMod val="60000"/>
                <a:lumOff val="40000"/>
              </a:schemeClr>
            </a:solidFill>
            <a:ln>
              <a:noFill/>
            </a:ln>
            <a:effectLst/>
          </c:spPr>
          <c:invertIfNegative val="0"/>
          <c:cat>
            <c:strRef>
              <c:f>Sheet1!$A$2:$A$3</c:f>
              <c:strCache>
                <c:ptCount val="2"/>
                <c:pt idx="0">
                  <c:v>Not Respond</c:v>
                </c:pt>
                <c:pt idx="1">
                  <c:v>Respond</c:v>
                </c:pt>
              </c:strCache>
            </c:strRef>
          </c:cat>
          <c:val>
            <c:numRef>
              <c:f>Sheet1!$E$2:$E$3</c:f>
              <c:numCache>
                <c:formatCode>0.0%</c:formatCode>
                <c:ptCount val="2"/>
                <c:pt idx="0">
                  <c:v>7.407407407407407E-2</c:v>
                </c:pt>
                <c:pt idx="1">
                  <c:v>5.3191489361702126E-3</c:v>
                </c:pt>
              </c:numCache>
            </c:numRef>
          </c:val>
          <c:extLst>
            <c:ext xmlns:c16="http://schemas.microsoft.com/office/drawing/2014/chart" uri="{C3380CC4-5D6E-409C-BE32-E72D297353CC}">
              <c16:uniqueId val="{00000003-69B9-44C7-A920-BBAA83FDE756}"/>
            </c:ext>
          </c:extLst>
        </c:ser>
        <c:ser>
          <c:idx val="4"/>
          <c:order val="4"/>
          <c:tx>
            <c:strRef>
              <c:f>Sheet1!$F$1</c:f>
              <c:strCache>
                <c:ptCount val="1"/>
                <c:pt idx="0">
                  <c:v>Extremely</c:v>
                </c:pt>
              </c:strCache>
            </c:strRef>
          </c:tx>
          <c:spPr>
            <a:solidFill>
              <a:schemeClr val="accent3">
                <a:lumMod val="40000"/>
                <a:lumOff val="60000"/>
              </a:schemeClr>
            </a:solidFill>
            <a:ln>
              <a:noFill/>
            </a:ln>
            <a:effectLst/>
          </c:spPr>
          <c:invertIfNegative val="0"/>
          <c:cat>
            <c:strRef>
              <c:f>Sheet1!$A$2:$A$3</c:f>
              <c:strCache>
                <c:ptCount val="2"/>
                <c:pt idx="0">
                  <c:v>Not Respond</c:v>
                </c:pt>
                <c:pt idx="1">
                  <c:v>Respond</c:v>
                </c:pt>
              </c:strCache>
            </c:strRef>
          </c:cat>
          <c:val>
            <c:numRef>
              <c:f>Sheet1!$F$2:$F$3</c:f>
              <c:numCache>
                <c:formatCode>0.0%</c:formatCode>
                <c:ptCount val="2"/>
                <c:pt idx="0">
                  <c:v>3.7037037037037035E-2</c:v>
                </c:pt>
                <c:pt idx="1">
                  <c:v>5.3191489361702126E-3</c:v>
                </c:pt>
              </c:numCache>
            </c:numRef>
          </c:val>
          <c:extLst>
            <c:ext xmlns:c16="http://schemas.microsoft.com/office/drawing/2014/chart" uri="{C3380CC4-5D6E-409C-BE32-E72D297353CC}">
              <c16:uniqueId val="{00000004-69B9-44C7-A920-BBAA83FDE756}"/>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000">
          <a:solidFill>
            <a:schemeClr val="tx1"/>
          </a:solidFill>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585893422776918"/>
          <c:y val="3.041904846367471E-2"/>
          <c:w val="0.49252437128612236"/>
          <c:h val="0.5863303720371178"/>
        </c:manualLayout>
      </c:layout>
      <c:barChart>
        <c:barDir val="col"/>
        <c:grouping val="stacked"/>
        <c:varyColors val="0"/>
        <c:ser>
          <c:idx val="0"/>
          <c:order val="0"/>
          <c:tx>
            <c:strRef>
              <c:f>Sheet1!$B$1</c:f>
              <c:strCache>
                <c:ptCount val="1"/>
                <c:pt idx="0">
                  <c:v>On my own on the web</c:v>
                </c:pt>
              </c:strCache>
            </c:strRef>
          </c:tx>
          <c:spPr>
            <a:solidFill>
              <a:schemeClr val="accent1"/>
            </a:solidFill>
            <a:ln>
              <a:noFill/>
            </a:ln>
            <a:effectLst/>
          </c:spPr>
          <c:invertIfNegative val="0"/>
          <c:cat>
            <c:strRef>
              <c:f>Sheet1!$A$2:$A$4</c:f>
              <c:strCache>
                <c:ptCount val="3"/>
                <c:pt idx="0">
                  <c:v>MIS-2</c:v>
                </c:pt>
                <c:pt idx="1">
                  <c:v>MIS-3</c:v>
                </c:pt>
                <c:pt idx="2">
                  <c:v>MIS-4</c:v>
                </c:pt>
              </c:strCache>
            </c:strRef>
          </c:cat>
          <c:val>
            <c:numRef>
              <c:f>Sheet1!$B$2:$B$4</c:f>
              <c:numCache>
                <c:formatCode>0.0%</c:formatCode>
                <c:ptCount val="3"/>
                <c:pt idx="0">
                  <c:v>0.85342019543973946</c:v>
                </c:pt>
                <c:pt idx="1">
                  <c:v>0.83333333333333337</c:v>
                </c:pt>
                <c:pt idx="2">
                  <c:v>0.81739130434782614</c:v>
                </c:pt>
              </c:numCache>
            </c:numRef>
          </c:val>
          <c:extLst>
            <c:ext xmlns:c16="http://schemas.microsoft.com/office/drawing/2014/chart" uri="{C3380CC4-5D6E-409C-BE32-E72D297353CC}">
              <c16:uniqueId val="{00000000-B0B4-4F29-A7EA-3B121BA33850}"/>
            </c:ext>
          </c:extLst>
        </c:ser>
        <c:ser>
          <c:idx val="1"/>
          <c:order val="1"/>
          <c:tx>
            <c:strRef>
              <c:f>Sheet1!$C$1</c:f>
              <c:strCache>
                <c:ptCount val="1"/>
                <c:pt idx="0">
                  <c:v>With an interviewer on the phone or in-person</c:v>
                </c:pt>
              </c:strCache>
            </c:strRef>
          </c:tx>
          <c:spPr>
            <a:solidFill>
              <a:schemeClr val="tx1">
                <a:lumMod val="25000"/>
                <a:lumOff val="75000"/>
              </a:schemeClr>
            </a:solidFill>
            <a:ln>
              <a:noFill/>
            </a:ln>
            <a:effectLst/>
          </c:spPr>
          <c:invertIfNegative val="0"/>
          <c:cat>
            <c:strRef>
              <c:f>Sheet1!$A$2:$A$4</c:f>
              <c:strCache>
                <c:ptCount val="3"/>
                <c:pt idx="0">
                  <c:v>MIS-2</c:v>
                </c:pt>
                <c:pt idx="1">
                  <c:v>MIS-3</c:v>
                </c:pt>
                <c:pt idx="2">
                  <c:v>MIS-4</c:v>
                </c:pt>
              </c:strCache>
            </c:strRef>
          </c:cat>
          <c:val>
            <c:numRef>
              <c:f>Sheet1!$C$2:$C$4</c:f>
              <c:numCache>
                <c:formatCode>0.0%</c:formatCode>
                <c:ptCount val="3"/>
                <c:pt idx="0">
                  <c:v>4.8859934853420196E-2</c:v>
                </c:pt>
                <c:pt idx="1">
                  <c:v>2.8455284552845527E-2</c:v>
                </c:pt>
                <c:pt idx="2">
                  <c:v>3.0434782608695653E-2</c:v>
                </c:pt>
              </c:numCache>
            </c:numRef>
          </c:val>
          <c:extLst>
            <c:ext xmlns:c16="http://schemas.microsoft.com/office/drawing/2014/chart" uri="{C3380CC4-5D6E-409C-BE32-E72D297353CC}">
              <c16:uniqueId val="{00000001-B0B4-4F29-A7EA-3B121BA33850}"/>
            </c:ext>
          </c:extLst>
        </c:ser>
        <c:ser>
          <c:idx val="2"/>
          <c:order val="2"/>
          <c:tx>
            <c:strRef>
              <c:f>Sheet1!$D$1</c:f>
              <c:strCache>
                <c:ptCount val="1"/>
                <c:pt idx="0">
                  <c:v>No opinion</c:v>
                </c:pt>
              </c:strCache>
            </c:strRef>
          </c:tx>
          <c:spPr>
            <a:solidFill>
              <a:schemeClr val="tx1">
                <a:lumMod val="10000"/>
                <a:lumOff val="90000"/>
              </a:schemeClr>
            </a:solidFill>
            <a:ln>
              <a:noFill/>
            </a:ln>
            <a:effectLst/>
          </c:spPr>
          <c:invertIfNegative val="0"/>
          <c:cat>
            <c:strRef>
              <c:f>Sheet1!$A$2:$A$4</c:f>
              <c:strCache>
                <c:ptCount val="3"/>
                <c:pt idx="0">
                  <c:v>MIS-2</c:v>
                </c:pt>
                <c:pt idx="1">
                  <c:v>MIS-3</c:v>
                </c:pt>
                <c:pt idx="2">
                  <c:v>MIS-4</c:v>
                </c:pt>
              </c:strCache>
            </c:strRef>
          </c:cat>
          <c:val>
            <c:numRef>
              <c:f>Sheet1!$D$2:$D$4</c:f>
              <c:numCache>
                <c:formatCode>0.0%</c:formatCode>
                <c:ptCount val="3"/>
                <c:pt idx="0">
                  <c:v>9.7719869706840393E-2</c:v>
                </c:pt>
                <c:pt idx="1">
                  <c:v>0.13821138211382114</c:v>
                </c:pt>
                <c:pt idx="2">
                  <c:v>0.15217391304347827</c:v>
                </c:pt>
              </c:numCache>
            </c:numRef>
          </c:val>
          <c:extLst>
            <c:ext xmlns:c16="http://schemas.microsoft.com/office/drawing/2014/chart" uri="{C3380CC4-5D6E-409C-BE32-E72D297353CC}">
              <c16:uniqueId val="{00000002-B0B4-4F29-A7EA-3B121BA33850}"/>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legend>
      <c:legendPos val="b"/>
      <c:layout>
        <c:manualLayout>
          <c:xMode val="edge"/>
          <c:yMode val="edge"/>
          <c:x val="5.0062764481472358E-2"/>
          <c:y val="0.77490080723739274"/>
          <c:w val="0.89999999107254369"/>
          <c:h val="7.5180677787452993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000">
          <a:solidFill>
            <a:schemeClr val="tx1"/>
          </a:solidFill>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585893422776918"/>
          <c:y val="3.041904846367471E-2"/>
          <c:w val="0.49252437128612236"/>
          <c:h val="0.5863303720371178"/>
        </c:manualLayout>
      </c:layout>
      <c:barChart>
        <c:barDir val="col"/>
        <c:grouping val="stacked"/>
        <c:varyColors val="0"/>
        <c:ser>
          <c:idx val="0"/>
          <c:order val="0"/>
          <c:tx>
            <c:strRef>
              <c:f>Sheet1!$B$5</c:f>
              <c:strCache>
                <c:ptCount val="1"/>
                <c:pt idx="0">
                  <c:v>Stayed in Web</c:v>
                </c:pt>
              </c:strCache>
            </c:strRef>
          </c:tx>
          <c:spPr>
            <a:solidFill>
              <a:schemeClr val="accent1"/>
            </a:solidFill>
            <a:ln>
              <a:noFill/>
            </a:ln>
            <a:effectLst/>
          </c:spPr>
          <c:invertIfNegative val="0"/>
          <c:cat>
            <c:strRef>
              <c:f>Sheet1!$A$2:$A$3</c:f>
              <c:strCache>
                <c:ptCount val="2"/>
                <c:pt idx="0">
                  <c:v>MIS-2-3</c:v>
                </c:pt>
                <c:pt idx="1">
                  <c:v>MIS-3-4</c:v>
                </c:pt>
              </c:strCache>
            </c:strRef>
          </c:cat>
          <c:val>
            <c:numRef>
              <c:f>Sheet1!$B$6:$B$7</c:f>
              <c:numCache>
                <c:formatCode>0.0%</c:formatCode>
                <c:ptCount val="2"/>
                <c:pt idx="0">
                  <c:v>0.65980392156862699</c:v>
                </c:pt>
                <c:pt idx="1">
                  <c:v>0.72905331882480962</c:v>
                </c:pt>
              </c:numCache>
            </c:numRef>
          </c:val>
          <c:extLst>
            <c:ext xmlns:c16="http://schemas.microsoft.com/office/drawing/2014/chart" uri="{C3380CC4-5D6E-409C-BE32-E72D297353CC}">
              <c16:uniqueId val="{00000000-B0B4-4F29-A7EA-3B121BA33850}"/>
            </c:ext>
          </c:extLst>
        </c:ser>
        <c:ser>
          <c:idx val="1"/>
          <c:order val="1"/>
          <c:tx>
            <c:strRef>
              <c:f>Sheet1!$C$1</c:f>
              <c:strCache>
                <c:ptCount val="1"/>
                <c:pt idx="0">
                  <c:v>Switched to CAPI</c:v>
                </c:pt>
              </c:strCache>
            </c:strRef>
          </c:tx>
          <c:spPr>
            <a:solidFill>
              <a:schemeClr val="tx1">
                <a:lumMod val="25000"/>
                <a:lumOff val="75000"/>
              </a:schemeClr>
            </a:solidFill>
            <a:ln>
              <a:noFill/>
            </a:ln>
            <a:effectLst/>
          </c:spPr>
          <c:invertIfNegative val="0"/>
          <c:cat>
            <c:strRef>
              <c:f>Sheet1!$A$2:$A$3</c:f>
              <c:strCache>
                <c:ptCount val="2"/>
                <c:pt idx="0">
                  <c:v>MIS-2-3</c:v>
                </c:pt>
                <c:pt idx="1">
                  <c:v>MIS-3-4</c:v>
                </c:pt>
              </c:strCache>
            </c:strRef>
          </c:cat>
          <c:val>
            <c:numRef>
              <c:f>Sheet1!$C$2:$C$3</c:f>
              <c:numCache>
                <c:formatCode>0.0%</c:formatCode>
                <c:ptCount val="2"/>
                <c:pt idx="0">
                  <c:v>0.11960784313725491</c:v>
                </c:pt>
                <c:pt idx="1">
                  <c:v>7.9434167573449399E-2</c:v>
                </c:pt>
              </c:numCache>
            </c:numRef>
          </c:val>
          <c:extLst>
            <c:ext xmlns:c16="http://schemas.microsoft.com/office/drawing/2014/chart" uri="{C3380CC4-5D6E-409C-BE32-E72D297353CC}">
              <c16:uniqueId val="{00000001-B0B4-4F29-A7EA-3B121BA33850}"/>
            </c:ext>
          </c:extLst>
        </c:ser>
        <c:ser>
          <c:idx val="2"/>
          <c:order val="2"/>
          <c:tx>
            <c:strRef>
              <c:f>Sheet1!$D$1</c:f>
              <c:strCache>
                <c:ptCount val="1"/>
                <c:pt idx="0">
                  <c:v>Did Not Respond Next MIS</c:v>
                </c:pt>
              </c:strCache>
            </c:strRef>
          </c:tx>
          <c:spPr>
            <a:solidFill>
              <a:schemeClr val="tx1">
                <a:lumMod val="10000"/>
                <a:lumOff val="90000"/>
              </a:schemeClr>
            </a:solidFill>
            <a:ln>
              <a:noFill/>
            </a:ln>
            <a:effectLst/>
          </c:spPr>
          <c:invertIfNegative val="0"/>
          <c:cat>
            <c:strRef>
              <c:f>Sheet1!$A$2:$A$3</c:f>
              <c:strCache>
                <c:ptCount val="2"/>
                <c:pt idx="0">
                  <c:v>MIS-2-3</c:v>
                </c:pt>
                <c:pt idx="1">
                  <c:v>MIS-3-4</c:v>
                </c:pt>
              </c:strCache>
            </c:strRef>
          </c:cat>
          <c:val>
            <c:numRef>
              <c:f>Sheet1!$D$2:$D$3</c:f>
              <c:numCache>
                <c:formatCode>0.0%</c:formatCode>
                <c:ptCount val="2"/>
                <c:pt idx="0">
                  <c:v>0.22058823529411764</c:v>
                </c:pt>
                <c:pt idx="1">
                  <c:v>0.19151251360174101</c:v>
                </c:pt>
              </c:numCache>
            </c:numRef>
          </c:val>
          <c:extLst>
            <c:ext xmlns:c16="http://schemas.microsoft.com/office/drawing/2014/chart" uri="{C3380CC4-5D6E-409C-BE32-E72D297353CC}">
              <c16:uniqueId val="{00000002-B0B4-4F29-A7EA-3B121BA33850}"/>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legend>
      <c:legendPos val="b"/>
      <c:layout>
        <c:manualLayout>
          <c:xMode val="edge"/>
          <c:yMode val="edge"/>
          <c:x val="0.10448453804743497"/>
          <c:y val="0.77490080723739274"/>
          <c:w val="0.78964957859281681"/>
          <c:h val="6.3129801936255281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000">
          <a:solidFill>
            <a:schemeClr val="tx1"/>
          </a:solidFill>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solidFill>
                <a:latin typeface="+mn-lt"/>
                <a:ea typeface="+mn-ea"/>
                <a:cs typeface="+mn-cs"/>
              </a:defRPr>
            </a:pPr>
            <a:r>
              <a:rPr lang="en-US" dirty="0"/>
              <a:t>MIS-2-3 (n=250)</a:t>
            </a:r>
          </a:p>
        </c:rich>
      </c:tx>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5134645115423534"/>
          <c:y val="0.28270840206781611"/>
          <c:w val="0.81111853273284473"/>
          <c:h val="0.42200719895357386"/>
        </c:manualLayout>
      </c:layout>
      <c:barChart>
        <c:barDir val="col"/>
        <c:grouping val="stacked"/>
        <c:varyColors val="0"/>
        <c:ser>
          <c:idx val="0"/>
          <c:order val="0"/>
          <c:tx>
            <c:strRef>
              <c:f>Sheet1!$B$1</c:f>
              <c:strCache>
                <c:ptCount val="1"/>
                <c:pt idx="0">
                  <c:v>Very easy</c:v>
                </c:pt>
              </c:strCache>
            </c:strRef>
          </c:tx>
          <c:spPr>
            <a:solidFill>
              <a:schemeClr val="accent1"/>
            </a:solidFill>
            <a:ln>
              <a:noFill/>
            </a:ln>
            <a:effectLst/>
          </c:spPr>
          <c:invertIfNegative val="0"/>
          <c:cat>
            <c:strRef>
              <c:f>Sheet1!$A$2:$A$4</c:f>
              <c:strCache>
                <c:ptCount val="3"/>
                <c:pt idx="0">
                  <c:v>Stayed Web Mode</c:v>
                </c:pt>
                <c:pt idx="1">
                  <c:v>Switched to CAPI/CATI</c:v>
                </c:pt>
                <c:pt idx="2">
                  <c:v>No Response Next MIS</c:v>
                </c:pt>
              </c:strCache>
            </c:strRef>
          </c:cat>
          <c:val>
            <c:numRef>
              <c:f>Sheet1!$B$2:$B$4</c:f>
              <c:numCache>
                <c:formatCode>0.0%</c:formatCode>
                <c:ptCount val="3"/>
                <c:pt idx="0">
                  <c:v>0.64646464646464652</c:v>
                </c:pt>
                <c:pt idx="1">
                  <c:v>0.48484848484848486</c:v>
                </c:pt>
                <c:pt idx="2">
                  <c:v>0.38235294117647056</c:v>
                </c:pt>
              </c:numCache>
            </c:numRef>
          </c:val>
          <c:extLst>
            <c:ext xmlns:c16="http://schemas.microsoft.com/office/drawing/2014/chart" uri="{C3380CC4-5D6E-409C-BE32-E72D297353CC}">
              <c16:uniqueId val="{00000000-B0B4-4F29-A7EA-3B121BA33850}"/>
            </c:ext>
          </c:extLst>
        </c:ser>
        <c:ser>
          <c:idx val="1"/>
          <c:order val="1"/>
          <c:tx>
            <c:strRef>
              <c:f>Sheet1!$C$1</c:f>
              <c:strCache>
                <c:ptCount val="1"/>
                <c:pt idx="0">
                  <c:v>Somewhat easy</c:v>
                </c:pt>
              </c:strCache>
            </c:strRef>
          </c:tx>
          <c:spPr>
            <a:solidFill>
              <a:schemeClr val="tx1">
                <a:lumMod val="25000"/>
                <a:lumOff val="75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Sheet1!$C$2:$C$4</c:f>
              <c:numCache>
                <c:formatCode>0.0%</c:formatCode>
                <c:ptCount val="3"/>
                <c:pt idx="0">
                  <c:v>0.25252525252525254</c:v>
                </c:pt>
                <c:pt idx="1">
                  <c:v>0.39393939393939392</c:v>
                </c:pt>
                <c:pt idx="2">
                  <c:v>0.44117647058823528</c:v>
                </c:pt>
              </c:numCache>
            </c:numRef>
          </c:val>
          <c:extLst>
            <c:ext xmlns:c16="http://schemas.microsoft.com/office/drawing/2014/chart" uri="{C3380CC4-5D6E-409C-BE32-E72D297353CC}">
              <c16:uniqueId val="{00000001-B0B4-4F29-A7EA-3B121BA33850}"/>
            </c:ext>
          </c:extLst>
        </c:ser>
        <c:ser>
          <c:idx val="2"/>
          <c:order val="2"/>
          <c:tx>
            <c:strRef>
              <c:f>Sheet1!$D$1</c:f>
              <c:strCache>
                <c:ptCount val="1"/>
                <c:pt idx="0">
                  <c:v>Neither easy nor difficult</c:v>
                </c:pt>
              </c:strCache>
            </c:strRef>
          </c:tx>
          <c:spPr>
            <a:solidFill>
              <a:schemeClr val="tx1">
                <a:lumMod val="10000"/>
                <a:lumOff val="90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Sheet1!$D$2:$D$4</c:f>
              <c:numCache>
                <c:formatCode>0.0%</c:formatCode>
                <c:ptCount val="3"/>
                <c:pt idx="0">
                  <c:v>9.0909090909090912E-2</c:v>
                </c:pt>
                <c:pt idx="1">
                  <c:v>9.0909090909090912E-2</c:v>
                </c:pt>
                <c:pt idx="2">
                  <c:v>0.11764705882352941</c:v>
                </c:pt>
              </c:numCache>
            </c:numRef>
          </c:val>
          <c:extLst>
            <c:ext xmlns:c16="http://schemas.microsoft.com/office/drawing/2014/chart" uri="{C3380CC4-5D6E-409C-BE32-E72D297353CC}">
              <c16:uniqueId val="{00000002-B0B4-4F29-A7EA-3B121BA33850}"/>
            </c:ext>
          </c:extLst>
        </c:ser>
        <c:ser>
          <c:idx val="3"/>
          <c:order val="3"/>
          <c:tx>
            <c:strRef>
              <c:f>Sheet1!$E$1</c:f>
              <c:strCache>
                <c:ptCount val="1"/>
                <c:pt idx="0">
                  <c:v>Somewhat difficult</c:v>
                </c:pt>
              </c:strCache>
            </c:strRef>
          </c:tx>
          <c:spPr>
            <a:solidFill>
              <a:schemeClr val="accent5">
                <a:lumMod val="60000"/>
                <a:lumOff val="40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Sheet1!$E$2:$E$4</c:f>
              <c:numCache>
                <c:formatCode>0.0%</c:formatCode>
                <c:ptCount val="3"/>
                <c:pt idx="0">
                  <c:v>1.0101010101010102E-2</c:v>
                </c:pt>
                <c:pt idx="1">
                  <c:v>3.0303030303030304E-2</c:v>
                </c:pt>
                <c:pt idx="2">
                  <c:v>2.9411764705882353E-2</c:v>
                </c:pt>
              </c:numCache>
            </c:numRef>
          </c:val>
          <c:extLst>
            <c:ext xmlns:c16="http://schemas.microsoft.com/office/drawing/2014/chart" uri="{C3380CC4-5D6E-409C-BE32-E72D297353CC}">
              <c16:uniqueId val="{00000003-B0B4-4F29-A7EA-3B121BA33850}"/>
            </c:ext>
          </c:extLst>
        </c:ser>
        <c:ser>
          <c:idx val="4"/>
          <c:order val="4"/>
          <c:tx>
            <c:strRef>
              <c:f>Sheet1!$F$1</c:f>
              <c:strCache>
                <c:ptCount val="1"/>
                <c:pt idx="0">
                  <c:v>Very difficult</c:v>
                </c:pt>
              </c:strCache>
            </c:strRef>
          </c:tx>
          <c:spPr>
            <a:solidFill>
              <a:schemeClr val="accent3">
                <a:lumMod val="40000"/>
                <a:lumOff val="60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Sheet1!$F$2:$F$4</c:f>
              <c:numCache>
                <c:formatCode>0.0%</c:formatCode>
                <c:ptCount val="3"/>
                <c:pt idx="0">
                  <c:v>0</c:v>
                </c:pt>
                <c:pt idx="1">
                  <c:v>0</c:v>
                </c:pt>
                <c:pt idx="2">
                  <c:v>2.9411764705882353E-2</c:v>
                </c:pt>
              </c:numCache>
            </c:numRef>
          </c:val>
          <c:extLst>
            <c:ext xmlns:c16="http://schemas.microsoft.com/office/drawing/2014/chart" uri="{C3380CC4-5D6E-409C-BE32-E72D297353CC}">
              <c16:uniqueId val="{00000004-B0B4-4F29-A7EA-3B121BA33850}"/>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800">
          <a:solidFill>
            <a:schemeClr val="tx1"/>
          </a:solidFill>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solidFill>
                <a:latin typeface="+mn-lt"/>
                <a:ea typeface="+mn-ea"/>
                <a:cs typeface="+mn-cs"/>
              </a:defRPr>
            </a:pPr>
            <a:r>
              <a:rPr lang="en-US" dirty="0"/>
              <a:t>MIS-3-4 (n=200)</a:t>
            </a:r>
          </a:p>
        </c:rich>
      </c:tx>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5134645115423534"/>
          <c:y val="0.280031969447187"/>
          <c:w val="0.81111853273284473"/>
          <c:h val="0.53570739790640709"/>
        </c:manualLayout>
      </c:layout>
      <c:barChart>
        <c:barDir val="col"/>
        <c:grouping val="stacked"/>
        <c:varyColors val="0"/>
        <c:ser>
          <c:idx val="0"/>
          <c:order val="0"/>
          <c:tx>
            <c:strRef>
              <c:f>Sheet1!$B$1</c:f>
              <c:strCache>
                <c:ptCount val="1"/>
                <c:pt idx="0">
                  <c:v>Not at all burdensome</c:v>
                </c:pt>
              </c:strCache>
            </c:strRef>
          </c:tx>
          <c:spPr>
            <a:solidFill>
              <a:schemeClr val="accent1"/>
            </a:solidFill>
            <a:ln>
              <a:noFill/>
            </a:ln>
            <a:effectLst/>
          </c:spPr>
          <c:invertIfNegative val="0"/>
          <c:cat>
            <c:strRef>
              <c:f>Sheet1!$A$2:$A$4</c:f>
              <c:strCache>
                <c:ptCount val="3"/>
                <c:pt idx="0">
                  <c:v>Stayed Web Mode</c:v>
                </c:pt>
                <c:pt idx="1">
                  <c:v>Switched to CAPI/CATI</c:v>
                </c:pt>
                <c:pt idx="2">
                  <c:v>No Response Next MIS</c:v>
                </c:pt>
              </c:strCache>
            </c:strRef>
          </c:cat>
          <c:val>
            <c:numRef>
              <c:f>Sheet1!$B$2:$B$4</c:f>
              <c:numCache>
                <c:formatCode>0.0%</c:formatCode>
                <c:ptCount val="3"/>
                <c:pt idx="0">
                  <c:v>0.7816091954022989</c:v>
                </c:pt>
                <c:pt idx="1">
                  <c:v>0.7857142857142857</c:v>
                </c:pt>
                <c:pt idx="2">
                  <c:v>0.40740740740740738</c:v>
                </c:pt>
              </c:numCache>
            </c:numRef>
          </c:val>
          <c:extLst>
            <c:ext xmlns:c16="http://schemas.microsoft.com/office/drawing/2014/chart" uri="{C3380CC4-5D6E-409C-BE32-E72D297353CC}">
              <c16:uniqueId val="{00000000-9261-4F61-8E75-2CD314D0FF65}"/>
            </c:ext>
          </c:extLst>
        </c:ser>
        <c:ser>
          <c:idx val="1"/>
          <c:order val="1"/>
          <c:tx>
            <c:strRef>
              <c:f>Sheet1!$C$1</c:f>
              <c:strCache>
                <c:ptCount val="1"/>
                <c:pt idx="0">
                  <c:v>A little burdensome</c:v>
                </c:pt>
              </c:strCache>
            </c:strRef>
          </c:tx>
          <c:spPr>
            <a:solidFill>
              <a:schemeClr val="tx1">
                <a:lumMod val="25000"/>
                <a:lumOff val="75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Sheet1!$C$2:$C$4</c:f>
              <c:numCache>
                <c:formatCode>0.0%</c:formatCode>
                <c:ptCount val="3"/>
                <c:pt idx="0">
                  <c:v>0.17816091954022989</c:v>
                </c:pt>
                <c:pt idx="1">
                  <c:v>0.14285714285714285</c:v>
                </c:pt>
                <c:pt idx="2">
                  <c:v>0.48148148148148145</c:v>
                </c:pt>
              </c:numCache>
            </c:numRef>
          </c:val>
          <c:extLst>
            <c:ext xmlns:c16="http://schemas.microsoft.com/office/drawing/2014/chart" uri="{C3380CC4-5D6E-409C-BE32-E72D297353CC}">
              <c16:uniqueId val="{00000001-9261-4F61-8E75-2CD314D0FF65}"/>
            </c:ext>
          </c:extLst>
        </c:ser>
        <c:ser>
          <c:idx val="2"/>
          <c:order val="2"/>
          <c:tx>
            <c:strRef>
              <c:f>Sheet1!$D$1</c:f>
              <c:strCache>
                <c:ptCount val="1"/>
                <c:pt idx="0">
                  <c:v>Somewhat burdensome</c:v>
                </c:pt>
              </c:strCache>
            </c:strRef>
          </c:tx>
          <c:spPr>
            <a:solidFill>
              <a:schemeClr val="tx1">
                <a:lumMod val="10000"/>
                <a:lumOff val="90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Sheet1!$D$2:$D$4</c:f>
              <c:numCache>
                <c:formatCode>0.0%</c:formatCode>
                <c:ptCount val="3"/>
                <c:pt idx="0">
                  <c:v>2.8735632183908046E-2</c:v>
                </c:pt>
                <c:pt idx="1">
                  <c:v>7.1428571428571425E-2</c:v>
                </c:pt>
                <c:pt idx="2">
                  <c:v>0</c:v>
                </c:pt>
              </c:numCache>
            </c:numRef>
          </c:val>
          <c:extLst>
            <c:ext xmlns:c16="http://schemas.microsoft.com/office/drawing/2014/chart" uri="{C3380CC4-5D6E-409C-BE32-E72D297353CC}">
              <c16:uniqueId val="{00000002-9261-4F61-8E75-2CD314D0FF65}"/>
            </c:ext>
          </c:extLst>
        </c:ser>
        <c:ser>
          <c:idx val="3"/>
          <c:order val="3"/>
          <c:tx>
            <c:strRef>
              <c:f>Sheet1!$E$1</c:f>
              <c:strCache>
                <c:ptCount val="1"/>
                <c:pt idx="0">
                  <c:v>Very burdensome</c:v>
                </c:pt>
              </c:strCache>
            </c:strRef>
          </c:tx>
          <c:spPr>
            <a:solidFill>
              <a:schemeClr val="accent5">
                <a:lumMod val="60000"/>
                <a:lumOff val="40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Sheet1!$E$2:$E$4</c:f>
              <c:numCache>
                <c:formatCode>0.0%</c:formatCode>
                <c:ptCount val="3"/>
                <c:pt idx="0">
                  <c:v>0</c:v>
                </c:pt>
                <c:pt idx="1">
                  <c:v>0</c:v>
                </c:pt>
                <c:pt idx="2">
                  <c:v>7.407407407407407E-2</c:v>
                </c:pt>
              </c:numCache>
            </c:numRef>
          </c:val>
          <c:extLst>
            <c:ext xmlns:c16="http://schemas.microsoft.com/office/drawing/2014/chart" uri="{C3380CC4-5D6E-409C-BE32-E72D297353CC}">
              <c16:uniqueId val="{00000003-9261-4F61-8E75-2CD314D0FF65}"/>
            </c:ext>
          </c:extLst>
        </c:ser>
        <c:ser>
          <c:idx val="4"/>
          <c:order val="4"/>
          <c:tx>
            <c:strRef>
              <c:f>Sheet1!$F$1</c:f>
              <c:strCache>
                <c:ptCount val="1"/>
                <c:pt idx="0">
                  <c:v>Extremely burdensome</c:v>
                </c:pt>
              </c:strCache>
            </c:strRef>
          </c:tx>
          <c:spPr>
            <a:solidFill>
              <a:schemeClr val="accent3">
                <a:lumMod val="40000"/>
                <a:lumOff val="60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Sheet1!$F$2:$F$4</c:f>
              <c:numCache>
                <c:formatCode>0.0%</c:formatCode>
                <c:ptCount val="3"/>
                <c:pt idx="0">
                  <c:v>1.1494252873563218E-2</c:v>
                </c:pt>
                <c:pt idx="1">
                  <c:v>0</c:v>
                </c:pt>
                <c:pt idx="2">
                  <c:v>3.7037037037037035E-2</c:v>
                </c:pt>
              </c:numCache>
            </c:numRef>
          </c:val>
          <c:extLst>
            <c:ext xmlns:c16="http://schemas.microsoft.com/office/drawing/2014/chart" uri="{C3380CC4-5D6E-409C-BE32-E72D297353CC}">
              <c16:uniqueId val="{00000004-9261-4F61-8E75-2CD314D0FF65}"/>
            </c:ext>
          </c:extLst>
        </c:ser>
        <c:ser>
          <c:idx val="5"/>
          <c:order val="5"/>
          <c:tx>
            <c:strRef>
              <c:f>Sheet1!$G$1</c:f>
              <c:strCache>
                <c:ptCount val="1"/>
                <c:pt idx="0">
                  <c:v>Don't know</c:v>
                </c:pt>
              </c:strCache>
            </c:strRef>
          </c:tx>
          <c:spPr>
            <a:solidFill>
              <a:schemeClr val="accent2">
                <a:lumMod val="60000"/>
                <a:lumOff val="40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Sheet1!$G$2:$G$4</c:f>
              <c:numCache>
                <c:formatCode>General</c:formatCode>
                <c:ptCount val="3"/>
              </c:numCache>
            </c:numRef>
          </c:val>
          <c:extLst>
            <c:ext xmlns:c16="http://schemas.microsoft.com/office/drawing/2014/chart" uri="{C3380CC4-5D6E-409C-BE32-E72D297353CC}">
              <c16:uniqueId val="{00000005-9261-4F61-8E75-2CD314D0FF65}"/>
            </c:ext>
          </c:extLst>
        </c:ser>
        <c:ser>
          <c:idx val="6"/>
          <c:order val="6"/>
          <c:tx>
            <c:strRef>
              <c:f>Sheet1!$H$1</c:f>
              <c:strCache>
                <c:ptCount val="1"/>
                <c:pt idx="0">
                  <c:v>Refusal</c:v>
                </c:pt>
              </c:strCache>
            </c:strRef>
          </c:tx>
          <c:spPr>
            <a:solidFill>
              <a:schemeClr val="accent3"/>
            </a:solidFill>
            <a:ln>
              <a:noFill/>
            </a:ln>
            <a:effectLst/>
          </c:spPr>
          <c:invertIfNegative val="0"/>
          <c:cat>
            <c:strRef>
              <c:f>Sheet1!$A$2:$A$4</c:f>
              <c:strCache>
                <c:ptCount val="3"/>
                <c:pt idx="0">
                  <c:v>Stayed Web Mode</c:v>
                </c:pt>
                <c:pt idx="1">
                  <c:v>Switched to CAPI/CATI</c:v>
                </c:pt>
                <c:pt idx="2">
                  <c:v>No Response Next MIS</c:v>
                </c:pt>
              </c:strCache>
            </c:strRef>
          </c:cat>
          <c:val>
            <c:numRef>
              <c:f>Sheet1!$H$2:$H$4</c:f>
              <c:numCache>
                <c:formatCode>General</c:formatCode>
                <c:ptCount val="3"/>
              </c:numCache>
            </c:numRef>
          </c:val>
          <c:extLst>
            <c:ext xmlns:c16="http://schemas.microsoft.com/office/drawing/2014/chart" uri="{C3380CC4-5D6E-409C-BE32-E72D297353CC}">
              <c16:uniqueId val="{00000006-9261-4F61-8E75-2CD314D0FF65}"/>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800">
          <a:solidFill>
            <a:schemeClr val="tx1"/>
          </a:solidFill>
        </a:defRPr>
      </a:pPr>
      <a:endParaRPr lang="en-US"/>
    </a:p>
  </c:txPr>
  <c:externalData r:id="rId3">
    <c:autoUpdate val="0"/>
  </c:externalData>
  <c:userShapes r:id="rId4"/>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r>
              <a:rPr lang="en-US" sz="2000" dirty="0"/>
              <a:t>MIS-2-3 (n=250)</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5134645115423534"/>
          <c:y val="0.28270840206781611"/>
          <c:w val="0.81111853273284473"/>
          <c:h val="0.42200719895357386"/>
        </c:manualLayout>
      </c:layout>
      <c:barChart>
        <c:barDir val="col"/>
        <c:grouping val="stacked"/>
        <c:varyColors val="0"/>
        <c:ser>
          <c:idx val="0"/>
          <c:order val="0"/>
          <c:tx>
            <c:strRef>
              <c:f>Sheet1!$B$1</c:f>
              <c:strCache>
                <c:ptCount val="1"/>
                <c:pt idx="0">
                  <c:v>Very easy</c:v>
                </c:pt>
              </c:strCache>
            </c:strRef>
          </c:tx>
          <c:spPr>
            <a:solidFill>
              <a:schemeClr val="accent1"/>
            </a:solidFill>
            <a:ln>
              <a:noFill/>
            </a:ln>
            <a:effectLst/>
          </c:spPr>
          <c:invertIfNegative val="0"/>
          <c:cat>
            <c:strRef>
              <c:f>Sheet1!$A$2:$A$4</c:f>
              <c:strCache>
                <c:ptCount val="3"/>
                <c:pt idx="0">
                  <c:v>Stayed Web Mode</c:v>
                </c:pt>
                <c:pt idx="1">
                  <c:v>Switched to CAPI/CATI</c:v>
                </c:pt>
                <c:pt idx="2">
                  <c:v>No Response Next MIS</c:v>
                </c:pt>
              </c:strCache>
            </c:strRef>
          </c:cat>
          <c:val>
            <c:numRef>
              <c:f>Sheet1!$B$2:$B$4</c:f>
              <c:numCache>
                <c:formatCode>0.0%</c:formatCode>
                <c:ptCount val="3"/>
                <c:pt idx="0">
                  <c:v>0.77272727272727271</c:v>
                </c:pt>
                <c:pt idx="1">
                  <c:v>0.66666666666666663</c:v>
                </c:pt>
                <c:pt idx="2">
                  <c:v>0.72727272727272729</c:v>
                </c:pt>
              </c:numCache>
            </c:numRef>
          </c:val>
          <c:extLst>
            <c:ext xmlns:c16="http://schemas.microsoft.com/office/drawing/2014/chart" uri="{C3380CC4-5D6E-409C-BE32-E72D297353CC}">
              <c16:uniqueId val="{00000000-B0B4-4F29-A7EA-3B121BA33850}"/>
            </c:ext>
          </c:extLst>
        </c:ser>
        <c:ser>
          <c:idx val="1"/>
          <c:order val="1"/>
          <c:tx>
            <c:strRef>
              <c:f>Sheet1!$C$1</c:f>
              <c:strCache>
                <c:ptCount val="1"/>
                <c:pt idx="0">
                  <c:v>Somewhat easy</c:v>
                </c:pt>
              </c:strCache>
            </c:strRef>
          </c:tx>
          <c:spPr>
            <a:solidFill>
              <a:schemeClr val="tx1">
                <a:lumMod val="25000"/>
                <a:lumOff val="75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Sheet1!$C$2:$C$4</c:f>
              <c:numCache>
                <c:formatCode>0.0%</c:formatCode>
                <c:ptCount val="3"/>
                <c:pt idx="0">
                  <c:v>0.17171717171717171</c:v>
                </c:pt>
                <c:pt idx="1">
                  <c:v>0.27272727272727271</c:v>
                </c:pt>
                <c:pt idx="2">
                  <c:v>0.24242424242424243</c:v>
                </c:pt>
              </c:numCache>
            </c:numRef>
          </c:val>
          <c:extLst>
            <c:ext xmlns:c16="http://schemas.microsoft.com/office/drawing/2014/chart" uri="{C3380CC4-5D6E-409C-BE32-E72D297353CC}">
              <c16:uniqueId val="{00000001-B0B4-4F29-A7EA-3B121BA33850}"/>
            </c:ext>
          </c:extLst>
        </c:ser>
        <c:ser>
          <c:idx val="2"/>
          <c:order val="2"/>
          <c:tx>
            <c:strRef>
              <c:f>Sheet1!$D$1</c:f>
              <c:strCache>
                <c:ptCount val="1"/>
                <c:pt idx="0">
                  <c:v>Neither easy nor difficult</c:v>
                </c:pt>
              </c:strCache>
            </c:strRef>
          </c:tx>
          <c:spPr>
            <a:solidFill>
              <a:schemeClr val="tx1">
                <a:lumMod val="10000"/>
                <a:lumOff val="90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Sheet1!$D$2:$D$4</c:f>
              <c:numCache>
                <c:formatCode>0.0%</c:formatCode>
                <c:ptCount val="3"/>
                <c:pt idx="0">
                  <c:v>4.5454545454545456E-2</c:v>
                </c:pt>
                <c:pt idx="1">
                  <c:v>0</c:v>
                </c:pt>
                <c:pt idx="2">
                  <c:v>3.0303030303030304E-2</c:v>
                </c:pt>
              </c:numCache>
            </c:numRef>
          </c:val>
          <c:extLst>
            <c:ext xmlns:c16="http://schemas.microsoft.com/office/drawing/2014/chart" uri="{C3380CC4-5D6E-409C-BE32-E72D297353CC}">
              <c16:uniqueId val="{00000002-B0B4-4F29-A7EA-3B121BA33850}"/>
            </c:ext>
          </c:extLst>
        </c:ser>
        <c:ser>
          <c:idx val="3"/>
          <c:order val="3"/>
          <c:tx>
            <c:strRef>
              <c:f>Sheet1!$E$1</c:f>
              <c:strCache>
                <c:ptCount val="1"/>
                <c:pt idx="0">
                  <c:v>Somewhat difficult</c:v>
                </c:pt>
              </c:strCache>
            </c:strRef>
          </c:tx>
          <c:spPr>
            <a:solidFill>
              <a:schemeClr val="accent5">
                <a:lumMod val="60000"/>
                <a:lumOff val="40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Sheet1!$E$2:$E$4</c:f>
              <c:numCache>
                <c:formatCode>0.0%</c:formatCode>
                <c:ptCount val="3"/>
                <c:pt idx="0">
                  <c:v>1.0101010101010102E-2</c:v>
                </c:pt>
                <c:pt idx="1">
                  <c:v>6.0606060606060608E-2</c:v>
                </c:pt>
                <c:pt idx="2">
                  <c:v>0</c:v>
                </c:pt>
              </c:numCache>
            </c:numRef>
          </c:val>
          <c:extLst>
            <c:ext xmlns:c16="http://schemas.microsoft.com/office/drawing/2014/chart" uri="{C3380CC4-5D6E-409C-BE32-E72D297353CC}">
              <c16:uniqueId val="{00000003-B0B4-4F29-A7EA-3B121BA33850}"/>
            </c:ext>
          </c:extLst>
        </c:ser>
        <c:ser>
          <c:idx val="4"/>
          <c:order val="4"/>
          <c:tx>
            <c:strRef>
              <c:f>Sheet1!$F$1</c:f>
              <c:strCache>
                <c:ptCount val="1"/>
                <c:pt idx="0">
                  <c:v>Very difficult</c:v>
                </c:pt>
              </c:strCache>
            </c:strRef>
          </c:tx>
          <c:spPr>
            <a:solidFill>
              <a:schemeClr val="accent3">
                <a:lumMod val="40000"/>
                <a:lumOff val="60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Sheet1!$F$2:$F$4</c:f>
              <c:numCache>
                <c:formatCode>0.0%</c:formatCode>
                <c:ptCount val="3"/>
                <c:pt idx="0">
                  <c:v>0</c:v>
                </c:pt>
                <c:pt idx="1">
                  <c:v>0</c:v>
                </c:pt>
                <c:pt idx="2">
                  <c:v>0</c:v>
                </c:pt>
              </c:numCache>
            </c:numRef>
          </c:val>
          <c:extLst>
            <c:ext xmlns:c16="http://schemas.microsoft.com/office/drawing/2014/chart" uri="{C3380CC4-5D6E-409C-BE32-E72D297353CC}">
              <c16:uniqueId val="{00000004-B0B4-4F29-A7EA-3B121BA33850}"/>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800">
          <a:solidFill>
            <a:schemeClr val="tx1"/>
          </a:solidFill>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r>
              <a:rPr lang="en-US" sz="2000" dirty="0"/>
              <a:t>MIS-3-4 (n=200)</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5134645115423534"/>
          <c:y val="0.280031969447187"/>
          <c:w val="0.81111853273284473"/>
          <c:h val="0.53570739790640709"/>
        </c:manualLayout>
      </c:layout>
      <c:barChart>
        <c:barDir val="col"/>
        <c:grouping val="stacked"/>
        <c:varyColors val="0"/>
        <c:ser>
          <c:idx val="0"/>
          <c:order val="0"/>
          <c:tx>
            <c:strRef>
              <c:f>Sheet1!$B$1</c:f>
              <c:strCache>
                <c:ptCount val="1"/>
                <c:pt idx="0">
                  <c:v>Not at all burdensome</c:v>
                </c:pt>
              </c:strCache>
            </c:strRef>
          </c:tx>
          <c:spPr>
            <a:solidFill>
              <a:schemeClr val="accent1"/>
            </a:solidFill>
            <a:ln>
              <a:noFill/>
            </a:ln>
            <a:effectLst/>
          </c:spPr>
          <c:invertIfNegative val="0"/>
          <c:cat>
            <c:strRef>
              <c:f>Sheet1!$A$2:$A$4</c:f>
              <c:strCache>
                <c:ptCount val="3"/>
                <c:pt idx="0">
                  <c:v>Stayed Web Mode</c:v>
                </c:pt>
                <c:pt idx="1">
                  <c:v>Switched to CAPI/CATI</c:v>
                </c:pt>
                <c:pt idx="2">
                  <c:v>No Response Next MIS</c:v>
                </c:pt>
              </c:strCache>
            </c:strRef>
          </c:cat>
          <c:val>
            <c:numRef>
              <c:f>Sheet1!$B$2:$B$4</c:f>
              <c:numCache>
                <c:formatCode>0.0%</c:formatCode>
                <c:ptCount val="3"/>
                <c:pt idx="0">
                  <c:v>0.81502890173410403</c:v>
                </c:pt>
                <c:pt idx="1">
                  <c:v>0.8571428571428571</c:v>
                </c:pt>
                <c:pt idx="2">
                  <c:v>0.7407407407407407</c:v>
                </c:pt>
              </c:numCache>
            </c:numRef>
          </c:val>
          <c:extLst>
            <c:ext xmlns:c16="http://schemas.microsoft.com/office/drawing/2014/chart" uri="{C3380CC4-5D6E-409C-BE32-E72D297353CC}">
              <c16:uniqueId val="{00000000-9261-4F61-8E75-2CD314D0FF65}"/>
            </c:ext>
          </c:extLst>
        </c:ser>
        <c:ser>
          <c:idx val="1"/>
          <c:order val="1"/>
          <c:tx>
            <c:strRef>
              <c:f>Sheet1!$C$1</c:f>
              <c:strCache>
                <c:ptCount val="1"/>
                <c:pt idx="0">
                  <c:v>A little burdensome</c:v>
                </c:pt>
              </c:strCache>
            </c:strRef>
          </c:tx>
          <c:spPr>
            <a:solidFill>
              <a:schemeClr val="tx1">
                <a:lumMod val="25000"/>
                <a:lumOff val="75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Sheet1!$C$2:$C$4</c:f>
              <c:numCache>
                <c:formatCode>0.0%</c:formatCode>
                <c:ptCount val="3"/>
                <c:pt idx="0">
                  <c:v>0.14450867052023122</c:v>
                </c:pt>
                <c:pt idx="1">
                  <c:v>0.14285714285714285</c:v>
                </c:pt>
                <c:pt idx="2">
                  <c:v>0.14814814814814814</c:v>
                </c:pt>
              </c:numCache>
            </c:numRef>
          </c:val>
          <c:extLst>
            <c:ext xmlns:c16="http://schemas.microsoft.com/office/drawing/2014/chart" uri="{C3380CC4-5D6E-409C-BE32-E72D297353CC}">
              <c16:uniqueId val="{00000001-9261-4F61-8E75-2CD314D0FF65}"/>
            </c:ext>
          </c:extLst>
        </c:ser>
        <c:ser>
          <c:idx val="2"/>
          <c:order val="2"/>
          <c:tx>
            <c:strRef>
              <c:f>Sheet1!$D$1</c:f>
              <c:strCache>
                <c:ptCount val="1"/>
                <c:pt idx="0">
                  <c:v>Somewhat burdensome</c:v>
                </c:pt>
              </c:strCache>
            </c:strRef>
          </c:tx>
          <c:spPr>
            <a:solidFill>
              <a:schemeClr val="tx1">
                <a:lumMod val="10000"/>
                <a:lumOff val="90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Sheet1!$D$2:$D$4</c:f>
              <c:numCache>
                <c:formatCode>0.0%</c:formatCode>
                <c:ptCount val="3"/>
                <c:pt idx="0">
                  <c:v>2.8901734104046242E-2</c:v>
                </c:pt>
                <c:pt idx="1">
                  <c:v>0</c:v>
                </c:pt>
                <c:pt idx="2">
                  <c:v>7.407407407407407E-2</c:v>
                </c:pt>
              </c:numCache>
            </c:numRef>
          </c:val>
          <c:extLst>
            <c:ext xmlns:c16="http://schemas.microsoft.com/office/drawing/2014/chart" uri="{C3380CC4-5D6E-409C-BE32-E72D297353CC}">
              <c16:uniqueId val="{00000002-9261-4F61-8E75-2CD314D0FF65}"/>
            </c:ext>
          </c:extLst>
        </c:ser>
        <c:ser>
          <c:idx val="3"/>
          <c:order val="3"/>
          <c:tx>
            <c:strRef>
              <c:f>Sheet1!$E$1</c:f>
              <c:strCache>
                <c:ptCount val="1"/>
                <c:pt idx="0">
                  <c:v>Very burdensome</c:v>
                </c:pt>
              </c:strCache>
            </c:strRef>
          </c:tx>
          <c:spPr>
            <a:solidFill>
              <a:schemeClr val="accent5">
                <a:lumMod val="60000"/>
                <a:lumOff val="40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Sheet1!$E$2:$E$4</c:f>
              <c:numCache>
                <c:formatCode>0.0%</c:formatCode>
                <c:ptCount val="3"/>
                <c:pt idx="0">
                  <c:v>1.1560693641618497E-2</c:v>
                </c:pt>
                <c:pt idx="1">
                  <c:v>0</c:v>
                </c:pt>
                <c:pt idx="2">
                  <c:v>3.7037037037037035E-2</c:v>
                </c:pt>
              </c:numCache>
            </c:numRef>
          </c:val>
          <c:extLst>
            <c:ext xmlns:c16="http://schemas.microsoft.com/office/drawing/2014/chart" uri="{C3380CC4-5D6E-409C-BE32-E72D297353CC}">
              <c16:uniqueId val="{00000003-9261-4F61-8E75-2CD314D0FF65}"/>
            </c:ext>
          </c:extLst>
        </c:ser>
        <c:ser>
          <c:idx val="4"/>
          <c:order val="4"/>
          <c:tx>
            <c:strRef>
              <c:f>Sheet1!$F$1</c:f>
              <c:strCache>
                <c:ptCount val="1"/>
                <c:pt idx="0">
                  <c:v>Extremely burdensome</c:v>
                </c:pt>
              </c:strCache>
            </c:strRef>
          </c:tx>
          <c:spPr>
            <a:solidFill>
              <a:schemeClr val="accent3">
                <a:lumMod val="40000"/>
                <a:lumOff val="60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Sheet1!$F$2:$F$4</c:f>
              <c:numCache>
                <c:formatCode>0.0%</c:formatCode>
                <c:ptCount val="3"/>
                <c:pt idx="0">
                  <c:v>0</c:v>
                </c:pt>
                <c:pt idx="1">
                  <c:v>0</c:v>
                </c:pt>
                <c:pt idx="2">
                  <c:v>0</c:v>
                </c:pt>
              </c:numCache>
            </c:numRef>
          </c:val>
          <c:extLst>
            <c:ext xmlns:c16="http://schemas.microsoft.com/office/drawing/2014/chart" uri="{C3380CC4-5D6E-409C-BE32-E72D297353CC}">
              <c16:uniqueId val="{00000004-9261-4F61-8E75-2CD314D0FF65}"/>
            </c:ext>
          </c:extLst>
        </c:ser>
        <c:ser>
          <c:idx val="5"/>
          <c:order val="5"/>
          <c:tx>
            <c:strRef>
              <c:f>Sheet1!$G$1</c:f>
              <c:strCache>
                <c:ptCount val="1"/>
                <c:pt idx="0">
                  <c:v>Don't know</c:v>
                </c:pt>
              </c:strCache>
            </c:strRef>
          </c:tx>
          <c:spPr>
            <a:solidFill>
              <a:schemeClr val="accent2">
                <a:lumMod val="60000"/>
                <a:lumOff val="40000"/>
              </a:schemeClr>
            </a:solidFill>
            <a:ln>
              <a:noFill/>
            </a:ln>
            <a:effectLst/>
          </c:spPr>
          <c:invertIfNegative val="0"/>
          <c:cat>
            <c:strRef>
              <c:f>Sheet1!$A$2:$A$4</c:f>
              <c:strCache>
                <c:ptCount val="3"/>
                <c:pt idx="0">
                  <c:v>Stayed Web Mode</c:v>
                </c:pt>
                <c:pt idx="1">
                  <c:v>Switched to CAPI/CATI</c:v>
                </c:pt>
                <c:pt idx="2">
                  <c:v>No Response Next MIS</c:v>
                </c:pt>
              </c:strCache>
            </c:strRef>
          </c:cat>
          <c:val>
            <c:numRef>
              <c:f>Sheet1!$G$2:$G$4</c:f>
              <c:numCache>
                <c:formatCode>General</c:formatCode>
                <c:ptCount val="3"/>
              </c:numCache>
            </c:numRef>
          </c:val>
          <c:extLst>
            <c:ext xmlns:c16="http://schemas.microsoft.com/office/drawing/2014/chart" uri="{C3380CC4-5D6E-409C-BE32-E72D297353CC}">
              <c16:uniqueId val="{00000005-9261-4F61-8E75-2CD314D0FF65}"/>
            </c:ext>
          </c:extLst>
        </c:ser>
        <c:ser>
          <c:idx val="6"/>
          <c:order val="6"/>
          <c:tx>
            <c:strRef>
              <c:f>Sheet1!$H$1</c:f>
              <c:strCache>
                <c:ptCount val="1"/>
                <c:pt idx="0">
                  <c:v>Refusal</c:v>
                </c:pt>
              </c:strCache>
            </c:strRef>
          </c:tx>
          <c:spPr>
            <a:solidFill>
              <a:schemeClr val="accent3"/>
            </a:solidFill>
            <a:ln>
              <a:noFill/>
            </a:ln>
            <a:effectLst/>
          </c:spPr>
          <c:invertIfNegative val="0"/>
          <c:cat>
            <c:strRef>
              <c:f>Sheet1!$A$2:$A$4</c:f>
              <c:strCache>
                <c:ptCount val="3"/>
                <c:pt idx="0">
                  <c:v>Stayed Web Mode</c:v>
                </c:pt>
                <c:pt idx="1">
                  <c:v>Switched to CAPI/CATI</c:v>
                </c:pt>
                <c:pt idx="2">
                  <c:v>No Response Next MIS</c:v>
                </c:pt>
              </c:strCache>
            </c:strRef>
          </c:cat>
          <c:val>
            <c:numRef>
              <c:f>Sheet1!$H$2:$H$4</c:f>
              <c:numCache>
                <c:formatCode>General</c:formatCode>
                <c:ptCount val="3"/>
              </c:numCache>
            </c:numRef>
          </c:val>
          <c:extLst>
            <c:ext xmlns:c16="http://schemas.microsoft.com/office/drawing/2014/chart" uri="{C3380CC4-5D6E-409C-BE32-E72D297353CC}">
              <c16:uniqueId val="{00000006-9261-4F61-8E75-2CD314D0FF65}"/>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800">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dirty="0"/>
              <a:t>MIS-2 (n=1000)</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5134645115423534"/>
          <c:y val="0.28957471418101965"/>
          <c:w val="0.81111853273284473"/>
          <c:h val="0.51430084241647345"/>
        </c:manualLayout>
      </c:layout>
      <c:barChart>
        <c:barDir val="col"/>
        <c:grouping val="stacked"/>
        <c:varyColors val="0"/>
        <c:ser>
          <c:idx val="0"/>
          <c:order val="0"/>
          <c:tx>
            <c:strRef>
              <c:f>Sheet1!$B$1</c:f>
              <c:strCache>
                <c:ptCount val="1"/>
                <c:pt idx="0">
                  <c:v>Not at all burdensome</c:v>
                </c:pt>
              </c:strCache>
            </c:strRef>
          </c:tx>
          <c:spPr>
            <a:solidFill>
              <a:schemeClr val="accent1"/>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Sheet1!$B$2:$B$4</c:f>
              <c:numCache>
                <c:formatCode>0.0%</c:formatCode>
                <c:ptCount val="3"/>
                <c:pt idx="0">
                  <c:v>0.74554707379134855</c:v>
                </c:pt>
                <c:pt idx="1">
                  <c:v>0.76012461059190028</c:v>
                </c:pt>
                <c:pt idx="2">
                  <c:v>0.60841423948220064</c:v>
                </c:pt>
              </c:numCache>
            </c:numRef>
          </c:val>
          <c:extLst>
            <c:ext xmlns:c16="http://schemas.microsoft.com/office/drawing/2014/chart" uri="{C3380CC4-5D6E-409C-BE32-E72D297353CC}">
              <c16:uniqueId val="{00000000-B0B4-4F29-A7EA-3B121BA33850}"/>
            </c:ext>
          </c:extLst>
        </c:ser>
        <c:ser>
          <c:idx val="1"/>
          <c:order val="1"/>
          <c:tx>
            <c:strRef>
              <c:f>Sheet1!$C$1</c:f>
              <c:strCache>
                <c:ptCount val="1"/>
                <c:pt idx="0">
                  <c:v>A little burdensome</c:v>
                </c:pt>
              </c:strCache>
            </c:strRef>
          </c:tx>
          <c:spPr>
            <a:solidFill>
              <a:schemeClr val="tx1">
                <a:lumMod val="25000"/>
                <a:lumOff val="75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Sheet1!$C$2:$C$4</c:f>
              <c:numCache>
                <c:formatCode>0.0%</c:formatCode>
                <c:ptCount val="3"/>
                <c:pt idx="0">
                  <c:v>0.1475826972010178</c:v>
                </c:pt>
                <c:pt idx="1">
                  <c:v>0.13395638629283488</c:v>
                </c:pt>
                <c:pt idx="2">
                  <c:v>0.28802588996763756</c:v>
                </c:pt>
              </c:numCache>
            </c:numRef>
          </c:val>
          <c:extLst>
            <c:ext xmlns:c16="http://schemas.microsoft.com/office/drawing/2014/chart" uri="{C3380CC4-5D6E-409C-BE32-E72D297353CC}">
              <c16:uniqueId val="{00000001-B0B4-4F29-A7EA-3B121BA33850}"/>
            </c:ext>
          </c:extLst>
        </c:ser>
        <c:ser>
          <c:idx val="2"/>
          <c:order val="2"/>
          <c:tx>
            <c:strRef>
              <c:f>Sheet1!$D$1</c:f>
              <c:strCache>
                <c:ptCount val="1"/>
                <c:pt idx="0">
                  <c:v>Somewhat burdensome</c:v>
                </c:pt>
              </c:strCache>
            </c:strRef>
          </c:tx>
          <c:spPr>
            <a:solidFill>
              <a:schemeClr val="tx1">
                <a:lumMod val="10000"/>
                <a:lumOff val="9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Sheet1!$D$2:$D$4</c:f>
              <c:numCache>
                <c:formatCode>0.0%</c:formatCode>
                <c:ptCount val="3"/>
                <c:pt idx="0">
                  <c:v>7.3791348600508899E-2</c:v>
                </c:pt>
                <c:pt idx="1">
                  <c:v>8.4112149532710276E-2</c:v>
                </c:pt>
                <c:pt idx="2">
                  <c:v>8.4142394822006472E-2</c:v>
                </c:pt>
              </c:numCache>
            </c:numRef>
          </c:val>
          <c:extLst>
            <c:ext xmlns:c16="http://schemas.microsoft.com/office/drawing/2014/chart" uri="{C3380CC4-5D6E-409C-BE32-E72D297353CC}">
              <c16:uniqueId val="{00000002-B0B4-4F29-A7EA-3B121BA33850}"/>
            </c:ext>
          </c:extLst>
        </c:ser>
        <c:ser>
          <c:idx val="3"/>
          <c:order val="3"/>
          <c:tx>
            <c:strRef>
              <c:f>Sheet1!$E$1</c:f>
              <c:strCache>
                <c:ptCount val="1"/>
                <c:pt idx="0">
                  <c:v>Very burdensome</c:v>
                </c:pt>
              </c:strCache>
            </c:strRef>
          </c:tx>
          <c:spPr>
            <a:solidFill>
              <a:schemeClr val="accent5">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Sheet1!$E$2:$E$4</c:f>
              <c:numCache>
                <c:formatCode>0.0%</c:formatCode>
                <c:ptCount val="3"/>
                <c:pt idx="0">
                  <c:v>5.0890585241730284E-3</c:v>
                </c:pt>
                <c:pt idx="1">
                  <c:v>1.2461059190031152E-2</c:v>
                </c:pt>
                <c:pt idx="2">
                  <c:v>1.2944983818770227E-2</c:v>
                </c:pt>
              </c:numCache>
            </c:numRef>
          </c:val>
          <c:extLst>
            <c:ext xmlns:c16="http://schemas.microsoft.com/office/drawing/2014/chart" uri="{C3380CC4-5D6E-409C-BE32-E72D297353CC}">
              <c16:uniqueId val="{00000003-B0B4-4F29-A7EA-3B121BA33850}"/>
            </c:ext>
          </c:extLst>
        </c:ser>
        <c:ser>
          <c:idx val="4"/>
          <c:order val="4"/>
          <c:tx>
            <c:strRef>
              <c:f>Sheet1!$F$1</c:f>
              <c:strCache>
                <c:ptCount val="1"/>
                <c:pt idx="0">
                  <c:v>Extremely burdensome</c:v>
                </c:pt>
              </c:strCache>
            </c:strRef>
          </c:tx>
          <c:spPr>
            <a:solidFill>
              <a:schemeClr val="accent3">
                <a:lumMod val="40000"/>
                <a:lumOff val="6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Sheet1!$F$2:$F$4</c:f>
              <c:numCache>
                <c:formatCode>0.0%</c:formatCode>
                <c:ptCount val="3"/>
                <c:pt idx="0">
                  <c:v>2.7989821882951654E-2</c:v>
                </c:pt>
                <c:pt idx="1">
                  <c:v>9.3457943925233638E-3</c:v>
                </c:pt>
                <c:pt idx="2">
                  <c:v>6.4724919093851136E-3</c:v>
                </c:pt>
              </c:numCache>
            </c:numRef>
          </c:val>
          <c:extLst>
            <c:ext xmlns:c16="http://schemas.microsoft.com/office/drawing/2014/chart" uri="{C3380CC4-5D6E-409C-BE32-E72D297353CC}">
              <c16:uniqueId val="{00000004-B0B4-4F29-A7EA-3B121BA33850}"/>
            </c:ext>
          </c:extLst>
        </c:ser>
        <c:ser>
          <c:idx val="5"/>
          <c:order val="5"/>
          <c:tx>
            <c:strRef>
              <c:f>Sheet1!$G$1</c:f>
              <c:strCache>
                <c:ptCount val="1"/>
                <c:pt idx="0">
                  <c:v>Don't know</c:v>
                </c:pt>
              </c:strCache>
            </c:strRef>
          </c:tx>
          <c:spPr>
            <a:solidFill>
              <a:schemeClr val="accent2">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Sheet1!$G$2:$G$4</c:f>
              <c:numCache>
                <c:formatCode>0.0%</c:formatCode>
                <c:ptCount val="3"/>
                <c:pt idx="0">
                  <c:v>1</c:v>
                </c:pt>
                <c:pt idx="1">
                  <c:v>1</c:v>
                </c:pt>
                <c:pt idx="2">
                  <c:v>1</c:v>
                </c:pt>
              </c:numCache>
            </c:numRef>
          </c:val>
          <c:extLst>
            <c:ext xmlns:c16="http://schemas.microsoft.com/office/drawing/2014/chart" uri="{C3380CC4-5D6E-409C-BE32-E72D297353CC}">
              <c16:uniqueId val="{00000005-B0B4-4F29-A7EA-3B121BA33850}"/>
            </c:ext>
          </c:extLst>
        </c:ser>
        <c:ser>
          <c:idx val="6"/>
          <c:order val="6"/>
          <c:tx>
            <c:strRef>
              <c:f>Sheet1!$H$1</c:f>
              <c:strCache>
                <c:ptCount val="1"/>
                <c:pt idx="0">
                  <c:v>Refusal</c:v>
                </c:pt>
              </c:strCache>
            </c:strRef>
          </c:tx>
          <c:spPr>
            <a:solidFill>
              <a:schemeClr val="accent3"/>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Sheet1!$H$2:$H$4</c:f>
              <c:numCache>
                <c:formatCode>General</c:formatCode>
                <c:ptCount val="3"/>
              </c:numCache>
            </c:numRef>
          </c:val>
          <c:extLst>
            <c:ext xmlns:c16="http://schemas.microsoft.com/office/drawing/2014/chart" uri="{C3380CC4-5D6E-409C-BE32-E72D297353CC}">
              <c16:uniqueId val="{00000006-B0B4-4F29-A7EA-3B121BA33850}"/>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dirty="0"/>
              <a:t>MIS-3 (n=850)</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5134645115423534"/>
          <c:y val="0.280031969447187"/>
          <c:w val="0.81111853273284473"/>
          <c:h val="0.52384358715030599"/>
        </c:manualLayout>
      </c:layout>
      <c:barChart>
        <c:barDir val="col"/>
        <c:grouping val="stacked"/>
        <c:varyColors val="0"/>
        <c:ser>
          <c:idx val="0"/>
          <c:order val="0"/>
          <c:tx>
            <c:strRef>
              <c:f>Sheet1!$B$1</c:f>
              <c:strCache>
                <c:ptCount val="1"/>
                <c:pt idx="0">
                  <c:v>Not at all burdensome</c:v>
                </c:pt>
              </c:strCache>
            </c:strRef>
          </c:tx>
          <c:spPr>
            <a:solidFill>
              <a:schemeClr val="accent1"/>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Sheet1!$B$2:$B$4</c:f>
              <c:numCache>
                <c:formatCode>0.0%</c:formatCode>
                <c:ptCount val="3"/>
                <c:pt idx="0">
                  <c:v>0.7443820224719101</c:v>
                </c:pt>
                <c:pt idx="1">
                  <c:v>0.76923076923076927</c:v>
                </c:pt>
                <c:pt idx="2">
                  <c:v>0.71951219512195119</c:v>
                </c:pt>
              </c:numCache>
            </c:numRef>
          </c:val>
          <c:extLst>
            <c:ext xmlns:c16="http://schemas.microsoft.com/office/drawing/2014/chart" uri="{C3380CC4-5D6E-409C-BE32-E72D297353CC}">
              <c16:uniqueId val="{00000000-9261-4F61-8E75-2CD314D0FF65}"/>
            </c:ext>
          </c:extLst>
        </c:ser>
        <c:ser>
          <c:idx val="1"/>
          <c:order val="1"/>
          <c:tx>
            <c:strRef>
              <c:f>Sheet1!$C$1</c:f>
              <c:strCache>
                <c:ptCount val="1"/>
                <c:pt idx="0">
                  <c:v>A little burdensome</c:v>
                </c:pt>
              </c:strCache>
            </c:strRef>
          </c:tx>
          <c:spPr>
            <a:solidFill>
              <a:schemeClr val="tx1">
                <a:lumMod val="25000"/>
                <a:lumOff val="75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Sheet1!$C$2:$C$4</c:f>
              <c:numCache>
                <c:formatCode>0.0%</c:formatCode>
                <c:ptCount val="3"/>
                <c:pt idx="0">
                  <c:v>0.16853932584269662</c:v>
                </c:pt>
                <c:pt idx="1">
                  <c:v>0.16153846153846155</c:v>
                </c:pt>
                <c:pt idx="2">
                  <c:v>0.22764227642276422</c:v>
                </c:pt>
              </c:numCache>
            </c:numRef>
          </c:val>
          <c:extLst>
            <c:ext xmlns:c16="http://schemas.microsoft.com/office/drawing/2014/chart" uri="{C3380CC4-5D6E-409C-BE32-E72D297353CC}">
              <c16:uniqueId val="{00000001-9261-4F61-8E75-2CD314D0FF65}"/>
            </c:ext>
          </c:extLst>
        </c:ser>
        <c:ser>
          <c:idx val="2"/>
          <c:order val="2"/>
          <c:tx>
            <c:strRef>
              <c:f>Sheet1!$D$1</c:f>
              <c:strCache>
                <c:ptCount val="1"/>
                <c:pt idx="0">
                  <c:v>Somewhat burdensome</c:v>
                </c:pt>
              </c:strCache>
            </c:strRef>
          </c:tx>
          <c:spPr>
            <a:solidFill>
              <a:schemeClr val="tx1">
                <a:lumMod val="10000"/>
                <a:lumOff val="9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Sheet1!$D$2:$D$4</c:f>
              <c:numCache>
                <c:formatCode>0.0%</c:formatCode>
                <c:ptCount val="3"/>
                <c:pt idx="0">
                  <c:v>5.3370786516853931E-2</c:v>
                </c:pt>
                <c:pt idx="1">
                  <c:v>6.5384615384615388E-2</c:v>
                </c:pt>
                <c:pt idx="2">
                  <c:v>3.2520325203252036E-2</c:v>
                </c:pt>
              </c:numCache>
            </c:numRef>
          </c:val>
          <c:extLst>
            <c:ext xmlns:c16="http://schemas.microsoft.com/office/drawing/2014/chart" uri="{C3380CC4-5D6E-409C-BE32-E72D297353CC}">
              <c16:uniqueId val="{00000002-9261-4F61-8E75-2CD314D0FF65}"/>
            </c:ext>
          </c:extLst>
        </c:ser>
        <c:ser>
          <c:idx val="3"/>
          <c:order val="3"/>
          <c:tx>
            <c:strRef>
              <c:f>Sheet1!$E$1</c:f>
              <c:strCache>
                <c:ptCount val="1"/>
                <c:pt idx="0">
                  <c:v>Very burdensome</c:v>
                </c:pt>
              </c:strCache>
            </c:strRef>
          </c:tx>
          <c:spPr>
            <a:solidFill>
              <a:schemeClr val="accent5">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Sheet1!$E$2:$E$4</c:f>
              <c:numCache>
                <c:formatCode>0.0%</c:formatCode>
                <c:ptCount val="3"/>
                <c:pt idx="0">
                  <c:v>1.9662921348314606E-2</c:v>
                </c:pt>
                <c:pt idx="1">
                  <c:v>0</c:v>
                </c:pt>
                <c:pt idx="2">
                  <c:v>8.130081300813009E-3</c:v>
                </c:pt>
              </c:numCache>
            </c:numRef>
          </c:val>
          <c:extLst>
            <c:ext xmlns:c16="http://schemas.microsoft.com/office/drawing/2014/chart" uri="{C3380CC4-5D6E-409C-BE32-E72D297353CC}">
              <c16:uniqueId val="{00000003-9261-4F61-8E75-2CD314D0FF65}"/>
            </c:ext>
          </c:extLst>
        </c:ser>
        <c:ser>
          <c:idx val="4"/>
          <c:order val="4"/>
          <c:tx>
            <c:strRef>
              <c:f>Sheet1!$F$1</c:f>
              <c:strCache>
                <c:ptCount val="1"/>
                <c:pt idx="0">
                  <c:v>Extremely burdensome</c:v>
                </c:pt>
              </c:strCache>
            </c:strRef>
          </c:tx>
          <c:spPr>
            <a:solidFill>
              <a:schemeClr val="accent3">
                <a:lumMod val="40000"/>
                <a:lumOff val="6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Sheet1!$F$2:$F$4</c:f>
              <c:numCache>
                <c:formatCode>0.0%</c:formatCode>
                <c:ptCount val="3"/>
                <c:pt idx="0">
                  <c:v>1.4044943820224719E-2</c:v>
                </c:pt>
                <c:pt idx="1">
                  <c:v>3.8461538461538464E-3</c:v>
                </c:pt>
                <c:pt idx="2">
                  <c:v>1.2195121951219513E-2</c:v>
                </c:pt>
              </c:numCache>
            </c:numRef>
          </c:val>
          <c:extLst>
            <c:ext xmlns:c16="http://schemas.microsoft.com/office/drawing/2014/chart" uri="{C3380CC4-5D6E-409C-BE32-E72D297353CC}">
              <c16:uniqueId val="{00000004-9261-4F61-8E75-2CD314D0FF65}"/>
            </c:ext>
          </c:extLst>
        </c:ser>
        <c:ser>
          <c:idx val="5"/>
          <c:order val="5"/>
          <c:tx>
            <c:strRef>
              <c:f>Sheet1!$G$1</c:f>
              <c:strCache>
                <c:ptCount val="1"/>
                <c:pt idx="0">
                  <c:v>Don't know</c:v>
                </c:pt>
              </c:strCache>
            </c:strRef>
          </c:tx>
          <c:spPr>
            <a:solidFill>
              <a:schemeClr val="accent2">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Sheet1!$G$2:$G$4</c:f>
              <c:numCache>
                <c:formatCode>General</c:formatCode>
                <c:ptCount val="3"/>
              </c:numCache>
            </c:numRef>
          </c:val>
          <c:extLst>
            <c:ext xmlns:c16="http://schemas.microsoft.com/office/drawing/2014/chart" uri="{C3380CC4-5D6E-409C-BE32-E72D297353CC}">
              <c16:uniqueId val="{00000005-9261-4F61-8E75-2CD314D0FF65}"/>
            </c:ext>
          </c:extLst>
        </c:ser>
        <c:ser>
          <c:idx val="6"/>
          <c:order val="6"/>
          <c:tx>
            <c:strRef>
              <c:f>Sheet1!$H$1</c:f>
              <c:strCache>
                <c:ptCount val="1"/>
                <c:pt idx="0">
                  <c:v>Refusal</c:v>
                </c:pt>
              </c:strCache>
            </c:strRef>
          </c:tx>
          <c:spPr>
            <a:solidFill>
              <a:schemeClr val="accent3"/>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Sheet1!$H$2:$H$4</c:f>
              <c:numCache>
                <c:formatCode>General</c:formatCode>
                <c:ptCount val="3"/>
              </c:numCache>
            </c:numRef>
          </c:val>
          <c:extLst>
            <c:ext xmlns:c16="http://schemas.microsoft.com/office/drawing/2014/chart" uri="{C3380CC4-5D6E-409C-BE32-E72D297353CC}">
              <c16:uniqueId val="{00000006-9261-4F61-8E75-2CD314D0FF65}"/>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dirty="0"/>
              <a:t>MIS-2 (n=1000)</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5134645115423534"/>
          <c:y val="0.28957471418101965"/>
          <c:w val="0.81111853273284473"/>
          <c:h val="0.51430084241647345"/>
        </c:manualLayout>
      </c:layout>
      <c:barChart>
        <c:barDir val="col"/>
        <c:grouping val="stacked"/>
        <c:varyColors val="0"/>
        <c:ser>
          <c:idx val="0"/>
          <c:order val="0"/>
          <c:tx>
            <c:strRef>
              <c:f>Sheet1!$B$1</c:f>
              <c:strCache>
                <c:ptCount val="1"/>
                <c:pt idx="0">
                  <c:v>Not at all burdensome</c:v>
                </c:pt>
              </c:strCache>
            </c:strRef>
          </c:tx>
          <c:spPr>
            <a:solidFill>
              <a:schemeClr val="accent1"/>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Sheet1!$B$2:$B$4</c:f>
              <c:numCache>
                <c:formatCode>0.0%</c:formatCode>
                <c:ptCount val="3"/>
                <c:pt idx="0">
                  <c:v>0.74554707379134855</c:v>
                </c:pt>
                <c:pt idx="1">
                  <c:v>0.76012461059190028</c:v>
                </c:pt>
                <c:pt idx="2">
                  <c:v>0.60841423948220064</c:v>
                </c:pt>
              </c:numCache>
            </c:numRef>
          </c:val>
          <c:extLst>
            <c:ext xmlns:c16="http://schemas.microsoft.com/office/drawing/2014/chart" uri="{C3380CC4-5D6E-409C-BE32-E72D297353CC}">
              <c16:uniqueId val="{00000000-B0B4-4F29-A7EA-3B121BA33850}"/>
            </c:ext>
          </c:extLst>
        </c:ser>
        <c:ser>
          <c:idx val="1"/>
          <c:order val="1"/>
          <c:tx>
            <c:strRef>
              <c:f>Sheet1!$C$1</c:f>
              <c:strCache>
                <c:ptCount val="1"/>
                <c:pt idx="0">
                  <c:v>A little burdensome</c:v>
                </c:pt>
              </c:strCache>
            </c:strRef>
          </c:tx>
          <c:spPr>
            <a:solidFill>
              <a:schemeClr val="tx1">
                <a:lumMod val="25000"/>
                <a:lumOff val="75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Sheet1!$C$2:$C$4</c:f>
              <c:numCache>
                <c:formatCode>0.0%</c:formatCode>
                <c:ptCount val="3"/>
                <c:pt idx="0">
                  <c:v>0.1475826972010178</c:v>
                </c:pt>
                <c:pt idx="1">
                  <c:v>0.13395638629283488</c:v>
                </c:pt>
                <c:pt idx="2">
                  <c:v>0.28802588996763756</c:v>
                </c:pt>
              </c:numCache>
            </c:numRef>
          </c:val>
          <c:extLst>
            <c:ext xmlns:c16="http://schemas.microsoft.com/office/drawing/2014/chart" uri="{C3380CC4-5D6E-409C-BE32-E72D297353CC}">
              <c16:uniqueId val="{00000001-B0B4-4F29-A7EA-3B121BA33850}"/>
            </c:ext>
          </c:extLst>
        </c:ser>
        <c:ser>
          <c:idx val="2"/>
          <c:order val="2"/>
          <c:tx>
            <c:strRef>
              <c:f>Sheet1!$D$1</c:f>
              <c:strCache>
                <c:ptCount val="1"/>
                <c:pt idx="0">
                  <c:v>Somewhat burdensome</c:v>
                </c:pt>
              </c:strCache>
            </c:strRef>
          </c:tx>
          <c:spPr>
            <a:solidFill>
              <a:schemeClr val="tx1">
                <a:lumMod val="10000"/>
                <a:lumOff val="9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Sheet1!$D$2:$D$4</c:f>
              <c:numCache>
                <c:formatCode>0.0%</c:formatCode>
                <c:ptCount val="3"/>
                <c:pt idx="0">
                  <c:v>7.3791348600508899E-2</c:v>
                </c:pt>
                <c:pt idx="1">
                  <c:v>8.4112149532710276E-2</c:v>
                </c:pt>
                <c:pt idx="2">
                  <c:v>8.4142394822006472E-2</c:v>
                </c:pt>
              </c:numCache>
            </c:numRef>
          </c:val>
          <c:extLst>
            <c:ext xmlns:c16="http://schemas.microsoft.com/office/drawing/2014/chart" uri="{C3380CC4-5D6E-409C-BE32-E72D297353CC}">
              <c16:uniqueId val="{00000002-B0B4-4F29-A7EA-3B121BA33850}"/>
            </c:ext>
          </c:extLst>
        </c:ser>
        <c:ser>
          <c:idx val="3"/>
          <c:order val="3"/>
          <c:tx>
            <c:strRef>
              <c:f>Sheet1!$E$1</c:f>
              <c:strCache>
                <c:ptCount val="1"/>
                <c:pt idx="0">
                  <c:v>Very burdensome</c:v>
                </c:pt>
              </c:strCache>
            </c:strRef>
          </c:tx>
          <c:spPr>
            <a:solidFill>
              <a:schemeClr val="accent5">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Sheet1!$E$2:$E$4</c:f>
              <c:numCache>
                <c:formatCode>0.0%</c:formatCode>
                <c:ptCount val="3"/>
                <c:pt idx="0">
                  <c:v>5.0890585241730284E-3</c:v>
                </c:pt>
                <c:pt idx="1">
                  <c:v>1.2461059190031152E-2</c:v>
                </c:pt>
                <c:pt idx="2">
                  <c:v>1.2944983818770227E-2</c:v>
                </c:pt>
              </c:numCache>
            </c:numRef>
          </c:val>
          <c:extLst>
            <c:ext xmlns:c16="http://schemas.microsoft.com/office/drawing/2014/chart" uri="{C3380CC4-5D6E-409C-BE32-E72D297353CC}">
              <c16:uniqueId val="{00000003-B0B4-4F29-A7EA-3B121BA33850}"/>
            </c:ext>
          </c:extLst>
        </c:ser>
        <c:ser>
          <c:idx val="4"/>
          <c:order val="4"/>
          <c:tx>
            <c:strRef>
              <c:f>Sheet1!$F$1</c:f>
              <c:strCache>
                <c:ptCount val="1"/>
                <c:pt idx="0">
                  <c:v>Extremely burdensome</c:v>
                </c:pt>
              </c:strCache>
            </c:strRef>
          </c:tx>
          <c:spPr>
            <a:solidFill>
              <a:schemeClr val="accent3">
                <a:lumMod val="40000"/>
                <a:lumOff val="6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Sheet1!$F$2:$F$4</c:f>
              <c:numCache>
                <c:formatCode>0.0%</c:formatCode>
                <c:ptCount val="3"/>
                <c:pt idx="0">
                  <c:v>2.7989821882951654E-2</c:v>
                </c:pt>
                <c:pt idx="1">
                  <c:v>9.3457943925233638E-3</c:v>
                </c:pt>
                <c:pt idx="2">
                  <c:v>6.4724919093851136E-3</c:v>
                </c:pt>
              </c:numCache>
            </c:numRef>
          </c:val>
          <c:extLst>
            <c:ext xmlns:c16="http://schemas.microsoft.com/office/drawing/2014/chart" uri="{C3380CC4-5D6E-409C-BE32-E72D297353CC}">
              <c16:uniqueId val="{00000004-B0B4-4F29-A7EA-3B121BA33850}"/>
            </c:ext>
          </c:extLst>
        </c:ser>
        <c:ser>
          <c:idx val="5"/>
          <c:order val="5"/>
          <c:tx>
            <c:strRef>
              <c:f>Sheet1!$G$1</c:f>
              <c:strCache>
                <c:ptCount val="1"/>
                <c:pt idx="0">
                  <c:v>Don't know</c:v>
                </c:pt>
              </c:strCache>
            </c:strRef>
          </c:tx>
          <c:spPr>
            <a:solidFill>
              <a:schemeClr val="accent2">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Sheet1!$G$2:$G$4</c:f>
              <c:numCache>
                <c:formatCode>0.0%</c:formatCode>
                <c:ptCount val="3"/>
                <c:pt idx="0">
                  <c:v>1</c:v>
                </c:pt>
                <c:pt idx="1">
                  <c:v>1</c:v>
                </c:pt>
                <c:pt idx="2">
                  <c:v>1</c:v>
                </c:pt>
              </c:numCache>
            </c:numRef>
          </c:val>
          <c:extLst>
            <c:ext xmlns:c16="http://schemas.microsoft.com/office/drawing/2014/chart" uri="{C3380CC4-5D6E-409C-BE32-E72D297353CC}">
              <c16:uniqueId val="{00000005-B0B4-4F29-A7EA-3B121BA33850}"/>
            </c:ext>
          </c:extLst>
        </c:ser>
        <c:ser>
          <c:idx val="6"/>
          <c:order val="6"/>
          <c:tx>
            <c:strRef>
              <c:f>Sheet1!$H$1</c:f>
              <c:strCache>
                <c:ptCount val="1"/>
                <c:pt idx="0">
                  <c:v>Refusal</c:v>
                </c:pt>
              </c:strCache>
            </c:strRef>
          </c:tx>
          <c:spPr>
            <a:solidFill>
              <a:schemeClr val="accent3"/>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Sheet1!$H$2:$H$4</c:f>
              <c:numCache>
                <c:formatCode>General</c:formatCode>
                <c:ptCount val="3"/>
              </c:numCache>
            </c:numRef>
          </c:val>
          <c:extLst>
            <c:ext xmlns:c16="http://schemas.microsoft.com/office/drawing/2014/chart" uri="{C3380CC4-5D6E-409C-BE32-E72D297353CC}">
              <c16:uniqueId val="{00000006-B0B4-4F29-A7EA-3B121BA33850}"/>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dirty="0"/>
              <a:t>MIS-3 (n=850)</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5134645115423534"/>
          <c:y val="0.280031969447187"/>
          <c:w val="0.81111853273284473"/>
          <c:h val="0.52384358715030599"/>
        </c:manualLayout>
      </c:layout>
      <c:barChart>
        <c:barDir val="col"/>
        <c:grouping val="stacked"/>
        <c:varyColors val="0"/>
        <c:ser>
          <c:idx val="0"/>
          <c:order val="0"/>
          <c:tx>
            <c:strRef>
              <c:f>Sheet1!$B$1</c:f>
              <c:strCache>
                <c:ptCount val="1"/>
                <c:pt idx="0">
                  <c:v>Not at all burdensome</c:v>
                </c:pt>
              </c:strCache>
            </c:strRef>
          </c:tx>
          <c:spPr>
            <a:solidFill>
              <a:schemeClr val="accent1"/>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Sheet1!$B$2:$B$4</c:f>
              <c:numCache>
                <c:formatCode>0.0%</c:formatCode>
                <c:ptCount val="3"/>
                <c:pt idx="0">
                  <c:v>0.7443820224719101</c:v>
                </c:pt>
                <c:pt idx="1">
                  <c:v>0.76923076923076927</c:v>
                </c:pt>
                <c:pt idx="2">
                  <c:v>0.71951219512195119</c:v>
                </c:pt>
              </c:numCache>
            </c:numRef>
          </c:val>
          <c:extLst>
            <c:ext xmlns:c16="http://schemas.microsoft.com/office/drawing/2014/chart" uri="{C3380CC4-5D6E-409C-BE32-E72D297353CC}">
              <c16:uniqueId val="{00000000-9261-4F61-8E75-2CD314D0FF65}"/>
            </c:ext>
          </c:extLst>
        </c:ser>
        <c:ser>
          <c:idx val="1"/>
          <c:order val="1"/>
          <c:tx>
            <c:strRef>
              <c:f>Sheet1!$C$1</c:f>
              <c:strCache>
                <c:ptCount val="1"/>
                <c:pt idx="0">
                  <c:v>A little burdensome</c:v>
                </c:pt>
              </c:strCache>
            </c:strRef>
          </c:tx>
          <c:spPr>
            <a:solidFill>
              <a:schemeClr val="tx1">
                <a:lumMod val="25000"/>
                <a:lumOff val="75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Sheet1!$C$2:$C$4</c:f>
              <c:numCache>
                <c:formatCode>0.0%</c:formatCode>
                <c:ptCount val="3"/>
                <c:pt idx="0">
                  <c:v>0.16853932584269662</c:v>
                </c:pt>
                <c:pt idx="1">
                  <c:v>0.16153846153846155</c:v>
                </c:pt>
                <c:pt idx="2">
                  <c:v>0.22764227642276422</c:v>
                </c:pt>
              </c:numCache>
            </c:numRef>
          </c:val>
          <c:extLst>
            <c:ext xmlns:c16="http://schemas.microsoft.com/office/drawing/2014/chart" uri="{C3380CC4-5D6E-409C-BE32-E72D297353CC}">
              <c16:uniqueId val="{00000001-9261-4F61-8E75-2CD314D0FF65}"/>
            </c:ext>
          </c:extLst>
        </c:ser>
        <c:ser>
          <c:idx val="2"/>
          <c:order val="2"/>
          <c:tx>
            <c:strRef>
              <c:f>Sheet1!$D$1</c:f>
              <c:strCache>
                <c:ptCount val="1"/>
                <c:pt idx="0">
                  <c:v>Somewhat burdensome</c:v>
                </c:pt>
              </c:strCache>
            </c:strRef>
          </c:tx>
          <c:spPr>
            <a:solidFill>
              <a:schemeClr val="tx1">
                <a:lumMod val="10000"/>
                <a:lumOff val="9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Sheet1!$D$2:$D$4</c:f>
              <c:numCache>
                <c:formatCode>0.0%</c:formatCode>
                <c:ptCount val="3"/>
                <c:pt idx="0">
                  <c:v>5.3370786516853931E-2</c:v>
                </c:pt>
                <c:pt idx="1">
                  <c:v>6.5384615384615388E-2</c:v>
                </c:pt>
                <c:pt idx="2">
                  <c:v>3.2520325203252036E-2</c:v>
                </c:pt>
              </c:numCache>
            </c:numRef>
          </c:val>
          <c:extLst>
            <c:ext xmlns:c16="http://schemas.microsoft.com/office/drawing/2014/chart" uri="{C3380CC4-5D6E-409C-BE32-E72D297353CC}">
              <c16:uniqueId val="{00000002-9261-4F61-8E75-2CD314D0FF65}"/>
            </c:ext>
          </c:extLst>
        </c:ser>
        <c:ser>
          <c:idx val="3"/>
          <c:order val="3"/>
          <c:tx>
            <c:strRef>
              <c:f>Sheet1!$E$1</c:f>
              <c:strCache>
                <c:ptCount val="1"/>
                <c:pt idx="0">
                  <c:v>Very burdensome</c:v>
                </c:pt>
              </c:strCache>
            </c:strRef>
          </c:tx>
          <c:spPr>
            <a:solidFill>
              <a:schemeClr val="accent5">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Sheet1!$E$2:$E$4</c:f>
              <c:numCache>
                <c:formatCode>0.0%</c:formatCode>
                <c:ptCount val="3"/>
                <c:pt idx="0">
                  <c:v>1.9662921348314606E-2</c:v>
                </c:pt>
                <c:pt idx="1">
                  <c:v>0</c:v>
                </c:pt>
                <c:pt idx="2">
                  <c:v>8.130081300813009E-3</c:v>
                </c:pt>
              </c:numCache>
            </c:numRef>
          </c:val>
          <c:extLst>
            <c:ext xmlns:c16="http://schemas.microsoft.com/office/drawing/2014/chart" uri="{C3380CC4-5D6E-409C-BE32-E72D297353CC}">
              <c16:uniqueId val="{00000003-9261-4F61-8E75-2CD314D0FF65}"/>
            </c:ext>
          </c:extLst>
        </c:ser>
        <c:ser>
          <c:idx val="4"/>
          <c:order val="4"/>
          <c:tx>
            <c:strRef>
              <c:f>Sheet1!$F$1</c:f>
              <c:strCache>
                <c:ptCount val="1"/>
                <c:pt idx="0">
                  <c:v>Extremely burdensome</c:v>
                </c:pt>
              </c:strCache>
            </c:strRef>
          </c:tx>
          <c:spPr>
            <a:solidFill>
              <a:schemeClr val="accent3">
                <a:lumMod val="40000"/>
                <a:lumOff val="6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Sheet1!$F$2:$F$4</c:f>
              <c:numCache>
                <c:formatCode>0.0%</c:formatCode>
                <c:ptCount val="3"/>
                <c:pt idx="0">
                  <c:v>1.4044943820224719E-2</c:v>
                </c:pt>
                <c:pt idx="1">
                  <c:v>3.8461538461538464E-3</c:v>
                </c:pt>
                <c:pt idx="2">
                  <c:v>1.2195121951219513E-2</c:v>
                </c:pt>
              </c:numCache>
            </c:numRef>
          </c:val>
          <c:extLst>
            <c:ext xmlns:c16="http://schemas.microsoft.com/office/drawing/2014/chart" uri="{C3380CC4-5D6E-409C-BE32-E72D297353CC}">
              <c16:uniqueId val="{00000004-9261-4F61-8E75-2CD314D0FF65}"/>
            </c:ext>
          </c:extLst>
        </c:ser>
        <c:ser>
          <c:idx val="5"/>
          <c:order val="5"/>
          <c:tx>
            <c:strRef>
              <c:f>Sheet1!$G$1</c:f>
              <c:strCache>
                <c:ptCount val="1"/>
                <c:pt idx="0">
                  <c:v>Don't know</c:v>
                </c:pt>
              </c:strCache>
            </c:strRef>
          </c:tx>
          <c:spPr>
            <a:solidFill>
              <a:schemeClr val="accent2">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Sheet1!$G$2:$G$4</c:f>
              <c:numCache>
                <c:formatCode>General</c:formatCode>
                <c:ptCount val="3"/>
              </c:numCache>
            </c:numRef>
          </c:val>
          <c:extLst>
            <c:ext xmlns:c16="http://schemas.microsoft.com/office/drawing/2014/chart" uri="{C3380CC4-5D6E-409C-BE32-E72D297353CC}">
              <c16:uniqueId val="{00000005-9261-4F61-8E75-2CD314D0FF65}"/>
            </c:ext>
          </c:extLst>
        </c:ser>
        <c:ser>
          <c:idx val="6"/>
          <c:order val="6"/>
          <c:tx>
            <c:strRef>
              <c:f>Sheet1!$H$1</c:f>
              <c:strCache>
                <c:ptCount val="1"/>
                <c:pt idx="0">
                  <c:v>Refusal</c:v>
                </c:pt>
              </c:strCache>
            </c:strRef>
          </c:tx>
          <c:spPr>
            <a:solidFill>
              <a:schemeClr val="accent3"/>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Sheet1!$H$2:$H$4</c:f>
              <c:numCache>
                <c:formatCode>General</c:formatCode>
                <c:ptCount val="3"/>
              </c:numCache>
            </c:numRef>
          </c:val>
          <c:extLst>
            <c:ext xmlns:c16="http://schemas.microsoft.com/office/drawing/2014/chart" uri="{C3380CC4-5D6E-409C-BE32-E72D297353CC}">
              <c16:uniqueId val="{00000006-9261-4F61-8E75-2CD314D0FF65}"/>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dirty="0"/>
              <a:t>MIS-4 (n=800)</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5134645115423534"/>
          <c:y val="0.27367013962463199"/>
          <c:w val="0.81111853273284473"/>
          <c:h val="0.53020541697286105"/>
        </c:manualLayout>
      </c:layout>
      <c:barChart>
        <c:barDir val="col"/>
        <c:grouping val="stacked"/>
        <c:varyColors val="0"/>
        <c:ser>
          <c:idx val="0"/>
          <c:order val="0"/>
          <c:tx>
            <c:strRef>
              <c:f>Sheet1!$B$1</c:f>
              <c:strCache>
                <c:ptCount val="1"/>
                <c:pt idx="0">
                  <c:v>Not at all burdensome</c:v>
                </c:pt>
              </c:strCache>
            </c:strRef>
          </c:tx>
          <c:spPr>
            <a:solidFill>
              <a:schemeClr val="accent1"/>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Sheet1!$B$2:$B$4</c:f>
              <c:numCache>
                <c:formatCode>0.0%</c:formatCode>
                <c:ptCount val="3"/>
                <c:pt idx="0">
                  <c:v>0.71299093655589119</c:v>
                </c:pt>
                <c:pt idx="1">
                  <c:v>0.73873873873873874</c:v>
                </c:pt>
                <c:pt idx="2">
                  <c:v>0.68260869565217386</c:v>
                </c:pt>
              </c:numCache>
            </c:numRef>
          </c:val>
          <c:extLst>
            <c:ext xmlns:c16="http://schemas.microsoft.com/office/drawing/2014/chart" uri="{C3380CC4-5D6E-409C-BE32-E72D297353CC}">
              <c16:uniqueId val="{00000000-C311-4EFC-BF8B-BBD5A419729C}"/>
            </c:ext>
          </c:extLst>
        </c:ser>
        <c:ser>
          <c:idx val="1"/>
          <c:order val="1"/>
          <c:tx>
            <c:strRef>
              <c:f>Sheet1!$C$1</c:f>
              <c:strCache>
                <c:ptCount val="1"/>
                <c:pt idx="0">
                  <c:v>A little burdensome</c:v>
                </c:pt>
              </c:strCache>
            </c:strRef>
          </c:tx>
          <c:spPr>
            <a:solidFill>
              <a:schemeClr val="tx1">
                <a:lumMod val="25000"/>
                <a:lumOff val="75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Sheet1!$C$2:$C$4</c:f>
              <c:numCache>
                <c:formatCode>0.0%</c:formatCode>
                <c:ptCount val="3"/>
                <c:pt idx="0">
                  <c:v>0.19335347432024169</c:v>
                </c:pt>
                <c:pt idx="1">
                  <c:v>0.16666666666666666</c:v>
                </c:pt>
                <c:pt idx="2">
                  <c:v>0.23043478260869565</c:v>
                </c:pt>
              </c:numCache>
            </c:numRef>
          </c:val>
          <c:extLst>
            <c:ext xmlns:c16="http://schemas.microsoft.com/office/drawing/2014/chart" uri="{C3380CC4-5D6E-409C-BE32-E72D297353CC}">
              <c16:uniqueId val="{00000001-C311-4EFC-BF8B-BBD5A419729C}"/>
            </c:ext>
          </c:extLst>
        </c:ser>
        <c:ser>
          <c:idx val="2"/>
          <c:order val="2"/>
          <c:tx>
            <c:strRef>
              <c:f>Sheet1!$D$1</c:f>
              <c:strCache>
                <c:ptCount val="1"/>
                <c:pt idx="0">
                  <c:v>Somewhat burdensome</c:v>
                </c:pt>
              </c:strCache>
            </c:strRef>
          </c:tx>
          <c:spPr>
            <a:solidFill>
              <a:schemeClr val="tx1">
                <a:lumMod val="10000"/>
                <a:lumOff val="9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Sheet1!$D$2:$D$4</c:f>
              <c:numCache>
                <c:formatCode>0.0%</c:formatCode>
                <c:ptCount val="3"/>
                <c:pt idx="0">
                  <c:v>5.4380664652567974E-2</c:v>
                </c:pt>
                <c:pt idx="1">
                  <c:v>8.1081081081081086E-2</c:v>
                </c:pt>
                <c:pt idx="2">
                  <c:v>6.0869565217391307E-2</c:v>
                </c:pt>
              </c:numCache>
            </c:numRef>
          </c:val>
          <c:extLst>
            <c:ext xmlns:c16="http://schemas.microsoft.com/office/drawing/2014/chart" uri="{C3380CC4-5D6E-409C-BE32-E72D297353CC}">
              <c16:uniqueId val="{00000002-C311-4EFC-BF8B-BBD5A419729C}"/>
            </c:ext>
          </c:extLst>
        </c:ser>
        <c:ser>
          <c:idx val="3"/>
          <c:order val="3"/>
          <c:tx>
            <c:strRef>
              <c:f>Sheet1!$E$1</c:f>
              <c:strCache>
                <c:ptCount val="1"/>
                <c:pt idx="0">
                  <c:v>Very burdensome</c:v>
                </c:pt>
              </c:strCache>
            </c:strRef>
          </c:tx>
          <c:spPr>
            <a:solidFill>
              <a:schemeClr val="accent5">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Sheet1!$E$2:$E$4</c:f>
              <c:numCache>
                <c:formatCode>0.0%</c:formatCode>
                <c:ptCount val="3"/>
                <c:pt idx="0">
                  <c:v>2.1148036253776436E-2</c:v>
                </c:pt>
                <c:pt idx="1">
                  <c:v>1.3513513513513514E-2</c:v>
                </c:pt>
                <c:pt idx="2">
                  <c:v>1.7391304347826087E-2</c:v>
                </c:pt>
              </c:numCache>
            </c:numRef>
          </c:val>
          <c:extLst>
            <c:ext xmlns:c16="http://schemas.microsoft.com/office/drawing/2014/chart" uri="{C3380CC4-5D6E-409C-BE32-E72D297353CC}">
              <c16:uniqueId val="{00000003-C311-4EFC-BF8B-BBD5A419729C}"/>
            </c:ext>
          </c:extLst>
        </c:ser>
        <c:ser>
          <c:idx val="4"/>
          <c:order val="4"/>
          <c:tx>
            <c:strRef>
              <c:f>Sheet1!$F$1</c:f>
              <c:strCache>
                <c:ptCount val="1"/>
                <c:pt idx="0">
                  <c:v>Extremely burdensome</c:v>
                </c:pt>
              </c:strCache>
            </c:strRef>
          </c:tx>
          <c:spPr>
            <a:solidFill>
              <a:schemeClr val="accent3">
                <a:lumMod val="40000"/>
                <a:lumOff val="6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Sheet1!$F$2:$F$4</c:f>
              <c:numCache>
                <c:formatCode>0.0%</c:formatCode>
                <c:ptCount val="3"/>
                <c:pt idx="0">
                  <c:v>1.812688821752266E-2</c:v>
                </c:pt>
                <c:pt idx="1">
                  <c:v>0</c:v>
                </c:pt>
                <c:pt idx="2">
                  <c:v>8.6956521739130436E-3</c:v>
                </c:pt>
              </c:numCache>
            </c:numRef>
          </c:val>
          <c:extLst>
            <c:ext xmlns:c16="http://schemas.microsoft.com/office/drawing/2014/chart" uri="{C3380CC4-5D6E-409C-BE32-E72D297353CC}">
              <c16:uniqueId val="{00000004-C311-4EFC-BF8B-BBD5A419729C}"/>
            </c:ext>
          </c:extLst>
        </c:ser>
        <c:ser>
          <c:idx val="5"/>
          <c:order val="5"/>
          <c:tx>
            <c:strRef>
              <c:f>Sheet1!$G$1</c:f>
              <c:strCache>
                <c:ptCount val="1"/>
                <c:pt idx="0">
                  <c:v>Don't know</c:v>
                </c:pt>
              </c:strCache>
            </c:strRef>
          </c:tx>
          <c:spPr>
            <a:solidFill>
              <a:schemeClr val="accent2">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Sheet1!$G$2:$G$4</c:f>
              <c:numCache>
                <c:formatCode>General</c:formatCode>
                <c:ptCount val="3"/>
              </c:numCache>
            </c:numRef>
          </c:val>
          <c:extLst>
            <c:ext xmlns:c16="http://schemas.microsoft.com/office/drawing/2014/chart" uri="{C3380CC4-5D6E-409C-BE32-E72D297353CC}">
              <c16:uniqueId val="{00000005-C311-4EFC-BF8B-BBD5A419729C}"/>
            </c:ext>
          </c:extLst>
        </c:ser>
        <c:ser>
          <c:idx val="6"/>
          <c:order val="6"/>
          <c:tx>
            <c:strRef>
              <c:f>Sheet1!$H$1</c:f>
              <c:strCache>
                <c:ptCount val="1"/>
                <c:pt idx="0">
                  <c:v>Refusal</c:v>
                </c:pt>
              </c:strCache>
            </c:strRef>
          </c:tx>
          <c:spPr>
            <a:solidFill>
              <a:schemeClr val="accent3"/>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Sheet1!$H$2:$H$4</c:f>
              <c:numCache>
                <c:formatCode>General</c:formatCode>
                <c:ptCount val="3"/>
              </c:numCache>
            </c:numRef>
          </c:val>
          <c:extLst>
            <c:ext xmlns:c16="http://schemas.microsoft.com/office/drawing/2014/chart" uri="{C3380CC4-5D6E-409C-BE32-E72D297353CC}">
              <c16:uniqueId val="{00000006-C311-4EFC-BF8B-BBD5A419729C}"/>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dirty="0"/>
              <a:t>MIS-2 (n=1050)</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5134645115423534"/>
          <c:y val="0.28957471418101965"/>
          <c:w val="0.81111853273284473"/>
          <c:h val="0.50968751393215683"/>
        </c:manualLayout>
      </c:layout>
      <c:barChart>
        <c:barDir val="col"/>
        <c:grouping val="stacked"/>
        <c:varyColors val="0"/>
        <c:ser>
          <c:idx val="0"/>
          <c:order val="0"/>
          <c:tx>
            <c:strRef>
              <c:f>Sheet1!$B$1</c:f>
              <c:strCache>
                <c:ptCount val="1"/>
                <c:pt idx="0">
                  <c:v>Very easy</c:v>
                </c:pt>
              </c:strCache>
            </c:strRef>
          </c:tx>
          <c:spPr>
            <a:solidFill>
              <a:schemeClr val="accent1"/>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Sheet1!$B$2:$B$4</c:f>
              <c:numCache>
                <c:formatCode>0.0%</c:formatCode>
                <c:ptCount val="3"/>
                <c:pt idx="0">
                  <c:v>0.8040201005025126</c:v>
                </c:pt>
                <c:pt idx="1">
                  <c:v>0.85365853658536583</c:v>
                </c:pt>
                <c:pt idx="2">
                  <c:v>0.74675324675324672</c:v>
                </c:pt>
              </c:numCache>
            </c:numRef>
          </c:val>
          <c:extLst>
            <c:ext xmlns:c16="http://schemas.microsoft.com/office/drawing/2014/chart" uri="{C3380CC4-5D6E-409C-BE32-E72D297353CC}">
              <c16:uniqueId val="{00000000-B0B4-4F29-A7EA-3B121BA33850}"/>
            </c:ext>
          </c:extLst>
        </c:ser>
        <c:ser>
          <c:idx val="1"/>
          <c:order val="1"/>
          <c:tx>
            <c:strRef>
              <c:f>Sheet1!$C$1</c:f>
              <c:strCache>
                <c:ptCount val="1"/>
                <c:pt idx="0">
                  <c:v>Somewhat easy</c:v>
                </c:pt>
              </c:strCache>
            </c:strRef>
          </c:tx>
          <c:spPr>
            <a:solidFill>
              <a:schemeClr val="tx1">
                <a:lumMod val="25000"/>
                <a:lumOff val="75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Sheet1!$C$2:$C$4</c:f>
              <c:numCache>
                <c:formatCode>0.0%</c:formatCode>
                <c:ptCount val="3"/>
                <c:pt idx="0">
                  <c:v>0.12060301507537688</c:v>
                </c:pt>
                <c:pt idx="1">
                  <c:v>0.10060975609756098</c:v>
                </c:pt>
                <c:pt idx="2">
                  <c:v>0.19480519480519481</c:v>
                </c:pt>
              </c:numCache>
            </c:numRef>
          </c:val>
          <c:extLst>
            <c:ext xmlns:c16="http://schemas.microsoft.com/office/drawing/2014/chart" uri="{C3380CC4-5D6E-409C-BE32-E72D297353CC}">
              <c16:uniqueId val="{00000001-B0B4-4F29-A7EA-3B121BA33850}"/>
            </c:ext>
          </c:extLst>
        </c:ser>
        <c:ser>
          <c:idx val="2"/>
          <c:order val="2"/>
          <c:tx>
            <c:strRef>
              <c:f>Sheet1!$D$1</c:f>
              <c:strCache>
                <c:ptCount val="1"/>
                <c:pt idx="0">
                  <c:v>Neither easy nor difficult</c:v>
                </c:pt>
              </c:strCache>
            </c:strRef>
          </c:tx>
          <c:spPr>
            <a:solidFill>
              <a:schemeClr val="tx1">
                <a:lumMod val="10000"/>
                <a:lumOff val="9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Sheet1!$D$2:$D$4</c:f>
              <c:numCache>
                <c:formatCode>0.0%</c:formatCode>
                <c:ptCount val="3"/>
                <c:pt idx="0">
                  <c:v>4.5226130653266333E-2</c:v>
                </c:pt>
                <c:pt idx="1">
                  <c:v>2.7439024390243903E-2</c:v>
                </c:pt>
                <c:pt idx="2">
                  <c:v>3.896103896103896E-2</c:v>
                </c:pt>
              </c:numCache>
            </c:numRef>
          </c:val>
          <c:extLst>
            <c:ext xmlns:c16="http://schemas.microsoft.com/office/drawing/2014/chart" uri="{C3380CC4-5D6E-409C-BE32-E72D297353CC}">
              <c16:uniqueId val="{00000002-B0B4-4F29-A7EA-3B121BA33850}"/>
            </c:ext>
          </c:extLst>
        </c:ser>
        <c:ser>
          <c:idx val="3"/>
          <c:order val="3"/>
          <c:tx>
            <c:strRef>
              <c:f>Sheet1!$E$1</c:f>
              <c:strCache>
                <c:ptCount val="1"/>
                <c:pt idx="0">
                  <c:v>Somewhat difficult</c:v>
                </c:pt>
              </c:strCache>
            </c:strRef>
          </c:tx>
          <c:spPr>
            <a:solidFill>
              <a:schemeClr val="accent5">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Sheet1!$E$2:$E$4</c:f>
              <c:numCache>
                <c:formatCode>0.0%</c:formatCode>
                <c:ptCount val="3"/>
                <c:pt idx="0">
                  <c:v>2.2613065326633167E-2</c:v>
                </c:pt>
                <c:pt idx="1">
                  <c:v>9.1463414634146336E-3</c:v>
                </c:pt>
                <c:pt idx="2">
                  <c:v>1.948051948051948E-2</c:v>
                </c:pt>
              </c:numCache>
            </c:numRef>
          </c:val>
          <c:extLst>
            <c:ext xmlns:c16="http://schemas.microsoft.com/office/drawing/2014/chart" uri="{C3380CC4-5D6E-409C-BE32-E72D297353CC}">
              <c16:uniqueId val="{00000003-B0B4-4F29-A7EA-3B121BA33850}"/>
            </c:ext>
          </c:extLst>
        </c:ser>
        <c:ser>
          <c:idx val="4"/>
          <c:order val="4"/>
          <c:tx>
            <c:strRef>
              <c:f>Sheet1!$F$1</c:f>
              <c:strCache>
                <c:ptCount val="1"/>
                <c:pt idx="0">
                  <c:v>Very difficult</c:v>
                </c:pt>
              </c:strCache>
            </c:strRef>
          </c:tx>
          <c:spPr>
            <a:solidFill>
              <a:schemeClr val="accent3">
                <a:lumMod val="40000"/>
                <a:lumOff val="6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Sheet1!$F$2:$F$4</c:f>
              <c:numCache>
                <c:formatCode>0.0%</c:formatCode>
                <c:ptCount val="3"/>
                <c:pt idx="0">
                  <c:v>7.537688442211055E-3</c:v>
                </c:pt>
                <c:pt idx="1">
                  <c:v>9.1463414634146336E-3</c:v>
                </c:pt>
                <c:pt idx="2">
                  <c:v>0</c:v>
                </c:pt>
              </c:numCache>
            </c:numRef>
          </c:val>
          <c:extLst>
            <c:ext xmlns:c16="http://schemas.microsoft.com/office/drawing/2014/chart" uri="{C3380CC4-5D6E-409C-BE32-E72D297353CC}">
              <c16:uniqueId val="{00000004-B0B4-4F29-A7EA-3B121BA33850}"/>
            </c:ext>
          </c:extLst>
        </c:ser>
        <c:ser>
          <c:idx val="5"/>
          <c:order val="5"/>
          <c:tx>
            <c:strRef>
              <c:f>Sheet1!$G$1</c:f>
              <c:strCache>
                <c:ptCount val="1"/>
                <c:pt idx="0">
                  <c:v>Don't know</c:v>
                </c:pt>
              </c:strCache>
            </c:strRef>
          </c:tx>
          <c:spPr>
            <a:solidFill>
              <a:schemeClr val="accent2">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Sheet1!$G$2:$G$4</c:f>
              <c:numCache>
                <c:formatCode>General</c:formatCode>
                <c:ptCount val="3"/>
              </c:numCache>
            </c:numRef>
          </c:val>
          <c:extLst>
            <c:ext xmlns:c16="http://schemas.microsoft.com/office/drawing/2014/chart" uri="{C3380CC4-5D6E-409C-BE32-E72D297353CC}">
              <c16:uniqueId val="{00000005-B0B4-4F29-A7EA-3B121BA33850}"/>
            </c:ext>
          </c:extLst>
        </c:ser>
        <c:ser>
          <c:idx val="6"/>
          <c:order val="6"/>
          <c:tx>
            <c:strRef>
              <c:f>Sheet1!$H$1</c:f>
              <c:strCache>
                <c:ptCount val="1"/>
                <c:pt idx="0">
                  <c:v>Refusal</c:v>
                </c:pt>
              </c:strCache>
            </c:strRef>
          </c:tx>
          <c:spPr>
            <a:solidFill>
              <a:schemeClr val="accent3"/>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Sheet1!$H$2:$H$4</c:f>
              <c:numCache>
                <c:formatCode>General</c:formatCode>
                <c:ptCount val="3"/>
              </c:numCache>
            </c:numRef>
          </c:val>
          <c:extLst>
            <c:ext xmlns:c16="http://schemas.microsoft.com/office/drawing/2014/chart" uri="{C3380CC4-5D6E-409C-BE32-E72D297353CC}">
              <c16:uniqueId val="{00000006-B0B4-4F29-A7EA-3B121BA33850}"/>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dirty="0"/>
              <a:t>MIS-3 (n=850)</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5134645115423534"/>
          <c:y val="0.280031969447187"/>
          <c:w val="0.81111853273284473"/>
          <c:h val="0.52384358715030599"/>
        </c:manualLayout>
      </c:layout>
      <c:barChart>
        <c:barDir val="col"/>
        <c:grouping val="stacked"/>
        <c:varyColors val="0"/>
        <c:ser>
          <c:idx val="0"/>
          <c:order val="0"/>
          <c:tx>
            <c:strRef>
              <c:f>Sheet1!$B$1</c:f>
              <c:strCache>
                <c:ptCount val="1"/>
                <c:pt idx="0">
                  <c:v>Not at all burdensome</c:v>
                </c:pt>
              </c:strCache>
            </c:strRef>
          </c:tx>
          <c:spPr>
            <a:solidFill>
              <a:schemeClr val="accent1"/>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Sheet1!$B$2:$B$4</c:f>
              <c:numCache>
                <c:formatCode>0.0%</c:formatCode>
                <c:ptCount val="3"/>
                <c:pt idx="0">
                  <c:v>0.84210526315789469</c:v>
                </c:pt>
                <c:pt idx="1">
                  <c:v>0.83846153846153848</c:v>
                </c:pt>
                <c:pt idx="2">
                  <c:v>0.78367346938775506</c:v>
                </c:pt>
              </c:numCache>
            </c:numRef>
          </c:val>
          <c:extLst>
            <c:ext xmlns:c16="http://schemas.microsoft.com/office/drawing/2014/chart" uri="{C3380CC4-5D6E-409C-BE32-E72D297353CC}">
              <c16:uniqueId val="{00000000-9261-4F61-8E75-2CD314D0FF65}"/>
            </c:ext>
          </c:extLst>
        </c:ser>
        <c:ser>
          <c:idx val="1"/>
          <c:order val="1"/>
          <c:tx>
            <c:strRef>
              <c:f>Sheet1!$C$1</c:f>
              <c:strCache>
                <c:ptCount val="1"/>
                <c:pt idx="0">
                  <c:v>A little burdensome</c:v>
                </c:pt>
              </c:strCache>
            </c:strRef>
          </c:tx>
          <c:spPr>
            <a:solidFill>
              <a:schemeClr val="tx1">
                <a:lumMod val="25000"/>
                <a:lumOff val="75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Sheet1!$C$2:$C$4</c:f>
              <c:numCache>
                <c:formatCode>0.0%</c:formatCode>
                <c:ptCount val="3"/>
                <c:pt idx="0">
                  <c:v>0.13019390581717452</c:v>
                </c:pt>
                <c:pt idx="1">
                  <c:v>0.1423076923076923</c:v>
                </c:pt>
                <c:pt idx="2">
                  <c:v>0.16326530612244897</c:v>
                </c:pt>
              </c:numCache>
            </c:numRef>
          </c:val>
          <c:extLst>
            <c:ext xmlns:c16="http://schemas.microsoft.com/office/drawing/2014/chart" uri="{C3380CC4-5D6E-409C-BE32-E72D297353CC}">
              <c16:uniqueId val="{00000001-9261-4F61-8E75-2CD314D0FF65}"/>
            </c:ext>
          </c:extLst>
        </c:ser>
        <c:ser>
          <c:idx val="2"/>
          <c:order val="2"/>
          <c:tx>
            <c:strRef>
              <c:f>Sheet1!$D$1</c:f>
              <c:strCache>
                <c:ptCount val="1"/>
                <c:pt idx="0">
                  <c:v>Somewhat burdensome</c:v>
                </c:pt>
              </c:strCache>
            </c:strRef>
          </c:tx>
          <c:spPr>
            <a:solidFill>
              <a:schemeClr val="tx1">
                <a:lumMod val="10000"/>
                <a:lumOff val="9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Sheet1!$D$2:$D$4</c:f>
              <c:numCache>
                <c:formatCode>0.0%</c:formatCode>
                <c:ptCount val="3"/>
                <c:pt idx="0">
                  <c:v>1.9390581717451522E-2</c:v>
                </c:pt>
                <c:pt idx="1">
                  <c:v>1.5384615384615385E-2</c:v>
                </c:pt>
                <c:pt idx="2">
                  <c:v>3.6734693877551024E-2</c:v>
                </c:pt>
              </c:numCache>
            </c:numRef>
          </c:val>
          <c:extLst>
            <c:ext xmlns:c16="http://schemas.microsoft.com/office/drawing/2014/chart" uri="{C3380CC4-5D6E-409C-BE32-E72D297353CC}">
              <c16:uniqueId val="{00000002-9261-4F61-8E75-2CD314D0FF65}"/>
            </c:ext>
          </c:extLst>
        </c:ser>
        <c:ser>
          <c:idx val="3"/>
          <c:order val="3"/>
          <c:tx>
            <c:strRef>
              <c:f>Sheet1!$E$1</c:f>
              <c:strCache>
                <c:ptCount val="1"/>
                <c:pt idx="0">
                  <c:v>Very burdensome</c:v>
                </c:pt>
              </c:strCache>
            </c:strRef>
          </c:tx>
          <c:spPr>
            <a:solidFill>
              <a:schemeClr val="accent5">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Sheet1!$E$2:$E$4</c:f>
              <c:numCache>
                <c:formatCode>0.0%</c:formatCode>
                <c:ptCount val="3"/>
                <c:pt idx="0">
                  <c:v>2.7700831024930748E-3</c:v>
                </c:pt>
                <c:pt idx="1">
                  <c:v>3.8461538461538464E-3</c:v>
                </c:pt>
                <c:pt idx="2">
                  <c:v>1.6326530612244899E-2</c:v>
                </c:pt>
              </c:numCache>
            </c:numRef>
          </c:val>
          <c:extLst>
            <c:ext xmlns:c16="http://schemas.microsoft.com/office/drawing/2014/chart" uri="{C3380CC4-5D6E-409C-BE32-E72D297353CC}">
              <c16:uniqueId val="{00000003-9261-4F61-8E75-2CD314D0FF65}"/>
            </c:ext>
          </c:extLst>
        </c:ser>
        <c:ser>
          <c:idx val="4"/>
          <c:order val="4"/>
          <c:tx>
            <c:strRef>
              <c:f>Sheet1!$F$1</c:f>
              <c:strCache>
                <c:ptCount val="1"/>
                <c:pt idx="0">
                  <c:v>Extremely burdensome</c:v>
                </c:pt>
              </c:strCache>
            </c:strRef>
          </c:tx>
          <c:spPr>
            <a:solidFill>
              <a:schemeClr val="accent3">
                <a:lumMod val="40000"/>
                <a:lumOff val="6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Sheet1!$F$2:$F$4</c:f>
              <c:numCache>
                <c:formatCode>0.0%</c:formatCode>
                <c:ptCount val="3"/>
                <c:pt idx="0">
                  <c:v>5.5401662049861496E-3</c:v>
                </c:pt>
                <c:pt idx="1">
                  <c:v>0</c:v>
                </c:pt>
                <c:pt idx="2">
                  <c:v>0</c:v>
                </c:pt>
              </c:numCache>
            </c:numRef>
          </c:val>
          <c:extLst>
            <c:ext xmlns:c16="http://schemas.microsoft.com/office/drawing/2014/chart" uri="{C3380CC4-5D6E-409C-BE32-E72D297353CC}">
              <c16:uniqueId val="{00000004-9261-4F61-8E75-2CD314D0FF65}"/>
            </c:ext>
          </c:extLst>
        </c:ser>
        <c:ser>
          <c:idx val="5"/>
          <c:order val="5"/>
          <c:tx>
            <c:strRef>
              <c:f>Sheet1!$G$1</c:f>
              <c:strCache>
                <c:ptCount val="1"/>
                <c:pt idx="0">
                  <c:v>Don't know</c:v>
                </c:pt>
              </c:strCache>
            </c:strRef>
          </c:tx>
          <c:spPr>
            <a:solidFill>
              <a:schemeClr val="accent2">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Sheet1!$G$2:$G$4</c:f>
              <c:numCache>
                <c:formatCode>General</c:formatCode>
                <c:ptCount val="3"/>
              </c:numCache>
            </c:numRef>
          </c:val>
          <c:extLst>
            <c:ext xmlns:c16="http://schemas.microsoft.com/office/drawing/2014/chart" uri="{C3380CC4-5D6E-409C-BE32-E72D297353CC}">
              <c16:uniqueId val="{00000005-9261-4F61-8E75-2CD314D0FF65}"/>
            </c:ext>
          </c:extLst>
        </c:ser>
        <c:ser>
          <c:idx val="6"/>
          <c:order val="6"/>
          <c:tx>
            <c:strRef>
              <c:f>Sheet1!$H$1</c:f>
              <c:strCache>
                <c:ptCount val="1"/>
                <c:pt idx="0">
                  <c:v>Refusal</c:v>
                </c:pt>
              </c:strCache>
            </c:strRef>
          </c:tx>
          <c:spPr>
            <a:solidFill>
              <a:schemeClr val="accent3"/>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Sheet1!$H$2:$H$4</c:f>
              <c:numCache>
                <c:formatCode>General</c:formatCode>
                <c:ptCount val="3"/>
              </c:numCache>
            </c:numRef>
          </c:val>
          <c:extLst>
            <c:ext xmlns:c16="http://schemas.microsoft.com/office/drawing/2014/chart" uri="{C3380CC4-5D6E-409C-BE32-E72D297353CC}">
              <c16:uniqueId val="{00000006-9261-4F61-8E75-2CD314D0FF65}"/>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solidFill>
                <a:latin typeface="+mn-lt"/>
                <a:ea typeface="+mn-ea"/>
                <a:cs typeface="+mn-cs"/>
              </a:defRPr>
            </a:pPr>
            <a:r>
              <a:rPr lang="en-US" dirty="0"/>
              <a:t>MIS-4 (n=800)</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5134645115423534"/>
          <c:y val="0.27367013962463199"/>
          <c:w val="0.81111853273284473"/>
          <c:h val="0.53020541697286105"/>
        </c:manualLayout>
      </c:layout>
      <c:barChart>
        <c:barDir val="col"/>
        <c:grouping val="stacked"/>
        <c:varyColors val="0"/>
        <c:ser>
          <c:idx val="0"/>
          <c:order val="0"/>
          <c:tx>
            <c:strRef>
              <c:f>Sheet1!$B$1</c:f>
              <c:strCache>
                <c:ptCount val="1"/>
                <c:pt idx="0">
                  <c:v>Not at all burdensome</c:v>
                </c:pt>
              </c:strCache>
            </c:strRef>
          </c:tx>
          <c:spPr>
            <a:solidFill>
              <a:schemeClr val="accent1"/>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Sheet1!$B$2:$B$4</c:f>
              <c:numCache>
                <c:formatCode>0.0%</c:formatCode>
                <c:ptCount val="3"/>
                <c:pt idx="0">
                  <c:v>0.8</c:v>
                </c:pt>
                <c:pt idx="1">
                  <c:v>0.80995475113122173</c:v>
                </c:pt>
                <c:pt idx="2">
                  <c:v>0.69868995633187769</c:v>
                </c:pt>
              </c:numCache>
            </c:numRef>
          </c:val>
          <c:extLst>
            <c:ext xmlns:c16="http://schemas.microsoft.com/office/drawing/2014/chart" uri="{C3380CC4-5D6E-409C-BE32-E72D297353CC}">
              <c16:uniqueId val="{00000000-C311-4EFC-BF8B-BBD5A419729C}"/>
            </c:ext>
          </c:extLst>
        </c:ser>
        <c:ser>
          <c:idx val="1"/>
          <c:order val="1"/>
          <c:tx>
            <c:strRef>
              <c:f>Sheet1!$C$1</c:f>
              <c:strCache>
                <c:ptCount val="1"/>
                <c:pt idx="0">
                  <c:v>A little burdensome</c:v>
                </c:pt>
              </c:strCache>
            </c:strRef>
          </c:tx>
          <c:spPr>
            <a:solidFill>
              <a:schemeClr val="tx1">
                <a:lumMod val="25000"/>
                <a:lumOff val="75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Sheet1!$C$2:$C$4</c:f>
              <c:numCache>
                <c:formatCode>0.0%</c:formatCode>
                <c:ptCount val="3"/>
                <c:pt idx="0">
                  <c:v>0.11818181818181818</c:v>
                </c:pt>
                <c:pt idx="1">
                  <c:v>0.14932126696832579</c:v>
                </c:pt>
                <c:pt idx="2">
                  <c:v>0.22707423580786026</c:v>
                </c:pt>
              </c:numCache>
            </c:numRef>
          </c:val>
          <c:extLst>
            <c:ext xmlns:c16="http://schemas.microsoft.com/office/drawing/2014/chart" uri="{C3380CC4-5D6E-409C-BE32-E72D297353CC}">
              <c16:uniqueId val="{00000001-C311-4EFC-BF8B-BBD5A419729C}"/>
            </c:ext>
          </c:extLst>
        </c:ser>
        <c:ser>
          <c:idx val="2"/>
          <c:order val="2"/>
          <c:tx>
            <c:strRef>
              <c:f>Sheet1!$D$1</c:f>
              <c:strCache>
                <c:ptCount val="1"/>
                <c:pt idx="0">
                  <c:v>Somewhat burdensome</c:v>
                </c:pt>
              </c:strCache>
            </c:strRef>
          </c:tx>
          <c:spPr>
            <a:solidFill>
              <a:schemeClr val="tx1">
                <a:lumMod val="10000"/>
                <a:lumOff val="9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Sheet1!$D$2:$D$4</c:f>
              <c:numCache>
                <c:formatCode>0.0%</c:formatCode>
                <c:ptCount val="3"/>
                <c:pt idx="0">
                  <c:v>6.0606060606060608E-2</c:v>
                </c:pt>
                <c:pt idx="1">
                  <c:v>2.7149321266968326E-2</c:v>
                </c:pt>
                <c:pt idx="2">
                  <c:v>5.2401746724890827E-2</c:v>
                </c:pt>
              </c:numCache>
            </c:numRef>
          </c:val>
          <c:extLst>
            <c:ext xmlns:c16="http://schemas.microsoft.com/office/drawing/2014/chart" uri="{C3380CC4-5D6E-409C-BE32-E72D297353CC}">
              <c16:uniqueId val="{00000002-C311-4EFC-BF8B-BBD5A419729C}"/>
            </c:ext>
          </c:extLst>
        </c:ser>
        <c:ser>
          <c:idx val="3"/>
          <c:order val="3"/>
          <c:tx>
            <c:strRef>
              <c:f>Sheet1!$E$1</c:f>
              <c:strCache>
                <c:ptCount val="1"/>
                <c:pt idx="0">
                  <c:v>Very burdensome</c:v>
                </c:pt>
              </c:strCache>
            </c:strRef>
          </c:tx>
          <c:spPr>
            <a:solidFill>
              <a:schemeClr val="accent5">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Sheet1!$E$2:$E$4</c:f>
              <c:numCache>
                <c:formatCode>0.0%</c:formatCode>
                <c:ptCount val="3"/>
                <c:pt idx="0">
                  <c:v>1.5151515151515152E-2</c:v>
                </c:pt>
                <c:pt idx="1">
                  <c:v>1.3574660633484163E-2</c:v>
                </c:pt>
                <c:pt idx="2">
                  <c:v>2.1834061135371178E-2</c:v>
                </c:pt>
              </c:numCache>
            </c:numRef>
          </c:val>
          <c:extLst>
            <c:ext xmlns:c16="http://schemas.microsoft.com/office/drawing/2014/chart" uri="{C3380CC4-5D6E-409C-BE32-E72D297353CC}">
              <c16:uniqueId val="{00000003-C311-4EFC-BF8B-BBD5A419729C}"/>
            </c:ext>
          </c:extLst>
        </c:ser>
        <c:ser>
          <c:idx val="4"/>
          <c:order val="4"/>
          <c:tx>
            <c:strRef>
              <c:f>Sheet1!$F$1</c:f>
              <c:strCache>
                <c:ptCount val="1"/>
                <c:pt idx="0">
                  <c:v>Extremely burdensome</c:v>
                </c:pt>
              </c:strCache>
            </c:strRef>
          </c:tx>
          <c:spPr>
            <a:solidFill>
              <a:schemeClr val="accent3">
                <a:lumMod val="40000"/>
                <a:lumOff val="6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Sheet1!$F$2:$F$4</c:f>
              <c:numCache>
                <c:formatCode>0.0%</c:formatCode>
                <c:ptCount val="3"/>
                <c:pt idx="0">
                  <c:v>6.0606060606060606E-3</c:v>
                </c:pt>
                <c:pt idx="1">
                  <c:v>0</c:v>
                </c:pt>
                <c:pt idx="2">
                  <c:v>0</c:v>
                </c:pt>
              </c:numCache>
            </c:numRef>
          </c:val>
          <c:extLst>
            <c:ext xmlns:c16="http://schemas.microsoft.com/office/drawing/2014/chart" uri="{C3380CC4-5D6E-409C-BE32-E72D297353CC}">
              <c16:uniqueId val="{00000004-C311-4EFC-BF8B-BBD5A419729C}"/>
            </c:ext>
          </c:extLst>
        </c:ser>
        <c:ser>
          <c:idx val="5"/>
          <c:order val="5"/>
          <c:tx>
            <c:strRef>
              <c:f>Sheet1!$G$1</c:f>
              <c:strCache>
                <c:ptCount val="1"/>
                <c:pt idx="0">
                  <c:v>Don't know</c:v>
                </c:pt>
              </c:strCache>
            </c:strRef>
          </c:tx>
          <c:spPr>
            <a:solidFill>
              <a:schemeClr val="accent2">
                <a:lumMod val="60000"/>
                <a:lumOff val="40000"/>
              </a:schemeClr>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Sheet1!$G$2:$G$4</c:f>
              <c:numCache>
                <c:formatCode>General</c:formatCode>
                <c:ptCount val="3"/>
              </c:numCache>
            </c:numRef>
          </c:val>
          <c:extLst>
            <c:ext xmlns:c16="http://schemas.microsoft.com/office/drawing/2014/chart" uri="{C3380CC4-5D6E-409C-BE32-E72D297353CC}">
              <c16:uniqueId val="{00000005-C311-4EFC-BF8B-BBD5A419729C}"/>
            </c:ext>
          </c:extLst>
        </c:ser>
        <c:ser>
          <c:idx val="6"/>
          <c:order val="6"/>
          <c:tx>
            <c:strRef>
              <c:f>Sheet1!$H$1</c:f>
              <c:strCache>
                <c:ptCount val="1"/>
                <c:pt idx="0">
                  <c:v>Refusal</c:v>
                </c:pt>
              </c:strCache>
            </c:strRef>
          </c:tx>
          <c:spPr>
            <a:solidFill>
              <a:schemeClr val="accent3"/>
            </a:solidFill>
            <a:ln>
              <a:noFill/>
            </a:ln>
            <a:effectLst/>
          </c:spPr>
          <c:invertIfNegative val="0"/>
          <c:cat>
            <c:strRef>
              <c:f>Sheet1!$A$2:$A$4</c:f>
              <c:strCache>
                <c:ptCount val="3"/>
                <c:pt idx="0">
                  <c:v>CAPI Eligible/CAPI Complete</c:v>
                </c:pt>
                <c:pt idx="1">
                  <c:v>Web Eligible/CAPI Complete</c:v>
                </c:pt>
                <c:pt idx="2">
                  <c:v>Web Eligible/Web Complete</c:v>
                </c:pt>
              </c:strCache>
            </c:strRef>
          </c:cat>
          <c:val>
            <c:numRef>
              <c:f>Sheet1!$H$2:$H$4</c:f>
              <c:numCache>
                <c:formatCode>General</c:formatCode>
                <c:ptCount val="3"/>
              </c:numCache>
            </c:numRef>
          </c:val>
          <c:extLst>
            <c:ext xmlns:c16="http://schemas.microsoft.com/office/drawing/2014/chart" uri="{C3380CC4-5D6E-409C-BE32-E72D297353CC}">
              <c16:uniqueId val="{00000006-C311-4EFC-BF8B-BBD5A419729C}"/>
            </c:ext>
          </c:extLst>
        </c:ser>
        <c:dLbls>
          <c:showLegendKey val="0"/>
          <c:showVal val="0"/>
          <c:showCatName val="0"/>
          <c:showSerName val="0"/>
          <c:showPercent val="0"/>
          <c:showBubbleSize val="0"/>
        </c:dLbls>
        <c:gapWidth val="25"/>
        <c:overlap val="100"/>
        <c:axId val="478129888"/>
        <c:axId val="478131808"/>
      </c:barChart>
      <c:catAx>
        <c:axId val="47812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78131808"/>
        <c:crosses val="autoZero"/>
        <c:auto val="1"/>
        <c:lblAlgn val="ctr"/>
        <c:lblOffset val="100"/>
        <c:noMultiLvlLbl val="0"/>
      </c:catAx>
      <c:valAx>
        <c:axId val="478131808"/>
        <c:scaling>
          <c:orientation val="minMax"/>
          <c:max val="1"/>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78129888"/>
        <c:crosses val="autoZero"/>
        <c:crossBetween val="between"/>
        <c:majorUnit val="0.2"/>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0.56393</cdr:x>
      <cdr:y>0.2287</cdr:y>
    </cdr:from>
    <cdr:to>
      <cdr:x>0.84715</cdr:x>
      <cdr:y>0.29267</cdr:y>
    </cdr:to>
    <cdr:sp macro="" textlink="">
      <cdr:nvSpPr>
        <cdr:cNvPr id="2" name="Left Brace 1">
          <a:extLst xmlns:a="http://schemas.openxmlformats.org/drawingml/2006/main">
            <a:ext uri="{FF2B5EF4-FFF2-40B4-BE49-F238E27FC236}">
              <a16:creationId xmlns:a16="http://schemas.microsoft.com/office/drawing/2014/main" id="{1E9518D5-780A-64A4-3F6E-F9BC588D05AA}"/>
            </a:ext>
          </a:extLst>
        </cdr:cNvPr>
        <cdr:cNvSpPr/>
      </cdr:nvSpPr>
      <cdr:spPr>
        <a:xfrm xmlns:a="http://schemas.openxmlformats.org/drawingml/2006/main" rot="5400000">
          <a:off x="2498215" y="513742"/>
          <a:ext cx="255404" cy="1054105"/>
        </a:xfrm>
        <a:prstGeom xmlns:a="http://schemas.openxmlformats.org/drawingml/2006/main" prst="leftBrac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xmlns:a="http://schemas.openxmlformats.org/drawingml/2006/main">
          <a:pPr algn="ctr"/>
          <a:endParaRPr lang="en-US"/>
        </a:p>
      </cdr:txBody>
    </cdr:sp>
  </cdr:relSizeAnchor>
  <cdr:relSizeAnchor xmlns:cdr="http://schemas.openxmlformats.org/drawingml/2006/chartDrawing">
    <cdr:from>
      <cdr:x>0.62557</cdr:x>
      <cdr:y>0.16143</cdr:y>
    </cdr:from>
    <cdr:to>
      <cdr:x>0.87125</cdr:x>
      <cdr:y>0.32918</cdr:y>
    </cdr:to>
    <cdr:sp macro="" textlink="">
      <cdr:nvSpPr>
        <cdr:cNvPr id="3" name="TextBox 4">
          <a:extLst xmlns:a="http://schemas.openxmlformats.org/drawingml/2006/main">
            <a:ext uri="{FF2B5EF4-FFF2-40B4-BE49-F238E27FC236}">
              <a16:creationId xmlns:a16="http://schemas.microsoft.com/office/drawing/2014/main" id="{D854A889-48AC-7619-3BE7-56A24FC84140}"/>
            </a:ext>
          </a:extLst>
        </cdr:cNvPr>
        <cdr:cNvSpPr txBox="1"/>
      </cdr:nvSpPr>
      <cdr:spPr>
        <a:xfrm xmlns:a="http://schemas.openxmlformats.org/drawingml/2006/main">
          <a:off x="2328285" y="644501"/>
          <a:ext cx="914386" cy="669779"/>
        </a:xfrm>
        <a:prstGeom xmlns:a="http://schemas.openxmlformats.org/drawingml/2006/main" prst="rect">
          <a:avLst/>
        </a:prstGeom>
      </cdr:spPr>
      <cdr:txBody>
        <a:bodyPr xmlns:a="http://schemas.openxmlformats.org/drawingml/2006/main" vert="horz" wrap="none" lIns="91440" tIns="45720" rIns="91440" bIns="45720" rtlCol="0" anchor="t">
          <a:normAutofit/>
        </a:bodyPr>
        <a:lstStyle xmlns:a="http://schemas.openxmlformats.org/drawingml/2006/main">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indent="0" algn="l" defTabSz="914400" rtl="0" eaLnBrk="1" fontAlgn="auto" latinLnBrk="0" hangingPunct="1">
            <a:lnSpc>
              <a:spcPct val="100000"/>
            </a:lnSpc>
            <a:spcBef>
              <a:spcPct val="0"/>
            </a:spcBef>
            <a:spcAft>
              <a:spcPts val="0"/>
            </a:spcAft>
            <a:buClrTx/>
            <a:buSzTx/>
            <a:buFontTx/>
            <a:buNone/>
            <a:tabLst/>
          </a:pPr>
          <a:r>
            <a:rPr kumimoji="0" lang="en-US" sz="2400" b="0" i="0" u="none" strike="noStrike" kern="1200" cap="none" spc="0" normalizeH="0" baseline="0" noProof="0" dirty="0">
              <a:ln>
                <a:noFill/>
              </a:ln>
              <a:solidFill>
                <a:srgbClr val="464A6E"/>
              </a:solidFill>
              <a:effectLst/>
              <a:uLnTx/>
              <a:uFillTx/>
              <a:ea typeface="+mj-ea"/>
              <a:cs typeface="Tahoma" pitchFamily="34" charset="0"/>
            </a:rPr>
            <a:t>***</a:t>
          </a:r>
        </a:p>
      </cdr:txBody>
    </cdr:sp>
  </cdr:relSizeAnchor>
</c:userShapes>
</file>

<file path=ppt/drawings/drawing2.xml><?xml version="1.0" encoding="utf-8"?>
<c:userShapes xmlns:c="http://schemas.openxmlformats.org/drawingml/2006/chart">
  <cdr:relSizeAnchor xmlns:cdr="http://schemas.openxmlformats.org/drawingml/2006/chartDrawing">
    <cdr:from>
      <cdr:x>0.56393</cdr:x>
      <cdr:y>0.2287</cdr:y>
    </cdr:from>
    <cdr:to>
      <cdr:x>0.84715</cdr:x>
      <cdr:y>0.29267</cdr:y>
    </cdr:to>
    <cdr:sp macro="" textlink="">
      <cdr:nvSpPr>
        <cdr:cNvPr id="2" name="Left Brace 1">
          <a:extLst xmlns:a="http://schemas.openxmlformats.org/drawingml/2006/main">
            <a:ext uri="{FF2B5EF4-FFF2-40B4-BE49-F238E27FC236}">
              <a16:creationId xmlns:a16="http://schemas.microsoft.com/office/drawing/2014/main" id="{1E9518D5-780A-64A4-3F6E-F9BC588D05AA}"/>
            </a:ext>
          </a:extLst>
        </cdr:cNvPr>
        <cdr:cNvSpPr/>
      </cdr:nvSpPr>
      <cdr:spPr>
        <a:xfrm xmlns:a="http://schemas.openxmlformats.org/drawingml/2006/main" rot="5400000">
          <a:off x="2498215" y="513742"/>
          <a:ext cx="255404" cy="1054105"/>
        </a:xfrm>
        <a:prstGeom xmlns:a="http://schemas.openxmlformats.org/drawingml/2006/main" prst="leftBrac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xmlns:a="http://schemas.openxmlformats.org/drawingml/2006/main">
          <a:pPr algn="ctr"/>
          <a:endParaRPr lang="en-US"/>
        </a:p>
      </cdr:txBody>
    </cdr:sp>
  </cdr:relSizeAnchor>
  <cdr:relSizeAnchor xmlns:cdr="http://schemas.openxmlformats.org/drawingml/2006/chartDrawing">
    <cdr:from>
      <cdr:x>0.62557</cdr:x>
      <cdr:y>0.16143</cdr:y>
    </cdr:from>
    <cdr:to>
      <cdr:x>0.87125</cdr:x>
      <cdr:y>0.32918</cdr:y>
    </cdr:to>
    <cdr:sp macro="" textlink="">
      <cdr:nvSpPr>
        <cdr:cNvPr id="3" name="TextBox 4">
          <a:extLst xmlns:a="http://schemas.openxmlformats.org/drawingml/2006/main">
            <a:ext uri="{FF2B5EF4-FFF2-40B4-BE49-F238E27FC236}">
              <a16:creationId xmlns:a16="http://schemas.microsoft.com/office/drawing/2014/main" id="{D854A889-48AC-7619-3BE7-56A24FC84140}"/>
            </a:ext>
          </a:extLst>
        </cdr:cNvPr>
        <cdr:cNvSpPr txBox="1"/>
      </cdr:nvSpPr>
      <cdr:spPr>
        <a:xfrm xmlns:a="http://schemas.openxmlformats.org/drawingml/2006/main">
          <a:off x="2328285" y="644501"/>
          <a:ext cx="914386" cy="669779"/>
        </a:xfrm>
        <a:prstGeom xmlns:a="http://schemas.openxmlformats.org/drawingml/2006/main" prst="rect">
          <a:avLst/>
        </a:prstGeom>
      </cdr:spPr>
      <cdr:txBody>
        <a:bodyPr xmlns:a="http://schemas.openxmlformats.org/drawingml/2006/main" vert="horz" wrap="none" lIns="91440" tIns="45720" rIns="91440" bIns="45720" rtlCol="0" anchor="t">
          <a:normAutofit/>
        </a:bodyPr>
        <a:lstStyle xmlns:a="http://schemas.openxmlformats.org/drawingml/2006/main">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indent="0" algn="l" defTabSz="914400" rtl="0" eaLnBrk="1" fontAlgn="auto" latinLnBrk="0" hangingPunct="1">
            <a:lnSpc>
              <a:spcPct val="100000"/>
            </a:lnSpc>
            <a:spcBef>
              <a:spcPct val="0"/>
            </a:spcBef>
            <a:spcAft>
              <a:spcPts val="0"/>
            </a:spcAft>
            <a:buClrTx/>
            <a:buSzTx/>
            <a:buFontTx/>
            <a:buNone/>
            <a:tabLst/>
          </a:pPr>
          <a:r>
            <a:rPr kumimoji="0" lang="en-US" sz="2400" b="0" i="0" u="none" strike="noStrike" kern="1200" cap="none" spc="0" normalizeH="0" baseline="0" noProof="0" dirty="0">
              <a:ln>
                <a:noFill/>
              </a:ln>
              <a:solidFill>
                <a:srgbClr val="464A6E"/>
              </a:solidFill>
              <a:effectLst/>
              <a:uLnTx/>
              <a:uFillTx/>
              <a:ea typeface="+mj-ea"/>
              <a:cs typeface="Tahoma" pitchFamily="34" charset="0"/>
            </a:rPr>
            <a:t>***</a:t>
          </a:r>
        </a:p>
      </cdr:txBody>
    </cdr:sp>
  </cdr:relSizeAnchor>
</c:userShapes>
</file>

<file path=ppt/drawings/drawing3.xml><?xml version="1.0" encoding="utf-8"?>
<c:userShapes xmlns:c="http://schemas.openxmlformats.org/drawingml/2006/chart">
  <cdr:relSizeAnchor xmlns:cdr="http://schemas.openxmlformats.org/drawingml/2006/chartDrawing">
    <cdr:from>
      <cdr:x>0.56393</cdr:x>
      <cdr:y>0.2287</cdr:y>
    </cdr:from>
    <cdr:to>
      <cdr:x>0.84715</cdr:x>
      <cdr:y>0.29267</cdr:y>
    </cdr:to>
    <cdr:sp macro="" textlink="">
      <cdr:nvSpPr>
        <cdr:cNvPr id="2" name="Left Brace 1">
          <a:extLst xmlns:a="http://schemas.openxmlformats.org/drawingml/2006/main">
            <a:ext uri="{FF2B5EF4-FFF2-40B4-BE49-F238E27FC236}">
              <a16:creationId xmlns:a16="http://schemas.microsoft.com/office/drawing/2014/main" id="{1E9518D5-780A-64A4-3F6E-F9BC588D05AA}"/>
            </a:ext>
          </a:extLst>
        </cdr:cNvPr>
        <cdr:cNvSpPr/>
      </cdr:nvSpPr>
      <cdr:spPr>
        <a:xfrm xmlns:a="http://schemas.openxmlformats.org/drawingml/2006/main" rot="5400000">
          <a:off x="2498215" y="513742"/>
          <a:ext cx="255404" cy="1054105"/>
        </a:xfrm>
        <a:prstGeom xmlns:a="http://schemas.openxmlformats.org/drawingml/2006/main" prst="leftBrac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xmlns:a="http://schemas.openxmlformats.org/drawingml/2006/main">
          <a:pPr algn="ctr"/>
          <a:endParaRPr lang="en-US"/>
        </a:p>
      </cdr:txBody>
    </cdr:sp>
  </cdr:relSizeAnchor>
  <cdr:relSizeAnchor xmlns:cdr="http://schemas.openxmlformats.org/drawingml/2006/chartDrawing">
    <cdr:from>
      <cdr:x>0.62557</cdr:x>
      <cdr:y>0.16143</cdr:y>
    </cdr:from>
    <cdr:to>
      <cdr:x>0.87125</cdr:x>
      <cdr:y>0.32918</cdr:y>
    </cdr:to>
    <cdr:sp macro="" textlink="">
      <cdr:nvSpPr>
        <cdr:cNvPr id="3" name="TextBox 4">
          <a:extLst xmlns:a="http://schemas.openxmlformats.org/drawingml/2006/main">
            <a:ext uri="{FF2B5EF4-FFF2-40B4-BE49-F238E27FC236}">
              <a16:creationId xmlns:a16="http://schemas.microsoft.com/office/drawing/2014/main" id="{D854A889-48AC-7619-3BE7-56A24FC84140}"/>
            </a:ext>
          </a:extLst>
        </cdr:cNvPr>
        <cdr:cNvSpPr txBox="1"/>
      </cdr:nvSpPr>
      <cdr:spPr>
        <a:xfrm xmlns:a="http://schemas.openxmlformats.org/drawingml/2006/main">
          <a:off x="2328285" y="644501"/>
          <a:ext cx="914386" cy="669779"/>
        </a:xfrm>
        <a:prstGeom xmlns:a="http://schemas.openxmlformats.org/drawingml/2006/main" prst="rect">
          <a:avLst/>
        </a:prstGeom>
      </cdr:spPr>
      <cdr:txBody>
        <a:bodyPr xmlns:a="http://schemas.openxmlformats.org/drawingml/2006/main" vert="horz" wrap="none" lIns="91440" tIns="45720" rIns="91440" bIns="45720" rtlCol="0" anchor="t">
          <a:normAutofit/>
        </a:bodyPr>
        <a:lstStyle xmlns:a="http://schemas.openxmlformats.org/drawingml/2006/main">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indent="0" algn="l" defTabSz="914400" rtl="0" eaLnBrk="1" fontAlgn="auto" latinLnBrk="0" hangingPunct="1">
            <a:lnSpc>
              <a:spcPct val="100000"/>
            </a:lnSpc>
            <a:spcBef>
              <a:spcPct val="0"/>
            </a:spcBef>
            <a:spcAft>
              <a:spcPts val="0"/>
            </a:spcAft>
            <a:buClrTx/>
            <a:buSzTx/>
            <a:buFontTx/>
            <a:buNone/>
            <a:tabLst/>
          </a:pPr>
          <a:r>
            <a:rPr kumimoji="0" lang="en-US" sz="2400" b="0" i="0" u="none" strike="noStrike" kern="1200" cap="none" spc="0" normalizeH="0" baseline="0" noProof="0" dirty="0">
              <a:ln>
                <a:noFill/>
              </a:ln>
              <a:solidFill>
                <a:srgbClr val="464A6E"/>
              </a:solidFill>
              <a:effectLst/>
              <a:uLnTx/>
              <a:uFillTx/>
              <a:ea typeface="+mj-ea"/>
              <a:cs typeface="Tahoma" pitchFamily="34" charset="0"/>
            </a:rPr>
            <a:t>***</a:t>
          </a:r>
        </a:p>
      </cdr:txBody>
    </cdr:sp>
  </cdr:relSizeAnchor>
</c:userShapes>
</file>

<file path=ppt/drawings/drawing4.xml><?xml version="1.0" encoding="utf-8"?>
<c:userShapes xmlns:c="http://schemas.openxmlformats.org/drawingml/2006/chart">
  <cdr:relSizeAnchor xmlns:cdr="http://schemas.openxmlformats.org/drawingml/2006/chartDrawing">
    <cdr:from>
      <cdr:x>0.56401</cdr:x>
      <cdr:y>0.21178</cdr:y>
    </cdr:from>
    <cdr:to>
      <cdr:x>0.84723</cdr:x>
      <cdr:y>0.27575</cdr:y>
    </cdr:to>
    <cdr:sp macro="" textlink="">
      <cdr:nvSpPr>
        <cdr:cNvPr id="4" name="Left Brace 3">
          <a:extLst xmlns:a="http://schemas.openxmlformats.org/drawingml/2006/main">
            <a:ext uri="{FF2B5EF4-FFF2-40B4-BE49-F238E27FC236}">
              <a16:creationId xmlns:a16="http://schemas.microsoft.com/office/drawing/2014/main" id="{F0957764-8C1D-9C01-CD0B-D02E94652D4D}"/>
            </a:ext>
          </a:extLst>
        </cdr:cNvPr>
        <cdr:cNvSpPr/>
      </cdr:nvSpPr>
      <cdr:spPr>
        <a:xfrm xmlns:a="http://schemas.openxmlformats.org/drawingml/2006/main" rot="5400000">
          <a:off x="2498506" y="446196"/>
          <a:ext cx="255404" cy="1054105"/>
        </a:xfrm>
        <a:prstGeom xmlns:a="http://schemas.openxmlformats.org/drawingml/2006/main" prst="leftBrac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xmlns:a="http://schemas.openxmlformats.org/drawingml/2006/main">
          <a:pPr algn="ctr"/>
          <a:endParaRPr lang="en-US"/>
        </a:p>
      </cdr:txBody>
    </cdr:sp>
  </cdr:relSizeAnchor>
  <cdr:relSizeAnchor xmlns:cdr="http://schemas.openxmlformats.org/drawingml/2006/chartDrawing">
    <cdr:from>
      <cdr:x>0.62565</cdr:x>
      <cdr:y>0.1519</cdr:y>
    </cdr:from>
    <cdr:to>
      <cdr:x>0.87133</cdr:x>
      <cdr:y>0.31965</cdr:y>
    </cdr:to>
    <cdr:sp macro="" textlink="">
      <cdr:nvSpPr>
        <cdr:cNvPr id="5" name="TextBox 4">
          <a:extLst xmlns:a="http://schemas.openxmlformats.org/drawingml/2006/main">
            <a:ext uri="{FF2B5EF4-FFF2-40B4-BE49-F238E27FC236}">
              <a16:creationId xmlns:a16="http://schemas.microsoft.com/office/drawing/2014/main" id="{20D95D60-E2FD-8F7C-5B67-7E0684ECB81E}"/>
            </a:ext>
          </a:extLst>
        </cdr:cNvPr>
        <cdr:cNvSpPr txBox="1"/>
      </cdr:nvSpPr>
      <cdr:spPr>
        <a:xfrm xmlns:a="http://schemas.openxmlformats.org/drawingml/2006/main">
          <a:off x="2328571" y="606463"/>
          <a:ext cx="914386" cy="669753"/>
        </a:xfrm>
        <a:prstGeom xmlns:a="http://schemas.openxmlformats.org/drawingml/2006/main" prst="rect">
          <a:avLst/>
        </a:prstGeom>
      </cdr:spPr>
      <cdr:txBody>
        <a:bodyPr xmlns:a="http://schemas.openxmlformats.org/drawingml/2006/main" vert="horz" wrap="none" lIns="91440" tIns="45720" rIns="91440" bIns="45720" rtlCol="0" anchor="t">
          <a:normAutofit/>
        </a:bodyPr>
        <a:lstStyle xmlns:a="http://schemas.openxmlformats.org/drawingml/2006/main">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indent="0" algn="l" defTabSz="914400" rtl="0" eaLnBrk="1" fontAlgn="auto" latinLnBrk="0" hangingPunct="1">
            <a:lnSpc>
              <a:spcPct val="100000"/>
            </a:lnSpc>
            <a:spcBef>
              <a:spcPct val="0"/>
            </a:spcBef>
            <a:spcAft>
              <a:spcPts val="0"/>
            </a:spcAft>
            <a:buClrTx/>
            <a:buSzTx/>
            <a:buFontTx/>
            <a:buNone/>
            <a:tabLst/>
          </a:pPr>
          <a:r>
            <a:rPr kumimoji="0" lang="en-US" sz="2400" b="0" i="0" u="none" strike="noStrike" kern="1200" cap="none" spc="0" normalizeH="0" baseline="0" noProof="0" dirty="0">
              <a:ln>
                <a:noFill/>
              </a:ln>
              <a:solidFill>
                <a:srgbClr val="464A6E"/>
              </a:solidFill>
              <a:effectLst/>
              <a:uLnTx/>
              <a:uFillTx/>
              <a:ea typeface="+mj-ea"/>
              <a:cs typeface="Tahoma" pitchFamily="34" charset="0"/>
            </a:rPr>
            <a:t>***</a:t>
          </a:r>
        </a:p>
      </cdr:txBody>
    </cdr:sp>
  </cdr:relSizeAnchor>
</c:userShapes>
</file>

<file path=ppt/drawings/drawing5.xml><?xml version="1.0" encoding="utf-8"?>
<c:userShapes xmlns:c="http://schemas.openxmlformats.org/drawingml/2006/chart">
  <cdr:relSizeAnchor xmlns:cdr="http://schemas.openxmlformats.org/drawingml/2006/chartDrawing">
    <cdr:from>
      <cdr:x>0.35156</cdr:x>
      <cdr:y>0.13439</cdr:y>
    </cdr:from>
    <cdr:to>
      <cdr:x>0.7725</cdr:x>
      <cdr:y>0.17086</cdr:y>
    </cdr:to>
    <cdr:sp macro="" textlink="">
      <cdr:nvSpPr>
        <cdr:cNvPr id="2" name="Left Brace 1">
          <a:extLst xmlns:a="http://schemas.openxmlformats.org/drawingml/2006/main">
            <a:ext uri="{FF2B5EF4-FFF2-40B4-BE49-F238E27FC236}">
              <a16:creationId xmlns:a16="http://schemas.microsoft.com/office/drawing/2014/main" id="{18956D4A-4A19-7A66-E124-27649F05028F}"/>
            </a:ext>
          </a:extLst>
        </cdr:cNvPr>
        <cdr:cNvSpPr/>
      </cdr:nvSpPr>
      <cdr:spPr>
        <a:xfrm xmlns:a="http://schemas.openxmlformats.org/drawingml/2006/main" rot="5400000">
          <a:off x="2590877" y="-344615"/>
          <a:ext cx="156497" cy="1999051"/>
        </a:xfrm>
        <a:prstGeom xmlns:a="http://schemas.openxmlformats.org/drawingml/2006/main" prst="leftBrac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xmlns:a="http://schemas.openxmlformats.org/drawingml/2006/main">
          <a:pPr algn="ctr"/>
          <a:endParaRPr lang="en-US"/>
        </a:p>
      </cdr:txBody>
    </cdr:sp>
  </cdr:relSizeAnchor>
  <cdr:relSizeAnchor xmlns:cdr="http://schemas.openxmlformats.org/drawingml/2006/chartDrawing">
    <cdr:from>
      <cdr:x>0.52589</cdr:x>
      <cdr:y>0.07892</cdr:y>
    </cdr:from>
    <cdr:to>
      <cdr:x>0.88356</cdr:x>
      <cdr:y>0.30323</cdr:y>
    </cdr:to>
    <cdr:sp macro="" textlink="">
      <cdr:nvSpPr>
        <cdr:cNvPr id="3" name="TextBox 8">
          <a:extLst xmlns:a="http://schemas.openxmlformats.org/drawingml/2006/main">
            <a:ext uri="{FF2B5EF4-FFF2-40B4-BE49-F238E27FC236}">
              <a16:creationId xmlns:a16="http://schemas.microsoft.com/office/drawing/2014/main" id="{D146639A-0516-F5CC-2574-8456723861A9}"/>
            </a:ext>
          </a:extLst>
        </cdr:cNvPr>
        <cdr:cNvSpPr txBox="1"/>
      </cdr:nvSpPr>
      <cdr:spPr>
        <a:xfrm xmlns:a="http://schemas.openxmlformats.org/drawingml/2006/main">
          <a:off x="2497491" y="338633"/>
          <a:ext cx="1698593" cy="962519"/>
        </a:xfrm>
        <a:prstGeom xmlns:a="http://schemas.openxmlformats.org/drawingml/2006/main" prst="rect">
          <a:avLst/>
        </a:prstGeom>
      </cdr:spPr>
      <cdr:txBody>
        <a:bodyPr xmlns:a="http://schemas.openxmlformats.org/drawingml/2006/main" vert="horz" wrap="none" lIns="91440" tIns="45720" rIns="91440" bIns="45720" rtlCol="0" anchor="t">
          <a:norm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indent="0" algn="l" defTabSz="914400" rtl="0" eaLnBrk="1" fontAlgn="auto" latinLnBrk="0" hangingPunct="1">
            <a:lnSpc>
              <a:spcPct val="100000"/>
            </a:lnSpc>
            <a:spcBef>
              <a:spcPct val="0"/>
            </a:spcBef>
            <a:spcAft>
              <a:spcPts val="0"/>
            </a:spcAft>
            <a:buClrTx/>
            <a:buSzTx/>
            <a:buFontTx/>
            <a:buNone/>
            <a:tabLst/>
          </a:pPr>
          <a:r>
            <a:rPr kumimoji="0" lang="en-US" sz="2400" b="0" i="0" u="none" strike="noStrike" kern="1200" cap="none" spc="0" normalizeH="0" baseline="0" noProof="0" dirty="0">
              <a:ln>
                <a:noFill/>
              </a:ln>
              <a:solidFill>
                <a:srgbClr val="464A6E"/>
              </a:solidFill>
              <a:effectLst/>
              <a:uLnTx/>
              <a:uFillTx/>
              <a:ea typeface="+mj-ea"/>
              <a:cs typeface="Tahoma" pitchFamily="34" charset="0"/>
            </a:rPr>
            <a:t>*</a:t>
          </a:r>
        </a:p>
      </cdr:txBody>
    </cdr:sp>
  </cdr:relSizeAnchor>
</c:userShapes>
</file>

<file path=ppt/drawings/drawing6.xml><?xml version="1.0" encoding="utf-8"?>
<c:userShapes xmlns:c="http://schemas.openxmlformats.org/drawingml/2006/chart">
  <cdr:relSizeAnchor xmlns:cdr="http://schemas.openxmlformats.org/drawingml/2006/chartDrawing">
    <cdr:from>
      <cdr:x>0.28399</cdr:x>
      <cdr:y>0.14405</cdr:y>
    </cdr:from>
    <cdr:to>
      <cdr:x>0.8672</cdr:x>
      <cdr:y>0.20135</cdr:y>
    </cdr:to>
    <cdr:sp macro="" textlink="">
      <cdr:nvSpPr>
        <cdr:cNvPr id="2" name="Left Brace 1">
          <a:extLst xmlns:a="http://schemas.openxmlformats.org/drawingml/2006/main">
            <a:ext uri="{FF2B5EF4-FFF2-40B4-BE49-F238E27FC236}">
              <a16:creationId xmlns:a16="http://schemas.microsoft.com/office/drawing/2014/main" id="{D8007E37-06C0-67E1-33E7-711EB424E7D4}"/>
            </a:ext>
          </a:extLst>
        </cdr:cNvPr>
        <cdr:cNvSpPr/>
      </cdr:nvSpPr>
      <cdr:spPr>
        <a:xfrm xmlns:a="http://schemas.openxmlformats.org/drawingml/2006/main" rot="5400000">
          <a:off x="2445707" y="-537765"/>
          <a:ext cx="253998" cy="2606701"/>
        </a:xfrm>
        <a:prstGeom xmlns:a="http://schemas.openxmlformats.org/drawingml/2006/main" prst="leftBrac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endParaRPr lang="en-US"/>
        </a:p>
      </cdr:txBody>
    </cdr:sp>
  </cdr:relSizeAnchor>
  <cdr:relSizeAnchor xmlns:cdr="http://schemas.openxmlformats.org/drawingml/2006/chartDrawing">
    <cdr:from>
      <cdr:x>0.5</cdr:x>
      <cdr:y>0.08613</cdr:y>
    </cdr:from>
    <cdr:to>
      <cdr:x>0.75687</cdr:x>
      <cdr:y>0.30326</cdr:y>
    </cdr:to>
    <cdr:sp macro="" textlink="">
      <cdr:nvSpPr>
        <cdr:cNvPr id="3" name="TextBox 13">
          <a:extLst xmlns:a="http://schemas.openxmlformats.org/drawingml/2006/main">
            <a:ext uri="{FF2B5EF4-FFF2-40B4-BE49-F238E27FC236}">
              <a16:creationId xmlns:a16="http://schemas.microsoft.com/office/drawing/2014/main" id="{D5F6841B-5142-D072-4B35-3475A0480B34}"/>
            </a:ext>
          </a:extLst>
        </cdr:cNvPr>
        <cdr:cNvSpPr txBox="1"/>
      </cdr:nvSpPr>
      <cdr:spPr>
        <a:xfrm xmlns:a="http://schemas.openxmlformats.org/drawingml/2006/main">
          <a:off x="2234820" y="381829"/>
          <a:ext cx="1148115" cy="962519"/>
        </a:xfrm>
        <a:prstGeom xmlns:a="http://schemas.openxmlformats.org/drawingml/2006/main" prst="rect">
          <a:avLst/>
        </a:prstGeom>
      </cdr:spPr>
      <cdr:txBody>
        <a:bodyPr xmlns:a="http://schemas.openxmlformats.org/drawingml/2006/main" vert="horz" wrap="none" lIns="91440" tIns="45720" rIns="91440" bIns="45720" rtlCol="0" anchor="t">
          <a:norm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indent="0" algn="l" defTabSz="914400" rtl="0" eaLnBrk="1" fontAlgn="auto" latinLnBrk="0" hangingPunct="1">
            <a:lnSpc>
              <a:spcPct val="100000"/>
            </a:lnSpc>
            <a:spcBef>
              <a:spcPct val="0"/>
            </a:spcBef>
            <a:spcAft>
              <a:spcPts val="0"/>
            </a:spcAft>
            <a:buClrTx/>
            <a:buSzTx/>
            <a:buFontTx/>
            <a:buNone/>
            <a:tabLst/>
          </a:pPr>
          <a:r>
            <a:rPr kumimoji="0" lang="en-US" sz="2400" b="0" i="0" u="none" strike="noStrike" kern="1200" cap="none" spc="0" normalizeH="0" baseline="0" noProof="0" dirty="0">
              <a:ln>
                <a:noFill/>
              </a:ln>
              <a:solidFill>
                <a:srgbClr val="464A6E"/>
              </a:solidFill>
              <a:effectLst/>
              <a:uLnTx/>
              <a:uFillTx/>
              <a:ea typeface="+mj-ea"/>
              <a:cs typeface="Tahoma" pitchFamily="34" charset="0"/>
            </a:rPr>
            <a:t>**</a:t>
          </a:r>
          <a:r>
            <a:rPr lang="en-US" sz="2400" dirty="0">
              <a:solidFill>
                <a:srgbClr val="464A6E"/>
              </a:solidFill>
              <a:ea typeface="+mj-ea"/>
              <a:cs typeface="Tahoma" pitchFamily="34" charset="0"/>
            </a:rPr>
            <a:t>*</a:t>
          </a:r>
          <a:endParaRPr kumimoji="0" lang="en-US" sz="2400" b="0" i="0" u="none" strike="noStrike" kern="1200" cap="none" spc="0" normalizeH="0" baseline="0" noProof="0" dirty="0">
            <a:ln>
              <a:noFill/>
            </a:ln>
            <a:solidFill>
              <a:srgbClr val="464A6E"/>
            </a:solidFill>
            <a:effectLst/>
            <a:uLnTx/>
            <a:uFillTx/>
            <a:ea typeface="+mj-ea"/>
            <a:cs typeface="Tahoma"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353D39A-FB07-40D8-B455-E5E7D563DE76}" type="datetimeFigureOut">
              <a:rPr lang="en-US" smtClean="0"/>
              <a:t>4/23/2026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A58EA67-873D-465F-B78C-7C9FBF3A957E}" type="slidenum">
              <a:rPr lang="en-US" smtClean="0"/>
              <a:t>‹#›</a:t>
            </a:fld>
            <a:endParaRPr lang="en-US"/>
          </a:p>
        </p:txBody>
      </p:sp>
    </p:spTree>
    <p:extLst>
      <p:ext uri="{BB962C8B-B14F-4D97-AF65-F5344CB8AC3E}">
        <p14:creationId xmlns:p14="http://schemas.microsoft.com/office/powerpoint/2010/main" val="3610004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FC57A-74EF-4D2B-8398-94FF5F014718}" type="datetimeFigureOut">
              <a:rPr lang="en-US" smtClean="0"/>
              <a:t>4/23/2026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A53351-54C6-4E10-9628-081805BCC824}" type="slidenum">
              <a:rPr lang="en-US" smtClean="0"/>
              <a:t>‹#›</a:t>
            </a:fld>
            <a:endParaRPr lang="en-US"/>
          </a:p>
        </p:txBody>
      </p:sp>
    </p:spTree>
    <p:extLst>
      <p:ext uri="{BB962C8B-B14F-4D97-AF65-F5344CB8AC3E}">
        <p14:creationId xmlns:p14="http://schemas.microsoft.com/office/powerpoint/2010/main" val="3327860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Session</a:t>
            </a:r>
            <a:r>
              <a:rPr lang="en-US" sz="1200" b="0" kern="1200" dirty="0">
                <a:solidFill>
                  <a:schemeClr val="tx1"/>
                </a:solidFill>
                <a:effectLst/>
                <a:latin typeface="+mn-lt"/>
                <a:ea typeface="+mn-ea"/>
                <a:cs typeface="+mn-cs"/>
              </a:rPr>
              <a:t>: </a:t>
            </a:r>
            <a:r>
              <a:rPr lang="en-US" sz="1200" b="0" i="0" u="none" strike="noStrike" kern="1200" dirty="0">
                <a:solidFill>
                  <a:schemeClr val="tx1"/>
                </a:solidFill>
                <a:effectLst/>
                <a:latin typeface="+mn-lt"/>
                <a:ea typeface="+mn-ea"/>
                <a:cs typeface="+mn-cs"/>
              </a:rPr>
              <a:t>Designing the Survey Collection Instrument</a:t>
            </a:r>
            <a:r>
              <a:rPr lang="en-US" b="0" dirty="0">
                <a:effectLst/>
              </a:rPr>
              <a:t> </a:t>
            </a:r>
          </a:p>
          <a:p>
            <a:r>
              <a:rPr lang="en-US" sz="1200" b="0" kern="1200" dirty="0">
                <a:solidFill>
                  <a:schemeClr val="tx1"/>
                </a:solidFill>
                <a:effectLst/>
                <a:latin typeface="+mn-lt"/>
                <a:ea typeface="+mn-ea"/>
                <a:cs typeface="+mn-cs"/>
              </a:rPr>
              <a:t>20 minute presentation time </a:t>
            </a:r>
          </a:p>
          <a:p>
            <a:r>
              <a:rPr lang="en-US" sz="1200" b="1" kern="1200" dirty="0">
                <a:solidFill>
                  <a:schemeClr val="tx1"/>
                </a:solidFill>
                <a:effectLst/>
                <a:latin typeface="+mn-lt"/>
                <a:ea typeface="+mn-ea"/>
                <a:cs typeface="+mn-cs"/>
              </a:rPr>
              <a:t>Abstract Text</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Bureau of Labor Statistics and Census Bureau are conducting research on the modernization of the Current Population Survey (CPS). The CPS is a monthly survey with a longitudinal design collected using a combination of telephone and in-person interviews. Ongoing research is being conducted on ways to improve response rates, the respondent experience, and manage survey costs. One way to address these issues is to add a web mode of collection. Currently, the CPS is interviewer-administered only and adding the web mode would add a new self-administered option. A pilot test of mixed-mode administration of the CPS was conducted in 2025. All respondents, immediately after completing a wave of the CPS either by self-response on the web or by personal interview, had the option to provide feedback about their survey experience by answering closed-ended questions, including about how burdensome the survey was, how relevant the questions felt, and how easy or difficult it was to answer the questions. The debriefing questions were repeated at the end of each monthly wave of interviews; respondents could participate in up to three waves for this pilot test. This design resulted in a dataset of more than 2,500 cases with data on response mode, demographics, debriefing responses, and whether respondents dropped out in later waves. Analysis focused on evaluating the survey experience between web and personal interview modes, whether labor force status is associated with ratings of difficulty and burden, and debriefing responses associated with survey non-response in subsequent waves. Discussion will include debriefing questionnaire design, factors related to the respondent experience, and the relationship between response mode and burden.</a:t>
            </a:r>
          </a:p>
          <a:p>
            <a:endParaRPr lang="en-US" dirty="0"/>
          </a:p>
        </p:txBody>
      </p:sp>
      <p:sp>
        <p:nvSpPr>
          <p:cNvPr id="4" name="Slide Number Placeholder 3"/>
          <p:cNvSpPr>
            <a:spLocks noGrp="1"/>
          </p:cNvSpPr>
          <p:nvPr>
            <p:ph type="sldNum" sz="quarter" idx="5"/>
          </p:nvPr>
        </p:nvSpPr>
        <p:spPr/>
        <p:txBody>
          <a:bodyPr/>
          <a:lstStyle/>
          <a:p>
            <a:fld id="{6CA53351-54C6-4E10-9628-081805BCC824}" type="slidenum">
              <a:rPr lang="en-US" smtClean="0"/>
              <a:t>1</a:t>
            </a:fld>
            <a:endParaRPr lang="en-US"/>
          </a:p>
        </p:txBody>
      </p:sp>
    </p:spTree>
    <p:extLst>
      <p:ext uri="{BB962C8B-B14F-4D97-AF65-F5344CB8AC3E}">
        <p14:creationId xmlns:p14="http://schemas.microsoft.com/office/powerpoint/2010/main" val="1288708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0A77B3-4321-3339-3706-285697260D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324E11-8705-7501-4B96-3CE23B4C5A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C6F123-9685-B3CC-BCD6-422D9CF152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030A79-E3D4-DF7C-CB48-A720BE812032}"/>
              </a:ext>
            </a:extLst>
          </p:cNvPr>
          <p:cNvSpPr>
            <a:spLocks noGrp="1"/>
          </p:cNvSpPr>
          <p:nvPr>
            <p:ph type="sldNum" sz="quarter" idx="5"/>
          </p:nvPr>
        </p:nvSpPr>
        <p:spPr/>
        <p:txBody>
          <a:bodyPr/>
          <a:lstStyle/>
          <a:p>
            <a:fld id="{6CA53351-54C6-4E10-9628-081805BCC824}" type="slidenum">
              <a:rPr lang="en-US" smtClean="0"/>
              <a:t>10</a:t>
            </a:fld>
            <a:endParaRPr lang="en-US"/>
          </a:p>
        </p:txBody>
      </p:sp>
    </p:spTree>
    <p:extLst>
      <p:ext uri="{BB962C8B-B14F-4D97-AF65-F5344CB8AC3E}">
        <p14:creationId xmlns:p14="http://schemas.microsoft.com/office/powerpoint/2010/main" val="39829853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326C1-B1C9-0A94-7FB8-D2C12DDC66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28C15F-3A4C-0F59-61AA-0BC5719AE3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590872-8C37-A0C2-EAE0-B3FCCC7051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4AAEDA-A9CA-C739-59B0-557C857F1F71}"/>
              </a:ext>
            </a:extLst>
          </p:cNvPr>
          <p:cNvSpPr>
            <a:spLocks noGrp="1"/>
          </p:cNvSpPr>
          <p:nvPr>
            <p:ph type="sldNum" sz="quarter" idx="5"/>
          </p:nvPr>
        </p:nvSpPr>
        <p:spPr/>
        <p:txBody>
          <a:bodyPr/>
          <a:lstStyle/>
          <a:p>
            <a:fld id="{6CA53351-54C6-4E10-9628-081805BCC824}" type="slidenum">
              <a:rPr lang="en-US" smtClean="0"/>
              <a:t>11</a:t>
            </a:fld>
            <a:endParaRPr lang="en-US"/>
          </a:p>
        </p:txBody>
      </p:sp>
    </p:spTree>
    <p:extLst>
      <p:ext uri="{BB962C8B-B14F-4D97-AF65-F5344CB8AC3E}">
        <p14:creationId xmlns:p14="http://schemas.microsoft.com/office/powerpoint/2010/main" val="18365403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0E71F-3FE0-688F-E5F5-A912DAB01C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7F71E7-05E7-1BA8-2DCF-DEB4CDCDBB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EAF4A8-251E-AC9D-77B5-122305C21D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D1EDB5-64C3-7670-E733-FC7A66E166E0}"/>
              </a:ext>
            </a:extLst>
          </p:cNvPr>
          <p:cNvSpPr>
            <a:spLocks noGrp="1"/>
          </p:cNvSpPr>
          <p:nvPr>
            <p:ph type="sldNum" sz="quarter" idx="5"/>
          </p:nvPr>
        </p:nvSpPr>
        <p:spPr/>
        <p:txBody>
          <a:bodyPr/>
          <a:lstStyle/>
          <a:p>
            <a:fld id="{6CA53351-54C6-4E10-9628-081805BCC824}" type="slidenum">
              <a:rPr lang="en-US" smtClean="0"/>
              <a:t>12</a:t>
            </a:fld>
            <a:endParaRPr lang="en-US"/>
          </a:p>
        </p:txBody>
      </p:sp>
    </p:spTree>
    <p:extLst>
      <p:ext uri="{BB962C8B-B14F-4D97-AF65-F5344CB8AC3E}">
        <p14:creationId xmlns:p14="http://schemas.microsoft.com/office/powerpoint/2010/main" val="42499899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C3D6D8-D7B4-BC4E-02E4-71D2C4847A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0A1FD3-8F28-46BE-A199-E3B185C46F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BD00C4-638F-4424-FA2D-81867DF380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1C2395-0319-FB35-1C49-AE95DFE23327}"/>
              </a:ext>
            </a:extLst>
          </p:cNvPr>
          <p:cNvSpPr>
            <a:spLocks noGrp="1"/>
          </p:cNvSpPr>
          <p:nvPr>
            <p:ph type="sldNum" sz="quarter" idx="5"/>
          </p:nvPr>
        </p:nvSpPr>
        <p:spPr/>
        <p:txBody>
          <a:bodyPr/>
          <a:lstStyle/>
          <a:p>
            <a:fld id="{6CA53351-54C6-4E10-9628-081805BCC824}" type="slidenum">
              <a:rPr lang="en-US" smtClean="0"/>
              <a:t>13</a:t>
            </a:fld>
            <a:endParaRPr lang="en-US"/>
          </a:p>
        </p:txBody>
      </p:sp>
    </p:spTree>
    <p:extLst>
      <p:ext uri="{BB962C8B-B14F-4D97-AF65-F5344CB8AC3E}">
        <p14:creationId xmlns:p14="http://schemas.microsoft.com/office/powerpoint/2010/main" val="7783383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A1A171-A10C-09E8-BA4B-46480164E4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4C3C56-CF72-B339-9E73-18008EDEAA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3FBB3D-EB91-135D-96AB-44ADB53655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E04EA1-5B28-F120-62DB-B5C66213CF0B}"/>
              </a:ext>
            </a:extLst>
          </p:cNvPr>
          <p:cNvSpPr>
            <a:spLocks noGrp="1"/>
          </p:cNvSpPr>
          <p:nvPr>
            <p:ph type="sldNum" sz="quarter" idx="5"/>
          </p:nvPr>
        </p:nvSpPr>
        <p:spPr/>
        <p:txBody>
          <a:bodyPr/>
          <a:lstStyle/>
          <a:p>
            <a:fld id="{6CA53351-54C6-4E10-9628-081805BCC824}" type="slidenum">
              <a:rPr lang="en-US" smtClean="0"/>
              <a:t>14</a:t>
            </a:fld>
            <a:endParaRPr lang="en-US"/>
          </a:p>
        </p:txBody>
      </p:sp>
    </p:spTree>
    <p:extLst>
      <p:ext uri="{BB962C8B-B14F-4D97-AF65-F5344CB8AC3E}">
        <p14:creationId xmlns:p14="http://schemas.microsoft.com/office/powerpoint/2010/main" val="8184242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D53FF-2555-8FA4-BFD0-58527BA52F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6BDC73-CB35-0024-1521-EC91010198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B51529-0FF8-31B8-AC67-26D9581362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54A756-F829-E229-1DE9-9159BEE068CB}"/>
              </a:ext>
            </a:extLst>
          </p:cNvPr>
          <p:cNvSpPr>
            <a:spLocks noGrp="1"/>
          </p:cNvSpPr>
          <p:nvPr>
            <p:ph type="sldNum" sz="quarter" idx="5"/>
          </p:nvPr>
        </p:nvSpPr>
        <p:spPr/>
        <p:txBody>
          <a:bodyPr/>
          <a:lstStyle/>
          <a:p>
            <a:fld id="{6CA53351-54C6-4E10-9628-081805BCC824}" type="slidenum">
              <a:rPr lang="en-US" smtClean="0"/>
              <a:t>15</a:t>
            </a:fld>
            <a:endParaRPr lang="en-US"/>
          </a:p>
        </p:txBody>
      </p:sp>
    </p:spTree>
    <p:extLst>
      <p:ext uri="{BB962C8B-B14F-4D97-AF65-F5344CB8AC3E}">
        <p14:creationId xmlns:p14="http://schemas.microsoft.com/office/powerpoint/2010/main" val="3464977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496F0-9B0F-A3D5-9287-ADD029DCF7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C6D3F1-F4C6-C879-019F-123947A7F9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E7064E-3ABC-293F-52B7-B489C8450E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AC2DA9-3498-B348-5FD5-5BD168CDA1FC}"/>
              </a:ext>
            </a:extLst>
          </p:cNvPr>
          <p:cNvSpPr>
            <a:spLocks noGrp="1"/>
          </p:cNvSpPr>
          <p:nvPr>
            <p:ph type="sldNum" sz="quarter" idx="5"/>
          </p:nvPr>
        </p:nvSpPr>
        <p:spPr/>
        <p:txBody>
          <a:bodyPr/>
          <a:lstStyle/>
          <a:p>
            <a:fld id="{6CA53351-54C6-4E10-9628-081805BCC824}" type="slidenum">
              <a:rPr lang="en-US" smtClean="0"/>
              <a:t>16</a:t>
            </a:fld>
            <a:endParaRPr lang="en-US"/>
          </a:p>
        </p:txBody>
      </p:sp>
    </p:spTree>
    <p:extLst>
      <p:ext uri="{BB962C8B-B14F-4D97-AF65-F5344CB8AC3E}">
        <p14:creationId xmlns:p14="http://schemas.microsoft.com/office/powerpoint/2010/main" val="20841795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A53351-54C6-4E10-9628-081805BCC824}" type="slidenum">
              <a:rPr lang="en-US" smtClean="0"/>
              <a:t>17</a:t>
            </a:fld>
            <a:endParaRPr lang="en-US"/>
          </a:p>
        </p:txBody>
      </p:sp>
    </p:spTree>
    <p:extLst>
      <p:ext uri="{BB962C8B-B14F-4D97-AF65-F5344CB8AC3E}">
        <p14:creationId xmlns:p14="http://schemas.microsoft.com/office/powerpoint/2010/main" val="14523350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A53351-54C6-4E10-9628-081805BCC824}" type="slidenum">
              <a:rPr lang="en-US" smtClean="0"/>
              <a:t>18</a:t>
            </a:fld>
            <a:endParaRPr lang="en-US"/>
          </a:p>
        </p:txBody>
      </p:sp>
    </p:spTree>
    <p:extLst>
      <p:ext uri="{BB962C8B-B14F-4D97-AF65-F5344CB8AC3E}">
        <p14:creationId xmlns:p14="http://schemas.microsoft.com/office/powerpoint/2010/main" val="22190389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A0F66-D6F9-213C-CB53-68D94D92B6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6D5C6A-2C49-7AC1-C10F-09F3A8226A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D5295A-A3CC-BE7D-5413-2F83375974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EFF457-44DB-0B65-23DB-E21D1737DEC0}"/>
              </a:ext>
            </a:extLst>
          </p:cNvPr>
          <p:cNvSpPr>
            <a:spLocks noGrp="1"/>
          </p:cNvSpPr>
          <p:nvPr>
            <p:ph type="sldNum" sz="quarter" idx="5"/>
          </p:nvPr>
        </p:nvSpPr>
        <p:spPr/>
        <p:txBody>
          <a:bodyPr/>
          <a:lstStyle/>
          <a:p>
            <a:fld id="{6CA53351-54C6-4E10-9628-081805BCC824}" type="slidenum">
              <a:rPr lang="en-US" smtClean="0"/>
              <a:t>19</a:t>
            </a:fld>
            <a:endParaRPr lang="en-US"/>
          </a:p>
        </p:txBody>
      </p:sp>
    </p:spTree>
    <p:extLst>
      <p:ext uri="{BB962C8B-B14F-4D97-AF65-F5344CB8AC3E}">
        <p14:creationId xmlns:p14="http://schemas.microsoft.com/office/powerpoint/2010/main" val="39648137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A53351-54C6-4E10-9628-081805BCC824}" type="slidenum">
              <a:rPr lang="en-US" smtClean="0"/>
              <a:t>2</a:t>
            </a:fld>
            <a:endParaRPr lang="en-US"/>
          </a:p>
        </p:txBody>
      </p:sp>
    </p:spTree>
    <p:extLst>
      <p:ext uri="{BB962C8B-B14F-4D97-AF65-F5344CB8AC3E}">
        <p14:creationId xmlns:p14="http://schemas.microsoft.com/office/powerpoint/2010/main" val="36739154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9F7FC-DFB1-1EDF-EDD2-C9326CF534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8CCD76-D550-6F64-1B8C-32A17CB908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6B53E2-847D-6B32-2054-1F3AC40275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DBEF7C-6E5A-1841-1005-E2B5AF50D2A6}"/>
              </a:ext>
            </a:extLst>
          </p:cNvPr>
          <p:cNvSpPr>
            <a:spLocks noGrp="1"/>
          </p:cNvSpPr>
          <p:nvPr>
            <p:ph type="sldNum" sz="quarter" idx="5"/>
          </p:nvPr>
        </p:nvSpPr>
        <p:spPr/>
        <p:txBody>
          <a:bodyPr/>
          <a:lstStyle/>
          <a:p>
            <a:fld id="{6CA53351-54C6-4E10-9628-081805BCC824}" type="slidenum">
              <a:rPr lang="en-US" smtClean="0"/>
              <a:t>20</a:t>
            </a:fld>
            <a:endParaRPr lang="en-US"/>
          </a:p>
        </p:txBody>
      </p:sp>
    </p:spTree>
    <p:extLst>
      <p:ext uri="{BB962C8B-B14F-4D97-AF65-F5344CB8AC3E}">
        <p14:creationId xmlns:p14="http://schemas.microsoft.com/office/powerpoint/2010/main" val="18873585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EB34E-3A68-6E3F-E3BD-AA39A898E1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0E56E7-3AE7-4C24-F452-9044EACC37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663AE3-76F1-C2AF-CDE1-D29C1F3F70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AB1E9A-C7D2-3E82-44E7-59FFEFC5F5CF}"/>
              </a:ext>
            </a:extLst>
          </p:cNvPr>
          <p:cNvSpPr>
            <a:spLocks noGrp="1"/>
          </p:cNvSpPr>
          <p:nvPr>
            <p:ph type="sldNum" sz="quarter" idx="5"/>
          </p:nvPr>
        </p:nvSpPr>
        <p:spPr/>
        <p:txBody>
          <a:bodyPr/>
          <a:lstStyle/>
          <a:p>
            <a:fld id="{6CA53351-54C6-4E10-9628-081805BCC824}" type="slidenum">
              <a:rPr lang="en-US" smtClean="0"/>
              <a:t>21</a:t>
            </a:fld>
            <a:endParaRPr lang="en-US"/>
          </a:p>
        </p:txBody>
      </p:sp>
    </p:spTree>
    <p:extLst>
      <p:ext uri="{BB962C8B-B14F-4D97-AF65-F5344CB8AC3E}">
        <p14:creationId xmlns:p14="http://schemas.microsoft.com/office/powerpoint/2010/main" val="33657213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E6E99-B194-2AA7-AA7D-348750DCB6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4875E1-AB20-1096-0E4B-296F1FA48F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BFA13E-DD0D-3024-063F-7D1D177C19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6A6266-91F3-F919-438C-A2B072D4A071}"/>
              </a:ext>
            </a:extLst>
          </p:cNvPr>
          <p:cNvSpPr>
            <a:spLocks noGrp="1"/>
          </p:cNvSpPr>
          <p:nvPr>
            <p:ph type="sldNum" sz="quarter" idx="5"/>
          </p:nvPr>
        </p:nvSpPr>
        <p:spPr/>
        <p:txBody>
          <a:bodyPr/>
          <a:lstStyle/>
          <a:p>
            <a:fld id="{6CA53351-54C6-4E10-9628-081805BCC824}" type="slidenum">
              <a:rPr lang="en-US" smtClean="0"/>
              <a:t>22</a:t>
            </a:fld>
            <a:endParaRPr lang="en-US"/>
          </a:p>
        </p:txBody>
      </p:sp>
    </p:spTree>
    <p:extLst>
      <p:ext uri="{BB962C8B-B14F-4D97-AF65-F5344CB8AC3E}">
        <p14:creationId xmlns:p14="http://schemas.microsoft.com/office/powerpoint/2010/main" val="37274343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14188-0058-C4EA-00A1-1CF353120D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0D5BB5-27AC-561B-FFF1-C6CAA5CA55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8573D1-8A3D-83B9-5B91-AA6F97EA30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D7A999-F82F-8F68-4CDE-680AD7FCC336}"/>
              </a:ext>
            </a:extLst>
          </p:cNvPr>
          <p:cNvSpPr>
            <a:spLocks noGrp="1"/>
          </p:cNvSpPr>
          <p:nvPr>
            <p:ph type="sldNum" sz="quarter" idx="5"/>
          </p:nvPr>
        </p:nvSpPr>
        <p:spPr/>
        <p:txBody>
          <a:bodyPr/>
          <a:lstStyle/>
          <a:p>
            <a:fld id="{6CA53351-54C6-4E10-9628-081805BCC824}" type="slidenum">
              <a:rPr lang="en-US" smtClean="0"/>
              <a:t>23</a:t>
            </a:fld>
            <a:endParaRPr lang="en-US"/>
          </a:p>
        </p:txBody>
      </p:sp>
    </p:spTree>
    <p:extLst>
      <p:ext uri="{BB962C8B-B14F-4D97-AF65-F5344CB8AC3E}">
        <p14:creationId xmlns:p14="http://schemas.microsoft.com/office/powerpoint/2010/main" val="19135808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E40A5-8D55-7EE3-F5D0-C7D933415F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10E645-379B-F088-7660-804227E6D7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C08FCC-9E54-B6F9-BB3A-F16B0E312B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791871-A7FE-C688-5410-B80B23005B4E}"/>
              </a:ext>
            </a:extLst>
          </p:cNvPr>
          <p:cNvSpPr>
            <a:spLocks noGrp="1"/>
          </p:cNvSpPr>
          <p:nvPr>
            <p:ph type="sldNum" sz="quarter" idx="5"/>
          </p:nvPr>
        </p:nvSpPr>
        <p:spPr/>
        <p:txBody>
          <a:bodyPr/>
          <a:lstStyle/>
          <a:p>
            <a:fld id="{6CA53351-54C6-4E10-9628-081805BCC824}" type="slidenum">
              <a:rPr lang="en-US" smtClean="0"/>
              <a:t>24</a:t>
            </a:fld>
            <a:endParaRPr lang="en-US"/>
          </a:p>
        </p:txBody>
      </p:sp>
    </p:spTree>
    <p:extLst>
      <p:ext uri="{BB962C8B-B14F-4D97-AF65-F5344CB8AC3E}">
        <p14:creationId xmlns:p14="http://schemas.microsoft.com/office/powerpoint/2010/main" val="12837883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E9F85-8325-BDDB-D2CB-B6AD956838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8C30AE-749B-4FBC-CBE1-91DCD74A98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1FD9FD-9F4E-2572-7273-4EC009C297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F0D989-C7D1-2900-5743-E252177902DD}"/>
              </a:ext>
            </a:extLst>
          </p:cNvPr>
          <p:cNvSpPr>
            <a:spLocks noGrp="1"/>
          </p:cNvSpPr>
          <p:nvPr>
            <p:ph type="sldNum" sz="quarter" idx="5"/>
          </p:nvPr>
        </p:nvSpPr>
        <p:spPr/>
        <p:txBody>
          <a:bodyPr/>
          <a:lstStyle/>
          <a:p>
            <a:fld id="{6CA53351-54C6-4E10-9628-081805BCC824}" type="slidenum">
              <a:rPr lang="en-US" smtClean="0"/>
              <a:t>25</a:t>
            </a:fld>
            <a:endParaRPr lang="en-US"/>
          </a:p>
        </p:txBody>
      </p:sp>
    </p:spTree>
    <p:extLst>
      <p:ext uri="{BB962C8B-B14F-4D97-AF65-F5344CB8AC3E}">
        <p14:creationId xmlns:p14="http://schemas.microsoft.com/office/powerpoint/2010/main" val="1776466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6CA53351-54C6-4E10-9628-081805BCC824}" type="slidenum">
              <a:rPr lang="en-US" smtClean="0"/>
              <a:t>26</a:t>
            </a:fld>
            <a:endParaRPr lang="en-US"/>
          </a:p>
        </p:txBody>
      </p:sp>
    </p:spTree>
    <p:extLst>
      <p:ext uri="{BB962C8B-B14F-4D97-AF65-F5344CB8AC3E}">
        <p14:creationId xmlns:p14="http://schemas.microsoft.com/office/powerpoint/2010/main" val="374296780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A53351-54C6-4E10-9628-081805BCC824}" type="slidenum">
              <a:rPr lang="en-US" smtClean="0"/>
              <a:t>27</a:t>
            </a:fld>
            <a:endParaRPr lang="en-US"/>
          </a:p>
        </p:txBody>
      </p:sp>
    </p:spTree>
    <p:extLst>
      <p:ext uri="{BB962C8B-B14F-4D97-AF65-F5344CB8AC3E}">
        <p14:creationId xmlns:p14="http://schemas.microsoft.com/office/powerpoint/2010/main" val="161683365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A53351-54C6-4E10-9628-081805BCC824}" type="slidenum">
              <a:rPr lang="en-US" smtClean="0"/>
              <a:t>28</a:t>
            </a:fld>
            <a:endParaRPr lang="en-US"/>
          </a:p>
        </p:txBody>
      </p:sp>
    </p:spTree>
    <p:extLst>
      <p:ext uri="{BB962C8B-B14F-4D97-AF65-F5344CB8AC3E}">
        <p14:creationId xmlns:p14="http://schemas.microsoft.com/office/powerpoint/2010/main" val="42460824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A53351-54C6-4E10-9628-081805BCC824}" type="slidenum">
              <a:rPr lang="en-US" smtClean="0"/>
              <a:t>29</a:t>
            </a:fld>
            <a:endParaRPr lang="en-US"/>
          </a:p>
        </p:txBody>
      </p:sp>
    </p:spTree>
    <p:extLst>
      <p:ext uri="{BB962C8B-B14F-4D97-AF65-F5344CB8AC3E}">
        <p14:creationId xmlns:p14="http://schemas.microsoft.com/office/powerpoint/2010/main" val="273700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A53351-54C6-4E10-9628-081805BCC824}" type="slidenum">
              <a:rPr lang="en-US" smtClean="0"/>
              <a:t>3</a:t>
            </a:fld>
            <a:endParaRPr lang="en-US"/>
          </a:p>
        </p:txBody>
      </p:sp>
    </p:spTree>
    <p:extLst>
      <p:ext uri="{BB962C8B-B14F-4D97-AF65-F5344CB8AC3E}">
        <p14:creationId xmlns:p14="http://schemas.microsoft.com/office/powerpoint/2010/main" val="68279549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A53351-54C6-4E10-9628-081805BCC824}" type="slidenum">
              <a:rPr lang="en-US" smtClean="0"/>
              <a:t>30</a:t>
            </a:fld>
            <a:endParaRPr lang="en-US"/>
          </a:p>
        </p:txBody>
      </p:sp>
    </p:spTree>
    <p:extLst>
      <p:ext uri="{BB962C8B-B14F-4D97-AF65-F5344CB8AC3E}">
        <p14:creationId xmlns:p14="http://schemas.microsoft.com/office/powerpoint/2010/main" val="15513136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A53351-54C6-4E10-9628-081805BCC824}" type="slidenum">
              <a:rPr lang="en-US" smtClean="0"/>
              <a:t>31</a:t>
            </a:fld>
            <a:endParaRPr lang="en-US"/>
          </a:p>
        </p:txBody>
      </p:sp>
    </p:spTree>
    <p:extLst>
      <p:ext uri="{BB962C8B-B14F-4D97-AF65-F5344CB8AC3E}">
        <p14:creationId xmlns:p14="http://schemas.microsoft.com/office/powerpoint/2010/main" val="296579578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0CAD9-0B69-6F7D-B734-767A7358B8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B2C4E5-1281-4AF7-5207-07C075BCFE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FE22D1-0D66-B11C-9906-4046F22C8F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E8C21E-F1CD-FE46-FDA9-E130082055BC}"/>
              </a:ext>
            </a:extLst>
          </p:cNvPr>
          <p:cNvSpPr>
            <a:spLocks noGrp="1"/>
          </p:cNvSpPr>
          <p:nvPr>
            <p:ph type="sldNum" sz="quarter" idx="5"/>
          </p:nvPr>
        </p:nvSpPr>
        <p:spPr/>
        <p:txBody>
          <a:bodyPr/>
          <a:lstStyle/>
          <a:p>
            <a:fld id="{6CA53351-54C6-4E10-9628-081805BCC824}" type="slidenum">
              <a:rPr lang="en-US" smtClean="0"/>
              <a:t>32</a:t>
            </a:fld>
            <a:endParaRPr lang="en-US"/>
          </a:p>
        </p:txBody>
      </p:sp>
    </p:spTree>
    <p:extLst>
      <p:ext uri="{BB962C8B-B14F-4D97-AF65-F5344CB8AC3E}">
        <p14:creationId xmlns:p14="http://schemas.microsoft.com/office/powerpoint/2010/main" val="80735834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81E6E-BE4E-90F4-E9AF-65ABEF1A97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E42DA1-F3C4-E530-78B6-26261169E1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54BA5A-874F-78DA-1782-7F151F81D2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EFCB11-CDD9-9552-1490-73F85DA8E93D}"/>
              </a:ext>
            </a:extLst>
          </p:cNvPr>
          <p:cNvSpPr>
            <a:spLocks noGrp="1"/>
          </p:cNvSpPr>
          <p:nvPr>
            <p:ph type="sldNum" sz="quarter" idx="5"/>
          </p:nvPr>
        </p:nvSpPr>
        <p:spPr/>
        <p:txBody>
          <a:bodyPr/>
          <a:lstStyle/>
          <a:p>
            <a:fld id="{6CA53351-54C6-4E10-9628-081805BCC824}" type="slidenum">
              <a:rPr lang="en-US" smtClean="0"/>
              <a:t>33</a:t>
            </a:fld>
            <a:endParaRPr lang="en-US"/>
          </a:p>
        </p:txBody>
      </p:sp>
    </p:spTree>
    <p:extLst>
      <p:ext uri="{BB962C8B-B14F-4D97-AF65-F5344CB8AC3E}">
        <p14:creationId xmlns:p14="http://schemas.microsoft.com/office/powerpoint/2010/main" val="18357666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A53351-54C6-4E10-9628-081805BCC824}" type="slidenum">
              <a:rPr lang="en-US" smtClean="0"/>
              <a:t>4</a:t>
            </a:fld>
            <a:endParaRPr lang="en-US"/>
          </a:p>
        </p:txBody>
      </p:sp>
    </p:spTree>
    <p:extLst>
      <p:ext uri="{BB962C8B-B14F-4D97-AF65-F5344CB8AC3E}">
        <p14:creationId xmlns:p14="http://schemas.microsoft.com/office/powerpoint/2010/main" val="22851765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A53351-54C6-4E10-9628-081805BCC824}" type="slidenum">
              <a:rPr lang="en-US" smtClean="0"/>
              <a:t>5</a:t>
            </a:fld>
            <a:endParaRPr lang="en-US"/>
          </a:p>
        </p:txBody>
      </p:sp>
    </p:spTree>
    <p:extLst>
      <p:ext uri="{BB962C8B-B14F-4D97-AF65-F5344CB8AC3E}">
        <p14:creationId xmlns:p14="http://schemas.microsoft.com/office/powerpoint/2010/main" val="23017750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688136-32AC-4B33-7D6C-B7DCAC03E5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8F7DDC-CD94-574B-C18F-AF068397BF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FA4AF2-2926-8054-8433-4AF6BD04F8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71F6C2-EC59-C4F0-7BCD-C45576A066CE}"/>
              </a:ext>
            </a:extLst>
          </p:cNvPr>
          <p:cNvSpPr>
            <a:spLocks noGrp="1"/>
          </p:cNvSpPr>
          <p:nvPr>
            <p:ph type="sldNum" sz="quarter" idx="5"/>
          </p:nvPr>
        </p:nvSpPr>
        <p:spPr/>
        <p:txBody>
          <a:bodyPr/>
          <a:lstStyle/>
          <a:p>
            <a:fld id="{6CA53351-54C6-4E10-9628-081805BCC824}" type="slidenum">
              <a:rPr lang="en-US" smtClean="0"/>
              <a:t>6</a:t>
            </a:fld>
            <a:endParaRPr lang="en-US"/>
          </a:p>
        </p:txBody>
      </p:sp>
    </p:spTree>
    <p:extLst>
      <p:ext uri="{BB962C8B-B14F-4D97-AF65-F5344CB8AC3E}">
        <p14:creationId xmlns:p14="http://schemas.microsoft.com/office/powerpoint/2010/main" val="27679393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56EC0-4A66-3C34-DAC9-E25605CBA8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270D04-208A-2507-B42E-568BCF2CF8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452226-A859-4452-CE51-AB660A082A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B71908-B622-C774-9D45-EE451AE6D10C}"/>
              </a:ext>
            </a:extLst>
          </p:cNvPr>
          <p:cNvSpPr>
            <a:spLocks noGrp="1"/>
          </p:cNvSpPr>
          <p:nvPr>
            <p:ph type="sldNum" sz="quarter" idx="5"/>
          </p:nvPr>
        </p:nvSpPr>
        <p:spPr/>
        <p:txBody>
          <a:bodyPr/>
          <a:lstStyle/>
          <a:p>
            <a:fld id="{6CA53351-54C6-4E10-9628-081805BCC824}" type="slidenum">
              <a:rPr lang="en-US" smtClean="0"/>
              <a:t>7</a:t>
            </a:fld>
            <a:endParaRPr lang="en-US"/>
          </a:p>
        </p:txBody>
      </p:sp>
    </p:spTree>
    <p:extLst>
      <p:ext uri="{BB962C8B-B14F-4D97-AF65-F5344CB8AC3E}">
        <p14:creationId xmlns:p14="http://schemas.microsoft.com/office/powerpoint/2010/main" val="12786623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Full questionnaire for Web:</a:t>
            </a:r>
          </a:p>
          <a:p>
            <a:r>
              <a:rPr lang="en-US" dirty="0"/>
              <a:t>Burden</a:t>
            </a:r>
          </a:p>
          <a:p>
            <a:r>
              <a:rPr lang="en-US" dirty="0"/>
              <a:t>Difficulty logging in </a:t>
            </a:r>
          </a:p>
          <a:p>
            <a:r>
              <a:rPr lang="en-US" dirty="0"/>
              <a:t>Relevant to work situation</a:t>
            </a:r>
          </a:p>
          <a:p>
            <a:r>
              <a:rPr lang="en-US" dirty="0"/>
              <a:t>What is the work situation</a:t>
            </a:r>
          </a:p>
          <a:p>
            <a:r>
              <a:rPr lang="en-US" dirty="0"/>
              <a:t>Difficulty answering questions</a:t>
            </a:r>
          </a:p>
          <a:p>
            <a:r>
              <a:rPr lang="en-US" dirty="0"/>
              <a:t>Prefer web or interviewer</a:t>
            </a:r>
          </a:p>
          <a:p>
            <a:r>
              <a:rPr lang="en-US" dirty="0"/>
              <a:t>Contact led to response</a:t>
            </a:r>
          </a:p>
          <a:p>
            <a:r>
              <a:rPr lang="en-US" dirty="0"/>
              <a:t>How likely complete this survey again</a:t>
            </a:r>
          </a:p>
          <a:p>
            <a:endParaRPr lang="en-US" dirty="0"/>
          </a:p>
          <a:p>
            <a:r>
              <a:rPr lang="en-US" dirty="0"/>
              <a:t>Full questionnaire for CAPI:</a:t>
            </a:r>
          </a:p>
          <a:p>
            <a:r>
              <a:rPr lang="en-US" dirty="0"/>
              <a:t>Do you know web?</a:t>
            </a:r>
          </a:p>
          <a:p>
            <a:r>
              <a:rPr lang="en-US" dirty="0"/>
              <a:t>Do you recall emails texts</a:t>
            </a:r>
          </a:p>
          <a:p>
            <a:r>
              <a:rPr lang="en-US" dirty="0"/>
              <a:t>Did you try web</a:t>
            </a:r>
          </a:p>
          <a:p>
            <a:r>
              <a:rPr lang="en-US" dirty="0"/>
              <a:t>Why not complete web</a:t>
            </a:r>
          </a:p>
          <a:p>
            <a:r>
              <a:rPr lang="en-US" dirty="0"/>
              <a:t>Why not try web</a:t>
            </a:r>
          </a:p>
          <a:p>
            <a:r>
              <a:rPr lang="en-US" dirty="0"/>
              <a:t>Burden</a:t>
            </a:r>
          </a:p>
          <a:p>
            <a:r>
              <a:rPr lang="en-US" dirty="0"/>
              <a:t>Easy or difficult to answer questions</a:t>
            </a:r>
          </a:p>
          <a:p>
            <a:r>
              <a:rPr lang="en-US" dirty="0"/>
              <a:t>Why difficult</a:t>
            </a:r>
          </a:p>
        </p:txBody>
      </p:sp>
      <p:sp>
        <p:nvSpPr>
          <p:cNvPr id="4" name="Slide Number Placeholder 3"/>
          <p:cNvSpPr>
            <a:spLocks noGrp="1"/>
          </p:cNvSpPr>
          <p:nvPr>
            <p:ph type="sldNum" sz="quarter" idx="5"/>
          </p:nvPr>
        </p:nvSpPr>
        <p:spPr/>
        <p:txBody>
          <a:bodyPr/>
          <a:lstStyle/>
          <a:p>
            <a:fld id="{6CA53351-54C6-4E10-9628-081805BCC824}" type="slidenum">
              <a:rPr lang="en-US" smtClean="0"/>
              <a:t>8</a:t>
            </a:fld>
            <a:endParaRPr lang="en-US"/>
          </a:p>
        </p:txBody>
      </p:sp>
    </p:spTree>
    <p:extLst>
      <p:ext uri="{BB962C8B-B14F-4D97-AF65-F5344CB8AC3E}">
        <p14:creationId xmlns:p14="http://schemas.microsoft.com/office/powerpoint/2010/main" val="39290984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A53351-54C6-4E10-9628-081805BCC824}" type="slidenum">
              <a:rPr lang="en-US" smtClean="0"/>
              <a:t>9</a:t>
            </a:fld>
            <a:endParaRPr lang="en-US"/>
          </a:p>
        </p:txBody>
      </p:sp>
    </p:spTree>
    <p:extLst>
      <p:ext uri="{BB962C8B-B14F-4D97-AF65-F5344CB8AC3E}">
        <p14:creationId xmlns:p14="http://schemas.microsoft.com/office/powerpoint/2010/main" val="1101892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9" name="Subtitle 2"/>
          <p:cNvSpPr>
            <a:spLocks noGrp="1"/>
          </p:cNvSpPr>
          <p:nvPr>
            <p:ph type="subTitle" idx="4294967295"/>
          </p:nvPr>
        </p:nvSpPr>
        <p:spPr>
          <a:xfrm>
            <a:off x="495300" y="1970532"/>
            <a:ext cx="11201400" cy="1175005"/>
          </a:xfrm>
          <a:prstGeom prst="rect">
            <a:avLst/>
          </a:prstGeom>
        </p:spPr>
        <p:txBody>
          <a:bodyPr/>
          <a:lstStyle>
            <a:lvl1pPr>
              <a:lnSpc>
                <a:spcPts val="4500"/>
              </a:lnSpc>
              <a:spcBef>
                <a:spcPts val="600"/>
              </a:spcBef>
              <a:defRPr/>
            </a:lvl1pPr>
          </a:lstStyle>
          <a:p>
            <a:r>
              <a:rPr lang="en-US"/>
              <a:t>Click to edit Master subtitle style</a:t>
            </a:r>
            <a:endParaRPr lang="en-US" dirty="0"/>
          </a:p>
        </p:txBody>
      </p:sp>
      <p:sp>
        <p:nvSpPr>
          <p:cNvPr id="3" name="Title 1"/>
          <p:cNvSpPr>
            <a:spLocks noGrp="1"/>
          </p:cNvSpPr>
          <p:nvPr>
            <p:ph type="title" hasCustomPrompt="1"/>
          </p:nvPr>
        </p:nvSpPr>
        <p:spPr>
          <a:xfrm>
            <a:off x="495300" y="443483"/>
            <a:ext cx="11201400" cy="1527048"/>
          </a:xfrm>
          <a:prstGeom prst="rect">
            <a:avLst/>
          </a:prstGeom>
        </p:spPr>
        <p:txBody>
          <a:bodyPr/>
          <a:lstStyle>
            <a:lvl1pPr>
              <a:lnSpc>
                <a:spcPts val="5700"/>
              </a:lnSpc>
              <a:spcBef>
                <a:spcPts val="600"/>
              </a:spcBef>
              <a:defRPr>
                <a:solidFill>
                  <a:schemeClr val="bg1"/>
                </a:solidFill>
                <a:latin typeface="Calibri" panose="020F0502020204030204" pitchFamily="34" charset="0"/>
                <a:cs typeface="Calibri" panose="020F0502020204030204" pitchFamily="34" charset="0"/>
              </a:defRPr>
            </a:lvl1pPr>
          </a:lstStyle>
          <a:p>
            <a:r>
              <a:rPr lang="en-US" dirty="0"/>
              <a:t>Click, add Presentation title</a:t>
            </a:r>
          </a:p>
        </p:txBody>
      </p:sp>
    </p:spTree>
    <p:extLst>
      <p:ext uri="{BB962C8B-B14F-4D97-AF65-F5344CB8AC3E}">
        <p14:creationId xmlns:p14="http://schemas.microsoft.com/office/powerpoint/2010/main" val="604162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093F8-6C62-4DB8-B2CE-550B37E5B8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072D530-D4D2-4006-9E5B-E3ADB775D1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4ADC2C6-0977-4D4C-9CDC-027D392555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71D53F-6479-4FAA-8CE6-1EB939F6FE95}"/>
              </a:ext>
            </a:extLst>
          </p:cNvPr>
          <p:cNvSpPr>
            <a:spLocks noGrp="1"/>
          </p:cNvSpPr>
          <p:nvPr>
            <p:ph type="dt" sz="half" idx="10"/>
          </p:nvPr>
        </p:nvSpPr>
        <p:spPr/>
        <p:txBody>
          <a:bodyPr/>
          <a:lstStyle/>
          <a:p>
            <a:fld id="{A061999E-ECC2-474A-91E1-EAF644D51B35}" type="datetimeFigureOut">
              <a:rPr lang="en-US" smtClean="0"/>
              <a:t>4/23/2026</a:t>
            </a:fld>
            <a:endParaRPr lang="en-US"/>
          </a:p>
        </p:txBody>
      </p:sp>
      <p:sp>
        <p:nvSpPr>
          <p:cNvPr id="6" name="Footer Placeholder 5">
            <a:extLst>
              <a:ext uri="{FF2B5EF4-FFF2-40B4-BE49-F238E27FC236}">
                <a16:creationId xmlns:a16="http://schemas.microsoft.com/office/drawing/2014/main" id="{5D4CC48A-7F8D-4F39-A127-C5EDF87553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17E87A-8CAC-4D28-AF51-E5805067D3B8}"/>
              </a:ext>
            </a:extLst>
          </p:cNvPr>
          <p:cNvSpPr>
            <a:spLocks noGrp="1"/>
          </p:cNvSpPr>
          <p:nvPr>
            <p:ph type="sldNum" sz="quarter" idx="12"/>
          </p:nvPr>
        </p:nvSpPr>
        <p:spPr/>
        <p:txBody>
          <a:bodyPr/>
          <a:lstStyle/>
          <a:p>
            <a:fld id="{C7E81F91-E025-4FF2-9437-3500CE3FAB36}" type="slidenum">
              <a:rPr lang="en-US" smtClean="0"/>
              <a:t>‹#›</a:t>
            </a:fld>
            <a:endParaRPr lang="en-US"/>
          </a:p>
        </p:txBody>
      </p:sp>
    </p:spTree>
    <p:extLst>
      <p:ext uri="{BB962C8B-B14F-4D97-AF65-F5344CB8AC3E}">
        <p14:creationId xmlns:p14="http://schemas.microsoft.com/office/powerpoint/2010/main" val="585892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2F6A0-E387-4D5B-8F53-8C1DD60D70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505FB7-9921-4642-9670-C069EAEBC2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E2E7400-36FE-4D7F-8330-6FF14391B7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BE0569-852C-4EE8-9A0B-2BDB11987840}"/>
              </a:ext>
            </a:extLst>
          </p:cNvPr>
          <p:cNvSpPr>
            <a:spLocks noGrp="1"/>
          </p:cNvSpPr>
          <p:nvPr>
            <p:ph type="dt" sz="half" idx="10"/>
          </p:nvPr>
        </p:nvSpPr>
        <p:spPr/>
        <p:txBody>
          <a:bodyPr/>
          <a:lstStyle/>
          <a:p>
            <a:fld id="{A061999E-ECC2-474A-91E1-EAF644D51B35}" type="datetimeFigureOut">
              <a:rPr lang="en-US" smtClean="0"/>
              <a:t>4/23/2026</a:t>
            </a:fld>
            <a:endParaRPr lang="en-US"/>
          </a:p>
        </p:txBody>
      </p:sp>
      <p:sp>
        <p:nvSpPr>
          <p:cNvPr id="6" name="Footer Placeholder 5">
            <a:extLst>
              <a:ext uri="{FF2B5EF4-FFF2-40B4-BE49-F238E27FC236}">
                <a16:creationId xmlns:a16="http://schemas.microsoft.com/office/drawing/2014/main" id="{91E221AD-DB9D-4F0A-8C4E-CBA7CC2942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AF3A40-1495-436C-AB60-DF4492353FDA}"/>
              </a:ext>
            </a:extLst>
          </p:cNvPr>
          <p:cNvSpPr>
            <a:spLocks noGrp="1"/>
          </p:cNvSpPr>
          <p:nvPr>
            <p:ph type="sldNum" sz="quarter" idx="12"/>
          </p:nvPr>
        </p:nvSpPr>
        <p:spPr/>
        <p:txBody>
          <a:bodyPr/>
          <a:lstStyle/>
          <a:p>
            <a:fld id="{C7E81F91-E025-4FF2-9437-3500CE3FAB36}" type="slidenum">
              <a:rPr lang="en-US" smtClean="0"/>
              <a:t>‹#›</a:t>
            </a:fld>
            <a:endParaRPr lang="en-US"/>
          </a:p>
        </p:txBody>
      </p:sp>
    </p:spTree>
    <p:extLst>
      <p:ext uri="{BB962C8B-B14F-4D97-AF65-F5344CB8AC3E}">
        <p14:creationId xmlns:p14="http://schemas.microsoft.com/office/powerpoint/2010/main" val="15533805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7CE54-6019-4A95-A1BE-54E1BE0BF5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CCEB925-7B27-4AF4-B1A9-94CB8634CD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868C0D-F282-433A-90C0-B00742D434A3}"/>
              </a:ext>
            </a:extLst>
          </p:cNvPr>
          <p:cNvSpPr>
            <a:spLocks noGrp="1"/>
          </p:cNvSpPr>
          <p:nvPr>
            <p:ph type="dt" sz="half" idx="10"/>
          </p:nvPr>
        </p:nvSpPr>
        <p:spPr/>
        <p:txBody>
          <a:bodyPr/>
          <a:lstStyle/>
          <a:p>
            <a:fld id="{A061999E-ECC2-474A-91E1-EAF644D51B35}" type="datetimeFigureOut">
              <a:rPr lang="en-US" smtClean="0"/>
              <a:t>4/23/2026</a:t>
            </a:fld>
            <a:endParaRPr lang="en-US"/>
          </a:p>
        </p:txBody>
      </p:sp>
      <p:sp>
        <p:nvSpPr>
          <p:cNvPr id="5" name="Footer Placeholder 4">
            <a:extLst>
              <a:ext uri="{FF2B5EF4-FFF2-40B4-BE49-F238E27FC236}">
                <a16:creationId xmlns:a16="http://schemas.microsoft.com/office/drawing/2014/main" id="{AA4D82BB-06CF-49E0-BC4A-9A2F16D18E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D25F75-91A4-4F6D-AA8C-00282AA3431B}"/>
              </a:ext>
            </a:extLst>
          </p:cNvPr>
          <p:cNvSpPr>
            <a:spLocks noGrp="1"/>
          </p:cNvSpPr>
          <p:nvPr>
            <p:ph type="sldNum" sz="quarter" idx="12"/>
          </p:nvPr>
        </p:nvSpPr>
        <p:spPr/>
        <p:txBody>
          <a:bodyPr/>
          <a:lstStyle/>
          <a:p>
            <a:fld id="{C7E81F91-E025-4FF2-9437-3500CE3FAB36}" type="slidenum">
              <a:rPr lang="en-US" smtClean="0"/>
              <a:t>‹#›</a:t>
            </a:fld>
            <a:endParaRPr lang="en-US"/>
          </a:p>
        </p:txBody>
      </p:sp>
    </p:spTree>
    <p:extLst>
      <p:ext uri="{BB962C8B-B14F-4D97-AF65-F5344CB8AC3E}">
        <p14:creationId xmlns:p14="http://schemas.microsoft.com/office/powerpoint/2010/main" val="34195019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BDE882-8B24-4A97-AFA7-23DE0C1941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3BC8C6F-933C-4F98-97A9-E50D0C99171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FC5163-2009-42ED-A1CB-E8C20D5F998B}"/>
              </a:ext>
            </a:extLst>
          </p:cNvPr>
          <p:cNvSpPr>
            <a:spLocks noGrp="1"/>
          </p:cNvSpPr>
          <p:nvPr>
            <p:ph type="dt" sz="half" idx="10"/>
          </p:nvPr>
        </p:nvSpPr>
        <p:spPr/>
        <p:txBody>
          <a:bodyPr/>
          <a:lstStyle/>
          <a:p>
            <a:fld id="{A061999E-ECC2-474A-91E1-EAF644D51B35}" type="datetimeFigureOut">
              <a:rPr lang="en-US" smtClean="0"/>
              <a:t>4/23/2026</a:t>
            </a:fld>
            <a:endParaRPr lang="en-US"/>
          </a:p>
        </p:txBody>
      </p:sp>
      <p:sp>
        <p:nvSpPr>
          <p:cNvPr id="5" name="Footer Placeholder 4">
            <a:extLst>
              <a:ext uri="{FF2B5EF4-FFF2-40B4-BE49-F238E27FC236}">
                <a16:creationId xmlns:a16="http://schemas.microsoft.com/office/drawing/2014/main" id="{2FE3D53D-85BF-4F09-9B87-2A919DB330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76D5FF-068B-4959-AA58-415BFDD3614C}"/>
              </a:ext>
            </a:extLst>
          </p:cNvPr>
          <p:cNvSpPr>
            <a:spLocks noGrp="1"/>
          </p:cNvSpPr>
          <p:nvPr>
            <p:ph type="sldNum" sz="quarter" idx="12"/>
          </p:nvPr>
        </p:nvSpPr>
        <p:spPr/>
        <p:txBody>
          <a:bodyPr/>
          <a:lstStyle/>
          <a:p>
            <a:fld id="{C7E81F91-E025-4FF2-9437-3500CE3FAB36}" type="slidenum">
              <a:rPr lang="en-US" smtClean="0"/>
              <a:t>‹#›</a:t>
            </a:fld>
            <a:endParaRPr lang="en-US"/>
          </a:p>
        </p:txBody>
      </p:sp>
    </p:spTree>
    <p:extLst>
      <p:ext uri="{BB962C8B-B14F-4D97-AF65-F5344CB8AC3E}">
        <p14:creationId xmlns:p14="http://schemas.microsoft.com/office/powerpoint/2010/main" val="22958251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n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917573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5300" y="457200"/>
            <a:ext cx="11201400" cy="804672"/>
          </a:xfrm>
        </p:spPr>
        <p:txBody>
          <a:bodyPr/>
          <a:lstStyle>
            <a:lvl1pPr>
              <a:defRPr>
                <a:solidFill>
                  <a:srgbClr val="192168"/>
                </a:solidFill>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95300" y="1722438"/>
            <a:ext cx="11201400" cy="3992563"/>
          </a:xfrm>
        </p:spPr>
        <p:txBody>
          <a:bodyPr/>
          <a:lstStyle>
            <a:lvl1pPr>
              <a:defRPr baseline="0">
                <a:solidFill>
                  <a:srgbClr val="192168"/>
                </a:solidFill>
                <a:latin typeface="Calibri" panose="020F0502020204030204" pitchFamily="34" charset="0"/>
                <a:cs typeface="Calibri" panose="020F0502020204030204" pitchFamily="34" charset="0"/>
              </a:defRPr>
            </a:lvl1pPr>
            <a:lvl2pPr>
              <a:defRPr>
                <a:solidFill>
                  <a:srgbClr val="192168"/>
                </a:solidFill>
                <a:latin typeface="Calibri" panose="020F0502020204030204" pitchFamily="34" charset="0"/>
                <a:cs typeface="Calibri" panose="020F0502020204030204" pitchFamily="34" charset="0"/>
              </a:defRPr>
            </a:lvl2pPr>
            <a:lvl3pPr>
              <a:defRPr>
                <a:solidFill>
                  <a:srgbClr val="192168"/>
                </a:solidFill>
                <a:latin typeface="Calibri" panose="020F0502020204030204" pitchFamily="34" charset="0"/>
                <a:cs typeface="Calibri" panose="020F0502020204030204" pitchFamily="34" charset="0"/>
              </a:defRPr>
            </a:lvl3pPr>
            <a:lvl4pPr>
              <a:defRPr>
                <a:solidFill>
                  <a:srgbClr val="192168"/>
                </a:solidFill>
                <a:latin typeface="Calibri" panose="020F0502020204030204" pitchFamily="34" charset="0"/>
                <a:cs typeface="Calibri" panose="020F0502020204030204" pitchFamily="34" charset="0"/>
              </a:defRPr>
            </a:lvl4pPr>
            <a:lvl5pPr marL="1828800" indent="0">
              <a:buClr>
                <a:srgbClr val="CE1126"/>
              </a:buClr>
              <a:buNone/>
              <a:defRPr>
                <a:solidFill>
                  <a:srgbClr val="000000"/>
                </a:solidFill>
              </a:defRPr>
            </a:lvl5pPr>
            <a:lvl9pPr marL="3657600" indent="0">
              <a:buNone/>
              <a:defRPr/>
            </a:lvl9pPr>
          </a:lstStyle>
          <a:p>
            <a:pPr lvl="0"/>
            <a:r>
              <a:rPr lang="en-US" dirty="0"/>
              <a:t>Click to edit Master text styles</a:t>
            </a:r>
          </a:p>
          <a:p>
            <a:pPr lvl="1"/>
            <a:r>
              <a:rPr lang="en-US" dirty="0"/>
              <a:t>Second level</a:t>
            </a:r>
          </a:p>
          <a:p>
            <a:pPr lvl="2"/>
            <a:r>
              <a:rPr lang="en-US" dirty="0"/>
              <a:t>Third level</a:t>
            </a:r>
          </a:p>
          <a:p>
            <a:pPr lvl="3"/>
            <a:r>
              <a:rPr lang="en-US" dirty="0"/>
              <a:t>Fourth level (not recommended)</a:t>
            </a:r>
          </a:p>
        </p:txBody>
      </p:sp>
    </p:spTree>
    <p:extLst>
      <p:ext uri="{BB962C8B-B14F-4D97-AF65-F5344CB8AC3E}">
        <p14:creationId xmlns:p14="http://schemas.microsoft.com/office/powerpoint/2010/main" val="450941745"/>
      </p:ext>
    </p:extLst>
  </p:cSld>
  <p:clrMapOvr>
    <a:masterClrMapping/>
  </p:clrMapOvr>
  <p:extLst>
    <p:ext uri="{DCECCB84-F9BA-43D5-87BE-67443E8EF086}">
      <p15:sldGuideLst xmlns:p15="http://schemas.microsoft.com/office/powerpoint/2012/main">
        <p15:guide id="3" orient="horz" pos="288"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quarter" idx="10"/>
          </p:nvPr>
        </p:nvSpPr>
        <p:spPr>
          <a:xfrm>
            <a:off x="489635" y="1641021"/>
            <a:ext cx="5314950" cy="4401004"/>
          </a:xfrm>
        </p:spPr>
        <p:txBody>
          <a:bodyPr/>
          <a:lstStyle>
            <a:lvl1pPr>
              <a:buSzPct val="90000"/>
              <a:defRPr/>
            </a:lvl1pPr>
            <a:lvl2pPr>
              <a:buSzPct val="90000"/>
              <a:defRPr/>
            </a:lvl2pPr>
            <a:lvl3pPr>
              <a:buSzPct val="90000"/>
              <a:defRPr/>
            </a:lvl3pPr>
            <a:lvl4pPr>
              <a:buSzPct val="90000"/>
              <a:defRPr/>
            </a:lvl4pPr>
            <a:lvl5pPr>
              <a:buSzPct val="9000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Content Placeholder 3"/>
          <p:cNvSpPr>
            <a:spLocks noGrp="1"/>
          </p:cNvSpPr>
          <p:nvPr>
            <p:ph sz="quarter" idx="11"/>
          </p:nvPr>
        </p:nvSpPr>
        <p:spPr>
          <a:xfrm>
            <a:off x="6381750" y="1641021"/>
            <a:ext cx="5314950" cy="4401004"/>
          </a:xfrm>
        </p:spPr>
        <p:txBody>
          <a:bodyPr/>
          <a:lstStyle>
            <a:lvl1pPr>
              <a:buSzPct val="90000"/>
              <a:defRPr/>
            </a:lvl1pPr>
            <a:lvl2pPr>
              <a:buSzPct val="90000"/>
              <a:defRPr/>
            </a:lvl2pPr>
            <a:lvl3pPr>
              <a:buSzPct val="90000"/>
              <a:defRPr/>
            </a:lvl3pPr>
            <a:lvl4pPr>
              <a:buSzPct val="90000"/>
              <a:defRPr/>
            </a:lvl4pPr>
            <a:lvl5pPr>
              <a:buSzPct val="9000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448254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mpa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quarter" idx="10"/>
          </p:nvPr>
        </p:nvSpPr>
        <p:spPr>
          <a:xfrm>
            <a:off x="505962" y="1958975"/>
            <a:ext cx="5314950" cy="4083050"/>
          </a:xfrm>
        </p:spPr>
        <p:txBody>
          <a:bodyPr/>
          <a:lstStyle>
            <a:lvl1pPr>
              <a:buSzPct val="90000"/>
              <a:defRPr/>
            </a:lvl1pPr>
            <a:lvl2pPr>
              <a:buSzPct val="90000"/>
              <a:defRPr/>
            </a:lvl2pPr>
            <a:lvl3pPr>
              <a:buSzPct val="90000"/>
              <a:defRPr/>
            </a:lvl3pPr>
            <a:lvl4pPr>
              <a:buSzPct val="90000"/>
              <a:defRPr/>
            </a:lvl4pPr>
            <a:lvl5pPr>
              <a:buSzPct val="9000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Content Placeholder 3"/>
          <p:cNvSpPr>
            <a:spLocks noGrp="1"/>
          </p:cNvSpPr>
          <p:nvPr>
            <p:ph sz="quarter" idx="11"/>
          </p:nvPr>
        </p:nvSpPr>
        <p:spPr>
          <a:xfrm>
            <a:off x="6381750" y="1958975"/>
            <a:ext cx="5314950" cy="4083050"/>
          </a:xfrm>
        </p:spPr>
        <p:txBody>
          <a:bodyPr/>
          <a:lstStyle>
            <a:lvl1pPr>
              <a:buSzPct val="90000"/>
              <a:defRPr/>
            </a:lvl1pPr>
            <a:lvl2pPr>
              <a:buSzPct val="90000"/>
              <a:defRPr/>
            </a:lvl2pPr>
            <a:lvl3pPr>
              <a:buSzPct val="90000"/>
              <a:defRPr/>
            </a:lvl3pPr>
            <a:lvl4pPr>
              <a:buSzPct val="90000"/>
              <a:defRPr/>
            </a:lvl4pPr>
            <a:lvl5pPr>
              <a:buSzPct val="9000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Text Placeholder 5"/>
          <p:cNvSpPr>
            <a:spLocks noGrp="1"/>
          </p:cNvSpPr>
          <p:nvPr>
            <p:ph type="body" sz="quarter" idx="12"/>
          </p:nvPr>
        </p:nvSpPr>
        <p:spPr>
          <a:xfrm>
            <a:off x="505967" y="1493838"/>
            <a:ext cx="5314950" cy="358775"/>
          </a:xfrm>
        </p:spPr>
        <p:txBody>
          <a:bodyPr/>
          <a:lstStyle>
            <a:lvl1pPr marL="0" indent="0">
              <a:buNone/>
              <a:defRPr sz="2400">
                <a:solidFill>
                  <a:schemeClr val="tx1"/>
                </a:solidFill>
              </a:defRPr>
            </a:lvl1pPr>
          </a:lstStyle>
          <a:p>
            <a:pPr lvl="0"/>
            <a:endParaRPr lang="en-US" dirty="0"/>
          </a:p>
        </p:txBody>
      </p:sp>
      <p:sp>
        <p:nvSpPr>
          <p:cNvPr id="7" name="Text Placeholder 5"/>
          <p:cNvSpPr>
            <a:spLocks noGrp="1"/>
          </p:cNvSpPr>
          <p:nvPr>
            <p:ph type="body" sz="quarter" idx="13"/>
          </p:nvPr>
        </p:nvSpPr>
        <p:spPr>
          <a:xfrm>
            <a:off x="6381750" y="1493837"/>
            <a:ext cx="5314950" cy="358775"/>
          </a:xfrm>
        </p:spPr>
        <p:txBody>
          <a:bodyPr/>
          <a:lstStyle>
            <a:lvl1pPr marL="0" indent="0">
              <a:buNone/>
              <a:defRPr sz="2400">
                <a:solidFill>
                  <a:schemeClr val="tx1"/>
                </a:solidFill>
              </a:defRPr>
            </a:lvl1pPr>
          </a:lstStyle>
          <a:p>
            <a:pPr lvl="0"/>
            <a:endParaRPr lang="en-US" dirty="0"/>
          </a:p>
        </p:txBody>
      </p:sp>
    </p:spTree>
    <p:extLst>
      <p:ext uri="{BB962C8B-B14F-4D97-AF65-F5344CB8AC3E}">
        <p14:creationId xmlns:p14="http://schemas.microsoft.com/office/powerpoint/2010/main" val="8993046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95300" y="2552471"/>
            <a:ext cx="11201400" cy="1823585"/>
          </a:xfrm>
        </p:spPr>
        <p:txBody>
          <a:bodyPr/>
          <a:lstStyle>
            <a:lvl1pPr>
              <a:defRPr/>
            </a:lvl1pPr>
          </a:lstStyle>
          <a:p>
            <a:r>
              <a:rPr lang="en-US" dirty="0"/>
              <a:t>Click to edit Master section style</a:t>
            </a:r>
          </a:p>
        </p:txBody>
      </p:sp>
    </p:spTree>
    <p:extLst>
      <p:ext uri="{BB962C8B-B14F-4D97-AF65-F5344CB8AC3E}">
        <p14:creationId xmlns:p14="http://schemas.microsoft.com/office/powerpoint/2010/main" val="30288217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77582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51748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aption">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4955721" y="555625"/>
            <a:ext cx="6702879" cy="5421313"/>
          </a:xfrm>
        </p:spPr>
        <p:txBody>
          <a:bodyPr/>
          <a:lstStyle>
            <a:lvl1pPr marL="0" indent="0">
              <a:buNone/>
              <a:defRPr/>
            </a:lvl1pPr>
          </a:lstStyle>
          <a:p>
            <a:pPr lvl="0"/>
            <a:endParaRPr lang="en-US" dirty="0"/>
          </a:p>
        </p:txBody>
      </p:sp>
      <p:sp>
        <p:nvSpPr>
          <p:cNvPr id="6" name="Text Placeholder 5"/>
          <p:cNvSpPr>
            <a:spLocks noGrp="1"/>
          </p:cNvSpPr>
          <p:nvPr>
            <p:ph type="body" sz="quarter" idx="11"/>
          </p:nvPr>
        </p:nvSpPr>
        <p:spPr>
          <a:xfrm>
            <a:off x="415925" y="555172"/>
            <a:ext cx="4522788" cy="800100"/>
          </a:xfrm>
        </p:spPr>
        <p:txBody>
          <a:bodyPr/>
          <a:lstStyle>
            <a:lvl1pPr marL="0" indent="0">
              <a:buNone/>
              <a:defRPr/>
            </a:lvl1pPr>
            <a:lvl2pPr marL="457200" indent="0" algn="l">
              <a:buNone/>
              <a:defRPr sz="2400">
                <a:solidFill>
                  <a:schemeClr val="tx1"/>
                </a:solidFill>
              </a:defRPr>
            </a:lvl2pPr>
          </a:lstStyle>
          <a:p>
            <a:pPr lvl="0"/>
            <a:endParaRPr lang="en-US" dirty="0"/>
          </a:p>
        </p:txBody>
      </p:sp>
      <p:sp>
        <p:nvSpPr>
          <p:cNvPr id="8" name="Text Placeholder 7"/>
          <p:cNvSpPr>
            <a:spLocks noGrp="1"/>
          </p:cNvSpPr>
          <p:nvPr>
            <p:ph type="body" sz="quarter" idx="12"/>
          </p:nvPr>
        </p:nvSpPr>
        <p:spPr>
          <a:xfrm>
            <a:off x="415925" y="1355725"/>
            <a:ext cx="4522788" cy="4621213"/>
          </a:xfrm>
        </p:spPr>
        <p:txBody>
          <a:bodyPr/>
          <a:lstStyle>
            <a:lvl1pPr>
              <a:buSzPct val="90000"/>
              <a:defRPr/>
            </a:lvl1pPr>
            <a:lvl2pPr>
              <a:buSzPct val="90000"/>
              <a:defRPr/>
            </a:lvl2pPr>
            <a:lvl3pPr>
              <a:buSzPct val="90000"/>
              <a:defRPr/>
            </a:lvl3pPr>
            <a:lvl4pPr>
              <a:buSzPct val="90000"/>
              <a:defRPr/>
            </a:lvl4pPr>
            <a:lvl5pPr marL="1828800" indent="0">
              <a:buSzPct val="90000"/>
              <a:buNone/>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4180549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95300" y="2552471"/>
            <a:ext cx="11201400" cy="1823585"/>
          </a:xfrm>
        </p:spPr>
        <p:txBody>
          <a:bodyPr/>
          <a:lstStyle>
            <a:lvl1pPr>
              <a:defRPr/>
            </a:lvl1pPr>
          </a:lstStyle>
          <a:p>
            <a:r>
              <a:rPr lang="en-US" dirty="0"/>
              <a:t>Click to edit Master section style</a:t>
            </a:r>
          </a:p>
        </p:txBody>
      </p:sp>
    </p:spTree>
    <p:extLst>
      <p:ext uri="{BB962C8B-B14F-4D97-AF65-F5344CB8AC3E}">
        <p14:creationId xmlns:p14="http://schemas.microsoft.com/office/powerpoint/2010/main" val="1974864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52142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7FA9A-8EAD-42BE-8016-2CA5046CD9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806C00A-7765-452B-8D04-68BA156D58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AA2A458-7F9F-46FC-9582-A41083DCF609}"/>
              </a:ext>
            </a:extLst>
          </p:cNvPr>
          <p:cNvSpPr>
            <a:spLocks noGrp="1"/>
          </p:cNvSpPr>
          <p:nvPr>
            <p:ph type="dt" sz="half" idx="10"/>
          </p:nvPr>
        </p:nvSpPr>
        <p:spPr/>
        <p:txBody>
          <a:bodyPr/>
          <a:lstStyle/>
          <a:p>
            <a:fld id="{A061999E-ECC2-474A-91E1-EAF644D51B35}" type="datetimeFigureOut">
              <a:rPr lang="en-US" smtClean="0"/>
              <a:t>4/23/2026</a:t>
            </a:fld>
            <a:endParaRPr lang="en-US"/>
          </a:p>
        </p:txBody>
      </p:sp>
      <p:sp>
        <p:nvSpPr>
          <p:cNvPr id="5" name="Footer Placeholder 4">
            <a:extLst>
              <a:ext uri="{FF2B5EF4-FFF2-40B4-BE49-F238E27FC236}">
                <a16:creationId xmlns:a16="http://schemas.microsoft.com/office/drawing/2014/main" id="{8E6C343D-9C36-4D64-B810-205A370682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B015C8-3D1C-4080-AA99-44F423C35803}"/>
              </a:ext>
            </a:extLst>
          </p:cNvPr>
          <p:cNvSpPr>
            <a:spLocks noGrp="1"/>
          </p:cNvSpPr>
          <p:nvPr>
            <p:ph type="sldNum" sz="quarter" idx="12"/>
          </p:nvPr>
        </p:nvSpPr>
        <p:spPr/>
        <p:txBody>
          <a:bodyPr/>
          <a:lstStyle/>
          <a:p>
            <a:fld id="{C7E81F91-E025-4FF2-9437-3500CE3FAB36}" type="slidenum">
              <a:rPr lang="en-US" smtClean="0"/>
              <a:t>‹#›</a:t>
            </a:fld>
            <a:endParaRPr lang="en-US"/>
          </a:p>
        </p:txBody>
      </p:sp>
    </p:spTree>
    <p:extLst>
      <p:ext uri="{BB962C8B-B14F-4D97-AF65-F5344CB8AC3E}">
        <p14:creationId xmlns:p14="http://schemas.microsoft.com/office/powerpoint/2010/main" val="2864198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B965B-C3B2-4B40-AD2A-76AA9A5C66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DE20C1-FE85-473B-8DE4-38C8FEA1DE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C0455B-CC64-4AC4-A219-BFA72A47BB4A}"/>
              </a:ext>
            </a:extLst>
          </p:cNvPr>
          <p:cNvSpPr>
            <a:spLocks noGrp="1"/>
          </p:cNvSpPr>
          <p:nvPr>
            <p:ph type="dt" sz="half" idx="10"/>
          </p:nvPr>
        </p:nvSpPr>
        <p:spPr/>
        <p:txBody>
          <a:bodyPr/>
          <a:lstStyle/>
          <a:p>
            <a:fld id="{A061999E-ECC2-474A-91E1-EAF644D51B35}" type="datetimeFigureOut">
              <a:rPr lang="en-US" smtClean="0"/>
              <a:t>4/23/2026</a:t>
            </a:fld>
            <a:endParaRPr lang="en-US"/>
          </a:p>
        </p:txBody>
      </p:sp>
      <p:sp>
        <p:nvSpPr>
          <p:cNvPr id="5" name="Footer Placeholder 4">
            <a:extLst>
              <a:ext uri="{FF2B5EF4-FFF2-40B4-BE49-F238E27FC236}">
                <a16:creationId xmlns:a16="http://schemas.microsoft.com/office/drawing/2014/main" id="{82A05775-977B-42DD-903E-35FD8256C7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8AB678-5EE9-4FE6-8BB7-3C5B0F0EE801}"/>
              </a:ext>
            </a:extLst>
          </p:cNvPr>
          <p:cNvSpPr>
            <a:spLocks noGrp="1"/>
          </p:cNvSpPr>
          <p:nvPr>
            <p:ph type="sldNum" sz="quarter" idx="12"/>
          </p:nvPr>
        </p:nvSpPr>
        <p:spPr/>
        <p:txBody>
          <a:bodyPr/>
          <a:lstStyle/>
          <a:p>
            <a:fld id="{C7E81F91-E025-4FF2-9437-3500CE3FAB36}" type="slidenum">
              <a:rPr lang="en-US" smtClean="0"/>
              <a:t>‹#›</a:t>
            </a:fld>
            <a:endParaRPr lang="en-US"/>
          </a:p>
        </p:txBody>
      </p:sp>
    </p:spTree>
    <p:extLst>
      <p:ext uri="{BB962C8B-B14F-4D97-AF65-F5344CB8AC3E}">
        <p14:creationId xmlns:p14="http://schemas.microsoft.com/office/powerpoint/2010/main" val="592821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8989C-A726-4377-978F-333F528EC7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6459F93-9C80-45F8-AA83-29B9CA877A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CA6B99E-8603-4A99-9EBC-72C48390F610}"/>
              </a:ext>
            </a:extLst>
          </p:cNvPr>
          <p:cNvSpPr>
            <a:spLocks noGrp="1"/>
          </p:cNvSpPr>
          <p:nvPr>
            <p:ph type="dt" sz="half" idx="10"/>
          </p:nvPr>
        </p:nvSpPr>
        <p:spPr/>
        <p:txBody>
          <a:bodyPr/>
          <a:lstStyle/>
          <a:p>
            <a:fld id="{A061999E-ECC2-474A-91E1-EAF644D51B35}" type="datetimeFigureOut">
              <a:rPr lang="en-US" smtClean="0"/>
              <a:t>4/23/2026</a:t>
            </a:fld>
            <a:endParaRPr lang="en-US"/>
          </a:p>
        </p:txBody>
      </p:sp>
      <p:sp>
        <p:nvSpPr>
          <p:cNvPr id="5" name="Footer Placeholder 4">
            <a:extLst>
              <a:ext uri="{FF2B5EF4-FFF2-40B4-BE49-F238E27FC236}">
                <a16:creationId xmlns:a16="http://schemas.microsoft.com/office/drawing/2014/main" id="{928CD790-75BB-4940-A7D5-B9DC17BEBB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F58823-AEEB-4B7F-A168-F311D1F2C2EF}"/>
              </a:ext>
            </a:extLst>
          </p:cNvPr>
          <p:cNvSpPr>
            <a:spLocks noGrp="1"/>
          </p:cNvSpPr>
          <p:nvPr>
            <p:ph type="sldNum" sz="quarter" idx="12"/>
          </p:nvPr>
        </p:nvSpPr>
        <p:spPr/>
        <p:txBody>
          <a:bodyPr/>
          <a:lstStyle/>
          <a:p>
            <a:fld id="{C7E81F91-E025-4FF2-9437-3500CE3FAB36}" type="slidenum">
              <a:rPr lang="en-US" smtClean="0"/>
              <a:t>‹#›</a:t>
            </a:fld>
            <a:endParaRPr lang="en-US"/>
          </a:p>
        </p:txBody>
      </p:sp>
    </p:spTree>
    <p:extLst>
      <p:ext uri="{BB962C8B-B14F-4D97-AF65-F5344CB8AC3E}">
        <p14:creationId xmlns:p14="http://schemas.microsoft.com/office/powerpoint/2010/main" val="1362268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46757-E24D-4C96-88E2-F6CDB41823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7F18FD-CD27-4D40-A19C-C2B9BA01CB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39D494-433D-4423-A0F7-DA6CC527E04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034B9EF-8263-4881-8D3B-8A425BCC5C0D}"/>
              </a:ext>
            </a:extLst>
          </p:cNvPr>
          <p:cNvSpPr>
            <a:spLocks noGrp="1"/>
          </p:cNvSpPr>
          <p:nvPr>
            <p:ph type="dt" sz="half" idx="10"/>
          </p:nvPr>
        </p:nvSpPr>
        <p:spPr/>
        <p:txBody>
          <a:bodyPr/>
          <a:lstStyle/>
          <a:p>
            <a:fld id="{A061999E-ECC2-474A-91E1-EAF644D51B35}" type="datetimeFigureOut">
              <a:rPr lang="en-US" smtClean="0"/>
              <a:t>4/23/2026</a:t>
            </a:fld>
            <a:endParaRPr lang="en-US"/>
          </a:p>
        </p:txBody>
      </p:sp>
      <p:sp>
        <p:nvSpPr>
          <p:cNvPr id="6" name="Footer Placeholder 5">
            <a:extLst>
              <a:ext uri="{FF2B5EF4-FFF2-40B4-BE49-F238E27FC236}">
                <a16:creationId xmlns:a16="http://schemas.microsoft.com/office/drawing/2014/main" id="{8F5FDEF4-087C-4A90-9436-99F3E7C5DF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3D9B7A-17EB-46D4-BDFC-F6B7D17A2AB7}"/>
              </a:ext>
            </a:extLst>
          </p:cNvPr>
          <p:cNvSpPr>
            <a:spLocks noGrp="1"/>
          </p:cNvSpPr>
          <p:nvPr>
            <p:ph type="sldNum" sz="quarter" idx="12"/>
          </p:nvPr>
        </p:nvSpPr>
        <p:spPr/>
        <p:txBody>
          <a:bodyPr/>
          <a:lstStyle/>
          <a:p>
            <a:fld id="{C7E81F91-E025-4FF2-9437-3500CE3FAB36}" type="slidenum">
              <a:rPr lang="en-US" smtClean="0"/>
              <a:t>‹#›</a:t>
            </a:fld>
            <a:endParaRPr lang="en-US"/>
          </a:p>
        </p:txBody>
      </p:sp>
    </p:spTree>
    <p:extLst>
      <p:ext uri="{BB962C8B-B14F-4D97-AF65-F5344CB8AC3E}">
        <p14:creationId xmlns:p14="http://schemas.microsoft.com/office/powerpoint/2010/main" val="1706846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49AF1-A77C-4662-B5FF-D32F7A3530F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6E1E452-F29E-4216-A44E-0DB9236F37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C64161-C7D1-42CB-B2BC-9AB78BA4CD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A6DE7C-F7E8-4814-9FF3-FD0F0B1DBF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04A11B-34F9-4F82-95A7-F64F12A577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977C05-B874-4180-8002-A694DE9386F5}"/>
              </a:ext>
            </a:extLst>
          </p:cNvPr>
          <p:cNvSpPr>
            <a:spLocks noGrp="1"/>
          </p:cNvSpPr>
          <p:nvPr>
            <p:ph type="dt" sz="half" idx="10"/>
          </p:nvPr>
        </p:nvSpPr>
        <p:spPr/>
        <p:txBody>
          <a:bodyPr/>
          <a:lstStyle/>
          <a:p>
            <a:fld id="{A061999E-ECC2-474A-91E1-EAF644D51B35}" type="datetimeFigureOut">
              <a:rPr lang="en-US" smtClean="0"/>
              <a:t>4/23/2026</a:t>
            </a:fld>
            <a:endParaRPr lang="en-US"/>
          </a:p>
        </p:txBody>
      </p:sp>
      <p:sp>
        <p:nvSpPr>
          <p:cNvPr id="8" name="Footer Placeholder 7">
            <a:extLst>
              <a:ext uri="{FF2B5EF4-FFF2-40B4-BE49-F238E27FC236}">
                <a16:creationId xmlns:a16="http://schemas.microsoft.com/office/drawing/2014/main" id="{B69F44F3-3137-4C38-BD82-66887D698F2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AF5730B-A395-4D67-8156-8BAA15F21D3C}"/>
              </a:ext>
            </a:extLst>
          </p:cNvPr>
          <p:cNvSpPr>
            <a:spLocks noGrp="1"/>
          </p:cNvSpPr>
          <p:nvPr>
            <p:ph type="sldNum" sz="quarter" idx="12"/>
          </p:nvPr>
        </p:nvSpPr>
        <p:spPr/>
        <p:txBody>
          <a:bodyPr/>
          <a:lstStyle/>
          <a:p>
            <a:fld id="{C7E81F91-E025-4FF2-9437-3500CE3FAB36}" type="slidenum">
              <a:rPr lang="en-US" smtClean="0"/>
              <a:t>‹#›</a:t>
            </a:fld>
            <a:endParaRPr lang="en-US"/>
          </a:p>
        </p:txBody>
      </p:sp>
    </p:spTree>
    <p:extLst>
      <p:ext uri="{BB962C8B-B14F-4D97-AF65-F5344CB8AC3E}">
        <p14:creationId xmlns:p14="http://schemas.microsoft.com/office/powerpoint/2010/main" val="4205452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D2BB4-A2BC-486C-B952-6A6E08FA33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997F90B-687D-4C87-9624-478BD44C6A62}"/>
              </a:ext>
            </a:extLst>
          </p:cNvPr>
          <p:cNvSpPr>
            <a:spLocks noGrp="1"/>
          </p:cNvSpPr>
          <p:nvPr>
            <p:ph type="dt" sz="half" idx="10"/>
          </p:nvPr>
        </p:nvSpPr>
        <p:spPr/>
        <p:txBody>
          <a:bodyPr/>
          <a:lstStyle/>
          <a:p>
            <a:fld id="{A061999E-ECC2-474A-91E1-EAF644D51B35}" type="datetimeFigureOut">
              <a:rPr lang="en-US" smtClean="0"/>
              <a:t>4/23/2026</a:t>
            </a:fld>
            <a:endParaRPr lang="en-US"/>
          </a:p>
        </p:txBody>
      </p:sp>
      <p:sp>
        <p:nvSpPr>
          <p:cNvPr id="4" name="Footer Placeholder 3">
            <a:extLst>
              <a:ext uri="{FF2B5EF4-FFF2-40B4-BE49-F238E27FC236}">
                <a16:creationId xmlns:a16="http://schemas.microsoft.com/office/drawing/2014/main" id="{B38047FA-AF55-4EE5-827C-5F311610E26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77DFFA-3322-402C-843E-CD9B97504145}"/>
              </a:ext>
            </a:extLst>
          </p:cNvPr>
          <p:cNvSpPr>
            <a:spLocks noGrp="1"/>
          </p:cNvSpPr>
          <p:nvPr>
            <p:ph type="sldNum" sz="quarter" idx="12"/>
          </p:nvPr>
        </p:nvSpPr>
        <p:spPr/>
        <p:txBody>
          <a:bodyPr/>
          <a:lstStyle/>
          <a:p>
            <a:fld id="{C7E81F91-E025-4FF2-9437-3500CE3FAB36}" type="slidenum">
              <a:rPr lang="en-US" smtClean="0"/>
              <a:t>‹#›</a:t>
            </a:fld>
            <a:endParaRPr lang="en-US"/>
          </a:p>
        </p:txBody>
      </p:sp>
    </p:spTree>
    <p:extLst>
      <p:ext uri="{BB962C8B-B14F-4D97-AF65-F5344CB8AC3E}">
        <p14:creationId xmlns:p14="http://schemas.microsoft.com/office/powerpoint/2010/main" val="3014228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6E50B8-9E29-4309-BB1B-F60ED6CAFF82}"/>
              </a:ext>
            </a:extLst>
          </p:cNvPr>
          <p:cNvSpPr>
            <a:spLocks noGrp="1"/>
          </p:cNvSpPr>
          <p:nvPr>
            <p:ph type="dt" sz="half" idx="10"/>
          </p:nvPr>
        </p:nvSpPr>
        <p:spPr/>
        <p:txBody>
          <a:bodyPr/>
          <a:lstStyle/>
          <a:p>
            <a:fld id="{A061999E-ECC2-474A-91E1-EAF644D51B35}" type="datetimeFigureOut">
              <a:rPr lang="en-US" smtClean="0"/>
              <a:t>4/23/2026</a:t>
            </a:fld>
            <a:endParaRPr lang="en-US"/>
          </a:p>
        </p:txBody>
      </p:sp>
      <p:sp>
        <p:nvSpPr>
          <p:cNvPr id="3" name="Footer Placeholder 2">
            <a:extLst>
              <a:ext uri="{FF2B5EF4-FFF2-40B4-BE49-F238E27FC236}">
                <a16:creationId xmlns:a16="http://schemas.microsoft.com/office/drawing/2014/main" id="{C63F5D37-7F50-4B37-A282-090270A6B8A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57CEC54-11A4-46A6-9E0A-186F564398A3}"/>
              </a:ext>
            </a:extLst>
          </p:cNvPr>
          <p:cNvSpPr>
            <a:spLocks noGrp="1"/>
          </p:cNvSpPr>
          <p:nvPr>
            <p:ph type="sldNum" sz="quarter" idx="12"/>
          </p:nvPr>
        </p:nvSpPr>
        <p:spPr/>
        <p:txBody>
          <a:bodyPr/>
          <a:lstStyle/>
          <a:p>
            <a:fld id="{C7E81F91-E025-4FF2-9437-3500CE3FAB36}" type="slidenum">
              <a:rPr lang="en-US" smtClean="0"/>
              <a:t>‹#›</a:t>
            </a:fld>
            <a:endParaRPr lang="en-US"/>
          </a:p>
        </p:txBody>
      </p:sp>
    </p:spTree>
    <p:extLst>
      <p:ext uri="{BB962C8B-B14F-4D97-AF65-F5344CB8AC3E}">
        <p14:creationId xmlns:p14="http://schemas.microsoft.com/office/powerpoint/2010/main" val="31384983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6.xml"/><Relationship Id="rId7" Type="http://schemas.openxmlformats.org/officeDocument/2006/relationships/slideLayout" Target="../slideLayouts/slideLayout20.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10" Type="http://schemas.openxmlformats.org/officeDocument/2006/relationships/image" Target="../media/image5.png"/><Relationship Id="rId4" Type="http://schemas.openxmlformats.org/officeDocument/2006/relationships/slideLayout" Target="../slideLayouts/slideLayout17.xml"/><Relationship Id="rId9" Type="http://schemas.openxmlformats.org/officeDocument/2006/relationships/image" Target="../media/image4.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22.xml"/><Relationship Id="rId1" Type="http://schemas.openxmlformats.org/officeDocument/2006/relationships/slideLayout" Target="../slideLayouts/slideLayout21.xml"/><Relationship Id="rId5" Type="http://schemas.openxmlformats.org/officeDocument/2006/relationships/image" Target="../media/image5.png"/><Relationship Id="rId4" Type="http://schemas.openxmlformats.org/officeDocument/2006/relationships/image" Target="../media/image4.pn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theme" Target="../theme/theme5.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4" cstate="print">
            <a:extLst>
              <a:ext uri="{28A0092B-C50C-407E-A947-70E740481C1C}">
                <a14:useLocalDpi xmlns:a14="http://schemas.microsoft.com/office/drawing/2010/main" val="0"/>
              </a:ext>
            </a:extLst>
          </a:blip>
          <a:srcRect l="-1733" r="4623"/>
          <a:stretch/>
        </p:blipFill>
        <p:spPr>
          <a:xfrm>
            <a:off x="-233988" y="0"/>
            <a:ext cx="12425988" cy="6858000"/>
          </a:xfrm>
          <a:prstGeom prst="rect">
            <a:avLst/>
          </a:prstGeom>
        </p:spPr>
      </p:pic>
      <p:sp>
        <p:nvSpPr>
          <p:cNvPr id="2" name="Title Placeholder 1"/>
          <p:cNvSpPr>
            <a:spLocks noGrp="1"/>
          </p:cNvSpPr>
          <p:nvPr>
            <p:ph type="title"/>
          </p:nvPr>
        </p:nvSpPr>
        <p:spPr>
          <a:xfrm>
            <a:off x="495300" y="457200"/>
            <a:ext cx="11201400" cy="1368425"/>
          </a:xfrm>
          <a:prstGeom prst="rect">
            <a:avLst/>
          </a:prstGeom>
        </p:spPr>
        <p:txBody>
          <a:bodyPr vert="horz" lIns="91440" tIns="45720" rIns="91440" bIns="45720" rtlCol="0" anchor="t">
            <a:normAutofit/>
          </a:bodyPr>
          <a:lstStyle/>
          <a:p>
            <a:r>
              <a:rPr lang="en-US" dirty="0"/>
              <a:t>Presentation title</a:t>
            </a:r>
          </a:p>
        </p:txBody>
      </p:sp>
      <p:sp>
        <p:nvSpPr>
          <p:cNvPr id="3" name="Text Placeholder 2"/>
          <p:cNvSpPr>
            <a:spLocks noGrp="1"/>
          </p:cNvSpPr>
          <p:nvPr>
            <p:ph type="body" idx="1"/>
          </p:nvPr>
        </p:nvSpPr>
        <p:spPr>
          <a:xfrm>
            <a:off x="495300" y="1825625"/>
            <a:ext cx="11201400" cy="1056120"/>
          </a:xfrm>
          <a:prstGeom prst="rect">
            <a:avLst/>
          </a:prstGeom>
        </p:spPr>
        <p:txBody>
          <a:bodyPr vert="horz" lIns="91440" tIns="45720" rIns="91440" bIns="45720" rtlCol="0">
            <a:normAutofit/>
          </a:bodyPr>
          <a:lstStyle/>
          <a:p>
            <a:pPr lvl="0"/>
            <a:r>
              <a:rPr lang="en-US" dirty="0"/>
              <a:t>Subtitle</a:t>
            </a:r>
          </a:p>
        </p:txBody>
      </p:sp>
      <p:sp>
        <p:nvSpPr>
          <p:cNvPr id="10" name="Footer Placeholder 4"/>
          <p:cNvSpPr txBox="1">
            <a:spLocks/>
          </p:cNvSpPr>
          <p:nvPr userDrawn="1"/>
        </p:nvSpPr>
        <p:spPr>
          <a:xfrm>
            <a:off x="495300" y="6335377"/>
            <a:ext cx="7754833" cy="365125"/>
          </a:xfrm>
          <a:prstGeom prst="rect">
            <a:avLst/>
          </a:prstGeom>
        </p:spPr>
        <p:txBody>
          <a:bodyPr vert="horz" wrap="square" lIns="68580" tIns="34290" rIns="68580" bIns="34290" numCol="1" anchor="ctr" anchorCtr="0" compatLnSpc="1">
            <a:prstTxWarp prst="textNoShape">
              <a:avLst/>
            </a:prstTxWarp>
            <a:noAutofit/>
          </a:bodyPr>
          <a:lstStyle>
            <a:defPPr>
              <a:defRPr lang="en-US"/>
            </a:defPPr>
            <a:lvl1pPr algn="l" rtl="0" fontAlgn="base">
              <a:spcBef>
                <a:spcPct val="0"/>
              </a:spcBef>
              <a:spcAft>
                <a:spcPct val="0"/>
              </a:spcAft>
              <a:defRPr sz="2000" kern="1200">
                <a:solidFill>
                  <a:srgbClr val="192168"/>
                </a:solidFill>
                <a:latin typeface="Verdana" pitchFamily="34" charset="0"/>
                <a:ea typeface="+mn-ea"/>
                <a:cs typeface="Tahoma" pitchFamily="34" charset="0"/>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111A96E3-A9FF-4894-9186-F52C729C3EF4}" type="slidenum">
              <a:rPr lang="en-US" sz="1050" b="0" kern="1200" spc="45" smtClean="0">
                <a:solidFill>
                  <a:schemeClr val="bg1"/>
                </a:solidFill>
                <a:latin typeface="Century Gothic" panose="020B0502020202020204" pitchFamily="34" charset="0"/>
                <a:ea typeface="+mn-ea"/>
                <a:cs typeface="Tahoma" pitchFamily="34" charset="0"/>
              </a:rPr>
              <a:pPr/>
              <a:t>‹#›</a:t>
            </a:fld>
            <a:r>
              <a:rPr lang="en-US" sz="1600" spc="45" dirty="0">
                <a:solidFill>
                  <a:schemeClr val="bg1"/>
                </a:solidFill>
                <a:latin typeface="Century Gothic" panose="020B0502020202020204" pitchFamily="34" charset="0"/>
              </a:rPr>
              <a:t> </a:t>
            </a:r>
            <a:r>
              <a:rPr lang="en-US" sz="1500" cap="small" spc="30" dirty="0">
                <a:solidFill>
                  <a:schemeClr val="bg1"/>
                </a:solidFill>
                <a:latin typeface="Century Gothic" panose="020B0502020202020204" pitchFamily="34" charset="0"/>
              </a:rPr>
              <a:t>—</a:t>
            </a:r>
            <a:r>
              <a:rPr lang="en-US" sz="1600" spc="45" dirty="0">
                <a:solidFill>
                  <a:schemeClr val="bg1"/>
                </a:solidFill>
                <a:latin typeface="Century Gothic" panose="020B0502020202020204" pitchFamily="34" charset="0"/>
              </a:rPr>
              <a:t> </a:t>
            </a:r>
            <a:r>
              <a:rPr lang="en-US" sz="1500" cap="small" spc="30" dirty="0">
                <a:solidFill>
                  <a:schemeClr val="bg1"/>
                </a:solidFill>
                <a:latin typeface="Century Gothic" panose="020B0502020202020204" pitchFamily="34" charset="0"/>
              </a:rPr>
              <a:t>U.S. Bureau of Labor Statistics</a:t>
            </a:r>
            <a:r>
              <a:rPr lang="en-US" sz="1050" spc="45" dirty="0">
                <a:solidFill>
                  <a:schemeClr val="bg1"/>
                </a:solidFill>
                <a:latin typeface="Century Gothic" panose="020B0502020202020204" pitchFamily="34" charset="0"/>
              </a:rPr>
              <a:t> • </a:t>
            </a:r>
            <a:r>
              <a:rPr lang="en-US" sz="1050" b="1" spc="45" dirty="0">
                <a:solidFill>
                  <a:schemeClr val="bg1"/>
                </a:solidFill>
                <a:latin typeface="Century Gothic" panose="020B0502020202020204" pitchFamily="34" charset="0"/>
              </a:rPr>
              <a:t>bls.gov</a:t>
            </a:r>
          </a:p>
        </p:txBody>
      </p:sp>
      <p:pic>
        <p:nvPicPr>
          <p:cNvPr id="12" name="Picture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587569" y="6176385"/>
            <a:ext cx="1065034" cy="637436"/>
          </a:xfrm>
          <a:prstGeom prst="rect">
            <a:avLst/>
          </a:prstGeom>
        </p:spPr>
      </p:pic>
      <p:pic>
        <p:nvPicPr>
          <p:cNvPr id="13" name="Picture 1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22626" y="5828258"/>
            <a:ext cx="11178308" cy="1019776"/>
          </a:xfrm>
          <a:prstGeom prst="rect">
            <a:avLst/>
          </a:prstGeom>
        </p:spPr>
      </p:pic>
    </p:spTree>
    <p:extLst>
      <p:ext uri="{BB962C8B-B14F-4D97-AF65-F5344CB8AC3E}">
        <p14:creationId xmlns:p14="http://schemas.microsoft.com/office/powerpoint/2010/main" val="1807257929"/>
      </p:ext>
    </p:extLst>
  </p:cSld>
  <p:clrMap bg1="lt1" tx1="dk1" bg2="lt2" tx2="dk2" accent1="accent1" accent2="accent2" accent3="accent3" accent4="accent4" accent5="accent5" accent6="accent6" hlink="hlink" folHlink="folHlink"/>
  <p:sldLayoutIdLst>
    <p:sldLayoutId id="2147483689" r:id="rId1"/>
    <p:sldLayoutId id="2147483697" r:id="rId2"/>
  </p:sldLayoutIdLst>
  <p:txStyles>
    <p:titleStyle>
      <a:lvl1pPr algn="ctr" defTabSz="914400" rtl="0" eaLnBrk="1" latinLnBrk="0" hangingPunct="1">
        <a:lnSpc>
          <a:spcPct val="90000"/>
        </a:lnSpc>
        <a:spcBef>
          <a:spcPct val="0"/>
        </a:spcBef>
        <a:buNone/>
        <a:defRPr sz="5400" b="1" kern="1200">
          <a:solidFill>
            <a:schemeClr val="bg1"/>
          </a:solidFill>
          <a:latin typeface="+mn-lt"/>
          <a:ea typeface="+mj-ea"/>
          <a:cs typeface="+mj-cs"/>
        </a:defRPr>
      </a:lvl1pPr>
    </p:titleStyle>
    <p:bodyStyle>
      <a:lvl1pPr marL="0" indent="0" algn="ctr" defTabSz="914400" rtl="0" eaLnBrk="1" latinLnBrk="0" hangingPunct="1">
        <a:lnSpc>
          <a:spcPct val="90000"/>
        </a:lnSpc>
        <a:spcBef>
          <a:spcPts val="1000"/>
        </a:spcBef>
        <a:buFont typeface="Arial" panose="020B0604020202020204" pitchFamily="34" charset="0"/>
        <a:buNone/>
        <a:defRPr sz="4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 userDrawn="1">
          <p15:clr>
            <a:srgbClr val="F26B43"/>
          </p15:clr>
        </p15:guide>
        <p15:guide id="2" pos="7368" userDrawn="1">
          <p15:clr>
            <a:srgbClr val="F26B43"/>
          </p15:clr>
        </p15:guide>
        <p15:guide id="3" orient="horz" pos="28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144151-6F84-4DFB-A98D-824867DB15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868E6EB-F13E-4FE2-9104-36E008A0EC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A19E72-BE8E-42D2-8076-EF95F2C7D4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1999E-ECC2-474A-91E1-EAF644D51B35}" type="datetimeFigureOut">
              <a:rPr lang="en-US" smtClean="0"/>
              <a:t>4/23/2026</a:t>
            </a:fld>
            <a:endParaRPr lang="en-US"/>
          </a:p>
        </p:txBody>
      </p:sp>
      <p:sp>
        <p:nvSpPr>
          <p:cNvPr id="5" name="Footer Placeholder 4">
            <a:extLst>
              <a:ext uri="{FF2B5EF4-FFF2-40B4-BE49-F238E27FC236}">
                <a16:creationId xmlns:a16="http://schemas.microsoft.com/office/drawing/2014/main" id="{EB5450CE-A149-4BAE-89DE-7F7A82FAF2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58CE25D-5C84-42D5-84A8-A052B47E47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E81F91-E025-4FF2-9437-3500CE3FAB36}" type="slidenum">
              <a:rPr lang="en-US" smtClean="0"/>
              <a:t>‹#›</a:t>
            </a:fld>
            <a:endParaRPr lang="en-US"/>
          </a:p>
        </p:txBody>
      </p:sp>
    </p:spTree>
    <p:extLst>
      <p:ext uri="{BB962C8B-B14F-4D97-AF65-F5344CB8AC3E}">
        <p14:creationId xmlns:p14="http://schemas.microsoft.com/office/powerpoint/2010/main" val="1932084082"/>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userDrawn="1">
            <p:ph type="title"/>
          </p:nvPr>
        </p:nvSpPr>
        <p:spPr bwMode="auto">
          <a:xfrm>
            <a:off x="495300" y="274638"/>
            <a:ext cx="11201400" cy="1096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Slide headline</a:t>
            </a:r>
          </a:p>
        </p:txBody>
      </p:sp>
      <p:sp>
        <p:nvSpPr>
          <p:cNvPr id="1027" name="Text Placeholder 2"/>
          <p:cNvSpPr>
            <a:spLocks noGrp="1"/>
          </p:cNvSpPr>
          <p:nvPr userDrawn="1">
            <p:ph type="body" idx="1"/>
          </p:nvPr>
        </p:nvSpPr>
        <p:spPr bwMode="auto">
          <a:xfrm>
            <a:off x="495300" y="1752601"/>
            <a:ext cx="11201400" cy="396056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Bulleted text </a:t>
            </a:r>
          </a:p>
          <a:p>
            <a:pPr lvl="1"/>
            <a:r>
              <a:rPr lang="en-US" dirty="0"/>
              <a:t>Second level</a:t>
            </a:r>
          </a:p>
          <a:p>
            <a:pPr lvl="2"/>
            <a:r>
              <a:rPr lang="en-US" dirty="0"/>
              <a:t>Third level</a:t>
            </a:r>
          </a:p>
          <a:p>
            <a:pPr lvl="3"/>
            <a:r>
              <a:rPr lang="en-US" dirty="0"/>
              <a:t>Fourth level (not recommended)</a:t>
            </a:r>
          </a:p>
          <a:p>
            <a:pPr lvl="4"/>
            <a:endParaRPr lang="en-US" dirty="0"/>
          </a:p>
          <a:p>
            <a:pPr lvl="3"/>
            <a:endParaRPr lang="en-US" dirty="0"/>
          </a:p>
        </p:txBody>
      </p:sp>
      <p:sp>
        <p:nvSpPr>
          <p:cNvPr id="8" name="Footer Placeholder 4"/>
          <p:cNvSpPr txBox="1">
            <a:spLocks/>
          </p:cNvSpPr>
          <p:nvPr userDrawn="1"/>
        </p:nvSpPr>
        <p:spPr>
          <a:xfrm>
            <a:off x="488043" y="6335377"/>
            <a:ext cx="7749390" cy="365125"/>
          </a:xfrm>
          <a:prstGeom prst="rect">
            <a:avLst/>
          </a:prstGeom>
        </p:spPr>
        <p:txBody>
          <a:bodyPr vert="horz" wrap="square" lIns="68580" tIns="34290" rIns="68580" bIns="34290" numCol="1" anchor="ctr" anchorCtr="0" compatLnSpc="1">
            <a:prstTxWarp prst="textNoShape">
              <a:avLst/>
            </a:prstTxWarp>
            <a:noAutofit/>
          </a:bodyPr>
          <a:lstStyle>
            <a:defPPr>
              <a:defRPr lang="en-US"/>
            </a:defPPr>
            <a:lvl1pPr algn="l" rtl="0" fontAlgn="base">
              <a:spcBef>
                <a:spcPct val="0"/>
              </a:spcBef>
              <a:spcAft>
                <a:spcPct val="0"/>
              </a:spcAft>
              <a:defRPr sz="2000" kern="1200">
                <a:solidFill>
                  <a:srgbClr val="192168"/>
                </a:solidFill>
                <a:latin typeface="Verdana" pitchFamily="34" charset="0"/>
                <a:ea typeface="+mn-ea"/>
                <a:cs typeface="Tahoma" pitchFamily="34" charset="0"/>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111A96E3-A9FF-4894-9186-F52C729C3EF4}" type="slidenum">
              <a:rPr lang="en-US" sz="1050" b="0" kern="1200" spc="45" smtClean="0">
                <a:solidFill>
                  <a:srgbClr val="002060"/>
                </a:solidFill>
                <a:latin typeface="Century Gothic" panose="020B0502020202020204" pitchFamily="34" charset="0"/>
                <a:ea typeface="+mn-ea"/>
                <a:cs typeface="Tahoma" pitchFamily="34" charset="0"/>
              </a:rPr>
              <a:pPr/>
              <a:t>‹#›</a:t>
            </a:fld>
            <a:r>
              <a:rPr lang="en-US" sz="1600" spc="45" dirty="0">
                <a:solidFill>
                  <a:srgbClr val="002060"/>
                </a:solidFill>
                <a:latin typeface="Century Gothic" panose="020B0502020202020204" pitchFamily="34" charset="0"/>
              </a:rPr>
              <a:t> </a:t>
            </a:r>
            <a:r>
              <a:rPr lang="en-US" sz="1500" cap="small" spc="30" dirty="0">
                <a:solidFill>
                  <a:srgbClr val="002060"/>
                </a:solidFill>
                <a:latin typeface="Century Gothic" panose="020B0502020202020204" pitchFamily="34" charset="0"/>
              </a:rPr>
              <a:t>—</a:t>
            </a:r>
            <a:r>
              <a:rPr lang="en-US" sz="1600" spc="45" dirty="0">
                <a:solidFill>
                  <a:srgbClr val="002060"/>
                </a:solidFill>
                <a:latin typeface="Century Gothic" panose="020B0502020202020204" pitchFamily="34" charset="0"/>
              </a:rPr>
              <a:t> </a:t>
            </a:r>
            <a:r>
              <a:rPr lang="en-US" sz="1500" cap="small" spc="30" dirty="0">
                <a:solidFill>
                  <a:srgbClr val="002060"/>
                </a:solidFill>
                <a:latin typeface="Century Gothic" panose="020B0502020202020204" pitchFamily="34" charset="0"/>
              </a:rPr>
              <a:t>U.S. Bureau of Labor Statistics</a:t>
            </a:r>
            <a:r>
              <a:rPr lang="en-US" sz="1050" spc="45" dirty="0">
                <a:solidFill>
                  <a:srgbClr val="002060"/>
                </a:solidFill>
                <a:latin typeface="Century Gothic" panose="020B0502020202020204" pitchFamily="34" charset="0"/>
              </a:rPr>
              <a:t> • </a:t>
            </a:r>
            <a:r>
              <a:rPr lang="en-US" sz="1050" b="1" spc="45" dirty="0">
                <a:solidFill>
                  <a:srgbClr val="002060"/>
                </a:solidFill>
                <a:latin typeface="Century Gothic" panose="020B0502020202020204" pitchFamily="34" charset="0"/>
              </a:rPr>
              <a:t>bls.gov</a:t>
            </a:r>
          </a:p>
        </p:txBody>
      </p:sp>
      <p:pic>
        <p:nvPicPr>
          <p:cNvPr id="9" name="Picture 8"/>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586550" y="6172200"/>
            <a:ext cx="1098497" cy="657464"/>
          </a:xfrm>
          <a:prstGeom prst="rect">
            <a:avLst/>
          </a:prstGeom>
        </p:spPr>
      </p:pic>
      <p:pic>
        <p:nvPicPr>
          <p:cNvPr id="2" name="Picture 1"/>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85141" y="5829624"/>
            <a:ext cx="11212286" cy="1022876"/>
          </a:xfrm>
          <a:prstGeom prst="rect">
            <a:avLst/>
          </a:prstGeom>
        </p:spPr>
      </p:pic>
    </p:spTree>
    <p:extLst>
      <p:ext uri="{BB962C8B-B14F-4D97-AF65-F5344CB8AC3E}">
        <p14:creationId xmlns:p14="http://schemas.microsoft.com/office/powerpoint/2010/main" val="1686485968"/>
      </p:ext>
    </p:extLst>
  </p:cSld>
  <p:clrMap bg1="lt1" tx1="dk1" bg2="lt2" tx2="dk2" accent1="accent1" accent2="accent2" accent3="accent3" accent4="accent4" accent5="accent5" accent6="accent6" hlink="hlink" folHlink="folHlink"/>
  <p:sldLayoutIdLst>
    <p:sldLayoutId id="2147483691" r:id="rId1"/>
    <p:sldLayoutId id="2147483671" r:id="rId2"/>
    <p:sldLayoutId id="2147483690" r:id="rId3"/>
    <p:sldLayoutId id="2147483692" r:id="rId4"/>
    <p:sldLayoutId id="2147483693" r:id="rId5"/>
    <p:sldLayoutId id="2147483694" r:id="rId6"/>
    <p:sldLayoutId id="2147483695" r:id="rId7"/>
  </p:sldLayoutIdLst>
  <p:hf hdr="0" dt="0"/>
  <p:txStyles>
    <p:titleStyle>
      <a:lvl1pPr algn="ctr" rtl="0" eaLnBrk="0" fontAlgn="base" hangingPunct="0">
        <a:spcBef>
          <a:spcPct val="0"/>
        </a:spcBef>
        <a:spcAft>
          <a:spcPct val="0"/>
        </a:spcAft>
        <a:defRPr sz="4400" b="1" kern="1200">
          <a:solidFill>
            <a:srgbClr val="192168"/>
          </a:solidFill>
          <a:latin typeface="Calibri" panose="020F0502020204030204" pitchFamily="34" charset="0"/>
          <a:ea typeface="+mj-ea"/>
          <a:cs typeface="Calibri" panose="020F0502020204030204" pitchFamily="34" charset="0"/>
        </a:defRPr>
      </a:lvl1pPr>
      <a:lvl2pPr algn="ctr" rtl="0" eaLnBrk="0" fontAlgn="base" hangingPunct="0">
        <a:spcBef>
          <a:spcPct val="0"/>
        </a:spcBef>
        <a:spcAft>
          <a:spcPct val="0"/>
        </a:spcAft>
        <a:defRPr sz="4400" b="1">
          <a:solidFill>
            <a:srgbClr val="192168"/>
          </a:solidFill>
          <a:latin typeface="Tahoma" pitchFamily="34" charset="0"/>
          <a:cs typeface="Tahoma" pitchFamily="34" charset="0"/>
        </a:defRPr>
      </a:lvl2pPr>
      <a:lvl3pPr algn="ctr" rtl="0" eaLnBrk="0" fontAlgn="base" hangingPunct="0">
        <a:spcBef>
          <a:spcPct val="0"/>
        </a:spcBef>
        <a:spcAft>
          <a:spcPct val="0"/>
        </a:spcAft>
        <a:defRPr sz="4400" b="1">
          <a:solidFill>
            <a:srgbClr val="192168"/>
          </a:solidFill>
          <a:latin typeface="Tahoma" pitchFamily="34" charset="0"/>
          <a:cs typeface="Tahoma" pitchFamily="34" charset="0"/>
        </a:defRPr>
      </a:lvl3pPr>
      <a:lvl4pPr algn="ctr" rtl="0" eaLnBrk="0" fontAlgn="base" hangingPunct="0">
        <a:spcBef>
          <a:spcPct val="0"/>
        </a:spcBef>
        <a:spcAft>
          <a:spcPct val="0"/>
        </a:spcAft>
        <a:defRPr sz="4400" b="1">
          <a:solidFill>
            <a:srgbClr val="192168"/>
          </a:solidFill>
          <a:latin typeface="Tahoma" pitchFamily="34" charset="0"/>
          <a:cs typeface="Tahoma" pitchFamily="34" charset="0"/>
        </a:defRPr>
      </a:lvl4pPr>
      <a:lvl5pPr algn="ctr" rtl="0" eaLnBrk="0" fontAlgn="base" hangingPunct="0">
        <a:spcBef>
          <a:spcPct val="0"/>
        </a:spcBef>
        <a:spcAft>
          <a:spcPct val="0"/>
        </a:spcAft>
        <a:defRPr sz="4400" b="1">
          <a:solidFill>
            <a:srgbClr val="192168"/>
          </a:solidFill>
          <a:latin typeface="Tahoma" pitchFamily="34" charset="0"/>
          <a:cs typeface="Tahoma" pitchFamily="34" charset="0"/>
        </a:defRPr>
      </a:lvl5pPr>
      <a:lvl6pPr marL="457200" algn="ctr" rtl="0" fontAlgn="base">
        <a:spcBef>
          <a:spcPct val="0"/>
        </a:spcBef>
        <a:spcAft>
          <a:spcPct val="0"/>
        </a:spcAft>
        <a:defRPr sz="4400" b="1">
          <a:solidFill>
            <a:schemeClr val="bg1"/>
          </a:solidFill>
          <a:latin typeface="Tahoma" pitchFamily="34" charset="0"/>
          <a:cs typeface="Tahoma" pitchFamily="34" charset="0"/>
        </a:defRPr>
      </a:lvl6pPr>
      <a:lvl7pPr marL="914400" algn="ctr" rtl="0" fontAlgn="base">
        <a:spcBef>
          <a:spcPct val="0"/>
        </a:spcBef>
        <a:spcAft>
          <a:spcPct val="0"/>
        </a:spcAft>
        <a:defRPr sz="4400" b="1">
          <a:solidFill>
            <a:schemeClr val="bg1"/>
          </a:solidFill>
          <a:latin typeface="Tahoma" pitchFamily="34" charset="0"/>
          <a:cs typeface="Tahoma" pitchFamily="34" charset="0"/>
        </a:defRPr>
      </a:lvl7pPr>
      <a:lvl8pPr marL="1371600" algn="ctr" rtl="0" fontAlgn="base">
        <a:spcBef>
          <a:spcPct val="0"/>
        </a:spcBef>
        <a:spcAft>
          <a:spcPct val="0"/>
        </a:spcAft>
        <a:defRPr sz="4400" b="1">
          <a:solidFill>
            <a:schemeClr val="bg1"/>
          </a:solidFill>
          <a:latin typeface="Tahoma" pitchFamily="34" charset="0"/>
          <a:cs typeface="Tahoma" pitchFamily="34" charset="0"/>
        </a:defRPr>
      </a:lvl8pPr>
      <a:lvl9pPr marL="1828800" algn="ctr" rtl="0" fontAlgn="base">
        <a:spcBef>
          <a:spcPct val="0"/>
        </a:spcBef>
        <a:spcAft>
          <a:spcPct val="0"/>
        </a:spcAft>
        <a:defRPr sz="4400" b="1">
          <a:solidFill>
            <a:schemeClr val="bg1"/>
          </a:solidFill>
          <a:latin typeface="Tahoma" pitchFamily="34" charset="0"/>
          <a:cs typeface="Tahoma" pitchFamily="34" charset="0"/>
        </a:defRPr>
      </a:lvl9pPr>
    </p:titleStyle>
    <p:bodyStyle>
      <a:lvl1pPr marL="342900" indent="-342900" algn="l" rtl="0" eaLnBrk="0" fontAlgn="base" hangingPunct="0">
        <a:spcBef>
          <a:spcPct val="20000"/>
        </a:spcBef>
        <a:spcAft>
          <a:spcPct val="0"/>
        </a:spcAft>
        <a:buClr>
          <a:srgbClr val="CE1126"/>
        </a:buClr>
        <a:buSzPct val="90000"/>
        <a:buFont typeface="Wingdings" pitchFamily="2" charset="2"/>
        <a:buChar char=""/>
        <a:defRPr sz="3200" kern="1200">
          <a:solidFill>
            <a:srgbClr val="192168"/>
          </a:solidFill>
          <a:latin typeface="Calibri" panose="020F0502020204030204" pitchFamily="34" charset="0"/>
          <a:ea typeface="+mn-ea"/>
          <a:cs typeface="Calibri" panose="020F0502020204030204" pitchFamily="34" charset="0"/>
        </a:defRPr>
      </a:lvl1pPr>
      <a:lvl2pPr marL="742950" indent="-285750" algn="l" rtl="0" eaLnBrk="0" fontAlgn="base" hangingPunct="0">
        <a:spcBef>
          <a:spcPct val="20000"/>
        </a:spcBef>
        <a:spcAft>
          <a:spcPct val="0"/>
        </a:spcAft>
        <a:buClr>
          <a:srgbClr val="CE1126"/>
        </a:buClr>
        <a:buSzPct val="90000"/>
        <a:buFont typeface="Wingdings 3" pitchFamily="18" charset="2"/>
        <a:buChar char=""/>
        <a:defRPr sz="2800" kern="1200">
          <a:solidFill>
            <a:srgbClr val="192168"/>
          </a:solidFill>
          <a:latin typeface="Calibri" panose="020F0502020204030204" pitchFamily="34" charset="0"/>
          <a:ea typeface="+mn-ea"/>
          <a:cs typeface="Calibri" panose="020F0502020204030204" pitchFamily="34" charset="0"/>
        </a:defRPr>
      </a:lvl2pPr>
      <a:lvl3pPr marL="1143000" indent="-228600" algn="l" rtl="0" eaLnBrk="0" fontAlgn="base" hangingPunct="0">
        <a:spcBef>
          <a:spcPct val="20000"/>
        </a:spcBef>
        <a:spcAft>
          <a:spcPct val="0"/>
        </a:spcAft>
        <a:buClr>
          <a:srgbClr val="CE1126"/>
        </a:buClr>
        <a:buSzPct val="90000"/>
        <a:buFont typeface="Calibri" pitchFamily="34" charset="0"/>
        <a:buChar char="–"/>
        <a:defRPr sz="2400" kern="1200">
          <a:solidFill>
            <a:srgbClr val="192168"/>
          </a:solidFill>
          <a:latin typeface="Calibri" panose="020F0502020204030204" pitchFamily="34" charset="0"/>
          <a:ea typeface="+mn-ea"/>
          <a:cs typeface="Calibri" panose="020F0502020204030204" pitchFamily="34" charset="0"/>
        </a:defRPr>
      </a:lvl3pPr>
      <a:lvl4pPr marL="1600200" indent="-228600" algn="l" rtl="0" eaLnBrk="0" fontAlgn="base" hangingPunct="0">
        <a:spcBef>
          <a:spcPct val="20000"/>
        </a:spcBef>
        <a:spcAft>
          <a:spcPct val="0"/>
        </a:spcAft>
        <a:buClr>
          <a:srgbClr val="CE1126"/>
        </a:buClr>
        <a:buSzPct val="90000"/>
        <a:buFont typeface="Arial" charset="0"/>
        <a:buChar char="•"/>
        <a:defRPr sz="2000" kern="1200">
          <a:solidFill>
            <a:srgbClr val="192168"/>
          </a:solidFill>
          <a:latin typeface="Calibri" panose="020F0502020204030204" pitchFamily="34" charset="0"/>
          <a:ea typeface="+mn-ea"/>
          <a:cs typeface="Calibri" panose="020F0502020204030204" pitchFamily="34" charset="0"/>
        </a:defRPr>
      </a:lvl4pPr>
      <a:lvl5pPr marL="2057400" indent="-228600" algn="l" rtl="0" eaLnBrk="0" fontAlgn="base" hangingPunct="0">
        <a:spcBef>
          <a:spcPct val="20000"/>
        </a:spcBef>
        <a:spcAft>
          <a:spcPct val="0"/>
        </a:spcAft>
        <a:buFont typeface="Wingdings" pitchFamily="2" charset="2"/>
        <a:buChar char="v"/>
        <a:defRPr sz="2000" kern="1200">
          <a:solidFill>
            <a:srgbClr val="000000"/>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 userDrawn="1">
          <p15:clr>
            <a:srgbClr val="F26B43"/>
          </p15:clr>
        </p15:guide>
        <p15:guide id="2" pos="7368" userDrawn="1">
          <p15:clr>
            <a:srgbClr val="F26B43"/>
          </p15:clr>
        </p15:guide>
        <p15:guide id="3" orient="horz" pos="288"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userDrawn="1">
            <p:ph type="title"/>
          </p:nvPr>
        </p:nvSpPr>
        <p:spPr bwMode="auto">
          <a:xfrm>
            <a:off x="495300" y="274638"/>
            <a:ext cx="11201400" cy="1096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Slide headline</a:t>
            </a:r>
          </a:p>
        </p:txBody>
      </p:sp>
      <p:sp>
        <p:nvSpPr>
          <p:cNvPr id="1027" name="Text Placeholder 2"/>
          <p:cNvSpPr>
            <a:spLocks noGrp="1"/>
          </p:cNvSpPr>
          <p:nvPr userDrawn="1">
            <p:ph type="body" idx="1"/>
          </p:nvPr>
        </p:nvSpPr>
        <p:spPr bwMode="auto">
          <a:xfrm>
            <a:off x="495300" y="1752601"/>
            <a:ext cx="11201400" cy="396056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Paragraph</a:t>
            </a:r>
          </a:p>
        </p:txBody>
      </p:sp>
      <p:sp>
        <p:nvSpPr>
          <p:cNvPr id="8" name="Footer Placeholder 4"/>
          <p:cNvSpPr txBox="1">
            <a:spLocks/>
          </p:cNvSpPr>
          <p:nvPr userDrawn="1"/>
        </p:nvSpPr>
        <p:spPr>
          <a:xfrm>
            <a:off x="488043" y="6335377"/>
            <a:ext cx="7749390" cy="365125"/>
          </a:xfrm>
          <a:prstGeom prst="rect">
            <a:avLst/>
          </a:prstGeom>
        </p:spPr>
        <p:txBody>
          <a:bodyPr vert="horz" wrap="square" lIns="68580" tIns="34290" rIns="68580" bIns="34290" numCol="1" anchor="ctr" anchorCtr="0" compatLnSpc="1">
            <a:prstTxWarp prst="textNoShape">
              <a:avLst/>
            </a:prstTxWarp>
            <a:noAutofit/>
          </a:bodyPr>
          <a:lstStyle>
            <a:defPPr>
              <a:defRPr lang="en-US"/>
            </a:defPPr>
            <a:lvl1pPr algn="l" rtl="0" fontAlgn="base">
              <a:spcBef>
                <a:spcPct val="0"/>
              </a:spcBef>
              <a:spcAft>
                <a:spcPct val="0"/>
              </a:spcAft>
              <a:defRPr sz="2000" kern="1200">
                <a:solidFill>
                  <a:srgbClr val="192168"/>
                </a:solidFill>
                <a:latin typeface="Verdana" pitchFamily="34" charset="0"/>
                <a:ea typeface="+mn-ea"/>
                <a:cs typeface="Tahoma" pitchFamily="34" charset="0"/>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111A96E3-A9FF-4894-9186-F52C729C3EF4}" type="slidenum">
              <a:rPr lang="en-US" sz="1050" b="0" kern="1200" spc="45" smtClean="0">
                <a:solidFill>
                  <a:srgbClr val="002060"/>
                </a:solidFill>
                <a:latin typeface="Century Gothic" panose="020B0502020202020204" pitchFamily="34" charset="0"/>
                <a:ea typeface="+mn-ea"/>
                <a:cs typeface="Tahoma" pitchFamily="34" charset="0"/>
              </a:rPr>
              <a:pPr/>
              <a:t>‹#›</a:t>
            </a:fld>
            <a:r>
              <a:rPr lang="en-US" sz="1600" spc="45" dirty="0">
                <a:solidFill>
                  <a:srgbClr val="002060"/>
                </a:solidFill>
                <a:latin typeface="Century Gothic" panose="020B0502020202020204" pitchFamily="34" charset="0"/>
              </a:rPr>
              <a:t> </a:t>
            </a:r>
            <a:r>
              <a:rPr lang="en-US" sz="1500" cap="small" spc="30" dirty="0">
                <a:solidFill>
                  <a:srgbClr val="002060"/>
                </a:solidFill>
                <a:latin typeface="Century Gothic" panose="020B0502020202020204" pitchFamily="34" charset="0"/>
              </a:rPr>
              <a:t>—</a:t>
            </a:r>
            <a:r>
              <a:rPr lang="en-US" sz="1600" spc="45" dirty="0">
                <a:solidFill>
                  <a:srgbClr val="002060"/>
                </a:solidFill>
                <a:latin typeface="Century Gothic" panose="020B0502020202020204" pitchFamily="34" charset="0"/>
              </a:rPr>
              <a:t> </a:t>
            </a:r>
            <a:r>
              <a:rPr lang="en-US" sz="1500" cap="small" spc="30" dirty="0">
                <a:solidFill>
                  <a:srgbClr val="002060"/>
                </a:solidFill>
                <a:latin typeface="Century Gothic" panose="020B0502020202020204" pitchFamily="34" charset="0"/>
              </a:rPr>
              <a:t>U.S. Bureau of Labor Statistics</a:t>
            </a:r>
            <a:r>
              <a:rPr lang="en-US" sz="1050" spc="45" dirty="0">
                <a:solidFill>
                  <a:srgbClr val="002060"/>
                </a:solidFill>
                <a:latin typeface="Century Gothic" panose="020B0502020202020204" pitchFamily="34" charset="0"/>
              </a:rPr>
              <a:t> • </a:t>
            </a:r>
            <a:r>
              <a:rPr lang="en-US" sz="1050" b="1" spc="45" dirty="0">
                <a:solidFill>
                  <a:srgbClr val="002060"/>
                </a:solidFill>
                <a:latin typeface="Century Gothic" panose="020B0502020202020204" pitchFamily="34" charset="0"/>
              </a:rPr>
              <a:t>bls.gov</a:t>
            </a:r>
          </a:p>
        </p:txBody>
      </p:sp>
      <p:pic>
        <p:nvPicPr>
          <p:cNvPr id="9" name="Picture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586550" y="6172200"/>
            <a:ext cx="1098497" cy="657464"/>
          </a:xfrm>
          <a:prstGeom prst="rect">
            <a:avLst/>
          </a:prstGeom>
        </p:spPr>
      </p:pic>
      <p:pic>
        <p:nvPicPr>
          <p:cNvPr id="2" name="Picture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85141" y="5829624"/>
            <a:ext cx="11212286" cy="1022876"/>
          </a:xfrm>
          <a:prstGeom prst="rect">
            <a:avLst/>
          </a:prstGeom>
        </p:spPr>
      </p:pic>
    </p:spTree>
    <p:extLst>
      <p:ext uri="{BB962C8B-B14F-4D97-AF65-F5344CB8AC3E}">
        <p14:creationId xmlns:p14="http://schemas.microsoft.com/office/powerpoint/2010/main" val="2519200177"/>
      </p:ext>
    </p:extLst>
  </p:cSld>
  <p:clrMap bg1="lt1" tx1="dk1" bg2="lt2" tx2="dk2" accent1="accent1" accent2="accent2" accent3="accent3" accent4="accent4" accent5="accent5" accent6="accent6" hlink="hlink" folHlink="folHlink"/>
  <p:sldLayoutIdLst>
    <p:sldLayoutId id="2147483703" r:id="rId1"/>
    <p:sldLayoutId id="2147483704" r:id="rId2"/>
  </p:sldLayoutIdLst>
  <p:hf hdr="0" dt="0"/>
  <p:txStyles>
    <p:titleStyle>
      <a:lvl1pPr algn="ctr" rtl="0" eaLnBrk="0" fontAlgn="base" hangingPunct="0">
        <a:spcBef>
          <a:spcPct val="0"/>
        </a:spcBef>
        <a:spcAft>
          <a:spcPct val="0"/>
        </a:spcAft>
        <a:defRPr sz="4400" b="1" kern="1200">
          <a:solidFill>
            <a:srgbClr val="192168"/>
          </a:solidFill>
          <a:latin typeface="Calibri" panose="020F0502020204030204" pitchFamily="34" charset="0"/>
          <a:ea typeface="+mj-ea"/>
          <a:cs typeface="Calibri" panose="020F0502020204030204" pitchFamily="34" charset="0"/>
        </a:defRPr>
      </a:lvl1pPr>
      <a:lvl2pPr algn="ctr" rtl="0" eaLnBrk="0" fontAlgn="base" hangingPunct="0">
        <a:spcBef>
          <a:spcPct val="0"/>
        </a:spcBef>
        <a:spcAft>
          <a:spcPct val="0"/>
        </a:spcAft>
        <a:defRPr sz="4400" b="1">
          <a:solidFill>
            <a:srgbClr val="192168"/>
          </a:solidFill>
          <a:latin typeface="Tahoma" pitchFamily="34" charset="0"/>
          <a:cs typeface="Tahoma" pitchFamily="34" charset="0"/>
        </a:defRPr>
      </a:lvl2pPr>
      <a:lvl3pPr algn="ctr" rtl="0" eaLnBrk="0" fontAlgn="base" hangingPunct="0">
        <a:spcBef>
          <a:spcPct val="0"/>
        </a:spcBef>
        <a:spcAft>
          <a:spcPct val="0"/>
        </a:spcAft>
        <a:defRPr sz="4400" b="1">
          <a:solidFill>
            <a:srgbClr val="192168"/>
          </a:solidFill>
          <a:latin typeface="Tahoma" pitchFamily="34" charset="0"/>
          <a:cs typeface="Tahoma" pitchFamily="34" charset="0"/>
        </a:defRPr>
      </a:lvl3pPr>
      <a:lvl4pPr algn="ctr" rtl="0" eaLnBrk="0" fontAlgn="base" hangingPunct="0">
        <a:spcBef>
          <a:spcPct val="0"/>
        </a:spcBef>
        <a:spcAft>
          <a:spcPct val="0"/>
        </a:spcAft>
        <a:defRPr sz="4400" b="1">
          <a:solidFill>
            <a:srgbClr val="192168"/>
          </a:solidFill>
          <a:latin typeface="Tahoma" pitchFamily="34" charset="0"/>
          <a:cs typeface="Tahoma" pitchFamily="34" charset="0"/>
        </a:defRPr>
      </a:lvl4pPr>
      <a:lvl5pPr algn="ctr" rtl="0" eaLnBrk="0" fontAlgn="base" hangingPunct="0">
        <a:spcBef>
          <a:spcPct val="0"/>
        </a:spcBef>
        <a:spcAft>
          <a:spcPct val="0"/>
        </a:spcAft>
        <a:defRPr sz="4400" b="1">
          <a:solidFill>
            <a:srgbClr val="192168"/>
          </a:solidFill>
          <a:latin typeface="Tahoma" pitchFamily="34" charset="0"/>
          <a:cs typeface="Tahoma" pitchFamily="34" charset="0"/>
        </a:defRPr>
      </a:lvl5pPr>
      <a:lvl6pPr marL="457200" algn="ctr" rtl="0" fontAlgn="base">
        <a:spcBef>
          <a:spcPct val="0"/>
        </a:spcBef>
        <a:spcAft>
          <a:spcPct val="0"/>
        </a:spcAft>
        <a:defRPr sz="4400" b="1">
          <a:solidFill>
            <a:schemeClr val="bg1"/>
          </a:solidFill>
          <a:latin typeface="Tahoma" pitchFamily="34" charset="0"/>
          <a:cs typeface="Tahoma" pitchFamily="34" charset="0"/>
        </a:defRPr>
      </a:lvl6pPr>
      <a:lvl7pPr marL="914400" algn="ctr" rtl="0" fontAlgn="base">
        <a:spcBef>
          <a:spcPct val="0"/>
        </a:spcBef>
        <a:spcAft>
          <a:spcPct val="0"/>
        </a:spcAft>
        <a:defRPr sz="4400" b="1">
          <a:solidFill>
            <a:schemeClr val="bg1"/>
          </a:solidFill>
          <a:latin typeface="Tahoma" pitchFamily="34" charset="0"/>
          <a:cs typeface="Tahoma" pitchFamily="34" charset="0"/>
        </a:defRPr>
      </a:lvl7pPr>
      <a:lvl8pPr marL="1371600" algn="ctr" rtl="0" fontAlgn="base">
        <a:spcBef>
          <a:spcPct val="0"/>
        </a:spcBef>
        <a:spcAft>
          <a:spcPct val="0"/>
        </a:spcAft>
        <a:defRPr sz="4400" b="1">
          <a:solidFill>
            <a:schemeClr val="bg1"/>
          </a:solidFill>
          <a:latin typeface="Tahoma" pitchFamily="34" charset="0"/>
          <a:cs typeface="Tahoma" pitchFamily="34" charset="0"/>
        </a:defRPr>
      </a:lvl8pPr>
      <a:lvl9pPr marL="1828800" algn="ctr" rtl="0" fontAlgn="base">
        <a:spcBef>
          <a:spcPct val="0"/>
        </a:spcBef>
        <a:spcAft>
          <a:spcPct val="0"/>
        </a:spcAft>
        <a:defRPr sz="4400" b="1">
          <a:solidFill>
            <a:schemeClr val="bg1"/>
          </a:solidFill>
          <a:latin typeface="Tahoma" pitchFamily="34" charset="0"/>
          <a:cs typeface="Tahoma" pitchFamily="34" charset="0"/>
        </a:defRPr>
      </a:lvl9pPr>
    </p:titleStyle>
    <p:bodyStyle>
      <a:lvl1pPr marL="0" indent="0" algn="l" rtl="0" eaLnBrk="0" fontAlgn="base" hangingPunct="0">
        <a:spcBef>
          <a:spcPct val="20000"/>
        </a:spcBef>
        <a:spcAft>
          <a:spcPct val="0"/>
        </a:spcAft>
        <a:buClr>
          <a:srgbClr val="CE1126"/>
        </a:buClr>
        <a:buSzPct val="90000"/>
        <a:buFont typeface="Wingdings" pitchFamily="2" charset="2"/>
        <a:buNone/>
        <a:defRPr sz="3200" kern="1200">
          <a:solidFill>
            <a:srgbClr val="192168"/>
          </a:solidFill>
          <a:latin typeface="Calibri" panose="020F0502020204030204" pitchFamily="34" charset="0"/>
          <a:ea typeface="+mn-ea"/>
          <a:cs typeface="Calibri" panose="020F0502020204030204" pitchFamily="34" charset="0"/>
        </a:defRPr>
      </a:lvl1pPr>
      <a:lvl2pPr marL="742950" indent="-285750" algn="l" rtl="0" eaLnBrk="0" fontAlgn="base" hangingPunct="0">
        <a:spcBef>
          <a:spcPct val="20000"/>
        </a:spcBef>
        <a:spcAft>
          <a:spcPct val="0"/>
        </a:spcAft>
        <a:buClr>
          <a:srgbClr val="CE1126"/>
        </a:buClr>
        <a:buSzPct val="90000"/>
        <a:buFont typeface="Wingdings 3" pitchFamily="18" charset="2"/>
        <a:buChar char=""/>
        <a:defRPr sz="2800" kern="1200">
          <a:solidFill>
            <a:srgbClr val="192168"/>
          </a:solidFill>
          <a:latin typeface="Calibri" panose="020F0502020204030204" pitchFamily="34" charset="0"/>
          <a:ea typeface="+mn-ea"/>
          <a:cs typeface="Calibri" panose="020F0502020204030204" pitchFamily="34" charset="0"/>
        </a:defRPr>
      </a:lvl2pPr>
      <a:lvl3pPr marL="1143000" indent="-228600" algn="l" rtl="0" eaLnBrk="0" fontAlgn="base" hangingPunct="0">
        <a:spcBef>
          <a:spcPct val="20000"/>
        </a:spcBef>
        <a:spcAft>
          <a:spcPct val="0"/>
        </a:spcAft>
        <a:buClr>
          <a:srgbClr val="CE1126"/>
        </a:buClr>
        <a:buSzPct val="90000"/>
        <a:buFont typeface="Calibri" pitchFamily="34" charset="0"/>
        <a:buChar char="–"/>
        <a:defRPr sz="2400" kern="1200">
          <a:solidFill>
            <a:srgbClr val="192168"/>
          </a:solidFill>
          <a:latin typeface="Calibri" panose="020F0502020204030204" pitchFamily="34" charset="0"/>
          <a:ea typeface="+mn-ea"/>
          <a:cs typeface="Calibri" panose="020F0502020204030204" pitchFamily="34" charset="0"/>
        </a:defRPr>
      </a:lvl3pPr>
      <a:lvl4pPr marL="1600200" indent="-228600" algn="l" rtl="0" eaLnBrk="0" fontAlgn="base" hangingPunct="0">
        <a:spcBef>
          <a:spcPct val="20000"/>
        </a:spcBef>
        <a:spcAft>
          <a:spcPct val="0"/>
        </a:spcAft>
        <a:buClr>
          <a:srgbClr val="CE1126"/>
        </a:buClr>
        <a:buSzPct val="90000"/>
        <a:buFont typeface="Arial" charset="0"/>
        <a:buChar char="•"/>
        <a:defRPr sz="2000" kern="1200">
          <a:solidFill>
            <a:srgbClr val="192168"/>
          </a:solidFill>
          <a:latin typeface="Calibri" panose="020F0502020204030204" pitchFamily="34" charset="0"/>
          <a:ea typeface="+mn-ea"/>
          <a:cs typeface="Calibri" panose="020F0502020204030204" pitchFamily="34" charset="0"/>
        </a:defRPr>
      </a:lvl4pPr>
      <a:lvl5pPr marL="2057400" indent="-228600" algn="l" rtl="0" eaLnBrk="0" fontAlgn="base" hangingPunct="0">
        <a:spcBef>
          <a:spcPct val="20000"/>
        </a:spcBef>
        <a:spcAft>
          <a:spcPct val="0"/>
        </a:spcAft>
        <a:buFont typeface="Wingdings" pitchFamily="2" charset="2"/>
        <a:buChar char="v"/>
        <a:defRPr sz="2000" kern="1200">
          <a:solidFill>
            <a:srgbClr val="000000"/>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 userDrawn="1">
          <p15:clr>
            <a:srgbClr val="F26B43"/>
          </p15:clr>
        </p15:guide>
        <p15:guide id="2" pos="7368" userDrawn="1">
          <p15:clr>
            <a:srgbClr val="F26B43"/>
          </p15:clr>
        </p15:guide>
        <p15:guide id="3" orient="horz" pos="288"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719447A-1C9F-4CE3-94A4-1A2622BF96F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084" r="9955"/>
          <a:stretch/>
        </p:blipFill>
        <p:spPr>
          <a:xfrm>
            <a:off x="0" y="1"/>
            <a:ext cx="12192000" cy="6858000"/>
          </a:xfrm>
          <a:prstGeom prst="rect">
            <a:avLst/>
          </a:prstGeom>
        </p:spPr>
      </p:pic>
      <p:sp>
        <p:nvSpPr>
          <p:cNvPr id="2" name="Title Placeholder 1">
            <a:extLst>
              <a:ext uri="{FF2B5EF4-FFF2-40B4-BE49-F238E27FC236}">
                <a16:creationId xmlns:a16="http://schemas.microsoft.com/office/drawing/2014/main" id="{7B95A0D6-4ED2-40D2-BE94-72C58FB158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Contact Information</a:t>
            </a:r>
          </a:p>
        </p:txBody>
      </p:sp>
      <p:pic>
        <p:nvPicPr>
          <p:cNvPr id="8" name="Picture 7">
            <a:extLst>
              <a:ext uri="{FF2B5EF4-FFF2-40B4-BE49-F238E27FC236}">
                <a16:creationId xmlns:a16="http://schemas.microsoft.com/office/drawing/2014/main" id="{5539F43E-E38B-45E3-8E09-4557388A756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2626" y="5837494"/>
            <a:ext cx="11178308" cy="1019776"/>
          </a:xfrm>
          <a:prstGeom prst="rect">
            <a:avLst/>
          </a:prstGeom>
        </p:spPr>
      </p:pic>
      <p:sp>
        <p:nvSpPr>
          <p:cNvPr id="10" name="Footer Placeholder 4">
            <a:extLst>
              <a:ext uri="{FF2B5EF4-FFF2-40B4-BE49-F238E27FC236}">
                <a16:creationId xmlns:a16="http://schemas.microsoft.com/office/drawing/2014/main" id="{68A5CE3C-4A08-4093-A5A6-2C9CC021B968}"/>
              </a:ext>
            </a:extLst>
          </p:cNvPr>
          <p:cNvSpPr txBox="1">
            <a:spLocks/>
          </p:cNvSpPr>
          <p:nvPr userDrawn="1"/>
        </p:nvSpPr>
        <p:spPr>
          <a:xfrm>
            <a:off x="495300" y="6335377"/>
            <a:ext cx="7754833" cy="365125"/>
          </a:xfrm>
          <a:prstGeom prst="rect">
            <a:avLst/>
          </a:prstGeom>
        </p:spPr>
        <p:txBody>
          <a:bodyPr vert="horz" wrap="square" lIns="68580" tIns="34290" rIns="68580" bIns="34290" numCol="1" anchor="ctr" anchorCtr="0" compatLnSpc="1">
            <a:prstTxWarp prst="textNoShape">
              <a:avLst/>
            </a:prstTxWarp>
            <a:noAutofit/>
          </a:bodyPr>
          <a:lstStyle>
            <a:defPPr>
              <a:defRPr lang="en-US"/>
            </a:defPPr>
            <a:lvl1pPr algn="l" rtl="0" fontAlgn="base">
              <a:spcBef>
                <a:spcPct val="0"/>
              </a:spcBef>
              <a:spcAft>
                <a:spcPct val="0"/>
              </a:spcAft>
              <a:defRPr sz="2000" kern="1200">
                <a:solidFill>
                  <a:srgbClr val="192168"/>
                </a:solidFill>
                <a:latin typeface="Verdana" pitchFamily="34" charset="0"/>
                <a:ea typeface="+mn-ea"/>
                <a:cs typeface="Tahoma" pitchFamily="34" charset="0"/>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111A96E3-A9FF-4894-9186-F52C729C3EF4}" type="slidenum">
              <a:rPr lang="en-US" sz="1050" b="0" kern="1200" spc="45" smtClean="0">
                <a:solidFill>
                  <a:schemeClr val="bg1"/>
                </a:solidFill>
                <a:latin typeface="Century Gothic" panose="020B0502020202020204" pitchFamily="34" charset="0"/>
                <a:ea typeface="+mn-ea"/>
                <a:cs typeface="Tahoma" pitchFamily="34" charset="0"/>
              </a:rPr>
              <a:pPr/>
              <a:t>‹#›</a:t>
            </a:fld>
            <a:r>
              <a:rPr lang="en-US" sz="1600" spc="45" dirty="0">
                <a:solidFill>
                  <a:schemeClr val="bg1"/>
                </a:solidFill>
                <a:latin typeface="Century Gothic" panose="020B0502020202020204" pitchFamily="34" charset="0"/>
              </a:rPr>
              <a:t> </a:t>
            </a:r>
            <a:r>
              <a:rPr lang="en-US" sz="1500" cap="small" spc="30" dirty="0">
                <a:solidFill>
                  <a:schemeClr val="bg1"/>
                </a:solidFill>
                <a:latin typeface="Century Gothic" panose="020B0502020202020204" pitchFamily="34" charset="0"/>
              </a:rPr>
              <a:t>—</a:t>
            </a:r>
            <a:r>
              <a:rPr lang="en-US" sz="1600" spc="45" dirty="0">
                <a:solidFill>
                  <a:schemeClr val="bg1"/>
                </a:solidFill>
                <a:latin typeface="Century Gothic" panose="020B0502020202020204" pitchFamily="34" charset="0"/>
              </a:rPr>
              <a:t> </a:t>
            </a:r>
            <a:r>
              <a:rPr lang="en-US" sz="1500" cap="small" spc="30" dirty="0">
                <a:solidFill>
                  <a:schemeClr val="bg1"/>
                </a:solidFill>
                <a:latin typeface="Century Gothic" panose="020B0502020202020204" pitchFamily="34" charset="0"/>
              </a:rPr>
              <a:t>U.S. Bureau of Labor Statistics</a:t>
            </a:r>
            <a:r>
              <a:rPr lang="en-US" sz="1050" spc="45" dirty="0">
                <a:solidFill>
                  <a:schemeClr val="bg1"/>
                </a:solidFill>
                <a:latin typeface="Century Gothic" panose="020B0502020202020204" pitchFamily="34" charset="0"/>
              </a:rPr>
              <a:t> • </a:t>
            </a:r>
            <a:r>
              <a:rPr lang="en-US" sz="1050" b="1" spc="45" dirty="0">
                <a:solidFill>
                  <a:schemeClr val="bg1"/>
                </a:solidFill>
                <a:latin typeface="Century Gothic" panose="020B0502020202020204" pitchFamily="34" charset="0"/>
              </a:rPr>
              <a:t>bls.gov</a:t>
            </a:r>
          </a:p>
        </p:txBody>
      </p:sp>
      <p:pic>
        <p:nvPicPr>
          <p:cNvPr id="11" name="Picture 10">
            <a:extLst>
              <a:ext uri="{FF2B5EF4-FFF2-40B4-BE49-F238E27FC236}">
                <a16:creationId xmlns:a16="http://schemas.microsoft.com/office/drawing/2014/main" id="{EC9704B4-F60F-49AB-BD20-4B0D5FAE6CEB}"/>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587569" y="6176385"/>
            <a:ext cx="1065034" cy="637436"/>
          </a:xfrm>
          <a:prstGeom prst="rect">
            <a:avLst/>
          </a:prstGeom>
        </p:spPr>
      </p:pic>
      <p:sp>
        <p:nvSpPr>
          <p:cNvPr id="12" name="Subtitle 2">
            <a:extLst>
              <a:ext uri="{FF2B5EF4-FFF2-40B4-BE49-F238E27FC236}">
                <a16:creationId xmlns:a16="http://schemas.microsoft.com/office/drawing/2014/main" id="{DB168B16-CF34-4552-8FC6-C900B6C8A4AC}"/>
              </a:ext>
            </a:extLst>
          </p:cNvPr>
          <p:cNvSpPr txBox="1">
            <a:spLocks/>
          </p:cNvSpPr>
          <p:nvPr userDrawn="1"/>
        </p:nvSpPr>
        <p:spPr>
          <a:xfrm>
            <a:off x="495300" y="1884218"/>
            <a:ext cx="11201400" cy="3755968"/>
          </a:xfrm>
          <a:prstGeom prst="rect">
            <a:avLst/>
          </a:prstGeom>
        </p:spPr>
        <p:txBody>
          <a:bodyPr/>
          <a:lstStyle>
            <a:lvl1pPr marL="0" indent="0" algn="ctr" defTabSz="914400" rtl="0" eaLnBrk="1" latinLnBrk="0" hangingPunct="1">
              <a:lnSpc>
                <a:spcPts val="3400"/>
              </a:lnSpc>
              <a:spcBef>
                <a:spcPts val="600"/>
              </a:spcBef>
              <a:buFont typeface="Arial" panose="020B0604020202020204" pitchFamily="34" charset="0"/>
              <a:buNone/>
              <a:defRPr sz="3200" b="1"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b="1" kern="1200">
                <a:solidFill>
                  <a:schemeClr val="bg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b="1" kern="1200">
                <a:solidFill>
                  <a:schemeClr val="bg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b="1" kern="1200">
                <a:solidFill>
                  <a:schemeClr val="bg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b="1" kern="1200">
                <a:solidFill>
                  <a:schemeClr val="bg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ts val="3700"/>
              </a:lnSpc>
            </a:pPr>
            <a:r>
              <a:rPr lang="en-US" sz="3600" dirty="0"/>
              <a:t>Author’s name</a:t>
            </a:r>
          </a:p>
          <a:p>
            <a:pPr>
              <a:lnSpc>
                <a:spcPts val="3700"/>
              </a:lnSpc>
            </a:pPr>
            <a:r>
              <a:rPr lang="en-US" sz="3600" b="0" dirty="0"/>
              <a:t>Title</a:t>
            </a:r>
          </a:p>
          <a:p>
            <a:pPr>
              <a:lnSpc>
                <a:spcPts val="3700"/>
              </a:lnSpc>
            </a:pPr>
            <a:r>
              <a:rPr lang="en-US" sz="3600" b="0" dirty="0"/>
              <a:t>Division/Office name</a:t>
            </a:r>
          </a:p>
          <a:p>
            <a:pPr>
              <a:lnSpc>
                <a:spcPts val="3700"/>
              </a:lnSpc>
            </a:pPr>
            <a:r>
              <a:rPr lang="en-US" sz="3600" b="0" dirty="0"/>
              <a:t>www.bls.gov/xxx</a:t>
            </a:r>
          </a:p>
          <a:p>
            <a:pPr>
              <a:lnSpc>
                <a:spcPts val="3700"/>
              </a:lnSpc>
            </a:pPr>
            <a:r>
              <a:rPr lang="en-US" sz="3600" b="0" dirty="0"/>
              <a:t>202-691-XXXX</a:t>
            </a:r>
          </a:p>
          <a:p>
            <a:pPr>
              <a:lnSpc>
                <a:spcPts val="3700"/>
              </a:lnSpc>
            </a:pPr>
            <a:r>
              <a:rPr lang="en-US" sz="3600" b="0" dirty="0"/>
              <a:t>lastname.firstname@bls.gov</a:t>
            </a:r>
          </a:p>
        </p:txBody>
      </p:sp>
    </p:spTree>
    <p:extLst>
      <p:ext uri="{BB962C8B-B14F-4D97-AF65-F5344CB8AC3E}">
        <p14:creationId xmlns:p14="http://schemas.microsoft.com/office/powerpoint/2010/main" val="1344977531"/>
      </p:ext>
    </p:extLst>
  </p:cSld>
  <p:clrMap bg1="lt1" tx1="dk1" bg2="lt2" tx2="dk2" accent1="accent1" accent2="accent2" accent3="accent3" accent4="accent4" accent5="accent5" accent6="accent6" hlink="hlink" folHlink="folHlink"/>
  <p:txStyles>
    <p:titleStyle>
      <a:lvl1pPr algn="ctr" defTabSz="914400" rtl="0" eaLnBrk="1" latinLnBrk="0" hangingPunct="1">
        <a:lnSpc>
          <a:spcPct val="90000"/>
        </a:lnSpc>
        <a:spcBef>
          <a:spcPct val="0"/>
        </a:spcBef>
        <a:buNone/>
        <a:defRPr sz="5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15.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2.xml"/><Relationship Id="rId1" Type="http://schemas.openxmlformats.org/officeDocument/2006/relationships/slideLayout" Target="../slideLayouts/slideLayout15.xml"/><Relationship Id="rId5" Type="http://schemas.openxmlformats.org/officeDocument/2006/relationships/image" Target="../media/image12.png"/><Relationship Id="rId4" Type="http://schemas.openxmlformats.org/officeDocument/2006/relationships/chart" Target="../charts/chart3.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15.xml"/><Relationship Id="rId6" Type="http://schemas.openxmlformats.org/officeDocument/2006/relationships/image" Target="../media/image12.png"/><Relationship Id="rId5" Type="http://schemas.openxmlformats.org/officeDocument/2006/relationships/chart" Target="../charts/chart6.xml"/><Relationship Id="rId4" Type="http://schemas.openxmlformats.org/officeDocument/2006/relationships/chart" Target="../charts/char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5.xml"/><Relationship Id="rId1" Type="http://schemas.openxmlformats.org/officeDocument/2006/relationships/slideLayout" Target="../slideLayouts/slideLayout15.xml"/><Relationship Id="rId6" Type="http://schemas.openxmlformats.org/officeDocument/2006/relationships/image" Target="../media/image13.png"/><Relationship Id="rId5" Type="http://schemas.openxmlformats.org/officeDocument/2006/relationships/chart" Target="../charts/chart9.xml"/><Relationship Id="rId4" Type="http://schemas.openxmlformats.org/officeDocument/2006/relationships/chart" Target="../charts/char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20.xml"/><Relationship Id="rId1" Type="http://schemas.openxmlformats.org/officeDocument/2006/relationships/slideLayout" Target="../slideLayouts/slideLayout15.xml"/><Relationship Id="rId5" Type="http://schemas.openxmlformats.org/officeDocument/2006/relationships/image" Target="../media/image14.png"/><Relationship Id="rId4" Type="http://schemas.openxmlformats.org/officeDocument/2006/relationships/chart" Target="../charts/chart11.xml"/></Relationships>
</file>

<file path=ppt/slides/_rels/slide21.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4.xml"/><Relationship Id="rId1" Type="http://schemas.openxmlformats.org/officeDocument/2006/relationships/slideLayout" Target="../slideLayouts/slideLayout15.xml"/><Relationship Id="rId5" Type="http://schemas.openxmlformats.org/officeDocument/2006/relationships/image" Target="../media/image12.png"/><Relationship Id="rId4" Type="http://schemas.openxmlformats.org/officeDocument/2006/relationships/chart" Target="../charts/chart15.xml"/></Relationships>
</file>

<file path=ppt/slides/_rels/slide25.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5.xml"/><Relationship Id="rId1" Type="http://schemas.openxmlformats.org/officeDocument/2006/relationships/slideLayout" Target="../slideLayouts/slideLayout15.xml"/><Relationship Id="rId5" Type="http://schemas.openxmlformats.org/officeDocument/2006/relationships/image" Target="../media/image13.png"/><Relationship Id="rId4" Type="http://schemas.openxmlformats.org/officeDocument/2006/relationships/chart" Target="../charts/chart1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3" Type="http://schemas.openxmlformats.org/officeDocument/2006/relationships/hyperlink" Target="mailto:lastname.firstname@bls.gov"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1.xml"/><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C183D7F6-B498-43B3-948B-1728B52AA6E4}">
                <adec:decorative xmlns:adec="http://schemas.microsoft.com/office/drawing/2017/decorative" val="0"/>
              </a:ext>
            </a:extLst>
          </p:cNvPr>
          <p:cNvSpPr>
            <a:spLocks noGrp="1"/>
          </p:cNvSpPr>
          <p:nvPr>
            <p:ph type="title"/>
          </p:nvPr>
        </p:nvSpPr>
        <p:spPr>
          <a:xfrm>
            <a:off x="495300" y="1142999"/>
            <a:ext cx="11201400" cy="1382142"/>
          </a:xfrm>
        </p:spPr>
        <p:txBody>
          <a:bodyPr>
            <a:normAutofit/>
          </a:bodyPr>
          <a:lstStyle/>
          <a:p>
            <a:r>
              <a:rPr lang="en-US" dirty="0"/>
              <a:t>Can We Predict Dropout? </a:t>
            </a:r>
          </a:p>
        </p:txBody>
      </p:sp>
      <p:sp>
        <p:nvSpPr>
          <p:cNvPr id="6" name="Subtitle 5">
            <a:extLst>
              <a:ext uri="{C183D7F6-B498-43B3-948B-1728B52AA6E4}">
                <adec:decorative xmlns:adec="http://schemas.microsoft.com/office/drawing/2017/decorative" val="0"/>
              </a:ext>
            </a:extLst>
          </p:cNvPr>
          <p:cNvSpPr>
            <a:spLocks noGrp="1"/>
          </p:cNvSpPr>
          <p:nvPr>
            <p:ph type="subTitle" idx="4294967295"/>
          </p:nvPr>
        </p:nvSpPr>
        <p:spPr>
          <a:xfrm>
            <a:off x="495300" y="1997081"/>
            <a:ext cx="11201400" cy="1056120"/>
          </a:xfrm>
        </p:spPr>
        <p:txBody>
          <a:bodyPr>
            <a:normAutofit fontScale="92500"/>
          </a:bodyPr>
          <a:lstStyle/>
          <a:p>
            <a:r>
              <a:rPr lang="en-US" dirty="0"/>
              <a:t>The Predictive Power of In-Survey Burden Evaluations</a:t>
            </a:r>
          </a:p>
        </p:txBody>
      </p:sp>
      <p:sp>
        <p:nvSpPr>
          <p:cNvPr id="4" name="Subtitle 2">
            <a:extLst>
              <a:ext uri="{C183D7F6-B498-43B3-948B-1728B52AA6E4}">
                <adec:decorative xmlns:adec="http://schemas.microsoft.com/office/drawing/2017/decorative" val="0"/>
              </a:ext>
            </a:extLst>
          </p:cNvPr>
          <p:cNvSpPr txBox="1">
            <a:spLocks/>
          </p:cNvSpPr>
          <p:nvPr/>
        </p:nvSpPr>
        <p:spPr>
          <a:xfrm>
            <a:off x="1981200" y="3145536"/>
            <a:ext cx="8229600" cy="2569465"/>
          </a:xfrm>
          <a:prstGeom prst="rect">
            <a:avLst/>
          </a:prstGeom>
        </p:spPr>
        <p:txBody>
          <a:bodyPr/>
          <a:lstStyle>
            <a:lvl1pPr marL="0" indent="0" algn="ctr" defTabSz="914400" rtl="0" eaLnBrk="1" latinLnBrk="0" hangingPunct="1">
              <a:lnSpc>
                <a:spcPts val="3400"/>
              </a:lnSpc>
              <a:spcBef>
                <a:spcPts val="600"/>
              </a:spcBef>
              <a:buFont typeface="Arial" panose="020B0604020202020204" pitchFamily="34" charset="0"/>
              <a:buNone/>
              <a:defRPr sz="3200" b="1"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b="1" kern="1200">
                <a:solidFill>
                  <a:schemeClr val="bg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b="1" kern="1200">
                <a:solidFill>
                  <a:schemeClr val="bg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b="1" kern="1200">
                <a:solidFill>
                  <a:schemeClr val="bg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b="1" kern="1200">
                <a:solidFill>
                  <a:schemeClr val="bg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ts val="3300"/>
              </a:lnSpc>
            </a:pPr>
            <a:r>
              <a:rPr lang="en-US" dirty="0"/>
              <a:t>Erica Yu, Robin Kaplan, &amp; Doug Williams</a:t>
            </a:r>
          </a:p>
          <a:p>
            <a:pPr>
              <a:lnSpc>
                <a:spcPts val="3300"/>
              </a:lnSpc>
            </a:pPr>
            <a:r>
              <a:rPr lang="en-US" b="0" dirty="0"/>
              <a:t>Office of Survey Methods Research</a:t>
            </a:r>
          </a:p>
          <a:p>
            <a:pPr>
              <a:lnSpc>
                <a:spcPts val="3300"/>
              </a:lnSpc>
            </a:pPr>
            <a:r>
              <a:rPr lang="en-US" b="0" dirty="0"/>
              <a:t>Bureau of Labor Statistics</a:t>
            </a:r>
          </a:p>
          <a:p>
            <a:pPr>
              <a:lnSpc>
                <a:spcPts val="3300"/>
              </a:lnSpc>
            </a:pPr>
            <a:endParaRPr lang="en-US" b="0" dirty="0"/>
          </a:p>
          <a:p>
            <a:pPr>
              <a:lnSpc>
                <a:spcPts val="3300"/>
              </a:lnSpc>
            </a:pPr>
            <a:r>
              <a:rPr lang="en-US" b="0" dirty="0"/>
              <a:t>FedCASIC</a:t>
            </a:r>
          </a:p>
          <a:p>
            <a:pPr>
              <a:lnSpc>
                <a:spcPts val="3300"/>
              </a:lnSpc>
            </a:pPr>
            <a:r>
              <a:rPr lang="en-US" b="0"/>
              <a:t>April 21, </a:t>
            </a:r>
            <a:r>
              <a:rPr lang="en-US" b="0" dirty="0"/>
              <a:t>2026</a:t>
            </a:r>
          </a:p>
        </p:txBody>
      </p:sp>
    </p:spTree>
    <p:extLst>
      <p:ext uri="{BB962C8B-B14F-4D97-AF65-F5344CB8AC3E}">
        <p14:creationId xmlns:p14="http://schemas.microsoft.com/office/powerpoint/2010/main" val="3996251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16D687-6B2C-0D5E-6C2B-CFC119B66B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9273A5-C3F3-FA55-2269-B257CA487B65}"/>
              </a:ext>
            </a:extLst>
          </p:cNvPr>
          <p:cNvSpPr>
            <a:spLocks noGrp="1"/>
          </p:cNvSpPr>
          <p:nvPr>
            <p:ph type="title"/>
          </p:nvPr>
        </p:nvSpPr>
        <p:spPr/>
        <p:txBody>
          <a:bodyPr/>
          <a:lstStyle/>
          <a:p>
            <a:r>
              <a:rPr lang="en-US" dirty="0"/>
              <a:t>Feedback Survey Response Rate</a:t>
            </a:r>
          </a:p>
        </p:txBody>
      </p:sp>
      <p:sp>
        <p:nvSpPr>
          <p:cNvPr id="3" name="Content Placeholder 2">
            <a:extLst>
              <a:ext uri="{FF2B5EF4-FFF2-40B4-BE49-F238E27FC236}">
                <a16:creationId xmlns:a16="http://schemas.microsoft.com/office/drawing/2014/main" id="{698BAE09-E5B3-4057-3E2C-DE779B312C00}"/>
              </a:ext>
            </a:extLst>
          </p:cNvPr>
          <p:cNvSpPr>
            <a:spLocks noGrp="1"/>
          </p:cNvSpPr>
          <p:nvPr>
            <p:ph idx="1"/>
          </p:nvPr>
        </p:nvSpPr>
        <p:spPr/>
        <p:txBody>
          <a:bodyPr/>
          <a:lstStyle/>
          <a:p>
            <a:endParaRPr lang="en-US" sz="2800" dirty="0"/>
          </a:p>
          <a:p>
            <a:endParaRPr lang="en-US" sz="2800" dirty="0"/>
          </a:p>
          <a:p>
            <a:endParaRPr lang="en-US" sz="2800" dirty="0"/>
          </a:p>
          <a:p>
            <a:endParaRPr lang="en-US" sz="2800" dirty="0"/>
          </a:p>
          <a:p>
            <a:endParaRPr lang="en-US" sz="2800" dirty="0"/>
          </a:p>
          <a:p>
            <a:pPr marL="0" indent="0">
              <a:buNone/>
            </a:pPr>
            <a:br>
              <a:rPr lang="en-US" sz="2800" dirty="0"/>
            </a:br>
            <a:endParaRPr lang="en-US" sz="2800" dirty="0"/>
          </a:p>
          <a:p>
            <a:endParaRPr lang="en-US" sz="2800" dirty="0"/>
          </a:p>
        </p:txBody>
      </p:sp>
      <p:graphicFrame>
        <p:nvGraphicFramePr>
          <p:cNvPr id="6" name="Table 5">
            <a:extLst>
              <a:ext uri="{FF2B5EF4-FFF2-40B4-BE49-F238E27FC236}">
                <a16:creationId xmlns:a16="http://schemas.microsoft.com/office/drawing/2014/main" id="{9BF58028-F861-157A-8917-49B5BD9D2250}"/>
              </a:ext>
            </a:extLst>
          </p:cNvPr>
          <p:cNvGraphicFramePr>
            <a:graphicFrameLocks noGrp="1"/>
          </p:cNvGraphicFramePr>
          <p:nvPr/>
        </p:nvGraphicFramePr>
        <p:xfrm>
          <a:off x="1854498" y="1722438"/>
          <a:ext cx="8483004" cy="3291840"/>
        </p:xfrm>
        <a:graphic>
          <a:graphicData uri="http://schemas.openxmlformats.org/drawingml/2006/table">
            <a:tbl>
              <a:tblPr firstRow="1" bandRow="1">
                <a:tableStyleId>{2D5ABB26-0587-4C30-8999-92F81FD0307C}</a:tableStyleId>
              </a:tblPr>
              <a:tblGrid>
                <a:gridCol w="1248014">
                  <a:extLst>
                    <a:ext uri="{9D8B030D-6E8A-4147-A177-3AD203B41FA5}">
                      <a16:colId xmlns:a16="http://schemas.microsoft.com/office/drawing/2014/main" val="3463415323"/>
                    </a:ext>
                  </a:extLst>
                </a:gridCol>
                <a:gridCol w="2823411">
                  <a:extLst>
                    <a:ext uri="{9D8B030D-6E8A-4147-A177-3AD203B41FA5}">
                      <a16:colId xmlns:a16="http://schemas.microsoft.com/office/drawing/2014/main" val="1401191084"/>
                    </a:ext>
                  </a:extLst>
                </a:gridCol>
                <a:gridCol w="2682614">
                  <a:extLst>
                    <a:ext uri="{9D8B030D-6E8A-4147-A177-3AD203B41FA5}">
                      <a16:colId xmlns:a16="http://schemas.microsoft.com/office/drawing/2014/main" val="2426956714"/>
                    </a:ext>
                  </a:extLst>
                </a:gridCol>
                <a:gridCol w="1728965">
                  <a:extLst>
                    <a:ext uri="{9D8B030D-6E8A-4147-A177-3AD203B41FA5}">
                      <a16:colId xmlns:a16="http://schemas.microsoft.com/office/drawing/2014/main" val="1535053017"/>
                    </a:ext>
                  </a:extLst>
                </a:gridCol>
              </a:tblGrid>
              <a:tr h="757296">
                <a:tc>
                  <a:txBody>
                    <a:bodyPr/>
                    <a:lstStyle/>
                    <a:p>
                      <a:endParaRPr lang="en-US" sz="2400" b="1" i="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a:t>CAPI/CATI </a:t>
                      </a:r>
                      <a:br>
                        <a:rPr lang="en-US" sz="2400" b="1" dirty="0"/>
                      </a:br>
                      <a:r>
                        <a:rPr lang="en-US" sz="2400" b="1" dirty="0"/>
                        <a:t>Completion Mode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a:t>Web </a:t>
                      </a:r>
                      <a:br>
                        <a:rPr lang="en-US" sz="2400" b="1" dirty="0"/>
                      </a:br>
                      <a:r>
                        <a:rPr lang="en-US" sz="2400" b="1" dirty="0"/>
                        <a:t>Completion Mode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a:t>Difference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3272453"/>
                  </a:ext>
                </a:extLst>
              </a:tr>
              <a:tr h="777360">
                <a:tc>
                  <a:txBody>
                    <a:bodyPr/>
                    <a:lstStyle/>
                    <a:p>
                      <a:r>
                        <a:rPr lang="en-US" sz="2400" b="1" dirty="0"/>
                        <a:t>MIS-2</a:t>
                      </a:r>
                    </a:p>
                  </a:txBody>
                  <a:tcPr anchor="ctr">
                    <a:lnT w="12700" cap="flat" cmpd="sng" algn="ctr">
                      <a:solidFill>
                        <a:schemeClr val="tx1"/>
                      </a:solidFill>
                      <a:prstDash val="solid"/>
                      <a:round/>
                      <a:headEnd type="none" w="med" len="med"/>
                      <a:tailEnd type="none" w="med" len="med"/>
                    </a:lnT>
                  </a:tcPr>
                </a:tc>
                <a:tc>
                  <a:txBody>
                    <a:bodyPr/>
                    <a:lstStyle/>
                    <a:p>
                      <a:pPr algn="ctr"/>
                      <a:r>
                        <a:rPr lang="en-US" sz="2800" b="1" dirty="0"/>
                        <a:t>40.4%</a:t>
                      </a:r>
                    </a:p>
                    <a:p>
                      <a:pPr algn="ctr"/>
                      <a:r>
                        <a:rPr lang="en-US" sz="2000" dirty="0"/>
                        <a:t>(n=750)</a:t>
                      </a:r>
                    </a:p>
                  </a:txBody>
                  <a:tcPr>
                    <a:lnT w="12700" cap="flat" cmpd="sng" algn="ctr">
                      <a:solidFill>
                        <a:schemeClr val="tx1"/>
                      </a:solidFill>
                      <a:prstDash val="solid"/>
                      <a:round/>
                      <a:headEnd type="none" w="med" len="med"/>
                      <a:tailEnd type="none" w="med" len="med"/>
                    </a:lnT>
                  </a:tcPr>
                </a:tc>
                <a:tc>
                  <a:txBody>
                    <a:bodyPr/>
                    <a:lstStyle/>
                    <a:p>
                      <a:pPr algn="ctr"/>
                      <a:r>
                        <a:rPr lang="en-US" sz="2800" b="1" dirty="0"/>
                        <a:t>26.5%</a:t>
                      </a:r>
                      <a:endParaRPr lang="en-US" sz="2400" b="1" dirty="0"/>
                    </a:p>
                    <a:p>
                      <a:pPr algn="ctr"/>
                      <a:r>
                        <a:rPr lang="en-US" sz="2000" dirty="0"/>
                        <a:t>(n=300)</a:t>
                      </a:r>
                    </a:p>
                  </a:txBody>
                  <a:tcPr>
                    <a:lnT w="12700" cap="flat" cmpd="sng" algn="ctr">
                      <a:solidFill>
                        <a:schemeClr val="tx1"/>
                      </a:solidFill>
                      <a:prstDash val="solid"/>
                      <a:round/>
                      <a:headEnd type="none" w="med" len="med"/>
                      <a:tailEnd type="none" w="med" len="med"/>
                    </a:lnT>
                  </a:tcPr>
                </a:tc>
                <a:tc>
                  <a:txBody>
                    <a:bodyPr/>
                    <a:lstStyle/>
                    <a:p>
                      <a:pPr algn="ctr"/>
                      <a:r>
                        <a:rPr lang="en-US" sz="2800" b="1" kern="1200" dirty="0">
                          <a:solidFill>
                            <a:schemeClr val="tx1"/>
                          </a:solidFill>
                          <a:latin typeface="+mn-lt"/>
                          <a:ea typeface="+mn-ea"/>
                          <a:cs typeface="+mn-cs"/>
                        </a:rPr>
                        <a:t>+13.9%</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728466426"/>
                  </a:ext>
                </a:extLst>
              </a:tr>
              <a:tr h="777360">
                <a:tc>
                  <a:txBody>
                    <a:bodyPr/>
                    <a:lstStyle/>
                    <a:p>
                      <a:r>
                        <a:rPr lang="en-US" sz="2400" b="1" dirty="0"/>
                        <a:t>MIS-3</a:t>
                      </a:r>
                    </a:p>
                  </a:txBody>
                  <a:tcPr anchor="ctr"/>
                </a:tc>
                <a:tc>
                  <a:txBody>
                    <a:bodyPr/>
                    <a:lstStyle/>
                    <a:p>
                      <a:pPr algn="ctr"/>
                      <a:r>
                        <a:rPr lang="en-US" sz="2800" b="1" dirty="0"/>
                        <a:t>39.5%</a:t>
                      </a:r>
                    </a:p>
                    <a:p>
                      <a:pPr algn="ctr"/>
                      <a:r>
                        <a:rPr lang="en-US" sz="2000" dirty="0"/>
                        <a:t>(n=650)</a:t>
                      </a:r>
                    </a:p>
                  </a:txBody>
                  <a:tcPr/>
                </a:tc>
                <a:tc>
                  <a:txBody>
                    <a:bodyPr/>
                    <a:lstStyle/>
                    <a:p>
                      <a:pPr algn="ctr"/>
                      <a:r>
                        <a:rPr lang="en-US" sz="2800" b="1" dirty="0"/>
                        <a:t>23.3%</a:t>
                      </a:r>
                    </a:p>
                    <a:p>
                      <a:pPr algn="ctr"/>
                      <a:r>
                        <a:rPr lang="en-US" sz="2000" dirty="0"/>
                        <a:t>(n=250)</a:t>
                      </a:r>
                    </a:p>
                  </a:txBody>
                  <a:tcPr/>
                </a:tc>
                <a:tc>
                  <a:txBody>
                    <a:bodyPr/>
                    <a:lstStyle/>
                    <a:p>
                      <a:pPr marL="0" algn="ctr" defTabSz="914400" rtl="0" eaLnBrk="1" latinLnBrk="0" hangingPunct="1"/>
                      <a:r>
                        <a:rPr lang="en-US" sz="2800" b="1" kern="1200" dirty="0">
                          <a:solidFill>
                            <a:schemeClr val="tx1"/>
                          </a:solidFill>
                          <a:latin typeface="+mn-lt"/>
                          <a:ea typeface="+mn-ea"/>
                          <a:cs typeface="+mn-cs"/>
                        </a:rPr>
                        <a:t>+16.1%</a:t>
                      </a:r>
                    </a:p>
                  </a:txBody>
                  <a:tcPr anchor="ctr"/>
                </a:tc>
                <a:extLst>
                  <a:ext uri="{0D108BD9-81ED-4DB2-BD59-A6C34878D82A}">
                    <a16:rowId xmlns:a16="http://schemas.microsoft.com/office/drawing/2014/main" val="3572481844"/>
                  </a:ext>
                </a:extLst>
              </a:tr>
              <a:tr h="777360">
                <a:tc>
                  <a:txBody>
                    <a:bodyPr/>
                    <a:lstStyle/>
                    <a:p>
                      <a:r>
                        <a:rPr lang="en-US" sz="2400" b="1" dirty="0"/>
                        <a:t>MIS-4</a:t>
                      </a:r>
                    </a:p>
                  </a:txBody>
                  <a:tcPr anchor="ctr">
                    <a:lnB w="12700" cap="flat" cmpd="sng" algn="ctr">
                      <a:solidFill>
                        <a:schemeClr val="tx1"/>
                      </a:solidFill>
                      <a:prstDash val="solid"/>
                      <a:round/>
                      <a:headEnd type="none" w="med" len="med"/>
                      <a:tailEnd type="none" w="med" len="med"/>
                    </a:lnB>
                  </a:tcPr>
                </a:tc>
                <a:tc>
                  <a:txBody>
                    <a:bodyPr/>
                    <a:lstStyle/>
                    <a:p>
                      <a:pPr algn="ctr"/>
                      <a:r>
                        <a:rPr lang="en-US" sz="2800" b="1" dirty="0"/>
                        <a:t>41.4%</a:t>
                      </a:r>
                    </a:p>
                    <a:p>
                      <a:pPr algn="ctr"/>
                      <a:r>
                        <a:rPr lang="en-US" sz="2000" dirty="0"/>
                        <a:t>(n=550)</a:t>
                      </a:r>
                    </a:p>
                  </a:txBody>
                  <a:tcPr>
                    <a:lnB w="12700" cap="flat" cmpd="sng" algn="ctr">
                      <a:solidFill>
                        <a:schemeClr val="tx1"/>
                      </a:solidFill>
                      <a:prstDash val="solid"/>
                      <a:round/>
                      <a:headEnd type="none" w="med" len="med"/>
                      <a:tailEnd type="none" w="med" len="med"/>
                    </a:lnB>
                  </a:tcPr>
                </a:tc>
                <a:tc>
                  <a:txBody>
                    <a:bodyPr/>
                    <a:lstStyle/>
                    <a:p>
                      <a:pPr algn="ctr"/>
                      <a:r>
                        <a:rPr lang="en-US" sz="2800" b="1" dirty="0"/>
                        <a:t>25.3%</a:t>
                      </a:r>
                    </a:p>
                    <a:p>
                      <a:pPr algn="ctr"/>
                      <a:r>
                        <a:rPr lang="en-US" sz="2000" dirty="0"/>
                        <a:t>(n=250)</a:t>
                      </a:r>
                    </a:p>
                  </a:txBody>
                  <a:tcPr>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2800" b="1" kern="1200" dirty="0">
                          <a:solidFill>
                            <a:schemeClr val="tx1"/>
                          </a:solidFill>
                          <a:latin typeface="+mn-lt"/>
                          <a:ea typeface="+mn-ea"/>
                          <a:cs typeface="+mn-cs"/>
                        </a:rPr>
                        <a:t>+16.0%</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84630273"/>
                  </a:ext>
                </a:extLst>
              </a:tr>
            </a:tbl>
          </a:graphicData>
        </a:graphic>
      </p:graphicFrame>
      <mc:AlternateContent xmlns:mc="http://schemas.openxmlformats.org/markup-compatibility/2006" xmlns:a14="http://schemas.microsoft.com/office/drawing/2010/main">
        <mc:Choice Requires="a14">
          <p:sp>
            <p:nvSpPr>
              <p:cNvPr id="4" name="Content Placeholder 2">
                <a:extLst>
                  <a:ext uri="{FF2B5EF4-FFF2-40B4-BE49-F238E27FC236}">
                    <a16:creationId xmlns:a16="http://schemas.microsoft.com/office/drawing/2014/main" id="{A314DBAB-2DBB-1103-9EA4-09517C905904}"/>
                  </a:ext>
                </a:extLst>
              </p:cNvPr>
              <p:cNvSpPr txBox="1">
                <a:spLocks/>
              </p:cNvSpPr>
              <p:nvPr/>
            </p:nvSpPr>
            <p:spPr bwMode="auto">
              <a:xfrm>
                <a:off x="495301" y="1722439"/>
                <a:ext cx="112014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CE1126"/>
                  </a:buClr>
                  <a:buSzPct val="90000"/>
                  <a:buFont typeface="Wingdings" pitchFamily="2" charset="2"/>
                  <a:buChar char=""/>
                  <a:defRPr sz="3200" kern="1200" baseline="0">
                    <a:solidFill>
                      <a:srgbClr val="192168"/>
                    </a:solidFill>
                    <a:latin typeface="Calibri" panose="020F0502020204030204" pitchFamily="34" charset="0"/>
                    <a:ea typeface="+mn-ea"/>
                    <a:cs typeface="Calibri" panose="020F0502020204030204" pitchFamily="34" charset="0"/>
                  </a:defRPr>
                </a:lvl1pPr>
                <a:lvl2pPr marL="742950" indent="-285750" algn="l" rtl="0" eaLnBrk="0" fontAlgn="base" hangingPunct="0">
                  <a:spcBef>
                    <a:spcPct val="20000"/>
                  </a:spcBef>
                  <a:spcAft>
                    <a:spcPct val="0"/>
                  </a:spcAft>
                  <a:buClr>
                    <a:srgbClr val="CE1126"/>
                  </a:buClr>
                  <a:buSzPct val="90000"/>
                  <a:buFont typeface="Wingdings 3" pitchFamily="18" charset="2"/>
                  <a:buChar char=""/>
                  <a:defRPr sz="2800" kern="1200">
                    <a:solidFill>
                      <a:srgbClr val="192168"/>
                    </a:solidFill>
                    <a:latin typeface="Calibri" panose="020F0502020204030204" pitchFamily="34" charset="0"/>
                    <a:ea typeface="+mn-ea"/>
                    <a:cs typeface="Calibri" panose="020F0502020204030204" pitchFamily="34" charset="0"/>
                  </a:defRPr>
                </a:lvl2pPr>
                <a:lvl3pPr marL="1143000" indent="-228600" algn="l" rtl="0" eaLnBrk="0" fontAlgn="base" hangingPunct="0">
                  <a:spcBef>
                    <a:spcPct val="20000"/>
                  </a:spcBef>
                  <a:spcAft>
                    <a:spcPct val="0"/>
                  </a:spcAft>
                  <a:buClr>
                    <a:srgbClr val="CE1126"/>
                  </a:buClr>
                  <a:buSzPct val="90000"/>
                  <a:buFont typeface="Calibri" pitchFamily="34" charset="0"/>
                  <a:buChar char="–"/>
                  <a:defRPr sz="2400" kern="1200">
                    <a:solidFill>
                      <a:srgbClr val="192168"/>
                    </a:solidFill>
                    <a:latin typeface="Calibri" panose="020F0502020204030204" pitchFamily="34" charset="0"/>
                    <a:ea typeface="+mn-ea"/>
                    <a:cs typeface="Calibri" panose="020F0502020204030204" pitchFamily="34" charset="0"/>
                  </a:defRPr>
                </a:lvl3pPr>
                <a:lvl4pPr marL="1600200" indent="-228600" algn="l" rtl="0" eaLnBrk="0" fontAlgn="base" hangingPunct="0">
                  <a:spcBef>
                    <a:spcPct val="20000"/>
                  </a:spcBef>
                  <a:spcAft>
                    <a:spcPct val="0"/>
                  </a:spcAft>
                  <a:buClr>
                    <a:srgbClr val="CE1126"/>
                  </a:buClr>
                  <a:buSzPct val="90000"/>
                  <a:buFont typeface="Arial" charset="0"/>
                  <a:buChar char="•"/>
                  <a:defRPr sz="2000" kern="1200">
                    <a:solidFill>
                      <a:srgbClr val="192168"/>
                    </a:solidFill>
                    <a:latin typeface="Calibri" panose="020F0502020204030204" pitchFamily="34" charset="0"/>
                    <a:ea typeface="+mn-ea"/>
                    <a:cs typeface="Calibri" panose="020F0502020204030204" pitchFamily="34" charset="0"/>
                  </a:defRPr>
                </a:lvl4pPr>
                <a:lvl5pPr marL="1828800" indent="0" algn="l" rtl="0" eaLnBrk="0" fontAlgn="base" hangingPunct="0">
                  <a:spcBef>
                    <a:spcPct val="20000"/>
                  </a:spcBef>
                  <a:spcAft>
                    <a:spcPct val="0"/>
                  </a:spcAft>
                  <a:buClr>
                    <a:srgbClr val="CE1126"/>
                  </a:buClr>
                  <a:buFont typeface="Wingdings" pitchFamily="2" charset="2"/>
                  <a:buNone/>
                  <a:defRPr sz="2000" kern="1200">
                    <a:solidFill>
                      <a:srgbClr val="000000"/>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9pPr>
              </a:lstStyle>
              <a:p>
                <a:endParaRPr lang="en-US" sz="2800" dirty="0"/>
              </a:p>
              <a:p>
                <a:endParaRPr lang="en-US" sz="2800" dirty="0"/>
              </a:p>
              <a:p>
                <a:endParaRPr lang="en-US" sz="2800" i="1" dirty="0">
                  <a:latin typeface="Cambria Math" panose="02040503050406030204" pitchFamily="18" charset="0"/>
                </a:endParaRPr>
              </a:p>
              <a:p>
                <a:endParaRPr lang="en-US" sz="2800" i="1" dirty="0">
                  <a:latin typeface="Cambria Math" panose="02040503050406030204" pitchFamily="18" charset="0"/>
                </a:endParaRPr>
              </a:p>
              <a:p>
                <a:endParaRPr lang="en-US" sz="2800" i="1" dirty="0">
                  <a:latin typeface="Cambria Math" panose="02040503050406030204" pitchFamily="18" charset="0"/>
                </a:endParaRPr>
              </a:p>
              <a:p>
                <a:pPr marL="0" indent="0">
                  <a:buFont typeface="Wingdings" pitchFamily="2" charset="2"/>
                  <a:buNone/>
                </a:pPr>
                <a:br>
                  <a:rPr lang="en-US" sz="2800" i="1" dirty="0">
                    <a:latin typeface="Cambria Math" panose="02040503050406030204" pitchFamily="18" charset="0"/>
                  </a:rPr>
                </a:br>
                <a:endParaRPr lang="en-US" sz="2800" i="1" dirty="0">
                  <a:latin typeface="Cambria Math" panose="02040503050406030204" pitchFamily="18" charset="0"/>
                </a:endParaRPr>
              </a:p>
              <a:p>
                <a:r>
                  <a:rPr lang="en-US" sz="2800" i="1" dirty="0">
                    <a:latin typeface="Cambria Math" panose="02040503050406030204" pitchFamily="18" charset="0"/>
                  </a:rPr>
                  <a:t>Feedback Survey Response Rate = </a:t>
                </a:r>
                <a14:m>
                  <m:oMath xmlns:m="http://schemas.openxmlformats.org/officeDocument/2006/math">
                    <m:f>
                      <m:fPr>
                        <m:ctrlPr>
                          <a:rPr lang="en-US" sz="2800" i="1" dirty="0">
                            <a:latin typeface="Cambria Math" panose="02040503050406030204" pitchFamily="18" charset="0"/>
                          </a:rPr>
                        </m:ctrlPr>
                      </m:fPr>
                      <m:num>
                        <m:r>
                          <a:rPr lang="en-US" sz="2800" i="1" dirty="0">
                            <a:latin typeface="Cambria Math" panose="02040503050406030204" pitchFamily="18" charset="0"/>
                          </a:rPr>
                          <m:t># </m:t>
                        </m:r>
                        <m:r>
                          <a:rPr lang="en-US" sz="2800" i="1" dirty="0">
                            <a:latin typeface="Cambria Math" panose="02040503050406030204" pitchFamily="18" charset="0"/>
                          </a:rPr>
                          <m:t>𝐴𝑛𝑠𝑤𝑒𝑟𝑒𝑑</m:t>
                        </m:r>
                        <m:r>
                          <a:rPr lang="en-US" sz="2800" i="1" dirty="0">
                            <a:latin typeface="Cambria Math" panose="02040503050406030204" pitchFamily="18" charset="0"/>
                          </a:rPr>
                          <m:t> </m:t>
                        </m:r>
                        <m:r>
                          <a:rPr lang="en-US" sz="2800" i="1" dirty="0">
                            <a:latin typeface="Cambria Math" panose="02040503050406030204" pitchFamily="18" charset="0"/>
                          </a:rPr>
                          <m:t>𝑎𝑡</m:t>
                        </m:r>
                        <m:r>
                          <a:rPr lang="en-US" sz="2800" i="1" dirty="0">
                            <a:latin typeface="Cambria Math" panose="02040503050406030204" pitchFamily="18" charset="0"/>
                          </a:rPr>
                          <m:t> </m:t>
                        </m:r>
                        <m:r>
                          <a:rPr lang="en-US" sz="2800" i="1" dirty="0">
                            <a:latin typeface="Cambria Math" panose="02040503050406030204" pitchFamily="18" charset="0"/>
                          </a:rPr>
                          <m:t>𝑙𝑒𝑎𝑠𝑡</m:t>
                        </m:r>
                        <m:r>
                          <a:rPr lang="en-US" sz="2800" i="1" dirty="0">
                            <a:latin typeface="Cambria Math" panose="02040503050406030204" pitchFamily="18" charset="0"/>
                          </a:rPr>
                          <m:t> </m:t>
                        </m:r>
                        <m:r>
                          <a:rPr lang="en-US" sz="2800" i="1" dirty="0">
                            <a:latin typeface="Cambria Math" panose="02040503050406030204" pitchFamily="18" charset="0"/>
                          </a:rPr>
                          <m:t>𝑡h𝑒</m:t>
                        </m:r>
                        <m:r>
                          <a:rPr lang="en-US" sz="2800" i="1" dirty="0">
                            <a:latin typeface="Cambria Math" panose="02040503050406030204" pitchFamily="18" charset="0"/>
                          </a:rPr>
                          <m:t> </m:t>
                        </m:r>
                        <m:r>
                          <a:rPr lang="en-US" sz="2800" i="1" dirty="0">
                            <a:latin typeface="Cambria Math" panose="02040503050406030204" pitchFamily="18" charset="0"/>
                          </a:rPr>
                          <m:t>𝐵𝑢𝑟𝑑𝑒𝑛</m:t>
                        </m:r>
                        <m:r>
                          <a:rPr lang="en-US" sz="2800" i="1" dirty="0">
                            <a:latin typeface="Cambria Math" panose="02040503050406030204" pitchFamily="18" charset="0"/>
                          </a:rPr>
                          <m:t> </m:t>
                        </m:r>
                        <m:r>
                          <a:rPr lang="en-US" sz="2800" i="1" dirty="0">
                            <a:latin typeface="Cambria Math" panose="02040503050406030204" pitchFamily="18" charset="0"/>
                          </a:rPr>
                          <m:t>𝑖𝑡𝑒𝑚</m:t>
                        </m:r>
                      </m:num>
                      <m:den>
                        <m:r>
                          <a:rPr lang="en-US" sz="2800" i="1" dirty="0" smtClean="0">
                            <a:latin typeface="Cambria Math" panose="02040503050406030204" pitchFamily="18" charset="0"/>
                          </a:rPr>
                          <m:t># </m:t>
                        </m:r>
                        <m:r>
                          <a:rPr lang="en-US" sz="2800" i="1" dirty="0" smtClean="0">
                            <a:latin typeface="Cambria Math" panose="02040503050406030204" pitchFamily="18" charset="0"/>
                          </a:rPr>
                          <m:t>𝐶𝑃𝑆</m:t>
                        </m:r>
                        <m:r>
                          <a:rPr lang="en-US" sz="2800" i="1" dirty="0" smtClean="0">
                            <a:latin typeface="Cambria Math" panose="02040503050406030204" pitchFamily="18" charset="0"/>
                          </a:rPr>
                          <m:t> </m:t>
                        </m:r>
                        <m:r>
                          <a:rPr lang="en-US" sz="2800" i="1" dirty="0" smtClean="0">
                            <a:latin typeface="Cambria Math" panose="02040503050406030204" pitchFamily="18" charset="0"/>
                          </a:rPr>
                          <m:t>𝐿𝑎𝑏𝑜𝑟</m:t>
                        </m:r>
                        <m:r>
                          <a:rPr lang="en-US" sz="2800" i="1" dirty="0" smtClean="0">
                            <a:latin typeface="Cambria Math" panose="02040503050406030204" pitchFamily="18" charset="0"/>
                          </a:rPr>
                          <m:t> </m:t>
                        </m:r>
                        <m:r>
                          <a:rPr lang="en-US" sz="2800" i="1" dirty="0" smtClean="0">
                            <a:latin typeface="Cambria Math" panose="02040503050406030204" pitchFamily="18" charset="0"/>
                          </a:rPr>
                          <m:t>𝐹𝑜𝑟𝑐𝑒</m:t>
                        </m:r>
                        <m:r>
                          <a:rPr lang="en-US" sz="2800" i="1" dirty="0" smtClean="0">
                            <a:latin typeface="Cambria Math" panose="02040503050406030204" pitchFamily="18" charset="0"/>
                          </a:rPr>
                          <m:t> </m:t>
                        </m:r>
                        <m:r>
                          <a:rPr lang="en-US" sz="2800" i="1" dirty="0" smtClean="0">
                            <a:latin typeface="Cambria Math" panose="02040503050406030204" pitchFamily="18" charset="0"/>
                          </a:rPr>
                          <m:t>𝑆𝑢𝑟𝑣𝑒𝑦</m:t>
                        </m:r>
                        <m:r>
                          <a:rPr lang="en-US" sz="2800" i="1" dirty="0" smtClean="0">
                            <a:latin typeface="Cambria Math" panose="02040503050406030204" pitchFamily="18" charset="0"/>
                          </a:rPr>
                          <m:t> </m:t>
                        </m:r>
                        <m:r>
                          <a:rPr lang="en-US" sz="2800" i="1" dirty="0" smtClean="0">
                            <a:latin typeface="Cambria Math" panose="02040503050406030204" pitchFamily="18" charset="0"/>
                          </a:rPr>
                          <m:t>𝐶𝑜𝑚𝑝𝑙𝑒𝑡𝑒𝑠</m:t>
                        </m:r>
                      </m:den>
                    </m:f>
                  </m:oMath>
                </a14:m>
                <a:endParaRPr lang="en-US" sz="2800" i="1" dirty="0">
                  <a:latin typeface="Cambria Math" panose="02040503050406030204" pitchFamily="18" charset="0"/>
                </a:endParaRPr>
              </a:p>
              <a:p>
                <a:pPr marL="0" indent="0">
                  <a:buFont typeface="Wingdings" pitchFamily="2" charset="2"/>
                  <a:buNone/>
                </a:pPr>
                <a:endParaRPr lang="en-US" sz="2800" dirty="0"/>
              </a:p>
            </p:txBody>
          </p:sp>
        </mc:Choice>
        <mc:Fallback xmlns="">
          <p:sp>
            <p:nvSpPr>
              <p:cNvPr id="4" name="Content Placeholder 2">
                <a:extLst>
                  <a:ext uri="{FF2B5EF4-FFF2-40B4-BE49-F238E27FC236}">
                    <a16:creationId xmlns:a16="http://schemas.microsoft.com/office/drawing/2014/main" id="{A314DBAB-2DBB-1103-9EA4-09517C905904}"/>
                  </a:ext>
                </a:extLst>
              </p:cNvPr>
              <p:cNvSpPr txBox="1">
                <a:spLocks noRot="1" noChangeAspect="1" noMove="1" noResize="1" noEditPoints="1" noAdjustHandles="1" noChangeArrowheads="1" noChangeShapeType="1" noTextEdit="1"/>
              </p:cNvSpPr>
              <p:nvPr/>
            </p:nvSpPr>
            <p:spPr bwMode="auto">
              <a:xfrm>
                <a:off x="495301" y="1722439"/>
                <a:ext cx="11201400" cy="3992563"/>
              </a:xfrm>
              <a:prstGeom prst="rect">
                <a:avLst/>
              </a:prstGeom>
              <a:blipFill>
                <a:blip r:embed="rId3"/>
                <a:stretch>
                  <a:fillRect l="-816" b="-8397"/>
                </a:stretch>
              </a:blipFill>
              <a:ln w="9525">
                <a:noFill/>
                <a:miter lim="800000"/>
                <a:headEnd/>
                <a:tailEnd/>
              </a:ln>
            </p:spPr>
            <p:txBody>
              <a:bodyPr/>
              <a:lstStyle/>
              <a:p>
                <a:r>
                  <a:rPr lang="en-US">
                    <a:noFill/>
                  </a:rPr>
                  <a:t> </a:t>
                </a:r>
              </a:p>
            </p:txBody>
          </p:sp>
        </mc:Fallback>
      </mc:AlternateContent>
    </p:spTree>
    <p:extLst>
      <p:ext uri="{BB962C8B-B14F-4D97-AF65-F5344CB8AC3E}">
        <p14:creationId xmlns:p14="http://schemas.microsoft.com/office/powerpoint/2010/main" val="792374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1B449-4A56-2C33-DE50-3D9EF4800798}"/>
            </a:ext>
          </a:extLst>
        </p:cNvPr>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8EFC9EDA-97B6-EC63-D892-3C38B1D0B971}"/>
              </a:ext>
            </a:extLst>
          </p:cNvPr>
          <p:cNvGraphicFramePr>
            <a:graphicFrameLocks noGrp="1"/>
          </p:cNvGraphicFramePr>
          <p:nvPr>
            <p:ph idx="1"/>
            <p:extLst>
              <p:ext uri="{D42A27DB-BD31-4B8C-83A1-F6EECF244321}">
                <p14:modId xmlns:p14="http://schemas.microsoft.com/office/powerpoint/2010/main" val="1846668288"/>
              </p:ext>
            </p:extLst>
          </p:nvPr>
        </p:nvGraphicFramePr>
        <p:xfrm>
          <a:off x="495301" y="1481138"/>
          <a:ext cx="3721858" cy="3992562"/>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8C9C1363-A2AA-463D-6C9F-F36543C249A0}"/>
              </a:ext>
            </a:extLst>
          </p:cNvPr>
          <p:cNvSpPr>
            <a:spLocks noGrp="1"/>
          </p:cNvSpPr>
          <p:nvPr>
            <p:ph type="title"/>
          </p:nvPr>
        </p:nvSpPr>
        <p:spPr/>
        <p:txBody>
          <a:bodyPr/>
          <a:lstStyle/>
          <a:p>
            <a:r>
              <a:rPr lang="en-US" dirty="0">
                <a:solidFill>
                  <a:srgbClr val="464A6E"/>
                </a:solidFill>
              </a:rPr>
              <a:t>How burdensome was this survey to you?</a:t>
            </a:r>
            <a:br>
              <a:rPr lang="en-US" dirty="0">
                <a:solidFill>
                  <a:srgbClr val="464A6E"/>
                </a:solidFill>
              </a:rPr>
            </a:br>
            <a:endParaRPr lang="en-US" dirty="0"/>
          </a:p>
        </p:txBody>
      </p:sp>
      <p:sp>
        <p:nvSpPr>
          <p:cNvPr id="4" name="Left Brace 3">
            <a:extLst>
              <a:ext uri="{FF2B5EF4-FFF2-40B4-BE49-F238E27FC236}">
                <a16:creationId xmlns:a16="http://schemas.microsoft.com/office/drawing/2014/main" id="{0210EEBA-7E4D-5BBD-2912-05F62596CE13}"/>
              </a:ext>
            </a:extLst>
          </p:cNvPr>
          <p:cNvSpPr/>
          <p:nvPr/>
        </p:nvSpPr>
        <p:spPr>
          <a:xfrm rot="5400000">
            <a:off x="2422715" y="1126367"/>
            <a:ext cx="241300" cy="207607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a:extLst>
              <a:ext uri="{FF2B5EF4-FFF2-40B4-BE49-F238E27FC236}">
                <a16:creationId xmlns:a16="http://schemas.microsoft.com/office/drawing/2014/main" id="{4709F122-46AC-7E03-1B73-93716E36DBDF}"/>
              </a:ext>
            </a:extLst>
          </p:cNvPr>
          <p:cNvSpPr txBox="1"/>
          <p:nvPr/>
        </p:nvSpPr>
        <p:spPr>
          <a:xfrm>
            <a:off x="2235201" y="1764352"/>
            <a:ext cx="914400" cy="914400"/>
          </a:xfrm>
          <a:prstGeom prst="rect">
            <a:avLst/>
          </a:prstGeom>
        </p:spPr>
        <p:txBody>
          <a:bodyPr vert="horz" wrap="none" lIns="91440" tIns="45720" rIns="91440" bIns="45720" rtlCol="0" anchor="t">
            <a:normAutofit/>
          </a:bodyPr>
          <a:lstStyle/>
          <a:p>
            <a:pPr marL="0" marR="0" indent="0" algn="l" defTabSz="914400" rtl="0" eaLnBrk="1" fontAlgn="auto" latinLnBrk="0" hangingPunct="1">
              <a:lnSpc>
                <a:spcPct val="100000"/>
              </a:lnSpc>
              <a:spcBef>
                <a:spcPct val="0"/>
              </a:spcBef>
              <a:spcAft>
                <a:spcPts val="0"/>
              </a:spcAft>
              <a:buClrTx/>
              <a:buSzTx/>
              <a:buFontTx/>
              <a:buNone/>
              <a:tabLst/>
            </a:pPr>
            <a:r>
              <a:rPr kumimoji="0" lang="en-US" sz="2400" b="0" i="0" u="none" strike="noStrike" kern="1200" cap="none" spc="0" normalizeH="0" baseline="0" noProof="0" dirty="0">
                <a:ln>
                  <a:noFill/>
                </a:ln>
                <a:solidFill>
                  <a:srgbClr val="464A6E"/>
                </a:solidFill>
                <a:effectLst/>
                <a:uLnTx/>
                <a:uFillTx/>
                <a:ea typeface="+mj-ea"/>
                <a:cs typeface="Tahoma" pitchFamily="34" charset="0"/>
              </a:rPr>
              <a:t>***</a:t>
            </a:r>
          </a:p>
        </p:txBody>
      </p:sp>
      <p:sp>
        <p:nvSpPr>
          <p:cNvPr id="12" name="TextBox 11">
            <a:extLst>
              <a:ext uri="{FF2B5EF4-FFF2-40B4-BE49-F238E27FC236}">
                <a16:creationId xmlns:a16="http://schemas.microsoft.com/office/drawing/2014/main" id="{B6F14B36-4805-2619-D940-ABB161117EEE}"/>
              </a:ext>
            </a:extLst>
          </p:cNvPr>
          <p:cNvSpPr txBox="1"/>
          <p:nvPr/>
        </p:nvSpPr>
        <p:spPr>
          <a:xfrm>
            <a:off x="676893" y="5778502"/>
            <a:ext cx="914400" cy="914400"/>
          </a:xfrm>
          <a:prstGeom prst="rect">
            <a:avLst/>
          </a:prstGeom>
        </p:spPr>
        <p:txBody>
          <a:bodyPr vert="horz" wrap="none" lIns="91440" tIns="45720" rIns="91440" bIns="45720" rtlCol="0" anchor="t">
            <a:normAutofit/>
          </a:bodyPr>
          <a:lstStyle/>
          <a:p>
            <a:pPr>
              <a:spcBef>
                <a:spcPct val="0"/>
              </a:spcBef>
            </a:pPr>
            <a:r>
              <a:rPr lang="en-US" i="1" dirty="0">
                <a:solidFill>
                  <a:srgbClr val="464A6E"/>
                </a:solidFill>
                <a:cs typeface="Tahoma" pitchFamily="34" charset="0"/>
              </a:rPr>
              <a:t>Fisher’s Exact tests using Monte Carlo simulation with 10,000 replicates </a:t>
            </a:r>
            <a:br>
              <a:rPr lang="en-US" i="1" dirty="0">
                <a:solidFill>
                  <a:srgbClr val="464A6E"/>
                </a:solidFill>
                <a:cs typeface="Tahoma" pitchFamily="34" charset="0"/>
              </a:rPr>
            </a:br>
            <a:r>
              <a:rPr lang="en-US" i="1" dirty="0">
                <a:solidFill>
                  <a:srgbClr val="464A6E"/>
                </a:solidFill>
                <a:cs typeface="Tahoma" pitchFamily="34" charset="0"/>
              </a:rPr>
              <a:t>*** p&lt;0.001, ** p&lt;0.01, * p&lt;0.05</a:t>
            </a:r>
            <a:endParaRPr kumimoji="0" lang="en-US" b="0" i="1" u="none" strike="noStrike" kern="1200" cap="none" spc="0" normalizeH="0" baseline="0" noProof="0" dirty="0">
              <a:ln>
                <a:noFill/>
              </a:ln>
              <a:solidFill>
                <a:srgbClr val="464A6E"/>
              </a:solidFill>
              <a:effectLst/>
              <a:uLnTx/>
              <a:uFillTx/>
              <a:ea typeface="+mj-ea"/>
              <a:cs typeface="Tahoma" pitchFamily="34" charset="0"/>
            </a:endParaRPr>
          </a:p>
        </p:txBody>
      </p:sp>
      <p:pic>
        <p:nvPicPr>
          <p:cNvPr id="17" name="Picture 16">
            <a:extLst>
              <a:ext uri="{FF2B5EF4-FFF2-40B4-BE49-F238E27FC236}">
                <a16:creationId xmlns:a16="http://schemas.microsoft.com/office/drawing/2014/main" id="{F42DAC56-E6EE-7310-B4D7-1E44DD626919}"/>
              </a:ext>
            </a:extLst>
          </p:cNvPr>
          <p:cNvPicPr>
            <a:picLocks noChangeAspect="1"/>
          </p:cNvPicPr>
          <p:nvPr/>
        </p:nvPicPr>
        <p:blipFill>
          <a:blip r:embed="rId4"/>
          <a:srcRect t="-1" b="-14651"/>
          <a:stretch>
            <a:fillRect/>
          </a:stretch>
        </p:blipFill>
        <p:spPr>
          <a:xfrm>
            <a:off x="4424129" y="2410559"/>
            <a:ext cx="3343742" cy="2763325"/>
          </a:xfrm>
          <a:prstGeom prst="rect">
            <a:avLst/>
          </a:prstGeom>
        </p:spPr>
      </p:pic>
    </p:spTree>
    <p:extLst>
      <p:ext uri="{BB962C8B-B14F-4D97-AF65-F5344CB8AC3E}">
        <p14:creationId xmlns:p14="http://schemas.microsoft.com/office/powerpoint/2010/main" val="2908029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C8B50-A407-8712-6C0A-45D7921BEB3F}"/>
            </a:ext>
          </a:extLst>
        </p:cNvPr>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AB08B201-BC8D-CBAE-F90B-466FC988AFCD}"/>
              </a:ext>
            </a:extLst>
          </p:cNvPr>
          <p:cNvGraphicFramePr>
            <a:graphicFrameLocks noGrp="1"/>
          </p:cNvGraphicFramePr>
          <p:nvPr>
            <p:ph idx="1"/>
          </p:nvPr>
        </p:nvGraphicFramePr>
        <p:xfrm>
          <a:off x="495301" y="1481138"/>
          <a:ext cx="3721858" cy="399256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5">
            <a:extLst>
              <a:ext uri="{FF2B5EF4-FFF2-40B4-BE49-F238E27FC236}">
                <a16:creationId xmlns:a16="http://schemas.microsoft.com/office/drawing/2014/main" id="{BA504079-F49B-DEF5-DA7F-9482BF803DFF}"/>
              </a:ext>
            </a:extLst>
          </p:cNvPr>
          <p:cNvGraphicFramePr>
            <a:graphicFrameLocks/>
          </p:cNvGraphicFramePr>
          <p:nvPr/>
        </p:nvGraphicFramePr>
        <p:xfrm>
          <a:off x="4217159" y="1481138"/>
          <a:ext cx="3721858" cy="3992562"/>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a:extLst>
              <a:ext uri="{FF2B5EF4-FFF2-40B4-BE49-F238E27FC236}">
                <a16:creationId xmlns:a16="http://schemas.microsoft.com/office/drawing/2014/main" id="{FFAA9E75-900C-633C-0E53-FABF7570E229}"/>
              </a:ext>
            </a:extLst>
          </p:cNvPr>
          <p:cNvSpPr>
            <a:spLocks noGrp="1"/>
          </p:cNvSpPr>
          <p:nvPr>
            <p:ph type="title"/>
          </p:nvPr>
        </p:nvSpPr>
        <p:spPr/>
        <p:txBody>
          <a:bodyPr/>
          <a:lstStyle/>
          <a:p>
            <a:r>
              <a:rPr lang="en-US" dirty="0">
                <a:solidFill>
                  <a:srgbClr val="464A6E"/>
                </a:solidFill>
              </a:rPr>
              <a:t>How burdensome was this survey to you?</a:t>
            </a:r>
            <a:br>
              <a:rPr lang="en-US" dirty="0">
                <a:solidFill>
                  <a:srgbClr val="464A6E"/>
                </a:solidFill>
              </a:rPr>
            </a:br>
            <a:endParaRPr lang="en-US" dirty="0"/>
          </a:p>
        </p:txBody>
      </p:sp>
      <p:pic>
        <p:nvPicPr>
          <p:cNvPr id="10" name="Picture 9">
            <a:extLst>
              <a:ext uri="{FF2B5EF4-FFF2-40B4-BE49-F238E27FC236}">
                <a16:creationId xmlns:a16="http://schemas.microsoft.com/office/drawing/2014/main" id="{3BC5FF03-9239-F275-1A44-EC28E966DA7E}"/>
              </a:ext>
            </a:extLst>
          </p:cNvPr>
          <p:cNvPicPr>
            <a:picLocks noChangeAspect="1"/>
          </p:cNvPicPr>
          <p:nvPr/>
        </p:nvPicPr>
        <p:blipFill>
          <a:blip r:embed="rId5"/>
          <a:srcRect r="17472" b="-12241"/>
          <a:stretch>
            <a:fillRect/>
          </a:stretch>
        </p:blipFill>
        <p:spPr>
          <a:xfrm>
            <a:off x="1265950" y="5499102"/>
            <a:ext cx="9885718" cy="253998"/>
          </a:xfrm>
          <a:prstGeom prst="rect">
            <a:avLst/>
          </a:prstGeom>
        </p:spPr>
      </p:pic>
      <p:sp>
        <p:nvSpPr>
          <p:cNvPr id="4" name="Left Brace 3">
            <a:extLst>
              <a:ext uri="{FF2B5EF4-FFF2-40B4-BE49-F238E27FC236}">
                <a16:creationId xmlns:a16="http://schemas.microsoft.com/office/drawing/2014/main" id="{4DAA6C55-203E-E442-BE4A-6CACEC52A6FA}"/>
              </a:ext>
            </a:extLst>
          </p:cNvPr>
          <p:cNvSpPr/>
          <p:nvPr/>
        </p:nvSpPr>
        <p:spPr>
          <a:xfrm rot="5400000">
            <a:off x="2422715" y="1126367"/>
            <a:ext cx="241300" cy="207607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a:extLst>
              <a:ext uri="{FF2B5EF4-FFF2-40B4-BE49-F238E27FC236}">
                <a16:creationId xmlns:a16="http://schemas.microsoft.com/office/drawing/2014/main" id="{942446F9-1D5C-4E43-235A-D3C223BA2FBF}"/>
              </a:ext>
            </a:extLst>
          </p:cNvPr>
          <p:cNvSpPr txBox="1"/>
          <p:nvPr/>
        </p:nvSpPr>
        <p:spPr>
          <a:xfrm>
            <a:off x="2235201" y="1764352"/>
            <a:ext cx="914400" cy="914400"/>
          </a:xfrm>
          <a:prstGeom prst="rect">
            <a:avLst/>
          </a:prstGeom>
        </p:spPr>
        <p:txBody>
          <a:bodyPr vert="horz" wrap="none" lIns="91440" tIns="45720" rIns="91440" bIns="45720" rtlCol="0" anchor="t">
            <a:normAutofit/>
          </a:bodyPr>
          <a:lstStyle/>
          <a:p>
            <a:pPr marL="0" marR="0" indent="0" algn="l" defTabSz="914400" rtl="0" eaLnBrk="1" fontAlgn="auto" latinLnBrk="0" hangingPunct="1">
              <a:lnSpc>
                <a:spcPct val="100000"/>
              </a:lnSpc>
              <a:spcBef>
                <a:spcPct val="0"/>
              </a:spcBef>
              <a:spcAft>
                <a:spcPts val="0"/>
              </a:spcAft>
              <a:buClrTx/>
              <a:buSzTx/>
              <a:buFontTx/>
              <a:buNone/>
              <a:tabLst/>
            </a:pPr>
            <a:r>
              <a:rPr kumimoji="0" lang="en-US" sz="2400" b="0" i="0" u="none" strike="noStrike" kern="1200" cap="none" spc="0" normalizeH="0" baseline="0" noProof="0" dirty="0">
                <a:ln>
                  <a:noFill/>
                </a:ln>
                <a:solidFill>
                  <a:srgbClr val="464A6E"/>
                </a:solidFill>
                <a:effectLst/>
                <a:uLnTx/>
                <a:uFillTx/>
                <a:ea typeface="+mj-ea"/>
                <a:cs typeface="Tahoma" pitchFamily="34" charset="0"/>
              </a:rPr>
              <a:t>***</a:t>
            </a:r>
          </a:p>
        </p:txBody>
      </p:sp>
      <p:sp>
        <p:nvSpPr>
          <p:cNvPr id="12" name="TextBox 11">
            <a:extLst>
              <a:ext uri="{FF2B5EF4-FFF2-40B4-BE49-F238E27FC236}">
                <a16:creationId xmlns:a16="http://schemas.microsoft.com/office/drawing/2014/main" id="{B527F91D-5CAE-5BE5-E232-A1BA452AFED5}"/>
              </a:ext>
            </a:extLst>
          </p:cNvPr>
          <p:cNvSpPr txBox="1"/>
          <p:nvPr/>
        </p:nvSpPr>
        <p:spPr>
          <a:xfrm>
            <a:off x="676893" y="5778502"/>
            <a:ext cx="914400" cy="914400"/>
          </a:xfrm>
          <a:prstGeom prst="rect">
            <a:avLst/>
          </a:prstGeom>
        </p:spPr>
        <p:txBody>
          <a:bodyPr vert="horz" wrap="none" lIns="91440" tIns="45720" rIns="91440" bIns="45720" rtlCol="0" anchor="t">
            <a:normAutofit/>
          </a:bodyPr>
          <a:lstStyle/>
          <a:p>
            <a:pPr>
              <a:spcBef>
                <a:spcPct val="0"/>
              </a:spcBef>
            </a:pPr>
            <a:r>
              <a:rPr lang="en-US" i="1" dirty="0">
                <a:solidFill>
                  <a:srgbClr val="464A6E"/>
                </a:solidFill>
                <a:cs typeface="Tahoma" pitchFamily="34" charset="0"/>
              </a:rPr>
              <a:t>Fisher’s Exact tests using Monte Carlo simulation with 10,000 replicates </a:t>
            </a:r>
            <a:br>
              <a:rPr lang="en-US" i="1" dirty="0">
                <a:solidFill>
                  <a:srgbClr val="464A6E"/>
                </a:solidFill>
                <a:cs typeface="Tahoma" pitchFamily="34" charset="0"/>
              </a:rPr>
            </a:br>
            <a:r>
              <a:rPr lang="en-US" i="1" dirty="0">
                <a:solidFill>
                  <a:srgbClr val="464A6E"/>
                </a:solidFill>
                <a:cs typeface="Tahoma" pitchFamily="34" charset="0"/>
              </a:rPr>
              <a:t>*** p&lt;0.001, ** p&lt;0.01, * p&lt;0.05</a:t>
            </a:r>
            <a:endParaRPr kumimoji="0" lang="en-US" b="0" i="1" u="none" strike="noStrike" kern="1200" cap="none" spc="0" normalizeH="0" baseline="0" noProof="0" dirty="0">
              <a:ln>
                <a:noFill/>
              </a:ln>
              <a:solidFill>
                <a:srgbClr val="464A6E"/>
              </a:solidFill>
              <a:effectLst/>
              <a:uLnTx/>
              <a:uFillTx/>
              <a:ea typeface="+mj-ea"/>
              <a:cs typeface="Tahoma" pitchFamily="34" charset="0"/>
            </a:endParaRPr>
          </a:p>
        </p:txBody>
      </p:sp>
    </p:spTree>
    <p:extLst>
      <p:ext uri="{BB962C8B-B14F-4D97-AF65-F5344CB8AC3E}">
        <p14:creationId xmlns:p14="http://schemas.microsoft.com/office/powerpoint/2010/main" val="3463498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681F8-EDD1-967B-DD9B-A1FFA3901507}"/>
            </a:ext>
          </a:extLst>
        </p:cNvPr>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6CA520DD-4131-6915-9C1E-F6A988737D22}"/>
              </a:ext>
            </a:extLst>
          </p:cNvPr>
          <p:cNvGraphicFramePr>
            <a:graphicFrameLocks noGrp="1"/>
          </p:cNvGraphicFramePr>
          <p:nvPr>
            <p:ph idx="1"/>
          </p:nvPr>
        </p:nvGraphicFramePr>
        <p:xfrm>
          <a:off x="495301" y="1481138"/>
          <a:ext cx="3721858" cy="399256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5">
            <a:extLst>
              <a:ext uri="{FF2B5EF4-FFF2-40B4-BE49-F238E27FC236}">
                <a16:creationId xmlns:a16="http://schemas.microsoft.com/office/drawing/2014/main" id="{9C4ACB94-FCA4-764B-678F-377D03EA7BA0}"/>
              </a:ext>
            </a:extLst>
          </p:cNvPr>
          <p:cNvGraphicFramePr>
            <a:graphicFrameLocks/>
          </p:cNvGraphicFramePr>
          <p:nvPr/>
        </p:nvGraphicFramePr>
        <p:xfrm>
          <a:off x="4217159" y="1481138"/>
          <a:ext cx="3721858" cy="399256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ontent Placeholder 5">
            <a:extLst>
              <a:ext uri="{FF2B5EF4-FFF2-40B4-BE49-F238E27FC236}">
                <a16:creationId xmlns:a16="http://schemas.microsoft.com/office/drawing/2014/main" id="{C9485719-A2A7-A496-BC5D-9404ABCA5B0E}"/>
              </a:ext>
            </a:extLst>
          </p:cNvPr>
          <p:cNvGraphicFramePr>
            <a:graphicFrameLocks/>
          </p:cNvGraphicFramePr>
          <p:nvPr>
            <p:extLst>
              <p:ext uri="{D42A27DB-BD31-4B8C-83A1-F6EECF244321}">
                <p14:modId xmlns:p14="http://schemas.microsoft.com/office/powerpoint/2010/main" val="3520650981"/>
              </p:ext>
            </p:extLst>
          </p:nvPr>
        </p:nvGraphicFramePr>
        <p:xfrm>
          <a:off x="7939017" y="1481138"/>
          <a:ext cx="3721858" cy="3992562"/>
        </p:xfrm>
        <a:graphic>
          <a:graphicData uri="http://schemas.openxmlformats.org/drawingml/2006/chart">
            <c:chart xmlns:c="http://schemas.openxmlformats.org/drawingml/2006/chart" xmlns:r="http://schemas.openxmlformats.org/officeDocument/2006/relationships" r:id="rId5"/>
          </a:graphicData>
        </a:graphic>
      </p:graphicFrame>
      <p:sp>
        <p:nvSpPr>
          <p:cNvPr id="2" name="Title 1">
            <a:extLst>
              <a:ext uri="{FF2B5EF4-FFF2-40B4-BE49-F238E27FC236}">
                <a16:creationId xmlns:a16="http://schemas.microsoft.com/office/drawing/2014/main" id="{422E2727-F2C3-77E7-BBBE-E1DEF0518C15}"/>
              </a:ext>
            </a:extLst>
          </p:cNvPr>
          <p:cNvSpPr>
            <a:spLocks noGrp="1"/>
          </p:cNvSpPr>
          <p:nvPr>
            <p:ph type="title"/>
          </p:nvPr>
        </p:nvSpPr>
        <p:spPr/>
        <p:txBody>
          <a:bodyPr/>
          <a:lstStyle/>
          <a:p>
            <a:r>
              <a:rPr lang="en-US" dirty="0">
                <a:solidFill>
                  <a:srgbClr val="464A6E"/>
                </a:solidFill>
              </a:rPr>
              <a:t>How burdensome was this survey to you?</a:t>
            </a:r>
            <a:br>
              <a:rPr lang="en-US" dirty="0">
                <a:solidFill>
                  <a:srgbClr val="464A6E"/>
                </a:solidFill>
              </a:rPr>
            </a:br>
            <a:endParaRPr lang="en-US" dirty="0"/>
          </a:p>
        </p:txBody>
      </p:sp>
      <p:pic>
        <p:nvPicPr>
          <p:cNvPr id="10" name="Picture 9">
            <a:extLst>
              <a:ext uri="{FF2B5EF4-FFF2-40B4-BE49-F238E27FC236}">
                <a16:creationId xmlns:a16="http://schemas.microsoft.com/office/drawing/2014/main" id="{54800ECA-EF63-9DAF-D956-8B86C7A9A6A6}"/>
              </a:ext>
            </a:extLst>
          </p:cNvPr>
          <p:cNvPicPr>
            <a:picLocks noChangeAspect="1"/>
          </p:cNvPicPr>
          <p:nvPr/>
        </p:nvPicPr>
        <p:blipFill>
          <a:blip r:embed="rId6"/>
          <a:srcRect r="17472" b="-12241"/>
          <a:stretch>
            <a:fillRect/>
          </a:stretch>
        </p:blipFill>
        <p:spPr>
          <a:xfrm>
            <a:off x="1265950" y="5499102"/>
            <a:ext cx="9885718" cy="253998"/>
          </a:xfrm>
          <a:prstGeom prst="rect">
            <a:avLst/>
          </a:prstGeom>
        </p:spPr>
      </p:pic>
      <p:sp>
        <p:nvSpPr>
          <p:cNvPr id="4" name="Left Brace 3">
            <a:extLst>
              <a:ext uri="{FF2B5EF4-FFF2-40B4-BE49-F238E27FC236}">
                <a16:creationId xmlns:a16="http://schemas.microsoft.com/office/drawing/2014/main" id="{64825980-56DF-6D4A-72FF-862EB9E8AFAB}"/>
              </a:ext>
            </a:extLst>
          </p:cNvPr>
          <p:cNvSpPr/>
          <p:nvPr/>
        </p:nvSpPr>
        <p:spPr>
          <a:xfrm rot="5400000">
            <a:off x="2422715" y="1126367"/>
            <a:ext cx="241300" cy="207607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a:extLst>
              <a:ext uri="{FF2B5EF4-FFF2-40B4-BE49-F238E27FC236}">
                <a16:creationId xmlns:a16="http://schemas.microsoft.com/office/drawing/2014/main" id="{56EA815F-FA60-0AA1-0101-47F90C26B06A}"/>
              </a:ext>
            </a:extLst>
          </p:cNvPr>
          <p:cNvSpPr txBox="1"/>
          <p:nvPr/>
        </p:nvSpPr>
        <p:spPr>
          <a:xfrm>
            <a:off x="2235201" y="1764352"/>
            <a:ext cx="914400" cy="914400"/>
          </a:xfrm>
          <a:prstGeom prst="rect">
            <a:avLst/>
          </a:prstGeom>
        </p:spPr>
        <p:txBody>
          <a:bodyPr vert="horz" wrap="none" lIns="91440" tIns="45720" rIns="91440" bIns="45720" rtlCol="0" anchor="t">
            <a:normAutofit/>
          </a:bodyPr>
          <a:lstStyle/>
          <a:p>
            <a:pPr marL="0" marR="0" indent="0" algn="l" defTabSz="914400" rtl="0" eaLnBrk="1" fontAlgn="auto" latinLnBrk="0" hangingPunct="1">
              <a:lnSpc>
                <a:spcPct val="100000"/>
              </a:lnSpc>
              <a:spcBef>
                <a:spcPct val="0"/>
              </a:spcBef>
              <a:spcAft>
                <a:spcPts val="0"/>
              </a:spcAft>
              <a:buClrTx/>
              <a:buSzTx/>
              <a:buFontTx/>
              <a:buNone/>
              <a:tabLst/>
            </a:pPr>
            <a:r>
              <a:rPr kumimoji="0" lang="en-US" sz="2400" b="0" i="0" u="none" strike="noStrike" kern="1200" cap="none" spc="0" normalizeH="0" baseline="0" noProof="0" dirty="0">
                <a:ln>
                  <a:noFill/>
                </a:ln>
                <a:solidFill>
                  <a:srgbClr val="464A6E"/>
                </a:solidFill>
                <a:effectLst/>
                <a:uLnTx/>
                <a:uFillTx/>
                <a:ea typeface="+mj-ea"/>
                <a:cs typeface="Tahoma" pitchFamily="34" charset="0"/>
              </a:rPr>
              <a:t>***</a:t>
            </a:r>
          </a:p>
        </p:txBody>
      </p:sp>
      <p:sp>
        <p:nvSpPr>
          <p:cNvPr id="12" name="TextBox 11">
            <a:extLst>
              <a:ext uri="{FF2B5EF4-FFF2-40B4-BE49-F238E27FC236}">
                <a16:creationId xmlns:a16="http://schemas.microsoft.com/office/drawing/2014/main" id="{79264160-B465-1948-F984-0186512A5766}"/>
              </a:ext>
            </a:extLst>
          </p:cNvPr>
          <p:cNvSpPr txBox="1"/>
          <p:nvPr/>
        </p:nvSpPr>
        <p:spPr>
          <a:xfrm>
            <a:off x="676893" y="5778502"/>
            <a:ext cx="914400" cy="914400"/>
          </a:xfrm>
          <a:prstGeom prst="rect">
            <a:avLst/>
          </a:prstGeom>
        </p:spPr>
        <p:txBody>
          <a:bodyPr vert="horz" wrap="none" lIns="91440" tIns="45720" rIns="91440" bIns="45720" rtlCol="0" anchor="t">
            <a:normAutofit/>
          </a:bodyPr>
          <a:lstStyle/>
          <a:p>
            <a:pPr>
              <a:spcBef>
                <a:spcPct val="0"/>
              </a:spcBef>
            </a:pPr>
            <a:r>
              <a:rPr lang="en-US" i="1" dirty="0">
                <a:solidFill>
                  <a:srgbClr val="464A6E"/>
                </a:solidFill>
                <a:cs typeface="Tahoma" pitchFamily="34" charset="0"/>
              </a:rPr>
              <a:t>Fisher’s Exacts test using Monte Carlo simulation with 10,000 replicates </a:t>
            </a:r>
            <a:br>
              <a:rPr lang="en-US" i="1" dirty="0">
                <a:solidFill>
                  <a:srgbClr val="464A6E"/>
                </a:solidFill>
                <a:cs typeface="Tahoma" pitchFamily="34" charset="0"/>
              </a:rPr>
            </a:br>
            <a:r>
              <a:rPr lang="en-US" i="1" dirty="0">
                <a:solidFill>
                  <a:srgbClr val="464A6E"/>
                </a:solidFill>
                <a:cs typeface="Tahoma" pitchFamily="34" charset="0"/>
              </a:rPr>
              <a:t>*** p&lt;0.001, ** p&lt;0.01, * p&lt;0.05</a:t>
            </a:r>
            <a:endParaRPr kumimoji="0" lang="en-US" b="0" i="1" u="none" strike="noStrike" kern="1200" cap="none" spc="0" normalizeH="0" baseline="0" noProof="0" dirty="0">
              <a:ln>
                <a:noFill/>
              </a:ln>
              <a:solidFill>
                <a:srgbClr val="464A6E"/>
              </a:solidFill>
              <a:effectLst/>
              <a:uLnTx/>
              <a:uFillTx/>
              <a:ea typeface="+mj-ea"/>
              <a:cs typeface="Tahoma" pitchFamily="34" charset="0"/>
            </a:endParaRPr>
          </a:p>
        </p:txBody>
      </p:sp>
    </p:spTree>
    <p:extLst>
      <p:ext uri="{BB962C8B-B14F-4D97-AF65-F5344CB8AC3E}">
        <p14:creationId xmlns:p14="http://schemas.microsoft.com/office/powerpoint/2010/main" val="181434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7DEF3-5FB9-8505-1E06-F307528B97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6F87EA-660A-C311-D3CD-723F4C14921A}"/>
              </a:ext>
            </a:extLst>
          </p:cNvPr>
          <p:cNvSpPr>
            <a:spLocks noGrp="1"/>
          </p:cNvSpPr>
          <p:nvPr>
            <p:ph type="title"/>
          </p:nvPr>
        </p:nvSpPr>
        <p:spPr/>
        <p:txBody>
          <a:bodyPr/>
          <a:lstStyle/>
          <a:p>
            <a:r>
              <a:rPr lang="en-US" dirty="0"/>
              <a:t>Burden and Demographic/Labor Force Factors </a:t>
            </a:r>
            <a:br>
              <a:rPr lang="en-US" dirty="0"/>
            </a:br>
            <a:endParaRPr lang="en-US" dirty="0"/>
          </a:p>
        </p:txBody>
      </p:sp>
      <p:graphicFrame>
        <p:nvGraphicFramePr>
          <p:cNvPr id="4" name="Content Placeholder 3">
            <a:extLst>
              <a:ext uri="{FF2B5EF4-FFF2-40B4-BE49-F238E27FC236}">
                <a16:creationId xmlns:a16="http://schemas.microsoft.com/office/drawing/2014/main" id="{3BC0779A-DCD9-4A45-8B14-40E475D78374}"/>
              </a:ext>
            </a:extLst>
          </p:cNvPr>
          <p:cNvGraphicFramePr>
            <a:graphicFrameLocks noGrp="1"/>
          </p:cNvGraphicFramePr>
          <p:nvPr>
            <p:ph idx="1"/>
            <p:extLst>
              <p:ext uri="{D42A27DB-BD31-4B8C-83A1-F6EECF244321}">
                <p14:modId xmlns:p14="http://schemas.microsoft.com/office/powerpoint/2010/main" val="3274783745"/>
              </p:ext>
            </p:extLst>
          </p:nvPr>
        </p:nvGraphicFramePr>
        <p:xfrm>
          <a:off x="2178809" y="1935158"/>
          <a:ext cx="7834382" cy="3627120"/>
        </p:xfrm>
        <a:graphic>
          <a:graphicData uri="http://schemas.openxmlformats.org/drawingml/2006/table">
            <a:tbl>
              <a:tblPr>
                <a:tableStyleId>{5C22544A-7EE6-4342-B048-85BDC9FD1C3A}</a:tableStyleId>
              </a:tblPr>
              <a:tblGrid>
                <a:gridCol w="4503762">
                  <a:extLst>
                    <a:ext uri="{9D8B030D-6E8A-4147-A177-3AD203B41FA5}">
                      <a16:colId xmlns:a16="http://schemas.microsoft.com/office/drawing/2014/main" val="454432544"/>
                    </a:ext>
                  </a:extLst>
                </a:gridCol>
                <a:gridCol w="1119116">
                  <a:extLst>
                    <a:ext uri="{9D8B030D-6E8A-4147-A177-3AD203B41FA5}">
                      <a16:colId xmlns:a16="http://schemas.microsoft.com/office/drawing/2014/main" val="684945457"/>
                    </a:ext>
                  </a:extLst>
                </a:gridCol>
                <a:gridCol w="1091821">
                  <a:extLst>
                    <a:ext uri="{9D8B030D-6E8A-4147-A177-3AD203B41FA5}">
                      <a16:colId xmlns:a16="http://schemas.microsoft.com/office/drawing/2014/main" val="1090745703"/>
                    </a:ext>
                  </a:extLst>
                </a:gridCol>
                <a:gridCol w="1119683">
                  <a:extLst>
                    <a:ext uri="{9D8B030D-6E8A-4147-A177-3AD203B41FA5}">
                      <a16:colId xmlns:a16="http://schemas.microsoft.com/office/drawing/2014/main" val="1731463237"/>
                    </a:ext>
                  </a:extLst>
                </a:gridCol>
              </a:tblGrid>
              <a:tr h="370840">
                <a:tc>
                  <a:txBody>
                    <a:bodyPr/>
                    <a:lstStyle/>
                    <a:p>
                      <a:r>
                        <a:rPr lang="en-US" sz="2800" b="1" dirty="0"/>
                        <a:t>Burden</a:t>
                      </a: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b="1" dirty="0"/>
                        <a:t>MIS-2</a:t>
                      </a:r>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b="1" dirty="0"/>
                        <a:t>MIS-3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b="1" dirty="0"/>
                        <a:t>MIS-4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7635166"/>
                  </a:ext>
                </a:extLst>
              </a:tr>
              <a:tr h="370840">
                <a:tc>
                  <a:txBody>
                    <a:bodyPr/>
                    <a:lstStyle/>
                    <a:p>
                      <a:r>
                        <a:rPr lang="en-US" sz="2800" b="1" dirty="0"/>
                        <a:t>Household size</a:t>
                      </a: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noFill/>
                  </a:tcPr>
                </a:tc>
                <a:tc>
                  <a:txBody>
                    <a:bodyPr/>
                    <a:lstStyle/>
                    <a:p>
                      <a:pPr algn="ctr"/>
                      <a:r>
                        <a:rPr lang="en-US" sz="2800" dirty="0"/>
                        <a:t>ns</a:t>
                      </a:r>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81780320"/>
                  </a:ext>
                </a:extLst>
              </a:tr>
              <a:tr h="370840">
                <a:tc>
                  <a:txBody>
                    <a:bodyPr/>
                    <a:lstStyle/>
                    <a:p>
                      <a:r>
                        <a:rPr lang="en-US" sz="2800" b="1" dirty="0"/>
                        <a:t>Education</a:t>
                      </a:r>
                    </a:p>
                  </a:txBody>
                  <a:tcPr>
                    <a:lnL w="12700" cap="flat" cmpd="sng" algn="ctr">
                      <a:noFill/>
                      <a:prstDash val="solid"/>
                      <a:round/>
                      <a:headEnd type="none" w="med" len="med"/>
                      <a:tailEnd type="none" w="med" len="med"/>
                    </a:lnL>
                    <a:lnR w="12700" cmpd="sng">
                      <a:noFill/>
                    </a:lnR>
                    <a:noFill/>
                  </a:tcPr>
                </a:tc>
                <a:tc>
                  <a:txBody>
                    <a:bodyPr/>
                    <a:lstStyle/>
                    <a:p>
                      <a:pPr algn="ctr"/>
                      <a:r>
                        <a:rPr lang="en-US" sz="2800" dirty="0"/>
                        <a:t>ns</a:t>
                      </a: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41074833"/>
                  </a:ext>
                </a:extLst>
              </a:tr>
              <a:tr h="370840">
                <a:tc>
                  <a:txBody>
                    <a:bodyPr/>
                    <a:lstStyle/>
                    <a:p>
                      <a:r>
                        <a:rPr lang="en-US" sz="2800" b="1" dirty="0"/>
                        <a:t>Age category</a:t>
                      </a:r>
                    </a:p>
                  </a:txBody>
                  <a:tcPr>
                    <a:lnL w="12700" cap="flat" cmpd="sng" algn="ctr">
                      <a:noFill/>
                      <a:prstDash val="solid"/>
                      <a:round/>
                      <a:headEnd type="none" w="med" len="med"/>
                      <a:tailEnd type="none" w="med" len="med"/>
                    </a:lnL>
                    <a:lnR w="12700" cmpd="sng">
                      <a:noFill/>
                    </a:lnR>
                    <a:noFill/>
                  </a:tcPr>
                </a:tc>
                <a:tc>
                  <a:txBody>
                    <a:bodyPr/>
                    <a:lstStyle/>
                    <a:p>
                      <a:pPr algn="ctr"/>
                      <a:r>
                        <a:rPr lang="en-US" sz="2800" dirty="0"/>
                        <a:t>*</a:t>
                      </a: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17563234"/>
                  </a:ext>
                </a:extLst>
              </a:tr>
              <a:tr h="370840">
                <a:tc>
                  <a:txBody>
                    <a:bodyPr/>
                    <a:lstStyle/>
                    <a:p>
                      <a:r>
                        <a:rPr lang="en-US" sz="2800" b="1" dirty="0"/>
                        <a:t>Business ownership</a:t>
                      </a:r>
                    </a:p>
                  </a:txBody>
                  <a:tcPr>
                    <a:lnL w="12700" cap="flat" cmpd="sng" algn="ctr">
                      <a:noFill/>
                      <a:prstDash val="solid"/>
                      <a:round/>
                      <a:headEnd type="none" w="med" len="med"/>
                      <a:tailEnd type="none" w="med" len="med"/>
                    </a:lnL>
                    <a:lnR w="12700" cmpd="sng">
                      <a:noFill/>
                    </a:lnR>
                    <a:noFill/>
                  </a:tcPr>
                </a:tc>
                <a:tc>
                  <a:txBody>
                    <a:bodyPr/>
                    <a:lstStyle/>
                    <a:p>
                      <a:pPr algn="ctr"/>
                      <a:r>
                        <a:rPr lang="en-US" sz="2800" dirty="0"/>
                        <a:t>ns</a:t>
                      </a: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17945422"/>
                  </a:ext>
                </a:extLst>
              </a:tr>
              <a:tr h="370840">
                <a:tc>
                  <a:txBody>
                    <a:bodyPr/>
                    <a:lstStyle/>
                    <a:p>
                      <a:r>
                        <a:rPr lang="en-US" sz="2800" b="1" dirty="0"/>
                        <a:t>Worker status</a:t>
                      </a:r>
                    </a:p>
                  </a:txBody>
                  <a:tcPr>
                    <a:lnL w="12700" cap="flat" cmpd="sng" algn="ctr">
                      <a:noFill/>
                      <a:prstDash val="solid"/>
                      <a:round/>
                      <a:headEnd type="none" w="med" len="med"/>
                      <a:tailEnd type="none" w="med" len="med"/>
                    </a:lnL>
                    <a:lnR w="12700" cmpd="sng">
                      <a:noFill/>
                    </a:lnR>
                    <a:noFill/>
                  </a:tcPr>
                </a:tc>
                <a:tc>
                  <a:txBody>
                    <a:bodyPr/>
                    <a:lstStyle/>
                    <a:p>
                      <a:pPr algn="ctr"/>
                      <a:r>
                        <a:rPr lang="en-US" sz="2800" dirty="0"/>
                        <a:t>ns</a:t>
                      </a: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61809426"/>
                  </a:ext>
                </a:extLst>
              </a:tr>
              <a:tr h="370840">
                <a:tc>
                  <a:txBody>
                    <a:bodyPr/>
                    <a:lstStyle/>
                    <a:p>
                      <a:r>
                        <a:rPr lang="en-US" sz="2800" b="1" dirty="0"/>
                        <a:t>Self/BLS worker status match</a:t>
                      </a:r>
                    </a:p>
                  </a:txBody>
                  <a:tcPr>
                    <a:lnL w="12700" cap="flat" cmpd="sng" algn="ctr">
                      <a:noFill/>
                      <a:prstDash val="solid"/>
                      <a:round/>
                      <a:headEnd type="none" w="med" len="med"/>
                      <a:tailEnd type="none" w="med" len="med"/>
                    </a:lnL>
                    <a:lnR w="12700" cmpd="sng">
                      <a:noFill/>
                    </a:lnR>
                    <a:lnB w="12700" cap="flat" cmpd="sng" algn="ctr">
                      <a:solidFill>
                        <a:schemeClr val="tx1"/>
                      </a:solidFill>
                      <a:prstDash val="solid"/>
                      <a:round/>
                      <a:headEnd type="none" w="med" len="med"/>
                      <a:tailEnd type="none" w="med" len="med"/>
                    </a:lnB>
                    <a:noFill/>
                  </a:tcPr>
                </a:tc>
                <a:tc>
                  <a:txBody>
                    <a:bodyPr/>
                    <a:lstStyle/>
                    <a:p>
                      <a:pPr algn="ctr"/>
                      <a:r>
                        <a:rPr lang="en-US" sz="2800" dirty="0"/>
                        <a:t>ns</a:t>
                      </a:r>
                    </a:p>
                  </a:txBody>
                  <a:tcPr>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8943427"/>
                  </a:ext>
                </a:extLst>
              </a:tr>
            </a:tbl>
          </a:graphicData>
        </a:graphic>
      </p:graphicFrame>
      <p:sp>
        <p:nvSpPr>
          <p:cNvPr id="3" name="TextBox 2">
            <a:extLst>
              <a:ext uri="{FF2B5EF4-FFF2-40B4-BE49-F238E27FC236}">
                <a16:creationId xmlns:a16="http://schemas.microsoft.com/office/drawing/2014/main" id="{07F0F21D-59CE-4F66-7D8D-6DDB7AAA6957}"/>
              </a:ext>
            </a:extLst>
          </p:cNvPr>
          <p:cNvSpPr txBox="1"/>
          <p:nvPr/>
        </p:nvSpPr>
        <p:spPr>
          <a:xfrm>
            <a:off x="2178809" y="5562278"/>
            <a:ext cx="914400" cy="914400"/>
          </a:xfrm>
          <a:prstGeom prst="rect">
            <a:avLst/>
          </a:prstGeom>
        </p:spPr>
        <p:txBody>
          <a:bodyPr vert="horz" wrap="none" lIns="91440" tIns="45720" rIns="91440" bIns="45720" rtlCol="0" anchor="t">
            <a:normAutofit/>
          </a:bodyPr>
          <a:lstStyle/>
          <a:p>
            <a:pPr>
              <a:spcBef>
                <a:spcPct val="0"/>
              </a:spcBef>
            </a:pPr>
            <a:r>
              <a:rPr lang="en-US" i="1" dirty="0">
                <a:solidFill>
                  <a:srgbClr val="464A6E"/>
                </a:solidFill>
                <a:cs typeface="Tahoma" pitchFamily="34" charset="0"/>
              </a:rPr>
              <a:t>Fisher’s Exact tests using Monte Carlo simulation with 10,000 replicates </a:t>
            </a:r>
            <a:br>
              <a:rPr lang="en-US" i="1" dirty="0">
                <a:solidFill>
                  <a:srgbClr val="464A6E"/>
                </a:solidFill>
                <a:cs typeface="Tahoma" pitchFamily="34" charset="0"/>
              </a:rPr>
            </a:br>
            <a:r>
              <a:rPr lang="en-US" i="1" dirty="0">
                <a:solidFill>
                  <a:srgbClr val="464A6E"/>
                </a:solidFill>
                <a:cs typeface="Tahoma" pitchFamily="34" charset="0"/>
              </a:rPr>
              <a:t>*** p&lt;0.001, ** p&lt;0.01, * p&lt;0.05</a:t>
            </a:r>
            <a:endParaRPr kumimoji="0" lang="en-US" b="0" i="1" u="none" strike="noStrike" kern="1200" cap="none" spc="0" normalizeH="0" baseline="0" noProof="0" dirty="0">
              <a:ln>
                <a:noFill/>
              </a:ln>
              <a:solidFill>
                <a:srgbClr val="464A6E"/>
              </a:solidFill>
              <a:effectLst/>
              <a:uLnTx/>
              <a:uFillTx/>
              <a:ea typeface="+mj-ea"/>
              <a:cs typeface="Tahoma" pitchFamily="34" charset="0"/>
            </a:endParaRPr>
          </a:p>
        </p:txBody>
      </p:sp>
    </p:spTree>
    <p:extLst>
      <p:ext uri="{BB962C8B-B14F-4D97-AF65-F5344CB8AC3E}">
        <p14:creationId xmlns:p14="http://schemas.microsoft.com/office/powerpoint/2010/main" val="1989306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79ACA-A27A-3ADF-FA8A-C682B670115C}"/>
            </a:ext>
          </a:extLst>
        </p:cNvPr>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364045BF-CBE4-3168-D1F6-B4B18981CE6E}"/>
              </a:ext>
            </a:extLst>
          </p:cNvPr>
          <p:cNvGraphicFramePr>
            <a:graphicFrameLocks noGrp="1"/>
          </p:cNvGraphicFramePr>
          <p:nvPr>
            <p:ph idx="1"/>
            <p:extLst>
              <p:ext uri="{D42A27DB-BD31-4B8C-83A1-F6EECF244321}">
                <p14:modId xmlns:p14="http://schemas.microsoft.com/office/powerpoint/2010/main" val="762942284"/>
              </p:ext>
            </p:extLst>
          </p:nvPr>
        </p:nvGraphicFramePr>
        <p:xfrm>
          <a:off x="495301" y="1481138"/>
          <a:ext cx="3721858" cy="399256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5">
            <a:extLst>
              <a:ext uri="{FF2B5EF4-FFF2-40B4-BE49-F238E27FC236}">
                <a16:creationId xmlns:a16="http://schemas.microsoft.com/office/drawing/2014/main" id="{F880BFE2-203C-B901-96EF-FA57F16B34ED}"/>
              </a:ext>
            </a:extLst>
          </p:cNvPr>
          <p:cNvGraphicFramePr>
            <a:graphicFrameLocks/>
          </p:cNvGraphicFramePr>
          <p:nvPr>
            <p:extLst>
              <p:ext uri="{D42A27DB-BD31-4B8C-83A1-F6EECF244321}">
                <p14:modId xmlns:p14="http://schemas.microsoft.com/office/powerpoint/2010/main" val="264082487"/>
              </p:ext>
            </p:extLst>
          </p:nvPr>
        </p:nvGraphicFramePr>
        <p:xfrm>
          <a:off x="4217159" y="1481138"/>
          <a:ext cx="3721858" cy="399256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ontent Placeholder 5">
            <a:extLst>
              <a:ext uri="{FF2B5EF4-FFF2-40B4-BE49-F238E27FC236}">
                <a16:creationId xmlns:a16="http://schemas.microsoft.com/office/drawing/2014/main" id="{37FD9C57-BB86-3C1C-FA59-9033CA38F6C6}"/>
              </a:ext>
            </a:extLst>
          </p:cNvPr>
          <p:cNvGraphicFramePr>
            <a:graphicFrameLocks/>
          </p:cNvGraphicFramePr>
          <p:nvPr>
            <p:extLst>
              <p:ext uri="{D42A27DB-BD31-4B8C-83A1-F6EECF244321}">
                <p14:modId xmlns:p14="http://schemas.microsoft.com/office/powerpoint/2010/main" val="624467964"/>
              </p:ext>
            </p:extLst>
          </p:nvPr>
        </p:nvGraphicFramePr>
        <p:xfrm>
          <a:off x="7939017" y="1481138"/>
          <a:ext cx="3721858" cy="3992562"/>
        </p:xfrm>
        <a:graphic>
          <a:graphicData uri="http://schemas.openxmlformats.org/drawingml/2006/chart">
            <c:chart xmlns:c="http://schemas.openxmlformats.org/drawingml/2006/chart" xmlns:r="http://schemas.openxmlformats.org/officeDocument/2006/relationships" r:id="rId5"/>
          </a:graphicData>
        </a:graphic>
      </p:graphicFrame>
      <p:sp>
        <p:nvSpPr>
          <p:cNvPr id="2" name="Title 1">
            <a:extLst>
              <a:ext uri="{FF2B5EF4-FFF2-40B4-BE49-F238E27FC236}">
                <a16:creationId xmlns:a16="http://schemas.microsoft.com/office/drawing/2014/main" id="{29283DE4-CF40-B5DD-EB28-79DC1A17A50D}"/>
              </a:ext>
            </a:extLst>
          </p:cNvPr>
          <p:cNvSpPr>
            <a:spLocks noGrp="1"/>
          </p:cNvSpPr>
          <p:nvPr>
            <p:ph type="title"/>
          </p:nvPr>
        </p:nvSpPr>
        <p:spPr>
          <a:xfrm>
            <a:off x="495300" y="212966"/>
            <a:ext cx="11201400" cy="804672"/>
          </a:xfrm>
        </p:spPr>
        <p:txBody>
          <a:bodyPr/>
          <a:lstStyle/>
          <a:p>
            <a:r>
              <a:rPr lang="en-US" sz="3600" dirty="0">
                <a:solidFill>
                  <a:schemeClr val="tx1"/>
                </a:solidFill>
              </a:rPr>
              <a:t>How easy or difficult was it for you to answer the questions in this survey?</a:t>
            </a:r>
            <a:endParaRPr lang="en-US" sz="3600" dirty="0"/>
          </a:p>
        </p:txBody>
      </p:sp>
      <p:pic>
        <p:nvPicPr>
          <p:cNvPr id="4" name="Picture 3">
            <a:extLst>
              <a:ext uri="{FF2B5EF4-FFF2-40B4-BE49-F238E27FC236}">
                <a16:creationId xmlns:a16="http://schemas.microsoft.com/office/drawing/2014/main" id="{04F55D9B-3B3D-8CEE-4EEC-7BE78DD3B145}"/>
              </a:ext>
            </a:extLst>
          </p:cNvPr>
          <p:cNvPicPr>
            <a:picLocks noChangeAspect="1"/>
          </p:cNvPicPr>
          <p:nvPr/>
        </p:nvPicPr>
        <p:blipFill>
          <a:blip r:embed="rId6"/>
          <a:srcRect t="1" r="22161" b="-1659"/>
          <a:stretch>
            <a:fillRect/>
          </a:stretch>
        </p:blipFill>
        <p:spPr>
          <a:xfrm>
            <a:off x="2513530" y="5521278"/>
            <a:ext cx="7957825" cy="319084"/>
          </a:xfrm>
          <a:prstGeom prst="rect">
            <a:avLst/>
          </a:prstGeom>
        </p:spPr>
      </p:pic>
      <p:sp>
        <p:nvSpPr>
          <p:cNvPr id="12" name="Left Brace 11">
            <a:extLst>
              <a:ext uri="{FF2B5EF4-FFF2-40B4-BE49-F238E27FC236}">
                <a16:creationId xmlns:a16="http://schemas.microsoft.com/office/drawing/2014/main" id="{B53F4693-94C4-D3C0-ADA7-9834E1AB326F}"/>
              </a:ext>
            </a:extLst>
          </p:cNvPr>
          <p:cNvSpPr/>
          <p:nvPr/>
        </p:nvSpPr>
        <p:spPr>
          <a:xfrm rot="5400000">
            <a:off x="2511205" y="1113585"/>
            <a:ext cx="241300" cy="207607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a:extLst>
              <a:ext uri="{FF2B5EF4-FFF2-40B4-BE49-F238E27FC236}">
                <a16:creationId xmlns:a16="http://schemas.microsoft.com/office/drawing/2014/main" id="{79D52F57-8A67-92EA-1E4D-C7C8819EC4FE}"/>
              </a:ext>
            </a:extLst>
          </p:cNvPr>
          <p:cNvSpPr txBox="1"/>
          <p:nvPr/>
        </p:nvSpPr>
        <p:spPr>
          <a:xfrm>
            <a:off x="2472396" y="1756074"/>
            <a:ext cx="914400" cy="914400"/>
          </a:xfrm>
          <a:prstGeom prst="rect">
            <a:avLst/>
          </a:prstGeom>
        </p:spPr>
        <p:txBody>
          <a:bodyPr vert="horz" wrap="none" lIns="91440" tIns="45720" rIns="91440" bIns="45720" rtlCol="0" anchor="t">
            <a:normAutofit/>
          </a:bodyPr>
          <a:lstStyle/>
          <a:p>
            <a:pPr marL="0" marR="0" indent="0" algn="l" defTabSz="914400" rtl="0" eaLnBrk="1" fontAlgn="auto" latinLnBrk="0" hangingPunct="1">
              <a:lnSpc>
                <a:spcPct val="100000"/>
              </a:lnSpc>
              <a:spcBef>
                <a:spcPct val="0"/>
              </a:spcBef>
              <a:spcAft>
                <a:spcPts val="0"/>
              </a:spcAft>
              <a:buClrTx/>
              <a:buSzTx/>
              <a:buFontTx/>
              <a:buNone/>
              <a:tabLst/>
            </a:pPr>
            <a:r>
              <a:rPr kumimoji="0" lang="en-US" sz="2400" b="0" i="0" u="none" strike="noStrike" kern="1200" cap="none" spc="0" normalizeH="0" baseline="0" noProof="0" dirty="0">
                <a:ln>
                  <a:noFill/>
                </a:ln>
                <a:solidFill>
                  <a:srgbClr val="464A6E"/>
                </a:solidFill>
                <a:effectLst/>
                <a:uLnTx/>
                <a:uFillTx/>
                <a:ea typeface="+mj-ea"/>
                <a:cs typeface="Tahoma" pitchFamily="34" charset="0"/>
              </a:rPr>
              <a:t>*</a:t>
            </a:r>
          </a:p>
        </p:txBody>
      </p:sp>
      <p:sp>
        <p:nvSpPr>
          <p:cNvPr id="16" name="Left Brace 15">
            <a:extLst>
              <a:ext uri="{FF2B5EF4-FFF2-40B4-BE49-F238E27FC236}">
                <a16:creationId xmlns:a16="http://schemas.microsoft.com/office/drawing/2014/main" id="{BB48A395-089C-A751-7C60-BBFED958AC13}"/>
              </a:ext>
            </a:extLst>
          </p:cNvPr>
          <p:cNvSpPr/>
          <p:nvPr/>
        </p:nvSpPr>
        <p:spPr>
          <a:xfrm rot="5400000">
            <a:off x="9871294" y="1061699"/>
            <a:ext cx="241300" cy="207607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TextBox 16">
            <a:extLst>
              <a:ext uri="{FF2B5EF4-FFF2-40B4-BE49-F238E27FC236}">
                <a16:creationId xmlns:a16="http://schemas.microsoft.com/office/drawing/2014/main" id="{B94EC48A-3DCB-48D8-FA56-214F07FF0E6C}"/>
              </a:ext>
            </a:extLst>
          </p:cNvPr>
          <p:cNvSpPr txBox="1"/>
          <p:nvPr/>
        </p:nvSpPr>
        <p:spPr>
          <a:xfrm>
            <a:off x="9754754" y="1751308"/>
            <a:ext cx="914400" cy="914400"/>
          </a:xfrm>
          <a:prstGeom prst="rect">
            <a:avLst/>
          </a:prstGeom>
        </p:spPr>
        <p:txBody>
          <a:bodyPr vert="horz" wrap="none" lIns="91440" tIns="45720" rIns="91440" bIns="45720" rtlCol="0" anchor="t">
            <a:normAutofit/>
          </a:bodyPr>
          <a:lstStyle/>
          <a:p>
            <a:pPr marL="0" marR="0" indent="0" algn="l" defTabSz="914400" rtl="0" eaLnBrk="1" fontAlgn="auto" latinLnBrk="0" hangingPunct="1">
              <a:lnSpc>
                <a:spcPct val="100000"/>
              </a:lnSpc>
              <a:spcBef>
                <a:spcPct val="0"/>
              </a:spcBef>
              <a:spcAft>
                <a:spcPts val="0"/>
              </a:spcAft>
              <a:buClrTx/>
              <a:buSzTx/>
              <a:buFontTx/>
              <a:buNone/>
              <a:tabLst/>
            </a:pPr>
            <a:r>
              <a:rPr kumimoji="0" lang="en-US" sz="2400" b="0" i="0" u="none" strike="noStrike" kern="1200" cap="none" spc="0" normalizeH="0" baseline="0" noProof="0" dirty="0">
                <a:ln>
                  <a:noFill/>
                </a:ln>
                <a:solidFill>
                  <a:srgbClr val="464A6E"/>
                </a:solidFill>
                <a:effectLst/>
                <a:uLnTx/>
                <a:uFillTx/>
                <a:ea typeface="+mj-ea"/>
                <a:cs typeface="Tahoma" pitchFamily="34" charset="0"/>
              </a:rPr>
              <a:t>**</a:t>
            </a:r>
          </a:p>
        </p:txBody>
      </p:sp>
      <p:sp>
        <p:nvSpPr>
          <p:cNvPr id="18" name="Left Brace 17">
            <a:extLst>
              <a:ext uri="{FF2B5EF4-FFF2-40B4-BE49-F238E27FC236}">
                <a16:creationId xmlns:a16="http://schemas.microsoft.com/office/drawing/2014/main" id="{F0957764-8C1D-9C01-CD0B-D02E94652D4D}"/>
              </a:ext>
            </a:extLst>
          </p:cNvPr>
          <p:cNvSpPr/>
          <p:nvPr/>
        </p:nvSpPr>
        <p:spPr>
          <a:xfrm rot="5400000">
            <a:off x="10412116" y="1873416"/>
            <a:ext cx="255404" cy="105410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a:pPr algn="ctr"/>
            <a:endParaRPr lang="en-US"/>
          </a:p>
        </p:txBody>
      </p:sp>
      <p:sp>
        <p:nvSpPr>
          <p:cNvPr id="19" name="TextBox 4">
            <a:extLst>
              <a:ext uri="{FF2B5EF4-FFF2-40B4-BE49-F238E27FC236}">
                <a16:creationId xmlns:a16="http://schemas.microsoft.com/office/drawing/2014/main" id="{20D95D60-E2FD-8F7C-5B67-7E0684ECB81E}"/>
              </a:ext>
            </a:extLst>
          </p:cNvPr>
          <p:cNvSpPr txBox="1"/>
          <p:nvPr/>
        </p:nvSpPr>
        <p:spPr>
          <a:xfrm>
            <a:off x="10308343" y="2023168"/>
            <a:ext cx="914386" cy="669753"/>
          </a:xfrm>
          <a:prstGeom prst="rect">
            <a:avLst/>
          </a:prstGeom>
        </p:spPr>
        <p:txBody>
          <a:bodyPr vert="horz" wrap="none" lIns="91440" tIns="45720" rIns="91440" bIns="45720" rtlCol="0" anchor="t">
            <a:normAutofit/>
          </a:bodyPr>
          <a:lstStyle>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a:pPr marL="0" marR="0" indent="0" algn="l" defTabSz="914400" rtl="0" eaLnBrk="1" fontAlgn="auto" latinLnBrk="0" hangingPunct="1">
              <a:lnSpc>
                <a:spcPct val="100000"/>
              </a:lnSpc>
              <a:spcBef>
                <a:spcPct val="0"/>
              </a:spcBef>
              <a:spcAft>
                <a:spcPts val="0"/>
              </a:spcAft>
              <a:buClrTx/>
              <a:buSzTx/>
              <a:buFontTx/>
              <a:buNone/>
              <a:tabLst/>
            </a:pPr>
            <a:r>
              <a:rPr lang="en-US" sz="2400" dirty="0">
                <a:solidFill>
                  <a:srgbClr val="464A6E"/>
                </a:solidFill>
                <a:ea typeface="+mj-ea"/>
                <a:cs typeface="Tahoma" pitchFamily="34" charset="0"/>
              </a:rPr>
              <a:t> </a:t>
            </a:r>
            <a:r>
              <a:rPr kumimoji="0" lang="en-US" sz="2400" b="0" i="0" u="none" strike="noStrike" kern="1200" cap="none" spc="0" normalizeH="0" baseline="0" noProof="0" dirty="0">
                <a:ln>
                  <a:noFill/>
                </a:ln>
                <a:solidFill>
                  <a:srgbClr val="464A6E"/>
                </a:solidFill>
                <a:effectLst/>
                <a:uLnTx/>
                <a:uFillTx/>
                <a:ea typeface="+mj-ea"/>
                <a:cs typeface="Tahoma" pitchFamily="34" charset="0"/>
              </a:rPr>
              <a:t>*</a:t>
            </a:r>
          </a:p>
        </p:txBody>
      </p:sp>
      <p:sp>
        <p:nvSpPr>
          <p:cNvPr id="20" name="TextBox 19">
            <a:extLst>
              <a:ext uri="{FF2B5EF4-FFF2-40B4-BE49-F238E27FC236}">
                <a16:creationId xmlns:a16="http://schemas.microsoft.com/office/drawing/2014/main" id="{74BC58B9-EB95-10C5-851B-9CA579283685}"/>
              </a:ext>
            </a:extLst>
          </p:cNvPr>
          <p:cNvSpPr txBox="1"/>
          <p:nvPr/>
        </p:nvSpPr>
        <p:spPr>
          <a:xfrm>
            <a:off x="676893" y="5778502"/>
            <a:ext cx="914400" cy="914400"/>
          </a:xfrm>
          <a:prstGeom prst="rect">
            <a:avLst/>
          </a:prstGeom>
        </p:spPr>
        <p:txBody>
          <a:bodyPr vert="horz" wrap="none" lIns="91440" tIns="45720" rIns="91440" bIns="45720" rtlCol="0" anchor="t">
            <a:normAutofit/>
          </a:bodyPr>
          <a:lstStyle/>
          <a:p>
            <a:pPr>
              <a:spcBef>
                <a:spcPct val="0"/>
              </a:spcBef>
            </a:pPr>
            <a:r>
              <a:rPr lang="en-US" i="1" dirty="0">
                <a:solidFill>
                  <a:srgbClr val="464A6E"/>
                </a:solidFill>
                <a:cs typeface="Tahoma" pitchFamily="34" charset="0"/>
              </a:rPr>
              <a:t>Fisher’s Exact tests using Monte Carlo simulation with 10,000 replicates </a:t>
            </a:r>
            <a:br>
              <a:rPr lang="en-US" i="1" dirty="0">
                <a:solidFill>
                  <a:srgbClr val="464A6E"/>
                </a:solidFill>
                <a:cs typeface="Tahoma" pitchFamily="34" charset="0"/>
              </a:rPr>
            </a:br>
            <a:r>
              <a:rPr lang="en-US" i="1" dirty="0">
                <a:solidFill>
                  <a:srgbClr val="464A6E"/>
                </a:solidFill>
                <a:cs typeface="Tahoma" pitchFamily="34" charset="0"/>
              </a:rPr>
              <a:t>*** p&lt;0.001, ** p&lt;0.01, * p&lt;0.05</a:t>
            </a:r>
            <a:endParaRPr kumimoji="0" lang="en-US" b="0" i="1" u="none" strike="noStrike" kern="1200" cap="none" spc="0" normalizeH="0" baseline="0" noProof="0" dirty="0">
              <a:ln>
                <a:noFill/>
              </a:ln>
              <a:solidFill>
                <a:srgbClr val="464A6E"/>
              </a:solidFill>
              <a:effectLst/>
              <a:uLnTx/>
              <a:uFillTx/>
              <a:ea typeface="+mj-ea"/>
              <a:cs typeface="Tahoma" pitchFamily="34" charset="0"/>
            </a:endParaRPr>
          </a:p>
        </p:txBody>
      </p:sp>
    </p:spTree>
    <p:extLst>
      <p:ext uri="{BB962C8B-B14F-4D97-AF65-F5344CB8AC3E}">
        <p14:creationId xmlns:p14="http://schemas.microsoft.com/office/powerpoint/2010/main" val="465600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94C19-E680-D702-70D7-658FFF5F45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8046B9-A648-36AE-6A9F-251D0AAA376D}"/>
              </a:ext>
            </a:extLst>
          </p:cNvPr>
          <p:cNvSpPr>
            <a:spLocks noGrp="1"/>
          </p:cNvSpPr>
          <p:nvPr>
            <p:ph type="title"/>
          </p:nvPr>
        </p:nvSpPr>
        <p:spPr>
          <a:xfrm>
            <a:off x="335665" y="457200"/>
            <a:ext cx="11563109" cy="804672"/>
          </a:xfrm>
        </p:spPr>
        <p:txBody>
          <a:bodyPr/>
          <a:lstStyle/>
          <a:p>
            <a:r>
              <a:rPr lang="en-US" dirty="0"/>
              <a:t>Difficulty and Demographic/Labor Force Factors </a:t>
            </a:r>
            <a:br>
              <a:rPr lang="en-US" dirty="0"/>
            </a:br>
            <a:endParaRPr lang="en-US" dirty="0"/>
          </a:p>
        </p:txBody>
      </p:sp>
      <p:graphicFrame>
        <p:nvGraphicFramePr>
          <p:cNvPr id="4" name="Content Placeholder 3">
            <a:extLst>
              <a:ext uri="{FF2B5EF4-FFF2-40B4-BE49-F238E27FC236}">
                <a16:creationId xmlns:a16="http://schemas.microsoft.com/office/drawing/2014/main" id="{91A9090E-9572-7BBA-279B-1EDDD1E63AC8}"/>
              </a:ext>
            </a:extLst>
          </p:cNvPr>
          <p:cNvGraphicFramePr>
            <a:graphicFrameLocks noGrp="1"/>
          </p:cNvGraphicFramePr>
          <p:nvPr>
            <p:ph idx="1"/>
            <p:extLst>
              <p:ext uri="{D42A27DB-BD31-4B8C-83A1-F6EECF244321}">
                <p14:modId xmlns:p14="http://schemas.microsoft.com/office/powerpoint/2010/main" val="1242509296"/>
              </p:ext>
            </p:extLst>
          </p:nvPr>
        </p:nvGraphicFramePr>
        <p:xfrm>
          <a:off x="2178809" y="1935158"/>
          <a:ext cx="7834382" cy="3627120"/>
        </p:xfrm>
        <a:graphic>
          <a:graphicData uri="http://schemas.openxmlformats.org/drawingml/2006/table">
            <a:tbl>
              <a:tblPr>
                <a:tableStyleId>{5C22544A-7EE6-4342-B048-85BDC9FD1C3A}</a:tableStyleId>
              </a:tblPr>
              <a:tblGrid>
                <a:gridCol w="4503762">
                  <a:extLst>
                    <a:ext uri="{9D8B030D-6E8A-4147-A177-3AD203B41FA5}">
                      <a16:colId xmlns:a16="http://schemas.microsoft.com/office/drawing/2014/main" val="454432544"/>
                    </a:ext>
                  </a:extLst>
                </a:gridCol>
                <a:gridCol w="1119116">
                  <a:extLst>
                    <a:ext uri="{9D8B030D-6E8A-4147-A177-3AD203B41FA5}">
                      <a16:colId xmlns:a16="http://schemas.microsoft.com/office/drawing/2014/main" val="684945457"/>
                    </a:ext>
                  </a:extLst>
                </a:gridCol>
                <a:gridCol w="1091821">
                  <a:extLst>
                    <a:ext uri="{9D8B030D-6E8A-4147-A177-3AD203B41FA5}">
                      <a16:colId xmlns:a16="http://schemas.microsoft.com/office/drawing/2014/main" val="1090745703"/>
                    </a:ext>
                  </a:extLst>
                </a:gridCol>
                <a:gridCol w="1119683">
                  <a:extLst>
                    <a:ext uri="{9D8B030D-6E8A-4147-A177-3AD203B41FA5}">
                      <a16:colId xmlns:a16="http://schemas.microsoft.com/office/drawing/2014/main" val="1731463237"/>
                    </a:ext>
                  </a:extLst>
                </a:gridCol>
              </a:tblGrid>
              <a:tr h="370840">
                <a:tc>
                  <a:txBody>
                    <a:bodyPr/>
                    <a:lstStyle/>
                    <a:p>
                      <a:r>
                        <a:rPr lang="en-US" sz="2800" b="1" dirty="0"/>
                        <a:t>Difficulty</a:t>
                      </a: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b="1" dirty="0"/>
                        <a:t>MIS-2</a:t>
                      </a:r>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b="1" dirty="0"/>
                        <a:t>MIS-3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b="1" dirty="0"/>
                        <a:t>MIS-4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7635166"/>
                  </a:ext>
                </a:extLst>
              </a:tr>
              <a:tr h="370840">
                <a:tc>
                  <a:txBody>
                    <a:bodyPr/>
                    <a:lstStyle/>
                    <a:p>
                      <a:r>
                        <a:rPr lang="en-US" sz="2800" b="1" dirty="0"/>
                        <a:t>Household size</a:t>
                      </a: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noFill/>
                  </a:tcPr>
                </a:tc>
                <a:tc>
                  <a:txBody>
                    <a:bodyPr/>
                    <a:lstStyle/>
                    <a:p>
                      <a:pPr algn="ctr"/>
                      <a:r>
                        <a:rPr lang="en-US" sz="2800" dirty="0"/>
                        <a:t>ns</a:t>
                      </a:r>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2800"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81780320"/>
                  </a:ext>
                </a:extLst>
              </a:tr>
              <a:tr h="370840">
                <a:tc>
                  <a:txBody>
                    <a:bodyPr/>
                    <a:lstStyle/>
                    <a:p>
                      <a:r>
                        <a:rPr lang="en-US" sz="2800" b="1" dirty="0"/>
                        <a:t>Education</a:t>
                      </a:r>
                    </a:p>
                  </a:txBody>
                  <a:tcPr>
                    <a:lnL w="12700" cap="flat" cmpd="sng" algn="ctr">
                      <a:noFill/>
                      <a:prstDash val="solid"/>
                      <a:round/>
                      <a:headEnd type="none" w="med" len="med"/>
                      <a:tailEnd type="none" w="med" len="med"/>
                    </a:lnL>
                    <a:lnR w="12700" cmpd="sng">
                      <a:noFill/>
                    </a:lnR>
                    <a:noFill/>
                  </a:tcPr>
                </a:tc>
                <a:tc>
                  <a:txBody>
                    <a:bodyPr/>
                    <a:lstStyle/>
                    <a:p>
                      <a:pPr algn="ctr"/>
                      <a:r>
                        <a:rPr lang="en-US" sz="2800" dirty="0"/>
                        <a:t>ns</a:t>
                      </a: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41074833"/>
                  </a:ext>
                </a:extLst>
              </a:tr>
              <a:tr h="370840">
                <a:tc>
                  <a:txBody>
                    <a:bodyPr/>
                    <a:lstStyle/>
                    <a:p>
                      <a:r>
                        <a:rPr lang="en-US" sz="2800" b="1" dirty="0"/>
                        <a:t>Age category</a:t>
                      </a:r>
                    </a:p>
                  </a:txBody>
                  <a:tcPr>
                    <a:lnL w="12700" cap="flat" cmpd="sng" algn="ctr">
                      <a:noFill/>
                      <a:prstDash val="solid"/>
                      <a:round/>
                      <a:headEnd type="none" w="med" len="med"/>
                      <a:tailEnd type="none" w="med" len="med"/>
                    </a:lnL>
                    <a:lnR w="12700" cmpd="sng">
                      <a:noFill/>
                    </a:lnR>
                    <a:noFill/>
                  </a:tcPr>
                </a:tc>
                <a:tc>
                  <a:txBody>
                    <a:bodyPr/>
                    <a:lstStyle/>
                    <a:p>
                      <a:pPr algn="ctr"/>
                      <a:r>
                        <a:rPr lang="en-US" sz="2800" dirty="0"/>
                        <a:t>ns</a:t>
                      </a: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13539804"/>
                  </a:ext>
                </a:extLst>
              </a:tr>
              <a:tr h="370840">
                <a:tc>
                  <a:txBody>
                    <a:bodyPr/>
                    <a:lstStyle/>
                    <a:p>
                      <a:r>
                        <a:rPr lang="en-US" sz="2800" b="1" dirty="0"/>
                        <a:t>Business ownership</a:t>
                      </a:r>
                    </a:p>
                  </a:txBody>
                  <a:tcPr>
                    <a:lnL w="12700" cap="flat" cmpd="sng" algn="ctr">
                      <a:noFill/>
                      <a:prstDash val="solid"/>
                      <a:round/>
                      <a:headEnd type="none" w="med" len="med"/>
                      <a:tailEnd type="none" w="med" len="med"/>
                    </a:lnL>
                    <a:lnR w="12700" cmpd="sng">
                      <a:noFill/>
                    </a:lnR>
                    <a:noFill/>
                  </a:tcPr>
                </a:tc>
                <a:tc>
                  <a:txBody>
                    <a:bodyPr/>
                    <a:lstStyle/>
                    <a:p>
                      <a:pPr algn="ctr"/>
                      <a:r>
                        <a:rPr lang="en-US" sz="2800" dirty="0"/>
                        <a:t>***</a:t>
                      </a: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17945422"/>
                  </a:ext>
                </a:extLst>
              </a:tr>
              <a:tr h="370840">
                <a:tc>
                  <a:txBody>
                    <a:bodyPr/>
                    <a:lstStyle/>
                    <a:p>
                      <a:r>
                        <a:rPr lang="en-US" sz="2800" b="1" dirty="0"/>
                        <a:t>Worker status</a:t>
                      </a:r>
                    </a:p>
                  </a:txBody>
                  <a:tcPr>
                    <a:lnL w="12700" cap="flat" cmpd="sng" algn="ctr">
                      <a:noFill/>
                      <a:prstDash val="solid"/>
                      <a:round/>
                      <a:headEnd type="none" w="med" len="med"/>
                      <a:tailEnd type="none" w="med" len="med"/>
                    </a:lnL>
                    <a:lnR w="12700" cmpd="sng">
                      <a:noFill/>
                    </a:lnR>
                    <a:noFill/>
                  </a:tcPr>
                </a:tc>
                <a:tc>
                  <a:txBody>
                    <a:bodyPr/>
                    <a:lstStyle/>
                    <a:p>
                      <a:pPr algn="ctr"/>
                      <a:r>
                        <a:rPr lang="en-US" sz="2800" dirty="0"/>
                        <a:t>ns</a:t>
                      </a: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61809426"/>
                  </a:ext>
                </a:extLst>
              </a:tr>
              <a:tr h="370840">
                <a:tc>
                  <a:txBody>
                    <a:bodyPr/>
                    <a:lstStyle/>
                    <a:p>
                      <a:r>
                        <a:rPr lang="en-US" sz="2800" b="1" dirty="0"/>
                        <a:t>Self/BLS worker status match</a:t>
                      </a:r>
                    </a:p>
                  </a:txBody>
                  <a:tcPr>
                    <a:lnL w="12700" cap="flat" cmpd="sng" algn="ctr">
                      <a:noFill/>
                      <a:prstDash val="solid"/>
                      <a:round/>
                      <a:headEnd type="none" w="med" len="med"/>
                      <a:tailEnd type="none" w="med" len="med"/>
                    </a:lnL>
                    <a:lnR w="12700" cmpd="sng">
                      <a:noFill/>
                    </a:lnR>
                    <a:lnB w="12700" cap="flat" cmpd="sng" algn="ctr">
                      <a:solidFill>
                        <a:schemeClr val="tx1"/>
                      </a:solidFill>
                      <a:prstDash val="solid"/>
                      <a:round/>
                      <a:headEnd type="none" w="med" len="med"/>
                      <a:tailEnd type="none" w="med" len="med"/>
                    </a:lnB>
                    <a:noFill/>
                  </a:tcPr>
                </a:tc>
                <a:tc>
                  <a:txBody>
                    <a:bodyPr/>
                    <a:lstStyle/>
                    <a:p>
                      <a:pPr algn="ctr"/>
                      <a:r>
                        <a:rPr lang="en-US" sz="2800" dirty="0"/>
                        <a:t>ns</a:t>
                      </a:r>
                    </a:p>
                  </a:txBody>
                  <a:tcPr>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8943427"/>
                  </a:ext>
                </a:extLst>
              </a:tr>
            </a:tbl>
          </a:graphicData>
        </a:graphic>
      </p:graphicFrame>
      <p:sp>
        <p:nvSpPr>
          <p:cNvPr id="3" name="TextBox 2">
            <a:extLst>
              <a:ext uri="{FF2B5EF4-FFF2-40B4-BE49-F238E27FC236}">
                <a16:creationId xmlns:a16="http://schemas.microsoft.com/office/drawing/2014/main" id="{4EBD2561-C7AF-66E0-203D-45EE280F1249}"/>
              </a:ext>
            </a:extLst>
          </p:cNvPr>
          <p:cNvSpPr txBox="1"/>
          <p:nvPr/>
        </p:nvSpPr>
        <p:spPr>
          <a:xfrm>
            <a:off x="2178809" y="5562278"/>
            <a:ext cx="914400" cy="899477"/>
          </a:xfrm>
          <a:prstGeom prst="rect">
            <a:avLst/>
          </a:prstGeom>
        </p:spPr>
        <p:txBody>
          <a:bodyPr vert="horz" wrap="none" lIns="91440" tIns="45720" rIns="91440" bIns="45720" rtlCol="0" anchor="t">
            <a:normAutofit/>
          </a:bodyPr>
          <a:lstStyle/>
          <a:p>
            <a:pPr>
              <a:spcBef>
                <a:spcPct val="0"/>
              </a:spcBef>
            </a:pPr>
            <a:r>
              <a:rPr lang="en-US" i="1" dirty="0">
                <a:solidFill>
                  <a:srgbClr val="464A6E"/>
                </a:solidFill>
                <a:cs typeface="Tahoma" pitchFamily="34" charset="0"/>
              </a:rPr>
              <a:t>Fisher’s Exact tests using Monte Carlo simulation with 10,000 replicates </a:t>
            </a:r>
            <a:br>
              <a:rPr lang="en-US" i="1" dirty="0">
                <a:solidFill>
                  <a:srgbClr val="464A6E"/>
                </a:solidFill>
                <a:cs typeface="Tahoma" pitchFamily="34" charset="0"/>
              </a:rPr>
            </a:br>
            <a:r>
              <a:rPr lang="en-US" i="1" dirty="0">
                <a:solidFill>
                  <a:srgbClr val="464A6E"/>
                </a:solidFill>
                <a:cs typeface="Tahoma" pitchFamily="34" charset="0"/>
              </a:rPr>
              <a:t>*** p&lt;0.001, ** p&lt;0.01, * p&lt;0.05</a:t>
            </a:r>
            <a:endParaRPr kumimoji="0" lang="en-US" b="0" i="1" u="none" strike="noStrike" kern="1200" cap="none" spc="0" normalizeH="0" baseline="0" noProof="0" dirty="0">
              <a:ln>
                <a:noFill/>
              </a:ln>
              <a:solidFill>
                <a:srgbClr val="464A6E"/>
              </a:solidFill>
              <a:effectLst/>
              <a:uLnTx/>
              <a:uFillTx/>
              <a:ea typeface="+mj-ea"/>
              <a:cs typeface="Tahoma" pitchFamily="34" charset="0"/>
            </a:endParaRPr>
          </a:p>
        </p:txBody>
      </p:sp>
    </p:spTree>
    <p:extLst>
      <p:ext uri="{BB962C8B-B14F-4D97-AF65-F5344CB8AC3E}">
        <p14:creationId xmlns:p14="http://schemas.microsoft.com/office/powerpoint/2010/main" val="1582149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699C4-943D-A467-89E3-93471A02B0E7}"/>
              </a:ext>
            </a:extLst>
          </p:cNvPr>
          <p:cNvSpPr>
            <a:spLocks noGrp="1"/>
          </p:cNvSpPr>
          <p:nvPr>
            <p:ph type="title"/>
          </p:nvPr>
        </p:nvSpPr>
        <p:spPr/>
        <p:txBody>
          <a:bodyPr/>
          <a:lstStyle/>
          <a:p>
            <a:r>
              <a:rPr lang="en-US" dirty="0"/>
              <a:t>Predicting Response</a:t>
            </a:r>
          </a:p>
        </p:txBody>
      </p:sp>
      <p:sp>
        <p:nvSpPr>
          <p:cNvPr id="3" name="Content Placeholder 2">
            <a:extLst>
              <a:ext uri="{FF2B5EF4-FFF2-40B4-BE49-F238E27FC236}">
                <a16:creationId xmlns:a16="http://schemas.microsoft.com/office/drawing/2014/main" id="{E3AE6A6F-26BF-2C09-74C3-EF31B75F8425}"/>
              </a:ext>
            </a:extLst>
          </p:cNvPr>
          <p:cNvSpPr>
            <a:spLocks noGrp="1"/>
          </p:cNvSpPr>
          <p:nvPr>
            <p:ph idx="1"/>
          </p:nvPr>
        </p:nvSpPr>
        <p:spPr/>
        <p:txBody>
          <a:bodyPr/>
          <a:lstStyle/>
          <a:p>
            <a:r>
              <a:rPr lang="en-US" dirty="0"/>
              <a:t>Binomial logistic regression using MLE</a:t>
            </a:r>
          </a:p>
          <a:p>
            <a:r>
              <a:rPr lang="en-US" dirty="0"/>
              <a:t>Python </a:t>
            </a:r>
            <a:r>
              <a:rPr lang="en-US" dirty="0" err="1"/>
              <a:t>statsmodels</a:t>
            </a:r>
            <a:r>
              <a:rPr lang="en-US" dirty="0"/>
              <a:t> library</a:t>
            </a:r>
          </a:p>
          <a:p>
            <a:r>
              <a:rPr lang="en-US" dirty="0"/>
              <a:t>Dependent variable: Respond in the next MIS (1) or not (0)</a:t>
            </a:r>
          </a:p>
          <a:p>
            <a:r>
              <a:rPr lang="en-US" dirty="0"/>
              <a:t>Predictors limited to measures available for both CAPI and Web</a:t>
            </a:r>
          </a:p>
          <a:p>
            <a:r>
              <a:rPr lang="en-US" dirty="0"/>
              <a:t>MIS-2 to 3 </a:t>
            </a:r>
          </a:p>
          <a:p>
            <a:pPr lvl="1">
              <a:spcBef>
                <a:spcPct val="0"/>
              </a:spcBef>
            </a:pPr>
            <a:r>
              <a:rPr lang="en-US" dirty="0"/>
              <a:t>Pseudo </a:t>
            </a:r>
            <a:r>
              <a:rPr lang="en-US" i="1" dirty="0"/>
              <a:t>R</a:t>
            </a:r>
            <a:r>
              <a:rPr lang="en-US" i="1" baseline="30000" dirty="0"/>
              <a:t>2</a:t>
            </a:r>
            <a:r>
              <a:rPr lang="en-US" dirty="0"/>
              <a:t>=0.05</a:t>
            </a:r>
          </a:p>
          <a:p>
            <a:pPr lvl="1">
              <a:spcBef>
                <a:spcPct val="0"/>
              </a:spcBef>
            </a:pPr>
            <a:r>
              <a:rPr lang="en-US" i="1" dirty="0"/>
              <a:t>X</a:t>
            </a:r>
            <a:r>
              <a:rPr lang="en-US" baseline="30000" dirty="0"/>
              <a:t>2</a:t>
            </a:r>
            <a:r>
              <a:rPr lang="en-US" dirty="0"/>
              <a:t>(12, </a:t>
            </a:r>
            <a:r>
              <a:rPr lang="en-US" i="1" dirty="0"/>
              <a:t>N</a:t>
            </a:r>
            <a:r>
              <a:rPr lang="en-US" dirty="0"/>
              <a:t>=900)=41.96, </a:t>
            </a:r>
            <a:r>
              <a:rPr lang="en-US" i="1" dirty="0"/>
              <a:t>p</a:t>
            </a:r>
            <a:r>
              <a:rPr lang="en-US" dirty="0"/>
              <a:t>&lt;.001</a:t>
            </a:r>
          </a:p>
          <a:p>
            <a:endParaRPr lang="en-US" dirty="0"/>
          </a:p>
          <a:p>
            <a:endParaRPr lang="en-US" dirty="0"/>
          </a:p>
        </p:txBody>
      </p:sp>
      <p:sp>
        <p:nvSpPr>
          <p:cNvPr id="5" name="TextBox 4">
            <a:extLst>
              <a:ext uri="{FF2B5EF4-FFF2-40B4-BE49-F238E27FC236}">
                <a16:creationId xmlns:a16="http://schemas.microsoft.com/office/drawing/2014/main" id="{9BC47AEB-6566-7470-1701-9EDCF2BA3DBB}"/>
              </a:ext>
            </a:extLst>
          </p:cNvPr>
          <p:cNvSpPr txBox="1"/>
          <p:nvPr/>
        </p:nvSpPr>
        <p:spPr>
          <a:xfrm>
            <a:off x="8878658" y="5224272"/>
            <a:ext cx="914400" cy="1447461"/>
          </a:xfrm>
          <a:prstGeom prst="rect">
            <a:avLst/>
          </a:prstGeom>
        </p:spPr>
        <p:txBody>
          <a:bodyPr vert="horz" wrap="none" lIns="91440" tIns="45720" rIns="91440" bIns="45720" rtlCol="0" anchor="t">
            <a:normAutofit/>
          </a:bodyPr>
          <a:lstStyle/>
          <a:p>
            <a:pPr>
              <a:spcBef>
                <a:spcPct val="0"/>
              </a:spcBef>
            </a:pPr>
            <a:endParaRPr kumimoji="0" lang="en-US" b="0" i="1" u="none" strike="noStrike" kern="1200" cap="none" spc="0" normalizeH="0" baseline="0" noProof="0" dirty="0">
              <a:ln>
                <a:noFill/>
              </a:ln>
              <a:solidFill>
                <a:srgbClr val="464A6E"/>
              </a:solidFill>
              <a:effectLst/>
              <a:uLnTx/>
              <a:uFillTx/>
              <a:ea typeface="+mj-ea"/>
              <a:cs typeface="Tahoma" pitchFamily="34" charset="0"/>
            </a:endParaRPr>
          </a:p>
        </p:txBody>
      </p:sp>
      <p:sp>
        <p:nvSpPr>
          <p:cNvPr id="4" name="Content Placeholder 2">
            <a:extLst>
              <a:ext uri="{FF2B5EF4-FFF2-40B4-BE49-F238E27FC236}">
                <a16:creationId xmlns:a16="http://schemas.microsoft.com/office/drawing/2014/main" id="{7083195B-1FC5-7EA0-1079-1120FC8610D4}"/>
              </a:ext>
            </a:extLst>
          </p:cNvPr>
          <p:cNvSpPr txBox="1">
            <a:spLocks/>
          </p:cNvSpPr>
          <p:nvPr/>
        </p:nvSpPr>
        <p:spPr bwMode="auto">
          <a:xfrm>
            <a:off x="5875107" y="4108832"/>
            <a:ext cx="6921501" cy="208453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CE1126"/>
              </a:buClr>
              <a:buSzPct val="90000"/>
              <a:buFont typeface="Wingdings" pitchFamily="2" charset="2"/>
              <a:buChar char=""/>
              <a:defRPr sz="3200" kern="1200" baseline="0">
                <a:solidFill>
                  <a:srgbClr val="192168"/>
                </a:solidFill>
                <a:latin typeface="Calibri" panose="020F0502020204030204" pitchFamily="34" charset="0"/>
                <a:ea typeface="+mn-ea"/>
                <a:cs typeface="Calibri" panose="020F0502020204030204" pitchFamily="34" charset="0"/>
              </a:defRPr>
            </a:lvl1pPr>
            <a:lvl2pPr marL="742950" indent="-285750" algn="l" rtl="0" eaLnBrk="0" fontAlgn="base" hangingPunct="0">
              <a:spcBef>
                <a:spcPct val="20000"/>
              </a:spcBef>
              <a:spcAft>
                <a:spcPct val="0"/>
              </a:spcAft>
              <a:buClr>
                <a:srgbClr val="CE1126"/>
              </a:buClr>
              <a:buSzPct val="90000"/>
              <a:buFont typeface="Wingdings 3" pitchFamily="18" charset="2"/>
              <a:buChar char=""/>
              <a:defRPr sz="2800" kern="1200">
                <a:solidFill>
                  <a:srgbClr val="192168"/>
                </a:solidFill>
                <a:latin typeface="Calibri" panose="020F0502020204030204" pitchFamily="34" charset="0"/>
                <a:ea typeface="+mn-ea"/>
                <a:cs typeface="Calibri" panose="020F0502020204030204" pitchFamily="34" charset="0"/>
              </a:defRPr>
            </a:lvl2pPr>
            <a:lvl3pPr marL="1143000" indent="-228600" algn="l" rtl="0" eaLnBrk="0" fontAlgn="base" hangingPunct="0">
              <a:spcBef>
                <a:spcPct val="20000"/>
              </a:spcBef>
              <a:spcAft>
                <a:spcPct val="0"/>
              </a:spcAft>
              <a:buClr>
                <a:srgbClr val="CE1126"/>
              </a:buClr>
              <a:buSzPct val="90000"/>
              <a:buFont typeface="Calibri" pitchFamily="34" charset="0"/>
              <a:buChar char="–"/>
              <a:defRPr sz="2400" kern="1200">
                <a:solidFill>
                  <a:srgbClr val="192168"/>
                </a:solidFill>
                <a:latin typeface="Calibri" panose="020F0502020204030204" pitchFamily="34" charset="0"/>
                <a:ea typeface="+mn-ea"/>
                <a:cs typeface="Calibri" panose="020F0502020204030204" pitchFamily="34" charset="0"/>
              </a:defRPr>
            </a:lvl3pPr>
            <a:lvl4pPr marL="1600200" indent="-228600" algn="l" rtl="0" eaLnBrk="0" fontAlgn="base" hangingPunct="0">
              <a:spcBef>
                <a:spcPct val="20000"/>
              </a:spcBef>
              <a:spcAft>
                <a:spcPct val="0"/>
              </a:spcAft>
              <a:buClr>
                <a:srgbClr val="CE1126"/>
              </a:buClr>
              <a:buSzPct val="90000"/>
              <a:buFont typeface="Arial" charset="0"/>
              <a:buChar char="•"/>
              <a:defRPr sz="2000" kern="1200">
                <a:solidFill>
                  <a:srgbClr val="192168"/>
                </a:solidFill>
                <a:latin typeface="Calibri" panose="020F0502020204030204" pitchFamily="34" charset="0"/>
                <a:ea typeface="+mn-ea"/>
                <a:cs typeface="Calibri" panose="020F0502020204030204" pitchFamily="34" charset="0"/>
              </a:defRPr>
            </a:lvl4pPr>
            <a:lvl5pPr marL="1828800" indent="0" algn="l" rtl="0" eaLnBrk="0" fontAlgn="base" hangingPunct="0">
              <a:spcBef>
                <a:spcPct val="20000"/>
              </a:spcBef>
              <a:spcAft>
                <a:spcPct val="0"/>
              </a:spcAft>
              <a:buClr>
                <a:srgbClr val="CE1126"/>
              </a:buClr>
              <a:buFont typeface="Wingdings" pitchFamily="2" charset="2"/>
              <a:buNone/>
              <a:defRPr sz="2000" kern="1200">
                <a:solidFill>
                  <a:srgbClr val="000000"/>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9pPr>
          </a:lstStyle>
          <a:p>
            <a:r>
              <a:rPr lang="en-US" dirty="0"/>
              <a:t>MIS-3 to 4</a:t>
            </a:r>
          </a:p>
          <a:p>
            <a:pPr lvl="1">
              <a:spcBef>
                <a:spcPct val="0"/>
              </a:spcBef>
            </a:pPr>
            <a:r>
              <a:rPr lang="en-US"/>
              <a:t>Pseudo </a:t>
            </a:r>
            <a:r>
              <a:rPr lang="en-US" i="1"/>
              <a:t>R</a:t>
            </a:r>
            <a:r>
              <a:rPr lang="en-US" i="1" baseline="30000"/>
              <a:t>2</a:t>
            </a:r>
            <a:r>
              <a:rPr lang="en-US"/>
              <a:t>=0.04</a:t>
            </a:r>
            <a:endParaRPr lang="en-US" dirty="0"/>
          </a:p>
          <a:p>
            <a:pPr lvl="1">
              <a:spcBef>
                <a:spcPct val="0"/>
              </a:spcBef>
            </a:pPr>
            <a:r>
              <a:rPr lang="en-US" i="1" dirty="0"/>
              <a:t>X</a:t>
            </a:r>
            <a:r>
              <a:rPr lang="en-US" baseline="30000" dirty="0"/>
              <a:t>2</a:t>
            </a:r>
            <a:r>
              <a:rPr lang="en-US" dirty="0"/>
              <a:t>(12, </a:t>
            </a:r>
            <a:r>
              <a:rPr lang="en-US" i="1" dirty="0"/>
              <a:t>N</a:t>
            </a:r>
            <a:r>
              <a:rPr lang="en-US" dirty="0"/>
              <a:t>=750)=31.42, </a:t>
            </a:r>
            <a:r>
              <a:rPr lang="en-US" i="1" dirty="0"/>
              <a:t>p</a:t>
            </a:r>
            <a:r>
              <a:rPr lang="en-US" dirty="0"/>
              <a:t>&lt;.002</a:t>
            </a:r>
          </a:p>
          <a:p>
            <a:endParaRPr lang="en-US" dirty="0"/>
          </a:p>
          <a:p>
            <a:endParaRPr lang="en-US" dirty="0"/>
          </a:p>
        </p:txBody>
      </p:sp>
    </p:spTree>
    <p:extLst>
      <p:ext uri="{BB962C8B-B14F-4D97-AF65-F5344CB8AC3E}">
        <p14:creationId xmlns:p14="http://schemas.microsoft.com/office/powerpoint/2010/main" val="369943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94D8-CE71-272E-7100-9AA602ADE6FC}"/>
              </a:ext>
            </a:extLst>
          </p:cNvPr>
          <p:cNvSpPr>
            <a:spLocks noGrp="1"/>
          </p:cNvSpPr>
          <p:nvPr>
            <p:ph type="title"/>
          </p:nvPr>
        </p:nvSpPr>
        <p:spPr/>
        <p:txBody>
          <a:bodyPr/>
          <a:lstStyle/>
          <a:p>
            <a:r>
              <a:rPr lang="en-US" dirty="0"/>
              <a:t>Selected Predictors of Response in Next MIS</a:t>
            </a:r>
          </a:p>
        </p:txBody>
      </p:sp>
      <p:graphicFrame>
        <p:nvGraphicFramePr>
          <p:cNvPr id="3" name="Content Placeholder 3">
            <a:extLst>
              <a:ext uri="{FF2B5EF4-FFF2-40B4-BE49-F238E27FC236}">
                <a16:creationId xmlns:a16="http://schemas.microsoft.com/office/drawing/2014/main" id="{58657A60-6510-BD76-2868-0425416CDA3C}"/>
              </a:ext>
            </a:extLst>
          </p:cNvPr>
          <p:cNvGraphicFramePr>
            <a:graphicFrameLocks/>
          </p:cNvGraphicFramePr>
          <p:nvPr>
            <p:extLst>
              <p:ext uri="{D42A27DB-BD31-4B8C-83A1-F6EECF244321}">
                <p14:modId xmlns:p14="http://schemas.microsoft.com/office/powerpoint/2010/main" val="2786772661"/>
              </p:ext>
            </p:extLst>
          </p:nvPr>
        </p:nvGraphicFramePr>
        <p:xfrm>
          <a:off x="620486" y="1783080"/>
          <a:ext cx="7576457" cy="4114800"/>
        </p:xfrm>
        <a:graphic>
          <a:graphicData uri="http://schemas.openxmlformats.org/drawingml/2006/table">
            <a:tbl>
              <a:tblPr>
                <a:tableStyleId>{5C22544A-7EE6-4342-B048-85BDC9FD1C3A}</a:tableStyleId>
              </a:tblPr>
              <a:tblGrid>
                <a:gridCol w="3969506">
                  <a:extLst>
                    <a:ext uri="{9D8B030D-6E8A-4147-A177-3AD203B41FA5}">
                      <a16:colId xmlns:a16="http://schemas.microsoft.com/office/drawing/2014/main" val="454432544"/>
                    </a:ext>
                  </a:extLst>
                </a:gridCol>
                <a:gridCol w="1353608">
                  <a:extLst>
                    <a:ext uri="{9D8B030D-6E8A-4147-A177-3AD203B41FA5}">
                      <a16:colId xmlns:a16="http://schemas.microsoft.com/office/drawing/2014/main" val="1731463237"/>
                    </a:ext>
                  </a:extLst>
                </a:gridCol>
                <a:gridCol w="1534886">
                  <a:extLst>
                    <a:ext uri="{9D8B030D-6E8A-4147-A177-3AD203B41FA5}">
                      <a16:colId xmlns:a16="http://schemas.microsoft.com/office/drawing/2014/main" val="2081938963"/>
                    </a:ext>
                  </a:extLst>
                </a:gridCol>
                <a:gridCol w="718457">
                  <a:extLst>
                    <a:ext uri="{9D8B030D-6E8A-4147-A177-3AD203B41FA5}">
                      <a16:colId xmlns:a16="http://schemas.microsoft.com/office/drawing/2014/main" val="753198097"/>
                    </a:ext>
                  </a:extLst>
                </a:gridCol>
              </a:tblGrid>
              <a:tr h="0">
                <a:tc>
                  <a:txBody>
                    <a:bodyPr/>
                    <a:lstStyle/>
                    <a:p>
                      <a:endParaRPr lang="en-US" sz="2400" b="1" dirty="0"/>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ctr"/>
                      <a:r>
                        <a:rPr lang="en-US" sz="2400" b="1" i="1" dirty="0"/>
                        <a:t>MIS-2 to 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1800" b="1"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1800" b="1"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4107798"/>
                  </a:ext>
                </a:extLst>
              </a:tr>
              <a:tr h="0">
                <a:tc>
                  <a:txBody>
                    <a:bodyPr/>
                    <a:lstStyle/>
                    <a:p>
                      <a:r>
                        <a:rPr lang="en-US" sz="2400" b="1" dirty="0"/>
                        <a:t>Predictor</a:t>
                      </a: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i="0" dirty="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b="1" i="0" dirty="0"/>
                        <a:t>95% CI</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b="1" i="1" dirty="0"/>
                        <a:t>p</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7635166"/>
                  </a:ext>
                </a:extLst>
              </a:tr>
              <a:tr h="124487">
                <a:tc>
                  <a:txBody>
                    <a:bodyPr/>
                    <a:lstStyle/>
                    <a:p>
                      <a:r>
                        <a:rPr lang="en-US" sz="2400" b="1" dirty="0"/>
                        <a:t>College or higher</a:t>
                      </a: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noFill/>
                  </a:tcPr>
                </a:tc>
                <a:tc>
                  <a:txBody>
                    <a:bodyPr/>
                    <a:lstStyle/>
                    <a:p>
                      <a:pPr algn="ctr" fontAlgn="b">
                        <a:buNone/>
                      </a:pPr>
                      <a:r>
                        <a:rPr lang="en-US" sz="2400" b="0" i="0" u="none" strike="noStrike" dirty="0">
                          <a:solidFill>
                            <a:srgbClr val="000000"/>
                          </a:solidFill>
                          <a:effectLst/>
                          <a:latin typeface="Calibri" panose="020F0502020204030204" pitchFamily="34" charset="0"/>
                        </a:rPr>
                        <a:t>1.82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dirty="0">
                          <a:solidFill>
                            <a:srgbClr val="000000"/>
                          </a:solidFill>
                          <a:effectLst/>
                          <a:latin typeface="Calibri" panose="020F0502020204030204" pitchFamily="34" charset="0"/>
                        </a:rPr>
                        <a:t>[1.20, 2.75]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kern="1200" dirty="0">
                          <a:solidFill>
                            <a:srgbClr val="000000"/>
                          </a:solidFill>
                          <a:effectLst/>
                          <a:latin typeface="Calibri" panose="020F0502020204030204" pitchFamily="34" charset="0"/>
                          <a:ea typeface="+mn-ea"/>
                          <a:cs typeface="+mn-cs"/>
                        </a:rPr>
                        <a:t>0.01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3813539804"/>
                  </a:ext>
                </a:extLst>
              </a:tr>
              <a:tr h="124487">
                <a:tc>
                  <a:txBody>
                    <a:bodyPr/>
                    <a:lstStyle/>
                    <a:p>
                      <a:r>
                        <a:rPr lang="en-US" sz="2400" b="1" dirty="0"/>
                        <a:t>Age category</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2400" b="0" i="0" u="none" strike="noStrike" dirty="0">
                          <a:solidFill>
                            <a:srgbClr val="000000"/>
                          </a:solidFill>
                          <a:effectLst/>
                          <a:latin typeface="Calibri" panose="020F0502020204030204" pitchFamily="34" charset="0"/>
                        </a:rPr>
                        <a:t>1.23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dirty="0">
                          <a:solidFill>
                            <a:srgbClr val="000000"/>
                          </a:solidFill>
                          <a:effectLst/>
                          <a:latin typeface="Calibri" panose="020F0502020204030204" pitchFamily="34" charset="0"/>
                        </a:rPr>
                        <a:t>[1.00, 1.52]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kern="1200" dirty="0">
                          <a:solidFill>
                            <a:srgbClr val="000000"/>
                          </a:solidFill>
                          <a:effectLst/>
                          <a:latin typeface="Calibri" panose="020F0502020204030204" pitchFamily="34" charset="0"/>
                          <a:ea typeface="+mn-ea"/>
                          <a:cs typeface="+mn-cs"/>
                        </a:rPr>
                        <a:t>0.05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1417945422"/>
                  </a:ext>
                </a:extLst>
              </a:tr>
              <a:tr h="124487">
                <a:tc>
                  <a:txBody>
                    <a:bodyPr/>
                    <a:lstStyle/>
                    <a:p>
                      <a:r>
                        <a:rPr lang="en-US" sz="2400" b="1" dirty="0"/>
                        <a:t>Difficulty </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2400" b="0" i="0" u="none" strike="noStrike">
                          <a:solidFill>
                            <a:srgbClr val="000000"/>
                          </a:solidFill>
                          <a:effectLst/>
                          <a:latin typeface="Calibri" panose="020F0502020204030204" pitchFamily="34" charset="0"/>
                        </a:rPr>
                        <a:t>0.85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[0.64, 1.13]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kern="1200" dirty="0">
                          <a:solidFill>
                            <a:srgbClr val="000000"/>
                          </a:solidFill>
                          <a:effectLst/>
                          <a:latin typeface="Calibri" panose="020F0502020204030204" pitchFamily="34" charset="0"/>
                          <a:ea typeface="+mn-ea"/>
                          <a:cs typeface="+mn-cs"/>
                        </a:rPr>
                        <a:t>0.27</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13965024"/>
                  </a:ext>
                </a:extLst>
              </a:tr>
              <a:tr h="124487">
                <a:tc>
                  <a:txBody>
                    <a:bodyPr/>
                    <a:lstStyle/>
                    <a:p>
                      <a:r>
                        <a:rPr lang="en-US" sz="2400" b="1" dirty="0"/>
                        <a:t>Burden</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2400" b="0" i="0" u="none" strike="noStrike">
                          <a:solidFill>
                            <a:srgbClr val="000000"/>
                          </a:solidFill>
                          <a:effectLst/>
                          <a:latin typeface="Calibri" panose="020F0502020204030204" pitchFamily="34" charset="0"/>
                        </a:rPr>
                        <a:t>0.92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[0.75, 1.14]</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kern="1200" dirty="0">
                          <a:solidFill>
                            <a:srgbClr val="000000"/>
                          </a:solidFill>
                          <a:effectLst/>
                          <a:latin typeface="Calibri" panose="020F0502020204030204" pitchFamily="34" charset="0"/>
                          <a:ea typeface="+mn-ea"/>
                          <a:cs typeface="+mn-cs"/>
                        </a:rPr>
                        <a:t>0.46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7807170"/>
                  </a:ext>
                </a:extLst>
              </a:tr>
              <a:tr h="124487">
                <a:tc>
                  <a:txBody>
                    <a:bodyPr/>
                    <a:lstStyle/>
                    <a:p>
                      <a:r>
                        <a:rPr lang="en-US" sz="2400" b="1" dirty="0"/>
                        <a:t>Completion mode</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2400" b="0" i="0" u="none" strike="noStrike">
                          <a:solidFill>
                            <a:srgbClr val="000000"/>
                          </a:solidFill>
                          <a:effectLst/>
                          <a:latin typeface="Calibri" panose="020F0502020204030204" pitchFamily="34" charset="0"/>
                        </a:rPr>
                        <a:t>2.50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[0.83, 7.53]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kern="1200" dirty="0">
                          <a:solidFill>
                            <a:srgbClr val="000000"/>
                          </a:solidFill>
                          <a:effectLst/>
                          <a:latin typeface="Calibri" panose="020F0502020204030204" pitchFamily="34" charset="0"/>
                          <a:ea typeface="+mn-ea"/>
                          <a:cs typeface="+mn-cs"/>
                        </a:rPr>
                        <a:t>0.10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2585122"/>
                  </a:ext>
                </a:extLst>
              </a:tr>
              <a:tr h="124487">
                <a:tc>
                  <a:txBody>
                    <a:bodyPr/>
                    <a:lstStyle/>
                    <a:p>
                      <a:r>
                        <a:rPr lang="en-US" sz="2400" b="1" dirty="0"/>
                        <a:t>Burden * Completion mode</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2400" b="0" i="0" u="none" strike="noStrike">
                          <a:solidFill>
                            <a:srgbClr val="000000"/>
                          </a:solidFill>
                          <a:effectLst/>
                          <a:latin typeface="Calibri" panose="020F0502020204030204" pitchFamily="34" charset="0"/>
                        </a:rPr>
                        <a:t>0.52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dirty="0">
                          <a:solidFill>
                            <a:srgbClr val="000000"/>
                          </a:solidFill>
                          <a:effectLst/>
                          <a:latin typeface="Calibri" panose="020F0502020204030204" pitchFamily="34" charset="0"/>
                        </a:rPr>
                        <a:t>[0.31, 0.87]</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kern="1200" dirty="0">
                          <a:solidFill>
                            <a:srgbClr val="000000"/>
                          </a:solidFill>
                          <a:effectLst/>
                          <a:latin typeface="Calibri" panose="020F0502020204030204" pitchFamily="34" charset="0"/>
                          <a:ea typeface="+mn-ea"/>
                          <a:cs typeface="+mn-cs"/>
                        </a:rPr>
                        <a:t>0.01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3997435342"/>
                  </a:ext>
                </a:extLst>
              </a:tr>
              <a:tr h="124487">
                <a:tc>
                  <a:txBody>
                    <a:bodyPr/>
                    <a:lstStyle/>
                    <a:p>
                      <a:r>
                        <a:rPr lang="en-US" sz="2400" b="1" dirty="0"/>
                        <a:t>Difficulty * Completion mode</a:t>
                      </a:r>
                    </a:p>
                  </a:txBody>
                  <a:tcPr>
                    <a:lnL w="12700" cap="flat" cmpd="sng" algn="ctr">
                      <a:noFill/>
                      <a:prstDash val="solid"/>
                      <a:round/>
                      <a:headEnd type="none" w="med" len="med"/>
                      <a:tailEnd type="none" w="med" len="med"/>
                    </a:lnL>
                    <a:lnR w="12700" cmpd="sng">
                      <a:noFill/>
                    </a:lnR>
                    <a:lnB w="12700" cap="flat" cmpd="sng" algn="ctr">
                      <a:solidFill>
                        <a:schemeClr val="tx1"/>
                      </a:solidFill>
                      <a:prstDash val="solid"/>
                      <a:round/>
                      <a:headEnd type="none" w="med" len="med"/>
                      <a:tailEnd type="none" w="med" len="med"/>
                    </a:lnB>
                    <a:noFill/>
                  </a:tcPr>
                </a:tc>
                <a:tc>
                  <a:txBody>
                    <a:bodyPr/>
                    <a:lstStyle/>
                    <a:p>
                      <a:pPr algn="ctr" fontAlgn="b">
                        <a:buNone/>
                      </a:pPr>
                      <a:r>
                        <a:rPr lang="en-US" sz="2400" b="0" i="0" u="none" strike="noStrike" dirty="0">
                          <a:solidFill>
                            <a:srgbClr val="000000"/>
                          </a:solidFill>
                          <a:effectLst/>
                          <a:latin typeface="Calibri" panose="020F0502020204030204" pitchFamily="34" charset="0"/>
                        </a:rPr>
                        <a:t>1.93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[0.91, 4.11]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kern="1200" dirty="0">
                          <a:solidFill>
                            <a:srgbClr val="000000"/>
                          </a:solidFill>
                          <a:effectLst/>
                          <a:latin typeface="Calibri" panose="020F0502020204030204" pitchFamily="34" charset="0"/>
                          <a:ea typeface="+mn-ea"/>
                          <a:cs typeface="+mn-cs"/>
                        </a:rPr>
                        <a:t>0.09</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2697936"/>
                  </a:ext>
                </a:extLst>
              </a:tr>
            </a:tbl>
          </a:graphicData>
        </a:graphic>
      </p:graphicFrame>
    </p:spTree>
    <p:extLst>
      <p:ext uri="{BB962C8B-B14F-4D97-AF65-F5344CB8AC3E}">
        <p14:creationId xmlns:p14="http://schemas.microsoft.com/office/powerpoint/2010/main" val="5506911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784AA-139D-48D4-A916-CFFBE28D42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370017-9A48-075D-BE35-C1D3D9AA6B9E}"/>
              </a:ext>
            </a:extLst>
          </p:cNvPr>
          <p:cNvSpPr>
            <a:spLocks noGrp="1"/>
          </p:cNvSpPr>
          <p:nvPr>
            <p:ph type="title"/>
          </p:nvPr>
        </p:nvSpPr>
        <p:spPr/>
        <p:txBody>
          <a:bodyPr/>
          <a:lstStyle/>
          <a:p>
            <a:r>
              <a:rPr lang="en-US" dirty="0"/>
              <a:t>Selected Predictors of Response in Next MIS</a:t>
            </a:r>
          </a:p>
        </p:txBody>
      </p:sp>
      <p:graphicFrame>
        <p:nvGraphicFramePr>
          <p:cNvPr id="4" name="Content Placeholder 3">
            <a:extLst>
              <a:ext uri="{FF2B5EF4-FFF2-40B4-BE49-F238E27FC236}">
                <a16:creationId xmlns:a16="http://schemas.microsoft.com/office/drawing/2014/main" id="{E6CF5D2E-B59E-C3A8-A854-0C66359FA4FF}"/>
              </a:ext>
            </a:extLst>
          </p:cNvPr>
          <p:cNvGraphicFramePr>
            <a:graphicFrameLocks/>
          </p:cNvGraphicFramePr>
          <p:nvPr>
            <p:extLst>
              <p:ext uri="{D42A27DB-BD31-4B8C-83A1-F6EECF244321}">
                <p14:modId xmlns:p14="http://schemas.microsoft.com/office/powerpoint/2010/main" val="1398146116"/>
              </p:ext>
            </p:extLst>
          </p:nvPr>
        </p:nvGraphicFramePr>
        <p:xfrm>
          <a:off x="620486" y="1783080"/>
          <a:ext cx="11201400" cy="4114800"/>
        </p:xfrm>
        <a:graphic>
          <a:graphicData uri="http://schemas.openxmlformats.org/drawingml/2006/table">
            <a:tbl>
              <a:tblPr>
                <a:tableStyleId>{5C22544A-7EE6-4342-B048-85BDC9FD1C3A}</a:tableStyleId>
              </a:tblPr>
              <a:tblGrid>
                <a:gridCol w="3969506">
                  <a:extLst>
                    <a:ext uri="{9D8B030D-6E8A-4147-A177-3AD203B41FA5}">
                      <a16:colId xmlns:a16="http://schemas.microsoft.com/office/drawing/2014/main" val="454432544"/>
                    </a:ext>
                  </a:extLst>
                </a:gridCol>
                <a:gridCol w="1353608">
                  <a:extLst>
                    <a:ext uri="{9D8B030D-6E8A-4147-A177-3AD203B41FA5}">
                      <a16:colId xmlns:a16="http://schemas.microsoft.com/office/drawing/2014/main" val="1731463237"/>
                    </a:ext>
                  </a:extLst>
                </a:gridCol>
                <a:gridCol w="1534886">
                  <a:extLst>
                    <a:ext uri="{9D8B030D-6E8A-4147-A177-3AD203B41FA5}">
                      <a16:colId xmlns:a16="http://schemas.microsoft.com/office/drawing/2014/main" val="2081938963"/>
                    </a:ext>
                  </a:extLst>
                </a:gridCol>
                <a:gridCol w="718457">
                  <a:extLst>
                    <a:ext uri="{9D8B030D-6E8A-4147-A177-3AD203B41FA5}">
                      <a16:colId xmlns:a16="http://schemas.microsoft.com/office/drawing/2014/main" val="753198097"/>
                    </a:ext>
                  </a:extLst>
                </a:gridCol>
                <a:gridCol w="767443">
                  <a:extLst>
                    <a:ext uri="{9D8B030D-6E8A-4147-A177-3AD203B41FA5}">
                      <a16:colId xmlns:a16="http://schemas.microsoft.com/office/drawing/2014/main" val="2683549799"/>
                    </a:ext>
                  </a:extLst>
                </a:gridCol>
                <a:gridCol w="1854856">
                  <a:extLst>
                    <a:ext uri="{9D8B030D-6E8A-4147-A177-3AD203B41FA5}">
                      <a16:colId xmlns:a16="http://schemas.microsoft.com/office/drawing/2014/main" val="504977306"/>
                    </a:ext>
                  </a:extLst>
                </a:gridCol>
                <a:gridCol w="1002644">
                  <a:extLst>
                    <a:ext uri="{9D8B030D-6E8A-4147-A177-3AD203B41FA5}">
                      <a16:colId xmlns:a16="http://schemas.microsoft.com/office/drawing/2014/main" val="4287616459"/>
                    </a:ext>
                  </a:extLst>
                </a:gridCol>
              </a:tblGrid>
              <a:tr h="0">
                <a:tc>
                  <a:txBody>
                    <a:bodyPr/>
                    <a:lstStyle/>
                    <a:p>
                      <a:endParaRPr lang="en-US" sz="2400" b="1" dirty="0"/>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ctr"/>
                      <a:r>
                        <a:rPr lang="en-US" sz="2400" b="1" i="1" dirty="0"/>
                        <a:t>MIS-2 to 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1800" b="1"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1800" b="1"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en-US" sz="2400" b="1" i="1" dirty="0"/>
                        <a:t>MIS-3 to 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1800" b="1" i="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1800" b="1" i="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4107798"/>
                  </a:ext>
                </a:extLst>
              </a:tr>
              <a:tr h="0">
                <a:tc>
                  <a:txBody>
                    <a:bodyPr/>
                    <a:lstStyle/>
                    <a:p>
                      <a:r>
                        <a:rPr lang="en-US" sz="2400" b="1" dirty="0"/>
                        <a:t>Predictor</a:t>
                      </a: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i="0" dirty="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b="1" i="0" dirty="0"/>
                        <a:t>95% CI</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b="1" i="1" dirty="0"/>
                        <a:t>p</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b="1" i="0" dirty="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b="1" i="0" dirty="0"/>
                        <a:t>95% CI</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b="1" i="1" dirty="0"/>
                        <a:t>p</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7635166"/>
                  </a:ext>
                </a:extLst>
              </a:tr>
              <a:tr h="124487">
                <a:tc>
                  <a:txBody>
                    <a:bodyPr/>
                    <a:lstStyle/>
                    <a:p>
                      <a:r>
                        <a:rPr lang="en-US" sz="2400" b="1" dirty="0"/>
                        <a:t>College or higher</a:t>
                      </a: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noFill/>
                  </a:tcPr>
                </a:tc>
                <a:tc>
                  <a:txBody>
                    <a:bodyPr/>
                    <a:lstStyle/>
                    <a:p>
                      <a:pPr algn="ctr" fontAlgn="b">
                        <a:buNone/>
                      </a:pPr>
                      <a:r>
                        <a:rPr lang="en-US" sz="2400" b="0" i="0" u="none" strike="noStrike" dirty="0">
                          <a:solidFill>
                            <a:srgbClr val="000000"/>
                          </a:solidFill>
                          <a:effectLst/>
                          <a:latin typeface="Calibri" panose="020F0502020204030204" pitchFamily="34" charset="0"/>
                        </a:rPr>
                        <a:t>1.82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dirty="0">
                          <a:solidFill>
                            <a:srgbClr val="000000"/>
                          </a:solidFill>
                          <a:effectLst/>
                          <a:latin typeface="Calibri" panose="020F0502020204030204" pitchFamily="34" charset="0"/>
                        </a:rPr>
                        <a:t>[1.20, 2.75]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kern="1200" dirty="0">
                          <a:solidFill>
                            <a:srgbClr val="000000"/>
                          </a:solidFill>
                          <a:effectLst/>
                          <a:latin typeface="Calibri" panose="020F0502020204030204" pitchFamily="34" charset="0"/>
                          <a:ea typeface="+mn-ea"/>
                          <a:cs typeface="+mn-cs"/>
                        </a:rPr>
                        <a:t>0.01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dirty="0">
                          <a:solidFill>
                            <a:srgbClr val="000000"/>
                          </a:solidFill>
                          <a:effectLst/>
                          <a:latin typeface="Calibri" panose="020F0502020204030204" pitchFamily="34" charset="0"/>
                        </a:rPr>
                        <a:t>1.36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[0.86, 2.17]</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2400" b="0" i="0" u="none" strike="noStrike" dirty="0">
                          <a:solidFill>
                            <a:srgbClr val="000000"/>
                          </a:solidFill>
                          <a:effectLst/>
                          <a:latin typeface="Calibri" panose="020F0502020204030204" pitchFamily="34" charset="0"/>
                        </a:rPr>
                        <a:t>0.19</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13539804"/>
                  </a:ext>
                </a:extLst>
              </a:tr>
              <a:tr h="124487">
                <a:tc>
                  <a:txBody>
                    <a:bodyPr/>
                    <a:lstStyle/>
                    <a:p>
                      <a:r>
                        <a:rPr lang="en-US" sz="2400" b="1" dirty="0"/>
                        <a:t>Age category</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2400" b="0" i="0" u="none" strike="noStrike" dirty="0">
                          <a:solidFill>
                            <a:srgbClr val="000000"/>
                          </a:solidFill>
                          <a:effectLst/>
                          <a:latin typeface="Calibri" panose="020F0502020204030204" pitchFamily="34" charset="0"/>
                        </a:rPr>
                        <a:t>1.23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dirty="0">
                          <a:solidFill>
                            <a:srgbClr val="000000"/>
                          </a:solidFill>
                          <a:effectLst/>
                          <a:latin typeface="Calibri" panose="020F0502020204030204" pitchFamily="34" charset="0"/>
                        </a:rPr>
                        <a:t>[1.00, 1.52]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kern="1200" dirty="0">
                          <a:solidFill>
                            <a:srgbClr val="000000"/>
                          </a:solidFill>
                          <a:effectLst/>
                          <a:latin typeface="Calibri" panose="020F0502020204030204" pitchFamily="34" charset="0"/>
                          <a:ea typeface="+mn-ea"/>
                          <a:cs typeface="+mn-cs"/>
                        </a:rPr>
                        <a:t>0.05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dirty="0">
                          <a:solidFill>
                            <a:srgbClr val="000000"/>
                          </a:solidFill>
                          <a:effectLst/>
                          <a:latin typeface="Calibri" panose="020F0502020204030204" pitchFamily="34" charset="0"/>
                        </a:rPr>
                        <a:t>1.25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[0.99, 1.58]</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0.06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17945422"/>
                  </a:ext>
                </a:extLst>
              </a:tr>
              <a:tr h="124487">
                <a:tc>
                  <a:txBody>
                    <a:bodyPr/>
                    <a:lstStyle/>
                    <a:p>
                      <a:r>
                        <a:rPr lang="en-US" sz="2400" b="1" dirty="0"/>
                        <a:t>Difficulty </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2400" b="0" i="0" u="none" strike="noStrike">
                          <a:solidFill>
                            <a:srgbClr val="000000"/>
                          </a:solidFill>
                          <a:effectLst/>
                          <a:latin typeface="Calibri" panose="020F0502020204030204" pitchFamily="34" charset="0"/>
                        </a:rPr>
                        <a:t>0.85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[0.64, 1.13]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kern="1200" dirty="0">
                          <a:solidFill>
                            <a:srgbClr val="000000"/>
                          </a:solidFill>
                          <a:effectLst/>
                          <a:latin typeface="Calibri" panose="020F0502020204030204" pitchFamily="34" charset="0"/>
                          <a:ea typeface="+mn-ea"/>
                          <a:cs typeface="+mn-cs"/>
                        </a:rPr>
                        <a:t>0.27</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1.16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[0.76, 1.77]</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0.49</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13965024"/>
                  </a:ext>
                </a:extLst>
              </a:tr>
              <a:tr h="124487">
                <a:tc>
                  <a:txBody>
                    <a:bodyPr/>
                    <a:lstStyle/>
                    <a:p>
                      <a:r>
                        <a:rPr lang="en-US" sz="2400" b="1" dirty="0"/>
                        <a:t>Burden</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2400" b="0" i="0" u="none" strike="noStrike">
                          <a:solidFill>
                            <a:srgbClr val="000000"/>
                          </a:solidFill>
                          <a:effectLst/>
                          <a:latin typeface="Calibri" panose="020F0502020204030204" pitchFamily="34" charset="0"/>
                        </a:rPr>
                        <a:t>0.92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[0.75, 1.14]</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kern="1200" dirty="0">
                          <a:solidFill>
                            <a:srgbClr val="000000"/>
                          </a:solidFill>
                          <a:effectLst/>
                          <a:latin typeface="Calibri" panose="020F0502020204030204" pitchFamily="34" charset="0"/>
                          <a:ea typeface="+mn-ea"/>
                          <a:cs typeface="+mn-cs"/>
                        </a:rPr>
                        <a:t>0.46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0.95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[0.73, 1.24]</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0.72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7807170"/>
                  </a:ext>
                </a:extLst>
              </a:tr>
              <a:tr h="124487">
                <a:tc>
                  <a:txBody>
                    <a:bodyPr/>
                    <a:lstStyle/>
                    <a:p>
                      <a:r>
                        <a:rPr lang="en-US" sz="2400" b="1" dirty="0"/>
                        <a:t>Completion mode</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2400" b="0" i="0" u="none" strike="noStrike">
                          <a:solidFill>
                            <a:srgbClr val="000000"/>
                          </a:solidFill>
                          <a:effectLst/>
                          <a:latin typeface="Calibri" panose="020F0502020204030204" pitchFamily="34" charset="0"/>
                        </a:rPr>
                        <a:t>2.50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[0.83, 7.53]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kern="1200" dirty="0">
                          <a:solidFill>
                            <a:srgbClr val="000000"/>
                          </a:solidFill>
                          <a:effectLst/>
                          <a:latin typeface="Calibri" panose="020F0502020204030204" pitchFamily="34" charset="0"/>
                          <a:ea typeface="+mn-ea"/>
                          <a:cs typeface="+mn-cs"/>
                        </a:rPr>
                        <a:t>0.10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6.11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dirty="0">
                          <a:solidFill>
                            <a:srgbClr val="000000"/>
                          </a:solidFill>
                          <a:effectLst/>
                          <a:latin typeface="Calibri" panose="020F0502020204030204" pitchFamily="34" charset="0"/>
                        </a:rPr>
                        <a:t>[1.89, 19.71]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dirty="0">
                          <a:solidFill>
                            <a:srgbClr val="000000"/>
                          </a:solidFill>
                          <a:effectLst/>
                          <a:latin typeface="Calibri" panose="020F0502020204030204" pitchFamily="34" charset="0"/>
                        </a:rPr>
                        <a:t>0.002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2492585122"/>
                  </a:ext>
                </a:extLst>
              </a:tr>
              <a:tr h="124487">
                <a:tc>
                  <a:txBody>
                    <a:bodyPr/>
                    <a:lstStyle/>
                    <a:p>
                      <a:r>
                        <a:rPr lang="en-US" sz="2400" b="1" dirty="0"/>
                        <a:t>Burden * Completion mode</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2400" b="0" i="0" u="none" strike="noStrike">
                          <a:solidFill>
                            <a:srgbClr val="000000"/>
                          </a:solidFill>
                          <a:effectLst/>
                          <a:latin typeface="Calibri" panose="020F0502020204030204" pitchFamily="34" charset="0"/>
                        </a:rPr>
                        <a:t>0.52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dirty="0">
                          <a:solidFill>
                            <a:srgbClr val="000000"/>
                          </a:solidFill>
                          <a:effectLst/>
                          <a:latin typeface="Calibri" panose="020F0502020204030204" pitchFamily="34" charset="0"/>
                        </a:rPr>
                        <a:t>[0.31, 0.87]</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kern="1200" dirty="0">
                          <a:solidFill>
                            <a:srgbClr val="000000"/>
                          </a:solidFill>
                          <a:effectLst/>
                          <a:latin typeface="Calibri" panose="020F0502020204030204" pitchFamily="34" charset="0"/>
                          <a:ea typeface="+mn-ea"/>
                          <a:cs typeface="+mn-cs"/>
                        </a:rPr>
                        <a:t>0.01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dirty="0">
                          <a:solidFill>
                            <a:srgbClr val="000000"/>
                          </a:solidFill>
                          <a:effectLst/>
                          <a:latin typeface="Calibri" panose="020F0502020204030204" pitchFamily="34" charset="0"/>
                        </a:rPr>
                        <a:t>0.51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dirty="0">
                          <a:solidFill>
                            <a:srgbClr val="000000"/>
                          </a:solidFill>
                          <a:effectLst/>
                          <a:latin typeface="Calibri" panose="020F0502020204030204" pitchFamily="34" charset="0"/>
                        </a:rPr>
                        <a:t>[0.28, 0.93]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b">
                        <a:buNone/>
                      </a:pPr>
                      <a:r>
                        <a:rPr lang="en-US" sz="2400" b="0" i="0" u="none" strike="noStrike" dirty="0">
                          <a:solidFill>
                            <a:srgbClr val="000000"/>
                          </a:solidFill>
                          <a:effectLst/>
                          <a:latin typeface="Calibri" panose="020F0502020204030204" pitchFamily="34" charset="0"/>
                        </a:rPr>
                        <a:t>0.03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3997435342"/>
                  </a:ext>
                </a:extLst>
              </a:tr>
              <a:tr h="124487">
                <a:tc>
                  <a:txBody>
                    <a:bodyPr/>
                    <a:lstStyle/>
                    <a:p>
                      <a:r>
                        <a:rPr lang="en-US" sz="2400" b="1" dirty="0"/>
                        <a:t>Difficulty * Completion mode</a:t>
                      </a:r>
                    </a:p>
                  </a:txBody>
                  <a:tcPr>
                    <a:lnL w="12700" cap="flat" cmpd="sng" algn="ctr">
                      <a:noFill/>
                      <a:prstDash val="solid"/>
                      <a:round/>
                      <a:headEnd type="none" w="med" len="med"/>
                      <a:tailEnd type="none" w="med" len="med"/>
                    </a:lnL>
                    <a:lnR w="12700" cmpd="sng">
                      <a:noFill/>
                    </a:lnR>
                    <a:lnB w="12700" cap="flat" cmpd="sng" algn="ctr">
                      <a:solidFill>
                        <a:schemeClr val="tx1"/>
                      </a:solidFill>
                      <a:prstDash val="solid"/>
                      <a:round/>
                      <a:headEnd type="none" w="med" len="med"/>
                      <a:tailEnd type="none" w="med" len="med"/>
                    </a:lnB>
                    <a:noFill/>
                  </a:tcPr>
                </a:tc>
                <a:tc>
                  <a:txBody>
                    <a:bodyPr/>
                    <a:lstStyle/>
                    <a:p>
                      <a:pPr algn="ctr" fontAlgn="b">
                        <a:buNone/>
                      </a:pPr>
                      <a:r>
                        <a:rPr lang="en-US" sz="2400" b="0" i="0" u="none" strike="noStrike" dirty="0">
                          <a:solidFill>
                            <a:srgbClr val="000000"/>
                          </a:solidFill>
                          <a:effectLst/>
                          <a:latin typeface="Calibri" panose="020F0502020204030204" pitchFamily="34" charset="0"/>
                        </a:rPr>
                        <a:t>1.93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[0.91, 4.11]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kern="1200" dirty="0">
                          <a:solidFill>
                            <a:srgbClr val="000000"/>
                          </a:solidFill>
                          <a:effectLst/>
                          <a:latin typeface="Calibri" panose="020F0502020204030204" pitchFamily="34" charset="0"/>
                          <a:ea typeface="+mn-ea"/>
                          <a:cs typeface="+mn-cs"/>
                        </a:rPr>
                        <a:t>0.09</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0.86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[0.37, 2.00]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400" b="0" i="0" u="none" strike="noStrike" dirty="0">
                          <a:solidFill>
                            <a:srgbClr val="000000"/>
                          </a:solidFill>
                          <a:effectLst/>
                          <a:latin typeface="Calibri" panose="020F0502020204030204" pitchFamily="34" charset="0"/>
                        </a:rPr>
                        <a:t>0.73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2697936"/>
                  </a:ext>
                </a:extLst>
              </a:tr>
            </a:tbl>
          </a:graphicData>
        </a:graphic>
      </p:graphicFrame>
    </p:spTree>
    <p:extLst>
      <p:ext uri="{BB962C8B-B14F-4D97-AF65-F5344CB8AC3E}">
        <p14:creationId xmlns:p14="http://schemas.microsoft.com/office/powerpoint/2010/main" val="135679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DF6BABC-6143-FAB9-2249-689DE0FFDE1F}"/>
              </a:ext>
            </a:extLst>
          </p:cNvPr>
          <p:cNvSpPr>
            <a:spLocks noGrp="1"/>
          </p:cNvSpPr>
          <p:nvPr>
            <p:ph idx="1"/>
          </p:nvPr>
        </p:nvSpPr>
        <p:spPr/>
        <p:txBody>
          <a:bodyPr/>
          <a:lstStyle/>
          <a:p>
            <a:pPr marL="0" indent="0">
              <a:buNone/>
            </a:pPr>
            <a:r>
              <a:rPr lang="en-US" sz="2400" dirty="0"/>
              <a:t>The information in this presentation is being released for research purposes only.  It is to inform interested parties and to encourage discussion of work in progress.  All views expressed in this presentation are those of the authors and do not necessarily reflect the views or policies of the U.S. Bureau of Labor Statistics.</a:t>
            </a:r>
          </a:p>
          <a:p>
            <a:pPr marL="0" indent="0">
              <a:buNone/>
            </a:pPr>
            <a:endParaRPr lang="en-US" sz="2400" dirty="0"/>
          </a:p>
          <a:p>
            <a:pPr marL="0" indent="0">
              <a:buNone/>
            </a:pPr>
            <a:r>
              <a:rPr lang="en-US" sz="2400" dirty="0"/>
              <a:t>Counts have been rounded to avoid disclosure, according to U.S. Census Bureau guidance.</a:t>
            </a:r>
          </a:p>
        </p:txBody>
      </p:sp>
    </p:spTree>
    <p:extLst>
      <p:ext uri="{BB962C8B-B14F-4D97-AF65-F5344CB8AC3E}">
        <p14:creationId xmlns:p14="http://schemas.microsoft.com/office/powerpoint/2010/main" val="9736643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06D21-22F6-3581-6E47-20B48A175B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F5786D-82D6-50BE-C0A4-AF4915A79279}"/>
              </a:ext>
            </a:extLst>
          </p:cNvPr>
          <p:cNvSpPr>
            <a:spLocks noGrp="1"/>
          </p:cNvSpPr>
          <p:nvPr>
            <p:ph type="title"/>
          </p:nvPr>
        </p:nvSpPr>
        <p:spPr/>
        <p:txBody>
          <a:bodyPr/>
          <a:lstStyle/>
          <a:p>
            <a:pPr lvl="0">
              <a:spcBef>
                <a:spcPct val="20000"/>
              </a:spcBef>
              <a:buClr>
                <a:srgbClr val="CE1126"/>
              </a:buClr>
              <a:buSzPct val="90000"/>
              <a:defRPr/>
            </a:pPr>
            <a:r>
              <a:rPr lang="en-US" sz="4000" dirty="0"/>
              <a:t>How likely are you to complete this survey again?</a:t>
            </a:r>
          </a:p>
        </p:txBody>
      </p:sp>
      <p:graphicFrame>
        <p:nvGraphicFramePr>
          <p:cNvPr id="6" name="Content Placeholder 5">
            <a:extLst>
              <a:ext uri="{FF2B5EF4-FFF2-40B4-BE49-F238E27FC236}">
                <a16:creationId xmlns:a16="http://schemas.microsoft.com/office/drawing/2014/main" id="{14CBEED3-AAF4-B556-AA0A-F6B64CE4D1D3}"/>
              </a:ext>
            </a:extLst>
          </p:cNvPr>
          <p:cNvGraphicFramePr>
            <a:graphicFrameLocks noGrp="1"/>
          </p:cNvGraphicFramePr>
          <p:nvPr>
            <p:ph idx="1"/>
            <p:extLst>
              <p:ext uri="{D42A27DB-BD31-4B8C-83A1-F6EECF244321}">
                <p14:modId xmlns:p14="http://schemas.microsoft.com/office/powerpoint/2010/main" val="4025614559"/>
              </p:ext>
            </p:extLst>
          </p:nvPr>
        </p:nvGraphicFramePr>
        <p:xfrm>
          <a:off x="1454117" y="1462132"/>
          <a:ext cx="4749053" cy="429096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ontent Placeholder 5">
            <a:extLst>
              <a:ext uri="{FF2B5EF4-FFF2-40B4-BE49-F238E27FC236}">
                <a16:creationId xmlns:a16="http://schemas.microsoft.com/office/drawing/2014/main" id="{575B5286-EE3A-546B-628E-5EA0B4322BED}"/>
              </a:ext>
            </a:extLst>
          </p:cNvPr>
          <p:cNvGraphicFramePr>
            <a:graphicFrameLocks/>
          </p:cNvGraphicFramePr>
          <p:nvPr>
            <p:extLst>
              <p:ext uri="{D42A27DB-BD31-4B8C-83A1-F6EECF244321}">
                <p14:modId xmlns:p14="http://schemas.microsoft.com/office/powerpoint/2010/main" val="3356782370"/>
              </p:ext>
            </p:extLst>
          </p:nvPr>
        </p:nvGraphicFramePr>
        <p:xfrm>
          <a:off x="5988830" y="1462131"/>
          <a:ext cx="4749053" cy="4290969"/>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a:extLst>
              <a:ext uri="{FF2B5EF4-FFF2-40B4-BE49-F238E27FC236}">
                <a16:creationId xmlns:a16="http://schemas.microsoft.com/office/drawing/2014/main" id="{E283CE88-C79B-2576-5D78-B6401A0FC98D}"/>
              </a:ext>
            </a:extLst>
          </p:cNvPr>
          <p:cNvSpPr txBox="1"/>
          <p:nvPr/>
        </p:nvSpPr>
        <p:spPr>
          <a:xfrm>
            <a:off x="676893" y="5778502"/>
            <a:ext cx="914400" cy="914400"/>
          </a:xfrm>
          <a:prstGeom prst="rect">
            <a:avLst/>
          </a:prstGeom>
        </p:spPr>
        <p:txBody>
          <a:bodyPr vert="horz" wrap="none" lIns="91440" tIns="45720" rIns="91440" bIns="45720" rtlCol="0" anchor="t">
            <a:normAutofit/>
          </a:bodyPr>
          <a:lstStyle/>
          <a:p>
            <a:pPr>
              <a:spcBef>
                <a:spcPct val="0"/>
              </a:spcBef>
            </a:pPr>
            <a:r>
              <a:rPr lang="en-US" i="1" dirty="0">
                <a:solidFill>
                  <a:srgbClr val="464A6E"/>
                </a:solidFill>
                <a:cs typeface="Tahoma" pitchFamily="34" charset="0"/>
              </a:rPr>
              <a:t>Fisher’s Exact test using Monte Carlo simulation with 10,000 replicates </a:t>
            </a:r>
            <a:br>
              <a:rPr lang="en-US" i="1" dirty="0">
                <a:solidFill>
                  <a:srgbClr val="464A6E"/>
                </a:solidFill>
                <a:cs typeface="Tahoma" pitchFamily="34" charset="0"/>
              </a:rPr>
            </a:br>
            <a:r>
              <a:rPr lang="en-US" i="1" dirty="0">
                <a:solidFill>
                  <a:srgbClr val="464A6E"/>
                </a:solidFill>
                <a:cs typeface="Tahoma" pitchFamily="34" charset="0"/>
              </a:rPr>
              <a:t>*** p&lt;0.001, ** p&lt;0.01, * p&lt;0.05</a:t>
            </a:r>
            <a:endParaRPr kumimoji="0" lang="en-US" b="0" i="1" u="none" strike="noStrike" kern="1200" cap="none" spc="0" normalizeH="0" baseline="0" noProof="0" dirty="0">
              <a:ln>
                <a:noFill/>
              </a:ln>
              <a:solidFill>
                <a:srgbClr val="464A6E"/>
              </a:solidFill>
              <a:effectLst/>
              <a:uLnTx/>
              <a:uFillTx/>
              <a:ea typeface="+mj-ea"/>
              <a:cs typeface="Tahoma" pitchFamily="34" charset="0"/>
            </a:endParaRPr>
          </a:p>
        </p:txBody>
      </p:sp>
      <p:sp>
        <p:nvSpPr>
          <p:cNvPr id="8" name="Left Brace 7">
            <a:extLst>
              <a:ext uri="{FF2B5EF4-FFF2-40B4-BE49-F238E27FC236}">
                <a16:creationId xmlns:a16="http://schemas.microsoft.com/office/drawing/2014/main" id="{18956D4A-4A19-7A66-E124-27649F05028F}"/>
              </a:ext>
            </a:extLst>
          </p:cNvPr>
          <p:cNvSpPr/>
          <p:nvPr/>
        </p:nvSpPr>
        <p:spPr>
          <a:xfrm rot="5400000">
            <a:off x="8556111" y="1117517"/>
            <a:ext cx="156497" cy="199905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a:pPr algn="ctr"/>
            <a:endParaRPr lang="en-US"/>
          </a:p>
        </p:txBody>
      </p:sp>
      <p:sp>
        <p:nvSpPr>
          <p:cNvPr id="9" name="TextBox 8">
            <a:extLst>
              <a:ext uri="{FF2B5EF4-FFF2-40B4-BE49-F238E27FC236}">
                <a16:creationId xmlns:a16="http://schemas.microsoft.com/office/drawing/2014/main" id="{D146639A-0516-F5CC-2574-8456723861A9}"/>
              </a:ext>
            </a:extLst>
          </p:cNvPr>
          <p:cNvSpPr txBox="1"/>
          <p:nvPr/>
        </p:nvSpPr>
        <p:spPr>
          <a:xfrm>
            <a:off x="8473844" y="1800766"/>
            <a:ext cx="1698593" cy="962519"/>
          </a:xfrm>
          <a:prstGeom prst="rect">
            <a:avLst/>
          </a:prstGeom>
        </p:spPr>
        <p:txBody>
          <a:bodyPr vert="horz" wrap="none" lIns="91440" tIns="45720" rIns="91440" bIns="45720" rtlCol="0" anchor="t">
            <a:normAutofit/>
          </a:bodyPr>
          <a:lstStyle/>
          <a:p>
            <a:pPr marL="0" marR="0" indent="0" algn="l" defTabSz="914400" rtl="0" eaLnBrk="1" fontAlgn="auto" latinLnBrk="0" hangingPunct="1">
              <a:lnSpc>
                <a:spcPct val="100000"/>
              </a:lnSpc>
              <a:spcBef>
                <a:spcPct val="0"/>
              </a:spcBef>
              <a:spcAft>
                <a:spcPts val="0"/>
              </a:spcAft>
              <a:buClrTx/>
              <a:buSzTx/>
              <a:buFontTx/>
              <a:buNone/>
              <a:tabLst/>
            </a:pPr>
            <a:r>
              <a:rPr kumimoji="0" lang="en-US" sz="2400" b="0" i="0" u="none" strike="noStrike" kern="1200" cap="none" spc="0" normalizeH="0" baseline="0" noProof="0" dirty="0">
                <a:ln>
                  <a:noFill/>
                </a:ln>
                <a:solidFill>
                  <a:srgbClr val="464A6E"/>
                </a:solidFill>
                <a:effectLst/>
                <a:uLnTx/>
                <a:uFillTx/>
                <a:ea typeface="+mj-ea"/>
                <a:cs typeface="Tahoma" pitchFamily="34" charset="0"/>
              </a:rPr>
              <a:t>*</a:t>
            </a:r>
          </a:p>
        </p:txBody>
      </p:sp>
      <p:pic>
        <p:nvPicPr>
          <p:cNvPr id="10" name="Picture 9">
            <a:extLst>
              <a:ext uri="{FF2B5EF4-FFF2-40B4-BE49-F238E27FC236}">
                <a16:creationId xmlns:a16="http://schemas.microsoft.com/office/drawing/2014/main" id="{1CF87CA2-B8D6-8AB4-ADF6-53610EFDEBCE}"/>
              </a:ext>
            </a:extLst>
          </p:cNvPr>
          <p:cNvPicPr>
            <a:picLocks noChangeAspect="1"/>
          </p:cNvPicPr>
          <p:nvPr/>
        </p:nvPicPr>
        <p:blipFill>
          <a:blip r:embed="rId5"/>
          <a:stretch>
            <a:fillRect/>
          </a:stretch>
        </p:blipFill>
        <p:spPr>
          <a:xfrm>
            <a:off x="1921437" y="5471418"/>
            <a:ext cx="8349125" cy="345184"/>
          </a:xfrm>
          <a:prstGeom prst="rect">
            <a:avLst/>
          </a:prstGeom>
        </p:spPr>
      </p:pic>
    </p:spTree>
    <p:extLst>
      <p:ext uri="{BB962C8B-B14F-4D97-AF65-F5344CB8AC3E}">
        <p14:creationId xmlns:p14="http://schemas.microsoft.com/office/powerpoint/2010/main" val="3943262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947702-CC81-27D8-D3D6-30B567A4A0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C60534-5CF9-C23E-76F8-C8A6F56552F0}"/>
              </a:ext>
            </a:extLst>
          </p:cNvPr>
          <p:cNvSpPr>
            <a:spLocks noGrp="1"/>
          </p:cNvSpPr>
          <p:nvPr>
            <p:ph type="title"/>
          </p:nvPr>
        </p:nvSpPr>
        <p:spPr/>
        <p:txBody>
          <a:bodyPr/>
          <a:lstStyle/>
          <a:p>
            <a:r>
              <a:rPr lang="en-US" sz="3600" dirty="0"/>
              <a:t>Do you prefer to respond to this survey on your own on the web, or with an interviewer? </a:t>
            </a:r>
          </a:p>
        </p:txBody>
      </p:sp>
      <p:graphicFrame>
        <p:nvGraphicFramePr>
          <p:cNvPr id="6" name="Content Placeholder 5">
            <a:extLst>
              <a:ext uri="{FF2B5EF4-FFF2-40B4-BE49-F238E27FC236}">
                <a16:creationId xmlns:a16="http://schemas.microsoft.com/office/drawing/2014/main" id="{2B5308FB-735F-6804-9465-F6DE9768B695}"/>
              </a:ext>
            </a:extLst>
          </p:cNvPr>
          <p:cNvGraphicFramePr>
            <a:graphicFrameLocks noGrp="1"/>
          </p:cNvGraphicFramePr>
          <p:nvPr>
            <p:ph idx="1"/>
            <p:extLst>
              <p:ext uri="{D42A27DB-BD31-4B8C-83A1-F6EECF244321}">
                <p14:modId xmlns:p14="http://schemas.microsoft.com/office/powerpoint/2010/main" val="1653037599"/>
              </p:ext>
            </p:extLst>
          </p:nvPr>
        </p:nvGraphicFramePr>
        <p:xfrm>
          <a:off x="495300" y="1761358"/>
          <a:ext cx="11201399" cy="5096642"/>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1">
            <a:extLst>
              <a:ext uri="{FF2B5EF4-FFF2-40B4-BE49-F238E27FC236}">
                <a16:creationId xmlns:a16="http://schemas.microsoft.com/office/drawing/2014/main" id="{1A225573-7501-4B49-550A-A9B7B56117DF}"/>
              </a:ext>
            </a:extLst>
          </p:cNvPr>
          <p:cNvSpPr txBox="1"/>
          <p:nvPr/>
        </p:nvSpPr>
        <p:spPr>
          <a:xfrm>
            <a:off x="3828644" y="5308198"/>
            <a:ext cx="5521834" cy="507985"/>
          </a:xfrm>
          <a:prstGeom prst="rect">
            <a:avLst/>
          </a:prstGeom>
        </p:spPr>
        <p:txBody>
          <a:bodyPr vert="horz" wrap="none" lIns="91440" tIns="45720" rIns="91440" bIns="45720" rtlCol="0" anchor="t">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indent="0" algn="l" defTabSz="914400" rtl="0" eaLnBrk="1" fontAlgn="auto" latinLnBrk="0" hangingPunct="1">
              <a:lnSpc>
                <a:spcPct val="100000"/>
              </a:lnSpc>
              <a:spcBef>
                <a:spcPct val="0"/>
              </a:spcBef>
              <a:spcAft>
                <a:spcPts val="0"/>
              </a:spcAft>
              <a:buClrTx/>
              <a:buSzTx/>
              <a:buFontTx/>
              <a:buNone/>
              <a:tabLst/>
            </a:pPr>
            <a:r>
              <a:rPr kumimoji="0" lang="en-US" sz="1800" b="0" i="0" u="none" strike="noStrike" kern="1200" cap="none" spc="0" normalizeH="0" baseline="0" noProof="0" dirty="0">
                <a:ln>
                  <a:noFill/>
                </a:ln>
                <a:solidFill>
                  <a:srgbClr val="464A6E"/>
                </a:solidFill>
                <a:effectLst/>
                <a:uLnTx/>
                <a:uFillTx/>
                <a:ea typeface="+mj-ea"/>
                <a:cs typeface="Tahoma" pitchFamily="34" charset="0"/>
              </a:rPr>
              <a:t>  </a:t>
            </a:r>
            <a:r>
              <a:rPr kumimoji="0" lang="en-US" sz="1800" b="0" i="1" u="none" strike="noStrike" kern="1200" cap="none" spc="0" normalizeH="0" baseline="0" noProof="0" dirty="0">
                <a:ln>
                  <a:noFill/>
                </a:ln>
                <a:solidFill>
                  <a:srgbClr val="464A6E"/>
                </a:solidFill>
                <a:effectLst/>
                <a:uLnTx/>
                <a:uFillTx/>
                <a:ea typeface="+mj-ea"/>
                <a:cs typeface="Tahoma" pitchFamily="34" charset="0"/>
              </a:rPr>
              <a:t>n=300                          n=</a:t>
            </a:r>
            <a:r>
              <a:rPr lang="en-US" sz="1800" i="1" dirty="0">
                <a:solidFill>
                  <a:srgbClr val="464A6E"/>
                </a:solidFill>
                <a:ea typeface="+mj-ea"/>
                <a:cs typeface="Tahoma" pitchFamily="34" charset="0"/>
              </a:rPr>
              <a:t>250                        n=250</a:t>
            </a:r>
            <a:endParaRPr kumimoji="0" lang="en-US" sz="1800" b="0" i="1" u="none" strike="noStrike" kern="1200" cap="none" spc="0" normalizeH="0" baseline="0" noProof="0" dirty="0">
              <a:ln>
                <a:noFill/>
              </a:ln>
              <a:solidFill>
                <a:srgbClr val="464A6E"/>
              </a:solidFill>
              <a:effectLst/>
              <a:uLnTx/>
              <a:uFillTx/>
              <a:ea typeface="+mj-ea"/>
              <a:cs typeface="Tahoma" pitchFamily="34" charset="0"/>
            </a:endParaRPr>
          </a:p>
        </p:txBody>
      </p:sp>
    </p:spTree>
    <p:extLst>
      <p:ext uri="{BB962C8B-B14F-4D97-AF65-F5344CB8AC3E}">
        <p14:creationId xmlns:p14="http://schemas.microsoft.com/office/powerpoint/2010/main" val="4008291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70138-25CF-6B15-3A6C-056BA8946B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5E37B7-A3F1-F206-1BFC-335552DF93DD}"/>
              </a:ext>
            </a:extLst>
          </p:cNvPr>
          <p:cNvSpPr>
            <a:spLocks noGrp="1"/>
          </p:cNvSpPr>
          <p:nvPr>
            <p:ph type="title"/>
          </p:nvPr>
        </p:nvSpPr>
        <p:spPr>
          <a:xfrm>
            <a:off x="335665" y="231009"/>
            <a:ext cx="11563109" cy="804672"/>
          </a:xfrm>
        </p:spPr>
        <p:txBody>
          <a:bodyPr/>
          <a:lstStyle/>
          <a:p>
            <a:r>
              <a:rPr lang="en-US" dirty="0"/>
              <a:t>Mode Preference and </a:t>
            </a:r>
            <a:br>
              <a:rPr lang="en-US" dirty="0"/>
            </a:br>
            <a:r>
              <a:rPr lang="en-US" dirty="0"/>
              <a:t>Demographic/Labor Force Factors </a:t>
            </a:r>
            <a:br>
              <a:rPr lang="en-US" dirty="0"/>
            </a:br>
            <a:endParaRPr lang="en-US" dirty="0"/>
          </a:p>
        </p:txBody>
      </p:sp>
      <p:graphicFrame>
        <p:nvGraphicFramePr>
          <p:cNvPr id="4" name="Content Placeholder 3">
            <a:extLst>
              <a:ext uri="{FF2B5EF4-FFF2-40B4-BE49-F238E27FC236}">
                <a16:creationId xmlns:a16="http://schemas.microsoft.com/office/drawing/2014/main" id="{C5AD0C26-3C09-7220-9710-BB7663172D5A}"/>
              </a:ext>
            </a:extLst>
          </p:cNvPr>
          <p:cNvGraphicFramePr>
            <a:graphicFrameLocks noGrp="1"/>
          </p:cNvGraphicFramePr>
          <p:nvPr>
            <p:ph idx="1"/>
            <p:extLst>
              <p:ext uri="{D42A27DB-BD31-4B8C-83A1-F6EECF244321}">
                <p14:modId xmlns:p14="http://schemas.microsoft.com/office/powerpoint/2010/main" val="1269363059"/>
              </p:ext>
            </p:extLst>
          </p:nvPr>
        </p:nvGraphicFramePr>
        <p:xfrm>
          <a:off x="2178809" y="1935158"/>
          <a:ext cx="7834382" cy="3627120"/>
        </p:xfrm>
        <a:graphic>
          <a:graphicData uri="http://schemas.openxmlformats.org/drawingml/2006/table">
            <a:tbl>
              <a:tblPr>
                <a:tableStyleId>{5C22544A-7EE6-4342-B048-85BDC9FD1C3A}</a:tableStyleId>
              </a:tblPr>
              <a:tblGrid>
                <a:gridCol w="4503762">
                  <a:extLst>
                    <a:ext uri="{9D8B030D-6E8A-4147-A177-3AD203B41FA5}">
                      <a16:colId xmlns:a16="http://schemas.microsoft.com/office/drawing/2014/main" val="454432544"/>
                    </a:ext>
                  </a:extLst>
                </a:gridCol>
                <a:gridCol w="1119116">
                  <a:extLst>
                    <a:ext uri="{9D8B030D-6E8A-4147-A177-3AD203B41FA5}">
                      <a16:colId xmlns:a16="http://schemas.microsoft.com/office/drawing/2014/main" val="684945457"/>
                    </a:ext>
                  </a:extLst>
                </a:gridCol>
                <a:gridCol w="1091821">
                  <a:extLst>
                    <a:ext uri="{9D8B030D-6E8A-4147-A177-3AD203B41FA5}">
                      <a16:colId xmlns:a16="http://schemas.microsoft.com/office/drawing/2014/main" val="1090745703"/>
                    </a:ext>
                  </a:extLst>
                </a:gridCol>
                <a:gridCol w="1119683">
                  <a:extLst>
                    <a:ext uri="{9D8B030D-6E8A-4147-A177-3AD203B41FA5}">
                      <a16:colId xmlns:a16="http://schemas.microsoft.com/office/drawing/2014/main" val="1731463237"/>
                    </a:ext>
                  </a:extLst>
                </a:gridCol>
              </a:tblGrid>
              <a:tr h="370840">
                <a:tc>
                  <a:txBody>
                    <a:bodyPr/>
                    <a:lstStyle/>
                    <a:p>
                      <a:r>
                        <a:rPr lang="en-US" sz="2800" b="1" dirty="0"/>
                        <a:t>Mode Preference</a:t>
                      </a: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b="1" dirty="0"/>
                        <a:t>MIS-2</a:t>
                      </a:r>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b="1" dirty="0"/>
                        <a:t>MIS-3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b="1" dirty="0"/>
                        <a:t>MIS-4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7635166"/>
                  </a:ext>
                </a:extLst>
              </a:tr>
              <a:tr h="370840">
                <a:tc>
                  <a:txBody>
                    <a:bodyPr/>
                    <a:lstStyle/>
                    <a:p>
                      <a:r>
                        <a:rPr lang="en-US" sz="2800" b="1" dirty="0"/>
                        <a:t>Household size</a:t>
                      </a: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noFill/>
                  </a:tcPr>
                </a:tc>
                <a:tc>
                  <a:txBody>
                    <a:bodyPr/>
                    <a:lstStyle/>
                    <a:p>
                      <a:pPr algn="ctr"/>
                      <a:r>
                        <a:rPr lang="en-US" sz="2800" dirty="0"/>
                        <a:t>ns</a:t>
                      </a:r>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81780320"/>
                  </a:ext>
                </a:extLst>
              </a:tr>
              <a:tr h="370840">
                <a:tc>
                  <a:txBody>
                    <a:bodyPr/>
                    <a:lstStyle/>
                    <a:p>
                      <a:r>
                        <a:rPr lang="en-US" sz="2800" b="1" dirty="0"/>
                        <a:t>Education</a:t>
                      </a:r>
                    </a:p>
                  </a:txBody>
                  <a:tcPr>
                    <a:lnL w="12700" cap="flat" cmpd="sng" algn="ctr">
                      <a:noFill/>
                      <a:prstDash val="solid"/>
                      <a:round/>
                      <a:headEnd type="none" w="med" len="med"/>
                      <a:tailEnd type="none" w="med" len="med"/>
                    </a:lnL>
                    <a:lnR w="12700" cmpd="sng">
                      <a:noFill/>
                    </a:lnR>
                    <a:noFill/>
                  </a:tcPr>
                </a:tc>
                <a:tc>
                  <a:txBody>
                    <a:bodyPr/>
                    <a:lstStyle/>
                    <a:p>
                      <a:pPr algn="ctr"/>
                      <a:r>
                        <a:rPr lang="en-US" sz="2800" dirty="0"/>
                        <a:t>ns</a:t>
                      </a: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41074833"/>
                  </a:ext>
                </a:extLst>
              </a:tr>
              <a:tr h="370840">
                <a:tc>
                  <a:txBody>
                    <a:bodyPr/>
                    <a:lstStyle/>
                    <a:p>
                      <a:r>
                        <a:rPr lang="en-US" sz="2800" b="1" dirty="0"/>
                        <a:t>Age category</a:t>
                      </a:r>
                    </a:p>
                  </a:txBody>
                  <a:tcPr>
                    <a:lnL w="12700" cap="flat" cmpd="sng" algn="ctr">
                      <a:noFill/>
                      <a:prstDash val="solid"/>
                      <a:round/>
                      <a:headEnd type="none" w="med" len="med"/>
                      <a:tailEnd type="none" w="med" len="med"/>
                    </a:lnL>
                    <a:lnR w="12700" cmpd="sng">
                      <a:noFill/>
                    </a:lnR>
                    <a:noFill/>
                  </a:tcPr>
                </a:tc>
                <a:tc>
                  <a:txBody>
                    <a:bodyPr/>
                    <a:lstStyle/>
                    <a:p>
                      <a:pPr algn="ctr"/>
                      <a:r>
                        <a:rPr lang="en-US" sz="2800" dirty="0"/>
                        <a:t>*</a:t>
                      </a: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13539804"/>
                  </a:ext>
                </a:extLst>
              </a:tr>
              <a:tr h="370840">
                <a:tc>
                  <a:txBody>
                    <a:bodyPr/>
                    <a:lstStyle/>
                    <a:p>
                      <a:r>
                        <a:rPr lang="en-US" sz="2800" b="1" dirty="0"/>
                        <a:t>Business ownership</a:t>
                      </a:r>
                    </a:p>
                  </a:txBody>
                  <a:tcPr>
                    <a:lnL w="12700" cap="flat" cmpd="sng" algn="ctr">
                      <a:noFill/>
                      <a:prstDash val="solid"/>
                      <a:round/>
                      <a:headEnd type="none" w="med" len="med"/>
                      <a:tailEnd type="none" w="med" len="med"/>
                    </a:lnL>
                    <a:lnR w="12700" cmpd="sng">
                      <a:noFill/>
                    </a:lnR>
                    <a:noFill/>
                  </a:tcPr>
                </a:tc>
                <a:tc>
                  <a:txBody>
                    <a:bodyPr/>
                    <a:lstStyle/>
                    <a:p>
                      <a:pPr algn="ctr"/>
                      <a:r>
                        <a:rPr lang="en-US" sz="2800" dirty="0"/>
                        <a:t>ns</a:t>
                      </a: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17945422"/>
                  </a:ext>
                </a:extLst>
              </a:tr>
              <a:tr h="370840">
                <a:tc>
                  <a:txBody>
                    <a:bodyPr/>
                    <a:lstStyle/>
                    <a:p>
                      <a:r>
                        <a:rPr lang="en-US" sz="2800" b="1" dirty="0"/>
                        <a:t>Worker status</a:t>
                      </a:r>
                    </a:p>
                  </a:txBody>
                  <a:tcPr>
                    <a:lnL w="12700" cap="flat" cmpd="sng" algn="ctr">
                      <a:noFill/>
                      <a:prstDash val="solid"/>
                      <a:round/>
                      <a:headEnd type="none" w="med" len="med"/>
                      <a:tailEnd type="none" w="med" len="med"/>
                    </a:lnL>
                    <a:lnR w="12700" cmpd="sng">
                      <a:noFill/>
                    </a:lnR>
                    <a:noFill/>
                  </a:tcPr>
                </a:tc>
                <a:tc>
                  <a:txBody>
                    <a:bodyPr/>
                    <a:lstStyle/>
                    <a:p>
                      <a:pPr algn="ctr"/>
                      <a:r>
                        <a:rPr lang="en-US" sz="2800" dirty="0"/>
                        <a:t>ns</a:t>
                      </a: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61809426"/>
                  </a:ext>
                </a:extLst>
              </a:tr>
              <a:tr h="370840">
                <a:tc>
                  <a:txBody>
                    <a:bodyPr/>
                    <a:lstStyle/>
                    <a:p>
                      <a:r>
                        <a:rPr lang="en-US" sz="2800" b="1" dirty="0"/>
                        <a:t>Self/BLS worker status match</a:t>
                      </a:r>
                    </a:p>
                  </a:txBody>
                  <a:tcPr>
                    <a:lnL w="12700" cap="flat" cmpd="sng" algn="ctr">
                      <a:noFill/>
                      <a:prstDash val="solid"/>
                      <a:round/>
                      <a:headEnd type="none" w="med" len="med"/>
                      <a:tailEnd type="none" w="med" len="med"/>
                    </a:lnL>
                    <a:lnR w="12700" cmpd="sng">
                      <a:noFill/>
                    </a:lnR>
                    <a:lnB w="12700" cap="flat" cmpd="sng" algn="ctr">
                      <a:solidFill>
                        <a:schemeClr val="tx1"/>
                      </a:solidFill>
                      <a:prstDash val="solid"/>
                      <a:round/>
                      <a:headEnd type="none" w="med" len="med"/>
                      <a:tailEnd type="none" w="med" len="med"/>
                    </a:lnB>
                    <a:noFill/>
                  </a:tcPr>
                </a:tc>
                <a:tc>
                  <a:txBody>
                    <a:bodyPr/>
                    <a:lstStyle/>
                    <a:p>
                      <a:pPr algn="ctr"/>
                      <a:r>
                        <a:rPr lang="en-US" sz="2800" dirty="0"/>
                        <a:t>ns</a:t>
                      </a:r>
                    </a:p>
                  </a:txBody>
                  <a:tcPr>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dirty="0"/>
                        <a:t>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8943427"/>
                  </a:ext>
                </a:extLst>
              </a:tr>
            </a:tbl>
          </a:graphicData>
        </a:graphic>
      </p:graphicFrame>
      <p:sp>
        <p:nvSpPr>
          <p:cNvPr id="3" name="TextBox 2">
            <a:extLst>
              <a:ext uri="{FF2B5EF4-FFF2-40B4-BE49-F238E27FC236}">
                <a16:creationId xmlns:a16="http://schemas.microsoft.com/office/drawing/2014/main" id="{FF9C29D2-EA58-51DE-76E3-F3F65A3BE512}"/>
              </a:ext>
            </a:extLst>
          </p:cNvPr>
          <p:cNvSpPr txBox="1"/>
          <p:nvPr/>
        </p:nvSpPr>
        <p:spPr>
          <a:xfrm>
            <a:off x="2178809" y="5562278"/>
            <a:ext cx="914400" cy="899477"/>
          </a:xfrm>
          <a:prstGeom prst="rect">
            <a:avLst/>
          </a:prstGeom>
        </p:spPr>
        <p:txBody>
          <a:bodyPr vert="horz" wrap="none" lIns="91440" tIns="45720" rIns="91440" bIns="45720" rtlCol="0" anchor="t">
            <a:normAutofit/>
          </a:bodyPr>
          <a:lstStyle/>
          <a:p>
            <a:pPr>
              <a:spcBef>
                <a:spcPct val="0"/>
              </a:spcBef>
            </a:pPr>
            <a:r>
              <a:rPr lang="en-US" i="1" dirty="0">
                <a:solidFill>
                  <a:srgbClr val="464A6E"/>
                </a:solidFill>
                <a:cs typeface="Tahoma" pitchFamily="34" charset="0"/>
              </a:rPr>
              <a:t>Fisher’s Exact test using Monte Carlo simulation with 10,000 replicates </a:t>
            </a:r>
            <a:br>
              <a:rPr lang="en-US" i="1" dirty="0">
                <a:solidFill>
                  <a:srgbClr val="464A6E"/>
                </a:solidFill>
                <a:cs typeface="Tahoma" pitchFamily="34" charset="0"/>
              </a:rPr>
            </a:br>
            <a:r>
              <a:rPr lang="en-US" i="1" dirty="0">
                <a:solidFill>
                  <a:srgbClr val="464A6E"/>
                </a:solidFill>
                <a:cs typeface="Tahoma" pitchFamily="34" charset="0"/>
              </a:rPr>
              <a:t>*** p&lt;0.001, ** p&lt;0.01, * p&lt;0.05</a:t>
            </a:r>
            <a:endParaRPr kumimoji="0" lang="en-US" b="0" i="1" u="none" strike="noStrike" kern="1200" cap="none" spc="0" normalizeH="0" baseline="0" noProof="0" dirty="0">
              <a:ln>
                <a:noFill/>
              </a:ln>
              <a:solidFill>
                <a:srgbClr val="464A6E"/>
              </a:solidFill>
              <a:effectLst/>
              <a:uLnTx/>
              <a:uFillTx/>
              <a:ea typeface="+mj-ea"/>
              <a:cs typeface="Tahoma" pitchFamily="34" charset="0"/>
            </a:endParaRPr>
          </a:p>
        </p:txBody>
      </p:sp>
    </p:spTree>
    <p:extLst>
      <p:ext uri="{BB962C8B-B14F-4D97-AF65-F5344CB8AC3E}">
        <p14:creationId xmlns:p14="http://schemas.microsoft.com/office/powerpoint/2010/main" val="6834343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561F1-B4BF-26F4-AAF7-671AD7D46C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F13D3E-272E-C090-64C3-CCFA7994B9DB}"/>
              </a:ext>
            </a:extLst>
          </p:cNvPr>
          <p:cNvSpPr>
            <a:spLocks noGrp="1"/>
          </p:cNvSpPr>
          <p:nvPr>
            <p:ph type="title"/>
          </p:nvPr>
        </p:nvSpPr>
        <p:spPr/>
        <p:txBody>
          <a:bodyPr/>
          <a:lstStyle/>
          <a:p>
            <a:r>
              <a:rPr lang="en-US" dirty="0"/>
              <a:t>Switching from Web Mode</a:t>
            </a:r>
          </a:p>
        </p:txBody>
      </p:sp>
      <p:graphicFrame>
        <p:nvGraphicFramePr>
          <p:cNvPr id="6" name="Content Placeholder 5">
            <a:extLst>
              <a:ext uri="{FF2B5EF4-FFF2-40B4-BE49-F238E27FC236}">
                <a16:creationId xmlns:a16="http://schemas.microsoft.com/office/drawing/2014/main" id="{75EEED76-543C-D7E3-C49E-22DF585BB3B6}"/>
              </a:ext>
            </a:extLst>
          </p:cNvPr>
          <p:cNvGraphicFramePr>
            <a:graphicFrameLocks noGrp="1"/>
          </p:cNvGraphicFramePr>
          <p:nvPr>
            <p:ph idx="1"/>
            <p:extLst>
              <p:ext uri="{D42A27DB-BD31-4B8C-83A1-F6EECF244321}">
                <p14:modId xmlns:p14="http://schemas.microsoft.com/office/powerpoint/2010/main" val="3188527814"/>
              </p:ext>
            </p:extLst>
          </p:nvPr>
        </p:nvGraphicFramePr>
        <p:xfrm>
          <a:off x="495300" y="1761358"/>
          <a:ext cx="11201399" cy="4768035"/>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1">
            <a:extLst>
              <a:ext uri="{FF2B5EF4-FFF2-40B4-BE49-F238E27FC236}">
                <a16:creationId xmlns:a16="http://schemas.microsoft.com/office/drawing/2014/main" id="{C4DBF637-814F-A3BE-EDF0-528AFAF7D9ED}"/>
              </a:ext>
            </a:extLst>
          </p:cNvPr>
          <p:cNvSpPr txBox="1"/>
          <p:nvPr/>
        </p:nvSpPr>
        <p:spPr>
          <a:xfrm>
            <a:off x="4306528" y="5095921"/>
            <a:ext cx="5043949" cy="507985"/>
          </a:xfrm>
          <a:prstGeom prst="rect">
            <a:avLst/>
          </a:prstGeom>
        </p:spPr>
        <p:txBody>
          <a:bodyPr vert="horz" wrap="none" lIns="91440" tIns="45720" rIns="91440" bIns="45720" rtlCol="0" anchor="t">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indent="0" algn="l" defTabSz="914400" rtl="0" eaLnBrk="1" fontAlgn="auto" latinLnBrk="0" hangingPunct="1">
              <a:lnSpc>
                <a:spcPct val="100000"/>
              </a:lnSpc>
              <a:spcBef>
                <a:spcPct val="0"/>
              </a:spcBef>
              <a:spcAft>
                <a:spcPts val="0"/>
              </a:spcAft>
              <a:buClrTx/>
              <a:buSzTx/>
              <a:buFontTx/>
              <a:buNone/>
              <a:tabLst/>
            </a:pPr>
            <a:r>
              <a:rPr kumimoji="0" lang="en-US" sz="1800" b="0" i="0" u="none" strike="noStrike" kern="1200" cap="none" spc="0" normalizeH="0" baseline="0" noProof="0" dirty="0">
                <a:ln>
                  <a:noFill/>
                </a:ln>
                <a:effectLst/>
                <a:uLnTx/>
                <a:uFillTx/>
                <a:ea typeface="+mj-ea"/>
                <a:cs typeface="Tahoma" pitchFamily="34" charset="0"/>
              </a:rPr>
              <a:t>  </a:t>
            </a:r>
            <a:r>
              <a:rPr kumimoji="0" lang="en-US" sz="1800" b="0" i="1" u="none" strike="noStrike" kern="1200" cap="none" spc="0" normalizeH="0" baseline="0" noProof="0" dirty="0">
                <a:ln>
                  <a:noFill/>
                </a:ln>
                <a:effectLst/>
                <a:uLnTx/>
                <a:uFillTx/>
                <a:ea typeface="+mj-ea"/>
                <a:cs typeface="Tahoma" pitchFamily="34" charset="0"/>
              </a:rPr>
              <a:t>n=</a:t>
            </a:r>
            <a:r>
              <a:rPr lang="en-US" sz="1800" i="1" dirty="0">
                <a:ea typeface="+mj-ea"/>
                <a:cs typeface="Tahoma" pitchFamily="34" charset="0"/>
              </a:rPr>
              <a:t> 1000</a:t>
            </a:r>
            <a:r>
              <a:rPr kumimoji="0" lang="en-US" sz="1800" b="0" i="1" u="none" strike="noStrike" kern="1200" cap="none" spc="0" normalizeH="0" baseline="0" noProof="0" dirty="0">
                <a:ln>
                  <a:noFill/>
                </a:ln>
                <a:effectLst/>
                <a:uLnTx/>
                <a:uFillTx/>
                <a:ea typeface="+mj-ea"/>
                <a:cs typeface="Tahoma" pitchFamily="34" charset="0"/>
              </a:rPr>
              <a:t>                                       n= 900</a:t>
            </a:r>
          </a:p>
        </p:txBody>
      </p:sp>
      <p:sp>
        <p:nvSpPr>
          <p:cNvPr id="4" name="Left Brace 3">
            <a:extLst>
              <a:ext uri="{FF2B5EF4-FFF2-40B4-BE49-F238E27FC236}">
                <a16:creationId xmlns:a16="http://schemas.microsoft.com/office/drawing/2014/main" id="{CAD07D85-6883-2ED5-9424-7D8D2BD28334}"/>
              </a:ext>
            </a:extLst>
          </p:cNvPr>
          <p:cNvSpPr/>
          <p:nvPr/>
        </p:nvSpPr>
        <p:spPr>
          <a:xfrm rot="5400000">
            <a:off x="6166181" y="236784"/>
            <a:ext cx="240638" cy="280851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a:pPr algn="ctr"/>
            <a:endParaRPr lang="en-US"/>
          </a:p>
        </p:txBody>
      </p:sp>
      <p:sp>
        <p:nvSpPr>
          <p:cNvPr id="5" name="TextBox 2">
            <a:extLst>
              <a:ext uri="{FF2B5EF4-FFF2-40B4-BE49-F238E27FC236}">
                <a16:creationId xmlns:a16="http://schemas.microsoft.com/office/drawing/2014/main" id="{B4CDCAC7-319E-DA19-74D7-9B52FE959057}"/>
              </a:ext>
            </a:extLst>
          </p:cNvPr>
          <p:cNvSpPr txBox="1"/>
          <p:nvPr/>
        </p:nvSpPr>
        <p:spPr>
          <a:xfrm>
            <a:off x="6047436" y="1248989"/>
            <a:ext cx="914387" cy="669752"/>
          </a:xfrm>
          <a:prstGeom prst="rect">
            <a:avLst/>
          </a:prstGeom>
        </p:spPr>
        <p:txBody>
          <a:bodyPr vert="horz" wrap="none" lIns="91440" tIns="45720" rIns="91440" bIns="45720" rtlCol="0" anchor="t">
            <a:normAutofit/>
          </a:bodyPr>
          <a:lstStyle>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a:pPr marL="0" marR="0" indent="0" algn="l" defTabSz="914400" rtl="0" eaLnBrk="1" fontAlgn="auto" latinLnBrk="0" hangingPunct="1">
              <a:lnSpc>
                <a:spcPct val="100000"/>
              </a:lnSpc>
              <a:spcBef>
                <a:spcPct val="0"/>
              </a:spcBef>
              <a:spcAft>
                <a:spcPts val="0"/>
              </a:spcAft>
              <a:buClrTx/>
              <a:buSzTx/>
              <a:buFontTx/>
              <a:buNone/>
              <a:tabLst/>
            </a:pPr>
            <a:r>
              <a:rPr kumimoji="0" lang="en-US" sz="2400" b="0" i="0" u="none" strike="noStrike" kern="1200" cap="none" spc="0" normalizeH="0" baseline="0" noProof="0" dirty="0">
                <a:ln>
                  <a:noFill/>
                </a:ln>
                <a:solidFill>
                  <a:srgbClr val="464A6E"/>
                </a:solidFill>
                <a:effectLst/>
                <a:uLnTx/>
                <a:uFillTx/>
                <a:ea typeface="+mj-ea"/>
                <a:cs typeface="Tahoma" pitchFamily="34" charset="0"/>
              </a:rPr>
              <a:t>**</a:t>
            </a:r>
          </a:p>
        </p:txBody>
      </p:sp>
      <p:sp>
        <p:nvSpPr>
          <p:cNvPr id="7" name="TextBox 6">
            <a:extLst>
              <a:ext uri="{FF2B5EF4-FFF2-40B4-BE49-F238E27FC236}">
                <a16:creationId xmlns:a16="http://schemas.microsoft.com/office/drawing/2014/main" id="{258A6A3F-1F16-F90D-4103-D3F8754C9C0C}"/>
              </a:ext>
            </a:extLst>
          </p:cNvPr>
          <p:cNvSpPr txBox="1"/>
          <p:nvPr/>
        </p:nvSpPr>
        <p:spPr>
          <a:xfrm>
            <a:off x="2178809" y="5823537"/>
            <a:ext cx="914400" cy="899477"/>
          </a:xfrm>
          <a:prstGeom prst="rect">
            <a:avLst/>
          </a:prstGeom>
        </p:spPr>
        <p:txBody>
          <a:bodyPr vert="horz" wrap="none" lIns="91440" tIns="45720" rIns="91440" bIns="45720" rtlCol="0" anchor="t">
            <a:normAutofit/>
          </a:bodyPr>
          <a:lstStyle/>
          <a:p>
            <a:pPr>
              <a:spcBef>
                <a:spcPct val="0"/>
              </a:spcBef>
            </a:pPr>
            <a:r>
              <a:rPr lang="en-US" i="1" dirty="0">
                <a:solidFill>
                  <a:srgbClr val="464A6E"/>
                </a:solidFill>
                <a:cs typeface="Tahoma" pitchFamily="34" charset="0"/>
              </a:rPr>
              <a:t>Fisher’s Exact test using Monte Carlo simulation with 10,000 replicates </a:t>
            </a:r>
            <a:br>
              <a:rPr lang="en-US" i="1" dirty="0">
                <a:solidFill>
                  <a:srgbClr val="464A6E"/>
                </a:solidFill>
                <a:cs typeface="Tahoma" pitchFamily="34" charset="0"/>
              </a:rPr>
            </a:br>
            <a:r>
              <a:rPr lang="en-US" i="1" dirty="0">
                <a:solidFill>
                  <a:srgbClr val="464A6E"/>
                </a:solidFill>
                <a:cs typeface="Tahoma" pitchFamily="34" charset="0"/>
              </a:rPr>
              <a:t>*** p&lt;0.001, ** p&lt;0.01, * p&lt;0.05</a:t>
            </a:r>
            <a:endParaRPr kumimoji="0" lang="en-US" b="0" i="1" u="none" strike="noStrike" kern="1200" cap="none" spc="0" normalizeH="0" baseline="0" noProof="0" dirty="0">
              <a:ln>
                <a:noFill/>
              </a:ln>
              <a:solidFill>
                <a:srgbClr val="464A6E"/>
              </a:solidFill>
              <a:effectLst/>
              <a:uLnTx/>
              <a:uFillTx/>
              <a:ea typeface="+mj-ea"/>
              <a:cs typeface="Tahoma" pitchFamily="34" charset="0"/>
            </a:endParaRPr>
          </a:p>
        </p:txBody>
      </p:sp>
    </p:spTree>
    <p:extLst>
      <p:ext uri="{BB962C8B-B14F-4D97-AF65-F5344CB8AC3E}">
        <p14:creationId xmlns:p14="http://schemas.microsoft.com/office/powerpoint/2010/main" val="16966380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3ACEE6-A7C1-3BE3-4F39-0B5E4866EF9D}"/>
            </a:ext>
          </a:extLst>
        </p:cNvPr>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FE4C53A5-B49F-F7B5-29EA-7994D21DB8AB}"/>
              </a:ext>
            </a:extLst>
          </p:cNvPr>
          <p:cNvGraphicFramePr>
            <a:graphicFrameLocks noGrp="1"/>
          </p:cNvGraphicFramePr>
          <p:nvPr>
            <p:ph idx="1"/>
            <p:extLst>
              <p:ext uri="{D42A27DB-BD31-4B8C-83A1-F6EECF244321}">
                <p14:modId xmlns:p14="http://schemas.microsoft.com/office/powerpoint/2010/main" val="1869454431"/>
              </p:ext>
            </p:extLst>
          </p:nvPr>
        </p:nvGraphicFramePr>
        <p:xfrm>
          <a:off x="1386348" y="1481137"/>
          <a:ext cx="4585869" cy="471318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5">
            <a:extLst>
              <a:ext uri="{FF2B5EF4-FFF2-40B4-BE49-F238E27FC236}">
                <a16:creationId xmlns:a16="http://schemas.microsoft.com/office/drawing/2014/main" id="{9B496301-667B-F401-8EF9-E0DF892D4E51}"/>
              </a:ext>
            </a:extLst>
          </p:cNvPr>
          <p:cNvGraphicFramePr>
            <a:graphicFrameLocks/>
          </p:cNvGraphicFramePr>
          <p:nvPr>
            <p:extLst>
              <p:ext uri="{D42A27DB-BD31-4B8C-83A1-F6EECF244321}">
                <p14:modId xmlns:p14="http://schemas.microsoft.com/office/powerpoint/2010/main" val="2441158208"/>
              </p:ext>
            </p:extLst>
          </p:nvPr>
        </p:nvGraphicFramePr>
        <p:xfrm>
          <a:off x="5972216" y="1481139"/>
          <a:ext cx="4469641" cy="4432964"/>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a:extLst>
              <a:ext uri="{FF2B5EF4-FFF2-40B4-BE49-F238E27FC236}">
                <a16:creationId xmlns:a16="http://schemas.microsoft.com/office/drawing/2014/main" id="{466FE329-F57A-5570-80F4-0D3874B76EEF}"/>
              </a:ext>
            </a:extLst>
          </p:cNvPr>
          <p:cNvSpPr>
            <a:spLocks noGrp="1"/>
          </p:cNvSpPr>
          <p:nvPr>
            <p:ph type="title"/>
          </p:nvPr>
        </p:nvSpPr>
        <p:spPr/>
        <p:txBody>
          <a:bodyPr/>
          <a:lstStyle/>
          <a:p>
            <a:r>
              <a:rPr lang="en-US" dirty="0"/>
              <a:t>Burden and Switching from Web Mode</a:t>
            </a:r>
          </a:p>
        </p:txBody>
      </p:sp>
      <p:sp>
        <p:nvSpPr>
          <p:cNvPr id="20" name="TextBox 19">
            <a:extLst>
              <a:ext uri="{FF2B5EF4-FFF2-40B4-BE49-F238E27FC236}">
                <a16:creationId xmlns:a16="http://schemas.microsoft.com/office/drawing/2014/main" id="{92833040-DA80-A815-5E7F-E8E53FA8234C}"/>
              </a:ext>
            </a:extLst>
          </p:cNvPr>
          <p:cNvSpPr txBox="1"/>
          <p:nvPr/>
        </p:nvSpPr>
        <p:spPr>
          <a:xfrm>
            <a:off x="676893" y="5778502"/>
            <a:ext cx="914400" cy="914400"/>
          </a:xfrm>
          <a:prstGeom prst="rect">
            <a:avLst/>
          </a:prstGeom>
        </p:spPr>
        <p:txBody>
          <a:bodyPr vert="horz" wrap="none" lIns="91440" tIns="45720" rIns="91440" bIns="45720" rtlCol="0" anchor="t">
            <a:normAutofit/>
          </a:bodyPr>
          <a:lstStyle/>
          <a:p>
            <a:pPr>
              <a:spcBef>
                <a:spcPct val="0"/>
              </a:spcBef>
            </a:pPr>
            <a:r>
              <a:rPr lang="en-US" i="1" dirty="0">
                <a:solidFill>
                  <a:srgbClr val="464A6E"/>
                </a:solidFill>
                <a:cs typeface="Tahoma" pitchFamily="34" charset="0"/>
              </a:rPr>
              <a:t>Fisher’s Exact test using Monte Carlo simulation with 10,000 replicates </a:t>
            </a:r>
            <a:br>
              <a:rPr lang="en-US" i="1" dirty="0">
                <a:solidFill>
                  <a:srgbClr val="464A6E"/>
                </a:solidFill>
                <a:cs typeface="Tahoma" pitchFamily="34" charset="0"/>
              </a:rPr>
            </a:br>
            <a:r>
              <a:rPr lang="en-US" i="1" dirty="0">
                <a:solidFill>
                  <a:srgbClr val="464A6E"/>
                </a:solidFill>
                <a:cs typeface="Tahoma" pitchFamily="34" charset="0"/>
              </a:rPr>
              <a:t>*** p&lt;0.001, ** p&lt;0.01, * p&lt;0.05</a:t>
            </a:r>
            <a:endParaRPr kumimoji="0" lang="en-US" b="0" i="1" u="none" strike="noStrike" kern="1200" cap="none" spc="0" normalizeH="0" baseline="0" noProof="0" dirty="0">
              <a:ln>
                <a:noFill/>
              </a:ln>
              <a:solidFill>
                <a:srgbClr val="464A6E"/>
              </a:solidFill>
              <a:effectLst/>
              <a:uLnTx/>
              <a:uFillTx/>
              <a:ea typeface="+mj-ea"/>
              <a:cs typeface="Tahoma" pitchFamily="34" charset="0"/>
            </a:endParaRPr>
          </a:p>
        </p:txBody>
      </p:sp>
      <p:pic>
        <p:nvPicPr>
          <p:cNvPr id="10" name="Picture 9">
            <a:extLst>
              <a:ext uri="{FF2B5EF4-FFF2-40B4-BE49-F238E27FC236}">
                <a16:creationId xmlns:a16="http://schemas.microsoft.com/office/drawing/2014/main" id="{BA3C0B2A-127A-546F-10E6-AF89C0E50AF6}"/>
              </a:ext>
            </a:extLst>
          </p:cNvPr>
          <p:cNvPicPr>
            <a:picLocks noChangeAspect="1"/>
          </p:cNvPicPr>
          <p:nvPr/>
        </p:nvPicPr>
        <p:blipFill>
          <a:blip r:embed="rId5"/>
          <a:srcRect r="17472" b="-12241"/>
          <a:stretch>
            <a:fillRect/>
          </a:stretch>
        </p:blipFill>
        <p:spPr>
          <a:xfrm>
            <a:off x="1265950" y="5499102"/>
            <a:ext cx="9885718" cy="253998"/>
          </a:xfrm>
          <a:prstGeom prst="rect">
            <a:avLst/>
          </a:prstGeom>
        </p:spPr>
      </p:pic>
      <p:sp>
        <p:nvSpPr>
          <p:cNvPr id="11" name="Left Brace 10">
            <a:extLst>
              <a:ext uri="{FF2B5EF4-FFF2-40B4-BE49-F238E27FC236}">
                <a16:creationId xmlns:a16="http://schemas.microsoft.com/office/drawing/2014/main" id="{D8007E37-06C0-67E1-33E7-711EB424E7D4}"/>
              </a:ext>
            </a:extLst>
          </p:cNvPr>
          <p:cNvSpPr/>
          <p:nvPr/>
        </p:nvSpPr>
        <p:spPr>
          <a:xfrm rot="5400000">
            <a:off x="3832055" y="1251635"/>
            <a:ext cx="253998" cy="260670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TextBox 13">
            <a:extLst>
              <a:ext uri="{FF2B5EF4-FFF2-40B4-BE49-F238E27FC236}">
                <a16:creationId xmlns:a16="http://schemas.microsoft.com/office/drawing/2014/main" id="{D5F6841B-5142-D072-4B35-3475A0480B34}"/>
              </a:ext>
            </a:extLst>
          </p:cNvPr>
          <p:cNvSpPr txBox="1"/>
          <p:nvPr/>
        </p:nvSpPr>
        <p:spPr>
          <a:xfrm>
            <a:off x="3724785" y="2171229"/>
            <a:ext cx="1148115" cy="962519"/>
          </a:xfrm>
          <a:prstGeom prst="rect">
            <a:avLst/>
          </a:prstGeom>
        </p:spPr>
        <p:txBody>
          <a:bodyPr vert="horz" wrap="none" lIns="91440" tIns="45720" rIns="91440" bIns="45720" rtlCol="0" anchor="t">
            <a:normAutofit/>
          </a:bodyPr>
          <a:lstStyle/>
          <a:p>
            <a:pPr marL="0" marR="0" indent="0" algn="l" defTabSz="914400" rtl="0" eaLnBrk="1" fontAlgn="auto" latinLnBrk="0" hangingPunct="1">
              <a:lnSpc>
                <a:spcPct val="100000"/>
              </a:lnSpc>
              <a:spcBef>
                <a:spcPct val="0"/>
              </a:spcBef>
              <a:spcAft>
                <a:spcPts val="0"/>
              </a:spcAft>
              <a:buClrTx/>
              <a:buSzTx/>
              <a:buFontTx/>
              <a:buNone/>
              <a:tabLst/>
            </a:pPr>
            <a:r>
              <a:rPr kumimoji="0" lang="en-US" sz="2400" b="0" i="0" u="none" strike="noStrike" kern="1200" cap="none" spc="0" normalizeH="0" baseline="0" noProof="0" dirty="0">
                <a:ln>
                  <a:noFill/>
                </a:ln>
                <a:solidFill>
                  <a:srgbClr val="464A6E"/>
                </a:solidFill>
                <a:effectLst/>
                <a:uLnTx/>
                <a:uFillTx/>
                <a:ea typeface="+mj-ea"/>
                <a:cs typeface="Tahoma" pitchFamily="34" charset="0"/>
              </a:rPr>
              <a:t>**</a:t>
            </a:r>
          </a:p>
        </p:txBody>
      </p:sp>
      <p:sp>
        <p:nvSpPr>
          <p:cNvPr id="15" name="Left Brace 14">
            <a:extLst>
              <a:ext uri="{FF2B5EF4-FFF2-40B4-BE49-F238E27FC236}">
                <a16:creationId xmlns:a16="http://schemas.microsoft.com/office/drawing/2014/main" id="{2D48D397-8A24-C3D4-9357-A6E849A78F4B}"/>
              </a:ext>
            </a:extLst>
          </p:cNvPr>
          <p:cNvSpPr/>
          <p:nvPr/>
        </p:nvSpPr>
        <p:spPr>
          <a:xfrm rot="5400000">
            <a:off x="9127570" y="1898642"/>
            <a:ext cx="156497" cy="135120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a:pPr algn="ctr"/>
            <a:endParaRPr lang="en-US"/>
          </a:p>
        </p:txBody>
      </p:sp>
      <p:sp>
        <p:nvSpPr>
          <p:cNvPr id="21" name="TextBox 20">
            <a:extLst>
              <a:ext uri="{FF2B5EF4-FFF2-40B4-BE49-F238E27FC236}">
                <a16:creationId xmlns:a16="http://schemas.microsoft.com/office/drawing/2014/main" id="{034753DF-1357-9F4E-9A71-C7CA3B874A68}"/>
              </a:ext>
            </a:extLst>
          </p:cNvPr>
          <p:cNvSpPr txBox="1"/>
          <p:nvPr/>
        </p:nvSpPr>
        <p:spPr>
          <a:xfrm>
            <a:off x="9053484" y="2231071"/>
            <a:ext cx="1148115" cy="962519"/>
          </a:xfrm>
          <a:prstGeom prst="rect">
            <a:avLst/>
          </a:prstGeom>
        </p:spPr>
        <p:txBody>
          <a:bodyPr vert="horz" wrap="none" lIns="91440" tIns="45720" rIns="91440" bIns="45720" rtlCol="0" anchor="t">
            <a:normAutofit/>
          </a:bodyPr>
          <a:lstStyle/>
          <a:p>
            <a:pPr marL="0" marR="0" indent="0" algn="l" defTabSz="914400" rtl="0" eaLnBrk="1" fontAlgn="auto" latinLnBrk="0" hangingPunct="1">
              <a:lnSpc>
                <a:spcPct val="100000"/>
              </a:lnSpc>
              <a:spcBef>
                <a:spcPct val="0"/>
              </a:spcBef>
              <a:spcAft>
                <a:spcPts val="0"/>
              </a:spcAft>
              <a:buClrTx/>
              <a:buSzTx/>
              <a:buFontTx/>
              <a:buNone/>
              <a:tabLst/>
            </a:pPr>
            <a:r>
              <a:rPr kumimoji="0" lang="en-US" sz="2400" b="0" i="0" u="none" strike="noStrike" kern="1200" cap="none" spc="0" normalizeH="0" baseline="0" noProof="0" dirty="0">
                <a:ln>
                  <a:noFill/>
                </a:ln>
                <a:solidFill>
                  <a:srgbClr val="464A6E"/>
                </a:solidFill>
                <a:effectLst/>
                <a:uLnTx/>
                <a:uFillTx/>
                <a:ea typeface="+mj-ea"/>
                <a:cs typeface="Tahoma" pitchFamily="34" charset="0"/>
              </a:rPr>
              <a:t>*</a:t>
            </a:r>
          </a:p>
        </p:txBody>
      </p:sp>
    </p:spTree>
    <p:extLst>
      <p:ext uri="{BB962C8B-B14F-4D97-AF65-F5344CB8AC3E}">
        <p14:creationId xmlns:p14="http://schemas.microsoft.com/office/powerpoint/2010/main" val="27212335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39914-DCB6-AF46-65E8-90DD27ADFFEF}"/>
            </a:ext>
          </a:extLst>
        </p:cNvPr>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1B64D488-2BDA-D020-721E-A07CB7A2716C}"/>
              </a:ext>
            </a:extLst>
          </p:cNvPr>
          <p:cNvGraphicFramePr>
            <a:graphicFrameLocks noGrp="1"/>
          </p:cNvGraphicFramePr>
          <p:nvPr>
            <p:ph idx="1"/>
            <p:extLst>
              <p:ext uri="{D42A27DB-BD31-4B8C-83A1-F6EECF244321}">
                <p14:modId xmlns:p14="http://schemas.microsoft.com/office/powerpoint/2010/main" val="3268736836"/>
              </p:ext>
            </p:extLst>
          </p:nvPr>
        </p:nvGraphicFramePr>
        <p:xfrm>
          <a:off x="1386348" y="1481137"/>
          <a:ext cx="4585869" cy="471318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5">
            <a:extLst>
              <a:ext uri="{FF2B5EF4-FFF2-40B4-BE49-F238E27FC236}">
                <a16:creationId xmlns:a16="http://schemas.microsoft.com/office/drawing/2014/main" id="{FAAAE729-6428-BDAB-8FFD-6CACA5AE623E}"/>
              </a:ext>
            </a:extLst>
          </p:cNvPr>
          <p:cNvGraphicFramePr>
            <a:graphicFrameLocks/>
          </p:cNvGraphicFramePr>
          <p:nvPr>
            <p:extLst>
              <p:ext uri="{D42A27DB-BD31-4B8C-83A1-F6EECF244321}">
                <p14:modId xmlns:p14="http://schemas.microsoft.com/office/powerpoint/2010/main" val="873965069"/>
              </p:ext>
            </p:extLst>
          </p:nvPr>
        </p:nvGraphicFramePr>
        <p:xfrm>
          <a:off x="5972217" y="1481137"/>
          <a:ext cx="4469641" cy="4432964"/>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a:extLst>
              <a:ext uri="{FF2B5EF4-FFF2-40B4-BE49-F238E27FC236}">
                <a16:creationId xmlns:a16="http://schemas.microsoft.com/office/drawing/2014/main" id="{54F480CF-4D0B-3645-C740-C33A844AD493}"/>
              </a:ext>
            </a:extLst>
          </p:cNvPr>
          <p:cNvSpPr>
            <a:spLocks noGrp="1"/>
          </p:cNvSpPr>
          <p:nvPr>
            <p:ph type="title"/>
          </p:nvPr>
        </p:nvSpPr>
        <p:spPr/>
        <p:txBody>
          <a:bodyPr/>
          <a:lstStyle/>
          <a:p>
            <a:r>
              <a:rPr lang="en-US" dirty="0"/>
              <a:t>Difficulty and Switching from Web Mode</a:t>
            </a:r>
          </a:p>
        </p:txBody>
      </p:sp>
      <p:sp>
        <p:nvSpPr>
          <p:cNvPr id="20" name="TextBox 19">
            <a:extLst>
              <a:ext uri="{FF2B5EF4-FFF2-40B4-BE49-F238E27FC236}">
                <a16:creationId xmlns:a16="http://schemas.microsoft.com/office/drawing/2014/main" id="{1BD8B8B5-8582-5635-6658-2B2DFF426F3F}"/>
              </a:ext>
            </a:extLst>
          </p:cNvPr>
          <p:cNvSpPr txBox="1"/>
          <p:nvPr/>
        </p:nvSpPr>
        <p:spPr>
          <a:xfrm>
            <a:off x="676893" y="5778502"/>
            <a:ext cx="914400" cy="914400"/>
          </a:xfrm>
          <a:prstGeom prst="rect">
            <a:avLst/>
          </a:prstGeom>
        </p:spPr>
        <p:txBody>
          <a:bodyPr vert="horz" wrap="none" lIns="91440" tIns="45720" rIns="91440" bIns="45720" rtlCol="0" anchor="t">
            <a:normAutofit/>
          </a:bodyPr>
          <a:lstStyle/>
          <a:p>
            <a:pPr>
              <a:spcBef>
                <a:spcPct val="0"/>
              </a:spcBef>
            </a:pPr>
            <a:r>
              <a:rPr lang="en-US" i="1" dirty="0">
                <a:solidFill>
                  <a:srgbClr val="464A6E"/>
                </a:solidFill>
                <a:cs typeface="Tahoma" pitchFamily="34" charset="0"/>
              </a:rPr>
              <a:t>Fisher’s Exact test using Monte Carlo simulation with 10,000 replicates </a:t>
            </a:r>
            <a:br>
              <a:rPr lang="en-US" i="1" dirty="0">
                <a:solidFill>
                  <a:srgbClr val="464A6E"/>
                </a:solidFill>
                <a:cs typeface="Tahoma" pitchFamily="34" charset="0"/>
              </a:rPr>
            </a:br>
            <a:r>
              <a:rPr lang="en-US" i="1" dirty="0">
                <a:solidFill>
                  <a:srgbClr val="464A6E"/>
                </a:solidFill>
                <a:cs typeface="Tahoma" pitchFamily="34" charset="0"/>
              </a:rPr>
              <a:t>*** p&lt;0.001, ** p&lt;0.01, * p&lt;0.05</a:t>
            </a:r>
            <a:endParaRPr kumimoji="0" lang="en-US" b="0" i="1" u="none" strike="noStrike" kern="1200" cap="none" spc="0" normalizeH="0" baseline="0" noProof="0" dirty="0">
              <a:ln>
                <a:noFill/>
              </a:ln>
              <a:solidFill>
                <a:srgbClr val="464A6E"/>
              </a:solidFill>
              <a:effectLst/>
              <a:uLnTx/>
              <a:uFillTx/>
              <a:ea typeface="+mj-ea"/>
              <a:cs typeface="Tahoma" pitchFamily="34" charset="0"/>
            </a:endParaRPr>
          </a:p>
        </p:txBody>
      </p:sp>
      <p:pic>
        <p:nvPicPr>
          <p:cNvPr id="3" name="Picture 2">
            <a:extLst>
              <a:ext uri="{FF2B5EF4-FFF2-40B4-BE49-F238E27FC236}">
                <a16:creationId xmlns:a16="http://schemas.microsoft.com/office/drawing/2014/main" id="{5F6036A9-70BE-9BBF-DC44-0339A210F953}"/>
              </a:ext>
            </a:extLst>
          </p:cNvPr>
          <p:cNvPicPr>
            <a:picLocks noChangeAspect="1"/>
          </p:cNvPicPr>
          <p:nvPr/>
        </p:nvPicPr>
        <p:blipFill>
          <a:blip r:embed="rId5"/>
          <a:srcRect t="1" r="22161" b="-1659"/>
          <a:stretch>
            <a:fillRect/>
          </a:stretch>
        </p:blipFill>
        <p:spPr>
          <a:xfrm>
            <a:off x="2328334" y="5521278"/>
            <a:ext cx="7957825" cy="319084"/>
          </a:xfrm>
          <a:prstGeom prst="rect">
            <a:avLst/>
          </a:prstGeom>
        </p:spPr>
      </p:pic>
    </p:spTree>
    <p:extLst>
      <p:ext uri="{BB962C8B-B14F-4D97-AF65-F5344CB8AC3E}">
        <p14:creationId xmlns:p14="http://schemas.microsoft.com/office/powerpoint/2010/main" val="10232381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BF848-2E36-802E-5786-B6D4DF8051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34EB65-8213-7456-172D-A2200FDF5303}"/>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792B58F5-E662-AF74-D8ED-31403D664D0D}"/>
              </a:ext>
            </a:extLst>
          </p:cNvPr>
          <p:cNvSpPr>
            <a:spLocks noGrp="1"/>
          </p:cNvSpPr>
          <p:nvPr>
            <p:ph idx="1"/>
          </p:nvPr>
        </p:nvSpPr>
        <p:spPr/>
        <p:txBody>
          <a:bodyPr/>
          <a:lstStyle/>
          <a:p>
            <a:r>
              <a:rPr lang="en-US" dirty="0"/>
              <a:t>Limitation: Respondents who were willing to provide feedback*</a:t>
            </a:r>
          </a:p>
          <a:p>
            <a:r>
              <a:rPr lang="en-US" dirty="0"/>
              <a:t>Overall low rate of burden </a:t>
            </a:r>
          </a:p>
          <a:p>
            <a:pPr lvl="1"/>
            <a:r>
              <a:rPr lang="en-US" dirty="0"/>
              <a:t>~90% of respondents selecting “Not at all” or “A little” burdensome</a:t>
            </a:r>
          </a:p>
          <a:p>
            <a:pPr lvl="1"/>
            <a:r>
              <a:rPr lang="en-US" dirty="0"/>
              <a:t>Burden higher (though still low) for Web mode in MIS-2</a:t>
            </a:r>
          </a:p>
          <a:p>
            <a:r>
              <a:rPr lang="en-US" dirty="0"/>
              <a:t>Burden ratings not related to Demographic/Labor Force factors</a:t>
            </a:r>
          </a:p>
          <a:p>
            <a:r>
              <a:rPr lang="en-US" dirty="0"/>
              <a:t>Difficulty ratings were related to household size, business ownership, and mismatch between respondent and BLS classification of worker status</a:t>
            </a:r>
          </a:p>
          <a:p>
            <a:endParaRPr lang="en-US" dirty="0"/>
          </a:p>
          <a:p>
            <a:pPr lvl="1"/>
            <a:endParaRPr lang="en-US" dirty="0"/>
          </a:p>
          <a:p>
            <a:endParaRPr lang="en-US" dirty="0"/>
          </a:p>
        </p:txBody>
      </p:sp>
    </p:spTree>
    <p:extLst>
      <p:ext uri="{BB962C8B-B14F-4D97-AF65-F5344CB8AC3E}">
        <p14:creationId xmlns:p14="http://schemas.microsoft.com/office/powerpoint/2010/main" val="21442335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819618-D8C6-53F2-DC36-BF74FB8167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811BE0-CA40-BA7A-1499-2CFF004D1F68}"/>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76ABE12C-A4BC-E00C-113C-A646A2CFE33A}"/>
              </a:ext>
            </a:extLst>
          </p:cNvPr>
          <p:cNvSpPr>
            <a:spLocks noGrp="1"/>
          </p:cNvSpPr>
          <p:nvPr>
            <p:ph idx="1"/>
          </p:nvPr>
        </p:nvSpPr>
        <p:spPr/>
        <p:txBody>
          <a:bodyPr/>
          <a:lstStyle/>
          <a:p>
            <a:r>
              <a:rPr lang="en-US" dirty="0"/>
              <a:t>For self-response, the more burdened you feel at the end of the survey the less likely you are to come back the next month</a:t>
            </a:r>
          </a:p>
          <a:p>
            <a:r>
              <a:rPr lang="en-US" dirty="0"/>
              <a:t>Respondents who say they are unlikely to respond again at the end of the survey are less likely to come back the next month</a:t>
            </a:r>
          </a:p>
          <a:p>
            <a:r>
              <a:rPr lang="en-US" dirty="0"/>
              <a:t>2%-5% web respondents reported preferring an interviewer</a:t>
            </a:r>
          </a:p>
          <a:p>
            <a:pPr lvl="1"/>
            <a:r>
              <a:rPr lang="en-US" dirty="0"/>
              <a:t>Respondents 65+ years prefer an interviewer rather than web </a:t>
            </a:r>
          </a:p>
          <a:p>
            <a:r>
              <a:rPr lang="en-US" dirty="0"/>
              <a:t>Switching from web mode related to burden but not difficulty</a:t>
            </a:r>
          </a:p>
          <a:p>
            <a:pPr lvl="1"/>
            <a:endParaRPr lang="en-US" dirty="0"/>
          </a:p>
          <a:p>
            <a:endParaRPr lang="en-US" dirty="0"/>
          </a:p>
        </p:txBody>
      </p:sp>
    </p:spTree>
    <p:extLst>
      <p:ext uri="{BB962C8B-B14F-4D97-AF65-F5344CB8AC3E}">
        <p14:creationId xmlns:p14="http://schemas.microsoft.com/office/powerpoint/2010/main" val="32267192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5777D-810C-A2EE-CB1C-573A10E613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82C658-655C-C6A5-3873-F413ED7E66DE}"/>
              </a:ext>
            </a:extLst>
          </p:cNvPr>
          <p:cNvSpPr>
            <a:spLocks noGrp="1"/>
          </p:cNvSpPr>
          <p:nvPr>
            <p:ph type="title"/>
          </p:nvPr>
        </p:nvSpPr>
        <p:spPr/>
        <p:txBody>
          <a:bodyPr/>
          <a:lstStyle/>
          <a:p>
            <a:r>
              <a:rPr lang="en-US" dirty="0"/>
              <a:t>Future Research</a:t>
            </a:r>
          </a:p>
        </p:txBody>
      </p:sp>
      <p:sp>
        <p:nvSpPr>
          <p:cNvPr id="3" name="Content Placeholder 2">
            <a:extLst>
              <a:ext uri="{FF2B5EF4-FFF2-40B4-BE49-F238E27FC236}">
                <a16:creationId xmlns:a16="http://schemas.microsoft.com/office/drawing/2014/main" id="{23386CC9-4938-55F1-97E0-A838F104932E}"/>
              </a:ext>
            </a:extLst>
          </p:cNvPr>
          <p:cNvSpPr>
            <a:spLocks noGrp="1"/>
          </p:cNvSpPr>
          <p:nvPr>
            <p:ph idx="1"/>
          </p:nvPr>
        </p:nvSpPr>
        <p:spPr/>
        <p:txBody>
          <a:bodyPr/>
          <a:lstStyle/>
          <a:p>
            <a:r>
              <a:rPr lang="en-US" dirty="0"/>
              <a:t>In-survey evaluations can be used by field to target follow-up</a:t>
            </a:r>
          </a:p>
          <a:p>
            <a:pPr lvl="1"/>
            <a:r>
              <a:rPr lang="en-US" dirty="0"/>
              <a:t>Identify those likely to not respond in the next month</a:t>
            </a:r>
          </a:p>
          <a:p>
            <a:pPr lvl="1"/>
            <a:r>
              <a:rPr lang="en-US" dirty="0"/>
              <a:t>Identify those likely to require an interviewer in the next month</a:t>
            </a:r>
          </a:p>
          <a:p>
            <a:pPr lvl="1"/>
            <a:r>
              <a:rPr lang="en-US" dirty="0"/>
              <a:t>Tailor content of subsequent contacts</a:t>
            </a:r>
          </a:p>
          <a:p>
            <a:r>
              <a:rPr lang="en-US" dirty="0"/>
              <a:t>Research on respondent burden</a:t>
            </a:r>
          </a:p>
          <a:p>
            <a:pPr lvl="1"/>
            <a:r>
              <a:rPr lang="en-US" dirty="0"/>
              <a:t>What is the role of expectations?</a:t>
            </a:r>
          </a:p>
          <a:p>
            <a:pPr lvl="1"/>
            <a:r>
              <a:rPr lang="en-US" dirty="0"/>
              <a:t>Why do respondents who report low levels of burden and “Very Likely [to respond again]” ultimately not respond in the next month?</a:t>
            </a:r>
          </a:p>
          <a:p>
            <a:pPr lvl="1"/>
            <a:endParaRPr lang="en-US" dirty="0"/>
          </a:p>
          <a:p>
            <a:endParaRPr lang="en-US" dirty="0"/>
          </a:p>
          <a:p>
            <a:pPr lvl="1"/>
            <a:endParaRPr lang="en-US" dirty="0"/>
          </a:p>
          <a:p>
            <a:endParaRPr lang="en-US" dirty="0"/>
          </a:p>
        </p:txBody>
      </p:sp>
    </p:spTree>
    <p:extLst>
      <p:ext uri="{BB962C8B-B14F-4D97-AF65-F5344CB8AC3E}">
        <p14:creationId xmlns:p14="http://schemas.microsoft.com/office/powerpoint/2010/main" val="39825854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82EEDA-A994-42A4-B4FC-8939FCA10D79}"/>
              </a:ext>
            </a:extLst>
          </p:cNvPr>
          <p:cNvSpPr>
            <a:spLocks noGrp="1"/>
          </p:cNvSpPr>
          <p:nvPr>
            <p:ph type="title" idx="4294967295"/>
          </p:nvPr>
        </p:nvSpPr>
        <p:spPr/>
        <p:txBody>
          <a:bodyPr/>
          <a:lstStyle/>
          <a:p>
            <a:r>
              <a:rPr lang="en-US" dirty="0"/>
              <a:t>Contact Information</a:t>
            </a:r>
          </a:p>
        </p:txBody>
      </p:sp>
      <p:sp>
        <p:nvSpPr>
          <p:cNvPr id="3" name="Subtitle 2"/>
          <p:cNvSpPr txBox="1">
            <a:spLocks/>
          </p:cNvSpPr>
          <p:nvPr/>
        </p:nvSpPr>
        <p:spPr>
          <a:xfrm>
            <a:off x="495300" y="1828800"/>
            <a:ext cx="11201400" cy="3811386"/>
          </a:xfrm>
          <a:prstGeom prst="rect">
            <a:avLst/>
          </a:prstGeom>
        </p:spPr>
        <p:txBody>
          <a:bodyPr/>
          <a:lstStyle>
            <a:lvl1pPr marL="0" indent="0" algn="ctr" defTabSz="914400" rtl="0" eaLnBrk="1" latinLnBrk="0" hangingPunct="1">
              <a:lnSpc>
                <a:spcPts val="3400"/>
              </a:lnSpc>
              <a:spcBef>
                <a:spcPts val="600"/>
              </a:spcBef>
              <a:buFont typeface="Arial" panose="020B0604020202020204" pitchFamily="34" charset="0"/>
              <a:buNone/>
              <a:defRPr sz="3200" b="1"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b="1" kern="1200">
                <a:solidFill>
                  <a:schemeClr val="bg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b="1" kern="1200">
                <a:solidFill>
                  <a:schemeClr val="bg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b="1" kern="1200">
                <a:solidFill>
                  <a:schemeClr val="bg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b="1" kern="1200">
                <a:solidFill>
                  <a:schemeClr val="bg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ts val="3700"/>
              </a:lnSpc>
            </a:pPr>
            <a:r>
              <a:rPr lang="en-US" sz="3600" dirty="0"/>
              <a:t>Erica Yu</a:t>
            </a:r>
          </a:p>
          <a:p>
            <a:pPr>
              <a:lnSpc>
                <a:spcPts val="3700"/>
              </a:lnSpc>
            </a:pPr>
            <a:r>
              <a:rPr lang="en-US" sz="3600" b="0" dirty="0"/>
              <a:t>Research Psychologist</a:t>
            </a:r>
          </a:p>
          <a:p>
            <a:pPr>
              <a:lnSpc>
                <a:spcPts val="3700"/>
              </a:lnSpc>
            </a:pPr>
            <a:r>
              <a:rPr lang="en-US" sz="3600" b="0" dirty="0"/>
              <a:t>Office of Survey Methods Research</a:t>
            </a:r>
            <a:br>
              <a:rPr lang="en-US" sz="3600" b="0" dirty="0"/>
            </a:br>
            <a:r>
              <a:rPr lang="en-US" sz="3600" b="0" dirty="0"/>
              <a:t>Bureau of Labor Statistics</a:t>
            </a:r>
          </a:p>
          <a:p>
            <a:pPr>
              <a:lnSpc>
                <a:spcPts val="3700"/>
              </a:lnSpc>
              <a:spcAft>
                <a:spcPts val="800"/>
              </a:spcAft>
            </a:pPr>
            <a:r>
              <a:rPr lang="en-US" sz="3600" b="0" dirty="0"/>
              <a:t>www.bls.gov/osmr</a:t>
            </a:r>
          </a:p>
          <a:p>
            <a:pPr>
              <a:lnSpc>
                <a:spcPts val="3700"/>
              </a:lnSpc>
            </a:pPr>
            <a:r>
              <a:rPr lang="en-US" sz="3600" b="0" dirty="0"/>
              <a:t>202-691-7924</a:t>
            </a:r>
          </a:p>
          <a:p>
            <a:pPr>
              <a:lnSpc>
                <a:spcPts val="3700"/>
              </a:lnSpc>
            </a:pPr>
            <a:r>
              <a:rPr lang="en-US" sz="3600" b="0" dirty="0">
                <a:hlinkClick r:id="rId3"/>
              </a:rPr>
              <a:t>Yu.Erica@bls.gov</a:t>
            </a:r>
            <a:endParaRPr lang="en-US" sz="3600" b="0" dirty="0"/>
          </a:p>
          <a:p>
            <a:pPr>
              <a:lnSpc>
                <a:spcPts val="3700"/>
              </a:lnSpc>
            </a:pPr>
            <a:endParaRPr lang="en-US" sz="3600" b="0" dirty="0"/>
          </a:p>
        </p:txBody>
      </p:sp>
    </p:spTree>
    <p:extLst>
      <p:ext uri="{BB962C8B-B14F-4D97-AF65-F5344CB8AC3E}">
        <p14:creationId xmlns:p14="http://schemas.microsoft.com/office/powerpoint/2010/main" val="1535218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A145626-5601-4920-1E43-F7354E72F9DF}"/>
              </a:ext>
            </a:extLst>
          </p:cNvPr>
          <p:cNvSpPr>
            <a:spLocks noGrp="1"/>
          </p:cNvSpPr>
          <p:nvPr>
            <p:ph type="title"/>
          </p:nvPr>
        </p:nvSpPr>
        <p:spPr/>
        <p:txBody>
          <a:bodyPr/>
          <a:lstStyle/>
          <a:p>
            <a:r>
              <a:rPr lang="en-US" dirty="0"/>
              <a:t>Background: Respondent Feedback</a:t>
            </a:r>
          </a:p>
        </p:txBody>
      </p:sp>
      <p:sp>
        <p:nvSpPr>
          <p:cNvPr id="5" name="Content Placeholder 4">
            <a:extLst>
              <a:ext uri="{FF2B5EF4-FFF2-40B4-BE49-F238E27FC236}">
                <a16:creationId xmlns:a16="http://schemas.microsoft.com/office/drawing/2014/main" id="{674DC45B-0A73-FE91-0B83-AFC18AC462FB}"/>
              </a:ext>
            </a:extLst>
          </p:cNvPr>
          <p:cNvSpPr>
            <a:spLocks noGrp="1"/>
          </p:cNvSpPr>
          <p:nvPr>
            <p:ph idx="1"/>
          </p:nvPr>
        </p:nvSpPr>
        <p:spPr/>
        <p:txBody>
          <a:bodyPr/>
          <a:lstStyle/>
          <a:p>
            <a:r>
              <a:rPr lang="en-US" dirty="0"/>
              <a:t>Useful for evaluation of the survey</a:t>
            </a:r>
          </a:p>
          <a:p>
            <a:pPr lvl="1"/>
            <a:r>
              <a:rPr lang="en-US" dirty="0"/>
              <a:t>Assess question sensitivity (Miller &amp; Davis, 1994)</a:t>
            </a:r>
          </a:p>
          <a:p>
            <a:pPr lvl="1"/>
            <a:r>
              <a:rPr lang="en-US" dirty="0"/>
              <a:t>Assess respondent question comprehension of survey concepts (Martin, Campanelli, &amp; Fay, 1991; Hess &amp; Singer, 1995)</a:t>
            </a:r>
          </a:p>
          <a:p>
            <a:pPr lvl="1"/>
            <a:r>
              <a:rPr lang="en-US" dirty="0"/>
              <a:t>Monitor respondent experience (Yang &amp; Toth, 2022)</a:t>
            </a:r>
          </a:p>
          <a:p>
            <a:r>
              <a:rPr lang="en-US" dirty="0"/>
              <a:t>Typically collected at the end of the last interview</a:t>
            </a:r>
          </a:p>
          <a:p>
            <a:pPr lvl="1"/>
            <a:r>
              <a:rPr lang="en-US" dirty="0"/>
              <a:t>Concern about contaminating future response</a:t>
            </a:r>
          </a:p>
          <a:p>
            <a:pPr lvl="1"/>
            <a:r>
              <a:rPr lang="en-US" dirty="0"/>
              <a:t>Attrition results in a sample of only cooperative respondents</a:t>
            </a:r>
          </a:p>
          <a:p>
            <a:pPr lvl="1"/>
            <a:endParaRPr lang="en-US" dirty="0"/>
          </a:p>
        </p:txBody>
      </p:sp>
    </p:spTree>
    <p:extLst>
      <p:ext uri="{BB962C8B-B14F-4D97-AF65-F5344CB8AC3E}">
        <p14:creationId xmlns:p14="http://schemas.microsoft.com/office/powerpoint/2010/main" val="14099116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2580D-4811-98E1-EFA1-A5FC53956C86}"/>
              </a:ext>
            </a:extLst>
          </p:cNvPr>
          <p:cNvSpPr>
            <a:spLocks noGrp="1"/>
          </p:cNvSpPr>
          <p:nvPr>
            <p:ph type="title"/>
          </p:nvPr>
        </p:nvSpPr>
        <p:spPr/>
        <p:txBody>
          <a:bodyPr/>
          <a:lstStyle/>
          <a:p>
            <a:r>
              <a:rPr lang="en-US" dirty="0"/>
              <a:t>Demographic and Labor Force Factors </a:t>
            </a:r>
            <a:br>
              <a:rPr lang="en-US" dirty="0"/>
            </a:br>
            <a:endParaRPr lang="en-US" dirty="0"/>
          </a:p>
        </p:txBody>
      </p:sp>
      <p:sp>
        <p:nvSpPr>
          <p:cNvPr id="3" name="Content Placeholder 2">
            <a:extLst>
              <a:ext uri="{FF2B5EF4-FFF2-40B4-BE49-F238E27FC236}">
                <a16:creationId xmlns:a16="http://schemas.microsoft.com/office/drawing/2014/main" id="{73F572C7-F70E-C878-176E-ABD16987F5DD}"/>
              </a:ext>
            </a:extLst>
          </p:cNvPr>
          <p:cNvSpPr txBox="1">
            <a:spLocks/>
          </p:cNvSpPr>
          <p:nvPr/>
        </p:nvSpPr>
        <p:spPr bwMode="auto">
          <a:xfrm>
            <a:off x="201873" y="1722438"/>
            <a:ext cx="3236793"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CE1126"/>
              </a:buClr>
              <a:buSzPct val="90000"/>
              <a:buFont typeface="Wingdings" pitchFamily="2" charset="2"/>
              <a:buChar char=""/>
              <a:defRPr sz="3200" kern="1200" baseline="0">
                <a:solidFill>
                  <a:srgbClr val="192168"/>
                </a:solidFill>
                <a:latin typeface="Calibri" panose="020F0502020204030204" pitchFamily="34" charset="0"/>
                <a:ea typeface="+mn-ea"/>
                <a:cs typeface="Calibri" panose="020F0502020204030204" pitchFamily="34" charset="0"/>
              </a:defRPr>
            </a:lvl1pPr>
            <a:lvl2pPr marL="742950" indent="-285750" algn="l" rtl="0" eaLnBrk="0" fontAlgn="base" hangingPunct="0">
              <a:spcBef>
                <a:spcPct val="20000"/>
              </a:spcBef>
              <a:spcAft>
                <a:spcPct val="0"/>
              </a:spcAft>
              <a:buClr>
                <a:srgbClr val="CE1126"/>
              </a:buClr>
              <a:buSzPct val="90000"/>
              <a:buFont typeface="Wingdings 3" pitchFamily="18" charset="2"/>
              <a:buChar char=""/>
              <a:defRPr sz="2800" kern="1200">
                <a:solidFill>
                  <a:srgbClr val="192168"/>
                </a:solidFill>
                <a:latin typeface="Calibri" panose="020F0502020204030204" pitchFamily="34" charset="0"/>
                <a:ea typeface="+mn-ea"/>
                <a:cs typeface="Calibri" panose="020F0502020204030204" pitchFamily="34" charset="0"/>
              </a:defRPr>
            </a:lvl2pPr>
            <a:lvl3pPr marL="1143000" indent="-228600" algn="l" rtl="0" eaLnBrk="0" fontAlgn="base" hangingPunct="0">
              <a:spcBef>
                <a:spcPct val="20000"/>
              </a:spcBef>
              <a:spcAft>
                <a:spcPct val="0"/>
              </a:spcAft>
              <a:buClr>
                <a:srgbClr val="CE1126"/>
              </a:buClr>
              <a:buSzPct val="90000"/>
              <a:buFont typeface="Calibri" pitchFamily="34" charset="0"/>
              <a:buChar char="–"/>
              <a:defRPr sz="2400" kern="1200">
                <a:solidFill>
                  <a:srgbClr val="192168"/>
                </a:solidFill>
                <a:latin typeface="Calibri" panose="020F0502020204030204" pitchFamily="34" charset="0"/>
                <a:ea typeface="+mn-ea"/>
                <a:cs typeface="Calibri" panose="020F0502020204030204" pitchFamily="34" charset="0"/>
              </a:defRPr>
            </a:lvl3pPr>
            <a:lvl4pPr marL="1600200" indent="-228600" algn="l" rtl="0" eaLnBrk="0" fontAlgn="base" hangingPunct="0">
              <a:spcBef>
                <a:spcPct val="20000"/>
              </a:spcBef>
              <a:spcAft>
                <a:spcPct val="0"/>
              </a:spcAft>
              <a:buClr>
                <a:srgbClr val="CE1126"/>
              </a:buClr>
              <a:buSzPct val="90000"/>
              <a:buFont typeface="Arial" charset="0"/>
              <a:buChar char="•"/>
              <a:defRPr sz="2000" kern="1200">
                <a:solidFill>
                  <a:srgbClr val="192168"/>
                </a:solidFill>
                <a:latin typeface="Calibri" panose="020F0502020204030204" pitchFamily="34" charset="0"/>
                <a:ea typeface="+mn-ea"/>
                <a:cs typeface="Calibri" panose="020F0502020204030204" pitchFamily="34" charset="0"/>
              </a:defRPr>
            </a:lvl4pPr>
            <a:lvl5pPr marL="1828800" indent="0" algn="l" rtl="0" eaLnBrk="0" fontAlgn="base" hangingPunct="0">
              <a:spcBef>
                <a:spcPct val="20000"/>
              </a:spcBef>
              <a:spcAft>
                <a:spcPct val="0"/>
              </a:spcAft>
              <a:buClr>
                <a:srgbClr val="CE1126"/>
              </a:buClr>
              <a:buFont typeface="Wingdings" pitchFamily="2" charset="2"/>
              <a:buNone/>
              <a:defRPr sz="2000" kern="1200">
                <a:solidFill>
                  <a:srgbClr val="000000"/>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9pPr>
          </a:lstStyle>
          <a:p>
            <a:pPr marL="0" indent="0">
              <a:buNone/>
            </a:pPr>
            <a:r>
              <a:rPr lang="en-US" sz="2400" b="1" dirty="0"/>
              <a:t>Household </a:t>
            </a:r>
            <a:br>
              <a:rPr lang="en-US" sz="2400" b="1" dirty="0"/>
            </a:br>
            <a:r>
              <a:rPr lang="en-US" sz="2400" b="1" dirty="0"/>
              <a:t>size – </a:t>
            </a:r>
          </a:p>
          <a:p>
            <a:r>
              <a:rPr lang="en-US" sz="2400" dirty="0"/>
              <a:t>1 person</a:t>
            </a:r>
          </a:p>
          <a:p>
            <a:r>
              <a:rPr lang="en-US" sz="2400" dirty="0"/>
              <a:t>2 people</a:t>
            </a:r>
          </a:p>
          <a:p>
            <a:r>
              <a:rPr lang="en-US" sz="2400" dirty="0"/>
              <a:t>3 people</a:t>
            </a:r>
          </a:p>
          <a:p>
            <a:r>
              <a:rPr lang="en-US" sz="2400" dirty="0"/>
              <a:t>4 people</a:t>
            </a:r>
          </a:p>
          <a:p>
            <a:r>
              <a:rPr lang="en-US" sz="2400" dirty="0"/>
              <a:t>5+ people</a:t>
            </a:r>
          </a:p>
        </p:txBody>
      </p:sp>
      <p:sp>
        <p:nvSpPr>
          <p:cNvPr id="7" name="Content Placeholder 2">
            <a:extLst>
              <a:ext uri="{FF2B5EF4-FFF2-40B4-BE49-F238E27FC236}">
                <a16:creationId xmlns:a16="http://schemas.microsoft.com/office/drawing/2014/main" id="{0A5CF52F-E9D9-5FC8-3F36-08F109D9C457}"/>
              </a:ext>
            </a:extLst>
          </p:cNvPr>
          <p:cNvSpPr txBox="1">
            <a:spLocks/>
          </p:cNvSpPr>
          <p:nvPr/>
        </p:nvSpPr>
        <p:spPr bwMode="auto">
          <a:xfrm>
            <a:off x="1991720" y="1722437"/>
            <a:ext cx="2661883"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CE1126"/>
              </a:buClr>
              <a:buSzPct val="90000"/>
              <a:buFont typeface="Wingdings" pitchFamily="2" charset="2"/>
              <a:buChar char=""/>
              <a:defRPr sz="3200" kern="1200" baseline="0">
                <a:solidFill>
                  <a:srgbClr val="192168"/>
                </a:solidFill>
                <a:latin typeface="Calibri" panose="020F0502020204030204" pitchFamily="34" charset="0"/>
                <a:ea typeface="+mn-ea"/>
                <a:cs typeface="Calibri" panose="020F0502020204030204" pitchFamily="34" charset="0"/>
              </a:defRPr>
            </a:lvl1pPr>
            <a:lvl2pPr marL="742950" indent="-285750" algn="l" rtl="0" eaLnBrk="0" fontAlgn="base" hangingPunct="0">
              <a:spcBef>
                <a:spcPct val="20000"/>
              </a:spcBef>
              <a:spcAft>
                <a:spcPct val="0"/>
              </a:spcAft>
              <a:buClr>
                <a:srgbClr val="CE1126"/>
              </a:buClr>
              <a:buSzPct val="90000"/>
              <a:buFont typeface="Wingdings 3" pitchFamily="18" charset="2"/>
              <a:buChar char=""/>
              <a:defRPr sz="2800" kern="1200">
                <a:solidFill>
                  <a:srgbClr val="192168"/>
                </a:solidFill>
                <a:latin typeface="Calibri" panose="020F0502020204030204" pitchFamily="34" charset="0"/>
                <a:ea typeface="+mn-ea"/>
                <a:cs typeface="Calibri" panose="020F0502020204030204" pitchFamily="34" charset="0"/>
              </a:defRPr>
            </a:lvl2pPr>
            <a:lvl3pPr marL="1143000" indent="-228600" algn="l" rtl="0" eaLnBrk="0" fontAlgn="base" hangingPunct="0">
              <a:spcBef>
                <a:spcPct val="20000"/>
              </a:spcBef>
              <a:spcAft>
                <a:spcPct val="0"/>
              </a:spcAft>
              <a:buClr>
                <a:srgbClr val="CE1126"/>
              </a:buClr>
              <a:buSzPct val="90000"/>
              <a:buFont typeface="Calibri" pitchFamily="34" charset="0"/>
              <a:buChar char="–"/>
              <a:defRPr sz="2400" kern="1200">
                <a:solidFill>
                  <a:srgbClr val="192168"/>
                </a:solidFill>
                <a:latin typeface="Calibri" panose="020F0502020204030204" pitchFamily="34" charset="0"/>
                <a:ea typeface="+mn-ea"/>
                <a:cs typeface="Calibri" panose="020F0502020204030204" pitchFamily="34" charset="0"/>
              </a:defRPr>
            </a:lvl3pPr>
            <a:lvl4pPr marL="1600200" indent="-228600" algn="l" rtl="0" eaLnBrk="0" fontAlgn="base" hangingPunct="0">
              <a:spcBef>
                <a:spcPct val="20000"/>
              </a:spcBef>
              <a:spcAft>
                <a:spcPct val="0"/>
              </a:spcAft>
              <a:buClr>
                <a:srgbClr val="CE1126"/>
              </a:buClr>
              <a:buSzPct val="90000"/>
              <a:buFont typeface="Arial" charset="0"/>
              <a:buChar char="•"/>
              <a:defRPr sz="2000" kern="1200">
                <a:solidFill>
                  <a:srgbClr val="192168"/>
                </a:solidFill>
                <a:latin typeface="Calibri" panose="020F0502020204030204" pitchFamily="34" charset="0"/>
                <a:ea typeface="+mn-ea"/>
                <a:cs typeface="Calibri" panose="020F0502020204030204" pitchFamily="34" charset="0"/>
              </a:defRPr>
            </a:lvl4pPr>
            <a:lvl5pPr marL="1828800" indent="0" algn="l" rtl="0" eaLnBrk="0" fontAlgn="base" hangingPunct="0">
              <a:spcBef>
                <a:spcPct val="20000"/>
              </a:spcBef>
              <a:spcAft>
                <a:spcPct val="0"/>
              </a:spcAft>
              <a:buClr>
                <a:srgbClr val="CE1126"/>
              </a:buClr>
              <a:buFont typeface="Wingdings" pitchFamily="2" charset="2"/>
              <a:buNone/>
              <a:defRPr sz="2000" kern="1200">
                <a:solidFill>
                  <a:srgbClr val="000000"/>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9pPr>
          </a:lstStyle>
          <a:p>
            <a:pPr marL="0" indent="0">
              <a:buNone/>
            </a:pPr>
            <a:r>
              <a:rPr lang="en-US" sz="2400" b="1" dirty="0"/>
              <a:t>Education – </a:t>
            </a:r>
          </a:p>
          <a:p>
            <a:r>
              <a:rPr lang="en-US" sz="2400" dirty="0"/>
              <a:t>High school or less</a:t>
            </a:r>
          </a:p>
          <a:p>
            <a:r>
              <a:rPr lang="en-US" sz="2400" dirty="0"/>
              <a:t>Some college or Associates degree</a:t>
            </a:r>
          </a:p>
          <a:p>
            <a:r>
              <a:rPr lang="en-US" sz="2400" dirty="0"/>
              <a:t>College degree or higher</a:t>
            </a:r>
          </a:p>
        </p:txBody>
      </p:sp>
      <p:sp>
        <p:nvSpPr>
          <p:cNvPr id="12" name="Content Placeholder 2">
            <a:extLst>
              <a:ext uri="{FF2B5EF4-FFF2-40B4-BE49-F238E27FC236}">
                <a16:creationId xmlns:a16="http://schemas.microsoft.com/office/drawing/2014/main" id="{8A44662F-B397-A953-B8C7-1F99545B2369}"/>
              </a:ext>
            </a:extLst>
          </p:cNvPr>
          <p:cNvSpPr txBox="1">
            <a:spLocks/>
          </p:cNvSpPr>
          <p:nvPr/>
        </p:nvSpPr>
        <p:spPr bwMode="auto">
          <a:xfrm>
            <a:off x="4469927" y="1722435"/>
            <a:ext cx="2249890" cy="39925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CE1126"/>
              </a:buClr>
              <a:buSzPct val="90000"/>
              <a:buFont typeface="Wingdings" pitchFamily="2" charset="2"/>
              <a:buChar char=""/>
              <a:defRPr sz="3200" kern="1200" baseline="0">
                <a:solidFill>
                  <a:srgbClr val="192168"/>
                </a:solidFill>
                <a:latin typeface="Calibri" panose="020F0502020204030204" pitchFamily="34" charset="0"/>
                <a:ea typeface="+mn-ea"/>
                <a:cs typeface="Calibri" panose="020F0502020204030204" pitchFamily="34" charset="0"/>
              </a:defRPr>
            </a:lvl1pPr>
            <a:lvl2pPr marL="742950" indent="-285750" algn="l" rtl="0" eaLnBrk="0" fontAlgn="base" hangingPunct="0">
              <a:spcBef>
                <a:spcPct val="20000"/>
              </a:spcBef>
              <a:spcAft>
                <a:spcPct val="0"/>
              </a:spcAft>
              <a:buClr>
                <a:srgbClr val="CE1126"/>
              </a:buClr>
              <a:buSzPct val="90000"/>
              <a:buFont typeface="Wingdings 3" pitchFamily="18" charset="2"/>
              <a:buChar char=""/>
              <a:defRPr sz="2800" kern="1200">
                <a:solidFill>
                  <a:srgbClr val="192168"/>
                </a:solidFill>
                <a:latin typeface="Calibri" panose="020F0502020204030204" pitchFamily="34" charset="0"/>
                <a:ea typeface="+mn-ea"/>
                <a:cs typeface="Calibri" panose="020F0502020204030204" pitchFamily="34" charset="0"/>
              </a:defRPr>
            </a:lvl2pPr>
            <a:lvl3pPr marL="1143000" indent="-228600" algn="l" rtl="0" eaLnBrk="0" fontAlgn="base" hangingPunct="0">
              <a:spcBef>
                <a:spcPct val="20000"/>
              </a:spcBef>
              <a:spcAft>
                <a:spcPct val="0"/>
              </a:spcAft>
              <a:buClr>
                <a:srgbClr val="CE1126"/>
              </a:buClr>
              <a:buSzPct val="90000"/>
              <a:buFont typeface="Calibri" pitchFamily="34" charset="0"/>
              <a:buChar char="–"/>
              <a:defRPr sz="2400" kern="1200">
                <a:solidFill>
                  <a:srgbClr val="192168"/>
                </a:solidFill>
                <a:latin typeface="Calibri" panose="020F0502020204030204" pitchFamily="34" charset="0"/>
                <a:ea typeface="+mn-ea"/>
                <a:cs typeface="Calibri" panose="020F0502020204030204" pitchFamily="34" charset="0"/>
              </a:defRPr>
            </a:lvl3pPr>
            <a:lvl4pPr marL="1600200" indent="-228600" algn="l" rtl="0" eaLnBrk="0" fontAlgn="base" hangingPunct="0">
              <a:spcBef>
                <a:spcPct val="20000"/>
              </a:spcBef>
              <a:spcAft>
                <a:spcPct val="0"/>
              </a:spcAft>
              <a:buClr>
                <a:srgbClr val="CE1126"/>
              </a:buClr>
              <a:buSzPct val="90000"/>
              <a:buFont typeface="Arial" charset="0"/>
              <a:buChar char="•"/>
              <a:defRPr sz="2000" kern="1200">
                <a:solidFill>
                  <a:srgbClr val="192168"/>
                </a:solidFill>
                <a:latin typeface="Calibri" panose="020F0502020204030204" pitchFamily="34" charset="0"/>
                <a:ea typeface="+mn-ea"/>
                <a:cs typeface="Calibri" panose="020F0502020204030204" pitchFamily="34" charset="0"/>
              </a:defRPr>
            </a:lvl4pPr>
            <a:lvl5pPr marL="1828800" indent="0" algn="l" rtl="0" eaLnBrk="0" fontAlgn="base" hangingPunct="0">
              <a:spcBef>
                <a:spcPct val="20000"/>
              </a:spcBef>
              <a:spcAft>
                <a:spcPct val="0"/>
              </a:spcAft>
              <a:buClr>
                <a:srgbClr val="CE1126"/>
              </a:buClr>
              <a:buFont typeface="Wingdings" pitchFamily="2" charset="2"/>
              <a:buNone/>
              <a:defRPr sz="2000" kern="1200">
                <a:solidFill>
                  <a:srgbClr val="000000"/>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9pPr>
          </a:lstStyle>
          <a:p>
            <a:pPr marL="0" indent="0">
              <a:buNone/>
            </a:pPr>
            <a:r>
              <a:rPr lang="en-US" sz="2400" b="1" dirty="0"/>
              <a:t>Business ownership in the household – </a:t>
            </a:r>
          </a:p>
          <a:p>
            <a:r>
              <a:rPr lang="en-US" sz="2400" dirty="0"/>
              <a:t>Yes</a:t>
            </a:r>
          </a:p>
          <a:p>
            <a:r>
              <a:rPr lang="en-US" sz="2400" dirty="0"/>
              <a:t>No</a:t>
            </a:r>
          </a:p>
        </p:txBody>
      </p:sp>
      <p:sp>
        <p:nvSpPr>
          <p:cNvPr id="13" name="Content Placeholder 2">
            <a:extLst>
              <a:ext uri="{FF2B5EF4-FFF2-40B4-BE49-F238E27FC236}">
                <a16:creationId xmlns:a16="http://schemas.microsoft.com/office/drawing/2014/main" id="{BC174668-D301-747A-BFAC-4B15B6EACDE4}"/>
              </a:ext>
            </a:extLst>
          </p:cNvPr>
          <p:cNvSpPr txBox="1">
            <a:spLocks/>
          </p:cNvSpPr>
          <p:nvPr/>
        </p:nvSpPr>
        <p:spPr bwMode="auto">
          <a:xfrm>
            <a:off x="6719816" y="1722436"/>
            <a:ext cx="2581702"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CE1126"/>
              </a:buClr>
              <a:buSzPct val="90000"/>
              <a:buFont typeface="Wingdings" pitchFamily="2" charset="2"/>
              <a:buChar char=""/>
              <a:defRPr sz="3200" kern="1200" baseline="0">
                <a:solidFill>
                  <a:srgbClr val="192168"/>
                </a:solidFill>
                <a:latin typeface="Calibri" panose="020F0502020204030204" pitchFamily="34" charset="0"/>
                <a:ea typeface="+mn-ea"/>
                <a:cs typeface="Calibri" panose="020F0502020204030204" pitchFamily="34" charset="0"/>
              </a:defRPr>
            </a:lvl1pPr>
            <a:lvl2pPr marL="742950" indent="-285750" algn="l" rtl="0" eaLnBrk="0" fontAlgn="base" hangingPunct="0">
              <a:spcBef>
                <a:spcPct val="20000"/>
              </a:spcBef>
              <a:spcAft>
                <a:spcPct val="0"/>
              </a:spcAft>
              <a:buClr>
                <a:srgbClr val="CE1126"/>
              </a:buClr>
              <a:buSzPct val="90000"/>
              <a:buFont typeface="Wingdings 3" pitchFamily="18" charset="2"/>
              <a:buChar char=""/>
              <a:defRPr sz="2800" kern="1200">
                <a:solidFill>
                  <a:srgbClr val="192168"/>
                </a:solidFill>
                <a:latin typeface="Calibri" panose="020F0502020204030204" pitchFamily="34" charset="0"/>
                <a:ea typeface="+mn-ea"/>
                <a:cs typeface="Calibri" panose="020F0502020204030204" pitchFamily="34" charset="0"/>
              </a:defRPr>
            </a:lvl2pPr>
            <a:lvl3pPr marL="1143000" indent="-228600" algn="l" rtl="0" eaLnBrk="0" fontAlgn="base" hangingPunct="0">
              <a:spcBef>
                <a:spcPct val="20000"/>
              </a:spcBef>
              <a:spcAft>
                <a:spcPct val="0"/>
              </a:spcAft>
              <a:buClr>
                <a:srgbClr val="CE1126"/>
              </a:buClr>
              <a:buSzPct val="90000"/>
              <a:buFont typeface="Calibri" pitchFamily="34" charset="0"/>
              <a:buChar char="–"/>
              <a:defRPr sz="2400" kern="1200">
                <a:solidFill>
                  <a:srgbClr val="192168"/>
                </a:solidFill>
                <a:latin typeface="Calibri" panose="020F0502020204030204" pitchFamily="34" charset="0"/>
                <a:ea typeface="+mn-ea"/>
                <a:cs typeface="Calibri" panose="020F0502020204030204" pitchFamily="34" charset="0"/>
              </a:defRPr>
            </a:lvl3pPr>
            <a:lvl4pPr marL="1600200" indent="-228600" algn="l" rtl="0" eaLnBrk="0" fontAlgn="base" hangingPunct="0">
              <a:spcBef>
                <a:spcPct val="20000"/>
              </a:spcBef>
              <a:spcAft>
                <a:spcPct val="0"/>
              </a:spcAft>
              <a:buClr>
                <a:srgbClr val="CE1126"/>
              </a:buClr>
              <a:buSzPct val="90000"/>
              <a:buFont typeface="Arial" charset="0"/>
              <a:buChar char="•"/>
              <a:defRPr sz="2000" kern="1200">
                <a:solidFill>
                  <a:srgbClr val="192168"/>
                </a:solidFill>
                <a:latin typeface="Calibri" panose="020F0502020204030204" pitchFamily="34" charset="0"/>
                <a:ea typeface="+mn-ea"/>
                <a:cs typeface="Calibri" panose="020F0502020204030204" pitchFamily="34" charset="0"/>
              </a:defRPr>
            </a:lvl4pPr>
            <a:lvl5pPr marL="1828800" indent="0" algn="l" rtl="0" eaLnBrk="0" fontAlgn="base" hangingPunct="0">
              <a:spcBef>
                <a:spcPct val="20000"/>
              </a:spcBef>
              <a:spcAft>
                <a:spcPct val="0"/>
              </a:spcAft>
              <a:buClr>
                <a:srgbClr val="CE1126"/>
              </a:buClr>
              <a:buFont typeface="Wingdings" pitchFamily="2" charset="2"/>
              <a:buNone/>
              <a:defRPr sz="2000" kern="1200">
                <a:solidFill>
                  <a:srgbClr val="000000"/>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9pPr>
          </a:lstStyle>
          <a:p>
            <a:pPr marL="0" indent="0">
              <a:buNone/>
            </a:pPr>
            <a:r>
              <a:rPr lang="en-US" sz="2400" b="1" dirty="0"/>
              <a:t>BLS-defined worker status – </a:t>
            </a:r>
          </a:p>
          <a:p>
            <a:r>
              <a:rPr lang="en-US" sz="2400" dirty="0"/>
              <a:t>Employed</a:t>
            </a:r>
          </a:p>
          <a:p>
            <a:r>
              <a:rPr lang="en-US" sz="2400" dirty="0"/>
              <a:t>Unemployed</a:t>
            </a:r>
          </a:p>
          <a:p>
            <a:r>
              <a:rPr lang="en-US" sz="2400" dirty="0"/>
              <a:t>Not in labor force</a:t>
            </a:r>
          </a:p>
        </p:txBody>
      </p:sp>
      <p:sp>
        <p:nvSpPr>
          <p:cNvPr id="14" name="Content Placeholder 2">
            <a:extLst>
              <a:ext uri="{FF2B5EF4-FFF2-40B4-BE49-F238E27FC236}">
                <a16:creationId xmlns:a16="http://schemas.microsoft.com/office/drawing/2014/main" id="{A75CA761-8870-B744-369D-C8AE347AB809}"/>
              </a:ext>
            </a:extLst>
          </p:cNvPr>
          <p:cNvSpPr txBox="1">
            <a:spLocks/>
          </p:cNvSpPr>
          <p:nvPr/>
        </p:nvSpPr>
        <p:spPr bwMode="auto">
          <a:xfrm>
            <a:off x="8983070" y="1722435"/>
            <a:ext cx="3007057"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CE1126"/>
              </a:buClr>
              <a:buSzPct val="90000"/>
              <a:buFont typeface="Wingdings" pitchFamily="2" charset="2"/>
              <a:buChar char=""/>
              <a:defRPr sz="3200" kern="1200" baseline="0">
                <a:solidFill>
                  <a:srgbClr val="192168"/>
                </a:solidFill>
                <a:latin typeface="Calibri" panose="020F0502020204030204" pitchFamily="34" charset="0"/>
                <a:ea typeface="+mn-ea"/>
                <a:cs typeface="Calibri" panose="020F0502020204030204" pitchFamily="34" charset="0"/>
              </a:defRPr>
            </a:lvl1pPr>
            <a:lvl2pPr marL="742950" indent="-285750" algn="l" rtl="0" eaLnBrk="0" fontAlgn="base" hangingPunct="0">
              <a:spcBef>
                <a:spcPct val="20000"/>
              </a:spcBef>
              <a:spcAft>
                <a:spcPct val="0"/>
              </a:spcAft>
              <a:buClr>
                <a:srgbClr val="CE1126"/>
              </a:buClr>
              <a:buSzPct val="90000"/>
              <a:buFont typeface="Wingdings 3" pitchFamily="18" charset="2"/>
              <a:buChar char=""/>
              <a:defRPr sz="2800" kern="1200">
                <a:solidFill>
                  <a:srgbClr val="192168"/>
                </a:solidFill>
                <a:latin typeface="Calibri" panose="020F0502020204030204" pitchFamily="34" charset="0"/>
                <a:ea typeface="+mn-ea"/>
                <a:cs typeface="Calibri" panose="020F0502020204030204" pitchFamily="34" charset="0"/>
              </a:defRPr>
            </a:lvl2pPr>
            <a:lvl3pPr marL="1143000" indent="-228600" algn="l" rtl="0" eaLnBrk="0" fontAlgn="base" hangingPunct="0">
              <a:spcBef>
                <a:spcPct val="20000"/>
              </a:spcBef>
              <a:spcAft>
                <a:spcPct val="0"/>
              </a:spcAft>
              <a:buClr>
                <a:srgbClr val="CE1126"/>
              </a:buClr>
              <a:buSzPct val="90000"/>
              <a:buFont typeface="Calibri" pitchFamily="34" charset="0"/>
              <a:buChar char="–"/>
              <a:defRPr sz="2400" kern="1200">
                <a:solidFill>
                  <a:srgbClr val="192168"/>
                </a:solidFill>
                <a:latin typeface="Calibri" panose="020F0502020204030204" pitchFamily="34" charset="0"/>
                <a:ea typeface="+mn-ea"/>
                <a:cs typeface="Calibri" panose="020F0502020204030204" pitchFamily="34" charset="0"/>
              </a:defRPr>
            </a:lvl3pPr>
            <a:lvl4pPr marL="1600200" indent="-228600" algn="l" rtl="0" eaLnBrk="0" fontAlgn="base" hangingPunct="0">
              <a:spcBef>
                <a:spcPct val="20000"/>
              </a:spcBef>
              <a:spcAft>
                <a:spcPct val="0"/>
              </a:spcAft>
              <a:buClr>
                <a:srgbClr val="CE1126"/>
              </a:buClr>
              <a:buSzPct val="90000"/>
              <a:buFont typeface="Arial" charset="0"/>
              <a:buChar char="•"/>
              <a:defRPr sz="2000" kern="1200">
                <a:solidFill>
                  <a:srgbClr val="192168"/>
                </a:solidFill>
                <a:latin typeface="Calibri" panose="020F0502020204030204" pitchFamily="34" charset="0"/>
                <a:ea typeface="+mn-ea"/>
                <a:cs typeface="Calibri" panose="020F0502020204030204" pitchFamily="34" charset="0"/>
              </a:defRPr>
            </a:lvl4pPr>
            <a:lvl5pPr marL="1828800" indent="0" algn="l" rtl="0" eaLnBrk="0" fontAlgn="base" hangingPunct="0">
              <a:spcBef>
                <a:spcPct val="20000"/>
              </a:spcBef>
              <a:spcAft>
                <a:spcPct val="0"/>
              </a:spcAft>
              <a:buClr>
                <a:srgbClr val="CE1126"/>
              </a:buClr>
              <a:buFont typeface="Wingdings" pitchFamily="2" charset="2"/>
              <a:buNone/>
              <a:defRPr sz="2000" kern="1200">
                <a:solidFill>
                  <a:srgbClr val="000000"/>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9pPr>
          </a:lstStyle>
          <a:p>
            <a:pPr marL="0" indent="0">
              <a:buNone/>
            </a:pPr>
            <a:r>
              <a:rPr lang="en-US" sz="2400" b="1" dirty="0"/>
              <a:t>Self/BLS worker status match – </a:t>
            </a:r>
          </a:p>
          <a:p>
            <a:r>
              <a:rPr lang="en-US" sz="2400" dirty="0"/>
              <a:t>Match: agree whether employed, unemployed, not in labor force</a:t>
            </a:r>
          </a:p>
          <a:p>
            <a:r>
              <a:rPr lang="en-US" sz="2400" dirty="0"/>
              <a:t>No match: disagree</a:t>
            </a:r>
          </a:p>
        </p:txBody>
      </p:sp>
    </p:spTree>
    <p:extLst>
      <p:ext uri="{BB962C8B-B14F-4D97-AF65-F5344CB8AC3E}">
        <p14:creationId xmlns:p14="http://schemas.microsoft.com/office/powerpoint/2010/main" val="14264110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09339-0C45-349E-1879-893BB33ACD09}"/>
              </a:ext>
            </a:extLst>
          </p:cNvPr>
          <p:cNvSpPr>
            <a:spLocks noGrp="1"/>
          </p:cNvSpPr>
          <p:nvPr>
            <p:ph type="title"/>
          </p:nvPr>
        </p:nvSpPr>
        <p:spPr/>
        <p:txBody>
          <a:bodyPr/>
          <a:lstStyle/>
          <a:p>
            <a:r>
              <a:rPr lang="en-US" dirty="0"/>
              <a:t>Burden Question</a:t>
            </a:r>
          </a:p>
        </p:txBody>
      </p:sp>
      <p:pic>
        <p:nvPicPr>
          <p:cNvPr id="5" name="Content Placeholder 4">
            <a:extLst>
              <a:ext uri="{FF2B5EF4-FFF2-40B4-BE49-F238E27FC236}">
                <a16:creationId xmlns:a16="http://schemas.microsoft.com/office/drawing/2014/main" id="{B70A8050-48BF-A0A1-B731-2B3F762C4689}"/>
              </a:ext>
            </a:extLst>
          </p:cNvPr>
          <p:cNvPicPr>
            <a:picLocks noGrp="1" noChangeAspect="1"/>
          </p:cNvPicPr>
          <p:nvPr>
            <p:ph idx="1"/>
          </p:nvPr>
        </p:nvPicPr>
        <p:blipFill>
          <a:blip r:embed="rId3"/>
          <a:stretch>
            <a:fillRect/>
          </a:stretch>
        </p:blipFill>
        <p:spPr>
          <a:xfrm>
            <a:off x="2446482" y="1813850"/>
            <a:ext cx="7299035" cy="4105707"/>
          </a:xfrm>
          <a:prstGeom prst="rect">
            <a:avLst/>
          </a:prstGeom>
        </p:spPr>
      </p:pic>
    </p:spTree>
    <p:extLst>
      <p:ext uri="{BB962C8B-B14F-4D97-AF65-F5344CB8AC3E}">
        <p14:creationId xmlns:p14="http://schemas.microsoft.com/office/powerpoint/2010/main" val="28844972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7CA8B-792E-169F-DA5B-58B391E75C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8D5003-B841-F439-281E-AC2867861FF6}"/>
              </a:ext>
            </a:extLst>
          </p:cNvPr>
          <p:cNvSpPr>
            <a:spLocks noGrp="1"/>
          </p:cNvSpPr>
          <p:nvPr>
            <p:ph type="title"/>
          </p:nvPr>
        </p:nvSpPr>
        <p:spPr>
          <a:xfrm>
            <a:off x="335665" y="457200"/>
            <a:ext cx="11563109" cy="804672"/>
          </a:xfrm>
        </p:spPr>
        <p:txBody>
          <a:bodyPr/>
          <a:lstStyle/>
          <a:p>
            <a:r>
              <a:rPr lang="en-US" dirty="0"/>
              <a:t>Predicting Response in MIS-3</a:t>
            </a:r>
          </a:p>
        </p:txBody>
      </p:sp>
      <p:graphicFrame>
        <p:nvGraphicFramePr>
          <p:cNvPr id="4" name="Content Placeholder 3">
            <a:extLst>
              <a:ext uri="{FF2B5EF4-FFF2-40B4-BE49-F238E27FC236}">
                <a16:creationId xmlns:a16="http://schemas.microsoft.com/office/drawing/2014/main" id="{993D991E-BBFD-C65E-049F-C5A78564CAC8}"/>
              </a:ext>
            </a:extLst>
          </p:cNvPr>
          <p:cNvGraphicFramePr>
            <a:graphicFrameLocks noGrp="1"/>
          </p:cNvGraphicFramePr>
          <p:nvPr>
            <p:ph idx="1"/>
            <p:extLst>
              <p:ext uri="{D42A27DB-BD31-4B8C-83A1-F6EECF244321}">
                <p14:modId xmlns:p14="http://schemas.microsoft.com/office/powerpoint/2010/main" val="3655287681"/>
              </p:ext>
            </p:extLst>
          </p:nvPr>
        </p:nvGraphicFramePr>
        <p:xfrm>
          <a:off x="2017851" y="1280160"/>
          <a:ext cx="8198735" cy="5120640"/>
        </p:xfrm>
        <a:graphic>
          <a:graphicData uri="http://schemas.openxmlformats.org/drawingml/2006/table">
            <a:tbl>
              <a:tblPr>
                <a:tableStyleId>{5C22544A-7EE6-4342-B048-85BDC9FD1C3A}</a:tableStyleId>
              </a:tblPr>
              <a:tblGrid>
                <a:gridCol w="2983267">
                  <a:extLst>
                    <a:ext uri="{9D8B030D-6E8A-4147-A177-3AD203B41FA5}">
                      <a16:colId xmlns:a16="http://schemas.microsoft.com/office/drawing/2014/main" val="454432544"/>
                    </a:ext>
                  </a:extLst>
                </a:gridCol>
                <a:gridCol w="931334">
                  <a:extLst>
                    <a:ext uri="{9D8B030D-6E8A-4147-A177-3AD203B41FA5}">
                      <a16:colId xmlns:a16="http://schemas.microsoft.com/office/drawing/2014/main" val="684945457"/>
                    </a:ext>
                  </a:extLst>
                </a:gridCol>
                <a:gridCol w="769290">
                  <a:extLst>
                    <a:ext uri="{9D8B030D-6E8A-4147-A177-3AD203B41FA5}">
                      <a16:colId xmlns:a16="http://schemas.microsoft.com/office/drawing/2014/main" val="1090745703"/>
                    </a:ext>
                  </a:extLst>
                </a:gridCol>
                <a:gridCol w="891250">
                  <a:extLst>
                    <a:ext uri="{9D8B030D-6E8A-4147-A177-3AD203B41FA5}">
                      <a16:colId xmlns:a16="http://schemas.microsoft.com/office/drawing/2014/main" val="1731463237"/>
                    </a:ext>
                  </a:extLst>
                </a:gridCol>
                <a:gridCol w="1002422">
                  <a:extLst>
                    <a:ext uri="{9D8B030D-6E8A-4147-A177-3AD203B41FA5}">
                      <a16:colId xmlns:a16="http://schemas.microsoft.com/office/drawing/2014/main" val="2081938963"/>
                    </a:ext>
                  </a:extLst>
                </a:gridCol>
                <a:gridCol w="1621172">
                  <a:extLst>
                    <a:ext uri="{9D8B030D-6E8A-4147-A177-3AD203B41FA5}">
                      <a16:colId xmlns:a16="http://schemas.microsoft.com/office/drawing/2014/main" val="753198097"/>
                    </a:ext>
                  </a:extLst>
                </a:gridCol>
              </a:tblGrid>
              <a:tr h="0">
                <a:tc>
                  <a:txBody>
                    <a:bodyPr/>
                    <a:lstStyle/>
                    <a:p>
                      <a:r>
                        <a:rPr lang="en-US" sz="1800" b="1" dirty="0"/>
                        <a:t>Predictor</a:t>
                      </a: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i="1" dirty="0">
                          <a:sym typeface="Symbol" panose="05050102010706020507" pitchFamily="18" charset="2"/>
                        </a:rPr>
                        <a:t></a:t>
                      </a:r>
                      <a:endParaRPr lang="en-US" sz="1800" b="1" i="1" dirty="0"/>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dirty="0"/>
                        <a:t>SE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i="1" dirty="0"/>
                        <a:t>p</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i="0" dirty="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i="0" dirty="0"/>
                        <a:t>95% CI</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7635166"/>
                  </a:ext>
                </a:extLst>
              </a:tr>
              <a:tr h="124487">
                <a:tc>
                  <a:txBody>
                    <a:bodyPr/>
                    <a:lstStyle/>
                    <a:p>
                      <a:r>
                        <a:rPr lang="en-US" sz="1800" b="1" dirty="0"/>
                        <a:t>Intercept</a:t>
                      </a: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buNone/>
                      </a:pPr>
                      <a:r>
                        <a:rPr lang="en-US" sz="1800" b="0" i="0" u="none" strike="noStrike" dirty="0">
                          <a:solidFill>
                            <a:srgbClr val="000000"/>
                          </a:solidFill>
                          <a:effectLst/>
                          <a:latin typeface="Calibri" panose="020F0502020204030204" pitchFamily="34" charset="0"/>
                        </a:rPr>
                        <a:t>1.24</a:t>
                      </a:r>
                    </a:p>
                  </a:txBody>
                  <a:tcPr marL="7620" marR="7620" marT="7620" marB="0" anchor="b">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0.91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0.17</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3.46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000" b="0" i="0" u="none" strike="noStrike" dirty="0">
                          <a:solidFill>
                            <a:srgbClr val="000000"/>
                          </a:solidFill>
                          <a:effectLst/>
                          <a:latin typeface="Calibri" panose="020F0502020204030204" pitchFamily="34" charset="0"/>
                        </a:rPr>
                        <a:t>[0.58, 20.59]</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3263423"/>
                  </a:ext>
                </a:extLst>
              </a:tr>
              <a:tr h="124487">
                <a:tc>
                  <a:txBody>
                    <a:bodyPr/>
                    <a:lstStyle/>
                    <a:p>
                      <a:r>
                        <a:rPr lang="en-US" sz="1800" b="1" dirty="0"/>
                        <a:t>Household size</a:t>
                      </a: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noFill/>
                  </a:tcPr>
                </a:tc>
                <a:tc>
                  <a:txBody>
                    <a:bodyPr/>
                    <a:lstStyle/>
                    <a:p>
                      <a:pPr algn="ctr" fontAlgn="b">
                        <a:buNone/>
                      </a:pPr>
                      <a:r>
                        <a:rPr lang="en-US" sz="1800" b="0" i="0" u="none" strike="noStrike" dirty="0">
                          <a:solidFill>
                            <a:srgbClr val="000000"/>
                          </a:solidFill>
                          <a:effectLst/>
                          <a:latin typeface="Calibri" panose="020F0502020204030204" pitchFamily="34" charset="0"/>
                        </a:rPr>
                        <a:t>-0.02</a:t>
                      </a:r>
                    </a:p>
                  </a:txBody>
                  <a:tcPr marL="7620" marR="7620" marT="7620" marB="0" anchor="b">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0.08</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0.80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a:solidFill>
                            <a:srgbClr val="000000"/>
                          </a:solidFill>
                          <a:effectLst/>
                          <a:latin typeface="Calibri" panose="020F0502020204030204" pitchFamily="34" charset="0"/>
                        </a:rPr>
                        <a:t>0.98</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buNone/>
                      </a:pPr>
                      <a:r>
                        <a:rPr lang="en-US" sz="2000" b="0" i="0" u="none" strike="noStrike" dirty="0">
                          <a:solidFill>
                            <a:srgbClr val="000000"/>
                          </a:solidFill>
                          <a:effectLst/>
                          <a:latin typeface="Calibri" panose="020F0502020204030204" pitchFamily="34" charset="0"/>
                        </a:rPr>
                        <a:t>[0.85, 1.14]</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81780320"/>
                  </a:ext>
                </a:extLst>
              </a:tr>
              <a:tr h="124487">
                <a:tc>
                  <a:txBody>
                    <a:bodyPr/>
                    <a:lstStyle/>
                    <a:p>
                      <a:r>
                        <a:rPr lang="en-US" sz="1800" b="1" dirty="0"/>
                        <a:t>High school or less</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0.30</a:t>
                      </a:r>
                    </a:p>
                  </a:txBody>
                  <a:tcPr marL="7620" marR="7620" marT="7620" marB="0" anchor="b">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0.22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0.19</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a:solidFill>
                            <a:srgbClr val="000000"/>
                          </a:solidFill>
                          <a:effectLst/>
                          <a:latin typeface="Calibri" panose="020F0502020204030204" pitchFamily="34" charset="0"/>
                        </a:rPr>
                        <a:t>1.34</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2000" b="0" i="0" u="none" strike="noStrike" dirty="0">
                          <a:solidFill>
                            <a:srgbClr val="000000"/>
                          </a:solidFill>
                          <a:effectLst/>
                          <a:latin typeface="Calibri" panose="020F0502020204030204" pitchFamily="34" charset="0"/>
                        </a:rPr>
                        <a:t>[0.87, 2.08]</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41074833"/>
                  </a:ext>
                </a:extLst>
              </a:tr>
              <a:tr h="124487">
                <a:tc>
                  <a:txBody>
                    <a:bodyPr/>
                    <a:lstStyle/>
                    <a:p>
                      <a:r>
                        <a:rPr lang="en-US" sz="1800" b="1" dirty="0"/>
                        <a:t>College or higher</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0.60</a:t>
                      </a:r>
                    </a:p>
                  </a:txBody>
                  <a:tcPr marL="7620" marR="7620" marT="7620" marB="0" anchor="b">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0.21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kern="1200">
                          <a:solidFill>
                            <a:srgbClr val="000000"/>
                          </a:solidFill>
                          <a:effectLst/>
                          <a:latin typeface="Calibri" panose="020F0502020204030204" pitchFamily="34" charset="0"/>
                          <a:ea typeface="+mn-ea"/>
                          <a:cs typeface="+mn-cs"/>
                        </a:rPr>
                        <a:t>0.01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1.82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2000" b="0" i="0" u="none" strike="noStrike" dirty="0">
                          <a:solidFill>
                            <a:srgbClr val="000000"/>
                          </a:solidFill>
                          <a:effectLst/>
                          <a:latin typeface="Calibri" panose="020F0502020204030204" pitchFamily="34" charset="0"/>
                        </a:rPr>
                        <a:t>[1.20, 2.75]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13539804"/>
                  </a:ext>
                </a:extLst>
              </a:tr>
              <a:tr h="124487">
                <a:tc>
                  <a:txBody>
                    <a:bodyPr/>
                    <a:lstStyle/>
                    <a:p>
                      <a:r>
                        <a:rPr lang="en-US" sz="1800" b="1" dirty="0"/>
                        <a:t>Age category</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0.21</a:t>
                      </a:r>
                    </a:p>
                  </a:txBody>
                  <a:tcPr marL="7620" marR="7620" marT="7620" marB="0" anchor="b">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0.11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0.05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1.23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2000" b="0" i="0" u="none" strike="noStrike" dirty="0">
                          <a:solidFill>
                            <a:srgbClr val="000000"/>
                          </a:solidFill>
                          <a:effectLst/>
                          <a:latin typeface="Calibri" panose="020F0502020204030204" pitchFamily="34" charset="0"/>
                        </a:rPr>
                        <a:t>[1.00, 1.52]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17945422"/>
                  </a:ext>
                </a:extLst>
              </a:tr>
              <a:tr h="124487">
                <a:tc>
                  <a:txBody>
                    <a:bodyPr/>
                    <a:lstStyle/>
                    <a:p>
                      <a:r>
                        <a:rPr lang="en-US" sz="1800" b="1" dirty="0"/>
                        <a:t>Business ownership</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-0.11</a:t>
                      </a:r>
                    </a:p>
                  </a:txBody>
                  <a:tcPr marL="7620" marR="7620" marT="7620" marB="0" anchor="b">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0.26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kern="1200">
                          <a:solidFill>
                            <a:srgbClr val="000000"/>
                          </a:solidFill>
                          <a:effectLst/>
                          <a:latin typeface="Calibri" panose="020F0502020204030204" pitchFamily="34" charset="0"/>
                          <a:ea typeface="+mn-ea"/>
                          <a:cs typeface="+mn-cs"/>
                        </a:rPr>
                        <a:t>0.68</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a:solidFill>
                            <a:srgbClr val="000000"/>
                          </a:solidFill>
                          <a:effectLst/>
                          <a:latin typeface="Calibri" panose="020F0502020204030204" pitchFamily="34" charset="0"/>
                        </a:rPr>
                        <a:t>0.90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2000" b="0" i="0" u="none" strike="noStrike" dirty="0">
                          <a:solidFill>
                            <a:srgbClr val="000000"/>
                          </a:solidFill>
                          <a:effectLst/>
                          <a:latin typeface="Calibri" panose="020F0502020204030204" pitchFamily="34" charset="0"/>
                        </a:rPr>
                        <a:t>[0.54, 1.50]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65582806"/>
                  </a:ext>
                </a:extLst>
              </a:tr>
              <a:tr h="124487">
                <a:tc>
                  <a:txBody>
                    <a:bodyPr/>
                    <a:lstStyle/>
                    <a:p>
                      <a:r>
                        <a:rPr lang="en-US" sz="1800" b="1" dirty="0"/>
                        <a:t>Employed</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-0.49</a:t>
                      </a:r>
                    </a:p>
                  </a:txBody>
                  <a:tcPr marL="7620" marR="7620" marT="7620" marB="0" anchor="b">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0.65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0.46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a:solidFill>
                            <a:srgbClr val="000000"/>
                          </a:solidFill>
                          <a:effectLst/>
                          <a:latin typeface="Calibri" panose="020F0502020204030204" pitchFamily="34" charset="0"/>
                        </a:rPr>
                        <a:t>0.62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2000" b="0" i="0" u="none" strike="noStrike" dirty="0">
                          <a:solidFill>
                            <a:srgbClr val="000000"/>
                          </a:solidFill>
                          <a:effectLst/>
                          <a:latin typeface="Calibri" panose="020F0502020204030204" pitchFamily="34" charset="0"/>
                        </a:rPr>
                        <a:t>[0.17, 2.21]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61809426"/>
                  </a:ext>
                </a:extLst>
              </a:tr>
              <a:tr h="124487">
                <a:tc>
                  <a:txBody>
                    <a:bodyPr/>
                    <a:lstStyle/>
                    <a:p>
                      <a:r>
                        <a:rPr lang="en-US" sz="1800" b="1" dirty="0"/>
                        <a:t>Not in the labor force</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-0.19</a:t>
                      </a:r>
                    </a:p>
                  </a:txBody>
                  <a:tcPr marL="7620" marR="7620" marT="7620" marB="0" anchor="b">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0.67</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0.78</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a:solidFill>
                            <a:srgbClr val="000000"/>
                          </a:solidFill>
                          <a:effectLst/>
                          <a:latin typeface="Calibri" panose="020F0502020204030204" pitchFamily="34" charset="0"/>
                        </a:rPr>
                        <a:t>0.83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000" b="0" i="0" u="none" strike="noStrike" dirty="0">
                          <a:solidFill>
                            <a:srgbClr val="000000"/>
                          </a:solidFill>
                          <a:effectLst/>
                          <a:latin typeface="Calibri" panose="020F0502020204030204" pitchFamily="34" charset="0"/>
                        </a:rPr>
                        <a:t>[0.22, 3.09]</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8943427"/>
                  </a:ext>
                </a:extLst>
              </a:tr>
              <a:tr h="124487">
                <a:tc>
                  <a:txBody>
                    <a:bodyPr/>
                    <a:lstStyle/>
                    <a:p>
                      <a:r>
                        <a:rPr lang="en-US" sz="1800" b="1" dirty="0"/>
                        <a:t>Difficulty </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-0.16</a:t>
                      </a:r>
                    </a:p>
                  </a:txBody>
                  <a:tcPr marL="7620" marR="7620" marT="7620" marB="0" anchor="b">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0.15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0.27</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a:solidFill>
                            <a:srgbClr val="000000"/>
                          </a:solidFill>
                          <a:effectLst/>
                          <a:latin typeface="Calibri" panose="020F0502020204030204" pitchFamily="34" charset="0"/>
                        </a:rPr>
                        <a:t>0.85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000" b="0" i="0" u="none" strike="noStrike" dirty="0">
                          <a:solidFill>
                            <a:srgbClr val="000000"/>
                          </a:solidFill>
                          <a:effectLst/>
                          <a:latin typeface="Calibri" panose="020F0502020204030204" pitchFamily="34" charset="0"/>
                        </a:rPr>
                        <a:t>[0.64, 1.13]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13965024"/>
                  </a:ext>
                </a:extLst>
              </a:tr>
              <a:tr h="124487">
                <a:tc>
                  <a:txBody>
                    <a:bodyPr/>
                    <a:lstStyle/>
                    <a:p>
                      <a:r>
                        <a:rPr lang="en-US" sz="1800" b="1" dirty="0"/>
                        <a:t>Burden</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-0.08</a:t>
                      </a:r>
                    </a:p>
                  </a:txBody>
                  <a:tcPr marL="7620" marR="7620" marT="7620" marB="0" anchor="b">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kern="1200">
                          <a:solidFill>
                            <a:srgbClr val="000000"/>
                          </a:solidFill>
                          <a:effectLst/>
                          <a:latin typeface="Calibri" panose="020F0502020204030204" pitchFamily="34" charset="0"/>
                          <a:ea typeface="+mn-ea"/>
                          <a:cs typeface="+mn-cs"/>
                        </a:rPr>
                        <a:t>0.11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0.46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a:solidFill>
                            <a:srgbClr val="000000"/>
                          </a:solidFill>
                          <a:effectLst/>
                          <a:latin typeface="Calibri" panose="020F0502020204030204" pitchFamily="34" charset="0"/>
                        </a:rPr>
                        <a:t>0.92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000" b="0" i="0" u="none" strike="noStrike" dirty="0">
                          <a:solidFill>
                            <a:srgbClr val="000000"/>
                          </a:solidFill>
                          <a:effectLst/>
                          <a:latin typeface="Calibri" panose="020F0502020204030204" pitchFamily="34" charset="0"/>
                        </a:rPr>
                        <a:t>[0.75, 1.14]</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7807170"/>
                  </a:ext>
                </a:extLst>
              </a:tr>
              <a:tr h="124487">
                <a:tc>
                  <a:txBody>
                    <a:bodyPr/>
                    <a:lstStyle/>
                    <a:p>
                      <a:r>
                        <a:rPr lang="en-US" sz="1800" b="1" dirty="0"/>
                        <a:t>Completion mode</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0.91</a:t>
                      </a:r>
                    </a:p>
                  </a:txBody>
                  <a:tcPr marL="7620" marR="7620" marT="7620" marB="0" anchor="b">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0.56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0.10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a:solidFill>
                            <a:srgbClr val="000000"/>
                          </a:solidFill>
                          <a:effectLst/>
                          <a:latin typeface="Calibri" panose="020F0502020204030204" pitchFamily="34" charset="0"/>
                        </a:rPr>
                        <a:t>2.50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000" b="0" i="0" u="none" strike="noStrike" dirty="0">
                          <a:solidFill>
                            <a:srgbClr val="000000"/>
                          </a:solidFill>
                          <a:effectLst/>
                          <a:latin typeface="Calibri" panose="020F0502020204030204" pitchFamily="34" charset="0"/>
                        </a:rPr>
                        <a:t>[0.83, 7.53]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2585122"/>
                  </a:ext>
                </a:extLst>
              </a:tr>
              <a:tr h="124487">
                <a:tc>
                  <a:txBody>
                    <a:bodyPr/>
                    <a:lstStyle/>
                    <a:p>
                      <a:r>
                        <a:rPr lang="en-US" sz="1800" b="1" dirty="0"/>
                        <a:t>Burden * Completion mode</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-0.65</a:t>
                      </a:r>
                    </a:p>
                  </a:txBody>
                  <a:tcPr marL="7620" marR="7620" marT="7620" marB="0" anchor="b">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0.26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0.01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a:solidFill>
                            <a:srgbClr val="000000"/>
                          </a:solidFill>
                          <a:effectLst/>
                          <a:latin typeface="Calibri" panose="020F0502020204030204" pitchFamily="34" charset="0"/>
                        </a:rPr>
                        <a:t>0.52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000" b="0" i="0" u="none" strike="noStrike" dirty="0">
                          <a:solidFill>
                            <a:srgbClr val="000000"/>
                          </a:solidFill>
                          <a:effectLst/>
                          <a:latin typeface="Calibri" panose="020F0502020204030204" pitchFamily="34" charset="0"/>
                        </a:rPr>
                        <a:t>[0.31, 0.87]</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97435342"/>
                  </a:ext>
                </a:extLst>
              </a:tr>
              <a:tr h="124487">
                <a:tc>
                  <a:txBody>
                    <a:bodyPr/>
                    <a:lstStyle/>
                    <a:p>
                      <a:r>
                        <a:rPr lang="en-US" sz="1800" b="1" dirty="0"/>
                        <a:t>Difficulty * Completion mode</a:t>
                      </a:r>
                    </a:p>
                  </a:txBody>
                  <a:tcPr>
                    <a:lnL w="12700" cap="flat" cmpd="sng" algn="ctr">
                      <a:noFill/>
                      <a:prstDash val="solid"/>
                      <a:round/>
                      <a:headEnd type="none" w="med" len="med"/>
                      <a:tailEnd type="none" w="med" len="med"/>
                    </a:lnL>
                    <a:lnR w="12700" cmpd="sng">
                      <a:noFill/>
                    </a:lnR>
                    <a:lnB w="12700" cap="flat" cmpd="sng" algn="ctr">
                      <a:solidFill>
                        <a:schemeClr val="tx1"/>
                      </a:solidFill>
                      <a:prstDash val="solid"/>
                      <a:round/>
                      <a:headEnd type="none" w="med" len="med"/>
                      <a:tailEnd type="none" w="med" len="med"/>
                    </a:lnB>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0.66</a:t>
                      </a:r>
                    </a:p>
                  </a:txBody>
                  <a:tcPr marL="7620" marR="7620" marT="7620" marB="0" anchor="b">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0.39</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kern="1200" dirty="0">
                          <a:solidFill>
                            <a:srgbClr val="000000"/>
                          </a:solidFill>
                          <a:effectLst/>
                          <a:latin typeface="Calibri" panose="020F0502020204030204" pitchFamily="34" charset="0"/>
                          <a:ea typeface="+mn-ea"/>
                          <a:cs typeface="+mn-cs"/>
                        </a:rPr>
                        <a:t>0.09</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1.93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2000" b="0" i="0" u="none" strike="noStrike" dirty="0">
                          <a:solidFill>
                            <a:srgbClr val="000000"/>
                          </a:solidFill>
                          <a:effectLst/>
                          <a:latin typeface="Calibri" panose="020F0502020204030204" pitchFamily="34" charset="0"/>
                        </a:rPr>
                        <a:t>[0.91, 4.11]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2697936"/>
                  </a:ext>
                </a:extLst>
              </a:tr>
            </a:tbl>
          </a:graphicData>
        </a:graphic>
      </p:graphicFrame>
    </p:spTree>
    <p:extLst>
      <p:ext uri="{BB962C8B-B14F-4D97-AF65-F5344CB8AC3E}">
        <p14:creationId xmlns:p14="http://schemas.microsoft.com/office/powerpoint/2010/main" val="3301099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544D7-84D2-70EF-940F-4415A5922A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E83301-4178-71BC-EE59-5B3CF8CF595E}"/>
              </a:ext>
            </a:extLst>
          </p:cNvPr>
          <p:cNvSpPr>
            <a:spLocks noGrp="1"/>
          </p:cNvSpPr>
          <p:nvPr>
            <p:ph type="title"/>
          </p:nvPr>
        </p:nvSpPr>
        <p:spPr>
          <a:xfrm>
            <a:off x="335665" y="457200"/>
            <a:ext cx="11563109" cy="804672"/>
          </a:xfrm>
        </p:spPr>
        <p:txBody>
          <a:bodyPr/>
          <a:lstStyle/>
          <a:p>
            <a:r>
              <a:rPr lang="en-US" dirty="0"/>
              <a:t>Predicting Response in MIS-4</a:t>
            </a:r>
          </a:p>
        </p:txBody>
      </p:sp>
      <p:graphicFrame>
        <p:nvGraphicFramePr>
          <p:cNvPr id="4" name="Content Placeholder 3">
            <a:extLst>
              <a:ext uri="{FF2B5EF4-FFF2-40B4-BE49-F238E27FC236}">
                <a16:creationId xmlns:a16="http://schemas.microsoft.com/office/drawing/2014/main" id="{FE2E2539-8B05-D40B-2C4C-7B903407FD13}"/>
              </a:ext>
            </a:extLst>
          </p:cNvPr>
          <p:cNvGraphicFramePr>
            <a:graphicFrameLocks noGrp="1"/>
          </p:cNvGraphicFramePr>
          <p:nvPr>
            <p:ph idx="1"/>
            <p:extLst>
              <p:ext uri="{D42A27DB-BD31-4B8C-83A1-F6EECF244321}">
                <p14:modId xmlns:p14="http://schemas.microsoft.com/office/powerpoint/2010/main" val="362126462"/>
              </p:ext>
            </p:extLst>
          </p:nvPr>
        </p:nvGraphicFramePr>
        <p:xfrm>
          <a:off x="2017851" y="1280160"/>
          <a:ext cx="8198735" cy="5120640"/>
        </p:xfrm>
        <a:graphic>
          <a:graphicData uri="http://schemas.openxmlformats.org/drawingml/2006/table">
            <a:tbl>
              <a:tblPr>
                <a:tableStyleId>{5C22544A-7EE6-4342-B048-85BDC9FD1C3A}</a:tableStyleId>
              </a:tblPr>
              <a:tblGrid>
                <a:gridCol w="2983267">
                  <a:extLst>
                    <a:ext uri="{9D8B030D-6E8A-4147-A177-3AD203B41FA5}">
                      <a16:colId xmlns:a16="http://schemas.microsoft.com/office/drawing/2014/main" val="454432544"/>
                    </a:ext>
                  </a:extLst>
                </a:gridCol>
                <a:gridCol w="931334">
                  <a:extLst>
                    <a:ext uri="{9D8B030D-6E8A-4147-A177-3AD203B41FA5}">
                      <a16:colId xmlns:a16="http://schemas.microsoft.com/office/drawing/2014/main" val="684945457"/>
                    </a:ext>
                  </a:extLst>
                </a:gridCol>
                <a:gridCol w="769290">
                  <a:extLst>
                    <a:ext uri="{9D8B030D-6E8A-4147-A177-3AD203B41FA5}">
                      <a16:colId xmlns:a16="http://schemas.microsoft.com/office/drawing/2014/main" val="1090745703"/>
                    </a:ext>
                  </a:extLst>
                </a:gridCol>
                <a:gridCol w="891250">
                  <a:extLst>
                    <a:ext uri="{9D8B030D-6E8A-4147-A177-3AD203B41FA5}">
                      <a16:colId xmlns:a16="http://schemas.microsoft.com/office/drawing/2014/main" val="1731463237"/>
                    </a:ext>
                  </a:extLst>
                </a:gridCol>
                <a:gridCol w="1002422">
                  <a:extLst>
                    <a:ext uri="{9D8B030D-6E8A-4147-A177-3AD203B41FA5}">
                      <a16:colId xmlns:a16="http://schemas.microsoft.com/office/drawing/2014/main" val="2081938963"/>
                    </a:ext>
                  </a:extLst>
                </a:gridCol>
                <a:gridCol w="1621172">
                  <a:extLst>
                    <a:ext uri="{9D8B030D-6E8A-4147-A177-3AD203B41FA5}">
                      <a16:colId xmlns:a16="http://schemas.microsoft.com/office/drawing/2014/main" val="753198097"/>
                    </a:ext>
                  </a:extLst>
                </a:gridCol>
              </a:tblGrid>
              <a:tr h="0">
                <a:tc>
                  <a:txBody>
                    <a:bodyPr/>
                    <a:lstStyle/>
                    <a:p>
                      <a:r>
                        <a:rPr lang="en-US" sz="1800" b="1" dirty="0"/>
                        <a:t>Predictor</a:t>
                      </a: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i="1" dirty="0">
                          <a:sym typeface="Symbol" panose="05050102010706020507" pitchFamily="18" charset="2"/>
                        </a:rPr>
                        <a:t></a:t>
                      </a:r>
                      <a:endParaRPr lang="en-US" sz="1800" b="1" i="1" dirty="0"/>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dirty="0"/>
                        <a:t>SE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i="1" dirty="0"/>
                        <a:t>p</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i="0" dirty="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i="0" dirty="0"/>
                        <a:t>95% CI</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7635166"/>
                  </a:ext>
                </a:extLst>
              </a:tr>
              <a:tr h="124487">
                <a:tc>
                  <a:txBody>
                    <a:bodyPr/>
                    <a:lstStyle/>
                    <a:p>
                      <a:r>
                        <a:rPr lang="en-US" sz="1800" b="1" dirty="0"/>
                        <a:t>Intercept</a:t>
                      </a: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buNone/>
                      </a:pPr>
                      <a:r>
                        <a:rPr lang="en-US" sz="1800" b="0" i="0" u="none" strike="noStrike" dirty="0">
                          <a:solidFill>
                            <a:srgbClr val="000000"/>
                          </a:solidFill>
                          <a:effectLst/>
                          <a:latin typeface="Calibri" panose="020F0502020204030204" pitchFamily="34" charset="0"/>
                        </a:rPr>
                        <a:t>-1.14</a:t>
                      </a:r>
                    </a:p>
                  </a:txBody>
                  <a:tcPr marL="7620" marR="7620" marT="7620" marB="0" anchor="b">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0.91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0.21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0.32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[0.05, 1.89]</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3263423"/>
                  </a:ext>
                </a:extLst>
              </a:tr>
              <a:tr h="124487">
                <a:tc>
                  <a:txBody>
                    <a:bodyPr/>
                    <a:lstStyle/>
                    <a:p>
                      <a:r>
                        <a:rPr lang="en-US" sz="1800" b="1" dirty="0"/>
                        <a:t>Household size</a:t>
                      </a: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noFill/>
                  </a:tcPr>
                </a:tc>
                <a:tc>
                  <a:txBody>
                    <a:bodyPr/>
                    <a:lstStyle/>
                    <a:p>
                      <a:pPr algn="ctr" fontAlgn="b">
                        <a:buNone/>
                      </a:pPr>
                      <a:r>
                        <a:rPr lang="en-US" sz="1800" b="0" i="0" u="none" strike="noStrike" dirty="0">
                          <a:solidFill>
                            <a:srgbClr val="000000"/>
                          </a:solidFill>
                          <a:effectLst/>
                          <a:latin typeface="Calibri" panose="020F0502020204030204" pitchFamily="34" charset="0"/>
                        </a:rPr>
                        <a:t>0.03</a:t>
                      </a:r>
                    </a:p>
                  </a:txBody>
                  <a:tcPr marL="7620" marR="7620" marT="7620" marB="0" anchor="b">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0.09</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0.70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1.03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[0.88, 1.22]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81780320"/>
                  </a:ext>
                </a:extLst>
              </a:tr>
              <a:tr h="124487">
                <a:tc>
                  <a:txBody>
                    <a:bodyPr/>
                    <a:lstStyle/>
                    <a:p>
                      <a:r>
                        <a:rPr lang="en-US" sz="1800" b="1" dirty="0"/>
                        <a:t>High school or less</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0.21</a:t>
                      </a:r>
                    </a:p>
                  </a:txBody>
                  <a:tcPr marL="7620" marR="7620" marT="7620" marB="0" anchor="b">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0.25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0.40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1.23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[0.76, 1.99]</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41074833"/>
                  </a:ext>
                </a:extLst>
              </a:tr>
              <a:tr h="124487">
                <a:tc>
                  <a:txBody>
                    <a:bodyPr/>
                    <a:lstStyle/>
                    <a:p>
                      <a:r>
                        <a:rPr lang="en-US" sz="1800" b="1" dirty="0"/>
                        <a:t>College or higher</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0.31</a:t>
                      </a:r>
                    </a:p>
                  </a:txBody>
                  <a:tcPr marL="7620" marR="7620" marT="7620" marB="0" anchor="b">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0.24</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0.19</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1.36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[0.86, 2.17]</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13539804"/>
                  </a:ext>
                </a:extLst>
              </a:tr>
              <a:tr h="124487">
                <a:tc>
                  <a:txBody>
                    <a:bodyPr/>
                    <a:lstStyle/>
                    <a:p>
                      <a:r>
                        <a:rPr lang="en-US" sz="1800" b="1" dirty="0"/>
                        <a:t>Age category</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0.23</a:t>
                      </a:r>
                    </a:p>
                  </a:txBody>
                  <a:tcPr marL="7620" marR="7620" marT="7620" marB="0" anchor="b">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0.12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0.06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1.25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[0.99, 1.58]</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17945422"/>
                  </a:ext>
                </a:extLst>
              </a:tr>
              <a:tr h="124487">
                <a:tc>
                  <a:txBody>
                    <a:bodyPr/>
                    <a:lstStyle/>
                    <a:p>
                      <a:r>
                        <a:rPr lang="en-US" sz="1800" b="1" dirty="0"/>
                        <a:t>Business ownership</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0.29</a:t>
                      </a:r>
                    </a:p>
                  </a:txBody>
                  <a:tcPr marL="7620" marR="7620" marT="7620" marB="0" anchor="b">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0.22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0.18</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1.34</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[0.88, 2.06]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65582806"/>
                  </a:ext>
                </a:extLst>
              </a:tr>
              <a:tr h="124487">
                <a:tc>
                  <a:txBody>
                    <a:bodyPr/>
                    <a:lstStyle/>
                    <a:p>
                      <a:r>
                        <a:rPr lang="en-US" sz="1800" b="1" dirty="0"/>
                        <a:t>Employed</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0.85</a:t>
                      </a:r>
                    </a:p>
                  </a:txBody>
                  <a:tcPr marL="7620" marR="7620" marT="7620" marB="0" anchor="b">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0.66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0.20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2.35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[0.64, 8.60]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61809426"/>
                  </a:ext>
                </a:extLst>
              </a:tr>
              <a:tr h="124487">
                <a:tc>
                  <a:txBody>
                    <a:bodyPr/>
                    <a:lstStyle/>
                    <a:p>
                      <a:r>
                        <a:rPr lang="en-US" sz="1800" b="1" dirty="0"/>
                        <a:t>Not in the labor force</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0.89</a:t>
                      </a:r>
                    </a:p>
                  </a:txBody>
                  <a:tcPr marL="7620" marR="7620" marT="7620" marB="0" anchor="b">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0.67</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0.19</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2.44</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[0.65, 9.11]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8943427"/>
                  </a:ext>
                </a:extLst>
              </a:tr>
              <a:tr h="124487">
                <a:tc>
                  <a:txBody>
                    <a:bodyPr/>
                    <a:lstStyle/>
                    <a:p>
                      <a:r>
                        <a:rPr lang="en-US" sz="1800" b="1" dirty="0"/>
                        <a:t>Difficulty </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0.15</a:t>
                      </a:r>
                    </a:p>
                  </a:txBody>
                  <a:tcPr marL="7620" marR="7620" marT="7620" marB="0" anchor="b">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0.22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0.49</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1.16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[0.76, 1.77]</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13965024"/>
                  </a:ext>
                </a:extLst>
              </a:tr>
              <a:tr h="124487">
                <a:tc>
                  <a:txBody>
                    <a:bodyPr/>
                    <a:lstStyle/>
                    <a:p>
                      <a:r>
                        <a:rPr lang="en-US" sz="1800" b="1" dirty="0"/>
                        <a:t>Burden</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-0.05</a:t>
                      </a:r>
                    </a:p>
                  </a:txBody>
                  <a:tcPr marL="7620" marR="7620" marT="7620" marB="0" anchor="b">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0.14</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0.72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0.95</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[0.73, 1.24]</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7807170"/>
                  </a:ext>
                </a:extLst>
              </a:tr>
              <a:tr h="124487">
                <a:tc>
                  <a:txBody>
                    <a:bodyPr/>
                    <a:lstStyle/>
                    <a:p>
                      <a:r>
                        <a:rPr lang="en-US" sz="1800" b="1" dirty="0"/>
                        <a:t>Completion mode</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dirty="0">
                          <a:solidFill>
                            <a:srgbClr val="000000"/>
                          </a:solidFill>
                          <a:effectLst/>
                          <a:latin typeface="Calibri" panose="020F0502020204030204" pitchFamily="34" charset="0"/>
                        </a:rPr>
                        <a:t>1.81</a:t>
                      </a:r>
                    </a:p>
                  </a:txBody>
                  <a:tcPr marL="7620" marR="7620" marT="7620" marB="0" anchor="b">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0.60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0.002</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6.11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[1.89, 19.71]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2585122"/>
                  </a:ext>
                </a:extLst>
              </a:tr>
              <a:tr h="124487">
                <a:tc>
                  <a:txBody>
                    <a:bodyPr/>
                    <a:lstStyle/>
                    <a:p>
                      <a:r>
                        <a:rPr lang="en-US" sz="1800" b="1" dirty="0"/>
                        <a:t>Burden * Completion mode</a:t>
                      </a:r>
                    </a:p>
                  </a:txBody>
                  <a:tcPr>
                    <a:lnL w="12700" cap="flat" cmpd="sng" algn="ctr">
                      <a:noFill/>
                      <a:prstDash val="solid"/>
                      <a:round/>
                      <a:headEnd type="none" w="med" len="med"/>
                      <a:tailEnd type="none" w="med" len="med"/>
                    </a:lnL>
                    <a:lnR w="12700" cmpd="sng">
                      <a:noFill/>
                    </a:ln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-0.67</a:t>
                      </a:r>
                    </a:p>
                  </a:txBody>
                  <a:tcPr marL="7620" marR="7620" marT="7620" marB="0" anchor="b">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0.30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0.03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0.51</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[0.28, 0.93]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97435342"/>
                  </a:ext>
                </a:extLst>
              </a:tr>
              <a:tr h="124487">
                <a:tc>
                  <a:txBody>
                    <a:bodyPr/>
                    <a:lstStyle/>
                    <a:p>
                      <a:r>
                        <a:rPr lang="en-US" sz="1800" b="1" dirty="0"/>
                        <a:t>Difficulty * Completion mode</a:t>
                      </a:r>
                    </a:p>
                  </a:txBody>
                  <a:tcPr>
                    <a:lnL w="12700" cap="flat" cmpd="sng" algn="ctr">
                      <a:noFill/>
                      <a:prstDash val="solid"/>
                      <a:round/>
                      <a:headEnd type="none" w="med" len="med"/>
                      <a:tailEnd type="none" w="med" len="med"/>
                    </a:lnL>
                    <a:lnR w="12700" cmpd="sng">
                      <a:noFill/>
                    </a:lnR>
                    <a:lnB w="12700" cap="flat" cmpd="sng" algn="ctr">
                      <a:solidFill>
                        <a:schemeClr val="tx1"/>
                      </a:solidFill>
                      <a:prstDash val="solid"/>
                      <a:round/>
                      <a:headEnd type="none" w="med" len="med"/>
                      <a:tailEnd type="none" w="med" len="med"/>
                    </a:lnB>
                    <a:noFill/>
                  </a:tcPr>
                </a:tc>
                <a:tc>
                  <a:txBody>
                    <a:bodyPr/>
                    <a:lstStyle/>
                    <a:p>
                      <a:pPr algn="ctr" fontAlgn="b">
                        <a:buNone/>
                      </a:pPr>
                      <a:r>
                        <a:rPr lang="en-US" sz="1800" b="0" i="0" u="none" strike="noStrike" dirty="0">
                          <a:solidFill>
                            <a:srgbClr val="000000"/>
                          </a:solidFill>
                          <a:effectLst/>
                          <a:latin typeface="Calibri" panose="020F0502020204030204" pitchFamily="34" charset="0"/>
                        </a:rPr>
                        <a:t>-0.15</a:t>
                      </a:r>
                    </a:p>
                  </a:txBody>
                  <a:tcPr marL="7620" marR="7620" marT="7620" marB="0" anchor="b">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0.43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0.73</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0.86</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1800" b="0" i="0" u="none" strike="noStrike" dirty="0">
                          <a:solidFill>
                            <a:srgbClr val="000000"/>
                          </a:solidFill>
                          <a:effectLst/>
                          <a:latin typeface="Calibri" panose="020F0502020204030204" pitchFamily="34" charset="0"/>
                        </a:rPr>
                        <a:t>[0.37, 2.00]</a:t>
                      </a:r>
                    </a:p>
                  </a:txBody>
                  <a:tcPr marL="7620" marR="7620" marT="762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2697936"/>
                  </a:ext>
                </a:extLst>
              </a:tr>
            </a:tbl>
          </a:graphicData>
        </a:graphic>
      </p:graphicFrame>
    </p:spTree>
    <p:extLst>
      <p:ext uri="{BB962C8B-B14F-4D97-AF65-F5344CB8AC3E}">
        <p14:creationId xmlns:p14="http://schemas.microsoft.com/office/powerpoint/2010/main" val="494265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Background: CPS Field Test</a:t>
            </a:r>
          </a:p>
        </p:txBody>
      </p:sp>
      <p:sp>
        <p:nvSpPr>
          <p:cNvPr id="4" name="Content Placeholder 3"/>
          <p:cNvSpPr>
            <a:spLocks noGrp="1"/>
          </p:cNvSpPr>
          <p:nvPr>
            <p:ph idx="1"/>
          </p:nvPr>
        </p:nvSpPr>
        <p:spPr/>
        <p:txBody>
          <a:bodyPr/>
          <a:lstStyle/>
          <a:p>
            <a:r>
              <a:rPr lang="en-US" dirty="0"/>
              <a:t>Monthly survey, including months-in-sample (MIS) 2, 3, 4</a:t>
            </a:r>
          </a:p>
          <a:p>
            <a:r>
              <a:rPr lang="en-US" dirty="0"/>
              <a:t>Collection months June-September 2025</a:t>
            </a:r>
          </a:p>
          <a:p>
            <a:r>
              <a:rPr lang="en-US" dirty="0"/>
              <a:t>Duration ~10-15 minutes</a:t>
            </a:r>
          </a:p>
          <a:p>
            <a:r>
              <a:rPr lang="en-US" dirty="0"/>
              <a:t>Interviewer-administered and Web self-response modes</a:t>
            </a:r>
          </a:p>
          <a:p>
            <a:r>
              <a:rPr lang="en-US" dirty="0"/>
              <a:t>Feedback survey at the end of each month’s CPS questions</a:t>
            </a:r>
          </a:p>
          <a:p>
            <a:pPr lvl="1"/>
            <a:r>
              <a:rPr lang="en-US" dirty="0"/>
              <a:t>High-Impact Service Provider survey in web mode</a:t>
            </a:r>
          </a:p>
          <a:p>
            <a:pPr lvl="1"/>
            <a:r>
              <a:rPr lang="en-US" dirty="0"/>
              <a:t>Questions about the respondent experience</a:t>
            </a:r>
          </a:p>
          <a:p>
            <a:r>
              <a:rPr lang="en-US" dirty="0"/>
              <a:t>Analytic sample n=2,700 households</a:t>
            </a:r>
          </a:p>
          <a:p>
            <a:pPr lvl="1"/>
            <a:endParaRPr lang="en-US" dirty="0"/>
          </a:p>
          <a:p>
            <a:endParaRPr lang="en-US" dirty="0"/>
          </a:p>
        </p:txBody>
      </p:sp>
    </p:spTree>
    <p:extLst>
      <p:ext uri="{BB962C8B-B14F-4D97-AF65-F5344CB8AC3E}">
        <p14:creationId xmlns:p14="http://schemas.microsoft.com/office/powerpoint/2010/main" val="4202468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BD5B5-A287-ED2B-DB7D-C317D43775CC}"/>
              </a:ext>
            </a:extLst>
          </p:cNvPr>
          <p:cNvSpPr>
            <a:spLocks noGrp="1"/>
          </p:cNvSpPr>
          <p:nvPr>
            <p:ph type="title"/>
          </p:nvPr>
        </p:nvSpPr>
        <p:spPr/>
        <p:txBody>
          <a:bodyPr/>
          <a:lstStyle/>
          <a:p>
            <a:r>
              <a:rPr lang="en-US" dirty="0"/>
              <a:t>Question Sequence</a:t>
            </a:r>
          </a:p>
        </p:txBody>
      </p:sp>
      <p:pic>
        <p:nvPicPr>
          <p:cNvPr id="3" name="Picture 2">
            <a:extLst>
              <a:ext uri="{FF2B5EF4-FFF2-40B4-BE49-F238E27FC236}">
                <a16:creationId xmlns:a16="http://schemas.microsoft.com/office/drawing/2014/main" id="{E192EF0A-09F8-E667-A825-A42F46EFE7E5}"/>
              </a:ext>
            </a:extLst>
          </p:cNvPr>
          <p:cNvPicPr>
            <a:picLocks noChangeAspect="1"/>
          </p:cNvPicPr>
          <p:nvPr/>
        </p:nvPicPr>
        <p:blipFill>
          <a:blip r:embed="rId3"/>
          <a:stretch>
            <a:fillRect/>
          </a:stretch>
        </p:blipFill>
        <p:spPr>
          <a:xfrm>
            <a:off x="2045486" y="2334815"/>
            <a:ext cx="7767986" cy="2188369"/>
          </a:xfrm>
          <a:prstGeom prst="rect">
            <a:avLst/>
          </a:prstGeom>
        </p:spPr>
      </p:pic>
    </p:spTree>
    <p:extLst>
      <p:ext uri="{BB962C8B-B14F-4D97-AF65-F5344CB8AC3E}">
        <p14:creationId xmlns:p14="http://schemas.microsoft.com/office/powerpoint/2010/main" val="503276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33D11-A31E-06AA-0376-0B3357FC43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E7D435-F1FA-7FCE-D873-2E2C3DB3CF1E}"/>
              </a:ext>
            </a:extLst>
          </p:cNvPr>
          <p:cNvSpPr>
            <a:spLocks noGrp="1"/>
          </p:cNvSpPr>
          <p:nvPr>
            <p:ph type="title"/>
          </p:nvPr>
        </p:nvSpPr>
        <p:spPr/>
        <p:txBody>
          <a:bodyPr/>
          <a:lstStyle/>
          <a:p>
            <a:r>
              <a:rPr lang="en-US" dirty="0"/>
              <a:t>Question Sequence</a:t>
            </a:r>
          </a:p>
        </p:txBody>
      </p:sp>
      <p:pic>
        <p:nvPicPr>
          <p:cNvPr id="5" name="Picture 4">
            <a:extLst>
              <a:ext uri="{FF2B5EF4-FFF2-40B4-BE49-F238E27FC236}">
                <a16:creationId xmlns:a16="http://schemas.microsoft.com/office/drawing/2014/main" id="{0090574D-EF9F-6807-C7C8-0A0CD6CBF743}"/>
              </a:ext>
            </a:extLst>
          </p:cNvPr>
          <p:cNvPicPr>
            <a:picLocks noChangeAspect="1"/>
          </p:cNvPicPr>
          <p:nvPr/>
        </p:nvPicPr>
        <p:blipFill>
          <a:blip r:embed="rId3"/>
          <a:stretch>
            <a:fillRect/>
          </a:stretch>
        </p:blipFill>
        <p:spPr>
          <a:xfrm>
            <a:off x="495300" y="1714500"/>
            <a:ext cx="11447357" cy="3705583"/>
          </a:xfrm>
          <a:prstGeom prst="rect">
            <a:avLst/>
          </a:prstGeom>
        </p:spPr>
      </p:pic>
    </p:spTree>
    <p:extLst>
      <p:ext uri="{BB962C8B-B14F-4D97-AF65-F5344CB8AC3E}">
        <p14:creationId xmlns:p14="http://schemas.microsoft.com/office/powerpoint/2010/main" val="1854120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9C52CB-A0FF-B8D0-16B0-50BF90D599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0546B7-FEC1-F05D-9474-058A40DFE7FE}"/>
              </a:ext>
            </a:extLst>
          </p:cNvPr>
          <p:cNvSpPr>
            <a:spLocks noGrp="1"/>
          </p:cNvSpPr>
          <p:nvPr>
            <p:ph type="title"/>
          </p:nvPr>
        </p:nvSpPr>
        <p:spPr/>
        <p:txBody>
          <a:bodyPr/>
          <a:lstStyle/>
          <a:p>
            <a:r>
              <a:rPr lang="en-US" dirty="0"/>
              <a:t>Question Sequence</a:t>
            </a:r>
          </a:p>
        </p:txBody>
      </p:sp>
      <p:pic>
        <p:nvPicPr>
          <p:cNvPr id="4" name="Picture 3">
            <a:extLst>
              <a:ext uri="{FF2B5EF4-FFF2-40B4-BE49-F238E27FC236}">
                <a16:creationId xmlns:a16="http://schemas.microsoft.com/office/drawing/2014/main" id="{C5AD9018-5E89-2971-FF9D-E3AB7F05B838}"/>
              </a:ext>
            </a:extLst>
          </p:cNvPr>
          <p:cNvPicPr>
            <a:picLocks noChangeAspect="1"/>
          </p:cNvPicPr>
          <p:nvPr/>
        </p:nvPicPr>
        <p:blipFill>
          <a:blip r:embed="rId3"/>
          <a:stretch>
            <a:fillRect/>
          </a:stretch>
        </p:blipFill>
        <p:spPr>
          <a:xfrm>
            <a:off x="1641550" y="2116292"/>
            <a:ext cx="8908900" cy="3092521"/>
          </a:xfrm>
          <a:prstGeom prst="rect">
            <a:avLst/>
          </a:prstGeom>
        </p:spPr>
      </p:pic>
    </p:spTree>
    <p:extLst>
      <p:ext uri="{BB962C8B-B14F-4D97-AF65-F5344CB8AC3E}">
        <p14:creationId xmlns:p14="http://schemas.microsoft.com/office/powerpoint/2010/main" val="4094358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26885-F9E6-9DCD-BCA1-4EDBE68AF661}"/>
              </a:ext>
            </a:extLst>
          </p:cNvPr>
          <p:cNvSpPr>
            <a:spLocks noGrp="1"/>
          </p:cNvSpPr>
          <p:nvPr>
            <p:ph type="title"/>
          </p:nvPr>
        </p:nvSpPr>
        <p:spPr/>
        <p:txBody>
          <a:bodyPr/>
          <a:lstStyle/>
          <a:p>
            <a:r>
              <a:rPr lang="en-US" dirty="0"/>
              <a:t>Selected Questions</a:t>
            </a:r>
          </a:p>
        </p:txBody>
      </p:sp>
      <p:sp>
        <p:nvSpPr>
          <p:cNvPr id="3" name="Content Placeholder 2">
            <a:extLst>
              <a:ext uri="{FF2B5EF4-FFF2-40B4-BE49-F238E27FC236}">
                <a16:creationId xmlns:a16="http://schemas.microsoft.com/office/drawing/2014/main" id="{5B6A2604-14B6-CCD0-B589-296DC1355DAB}"/>
              </a:ext>
            </a:extLst>
          </p:cNvPr>
          <p:cNvSpPr>
            <a:spLocks noGrp="1"/>
          </p:cNvSpPr>
          <p:nvPr>
            <p:ph idx="1"/>
          </p:nvPr>
        </p:nvSpPr>
        <p:spPr/>
        <p:txBody>
          <a:bodyPr/>
          <a:lstStyle/>
          <a:p>
            <a:endParaRPr lang="en-US" sz="2800" dirty="0"/>
          </a:p>
          <a:p>
            <a:endParaRPr lang="en-US" sz="2800" dirty="0"/>
          </a:p>
          <a:p>
            <a:endParaRPr lang="en-US" sz="2800" dirty="0"/>
          </a:p>
        </p:txBody>
      </p:sp>
      <p:graphicFrame>
        <p:nvGraphicFramePr>
          <p:cNvPr id="7" name="Table 6">
            <a:extLst>
              <a:ext uri="{FF2B5EF4-FFF2-40B4-BE49-F238E27FC236}">
                <a16:creationId xmlns:a16="http://schemas.microsoft.com/office/drawing/2014/main" id="{44E065AF-CDC9-A34C-CF5C-FE24D2D65F39}"/>
              </a:ext>
            </a:extLst>
          </p:cNvPr>
          <p:cNvGraphicFramePr>
            <a:graphicFrameLocks noGrp="1"/>
          </p:cNvGraphicFramePr>
          <p:nvPr>
            <p:extLst>
              <p:ext uri="{D42A27DB-BD31-4B8C-83A1-F6EECF244321}">
                <p14:modId xmlns:p14="http://schemas.microsoft.com/office/powerpoint/2010/main" val="3002685381"/>
              </p:ext>
            </p:extLst>
          </p:nvPr>
        </p:nvGraphicFramePr>
        <p:xfrm>
          <a:off x="495299" y="1534311"/>
          <a:ext cx="11201399" cy="3882595"/>
        </p:xfrm>
        <a:graphic>
          <a:graphicData uri="http://schemas.openxmlformats.org/drawingml/2006/table">
            <a:tbl>
              <a:tblPr firstRow="1" bandRow="1">
                <a:tableStyleId>{5C22544A-7EE6-4342-B048-85BDC9FD1C3A}</a:tableStyleId>
              </a:tblPr>
              <a:tblGrid>
                <a:gridCol w="9615436">
                  <a:extLst>
                    <a:ext uri="{9D8B030D-6E8A-4147-A177-3AD203B41FA5}">
                      <a16:colId xmlns:a16="http://schemas.microsoft.com/office/drawing/2014/main" val="4061881126"/>
                    </a:ext>
                  </a:extLst>
                </a:gridCol>
                <a:gridCol w="1585963">
                  <a:extLst>
                    <a:ext uri="{9D8B030D-6E8A-4147-A177-3AD203B41FA5}">
                      <a16:colId xmlns:a16="http://schemas.microsoft.com/office/drawing/2014/main" val="952560813"/>
                    </a:ext>
                  </a:extLst>
                </a:gridCol>
              </a:tblGrid>
              <a:tr h="175956">
                <a:tc>
                  <a:txBody>
                    <a:bodyPr/>
                    <a:lstStyle/>
                    <a:p>
                      <a:r>
                        <a:rPr lang="en-US" sz="2400" dirty="0">
                          <a:solidFill>
                            <a:schemeClr val="tx1"/>
                          </a:solidFill>
                        </a:rPr>
                        <a:t>Question</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2400" dirty="0">
                          <a:solidFill>
                            <a:schemeClr val="tx1"/>
                          </a:solidFill>
                        </a:rPr>
                        <a:t>Mode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90083038"/>
                  </a:ext>
                </a:extLst>
              </a:tr>
              <a:tr h="590585">
                <a:tc>
                  <a:txBody>
                    <a:bodyPr/>
                    <a:lstStyle/>
                    <a:p>
                      <a:pPr marL="0" marR="0" lvl="0" indent="0" algn="l" defTabSz="914400" rtl="0" eaLnBrk="0" fontAlgn="base" latinLnBrk="0" hangingPunct="0">
                        <a:lnSpc>
                          <a:spcPct val="100000"/>
                        </a:lnSpc>
                        <a:spcBef>
                          <a:spcPct val="20000"/>
                        </a:spcBef>
                        <a:spcAft>
                          <a:spcPct val="0"/>
                        </a:spcAft>
                        <a:buClr>
                          <a:srgbClr val="CE1126"/>
                        </a:buClr>
                        <a:buSzPct val="90000"/>
                        <a:buFont typeface="Wingdings" pitchFamily="2" charset="2"/>
                        <a:buNone/>
                        <a:tabLst/>
                        <a:defRPr/>
                      </a:pPr>
                      <a:r>
                        <a:rPr kumimoji="0" lang="en-US" sz="2400" b="0" i="0" u="none" strike="noStrike" kern="1200" cap="none" spc="0" normalizeH="0" baseline="0" noProof="0" dirty="0">
                          <a:ln>
                            <a:noFill/>
                          </a:ln>
                          <a:solidFill>
                            <a:srgbClr val="192168"/>
                          </a:solidFill>
                          <a:effectLst/>
                          <a:uLnTx/>
                          <a:uFillTx/>
                          <a:latin typeface="Calibri" panose="020F0502020204030204" pitchFamily="34" charset="0"/>
                          <a:ea typeface="+mn-ea"/>
                          <a:cs typeface="Calibri" panose="020F0502020204030204" pitchFamily="34" charset="0"/>
                        </a:rPr>
                        <a:t>How burdensome was this survey to you?</a:t>
                      </a:r>
                    </a:p>
                  </a:txBody>
                  <a:tcPr>
                    <a:lnT w="12700" cap="flat" cmpd="sng" algn="ctr">
                      <a:solidFill>
                        <a:schemeClr val="tx1"/>
                      </a:solidFill>
                      <a:prstDash val="solid"/>
                      <a:round/>
                      <a:headEnd type="none" w="med" len="med"/>
                      <a:tailEnd type="none" w="med" len="med"/>
                    </a:lnT>
                    <a:noFill/>
                  </a:tcPr>
                </a:tc>
                <a:tc>
                  <a:txBody>
                    <a:bodyPr/>
                    <a:lstStyle/>
                    <a:p>
                      <a:pPr marL="0" marR="0" lvl="0" indent="0" algn="l" defTabSz="914400" rtl="0" eaLnBrk="0" fontAlgn="base" latinLnBrk="0" hangingPunct="0">
                        <a:lnSpc>
                          <a:spcPct val="100000"/>
                        </a:lnSpc>
                        <a:spcBef>
                          <a:spcPct val="20000"/>
                        </a:spcBef>
                        <a:spcAft>
                          <a:spcPct val="0"/>
                        </a:spcAft>
                        <a:buClr>
                          <a:srgbClr val="CE1126"/>
                        </a:buClr>
                        <a:buSzPct val="90000"/>
                        <a:buFont typeface="Wingdings" pitchFamily="2" charset="2"/>
                        <a:buNone/>
                        <a:tabLst/>
                        <a:defRPr/>
                      </a:pPr>
                      <a:r>
                        <a:rPr kumimoji="0" lang="en-US" sz="2400" b="0" i="0" u="none" strike="noStrike" kern="1200" cap="none" spc="0" normalizeH="0" baseline="0" noProof="0" dirty="0">
                          <a:ln>
                            <a:noFill/>
                          </a:ln>
                          <a:solidFill>
                            <a:srgbClr val="192168"/>
                          </a:solidFill>
                          <a:effectLst/>
                          <a:uLnTx/>
                          <a:uFillTx/>
                          <a:latin typeface="Calibri" panose="020F0502020204030204" pitchFamily="34" charset="0"/>
                          <a:ea typeface="+mn-ea"/>
                          <a:cs typeface="Calibri" panose="020F0502020204030204" pitchFamily="34" charset="0"/>
                        </a:rPr>
                        <a:t>CAPI, Web</a:t>
                      </a: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762768420"/>
                  </a:ext>
                </a:extLst>
              </a:tr>
              <a:tr h="590585">
                <a:tc>
                  <a:txBody>
                    <a:bodyPr/>
                    <a:lstStyle/>
                    <a:p>
                      <a:pPr marL="0" marR="0" lvl="0" indent="0" algn="l" defTabSz="914400" rtl="0" eaLnBrk="0" fontAlgn="base" latinLnBrk="0" hangingPunct="0">
                        <a:lnSpc>
                          <a:spcPct val="100000"/>
                        </a:lnSpc>
                        <a:spcBef>
                          <a:spcPct val="20000"/>
                        </a:spcBef>
                        <a:spcAft>
                          <a:spcPct val="0"/>
                        </a:spcAft>
                        <a:buClr>
                          <a:srgbClr val="CE1126"/>
                        </a:buClr>
                        <a:buSzPct val="90000"/>
                        <a:buFont typeface="Wingdings" pitchFamily="2" charset="2"/>
                        <a:buNone/>
                        <a:tabLst/>
                        <a:defRPr/>
                      </a:pPr>
                      <a:r>
                        <a:rPr kumimoji="0" lang="en-US" sz="2400" b="0" i="0" u="none" strike="noStrike" kern="1200" cap="none" spc="0" normalizeH="0" baseline="0" noProof="0" dirty="0">
                          <a:ln>
                            <a:noFill/>
                          </a:ln>
                          <a:solidFill>
                            <a:srgbClr val="192168"/>
                          </a:solidFill>
                          <a:effectLst/>
                          <a:uLnTx/>
                          <a:uFillTx/>
                          <a:latin typeface="Calibri" panose="020F0502020204030204" pitchFamily="34" charset="0"/>
                          <a:ea typeface="+mn-ea"/>
                          <a:cs typeface="Calibri" panose="020F0502020204030204" pitchFamily="34" charset="0"/>
                        </a:rPr>
                        <a:t>Which of the following most closely reflects your work situation?</a:t>
                      </a:r>
                    </a:p>
                  </a:txBody>
                  <a:tcPr>
                    <a:noFill/>
                  </a:tcPr>
                </a:tc>
                <a:tc>
                  <a:txBody>
                    <a:bodyPr/>
                    <a:lstStyle/>
                    <a:p>
                      <a:pPr marL="0" marR="0" lvl="0" indent="0" algn="l" defTabSz="914400" rtl="0" eaLnBrk="0" fontAlgn="base" latinLnBrk="0" hangingPunct="0">
                        <a:lnSpc>
                          <a:spcPct val="100000"/>
                        </a:lnSpc>
                        <a:spcBef>
                          <a:spcPct val="20000"/>
                        </a:spcBef>
                        <a:spcAft>
                          <a:spcPct val="0"/>
                        </a:spcAft>
                        <a:buClr>
                          <a:srgbClr val="CE1126"/>
                        </a:buClr>
                        <a:buSzPct val="90000"/>
                        <a:buFont typeface="Wingdings" pitchFamily="2" charset="2"/>
                        <a:buNone/>
                        <a:tabLst/>
                        <a:defRPr/>
                      </a:pPr>
                      <a:r>
                        <a:rPr kumimoji="0" lang="en-US" sz="2400" b="0" i="0" u="none" strike="noStrike" kern="1200" cap="none" spc="0" normalizeH="0" baseline="0" noProof="0" dirty="0">
                          <a:ln>
                            <a:noFill/>
                          </a:ln>
                          <a:solidFill>
                            <a:srgbClr val="192168"/>
                          </a:solidFill>
                          <a:effectLst/>
                          <a:uLnTx/>
                          <a:uFillTx/>
                          <a:latin typeface="Calibri" panose="020F0502020204030204" pitchFamily="34" charset="0"/>
                          <a:ea typeface="+mn-ea"/>
                          <a:cs typeface="Calibri" panose="020F0502020204030204" pitchFamily="34" charset="0"/>
                        </a:rPr>
                        <a:t>Web</a:t>
                      </a:r>
                    </a:p>
                  </a:txBody>
                  <a:tcPr>
                    <a:noFill/>
                  </a:tcPr>
                </a:tc>
                <a:extLst>
                  <a:ext uri="{0D108BD9-81ED-4DB2-BD59-A6C34878D82A}">
                    <a16:rowId xmlns:a16="http://schemas.microsoft.com/office/drawing/2014/main" val="882746299"/>
                  </a:ext>
                </a:extLst>
              </a:tr>
              <a:tr h="590585">
                <a:tc>
                  <a:txBody>
                    <a:bodyPr/>
                    <a:lstStyle/>
                    <a:p>
                      <a:pPr marL="0" marR="0" lvl="0" indent="0" algn="l" defTabSz="914400" rtl="0" eaLnBrk="0" fontAlgn="base" latinLnBrk="0" hangingPunct="0">
                        <a:lnSpc>
                          <a:spcPct val="100000"/>
                        </a:lnSpc>
                        <a:spcBef>
                          <a:spcPct val="20000"/>
                        </a:spcBef>
                        <a:spcAft>
                          <a:spcPct val="0"/>
                        </a:spcAft>
                        <a:buClr>
                          <a:srgbClr val="CE1126"/>
                        </a:buClr>
                        <a:buSzPct val="90000"/>
                        <a:buFont typeface="Wingdings" pitchFamily="2" charset="2"/>
                        <a:buNone/>
                        <a:tabLst/>
                        <a:defRPr/>
                      </a:pPr>
                      <a:r>
                        <a:rPr kumimoji="0" lang="en-US" sz="2400" b="0" i="0" u="none" strike="noStrike" kern="1200" cap="none" spc="0" normalizeH="0" baseline="0" noProof="0" dirty="0">
                          <a:ln>
                            <a:noFill/>
                          </a:ln>
                          <a:solidFill>
                            <a:srgbClr val="192168"/>
                          </a:solidFill>
                          <a:effectLst/>
                          <a:uLnTx/>
                          <a:uFillTx/>
                          <a:latin typeface="Calibri" panose="020F0502020204030204" pitchFamily="34" charset="0"/>
                          <a:ea typeface="+mn-ea"/>
                          <a:cs typeface="Calibri" panose="020F0502020204030204" pitchFamily="34" charset="0"/>
                        </a:rPr>
                        <a:t>How easy or difficult was it for you to answer the questions in this survey?</a:t>
                      </a:r>
                    </a:p>
                  </a:txBody>
                  <a:tcPr>
                    <a:noFill/>
                  </a:tcPr>
                </a:tc>
                <a:tc>
                  <a:txBody>
                    <a:bodyPr/>
                    <a:lstStyle/>
                    <a:p>
                      <a:pPr marL="0" marR="0" lvl="0" indent="0" algn="l" defTabSz="914400" rtl="0" eaLnBrk="0" fontAlgn="base" latinLnBrk="0" hangingPunct="0">
                        <a:lnSpc>
                          <a:spcPct val="100000"/>
                        </a:lnSpc>
                        <a:spcBef>
                          <a:spcPct val="20000"/>
                        </a:spcBef>
                        <a:spcAft>
                          <a:spcPct val="0"/>
                        </a:spcAft>
                        <a:buClr>
                          <a:srgbClr val="CE1126"/>
                        </a:buClr>
                        <a:buSzPct val="90000"/>
                        <a:buFont typeface="Wingdings" pitchFamily="2" charset="2"/>
                        <a:buNone/>
                        <a:tabLst/>
                        <a:defRPr/>
                      </a:pPr>
                      <a:r>
                        <a:rPr kumimoji="0" lang="en-US" sz="2400" b="0" i="0" u="none" strike="noStrike" kern="1200" cap="none" spc="0" normalizeH="0" baseline="0" noProof="0" dirty="0">
                          <a:ln>
                            <a:noFill/>
                          </a:ln>
                          <a:solidFill>
                            <a:srgbClr val="192168"/>
                          </a:solidFill>
                          <a:effectLst/>
                          <a:uLnTx/>
                          <a:uFillTx/>
                          <a:latin typeface="Calibri" panose="020F0502020204030204" pitchFamily="34" charset="0"/>
                          <a:ea typeface="+mn-ea"/>
                          <a:cs typeface="Calibri" panose="020F0502020204030204" pitchFamily="34" charset="0"/>
                        </a:rPr>
                        <a:t>CAPI, Web</a:t>
                      </a:r>
                    </a:p>
                  </a:txBody>
                  <a:tcPr>
                    <a:noFill/>
                  </a:tcPr>
                </a:tc>
                <a:extLst>
                  <a:ext uri="{0D108BD9-81ED-4DB2-BD59-A6C34878D82A}">
                    <a16:rowId xmlns:a16="http://schemas.microsoft.com/office/drawing/2014/main" val="3537198878"/>
                  </a:ext>
                </a:extLst>
              </a:tr>
              <a:tr h="1063055">
                <a:tc>
                  <a:txBody>
                    <a:bodyPr/>
                    <a:lstStyle/>
                    <a:p>
                      <a:pPr marL="0" marR="0" lvl="0" indent="0" algn="l" defTabSz="914400" rtl="0" eaLnBrk="0" fontAlgn="base" latinLnBrk="0" hangingPunct="0">
                        <a:lnSpc>
                          <a:spcPct val="100000"/>
                        </a:lnSpc>
                        <a:spcBef>
                          <a:spcPct val="20000"/>
                        </a:spcBef>
                        <a:spcAft>
                          <a:spcPct val="0"/>
                        </a:spcAft>
                        <a:buClr>
                          <a:srgbClr val="CE1126"/>
                        </a:buClr>
                        <a:buSzPct val="90000"/>
                        <a:buFont typeface="Wingdings" pitchFamily="2" charset="2"/>
                        <a:buNone/>
                        <a:tabLst/>
                        <a:defRPr/>
                      </a:pPr>
                      <a:r>
                        <a:rPr kumimoji="0" lang="en-US" sz="2400" b="0" i="0" u="none" strike="noStrike" kern="1200" cap="none" spc="0" normalizeH="0" baseline="0" noProof="0" dirty="0">
                          <a:ln>
                            <a:noFill/>
                          </a:ln>
                          <a:solidFill>
                            <a:srgbClr val="192168"/>
                          </a:solidFill>
                          <a:effectLst/>
                          <a:uLnTx/>
                          <a:uFillTx/>
                          <a:latin typeface="Calibri" panose="020F0502020204030204" pitchFamily="34" charset="0"/>
                          <a:ea typeface="+mn-ea"/>
                          <a:cs typeface="Calibri" panose="020F0502020204030204" pitchFamily="34" charset="0"/>
                        </a:rPr>
                        <a:t>Do you prefer to respond to this survey on your own on the web, or with an interviewer? </a:t>
                      </a:r>
                      <a:r>
                        <a:rPr kumimoji="0" lang="en-US" sz="2400" b="0" i="1" u="none" strike="noStrike" kern="1200" cap="none" spc="0" normalizeH="0" baseline="0" noProof="0" dirty="0">
                          <a:ln>
                            <a:noFill/>
                          </a:ln>
                          <a:solidFill>
                            <a:srgbClr val="192168"/>
                          </a:solidFill>
                          <a:effectLst/>
                          <a:uLnTx/>
                          <a:uFillTx/>
                          <a:latin typeface="Calibri" panose="020F0502020204030204" pitchFamily="34" charset="0"/>
                          <a:ea typeface="+mn-ea"/>
                          <a:cs typeface="Calibri" panose="020F0502020204030204" pitchFamily="34" charset="0"/>
                        </a:rPr>
                        <a:t>[‘with an interviewer on the phone or in-person’]</a:t>
                      </a:r>
                    </a:p>
                  </a:txBody>
                  <a:tcPr>
                    <a:noFill/>
                  </a:tcPr>
                </a:tc>
                <a:tc>
                  <a:txBody>
                    <a:bodyPr/>
                    <a:lstStyle/>
                    <a:p>
                      <a:pPr marL="0" marR="0" lvl="0" indent="0" algn="l" defTabSz="914400" rtl="0" eaLnBrk="0" fontAlgn="base" latinLnBrk="0" hangingPunct="0">
                        <a:lnSpc>
                          <a:spcPct val="100000"/>
                        </a:lnSpc>
                        <a:spcBef>
                          <a:spcPct val="20000"/>
                        </a:spcBef>
                        <a:spcAft>
                          <a:spcPct val="0"/>
                        </a:spcAft>
                        <a:buClr>
                          <a:srgbClr val="CE1126"/>
                        </a:buClr>
                        <a:buSzPct val="90000"/>
                        <a:buFont typeface="Wingdings" pitchFamily="2" charset="2"/>
                        <a:buNone/>
                        <a:tabLst/>
                        <a:defRPr/>
                      </a:pPr>
                      <a:r>
                        <a:rPr kumimoji="0" lang="en-US" sz="2400" b="0" i="0" u="none" strike="noStrike" kern="1200" cap="none" spc="0" normalizeH="0" baseline="0" noProof="0" dirty="0">
                          <a:ln>
                            <a:noFill/>
                          </a:ln>
                          <a:solidFill>
                            <a:srgbClr val="192168"/>
                          </a:solidFill>
                          <a:effectLst/>
                          <a:uLnTx/>
                          <a:uFillTx/>
                          <a:latin typeface="Calibri" panose="020F0502020204030204" pitchFamily="34" charset="0"/>
                          <a:ea typeface="+mn-ea"/>
                          <a:cs typeface="Calibri" panose="020F0502020204030204" pitchFamily="34" charset="0"/>
                        </a:rPr>
                        <a:t>Web</a:t>
                      </a:r>
                    </a:p>
                  </a:txBody>
                  <a:tcPr>
                    <a:noFill/>
                  </a:tcPr>
                </a:tc>
                <a:extLst>
                  <a:ext uri="{0D108BD9-81ED-4DB2-BD59-A6C34878D82A}">
                    <a16:rowId xmlns:a16="http://schemas.microsoft.com/office/drawing/2014/main" val="2937720769"/>
                  </a:ext>
                </a:extLst>
              </a:tr>
              <a:tr h="590585">
                <a:tc>
                  <a:txBody>
                    <a:bodyPr/>
                    <a:lstStyle/>
                    <a:p>
                      <a:pPr marL="0" marR="0" lvl="0" indent="0" algn="l" defTabSz="914400" rtl="0" eaLnBrk="0" fontAlgn="base" latinLnBrk="0" hangingPunct="0">
                        <a:lnSpc>
                          <a:spcPct val="100000"/>
                        </a:lnSpc>
                        <a:spcBef>
                          <a:spcPct val="20000"/>
                        </a:spcBef>
                        <a:spcAft>
                          <a:spcPct val="0"/>
                        </a:spcAft>
                        <a:buClr>
                          <a:srgbClr val="CE1126"/>
                        </a:buClr>
                        <a:buSzPct val="90000"/>
                        <a:buFont typeface="Wingdings" pitchFamily="2" charset="2"/>
                        <a:buNone/>
                        <a:tabLst/>
                        <a:defRPr/>
                      </a:pPr>
                      <a:r>
                        <a:rPr kumimoji="0" lang="en-US" sz="2400" b="0" i="0" u="none" strike="noStrike" kern="1200" cap="none" spc="0" normalizeH="0" baseline="0" noProof="0" dirty="0">
                          <a:ln>
                            <a:noFill/>
                          </a:ln>
                          <a:solidFill>
                            <a:srgbClr val="192168"/>
                          </a:solidFill>
                          <a:effectLst/>
                          <a:uLnTx/>
                          <a:uFillTx/>
                          <a:latin typeface="Calibri" panose="020F0502020204030204" pitchFamily="34" charset="0"/>
                          <a:ea typeface="+mn-ea"/>
                          <a:cs typeface="Calibri" panose="020F0502020204030204" pitchFamily="34" charset="0"/>
                        </a:rPr>
                        <a:t>How likely are you to complete this survey again?</a:t>
                      </a:r>
                    </a:p>
                  </a:txBody>
                  <a:tcPr>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20000"/>
                        </a:spcBef>
                        <a:spcAft>
                          <a:spcPct val="0"/>
                        </a:spcAft>
                        <a:buClr>
                          <a:srgbClr val="CE1126"/>
                        </a:buClr>
                        <a:buSzPct val="90000"/>
                        <a:buFont typeface="Wingdings" pitchFamily="2" charset="2"/>
                        <a:buNone/>
                        <a:tabLst/>
                        <a:defRPr/>
                      </a:pPr>
                      <a:r>
                        <a:rPr kumimoji="0" lang="en-US" sz="2400" b="0" i="0" u="none" strike="noStrike" kern="1200" cap="none" spc="0" normalizeH="0" baseline="0" noProof="0" dirty="0">
                          <a:ln>
                            <a:noFill/>
                          </a:ln>
                          <a:solidFill>
                            <a:srgbClr val="192168"/>
                          </a:solidFill>
                          <a:effectLst/>
                          <a:uLnTx/>
                          <a:uFillTx/>
                          <a:latin typeface="Calibri" panose="020F0502020204030204" pitchFamily="34" charset="0"/>
                          <a:ea typeface="+mn-ea"/>
                          <a:cs typeface="Calibri" panose="020F0502020204030204" pitchFamily="34" charset="0"/>
                        </a:rPr>
                        <a:t>Web</a:t>
                      </a: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473585"/>
                  </a:ext>
                </a:extLst>
              </a:tr>
            </a:tbl>
          </a:graphicData>
        </a:graphic>
      </p:graphicFrame>
    </p:spTree>
    <p:extLst>
      <p:ext uri="{BB962C8B-B14F-4D97-AF65-F5344CB8AC3E}">
        <p14:creationId xmlns:p14="http://schemas.microsoft.com/office/powerpoint/2010/main" val="2376327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54263-7190-5957-5E0C-852F7C05E416}"/>
              </a:ext>
            </a:extLst>
          </p:cNvPr>
          <p:cNvSpPr>
            <a:spLocks noGrp="1"/>
          </p:cNvSpPr>
          <p:nvPr>
            <p:ph type="title"/>
          </p:nvPr>
        </p:nvSpPr>
        <p:spPr/>
        <p:txBody>
          <a:bodyPr/>
          <a:lstStyle/>
          <a:p>
            <a:r>
              <a:rPr lang="en-US" dirty="0"/>
              <a:t>Feedback Survey Response Rate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4D8B1E7-4953-14B0-F538-DA19D348123D}"/>
                  </a:ext>
                </a:extLst>
              </p:cNvPr>
              <p:cNvSpPr>
                <a:spLocks noGrp="1"/>
              </p:cNvSpPr>
              <p:nvPr>
                <p:ph idx="1"/>
              </p:nvPr>
            </p:nvSpPr>
            <p:spPr/>
            <p:txBody>
              <a:bodyPr/>
              <a:lstStyle/>
              <a:p>
                <a:endParaRPr lang="en-US" sz="2800" dirty="0"/>
              </a:p>
              <a:p>
                <a:endParaRPr lang="en-US" sz="2800" dirty="0"/>
              </a:p>
              <a:p>
                <a:endParaRPr lang="en-US" sz="2800" i="1" dirty="0">
                  <a:latin typeface="Cambria Math" panose="02040503050406030204" pitchFamily="18" charset="0"/>
                </a:endParaRPr>
              </a:p>
              <a:p>
                <a:endParaRPr lang="en-US" sz="2800" i="1" dirty="0">
                  <a:latin typeface="Cambria Math" panose="02040503050406030204" pitchFamily="18" charset="0"/>
                </a:endParaRPr>
              </a:p>
              <a:p>
                <a:endParaRPr lang="en-US" sz="2800" i="1" dirty="0">
                  <a:latin typeface="Cambria Math" panose="02040503050406030204" pitchFamily="18" charset="0"/>
                </a:endParaRPr>
              </a:p>
              <a:p>
                <a:pPr marL="0" indent="0">
                  <a:buNone/>
                </a:pPr>
                <a:br>
                  <a:rPr lang="en-US" sz="2800" i="1" dirty="0">
                    <a:latin typeface="Cambria Math" panose="02040503050406030204" pitchFamily="18" charset="0"/>
                  </a:rPr>
                </a:br>
                <a:endParaRPr lang="en-US" sz="2800" i="1" dirty="0">
                  <a:latin typeface="Cambria Math" panose="02040503050406030204" pitchFamily="18" charset="0"/>
                </a:endParaRPr>
              </a:p>
              <a:p>
                <a:r>
                  <a:rPr lang="en-US" sz="2800" i="1" dirty="0">
                    <a:latin typeface="Cambria Math" panose="02040503050406030204" pitchFamily="18" charset="0"/>
                  </a:rPr>
                  <a:t>Feedback Survey Response Rate = </a:t>
                </a:r>
                <a14:m>
                  <m:oMath xmlns:m="http://schemas.openxmlformats.org/officeDocument/2006/math">
                    <m:f>
                      <m:fPr>
                        <m:ctrlPr>
                          <a:rPr lang="en-US" sz="2800" i="1" dirty="0">
                            <a:latin typeface="Cambria Math" panose="02040503050406030204" pitchFamily="18" charset="0"/>
                          </a:rPr>
                        </m:ctrlPr>
                      </m:fPr>
                      <m:num>
                        <m:r>
                          <a:rPr lang="en-US" sz="2800" i="1" dirty="0">
                            <a:latin typeface="Cambria Math" panose="02040503050406030204" pitchFamily="18" charset="0"/>
                          </a:rPr>
                          <m:t># </m:t>
                        </m:r>
                        <m:r>
                          <a:rPr lang="en-US" sz="2800" i="1" dirty="0">
                            <a:latin typeface="Cambria Math" panose="02040503050406030204" pitchFamily="18" charset="0"/>
                          </a:rPr>
                          <m:t>𝐴𝑛𝑠𝑤𝑒𝑟𝑒𝑑</m:t>
                        </m:r>
                        <m:r>
                          <a:rPr lang="en-US" sz="2800" i="1" dirty="0">
                            <a:latin typeface="Cambria Math" panose="02040503050406030204" pitchFamily="18" charset="0"/>
                          </a:rPr>
                          <m:t> </m:t>
                        </m:r>
                        <m:r>
                          <a:rPr lang="en-US" sz="2800" i="1" dirty="0">
                            <a:latin typeface="Cambria Math" panose="02040503050406030204" pitchFamily="18" charset="0"/>
                          </a:rPr>
                          <m:t>𝑎𝑡</m:t>
                        </m:r>
                        <m:r>
                          <a:rPr lang="en-US" sz="2800" i="1" dirty="0">
                            <a:latin typeface="Cambria Math" panose="02040503050406030204" pitchFamily="18" charset="0"/>
                          </a:rPr>
                          <m:t> </m:t>
                        </m:r>
                        <m:r>
                          <a:rPr lang="en-US" sz="2800" i="1" dirty="0">
                            <a:latin typeface="Cambria Math" panose="02040503050406030204" pitchFamily="18" charset="0"/>
                          </a:rPr>
                          <m:t>𝑙𝑒𝑎𝑠𝑡</m:t>
                        </m:r>
                        <m:r>
                          <a:rPr lang="en-US" sz="2800" i="1" dirty="0">
                            <a:latin typeface="Cambria Math" panose="02040503050406030204" pitchFamily="18" charset="0"/>
                          </a:rPr>
                          <m:t> </m:t>
                        </m:r>
                        <m:r>
                          <a:rPr lang="en-US" sz="2800" i="1" dirty="0">
                            <a:latin typeface="Cambria Math" panose="02040503050406030204" pitchFamily="18" charset="0"/>
                          </a:rPr>
                          <m:t>𝑡h𝑒</m:t>
                        </m:r>
                        <m:r>
                          <a:rPr lang="en-US" sz="2800" i="1" dirty="0">
                            <a:latin typeface="Cambria Math" panose="02040503050406030204" pitchFamily="18" charset="0"/>
                          </a:rPr>
                          <m:t> </m:t>
                        </m:r>
                        <m:r>
                          <a:rPr lang="en-US" sz="2800" i="1" dirty="0">
                            <a:latin typeface="Cambria Math" panose="02040503050406030204" pitchFamily="18" charset="0"/>
                          </a:rPr>
                          <m:t>𝐵𝑢𝑟𝑑𝑒𝑛</m:t>
                        </m:r>
                        <m:r>
                          <a:rPr lang="en-US" sz="2800" i="1" dirty="0">
                            <a:latin typeface="Cambria Math" panose="02040503050406030204" pitchFamily="18" charset="0"/>
                          </a:rPr>
                          <m:t> </m:t>
                        </m:r>
                        <m:r>
                          <a:rPr lang="en-US" sz="2800" i="1" dirty="0">
                            <a:latin typeface="Cambria Math" panose="02040503050406030204" pitchFamily="18" charset="0"/>
                          </a:rPr>
                          <m:t>𝑖𝑡𝑒𝑚</m:t>
                        </m:r>
                      </m:num>
                      <m:den>
                        <m:r>
                          <a:rPr lang="en-US" sz="2800" b="0" i="1" dirty="0" smtClean="0">
                            <a:latin typeface="Cambria Math" panose="02040503050406030204" pitchFamily="18" charset="0"/>
                          </a:rPr>
                          <m:t># </m:t>
                        </m:r>
                        <m:r>
                          <a:rPr lang="en-US" sz="2800" b="0" i="1" dirty="0" smtClean="0">
                            <a:latin typeface="Cambria Math" panose="02040503050406030204" pitchFamily="18" charset="0"/>
                          </a:rPr>
                          <m:t>𝐶𝑃𝑆</m:t>
                        </m:r>
                        <m:r>
                          <a:rPr lang="en-US" sz="2800" b="0" i="1" dirty="0" smtClean="0">
                            <a:latin typeface="Cambria Math" panose="02040503050406030204" pitchFamily="18" charset="0"/>
                          </a:rPr>
                          <m:t> </m:t>
                        </m:r>
                        <m:r>
                          <a:rPr lang="en-US" sz="2800" b="0" i="1" dirty="0" smtClean="0">
                            <a:latin typeface="Cambria Math" panose="02040503050406030204" pitchFamily="18" charset="0"/>
                          </a:rPr>
                          <m:t>𝐿𝑎𝑏𝑜𝑟</m:t>
                        </m:r>
                        <m:r>
                          <a:rPr lang="en-US" sz="2800" b="0" i="1" dirty="0" smtClean="0">
                            <a:latin typeface="Cambria Math" panose="02040503050406030204" pitchFamily="18" charset="0"/>
                          </a:rPr>
                          <m:t> </m:t>
                        </m:r>
                        <m:r>
                          <a:rPr lang="en-US" sz="2800" b="0" i="1" dirty="0" smtClean="0">
                            <a:latin typeface="Cambria Math" panose="02040503050406030204" pitchFamily="18" charset="0"/>
                          </a:rPr>
                          <m:t>𝐹𝑜𝑟𝑐𝑒</m:t>
                        </m:r>
                        <m:r>
                          <a:rPr lang="en-US" sz="2800" b="0" i="1" dirty="0" smtClean="0">
                            <a:latin typeface="Cambria Math" panose="02040503050406030204" pitchFamily="18" charset="0"/>
                          </a:rPr>
                          <m:t> </m:t>
                        </m:r>
                        <m:r>
                          <a:rPr lang="en-US" sz="2800" b="0" i="1" dirty="0" smtClean="0">
                            <a:latin typeface="Cambria Math" panose="02040503050406030204" pitchFamily="18" charset="0"/>
                          </a:rPr>
                          <m:t>𝑆𝑢𝑟𝑣𝑒𝑦</m:t>
                        </m:r>
                        <m:r>
                          <a:rPr lang="en-US" sz="2800" b="0" i="1" dirty="0" smtClean="0">
                            <a:latin typeface="Cambria Math" panose="02040503050406030204" pitchFamily="18" charset="0"/>
                          </a:rPr>
                          <m:t> </m:t>
                        </m:r>
                        <m:r>
                          <a:rPr lang="en-US" sz="2800" b="0" i="1" dirty="0" smtClean="0">
                            <a:latin typeface="Cambria Math" panose="02040503050406030204" pitchFamily="18" charset="0"/>
                          </a:rPr>
                          <m:t>𝐶𝑜𝑚𝑝𝑙𝑒𝑡𝑒𝑠</m:t>
                        </m:r>
                      </m:den>
                    </m:f>
                  </m:oMath>
                </a14:m>
                <a:endParaRPr lang="en-US" sz="2800" i="1" dirty="0">
                  <a:latin typeface="Cambria Math" panose="02040503050406030204" pitchFamily="18" charset="0"/>
                </a:endParaRPr>
              </a:p>
              <a:p>
                <a:pPr marL="0" indent="0">
                  <a:buNone/>
                </a:pPr>
                <a:endParaRPr lang="en-US" sz="2800" dirty="0"/>
              </a:p>
            </p:txBody>
          </p:sp>
        </mc:Choice>
        <mc:Fallback xmlns="">
          <p:sp>
            <p:nvSpPr>
              <p:cNvPr id="3" name="Content Placeholder 2">
                <a:extLst>
                  <a:ext uri="{FF2B5EF4-FFF2-40B4-BE49-F238E27FC236}">
                    <a16:creationId xmlns:a16="http://schemas.microsoft.com/office/drawing/2014/main" id="{74D8B1E7-4953-14B0-F538-DA19D348123D}"/>
                  </a:ext>
                </a:extLst>
              </p:cNvPr>
              <p:cNvSpPr>
                <a:spLocks noGrp="1" noRot="1" noChangeAspect="1" noMove="1" noResize="1" noEditPoints="1" noAdjustHandles="1" noChangeArrowheads="1" noChangeShapeType="1" noTextEdit="1"/>
              </p:cNvSpPr>
              <p:nvPr>
                <p:ph idx="1"/>
              </p:nvPr>
            </p:nvSpPr>
            <p:spPr>
              <a:blipFill>
                <a:blip r:embed="rId3"/>
                <a:stretch>
                  <a:fillRect l="-816" b="-8397"/>
                </a:stretch>
              </a:blipFill>
            </p:spPr>
            <p:txBody>
              <a:bodyPr/>
              <a:lstStyle/>
              <a:p>
                <a:r>
                  <a:rPr lang="en-US">
                    <a:noFill/>
                  </a:rPr>
                  <a:t> </a:t>
                </a:r>
              </a:p>
            </p:txBody>
          </p:sp>
        </mc:Fallback>
      </mc:AlternateContent>
      <p:graphicFrame>
        <p:nvGraphicFramePr>
          <p:cNvPr id="6" name="Table 5">
            <a:extLst>
              <a:ext uri="{FF2B5EF4-FFF2-40B4-BE49-F238E27FC236}">
                <a16:creationId xmlns:a16="http://schemas.microsoft.com/office/drawing/2014/main" id="{74EBDB31-68A6-9D32-41C6-643079A57395}"/>
              </a:ext>
            </a:extLst>
          </p:cNvPr>
          <p:cNvGraphicFramePr>
            <a:graphicFrameLocks noGrp="1"/>
          </p:cNvGraphicFramePr>
          <p:nvPr>
            <p:extLst>
              <p:ext uri="{D42A27DB-BD31-4B8C-83A1-F6EECF244321}">
                <p14:modId xmlns:p14="http://schemas.microsoft.com/office/powerpoint/2010/main" val="3537974927"/>
              </p:ext>
            </p:extLst>
          </p:nvPr>
        </p:nvGraphicFramePr>
        <p:xfrm>
          <a:off x="1854498" y="1722438"/>
          <a:ext cx="8483004" cy="3291840"/>
        </p:xfrm>
        <a:graphic>
          <a:graphicData uri="http://schemas.openxmlformats.org/drawingml/2006/table">
            <a:tbl>
              <a:tblPr firstRow="1" bandRow="1">
                <a:tableStyleId>{2D5ABB26-0587-4C30-8999-92F81FD0307C}</a:tableStyleId>
              </a:tblPr>
              <a:tblGrid>
                <a:gridCol w="1248014">
                  <a:extLst>
                    <a:ext uri="{9D8B030D-6E8A-4147-A177-3AD203B41FA5}">
                      <a16:colId xmlns:a16="http://schemas.microsoft.com/office/drawing/2014/main" val="3463415323"/>
                    </a:ext>
                  </a:extLst>
                </a:gridCol>
                <a:gridCol w="2823411">
                  <a:extLst>
                    <a:ext uri="{9D8B030D-6E8A-4147-A177-3AD203B41FA5}">
                      <a16:colId xmlns:a16="http://schemas.microsoft.com/office/drawing/2014/main" val="1401191084"/>
                    </a:ext>
                  </a:extLst>
                </a:gridCol>
                <a:gridCol w="2682614">
                  <a:extLst>
                    <a:ext uri="{9D8B030D-6E8A-4147-A177-3AD203B41FA5}">
                      <a16:colId xmlns:a16="http://schemas.microsoft.com/office/drawing/2014/main" val="2426956714"/>
                    </a:ext>
                  </a:extLst>
                </a:gridCol>
                <a:gridCol w="1728965">
                  <a:extLst>
                    <a:ext uri="{9D8B030D-6E8A-4147-A177-3AD203B41FA5}">
                      <a16:colId xmlns:a16="http://schemas.microsoft.com/office/drawing/2014/main" val="1535053017"/>
                    </a:ext>
                  </a:extLst>
                </a:gridCol>
              </a:tblGrid>
              <a:tr h="757296">
                <a:tc>
                  <a:txBody>
                    <a:bodyPr/>
                    <a:lstStyle/>
                    <a:p>
                      <a:endParaRPr lang="en-US" sz="2400" b="1" i="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a:t>CAPI/CATI </a:t>
                      </a:r>
                      <a:br>
                        <a:rPr lang="en-US" sz="2400" b="1" dirty="0"/>
                      </a:br>
                      <a:r>
                        <a:rPr lang="en-US" sz="2400" b="1" dirty="0"/>
                        <a:t>Completion Mode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a:t>Web </a:t>
                      </a:r>
                      <a:br>
                        <a:rPr lang="en-US" sz="2400" b="1" dirty="0"/>
                      </a:br>
                      <a:r>
                        <a:rPr lang="en-US" sz="2400" b="1" dirty="0"/>
                        <a:t>Completion Mode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a:t>Difference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3272453"/>
                  </a:ext>
                </a:extLst>
              </a:tr>
              <a:tr h="777360">
                <a:tc>
                  <a:txBody>
                    <a:bodyPr/>
                    <a:lstStyle/>
                    <a:p>
                      <a:r>
                        <a:rPr lang="en-US" sz="2400" b="1" dirty="0"/>
                        <a:t>MIS-2</a:t>
                      </a:r>
                    </a:p>
                  </a:txBody>
                  <a:tcPr anchor="ctr">
                    <a:lnT w="12700" cap="flat" cmpd="sng" algn="ctr">
                      <a:solidFill>
                        <a:schemeClr val="tx1"/>
                      </a:solidFill>
                      <a:prstDash val="solid"/>
                      <a:round/>
                      <a:headEnd type="none" w="med" len="med"/>
                      <a:tailEnd type="none" w="med" len="med"/>
                    </a:lnT>
                  </a:tcPr>
                </a:tc>
                <a:tc>
                  <a:txBody>
                    <a:bodyPr/>
                    <a:lstStyle/>
                    <a:p>
                      <a:pPr algn="ctr"/>
                      <a:endParaRPr lang="en-US" sz="2000" dirty="0"/>
                    </a:p>
                  </a:txBody>
                  <a:tcPr>
                    <a:lnT w="12700" cap="flat" cmpd="sng" algn="ctr">
                      <a:solidFill>
                        <a:schemeClr val="tx1"/>
                      </a:solidFill>
                      <a:prstDash val="solid"/>
                      <a:round/>
                      <a:headEnd type="none" w="med" len="med"/>
                      <a:tailEnd type="none" w="med" len="med"/>
                    </a:lnT>
                  </a:tcPr>
                </a:tc>
                <a:tc>
                  <a:txBody>
                    <a:bodyPr/>
                    <a:lstStyle/>
                    <a:p>
                      <a:pPr algn="ctr"/>
                      <a:r>
                        <a:rPr lang="en-US" sz="2800" b="1" dirty="0"/>
                        <a:t>26.5%</a:t>
                      </a:r>
                      <a:endParaRPr lang="en-US" sz="2400" b="1" dirty="0"/>
                    </a:p>
                    <a:p>
                      <a:pPr algn="ctr"/>
                      <a:r>
                        <a:rPr lang="en-US" sz="2000" dirty="0"/>
                        <a:t>(n=300)</a:t>
                      </a:r>
                    </a:p>
                  </a:txBody>
                  <a:tcPr>
                    <a:lnT w="12700" cap="flat" cmpd="sng" algn="ctr">
                      <a:solidFill>
                        <a:schemeClr val="tx1"/>
                      </a:solidFill>
                      <a:prstDash val="solid"/>
                      <a:round/>
                      <a:headEnd type="none" w="med" len="med"/>
                      <a:tailEnd type="none" w="med" len="med"/>
                    </a:lnT>
                  </a:tcPr>
                </a:tc>
                <a:tc>
                  <a:txBody>
                    <a:bodyPr/>
                    <a:lstStyle/>
                    <a:p>
                      <a:pPr algn="ctr"/>
                      <a:endParaRPr lang="en-US" sz="2800" b="1" kern="1200" dirty="0">
                        <a:solidFill>
                          <a:schemeClr val="tx1"/>
                        </a:solidFill>
                        <a:latin typeface="+mn-lt"/>
                        <a:ea typeface="+mn-ea"/>
                        <a:cs typeface="+mn-cs"/>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728466426"/>
                  </a:ext>
                </a:extLst>
              </a:tr>
              <a:tr h="777360">
                <a:tc>
                  <a:txBody>
                    <a:bodyPr/>
                    <a:lstStyle/>
                    <a:p>
                      <a:r>
                        <a:rPr lang="en-US" sz="2400" b="1" dirty="0"/>
                        <a:t>MIS-3</a:t>
                      </a:r>
                    </a:p>
                  </a:txBody>
                  <a:tcPr anchor="ctr"/>
                </a:tc>
                <a:tc>
                  <a:txBody>
                    <a:bodyPr/>
                    <a:lstStyle/>
                    <a:p>
                      <a:pPr algn="ctr"/>
                      <a:endParaRPr lang="en-US" sz="2000" dirty="0"/>
                    </a:p>
                  </a:txBody>
                  <a:tcPr/>
                </a:tc>
                <a:tc>
                  <a:txBody>
                    <a:bodyPr/>
                    <a:lstStyle/>
                    <a:p>
                      <a:pPr algn="ctr"/>
                      <a:r>
                        <a:rPr lang="en-US" sz="2800" b="1" dirty="0"/>
                        <a:t>23.3%</a:t>
                      </a:r>
                    </a:p>
                    <a:p>
                      <a:pPr algn="ctr"/>
                      <a:r>
                        <a:rPr lang="en-US" sz="2000" dirty="0"/>
                        <a:t>(n=250)</a:t>
                      </a:r>
                    </a:p>
                  </a:txBody>
                  <a:tcPr/>
                </a:tc>
                <a:tc>
                  <a:txBody>
                    <a:bodyPr/>
                    <a:lstStyle/>
                    <a:p>
                      <a:pPr marL="0" algn="ctr" defTabSz="914400" rtl="0" eaLnBrk="1" latinLnBrk="0" hangingPunct="1"/>
                      <a:endParaRPr lang="en-US" sz="2800" b="1" kern="1200" dirty="0">
                        <a:solidFill>
                          <a:schemeClr val="tx1"/>
                        </a:solidFill>
                        <a:latin typeface="+mn-lt"/>
                        <a:ea typeface="+mn-ea"/>
                        <a:cs typeface="+mn-cs"/>
                      </a:endParaRPr>
                    </a:p>
                  </a:txBody>
                  <a:tcPr anchor="ctr"/>
                </a:tc>
                <a:extLst>
                  <a:ext uri="{0D108BD9-81ED-4DB2-BD59-A6C34878D82A}">
                    <a16:rowId xmlns:a16="http://schemas.microsoft.com/office/drawing/2014/main" val="3572481844"/>
                  </a:ext>
                </a:extLst>
              </a:tr>
              <a:tr h="777360">
                <a:tc>
                  <a:txBody>
                    <a:bodyPr/>
                    <a:lstStyle/>
                    <a:p>
                      <a:r>
                        <a:rPr lang="en-US" sz="2400" b="1" dirty="0"/>
                        <a:t>MIS-4</a:t>
                      </a:r>
                    </a:p>
                  </a:txBody>
                  <a:tcPr anchor="ctr">
                    <a:lnB w="12700" cap="flat" cmpd="sng" algn="ctr">
                      <a:solidFill>
                        <a:schemeClr val="tx1"/>
                      </a:solidFill>
                      <a:prstDash val="solid"/>
                      <a:round/>
                      <a:headEnd type="none" w="med" len="med"/>
                      <a:tailEnd type="none" w="med" len="med"/>
                    </a:lnB>
                  </a:tcPr>
                </a:tc>
                <a:tc>
                  <a:txBody>
                    <a:bodyPr/>
                    <a:lstStyle/>
                    <a:p>
                      <a:pPr algn="ctr"/>
                      <a:endParaRPr lang="en-US" sz="2000" dirty="0"/>
                    </a:p>
                  </a:txBody>
                  <a:tcPr>
                    <a:lnB w="12700" cap="flat" cmpd="sng" algn="ctr">
                      <a:solidFill>
                        <a:schemeClr val="tx1"/>
                      </a:solidFill>
                      <a:prstDash val="solid"/>
                      <a:round/>
                      <a:headEnd type="none" w="med" len="med"/>
                      <a:tailEnd type="none" w="med" len="med"/>
                    </a:lnB>
                  </a:tcPr>
                </a:tc>
                <a:tc>
                  <a:txBody>
                    <a:bodyPr/>
                    <a:lstStyle/>
                    <a:p>
                      <a:pPr algn="ctr"/>
                      <a:r>
                        <a:rPr lang="en-US" sz="2800" b="1" dirty="0"/>
                        <a:t>25.3%</a:t>
                      </a:r>
                    </a:p>
                    <a:p>
                      <a:pPr algn="ctr"/>
                      <a:r>
                        <a:rPr lang="en-US" sz="2000" dirty="0"/>
                        <a:t>(n=250)</a:t>
                      </a:r>
                    </a:p>
                  </a:txBody>
                  <a:tcPr>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endParaRPr lang="en-US" sz="2800" b="1" kern="1200" dirty="0">
                        <a:solidFill>
                          <a:schemeClr val="tx1"/>
                        </a:solidFill>
                        <a:latin typeface="+mn-lt"/>
                        <a:ea typeface="+mn-ea"/>
                        <a:cs typeface="+mn-cs"/>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84630273"/>
                  </a:ext>
                </a:extLst>
              </a:tr>
            </a:tbl>
          </a:graphicData>
        </a:graphic>
      </p:graphicFrame>
    </p:spTree>
    <p:extLst>
      <p:ext uri="{BB962C8B-B14F-4D97-AF65-F5344CB8AC3E}">
        <p14:creationId xmlns:p14="http://schemas.microsoft.com/office/powerpoint/2010/main" val="466312056"/>
      </p:ext>
    </p:extLst>
  </p:cSld>
  <p:clrMapOvr>
    <a:masterClrMapping/>
  </p:clrMapOvr>
</p:sld>
</file>

<file path=ppt/theme/theme1.xml><?xml version="1.0" encoding="utf-8"?>
<a:theme xmlns:a="http://schemas.openxmlformats.org/drawingml/2006/main" name="Custom Design">
  <a:themeElements>
    <a:clrScheme name="Custom 2">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FFFF"/>
      </a:hlink>
      <a:folHlink>
        <a:srgbClr val="FFFFF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Sbranded Slide Presentation" id="{5907DB6B-D4AA-4091-9327-43FB45482D68}" vid="{BB1DD2F0-5C1F-42F2-98E4-A032B0025AEF}"/>
    </a:ext>
  </a:ext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Sbranded Slide Presentation" id="{5907DB6B-D4AA-4091-9327-43FB45482D68}" vid="{4CAA9794-77F4-44FD-8EE7-C01032C7CFFF}"/>
    </a:ext>
  </a:extLst>
</a:theme>
</file>

<file path=ppt/theme/theme3.xml><?xml version="1.0" encoding="utf-8"?>
<a:theme xmlns:a="http://schemas.openxmlformats.org/drawingml/2006/main" name="BLS Trendline Content Slide">
  <a:themeElements>
    <a:clrScheme name="Custom 1">
      <a:dk1>
        <a:srgbClr val="002060"/>
      </a:dk1>
      <a:lt1>
        <a:sysClr val="window" lastClr="FFFFFF"/>
      </a:lt1>
      <a:dk2>
        <a:srgbClr val="002060"/>
      </a:dk2>
      <a:lt2>
        <a:srgbClr val="FFFFFF"/>
      </a:lt2>
      <a:accent1>
        <a:srgbClr val="3E3F67"/>
      </a:accent1>
      <a:accent2>
        <a:srgbClr val="FFC000"/>
      </a:accent2>
      <a:accent3>
        <a:srgbClr val="C00000"/>
      </a:accent3>
      <a:accent4>
        <a:srgbClr val="00B0F0"/>
      </a:accent4>
      <a:accent5>
        <a:srgbClr val="92D050"/>
      </a:accent5>
      <a:accent6>
        <a:srgbClr val="244448"/>
      </a:accent6>
      <a:hlink>
        <a:srgbClr val="00B0F0"/>
      </a:hlink>
      <a:folHlink>
        <a:srgbClr val="00B0F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wrap="square" lIns="91440" tIns="45720" rIns="91440" bIns="45720" rtlCol="0" anchor="t">
        <a:normAutofit/>
      </a:bodyPr>
      <a:lstStyle>
        <a:defPPr marL="0" marR="0" indent="0" algn="l" defTabSz="914400" rtl="0" eaLnBrk="1" fontAlgn="auto" latinLnBrk="0" hangingPunct="1">
          <a:lnSpc>
            <a:spcPct val="100000"/>
          </a:lnSpc>
          <a:spcBef>
            <a:spcPct val="0"/>
          </a:spcBef>
          <a:spcAft>
            <a:spcPts val="0"/>
          </a:spcAft>
          <a:buClrTx/>
          <a:buSzTx/>
          <a:buFontTx/>
          <a:buNone/>
          <a:tabLst/>
          <a:defRPr kumimoji="0" sz="3600" b="0" i="0" u="none" strike="noStrike" kern="1200" cap="none" spc="0" normalizeH="0" baseline="0" noProof="0" dirty="0" smtClean="0">
            <a:ln>
              <a:noFill/>
            </a:ln>
            <a:solidFill>
              <a:srgbClr val="464A6E"/>
            </a:solidFill>
            <a:effectLst/>
            <a:uLnTx/>
            <a:uFillTx/>
            <a:ea typeface="+mj-ea"/>
            <a:cs typeface="Tahoma" pitchFamily="34" charset="0"/>
          </a:defRPr>
        </a:defPPr>
      </a:lstStyle>
    </a:txDef>
  </a:objectDefaults>
  <a:extraClrSchemeLst/>
  <a:extLst>
    <a:ext uri="{05A4C25C-085E-4340-85A3-A5531E510DB2}">
      <thm15:themeFamily xmlns:thm15="http://schemas.microsoft.com/office/thememl/2012/main" name="BLSbranded Slide Presentation" id="{5907DB6B-D4AA-4091-9327-43FB45482D68}" vid="{A4E13657-DB1C-4F3E-ABDB-370171EF1EAD}"/>
    </a:ext>
  </a:extLst>
</a:theme>
</file>

<file path=ppt/theme/theme4.xml><?xml version="1.0" encoding="utf-8"?>
<a:theme xmlns:a="http://schemas.openxmlformats.org/drawingml/2006/main" name="1_BLS Trendline Paragraph Slide">
  <a:themeElements>
    <a:clrScheme name="Custom 1">
      <a:dk1>
        <a:srgbClr val="002060"/>
      </a:dk1>
      <a:lt1>
        <a:sysClr val="window" lastClr="FFFFFF"/>
      </a:lt1>
      <a:dk2>
        <a:srgbClr val="002060"/>
      </a:dk2>
      <a:lt2>
        <a:srgbClr val="FFFFFF"/>
      </a:lt2>
      <a:accent1>
        <a:srgbClr val="3E3F67"/>
      </a:accent1>
      <a:accent2>
        <a:srgbClr val="FFC000"/>
      </a:accent2>
      <a:accent3>
        <a:srgbClr val="C00000"/>
      </a:accent3>
      <a:accent4>
        <a:srgbClr val="00B0F0"/>
      </a:accent4>
      <a:accent5>
        <a:srgbClr val="92D050"/>
      </a:accent5>
      <a:accent6>
        <a:srgbClr val="244448"/>
      </a:accent6>
      <a:hlink>
        <a:srgbClr val="00B0F0"/>
      </a:hlink>
      <a:folHlink>
        <a:srgbClr val="00B0F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marL="0" marR="0" indent="0" algn="ctr" defTabSz="914400" rtl="0" eaLnBrk="1" fontAlgn="auto" latinLnBrk="0" hangingPunct="1">
          <a:lnSpc>
            <a:spcPct val="100000"/>
          </a:lnSpc>
          <a:spcBef>
            <a:spcPct val="0"/>
          </a:spcBef>
          <a:spcAft>
            <a:spcPts val="0"/>
          </a:spcAft>
          <a:buClrTx/>
          <a:buSzTx/>
          <a:buFontTx/>
          <a:buNone/>
          <a:tabLst/>
          <a:defRPr kumimoji="0" sz="3600" b="0" i="0" u="none" strike="noStrike" kern="1200" cap="none" spc="0" normalizeH="0" baseline="0" noProof="0" dirty="0" smtClean="0">
            <a:ln>
              <a:noFill/>
            </a:ln>
            <a:solidFill>
              <a:schemeClr val="bg1"/>
            </a:solidFill>
            <a:effectLst/>
            <a:uLnTx/>
            <a:uFillTx/>
            <a:latin typeface="Tahoma" pitchFamily="34" charset="0"/>
            <a:ea typeface="+mj-ea"/>
            <a:cs typeface="Tahoma" pitchFamily="34" charset="0"/>
          </a:defRPr>
        </a:defPPr>
      </a:lstStyle>
    </a:txDef>
  </a:objectDefaults>
  <a:extraClrSchemeLst/>
  <a:extLst>
    <a:ext uri="{05A4C25C-085E-4340-85A3-A5531E510DB2}">
      <thm15:themeFamily xmlns:thm15="http://schemas.microsoft.com/office/thememl/2012/main" name="BLSbranded Slide Presentation" id="{5907DB6B-D4AA-4091-9327-43FB45482D68}" vid="{760DEEFC-374C-4B27-AD4A-D02241B455A2}"/>
    </a:ext>
  </a:extLst>
</a:theme>
</file>

<file path=ppt/theme/theme5.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Sbranded Slide Presentation" id="{5907DB6B-D4AA-4091-9327-43FB45482D68}" vid="{17B03AE5-E6D1-4A56-9D4C-29E5EA94E6CD}"/>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DC7AC06673DB47AE3983B332D278A9" ma:contentTypeVersion="3" ma:contentTypeDescription="Create a new document." ma:contentTypeScope="" ma:versionID="24df3de390d737e792c5366cddaf9da8">
  <xsd:schema xmlns:xsd="http://www.w3.org/2001/XMLSchema" xmlns:xs="http://www.w3.org/2001/XMLSchema" xmlns:p="http://schemas.microsoft.com/office/2006/metadata/properties" xmlns:ns2="e6db4f07-2e5e-4997-a3e4-76854ad13079" xmlns:ns3="48fcb02c-68b6-4721-b044-ff19e869f574" targetNamespace="http://schemas.microsoft.com/office/2006/metadata/properties" ma:root="true" ma:fieldsID="277a4db21009f499ff9438ccd9951c18" ns2:_="" ns3:_="">
    <xsd:import namespace="e6db4f07-2e5e-4997-a3e4-76854ad13079"/>
    <xsd:import namespace="48fcb02c-68b6-4721-b044-ff19e869f574"/>
    <xsd:element name="properties">
      <xsd:complexType>
        <xsd:sequence>
          <xsd:element name="documentManagement">
            <xsd:complexType>
              <xsd:all>
                <xsd:element ref="ns2:Document_x0020_Typ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db4f07-2e5e-4997-a3e4-76854ad13079" elementFormDefault="qualified">
    <xsd:import namespace="http://schemas.microsoft.com/office/2006/documentManagement/types"/>
    <xsd:import namespace="http://schemas.microsoft.com/office/infopath/2007/PartnerControls"/>
    <xsd:element name="Document_x0020_Type" ma:index="8" nillable="true" ma:displayName="Document Type" ma:default="Minutes" ma:format="Dropdown" ma:internalName="Document_x0020_Type">
      <xsd:simpleType>
        <xsd:restriction base="dms:Choice">
          <xsd:enumeration value="Agenda"/>
          <xsd:enumeration value="Minutes"/>
          <xsd:enumeration value="Presentation"/>
          <xsd:enumeration value="Reference Guide"/>
          <xsd:enumeration value="Other"/>
        </xsd:restriction>
      </xsd:simpleType>
    </xsd:element>
  </xsd:schema>
  <xsd:schema xmlns:xsd="http://www.w3.org/2001/XMLSchema" xmlns:xs="http://www.w3.org/2001/XMLSchema" xmlns:dms="http://schemas.microsoft.com/office/2006/documentManagement/types" xmlns:pc="http://schemas.microsoft.com/office/infopath/2007/PartnerControls" targetNamespace="48fcb02c-68b6-4721-b044-ff19e869f574"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Document_x0020_Type xmlns="e6db4f07-2e5e-4997-a3e4-76854ad13079">Minutes</Document_x0020_Typ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A2E6CAE-B07B-4BE7-B588-9FEF230E4AF9}"/>
</file>

<file path=customXml/itemProps2.xml><?xml version="1.0" encoding="utf-8"?>
<ds:datastoreItem xmlns:ds="http://schemas.openxmlformats.org/officeDocument/2006/customXml" ds:itemID="{E47A7B0C-0821-433A-8EA6-FE22DFCAEA69}">
  <ds:schemaRefs>
    <ds:schemaRef ds:uri="http://purl.org/dc/dcmitype/"/>
    <ds:schemaRef ds:uri="http://schemas.microsoft.com/office/2006/documentManagement/types"/>
    <ds:schemaRef ds:uri="http://www.w3.org/XML/1998/namespace"/>
    <ds:schemaRef ds:uri="http://purl.org/dc/terms/"/>
    <ds:schemaRef ds:uri="http://schemas.openxmlformats.org/package/2006/metadata/core-properties"/>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25D57739-CFE2-489B-80E7-1402192F264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Can we predict dropout_260306</Template>
  <TotalTime>13734</TotalTime>
  <Words>2465</Words>
  <Application>Microsoft Office PowerPoint</Application>
  <PresentationFormat>Widescreen</PresentationFormat>
  <Paragraphs>623</Paragraphs>
  <Slides>33</Slides>
  <Notes>33</Notes>
  <HiddenSlides>0</HiddenSlides>
  <MMClips>0</MMClips>
  <ScaleCrop>false</ScaleCrop>
  <HeadingPairs>
    <vt:vector size="6" baseType="variant">
      <vt:variant>
        <vt:lpstr>Fonts Used</vt:lpstr>
      </vt:variant>
      <vt:variant>
        <vt:i4>9</vt:i4>
      </vt:variant>
      <vt:variant>
        <vt:lpstr>Theme</vt:lpstr>
      </vt:variant>
      <vt:variant>
        <vt:i4>5</vt:i4>
      </vt:variant>
      <vt:variant>
        <vt:lpstr>Slide Titles</vt:lpstr>
      </vt:variant>
      <vt:variant>
        <vt:i4>33</vt:i4>
      </vt:variant>
    </vt:vector>
  </HeadingPairs>
  <TitlesOfParts>
    <vt:vector size="47" baseType="lpstr">
      <vt:lpstr>Arial</vt:lpstr>
      <vt:lpstr>Calibri</vt:lpstr>
      <vt:lpstr>Calibri Light</vt:lpstr>
      <vt:lpstr>Cambria Math</vt:lpstr>
      <vt:lpstr>Century Gothic</vt:lpstr>
      <vt:lpstr>Symbol</vt:lpstr>
      <vt:lpstr>Tahoma</vt:lpstr>
      <vt:lpstr>Wingdings</vt:lpstr>
      <vt:lpstr>Wingdings 3</vt:lpstr>
      <vt:lpstr>Custom Design</vt:lpstr>
      <vt:lpstr>2_Custom Design</vt:lpstr>
      <vt:lpstr>BLS Trendline Content Slide</vt:lpstr>
      <vt:lpstr>1_BLS Trendline Paragraph Slide</vt:lpstr>
      <vt:lpstr>1_Custom Design</vt:lpstr>
      <vt:lpstr>Can We Predict Dropout? </vt:lpstr>
      <vt:lpstr>PowerPoint Presentation</vt:lpstr>
      <vt:lpstr>Background: Respondent Feedback</vt:lpstr>
      <vt:lpstr>Background: CPS Field Test</vt:lpstr>
      <vt:lpstr>Question Sequence</vt:lpstr>
      <vt:lpstr>Question Sequence</vt:lpstr>
      <vt:lpstr>Question Sequence</vt:lpstr>
      <vt:lpstr>Selected Questions</vt:lpstr>
      <vt:lpstr>Feedback Survey Response Rate</vt:lpstr>
      <vt:lpstr>Feedback Survey Response Rate</vt:lpstr>
      <vt:lpstr>How burdensome was this survey to you? </vt:lpstr>
      <vt:lpstr>How burdensome was this survey to you? </vt:lpstr>
      <vt:lpstr>How burdensome was this survey to you? </vt:lpstr>
      <vt:lpstr>Burden and Demographic/Labor Force Factors  </vt:lpstr>
      <vt:lpstr>How easy or difficult was it for you to answer the questions in this survey?</vt:lpstr>
      <vt:lpstr>Difficulty and Demographic/Labor Force Factors  </vt:lpstr>
      <vt:lpstr>Predicting Response</vt:lpstr>
      <vt:lpstr>Selected Predictors of Response in Next MIS</vt:lpstr>
      <vt:lpstr>Selected Predictors of Response in Next MIS</vt:lpstr>
      <vt:lpstr>How likely are you to complete this survey again?</vt:lpstr>
      <vt:lpstr>Do you prefer to respond to this survey on your own on the web, or with an interviewer? </vt:lpstr>
      <vt:lpstr>Mode Preference and  Demographic/Labor Force Factors  </vt:lpstr>
      <vt:lpstr>Switching from Web Mode</vt:lpstr>
      <vt:lpstr>Burden and Switching from Web Mode</vt:lpstr>
      <vt:lpstr>Difficulty and Switching from Web Mode</vt:lpstr>
      <vt:lpstr>Discussion</vt:lpstr>
      <vt:lpstr>Discussion</vt:lpstr>
      <vt:lpstr>Future Research</vt:lpstr>
      <vt:lpstr>Contact Information</vt:lpstr>
      <vt:lpstr>Demographic and Labor Force Factors  </vt:lpstr>
      <vt:lpstr>Burden Question</vt:lpstr>
      <vt:lpstr>Predicting Response in MIS-3</vt:lpstr>
      <vt:lpstr>Predicting Response in MIS-4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Erica Yu - BLS</dc:creator>
  <cp:lastModifiedBy>Erica Yu - BLS</cp:lastModifiedBy>
  <cp:revision>53</cp:revision>
  <dcterms:created xsi:type="dcterms:W3CDTF">2026-03-06T14:54:57Z</dcterms:created>
  <dcterms:modified xsi:type="dcterms:W3CDTF">2026-04-23T12:22:07Z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0x01010003DC7AC06673DB47AE3983B332D278A9</vt:lpwstr>
  </property>
</Properties>
</file>