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9"/>
  </p:notesMasterIdLst>
  <p:sldIdLst>
    <p:sldId id="256" r:id="rId5"/>
    <p:sldId id="257" r:id="rId6"/>
    <p:sldId id="258" r:id="rId7"/>
    <p:sldId id="259" r:id="rId8"/>
    <p:sldId id="260" r:id="rId9"/>
    <p:sldId id="261" r:id="rId10"/>
    <p:sldId id="264" r:id="rId11"/>
    <p:sldId id="269" r:id="rId12"/>
    <p:sldId id="267" r:id="rId13"/>
    <p:sldId id="268" r:id="rId14"/>
    <p:sldId id="265" r:id="rId15"/>
    <p:sldId id="271" r:id="rId16"/>
    <p:sldId id="266" r:id="rId17"/>
    <p:sldId id="270" r:id="rId18"/>
  </p:sldIdLst>
  <p:sldSz cx="12192000" cy="6858000"/>
  <p:notesSz cx="7010400" cy="12039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96A304-0EF9-B2D7-5349-DFC18238B5ED}" name="Rachel T Horwitz" initials="RTH" userId="Rachel T Horwitz"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5" autoAdjust="0"/>
    <p:restoredTop sz="72446" autoAdjust="0"/>
  </p:normalViewPr>
  <p:slideViewPr>
    <p:cSldViewPr snapToGrid="0">
      <p:cViewPr varScale="1">
        <p:scale>
          <a:sx n="62" d="100"/>
          <a:sy n="62" d="100"/>
        </p:scale>
        <p:origin x="97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ata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diagrams/_rels/data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_rels/data7.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7.svg"/><Relationship Id="rId5" Type="http://schemas.openxmlformats.org/officeDocument/2006/relationships/image" Target="../media/image26.png"/><Relationship Id="rId10" Type="http://schemas.openxmlformats.org/officeDocument/2006/relationships/image" Target="../media/image31.svg"/><Relationship Id="rId4" Type="http://schemas.openxmlformats.org/officeDocument/2006/relationships/image" Target="../media/image25.svg"/><Relationship Id="rId9" Type="http://schemas.openxmlformats.org/officeDocument/2006/relationships/image" Target="../media/image30.pn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diagrams/_rels/drawing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_rels/drawing7.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image" Target="../media/image23.svg"/><Relationship Id="rId1" Type="http://schemas.openxmlformats.org/officeDocument/2006/relationships/image" Target="../media/image22.png"/><Relationship Id="rId6" Type="http://schemas.openxmlformats.org/officeDocument/2006/relationships/image" Target="../media/image27.svg"/><Relationship Id="rId5" Type="http://schemas.openxmlformats.org/officeDocument/2006/relationships/image" Target="../media/image26.png"/><Relationship Id="rId10" Type="http://schemas.openxmlformats.org/officeDocument/2006/relationships/image" Target="../media/image31.svg"/><Relationship Id="rId4" Type="http://schemas.openxmlformats.org/officeDocument/2006/relationships/image" Target="../media/image25.svg"/><Relationship Id="rId9" Type="http://schemas.openxmlformats.org/officeDocument/2006/relationships/image" Target="../media/image30.pn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accent6_2">
  <dgm:title val=""/>
  <dgm:desc val=""/>
  <dgm:catLst>
    <dgm:cat type="accent6" pri="16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dgm:fillClrLst>
    <dgm:linClrLst meth="repeat">
      <a:schemeClr val="lt1">
        <a:alpha val="0"/>
      </a:schemeClr>
    </dgm:linClrLst>
    <dgm:effectClrLst/>
    <dgm:txLinClrLst/>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DED25B-DACA-43FC-AEDC-E40AF70A2952}" type="doc">
      <dgm:prSet loTypeId="urn:microsoft.com/office/officeart/2018/2/layout/IconLabelDescriptionList" loCatId="icon" qsTypeId="urn:microsoft.com/office/officeart/2005/8/quickstyle/simple1" qsCatId="simple" csTypeId="urn:microsoft.com/office/officeart/2005/8/colors/accent2_2" csCatId="accent2" phldr="1"/>
      <dgm:spPr/>
      <dgm:t>
        <a:bodyPr/>
        <a:lstStyle/>
        <a:p>
          <a:endParaRPr lang="en-US"/>
        </a:p>
      </dgm:t>
    </dgm:pt>
    <dgm:pt modelId="{4EF52355-6590-408A-A647-08ABA23F592C}">
      <dgm:prSet custT="1"/>
      <dgm:spPr/>
      <dgm:t>
        <a:bodyPr/>
        <a:lstStyle/>
        <a:p>
          <a:pPr>
            <a:defRPr b="1"/>
          </a:pPr>
          <a:r>
            <a:rPr lang="en-US" sz="2400" dirty="0">
              <a:latin typeface="Calibri" panose="020F0502020204030204" pitchFamily="34" charset="0"/>
              <a:ea typeface="Calibri" panose="020F0502020204030204" pitchFamily="34" charset="0"/>
              <a:cs typeface="Calibri" panose="020F0502020204030204" pitchFamily="34" charset="0"/>
            </a:rPr>
            <a:t>Information collected about user and instrument actions over the course of an interview</a:t>
          </a:r>
        </a:p>
      </dgm:t>
    </dgm:pt>
    <dgm:pt modelId="{E46687B8-9DAF-4F5A-8E4B-3F027EB2135F}" type="parTrans" cxnId="{AE2135EC-0175-4C74-8CAC-D70E6379F8CB}">
      <dgm:prSet/>
      <dgm:spPr/>
      <dgm:t>
        <a:bodyPr/>
        <a:lstStyle/>
        <a:p>
          <a:endParaRPr lang="en-US"/>
        </a:p>
      </dgm:t>
    </dgm:pt>
    <dgm:pt modelId="{5F259356-4F00-436D-B18F-2CE28206843C}" type="sibTrans" cxnId="{AE2135EC-0175-4C74-8CAC-D70E6379F8CB}">
      <dgm:prSet/>
      <dgm:spPr/>
      <dgm:t>
        <a:bodyPr/>
        <a:lstStyle/>
        <a:p>
          <a:endParaRPr lang="en-US"/>
        </a:p>
      </dgm:t>
    </dgm:pt>
    <dgm:pt modelId="{4B407BFB-FEF6-49DB-B691-AE17D2023E07}">
      <dgm:prSet custT="1"/>
      <dgm:spPr/>
      <dgm:t>
        <a:bodyPr/>
        <a:lstStyle/>
        <a:p>
          <a:pPr>
            <a:defRPr b="1"/>
          </a:pPr>
          <a:r>
            <a:rPr lang="en-US" sz="2400" dirty="0">
              <a:latin typeface="Calibri" panose="020F0502020204030204" pitchFamily="34" charset="0"/>
              <a:ea typeface="Calibri" panose="020F0502020204030204" pitchFamily="34" charset="0"/>
              <a:cs typeface="Calibri" panose="020F0502020204030204" pitchFamily="34" charset="0"/>
            </a:rPr>
            <a:t>Provides information about behavior that can be useful for</a:t>
          </a:r>
          <a:r>
            <a:rPr lang="en-US" sz="2400" dirty="0">
              <a:solidFill>
                <a:schemeClr val="tx1"/>
              </a:solidFill>
              <a:latin typeface="Calibri" panose="020F0502020204030204" pitchFamily="34" charset="0"/>
              <a:ea typeface="Calibri" panose="020F0502020204030204" pitchFamily="34" charset="0"/>
              <a:cs typeface="Calibri" panose="020F0502020204030204" pitchFamily="34" charset="0"/>
            </a:rPr>
            <a:t>:</a:t>
          </a:r>
        </a:p>
      </dgm:t>
    </dgm:pt>
    <dgm:pt modelId="{29C4F40C-1EC8-411F-AD38-1E501CC53BA0}" type="parTrans" cxnId="{B73EE3B1-A6AD-4936-9428-13A85082315C}">
      <dgm:prSet/>
      <dgm:spPr/>
      <dgm:t>
        <a:bodyPr/>
        <a:lstStyle/>
        <a:p>
          <a:endParaRPr lang="en-US"/>
        </a:p>
      </dgm:t>
    </dgm:pt>
    <dgm:pt modelId="{B1E6B74F-5885-4258-AE9C-E31B3AF39B22}" type="sibTrans" cxnId="{B73EE3B1-A6AD-4936-9428-13A85082315C}">
      <dgm:prSet/>
      <dgm:spPr/>
      <dgm:t>
        <a:bodyPr/>
        <a:lstStyle/>
        <a:p>
          <a:endParaRPr lang="en-US"/>
        </a:p>
      </dgm:t>
    </dgm:pt>
    <dgm:pt modelId="{1AFBB705-D26B-4236-8ECD-E715CC3CD21B}">
      <dgm:prSet custT="1"/>
      <dgm:spPr/>
      <dgm:t>
        <a:bodyPr/>
        <a:lstStyle/>
        <a:p>
          <a:r>
            <a:rPr lang="en-US" sz="2000" dirty="0">
              <a:latin typeface="Calibri" panose="020F0502020204030204" pitchFamily="34" charset="0"/>
              <a:ea typeface="Calibri" panose="020F0502020204030204" pitchFamily="34" charset="0"/>
              <a:cs typeface="Calibri" panose="020F0502020204030204" pitchFamily="34" charset="0"/>
            </a:rPr>
            <a:t>Monitoring surveys</a:t>
          </a:r>
        </a:p>
      </dgm:t>
    </dgm:pt>
    <dgm:pt modelId="{E27DB594-1450-437A-A874-FAB4E320DFC0}" type="parTrans" cxnId="{CB0DA78F-63E2-417B-B11B-F7A9B2DDB1B0}">
      <dgm:prSet/>
      <dgm:spPr/>
      <dgm:t>
        <a:bodyPr/>
        <a:lstStyle/>
        <a:p>
          <a:endParaRPr lang="en-US"/>
        </a:p>
      </dgm:t>
    </dgm:pt>
    <dgm:pt modelId="{52F35391-5520-49A7-A3CF-D53D6BD2212A}" type="sibTrans" cxnId="{CB0DA78F-63E2-417B-B11B-F7A9B2DDB1B0}">
      <dgm:prSet/>
      <dgm:spPr/>
      <dgm:t>
        <a:bodyPr/>
        <a:lstStyle/>
        <a:p>
          <a:endParaRPr lang="en-US"/>
        </a:p>
      </dgm:t>
    </dgm:pt>
    <dgm:pt modelId="{C6564F71-024C-447D-9D40-B49089AB37D0}">
      <dgm:prSet custT="1"/>
      <dgm:spPr/>
      <dgm:t>
        <a:bodyPr/>
        <a:lstStyle/>
        <a:p>
          <a:r>
            <a:rPr lang="en-US" sz="2000" dirty="0">
              <a:latin typeface="Calibri" panose="020F0502020204030204" pitchFamily="34" charset="0"/>
              <a:ea typeface="Calibri" panose="020F0502020204030204" pitchFamily="34" charset="0"/>
              <a:cs typeface="Calibri" panose="020F0502020204030204" pitchFamily="34" charset="0"/>
            </a:rPr>
            <a:t>Making decisions about when to attempt other modes</a:t>
          </a:r>
        </a:p>
      </dgm:t>
    </dgm:pt>
    <dgm:pt modelId="{85D01A13-8D67-43AF-A48E-AE0F0B2BD845}" type="parTrans" cxnId="{1F05235F-0554-41E0-9834-2CCF504C19E3}">
      <dgm:prSet/>
      <dgm:spPr/>
      <dgm:t>
        <a:bodyPr/>
        <a:lstStyle/>
        <a:p>
          <a:endParaRPr lang="en-US"/>
        </a:p>
      </dgm:t>
    </dgm:pt>
    <dgm:pt modelId="{5224D1A3-0953-4010-BAFB-CD429B85B983}" type="sibTrans" cxnId="{1F05235F-0554-41E0-9834-2CCF504C19E3}">
      <dgm:prSet/>
      <dgm:spPr/>
      <dgm:t>
        <a:bodyPr/>
        <a:lstStyle/>
        <a:p>
          <a:endParaRPr lang="en-US"/>
        </a:p>
      </dgm:t>
    </dgm:pt>
    <dgm:pt modelId="{A6CB9096-DEFE-4C37-851E-731D71499FEF}">
      <dgm:prSet custT="1"/>
      <dgm:spPr/>
      <dgm:t>
        <a:bodyPr/>
        <a:lstStyle/>
        <a:p>
          <a:r>
            <a:rPr lang="en-US" sz="2000" dirty="0">
              <a:latin typeface="Calibri" panose="020F0502020204030204" pitchFamily="34" charset="0"/>
              <a:ea typeface="Calibri" panose="020F0502020204030204" pitchFamily="34" charset="0"/>
              <a:cs typeface="Calibri" panose="020F0502020204030204" pitchFamily="34" charset="0"/>
            </a:rPr>
            <a:t>Targeting problem sections or questions</a:t>
          </a:r>
        </a:p>
      </dgm:t>
    </dgm:pt>
    <dgm:pt modelId="{7D1DB389-49C7-405A-8B03-B3FCF498B52C}" type="parTrans" cxnId="{058231EC-3F57-4746-A448-A016930EEDD0}">
      <dgm:prSet/>
      <dgm:spPr/>
      <dgm:t>
        <a:bodyPr/>
        <a:lstStyle/>
        <a:p>
          <a:endParaRPr lang="en-US"/>
        </a:p>
      </dgm:t>
    </dgm:pt>
    <dgm:pt modelId="{9FA2FF79-ED03-4756-AC78-9EA48CA48620}" type="sibTrans" cxnId="{058231EC-3F57-4746-A448-A016930EEDD0}">
      <dgm:prSet/>
      <dgm:spPr/>
      <dgm:t>
        <a:bodyPr/>
        <a:lstStyle/>
        <a:p>
          <a:endParaRPr lang="en-US"/>
        </a:p>
      </dgm:t>
    </dgm:pt>
    <dgm:pt modelId="{DB4C8BAB-DE4F-41ED-BF22-813B46D330AC}">
      <dgm:prSet custT="1"/>
      <dgm:spPr/>
      <dgm:t>
        <a:bodyPr/>
        <a:lstStyle/>
        <a:p>
          <a:r>
            <a:rPr lang="en-US" sz="2000" dirty="0">
              <a:latin typeface="Calibri" panose="020F0502020204030204" pitchFamily="34" charset="0"/>
              <a:ea typeface="Calibri" panose="020F0502020204030204" pitchFamily="34" charset="0"/>
              <a:cs typeface="Calibri" panose="020F0502020204030204" pitchFamily="34" charset="0"/>
            </a:rPr>
            <a:t>Understanding user behavior</a:t>
          </a:r>
        </a:p>
      </dgm:t>
    </dgm:pt>
    <dgm:pt modelId="{767C0446-9E57-4821-9BDC-F2C9E1CC0609}" type="parTrans" cxnId="{85AFA4A3-4DAA-451B-97B8-78CE7D190040}">
      <dgm:prSet/>
      <dgm:spPr/>
      <dgm:t>
        <a:bodyPr/>
        <a:lstStyle/>
        <a:p>
          <a:endParaRPr lang="en-US"/>
        </a:p>
      </dgm:t>
    </dgm:pt>
    <dgm:pt modelId="{625077DB-7C5E-40B3-9BC0-18FFE9EA5795}" type="sibTrans" cxnId="{85AFA4A3-4DAA-451B-97B8-78CE7D190040}">
      <dgm:prSet/>
      <dgm:spPr/>
      <dgm:t>
        <a:bodyPr/>
        <a:lstStyle/>
        <a:p>
          <a:endParaRPr lang="en-US"/>
        </a:p>
      </dgm:t>
    </dgm:pt>
    <dgm:pt modelId="{5A5283A5-F402-4FDB-8C11-8E71023A75BD}">
      <dgm:prSet custT="1"/>
      <dgm:spPr/>
      <dgm:t>
        <a:bodyPr/>
        <a:lstStyle/>
        <a:p>
          <a:r>
            <a:rPr lang="en-US" sz="2000" dirty="0">
              <a:latin typeface="Calibri" panose="020F0502020204030204" pitchFamily="34" charset="0"/>
              <a:ea typeface="Calibri" panose="020F0502020204030204" pitchFamily="34" charset="0"/>
              <a:cs typeface="Calibri" panose="020F0502020204030204" pitchFamily="34" charset="0"/>
            </a:rPr>
            <a:t>Improving surveys</a:t>
          </a:r>
        </a:p>
      </dgm:t>
    </dgm:pt>
    <dgm:pt modelId="{7D643FE7-FB0F-4678-9FFB-7C664CB60CDB}" type="parTrans" cxnId="{0C3434E2-57C0-446B-8B5D-6E4E300D0AAF}">
      <dgm:prSet/>
      <dgm:spPr/>
      <dgm:t>
        <a:bodyPr/>
        <a:lstStyle/>
        <a:p>
          <a:endParaRPr lang="en-US"/>
        </a:p>
      </dgm:t>
    </dgm:pt>
    <dgm:pt modelId="{271A7FB4-D555-42A4-888E-18593D0752F8}" type="sibTrans" cxnId="{0C3434E2-57C0-446B-8B5D-6E4E300D0AAF}">
      <dgm:prSet/>
      <dgm:spPr/>
      <dgm:t>
        <a:bodyPr/>
        <a:lstStyle/>
        <a:p>
          <a:endParaRPr lang="en-US"/>
        </a:p>
      </dgm:t>
    </dgm:pt>
    <dgm:pt modelId="{36C93272-555E-4244-89E8-F694FC1629A9}">
      <dgm:prSet custT="1"/>
      <dgm:spPr/>
      <dgm:t>
        <a:bodyPr/>
        <a:lstStyle/>
        <a:p>
          <a:r>
            <a:rPr lang="en-US" sz="2000" dirty="0">
              <a:latin typeface="Calibri" panose="020F0502020204030204" pitchFamily="34" charset="0"/>
              <a:ea typeface="Calibri" panose="020F0502020204030204" pitchFamily="34" charset="0"/>
              <a:cs typeface="Calibri" panose="020F0502020204030204" pitchFamily="34" charset="0"/>
            </a:rPr>
            <a:t>Identifying fraud</a:t>
          </a:r>
        </a:p>
      </dgm:t>
    </dgm:pt>
    <dgm:pt modelId="{EC5BB79F-E1DD-495E-82E7-94716FC6240F}" type="parTrans" cxnId="{B04FF6C0-1863-4EB6-AD75-C960168DA116}">
      <dgm:prSet/>
      <dgm:spPr/>
      <dgm:t>
        <a:bodyPr/>
        <a:lstStyle/>
        <a:p>
          <a:endParaRPr lang="en-US"/>
        </a:p>
      </dgm:t>
    </dgm:pt>
    <dgm:pt modelId="{85C9BBA5-A709-46AE-8E4B-9CE4CF994067}" type="sibTrans" cxnId="{B04FF6C0-1863-4EB6-AD75-C960168DA116}">
      <dgm:prSet/>
      <dgm:spPr/>
      <dgm:t>
        <a:bodyPr/>
        <a:lstStyle/>
        <a:p>
          <a:endParaRPr lang="en-US"/>
        </a:p>
      </dgm:t>
    </dgm:pt>
    <dgm:pt modelId="{B6181F4A-614D-4E07-BE9D-2BA144699386}">
      <dgm:prSet custT="1"/>
      <dgm:spPr/>
      <dgm:t>
        <a:bodyPr/>
        <a:lstStyle/>
        <a:p>
          <a:r>
            <a:rPr lang="en-US" sz="2000" dirty="0">
              <a:latin typeface="Calibri" panose="020F0502020204030204" pitchFamily="34" charset="0"/>
              <a:ea typeface="Calibri" panose="020F0502020204030204" pitchFamily="34" charset="0"/>
              <a:cs typeface="Calibri" panose="020F0502020204030204" pitchFamily="34" charset="0"/>
            </a:rPr>
            <a:t>Other uses</a:t>
          </a:r>
        </a:p>
      </dgm:t>
    </dgm:pt>
    <dgm:pt modelId="{F8BC1C52-C8BA-4F87-9578-0E27188F57E0}" type="parTrans" cxnId="{B0598187-8F5A-4B3E-9D71-E419C4130DA5}">
      <dgm:prSet/>
      <dgm:spPr/>
      <dgm:t>
        <a:bodyPr/>
        <a:lstStyle/>
        <a:p>
          <a:endParaRPr lang="en-US"/>
        </a:p>
      </dgm:t>
    </dgm:pt>
    <dgm:pt modelId="{F235C585-B3CF-4001-B4E2-1E9A4EB74FBC}" type="sibTrans" cxnId="{B0598187-8F5A-4B3E-9D71-E419C4130DA5}">
      <dgm:prSet/>
      <dgm:spPr/>
      <dgm:t>
        <a:bodyPr/>
        <a:lstStyle/>
        <a:p>
          <a:endParaRPr lang="en-US"/>
        </a:p>
      </dgm:t>
    </dgm:pt>
    <dgm:pt modelId="{15BFB4C1-C76C-4EA1-B1A7-09F4A2A49643}" type="pres">
      <dgm:prSet presAssocID="{DFDED25B-DACA-43FC-AEDC-E40AF70A2952}" presName="root" presStyleCnt="0">
        <dgm:presLayoutVars>
          <dgm:dir/>
          <dgm:resizeHandles val="exact"/>
        </dgm:presLayoutVars>
      </dgm:prSet>
      <dgm:spPr/>
    </dgm:pt>
    <dgm:pt modelId="{1B154E5B-C7CE-4AB3-BDAF-15BF687D58EF}" type="pres">
      <dgm:prSet presAssocID="{4EF52355-6590-408A-A647-08ABA23F592C}" presName="compNode" presStyleCnt="0"/>
      <dgm:spPr/>
    </dgm:pt>
    <dgm:pt modelId="{8E0A5A50-F44C-4E28-878E-A093A8EF25C4}" type="pres">
      <dgm:prSet presAssocID="{4EF52355-6590-408A-A647-08ABA23F592C}" presName="iconRect" presStyleLbl="node1" presStyleIdx="0" presStyleCnt="2" custLinFactNeighborX="0" custLinFactNeighborY="-40396"/>
      <dgm:spPr>
        <a:blipFill>
          <a:blip xmlns:r="http://schemas.openxmlformats.org/officeDocument/2006/relationships" r:embed="rId1">
            <a:duotone>
              <a:schemeClr val="accent3">
                <a:shade val="45000"/>
                <a:satMod val="135000"/>
              </a:schemeClr>
              <a:prstClr val="white"/>
            </a:duotone>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Cmd Terminal with solid fill"/>
        </a:ext>
      </dgm:extLst>
    </dgm:pt>
    <dgm:pt modelId="{CCE40F78-B5C1-4900-B367-831ADD85611D}" type="pres">
      <dgm:prSet presAssocID="{4EF52355-6590-408A-A647-08ABA23F592C}" presName="iconSpace" presStyleCnt="0"/>
      <dgm:spPr/>
    </dgm:pt>
    <dgm:pt modelId="{36ED8669-6C7F-4CDC-BB3B-8C1ABF45E4B7}" type="pres">
      <dgm:prSet presAssocID="{4EF52355-6590-408A-A647-08ABA23F592C}" presName="parTx" presStyleLbl="revTx" presStyleIdx="0" presStyleCnt="4">
        <dgm:presLayoutVars>
          <dgm:chMax val="0"/>
          <dgm:chPref val="0"/>
        </dgm:presLayoutVars>
      </dgm:prSet>
      <dgm:spPr/>
    </dgm:pt>
    <dgm:pt modelId="{86498712-5114-42D9-9DF2-86BE1C08A7C1}" type="pres">
      <dgm:prSet presAssocID="{4EF52355-6590-408A-A647-08ABA23F592C}" presName="txSpace" presStyleCnt="0"/>
      <dgm:spPr/>
    </dgm:pt>
    <dgm:pt modelId="{3F06CFBD-4D11-4DEB-AEA6-25A81022D0BA}" type="pres">
      <dgm:prSet presAssocID="{4EF52355-6590-408A-A647-08ABA23F592C}" presName="desTx" presStyleLbl="revTx" presStyleIdx="1" presStyleCnt="4">
        <dgm:presLayoutVars/>
      </dgm:prSet>
      <dgm:spPr/>
    </dgm:pt>
    <dgm:pt modelId="{835F610B-6959-49B0-9C1E-F42532F28A56}" type="pres">
      <dgm:prSet presAssocID="{5F259356-4F00-436D-B18F-2CE28206843C}" presName="sibTrans" presStyleCnt="0"/>
      <dgm:spPr/>
    </dgm:pt>
    <dgm:pt modelId="{BD89D40A-1EE7-4E30-80B7-AA22584BAAA0}" type="pres">
      <dgm:prSet presAssocID="{4B407BFB-FEF6-49DB-B691-AE17D2023E07}" presName="compNode" presStyleCnt="0"/>
      <dgm:spPr/>
    </dgm:pt>
    <dgm:pt modelId="{92BA1BE2-3402-4939-8AA5-FA2DCC665BF2}" type="pres">
      <dgm:prSet presAssocID="{4B407BFB-FEF6-49DB-B691-AE17D2023E07}" presName="iconRect" presStyleLbl="node1" presStyleIdx="1" presStyleCnt="2" custLinFactNeighborX="1188" custLinFactNeighborY="-23763"/>
      <dgm:spPr>
        <a:blipFill>
          <a:blip xmlns:r="http://schemas.openxmlformats.org/officeDocument/2006/relationships" r:embed="rId3">
            <a:duotone>
              <a:schemeClr val="accent4">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Light Bulb and Gear"/>
        </a:ext>
      </dgm:extLst>
    </dgm:pt>
    <dgm:pt modelId="{6DFDA72F-D3F0-43C4-9574-E6724365EAAF}" type="pres">
      <dgm:prSet presAssocID="{4B407BFB-FEF6-49DB-B691-AE17D2023E07}" presName="iconSpace" presStyleCnt="0"/>
      <dgm:spPr/>
    </dgm:pt>
    <dgm:pt modelId="{4EB03E77-DA2C-48FF-A528-4438469BD5DE}" type="pres">
      <dgm:prSet presAssocID="{4B407BFB-FEF6-49DB-B691-AE17D2023E07}" presName="parTx" presStyleLbl="revTx" presStyleIdx="2" presStyleCnt="4" custLinFactNeighborX="-18616" custLinFactNeighborY="-49631">
        <dgm:presLayoutVars>
          <dgm:chMax val="0"/>
          <dgm:chPref val="0"/>
        </dgm:presLayoutVars>
      </dgm:prSet>
      <dgm:spPr/>
    </dgm:pt>
    <dgm:pt modelId="{E3204F8B-5BF3-4173-B3E7-88825E734DD8}" type="pres">
      <dgm:prSet presAssocID="{4B407BFB-FEF6-49DB-B691-AE17D2023E07}" presName="txSpace" presStyleCnt="0"/>
      <dgm:spPr/>
    </dgm:pt>
    <dgm:pt modelId="{DACDA799-696E-4C3A-B2BD-CB4E90C6CB97}" type="pres">
      <dgm:prSet presAssocID="{4B407BFB-FEF6-49DB-B691-AE17D2023E07}" presName="desTx" presStyleLbl="revTx" presStyleIdx="3" presStyleCnt="4" custScaleX="135333" custScaleY="541138" custLinFactNeighborX="0" custLinFactNeighborY="42261">
        <dgm:presLayoutVars/>
      </dgm:prSet>
      <dgm:spPr/>
    </dgm:pt>
  </dgm:ptLst>
  <dgm:cxnLst>
    <dgm:cxn modelId="{3F8CB32C-54BF-4ABB-AB8E-7F54D3BF7025}" type="presOf" srcId="{DB4C8BAB-DE4F-41ED-BF22-813B46D330AC}" destId="{DACDA799-696E-4C3A-B2BD-CB4E90C6CB97}" srcOrd="0" destOrd="3" presId="urn:microsoft.com/office/officeart/2018/2/layout/IconLabelDescriptionList"/>
    <dgm:cxn modelId="{252D4736-BDD7-4712-8B6C-A3026431312B}" type="presOf" srcId="{C6564F71-024C-447D-9D40-B49089AB37D0}" destId="{DACDA799-696E-4C3A-B2BD-CB4E90C6CB97}" srcOrd="0" destOrd="1" presId="urn:microsoft.com/office/officeart/2018/2/layout/IconLabelDescriptionList"/>
    <dgm:cxn modelId="{1F05235F-0554-41E0-9834-2CCF504C19E3}" srcId="{4B407BFB-FEF6-49DB-B691-AE17D2023E07}" destId="{C6564F71-024C-447D-9D40-B49089AB37D0}" srcOrd="1" destOrd="0" parTransId="{85D01A13-8D67-43AF-A48E-AE0F0B2BD845}" sibTransId="{5224D1A3-0953-4010-BAFB-CD429B85B983}"/>
    <dgm:cxn modelId="{4D1F9753-7489-4376-BA0B-698AB51B01F1}" type="presOf" srcId="{4B407BFB-FEF6-49DB-B691-AE17D2023E07}" destId="{4EB03E77-DA2C-48FF-A528-4438469BD5DE}" srcOrd="0" destOrd="0" presId="urn:microsoft.com/office/officeart/2018/2/layout/IconLabelDescriptionList"/>
    <dgm:cxn modelId="{BD122675-CE02-4911-B2F9-5E3A9BDA7A7F}" type="presOf" srcId="{36C93272-555E-4244-89E8-F694FC1629A9}" destId="{DACDA799-696E-4C3A-B2BD-CB4E90C6CB97}" srcOrd="0" destOrd="5" presId="urn:microsoft.com/office/officeart/2018/2/layout/IconLabelDescriptionList"/>
    <dgm:cxn modelId="{B0598187-8F5A-4B3E-9D71-E419C4130DA5}" srcId="{4B407BFB-FEF6-49DB-B691-AE17D2023E07}" destId="{B6181F4A-614D-4E07-BE9D-2BA144699386}" srcOrd="6" destOrd="0" parTransId="{F8BC1C52-C8BA-4F87-9578-0E27188F57E0}" sibTransId="{F235C585-B3CF-4001-B4E2-1E9A4EB74FBC}"/>
    <dgm:cxn modelId="{4E21688C-9E54-4F66-956B-EE97FACD0260}" type="presOf" srcId="{A6CB9096-DEFE-4C37-851E-731D71499FEF}" destId="{DACDA799-696E-4C3A-B2BD-CB4E90C6CB97}" srcOrd="0" destOrd="2" presId="urn:microsoft.com/office/officeart/2018/2/layout/IconLabelDescriptionList"/>
    <dgm:cxn modelId="{CB0DA78F-63E2-417B-B11B-F7A9B2DDB1B0}" srcId="{4B407BFB-FEF6-49DB-B691-AE17D2023E07}" destId="{1AFBB705-D26B-4236-8ECD-E715CC3CD21B}" srcOrd="0" destOrd="0" parTransId="{E27DB594-1450-437A-A874-FAB4E320DFC0}" sibTransId="{52F35391-5520-49A7-A3CF-D53D6BD2212A}"/>
    <dgm:cxn modelId="{3AD3AA95-C3E4-4CF7-92CB-54BD7A685032}" type="presOf" srcId="{5A5283A5-F402-4FDB-8C11-8E71023A75BD}" destId="{DACDA799-696E-4C3A-B2BD-CB4E90C6CB97}" srcOrd="0" destOrd="4" presId="urn:microsoft.com/office/officeart/2018/2/layout/IconLabelDescriptionList"/>
    <dgm:cxn modelId="{85AFA4A3-4DAA-451B-97B8-78CE7D190040}" srcId="{4B407BFB-FEF6-49DB-B691-AE17D2023E07}" destId="{DB4C8BAB-DE4F-41ED-BF22-813B46D330AC}" srcOrd="3" destOrd="0" parTransId="{767C0446-9E57-4821-9BDC-F2C9E1CC0609}" sibTransId="{625077DB-7C5E-40B3-9BC0-18FFE9EA5795}"/>
    <dgm:cxn modelId="{B73EE3B1-A6AD-4936-9428-13A85082315C}" srcId="{DFDED25B-DACA-43FC-AEDC-E40AF70A2952}" destId="{4B407BFB-FEF6-49DB-B691-AE17D2023E07}" srcOrd="1" destOrd="0" parTransId="{29C4F40C-1EC8-411F-AD38-1E501CC53BA0}" sibTransId="{B1E6B74F-5885-4258-AE9C-E31B3AF39B22}"/>
    <dgm:cxn modelId="{405F5DB5-D3E7-4BEC-8F45-D8359C4215F0}" type="presOf" srcId="{DFDED25B-DACA-43FC-AEDC-E40AF70A2952}" destId="{15BFB4C1-C76C-4EA1-B1A7-09F4A2A49643}" srcOrd="0" destOrd="0" presId="urn:microsoft.com/office/officeart/2018/2/layout/IconLabelDescriptionList"/>
    <dgm:cxn modelId="{B04FF6C0-1863-4EB6-AD75-C960168DA116}" srcId="{4B407BFB-FEF6-49DB-B691-AE17D2023E07}" destId="{36C93272-555E-4244-89E8-F694FC1629A9}" srcOrd="5" destOrd="0" parTransId="{EC5BB79F-E1DD-495E-82E7-94716FC6240F}" sibTransId="{85C9BBA5-A709-46AE-8E4B-9CE4CF994067}"/>
    <dgm:cxn modelId="{C81656D5-EF7C-4932-9DC4-D268639072D9}" type="presOf" srcId="{1AFBB705-D26B-4236-8ECD-E715CC3CD21B}" destId="{DACDA799-696E-4C3A-B2BD-CB4E90C6CB97}" srcOrd="0" destOrd="0" presId="urn:microsoft.com/office/officeart/2018/2/layout/IconLabelDescriptionList"/>
    <dgm:cxn modelId="{0C3434E2-57C0-446B-8B5D-6E4E300D0AAF}" srcId="{4B407BFB-FEF6-49DB-B691-AE17D2023E07}" destId="{5A5283A5-F402-4FDB-8C11-8E71023A75BD}" srcOrd="4" destOrd="0" parTransId="{7D643FE7-FB0F-4678-9FFB-7C664CB60CDB}" sibTransId="{271A7FB4-D555-42A4-888E-18593D0752F8}"/>
    <dgm:cxn modelId="{7F8C5BE2-3BDD-4CD1-A3C7-2F33F591A9DA}" type="presOf" srcId="{4EF52355-6590-408A-A647-08ABA23F592C}" destId="{36ED8669-6C7F-4CDC-BB3B-8C1ABF45E4B7}" srcOrd="0" destOrd="0" presId="urn:microsoft.com/office/officeart/2018/2/layout/IconLabelDescriptionList"/>
    <dgm:cxn modelId="{058231EC-3F57-4746-A448-A016930EEDD0}" srcId="{4B407BFB-FEF6-49DB-B691-AE17D2023E07}" destId="{A6CB9096-DEFE-4C37-851E-731D71499FEF}" srcOrd="2" destOrd="0" parTransId="{7D1DB389-49C7-405A-8B03-B3FCF498B52C}" sibTransId="{9FA2FF79-ED03-4756-AC78-9EA48CA48620}"/>
    <dgm:cxn modelId="{AE2135EC-0175-4C74-8CAC-D70E6379F8CB}" srcId="{DFDED25B-DACA-43FC-AEDC-E40AF70A2952}" destId="{4EF52355-6590-408A-A647-08ABA23F592C}" srcOrd="0" destOrd="0" parTransId="{E46687B8-9DAF-4F5A-8E4B-3F027EB2135F}" sibTransId="{5F259356-4F00-436D-B18F-2CE28206843C}"/>
    <dgm:cxn modelId="{7E6AB2EF-33DF-4E0B-B67D-AA4BB4BE0BF9}" type="presOf" srcId="{B6181F4A-614D-4E07-BE9D-2BA144699386}" destId="{DACDA799-696E-4C3A-B2BD-CB4E90C6CB97}" srcOrd="0" destOrd="6" presId="urn:microsoft.com/office/officeart/2018/2/layout/IconLabelDescriptionList"/>
    <dgm:cxn modelId="{C1035B82-EDEA-4570-8405-3015B699DD20}" type="presParOf" srcId="{15BFB4C1-C76C-4EA1-B1A7-09F4A2A49643}" destId="{1B154E5B-C7CE-4AB3-BDAF-15BF687D58EF}" srcOrd="0" destOrd="0" presId="urn:microsoft.com/office/officeart/2018/2/layout/IconLabelDescriptionList"/>
    <dgm:cxn modelId="{E84299DE-5DAF-47E2-B2CC-217C10939A32}" type="presParOf" srcId="{1B154E5B-C7CE-4AB3-BDAF-15BF687D58EF}" destId="{8E0A5A50-F44C-4E28-878E-A093A8EF25C4}" srcOrd="0" destOrd="0" presId="urn:microsoft.com/office/officeart/2018/2/layout/IconLabelDescriptionList"/>
    <dgm:cxn modelId="{AF50352B-3467-4308-AAD0-4AAA841AFECB}" type="presParOf" srcId="{1B154E5B-C7CE-4AB3-BDAF-15BF687D58EF}" destId="{CCE40F78-B5C1-4900-B367-831ADD85611D}" srcOrd="1" destOrd="0" presId="urn:microsoft.com/office/officeart/2018/2/layout/IconLabelDescriptionList"/>
    <dgm:cxn modelId="{8A8A13B9-F0FC-499C-A886-04E829EA4333}" type="presParOf" srcId="{1B154E5B-C7CE-4AB3-BDAF-15BF687D58EF}" destId="{36ED8669-6C7F-4CDC-BB3B-8C1ABF45E4B7}" srcOrd="2" destOrd="0" presId="urn:microsoft.com/office/officeart/2018/2/layout/IconLabelDescriptionList"/>
    <dgm:cxn modelId="{01711184-2FEF-4FD4-8E91-BE34B9949872}" type="presParOf" srcId="{1B154E5B-C7CE-4AB3-BDAF-15BF687D58EF}" destId="{86498712-5114-42D9-9DF2-86BE1C08A7C1}" srcOrd="3" destOrd="0" presId="urn:microsoft.com/office/officeart/2018/2/layout/IconLabelDescriptionList"/>
    <dgm:cxn modelId="{91476F1E-FC41-4C37-BDB4-793EF176B8F2}" type="presParOf" srcId="{1B154E5B-C7CE-4AB3-BDAF-15BF687D58EF}" destId="{3F06CFBD-4D11-4DEB-AEA6-25A81022D0BA}" srcOrd="4" destOrd="0" presId="urn:microsoft.com/office/officeart/2018/2/layout/IconLabelDescriptionList"/>
    <dgm:cxn modelId="{3B2E21B5-F31D-4455-80D4-822F56513340}" type="presParOf" srcId="{15BFB4C1-C76C-4EA1-B1A7-09F4A2A49643}" destId="{835F610B-6959-49B0-9C1E-F42532F28A56}" srcOrd="1" destOrd="0" presId="urn:microsoft.com/office/officeart/2018/2/layout/IconLabelDescriptionList"/>
    <dgm:cxn modelId="{13552C56-AA1B-4FD5-A34A-1BCA44F6C021}" type="presParOf" srcId="{15BFB4C1-C76C-4EA1-B1A7-09F4A2A49643}" destId="{BD89D40A-1EE7-4E30-80B7-AA22584BAAA0}" srcOrd="2" destOrd="0" presId="urn:microsoft.com/office/officeart/2018/2/layout/IconLabelDescriptionList"/>
    <dgm:cxn modelId="{45A3B543-E4EF-425B-90A0-079194C2E501}" type="presParOf" srcId="{BD89D40A-1EE7-4E30-80B7-AA22584BAAA0}" destId="{92BA1BE2-3402-4939-8AA5-FA2DCC665BF2}" srcOrd="0" destOrd="0" presId="urn:microsoft.com/office/officeart/2018/2/layout/IconLabelDescriptionList"/>
    <dgm:cxn modelId="{B95BEF94-CB10-4AE4-9026-004A4EE3A0F4}" type="presParOf" srcId="{BD89D40A-1EE7-4E30-80B7-AA22584BAAA0}" destId="{6DFDA72F-D3F0-43C4-9574-E6724365EAAF}" srcOrd="1" destOrd="0" presId="urn:microsoft.com/office/officeart/2018/2/layout/IconLabelDescriptionList"/>
    <dgm:cxn modelId="{E22276E1-2528-4C62-9551-8D52F8CA7154}" type="presParOf" srcId="{BD89D40A-1EE7-4E30-80B7-AA22584BAAA0}" destId="{4EB03E77-DA2C-48FF-A528-4438469BD5DE}" srcOrd="2" destOrd="0" presId="urn:microsoft.com/office/officeart/2018/2/layout/IconLabelDescriptionList"/>
    <dgm:cxn modelId="{E3630491-0366-4E53-AF6F-B150E86FB2E8}" type="presParOf" srcId="{BD89D40A-1EE7-4E30-80B7-AA22584BAAA0}" destId="{E3204F8B-5BF3-4173-B3E7-88825E734DD8}" srcOrd="3" destOrd="0" presId="urn:microsoft.com/office/officeart/2018/2/layout/IconLabelDescriptionList"/>
    <dgm:cxn modelId="{9C232F57-D760-4F71-AE91-81462C354AC5}" type="presParOf" srcId="{BD89D40A-1EE7-4E30-80B7-AA22584BAAA0}" destId="{DACDA799-696E-4C3A-B2BD-CB4E90C6CB97}" srcOrd="4" destOrd="0" presId="urn:microsoft.com/office/officeart/2018/2/layout/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9590CBB-0C48-4263-AD45-9B9964B09A13}" type="doc">
      <dgm:prSet loTypeId="urn:microsoft.com/office/officeart/2018/2/layout/IconVerticalSolidList" loCatId="icon" qsTypeId="urn:microsoft.com/office/officeart/2005/8/quickstyle/simple1" qsCatId="simple" csTypeId="urn:microsoft.com/office/officeart/2018/5/colors/Iconchunking_neutralicontext_accent6_2" csCatId="accent6" phldr="1"/>
      <dgm:spPr/>
      <dgm:t>
        <a:bodyPr/>
        <a:lstStyle/>
        <a:p>
          <a:endParaRPr lang="en-US"/>
        </a:p>
      </dgm:t>
    </dgm:pt>
    <dgm:pt modelId="{89E99A3D-2684-42AF-8307-680B4868FB83}">
      <dgm:prSet custT="1"/>
      <dgm:spPr/>
      <dgm:t>
        <a:bodyPr/>
        <a:lstStyle/>
        <a:p>
          <a:r>
            <a:rPr lang="en-US" sz="2000" dirty="0">
              <a:latin typeface="Calibri" panose="020F0502020204030204" pitchFamily="34" charset="0"/>
              <a:ea typeface="Calibri" panose="020F0502020204030204" pitchFamily="34" charset="0"/>
              <a:cs typeface="Calibri" panose="020F0502020204030204" pitchFamily="34" charset="0"/>
            </a:rPr>
            <a:t>Complex, Non-Standard Data</a:t>
          </a:r>
        </a:p>
      </dgm:t>
    </dgm:pt>
    <dgm:pt modelId="{1E257A3F-E6C5-46B6-A09F-212760E9DDD5}" type="parTrans" cxnId="{703F23CA-3A06-4C8A-91E6-E69D5789F2C7}">
      <dgm:prSet/>
      <dgm:spPr/>
      <dgm:t>
        <a:bodyPr/>
        <a:lstStyle/>
        <a:p>
          <a:endParaRPr lang="en-US"/>
        </a:p>
      </dgm:t>
    </dgm:pt>
    <dgm:pt modelId="{B61FC825-250E-4EE1-9A1A-15F107FB0A9A}" type="sibTrans" cxnId="{703F23CA-3A06-4C8A-91E6-E69D5789F2C7}">
      <dgm:prSet/>
      <dgm:spPr/>
      <dgm:t>
        <a:bodyPr/>
        <a:lstStyle/>
        <a:p>
          <a:endParaRPr lang="en-US"/>
        </a:p>
      </dgm:t>
    </dgm:pt>
    <dgm:pt modelId="{098F5711-14F4-4302-B32E-2FAB15410CD5}">
      <dgm:prSet custT="1"/>
      <dgm:spPr/>
      <dgm:t>
        <a:bodyPr/>
        <a:lstStyle/>
        <a:p>
          <a:r>
            <a:rPr lang="en-US" sz="2000" dirty="0">
              <a:latin typeface="Calibri" panose="020F0502020204030204" pitchFamily="34" charset="0"/>
              <a:ea typeface="Calibri" panose="020F0502020204030204" pitchFamily="34" charset="0"/>
              <a:cs typeface="Calibri" panose="020F0502020204030204" pitchFamily="34" charset="0"/>
            </a:rPr>
            <a:t>Multiple systems and formats with varying information availability</a:t>
          </a:r>
        </a:p>
      </dgm:t>
    </dgm:pt>
    <dgm:pt modelId="{47F79E21-6B21-46ED-8590-F77AC2ECA85D}" type="parTrans" cxnId="{6AFFB5F3-1F18-4512-AC5B-3014F04C2998}">
      <dgm:prSet/>
      <dgm:spPr/>
      <dgm:t>
        <a:bodyPr/>
        <a:lstStyle/>
        <a:p>
          <a:endParaRPr lang="en-US"/>
        </a:p>
      </dgm:t>
    </dgm:pt>
    <dgm:pt modelId="{6BD0597A-B7C6-4B2F-8CC1-B484562F8217}" type="sibTrans" cxnId="{6AFFB5F3-1F18-4512-AC5B-3014F04C2998}">
      <dgm:prSet/>
      <dgm:spPr/>
      <dgm:t>
        <a:bodyPr/>
        <a:lstStyle/>
        <a:p>
          <a:endParaRPr lang="en-US"/>
        </a:p>
      </dgm:t>
    </dgm:pt>
    <dgm:pt modelId="{3D2C533B-06A4-4A6B-A385-358ADEF61392}">
      <dgm:prSet custT="1"/>
      <dgm:spPr/>
      <dgm:t>
        <a:bodyPr/>
        <a:lstStyle/>
        <a:p>
          <a:r>
            <a:rPr lang="en-US" sz="2000" dirty="0" err="1">
              <a:latin typeface="Calibri" panose="020F0502020204030204" pitchFamily="34" charset="0"/>
              <a:ea typeface="Calibri" panose="020F0502020204030204" pitchFamily="34" charset="0"/>
              <a:cs typeface="Calibri" panose="020F0502020204030204" pitchFamily="34" charset="0"/>
            </a:rPr>
            <a:t>Paradata</a:t>
          </a:r>
          <a:r>
            <a:rPr lang="en-US" sz="2000" dirty="0">
              <a:latin typeface="Calibri" panose="020F0502020204030204" pitchFamily="34" charset="0"/>
              <a:ea typeface="Calibri" panose="020F0502020204030204" pitchFamily="34" charset="0"/>
              <a:cs typeface="Calibri" panose="020F0502020204030204" pitchFamily="34" charset="0"/>
            </a:rPr>
            <a:t> analysis can be time and resource intensive</a:t>
          </a:r>
        </a:p>
      </dgm:t>
    </dgm:pt>
    <dgm:pt modelId="{0B2E2E77-CF84-497C-92F0-A395820A8885}" type="parTrans" cxnId="{E31DA94C-B215-4BCA-9A48-1B7BA3BE49BD}">
      <dgm:prSet/>
      <dgm:spPr/>
      <dgm:t>
        <a:bodyPr/>
        <a:lstStyle/>
        <a:p>
          <a:endParaRPr lang="en-US"/>
        </a:p>
      </dgm:t>
    </dgm:pt>
    <dgm:pt modelId="{10D3FCE7-5500-41DF-BAAF-5BD7D8EF2BAD}" type="sibTrans" cxnId="{E31DA94C-B215-4BCA-9A48-1B7BA3BE49BD}">
      <dgm:prSet/>
      <dgm:spPr/>
      <dgm:t>
        <a:bodyPr/>
        <a:lstStyle/>
        <a:p>
          <a:endParaRPr lang="en-US"/>
        </a:p>
      </dgm:t>
    </dgm:pt>
    <dgm:pt modelId="{86D99E68-2CE0-4477-9120-88552343978F}">
      <dgm:prSet custT="1"/>
      <dgm:spPr/>
      <dgm:t>
        <a:bodyPr/>
        <a:lstStyle/>
        <a:p>
          <a:r>
            <a:rPr lang="en-US" sz="1900" b="1" dirty="0">
              <a:latin typeface="Calibri" panose="020F0502020204030204" pitchFamily="34" charset="0"/>
              <a:ea typeface="Calibri" panose="020F0502020204030204" pitchFamily="34" charset="0"/>
              <a:cs typeface="Calibri" panose="020F0502020204030204" pitchFamily="34" charset="0"/>
            </a:rPr>
            <a:t>Current</a:t>
          </a:r>
          <a:r>
            <a:rPr lang="en-US" sz="2000" b="1" dirty="0">
              <a:latin typeface="Calibri" panose="020F0502020204030204" pitchFamily="34" charset="0"/>
              <a:ea typeface="Calibri" panose="020F0502020204030204" pitchFamily="34" charset="0"/>
              <a:cs typeface="Calibri" panose="020F0502020204030204" pitchFamily="34" charset="0"/>
            </a:rPr>
            <a:t>ly no universal </a:t>
          </a:r>
          <a:r>
            <a:rPr lang="en-US" sz="2000" b="1" dirty="0" err="1">
              <a:latin typeface="Calibri" panose="020F0502020204030204" pitchFamily="34" charset="0"/>
              <a:ea typeface="Calibri" panose="020F0502020204030204" pitchFamily="34" charset="0"/>
              <a:cs typeface="Calibri" panose="020F0502020204030204" pitchFamily="34" charset="0"/>
            </a:rPr>
            <a:t>paradata</a:t>
          </a:r>
          <a:r>
            <a:rPr lang="en-US" sz="2000" b="1" dirty="0">
              <a:latin typeface="Calibri" panose="020F0502020204030204" pitchFamily="34" charset="0"/>
              <a:ea typeface="Calibri" panose="020F0502020204030204" pitchFamily="34" charset="0"/>
              <a:cs typeface="Calibri" panose="020F0502020204030204" pitchFamily="34" charset="0"/>
            </a:rPr>
            <a:t> analysis standards exist </a:t>
          </a:r>
        </a:p>
      </dgm:t>
    </dgm:pt>
    <dgm:pt modelId="{C9DD7350-C5A9-4F59-AA09-7B5D8C3B0486}" type="parTrans" cxnId="{76E01089-6B40-40BF-809D-0716760986FA}">
      <dgm:prSet/>
      <dgm:spPr/>
      <dgm:t>
        <a:bodyPr/>
        <a:lstStyle/>
        <a:p>
          <a:endParaRPr lang="en-US"/>
        </a:p>
      </dgm:t>
    </dgm:pt>
    <dgm:pt modelId="{3469DC45-310A-479E-B201-6F49C2BAACC5}" type="sibTrans" cxnId="{76E01089-6B40-40BF-809D-0716760986FA}">
      <dgm:prSet/>
      <dgm:spPr/>
      <dgm:t>
        <a:bodyPr/>
        <a:lstStyle/>
        <a:p>
          <a:endParaRPr lang="en-US"/>
        </a:p>
      </dgm:t>
    </dgm:pt>
    <dgm:pt modelId="{A7632A69-0470-4CF0-9060-3788C39BD447}">
      <dgm:prSet custT="1"/>
      <dgm:spPr/>
      <dgm:t>
        <a:bodyPr/>
        <a:lstStyle/>
        <a:p>
          <a:r>
            <a:rPr lang="en-US" sz="2000" dirty="0">
              <a:latin typeface="Calibri" panose="020F0502020204030204" pitchFamily="34" charset="0"/>
              <a:ea typeface="Calibri" panose="020F0502020204030204" pitchFamily="34" charset="0"/>
              <a:cs typeface="Calibri" panose="020F0502020204030204" pitchFamily="34" charset="0"/>
            </a:rPr>
            <a:t>Analysis by individual survey programs create redundancy and inconsistent metrics</a:t>
          </a:r>
        </a:p>
        <a:p>
          <a:r>
            <a:rPr lang="en-US" sz="1700" dirty="0"/>
            <a:t> </a:t>
          </a:r>
        </a:p>
      </dgm:t>
    </dgm:pt>
    <dgm:pt modelId="{A27C413C-3CD6-46A4-BCCE-48763970DEFE}" type="parTrans" cxnId="{9965AFCB-D3D1-4C7D-A119-A5B3BAF330B5}">
      <dgm:prSet/>
      <dgm:spPr/>
      <dgm:t>
        <a:bodyPr/>
        <a:lstStyle/>
        <a:p>
          <a:endParaRPr lang="en-US"/>
        </a:p>
      </dgm:t>
    </dgm:pt>
    <dgm:pt modelId="{03707958-680C-4730-89C4-63B220A4920D}" type="sibTrans" cxnId="{9965AFCB-D3D1-4C7D-A119-A5B3BAF330B5}">
      <dgm:prSet/>
      <dgm:spPr/>
      <dgm:t>
        <a:bodyPr/>
        <a:lstStyle/>
        <a:p>
          <a:endParaRPr lang="en-US"/>
        </a:p>
      </dgm:t>
    </dgm:pt>
    <dgm:pt modelId="{2B0CF31A-AC8C-4B01-BE4A-D54FA74F7A4E}" type="pres">
      <dgm:prSet presAssocID="{C9590CBB-0C48-4263-AD45-9B9964B09A13}" presName="root" presStyleCnt="0">
        <dgm:presLayoutVars>
          <dgm:dir/>
          <dgm:resizeHandles val="exact"/>
        </dgm:presLayoutVars>
      </dgm:prSet>
      <dgm:spPr/>
    </dgm:pt>
    <dgm:pt modelId="{BF8DF99B-74EC-423B-8D94-7C1D407ED69C}" type="pres">
      <dgm:prSet presAssocID="{89E99A3D-2684-42AF-8307-680B4868FB83}" presName="compNode" presStyleCnt="0"/>
      <dgm:spPr/>
    </dgm:pt>
    <dgm:pt modelId="{C88AF61E-AB95-478B-8609-F2841B43EBBF}" type="pres">
      <dgm:prSet presAssocID="{89E99A3D-2684-42AF-8307-680B4868FB83}" presName="bgRect" presStyleLbl="bgShp" presStyleIdx="0" presStyleCnt="5"/>
      <dgm:spPr>
        <a:solidFill>
          <a:schemeClr val="accent3"/>
        </a:solidFill>
      </dgm:spPr>
    </dgm:pt>
    <dgm:pt modelId="{0E66F4C3-4779-47F0-9103-6A0964BB08DA}" type="pres">
      <dgm:prSet presAssocID="{89E99A3D-2684-42AF-8307-680B4868FB83}"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ze"/>
        </a:ext>
      </dgm:extLst>
    </dgm:pt>
    <dgm:pt modelId="{7A1170B9-7AC4-4B6B-953B-F40CBD04B8B5}" type="pres">
      <dgm:prSet presAssocID="{89E99A3D-2684-42AF-8307-680B4868FB83}" presName="spaceRect" presStyleCnt="0"/>
      <dgm:spPr/>
    </dgm:pt>
    <dgm:pt modelId="{5920E37A-5BE5-422A-9762-CF6598E877EA}" type="pres">
      <dgm:prSet presAssocID="{89E99A3D-2684-42AF-8307-680B4868FB83}" presName="parTx" presStyleLbl="revTx" presStyleIdx="0" presStyleCnt="5">
        <dgm:presLayoutVars>
          <dgm:chMax val="0"/>
          <dgm:chPref val="0"/>
        </dgm:presLayoutVars>
      </dgm:prSet>
      <dgm:spPr/>
    </dgm:pt>
    <dgm:pt modelId="{6D5D92B4-64A1-4E10-B519-1BD62F5A39E5}" type="pres">
      <dgm:prSet presAssocID="{B61FC825-250E-4EE1-9A1A-15F107FB0A9A}" presName="sibTrans" presStyleCnt="0"/>
      <dgm:spPr/>
    </dgm:pt>
    <dgm:pt modelId="{4A86A9A9-5F5B-41C5-A641-DBEF9CA9C3E6}" type="pres">
      <dgm:prSet presAssocID="{098F5711-14F4-4302-B32E-2FAB15410CD5}" presName="compNode" presStyleCnt="0"/>
      <dgm:spPr/>
    </dgm:pt>
    <dgm:pt modelId="{75E298F7-DD2E-4239-9AA2-EAC834908481}" type="pres">
      <dgm:prSet presAssocID="{098F5711-14F4-4302-B32E-2FAB15410CD5}" presName="bgRect" presStyleLbl="bgShp" presStyleIdx="1" presStyleCnt="5"/>
      <dgm:spPr>
        <a:solidFill>
          <a:schemeClr val="accent5"/>
        </a:solidFill>
      </dgm:spPr>
    </dgm:pt>
    <dgm:pt modelId="{0811F4B9-481C-4E7B-9E6A-EC068A4ECE49}" type="pres">
      <dgm:prSet presAssocID="{098F5711-14F4-4302-B32E-2FAB15410CD5}"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mputer"/>
        </a:ext>
      </dgm:extLst>
    </dgm:pt>
    <dgm:pt modelId="{F351CFDF-C0D5-4075-8FD0-289003008A2C}" type="pres">
      <dgm:prSet presAssocID="{098F5711-14F4-4302-B32E-2FAB15410CD5}" presName="spaceRect" presStyleCnt="0"/>
      <dgm:spPr/>
    </dgm:pt>
    <dgm:pt modelId="{CE8D7B84-40C2-4A0A-A5C7-D944F1E80908}" type="pres">
      <dgm:prSet presAssocID="{098F5711-14F4-4302-B32E-2FAB15410CD5}" presName="parTx" presStyleLbl="revTx" presStyleIdx="1" presStyleCnt="5">
        <dgm:presLayoutVars>
          <dgm:chMax val="0"/>
          <dgm:chPref val="0"/>
        </dgm:presLayoutVars>
      </dgm:prSet>
      <dgm:spPr/>
    </dgm:pt>
    <dgm:pt modelId="{65FD3DC9-1095-434F-A4F2-CC1AFEF89BE6}" type="pres">
      <dgm:prSet presAssocID="{6BD0597A-B7C6-4B2F-8CC1-B484562F8217}" presName="sibTrans" presStyleCnt="0"/>
      <dgm:spPr/>
    </dgm:pt>
    <dgm:pt modelId="{78F1CD73-B072-457C-8B2B-9BC14EE215C7}" type="pres">
      <dgm:prSet presAssocID="{3D2C533B-06A4-4A6B-A385-358ADEF61392}" presName="compNode" presStyleCnt="0"/>
      <dgm:spPr/>
    </dgm:pt>
    <dgm:pt modelId="{C4D01BA4-4037-4784-9D5E-F05AA87CCF7F}" type="pres">
      <dgm:prSet presAssocID="{3D2C533B-06A4-4A6B-A385-358ADEF61392}" presName="bgRect" presStyleLbl="bgShp" presStyleIdx="2" presStyleCnt="5"/>
      <dgm:spPr>
        <a:solidFill>
          <a:schemeClr val="accent2"/>
        </a:solidFill>
      </dgm:spPr>
    </dgm:pt>
    <dgm:pt modelId="{58AC22E0-6D38-4FDC-AEC1-D6272F2A928E}" type="pres">
      <dgm:prSet presAssocID="{3D2C533B-06A4-4A6B-A385-358ADEF61392}"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topwatch"/>
        </a:ext>
      </dgm:extLst>
    </dgm:pt>
    <dgm:pt modelId="{6DEFF40A-FB22-4019-B1E4-4237607DE907}" type="pres">
      <dgm:prSet presAssocID="{3D2C533B-06A4-4A6B-A385-358ADEF61392}" presName="spaceRect" presStyleCnt="0"/>
      <dgm:spPr/>
    </dgm:pt>
    <dgm:pt modelId="{532CA398-5A24-40A0-BE89-63BD2A19816D}" type="pres">
      <dgm:prSet presAssocID="{3D2C533B-06A4-4A6B-A385-358ADEF61392}" presName="parTx" presStyleLbl="revTx" presStyleIdx="2" presStyleCnt="5">
        <dgm:presLayoutVars>
          <dgm:chMax val="0"/>
          <dgm:chPref val="0"/>
        </dgm:presLayoutVars>
      </dgm:prSet>
      <dgm:spPr/>
    </dgm:pt>
    <dgm:pt modelId="{F38AC548-1298-40D8-BE73-8FED2B87DE30}" type="pres">
      <dgm:prSet presAssocID="{10D3FCE7-5500-41DF-BAAF-5BD7D8EF2BAD}" presName="sibTrans" presStyleCnt="0"/>
      <dgm:spPr/>
    </dgm:pt>
    <dgm:pt modelId="{9B3544DC-C377-4ED3-9683-433227242949}" type="pres">
      <dgm:prSet presAssocID="{A7632A69-0470-4CF0-9060-3788C39BD447}" presName="compNode" presStyleCnt="0"/>
      <dgm:spPr/>
    </dgm:pt>
    <dgm:pt modelId="{92A58249-7127-4F2D-8684-6C22BEB381F1}" type="pres">
      <dgm:prSet presAssocID="{A7632A69-0470-4CF0-9060-3788C39BD447}" presName="bgRect" presStyleLbl="bgShp" presStyleIdx="3" presStyleCnt="5"/>
      <dgm:spPr>
        <a:solidFill>
          <a:schemeClr val="accent4"/>
        </a:solidFill>
      </dgm:spPr>
    </dgm:pt>
    <dgm:pt modelId="{ED7AD7A2-DD74-4E9F-B1F3-FD6A0AFF17E3}" type="pres">
      <dgm:prSet presAssocID="{A7632A69-0470-4CF0-9060-3788C39BD447}" presName="iconRect" presStyleLbl="node1" presStyleIdx="3" presStyleCnt="5"/>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Laptop outline"/>
        </a:ext>
      </dgm:extLst>
    </dgm:pt>
    <dgm:pt modelId="{2B9732AE-EB97-4C53-9B45-735579A8A806}" type="pres">
      <dgm:prSet presAssocID="{A7632A69-0470-4CF0-9060-3788C39BD447}" presName="spaceRect" presStyleCnt="0"/>
      <dgm:spPr/>
    </dgm:pt>
    <dgm:pt modelId="{5DE5A9D8-A651-4CF0-89E3-B62ECC473B23}" type="pres">
      <dgm:prSet presAssocID="{A7632A69-0470-4CF0-9060-3788C39BD447}" presName="parTx" presStyleLbl="revTx" presStyleIdx="3" presStyleCnt="5" custScaleX="100091" custLinFactNeighborX="-77" custLinFactNeighborY="18309">
        <dgm:presLayoutVars>
          <dgm:chMax val="0"/>
          <dgm:chPref val="0"/>
        </dgm:presLayoutVars>
      </dgm:prSet>
      <dgm:spPr/>
    </dgm:pt>
    <dgm:pt modelId="{54359A3C-84A5-4B26-B47E-127393E0FD00}" type="pres">
      <dgm:prSet presAssocID="{03707958-680C-4730-89C4-63B220A4920D}" presName="sibTrans" presStyleCnt="0"/>
      <dgm:spPr/>
    </dgm:pt>
    <dgm:pt modelId="{A6CCEC95-7A7D-4E91-A1AE-6FAD48A22444}" type="pres">
      <dgm:prSet presAssocID="{86D99E68-2CE0-4477-9120-88552343978F}" presName="compNode" presStyleCnt="0"/>
      <dgm:spPr/>
    </dgm:pt>
    <dgm:pt modelId="{F13F164A-C256-46DB-B29A-4E71C207E566}" type="pres">
      <dgm:prSet presAssocID="{86D99E68-2CE0-4477-9120-88552343978F}" presName="bgRect" presStyleLbl="bgShp" presStyleIdx="4" presStyleCnt="5" custLinFactNeighborY="6866"/>
      <dgm:spPr>
        <a:solidFill>
          <a:schemeClr val="accent1"/>
        </a:solidFill>
      </dgm:spPr>
    </dgm:pt>
    <dgm:pt modelId="{0C8DD35B-D914-4D2B-AC22-4E0701129A48}" type="pres">
      <dgm:prSet presAssocID="{86D99E68-2CE0-4477-9120-88552343978F}" presName="iconRect" presStyleLbl="node1" presStyleIdx="4" presStyleCnt="5"/>
      <dgm:spPr>
        <a:blipFill>
          <a:blip xmlns:r="http://schemas.openxmlformats.org/officeDocument/2006/relationships" r:embed="rId9">
            <a:alphaModFix/>
            <a:extLst>
              <a:ext uri="{96DAC541-7B7A-43D3-8B79-37D633B846F1}">
                <asvg:svgBlip xmlns:asvg="http://schemas.microsoft.com/office/drawing/2016/SVG/main" r:embed="rId10"/>
              </a:ext>
            </a:extLst>
          </a:blip>
          <a:srcRect/>
          <a:stretch>
            <a:fillRect/>
          </a:stretch>
        </a:blipFill>
        <a:ln>
          <a:noFill/>
        </a:ln>
      </dgm:spPr>
      <dgm:extLst>
        <a:ext uri="{E40237B7-FDA0-4F09-8148-C483321AD2D9}">
          <dgm14:cNvPr xmlns:dgm14="http://schemas.microsoft.com/office/drawing/2010/diagram" id="0" name="" descr="Questions outline"/>
        </a:ext>
      </dgm:extLst>
    </dgm:pt>
    <dgm:pt modelId="{1FF489B4-CE24-4125-A5F4-F77FE287F2E4}" type="pres">
      <dgm:prSet presAssocID="{86D99E68-2CE0-4477-9120-88552343978F}" presName="spaceRect" presStyleCnt="0"/>
      <dgm:spPr/>
    </dgm:pt>
    <dgm:pt modelId="{6C5BCB61-441A-4874-BEE4-0E97AC41A00D}" type="pres">
      <dgm:prSet presAssocID="{86D99E68-2CE0-4477-9120-88552343978F}" presName="parTx" presStyleLbl="revTx" presStyleIdx="4" presStyleCnt="5">
        <dgm:presLayoutVars>
          <dgm:chMax val="0"/>
          <dgm:chPref val="0"/>
        </dgm:presLayoutVars>
      </dgm:prSet>
      <dgm:spPr/>
    </dgm:pt>
  </dgm:ptLst>
  <dgm:cxnLst>
    <dgm:cxn modelId="{F5499C2F-1315-4C30-9C07-F5860826B373}" type="presOf" srcId="{86D99E68-2CE0-4477-9120-88552343978F}" destId="{6C5BCB61-441A-4874-BEE4-0E97AC41A00D}" srcOrd="0" destOrd="0" presId="urn:microsoft.com/office/officeart/2018/2/layout/IconVerticalSolidList"/>
    <dgm:cxn modelId="{8BE9403C-1A3A-439D-B538-82D1095B42A4}" type="presOf" srcId="{A7632A69-0470-4CF0-9060-3788C39BD447}" destId="{5DE5A9D8-A651-4CF0-89E3-B62ECC473B23}" srcOrd="0" destOrd="0" presId="urn:microsoft.com/office/officeart/2018/2/layout/IconVerticalSolidList"/>
    <dgm:cxn modelId="{AE6BD65B-2839-4072-B0C2-50496AE6A0F7}" type="presOf" srcId="{89E99A3D-2684-42AF-8307-680B4868FB83}" destId="{5920E37A-5BE5-422A-9762-CF6598E877EA}" srcOrd="0" destOrd="0" presId="urn:microsoft.com/office/officeart/2018/2/layout/IconVerticalSolidList"/>
    <dgm:cxn modelId="{E31DA94C-B215-4BCA-9A48-1B7BA3BE49BD}" srcId="{C9590CBB-0C48-4263-AD45-9B9964B09A13}" destId="{3D2C533B-06A4-4A6B-A385-358ADEF61392}" srcOrd="2" destOrd="0" parTransId="{0B2E2E77-CF84-497C-92F0-A395820A8885}" sibTransId="{10D3FCE7-5500-41DF-BAAF-5BD7D8EF2BAD}"/>
    <dgm:cxn modelId="{5CE02B7A-ED9D-4CAD-B72B-9B746A64F5DA}" type="presOf" srcId="{C9590CBB-0C48-4263-AD45-9B9964B09A13}" destId="{2B0CF31A-AC8C-4B01-BE4A-D54FA74F7A4E}" srcOrd="0" destOrd="0" presId="urn:microsoft.com/office/officeart/2018/2/layout/IconVerticalSolidList"/>
    <dgm:cxn modelId="{7C8B5E83-8D21-4805-AA2F-85BA9BCEED90}" type="presOf" srcId="{098F5711-14F4-4302-B32E-2FAB15410CD5}" destId="{CE8D7B84-40C2-4A0A-A5C7-D944F1E80908}" srcOrd="0" destOrd="0" presId="urn:microsoft.com/office/officeart/2018/2/layout/IconVerticalSolidList"/>
    <dgm:cxn modelId="{37605D85-B05D-4192-B794-9767B2CDC1FA}" type="presOf" srcId="{3D2C533B-06A4-4A6B-A385-358ADEF61392}" destId="{532CA398-5A24-40A0-BE89-63BD2A19816D}" srcOrd="0" destOrd="0" presId="urn:microsoft.com/office/officeart/2018/2/layout/IconVerticalSolidList"/>
    <dgm:cxn modelId="{76E01089-6B40-40BF-809D-0716760986FA}" srcId="{C9590CBB-0C48-4263-AD45-9B9964B09A13}" destId="{86D99E68-2CE0-4477-9120-88552343978F}" srcOrd="4" destOrd="0" parTransId="{C9DD7350-C5A9-4F59-AA09-7B5D8C3B0486}" sibTransId="{3469DC45-310A-479E-B201-6F49C2BAACC5}"/>
    <dgm:cxn modelId="{703F23CA-3A06-4C8A-91E6-E69D5789F2C7}" srcId="{C9590CBB-0C48-4263-AD45-9B9964B09A13}" destId="{89E99A3D-2684-42AF-8307-680B4868FB83}" srcOrd="0" destOrd="0" parTransId="{1E257A3F-E6C5-46B6-A09F-212760E9DDD5}" sibTransId="{B61FC825-250E-4EE1-9A1A-15F107FB0A9A}"/>
    <dgm:cxn modelId="{9965AFCB-D3D1-4C7D-A119-A5B3BAF330B5}" srcId="{C9590CBB-0C48-4263-AD45-9B9964B09A13}" destId="{A7632A69-0470-4CF0-9060-3788C39BD447}" srcOrd="3" destOrd="0" parTransId="{A27C413C-3CD6-46A4-BCCE-48763970DEFE}" sibTransId="{03707958-680C-4730-89C4-63B220A4920D}"/>
    <dgm:cxn modelId="{6AFFB5F3-1F18-4512-AC5B-3014F04C2998}" srcId="{C9590CBB-0C48-4263-AD45-9B9964B09A13}" destId="{098F5711-14F4-4302-B32E-2FAB15410CD5}" srcOrd="1" destOrd="0" parTransId="{47F79E21-6B21-46ED-8590-F77AC2ECA85D}" sibTransId="{6BD0597A-B7C6-4B2F-8CC1-B484562F8217}"/>
    <dgm:cxn modelId="{5B722EDA-4F34-434C-8339-C7929341DFE9}" type="presParOf" srcId="{2B0CF31A-AC8C-4B01-BE4A-D54FA74F7A4E}" destId="{BF8DF99B-74EC-423B-8D94-7C1D407ED69C}" srcOrd="0" destOrd="0" presId="urn:microsoft.com/office/officeart/2018/2/layout/IconVerticalSolidList"/>
    <dgm:cxn modelId="{3B25E3D1-DEF9-492E-8EAF-FBBD9EC0028F}" type="presParOf" srcId="{BF8DF99B-74EC-423B-8D94-7C1D407ED69C}" destId="{C88AF61E-AB95-478B-8609-F2841B43EBBF}" srcOrd="0" destOrd="0" presId="urn:microsoft.com/office/officeart/2018/2/layout/IconVerticalSolidList"/>
    <dgm:cxn modelId="{7613E87D-01A9-4995-9305-E7C3998C4A19}" type="presParOf" srcId="{BF8DF99B-74EC-423B-8D94-7C1D407ED69C}" destId="{0E66F4C3-4779-47F0-9103-6A0964BB08DA}" srcOrd="1" destOrd="0" presId="urn:microsoft.com/office/officeart/2018/2/layout/IconVerticalSolidList"/>
    <dgm:cxn modelId="{AF47802F-2EAA-4A6F-B64D-9FDAF009F3F3}" type="presParOf" srcId="{BF8DF99B-74EC-423B-8D94-7C1D407ED69C}" destId="{7A1170B9-7AC4-4B6B-953B-F40CBD04B8B5}" srcOrd="2" destOrd="0" presId="urn:microsoft.com/office/officeart/2018/2/layout/IconVerticalSolidList"/>
    <dgm:cxn modelId="{78CE6CBA-E8FE-4802-A049-1C24E763911F}" type="presParOf" srcId="{BF8DF99B-74EC-423B-8D94-7C1D407ED69C}" destId="{5920E37A-5BE5-422A-9762-CF6598E877EA}" srcOrd="3" destOrd="0" presId="urn:microsoft.com/office/officeart/2018/2/layout/IconVerticalSolidList"/>
    <dgm:cxn modelId="{C4B37D3D-207C-4C7D-B5D6-FF6EACFDE865}" type="presParOf" srcId="{2B0CF31A-AC8C-4B01-BE4A-D54FA74F7A4E}" destId="{6D5D92B4-64A1-4E10-B519-1BD62F5A39E5}" srcOrd="1" destOrd="0" presId="urn:microsoft.com/office/officeart/2018/2/layout/IconVerticalSolidList"/>
    <dgm:cxn modelId="{06FD895F-B353-4205-A0CB-90B363454047}" type="presParOf" srcId="{2B0CF31A-AC8C-4B01-BE4A-D54FA74F7A4E}" destId="{4A86A9A9-5F5B-41C5-A641-DBEF9CA9C3E6}" srcOrd="2" destOrd="0" presId="urn:microsoft.com/office/officeart/2018/2/layout/IconVerticalSolidList"/>
    <dgm:cxn modelId="{B3888631-0855-47D2-BA61-59D6AC6871DA}" type="presParOf" srcId="{4A86A9A9-5F5B-41C5-A641-DBEF9CA9C3E6}" destId="{75E298F7-DD2E-4239-9AA2-EAC834908481}" srcOrd="0" destOrd="0" presId="urn:microsoft.com/office/officeart/2018/2/layout/IconVerticalSolidList"/>
    <dgm:cxn modelId="{61CA501D-CA13-4DFC-AD75-381F6B2B1502}" type="presParOf" srcId="{4A86A9A9-5F5B-41C5-A641-DBEF9CA9C3E6}" destId="{0811F4B9-481C-4E7B-9E6A-EC068A4ECE49}" srcOrd="1" destOrd="0" presId="urn:microsoft.com/office/officeart/2018/2/layout/IconVerticalSolidList"/>
    <dgm:cxn modelId="{A2203C6F-CBAB-4942-9B36-65657C23DC14}" type="presParOf" srcId="{4A86A9A9-5F5B-41C5-A641-DBEF9CA9C3E6}" destId="{F351CFDF-C0D5-4075-8FD0-289003008A2C}" srcOrd="2" destOrd="0" presId="urn:microsoft.com/office/officeart/2018/2/layout/IconVerticalSolidList"/>
    <dgm:cxn modelId="{3870CF32-1B55-4402-889F-A91A9FDD12BB}" type="presParOf" srcId="{4A86A9A9-5F5B-41C5-A641-DBEF9CA9C3E6}" destId="{CE8D7B84-40C2-4A0A-A5C7-D944F1E80908}" srcOrd="3" destOrd="0" presId="urn:microsoft.com/office/officeart/2018/2/layout/IconVerticalSolidList"/>
    <dgm:cxn modelId="{B2CD60BF-BCAC-4579-83ED-7D62ABE8D761}" type="presParOf" srcId="{2B0CF31A-AC8C-4B01-BE4A-D54FA74F7A4E}" destId="{65FD3DC9-1095-434F-A4F2-CC1AFEF89BE6}" srcOrd="3" destOrd="0" presId="urn:microsoft.com/office/officeart/2018/2/layout/IconVerticalSolidList"/>
    <dgm:cxn modelId="{3323AEA9-3CB1-4FA4-9B46-5D3049EC0A31}" type="presParOf" srcId="{2B0CF31A-AC8C-4B01-BE4A-D54FA74F7A4E}" destId="{78F1CD73-B072-457C-8B2B-9BC14EE215C7}" srcOrd="4" destOrd="0" presId="urn:microsoft.com/office/officeart/2018/2/layout/IconVerticalSolidList"/>
    <dgm:cxn modelId="{7CF71289-2C42-46AD-9B23-2BDCB181512D}" type="presParOf" srcId="{78F1CD73-B072-457C-8B2B-9BC14EE215C7}" destId="{C4D01BA4-4037-4784-9D5E-F05AA87CCF7F}" srcOrd="0" destOrd="0" presId="urn:microsoft.com/office/officeart/2018/2/layout/IconVerticalSolidList"/>
    <dgm:cxn modelId="{B459CBDF-E5E9-4E0C-BA4F-FEDA69AAD015}" type="presParOf" srcId="{78F1CD73-B072-457C-8B2B-9BC14EE215C7}" destId="{58AC22E0-6D38-4FDC-AEC1-D6272F2A928E}" srcOrd="1" destOrd="0" presId="urn:microsoft.com/office/officeart/2018/2/layout/IconVerticalSolidList"/>
    <dgm:cxn modelId="{289F243B-4A54-4585-9475-F87F5711652E}" type="presParOf" srcId="{78F1CD73-B072-457C-8B2B-9BC14EE215C7}" destId="{6DEFF40A-FB22-4019-B1E4-4237607DE907}" srcOrd="2" destOrd="0" presId="urn:microsoft.com/office/officeart/2018/2/layout/IconVerticalSolidList"/>
    <dgm:cxn modelId="{0263C6AA-E886-4BAD-A25D-95CD9545B34C}" type="presParOf" srcId="{78F1CD73-B072-457C-8B2B-9BC14EE215C7}" destId="{532CA398-5A24-40A0-BE89-63BD2A19816D}" srcOrd="3" destOrd="0" presId="urn:microsoft.com/office/officeart/2018/2/layout/IconVerticalSolidList"/>
    <dgm:cxn modelId="{E7B52C1A-1C03-48BD-8AB4-9B022C0B144F}" type="presParOf" srcId="{2B0CF31A-AC8C-4B01-BE4A-D54FA74F7A4E}" destId="{F38AC548-1298-40D8-BE73-8FED2B87DE30}" srcOrd="5" destOrd="0" presId="urn:microsoft.com/office/officeart/2018/2/layout/IconVerticalSolidList"/>
    <dgm:cxn modelId="{0127038A-C3BF-4C09-8BBC-5ABBE491B345}" type="presParOf" srcId="{2B0CF31A-AC8C-4B01-BE4A-D54FA74F7A4E}" destId="{9B3544DC-C377-4ED3-9683-433227242949}" srcOrd="6" destOrd="0" presId="urn:microsoft.com/office/officeart/2018/2/layout/IconVerticalSolidList"/>
    <dgm:cxn modelId="{4A054004-A8BC-4B98-ADEC-E5ADB3194AC4}" type="presParOf" srcId="{9B3544DC-C377-4ED3-9683-433227242949}" destId="{92A58249-7127-4F2D-8684-6C22BEB381F1}" srcOrd="0" destOrd="0" presId="urn:microsoft.com/office/officeart/2018/2/layout/IconVerticalSolidList"/>
    <dgm:cxn modelId="{65468CCE-5AE9-49E8-A2E4-D2F2DED98420}" type="presParOf" srcId="{9B3544DC-C377-4ED3-9683-433227242949}" destId="{ED7AD7A2-DD74-4E9F-B1F3-FD6A0AFF17E3}" srcOrd="1" destOrd="0" presId="urn:microsoft.com/office/officeart/2018/2/layout/IconVerticalSolidList"/>
    <dgm:cxn modelId="{F84B74A6-160E-473D-A97B-50B99FF770FE}" type="presParOf" srcId="{9B3544DC-C377-4ED3-9683-433227242949}" destId="{2B9732AE-EB97-4C53-9B45-735579A8A806}" srcOrd="2" destOrd="0" presId="urn:microsoft.com/office/officeart/2018/2/layout/IconVerticalSolidList"/>
    <dgm:cxn modelId="{EC7D3874-0BB9-4857-B2D1-9B852B168BA1}" type="presParOf" srcId="{9B3544DC-C377-4ED3-9683-433227242949}" destId="{5DE5A9D8-A651-4CF0-89E3-B62ECC473B23}" srcOrd="3" destOrd="0" presId="urn:microsoft.com/office/officeart/2018/2/layout/IconVerticalSolidList"/>
    <dgm:cxn modelId="{AAC8D9F9-D577-436B-BAD8-DAC5006C654D}" type="presParOf" srcId="{2B0CF31A-AC8C-4B01-BE4A-D54FA74F7A4E}" destId="{54359A3C-84A5-4B26-B47E-127393E0FD00}" srcOrd="7" destOrd="0" presId="urn:microsoft.com/office/officeart/2018/2/layout/IconVerticalSolidList"/>
    <dgm:cxn modelId="{439F3400-979E-40A6-B5E5-028323D79586}" type="presParOf" srcId="{2B0CF31A-AC8C-4B01-BE4A-D54FA74F7A4E}" destId="{A6CCEC95-7A7D-4E91-A1AE-6FAD48A22444}" srcOrd="8" destOrd="0" presId="urn:microsoft.com/office/officeart/2018/2/layout/IconVerticalSolidList"/>
    <dgm:cxn modelId="{CFB687F8-8DF3-484E-B67F-C90F914F5C66}" type="presParOf" srcId="{A6CCEC95-7A7D-4E91-A1AE-6FAD48A22444}" destId="{F13F164A-C256-46DB-B29A-4E71C207E566}" srcOrd="0" destOrd="0" presId="urn:microsoft.com/office/officeart/2018/2/layout/IconVerticalSolidList"/>
    <dgm:cxn modelId="{8225C43C-F5F6-4706-9B47-ACEA411C63FC}" type="presParOf" srcId="{A6CCEC95-7A7D-4E91-A1AE-6FAD48A22444}" destId="{0C8DD35B-D914-4D2B-AC22-4E0701129A48}" srcOrd="1" destOrd="0" presId="urn:microsoft.com/office/officeart/2018/2/layout/IconVerticalSolidList"/>
    <dgm:cxn modelId="{C21936A7-7283-4981-9E68-30CB18A2E763}" type="presParOf" srcId="{A6CCEC95-7A7D-4E91-A1AE-6FAD48A22444}" destId="{1FF489B4-CE24-4125-A5F4-F77FE287F2E4}" srcOrd="2" destOrd="0" presId="urn:microsoft.com/office/officeart/2018/2/layout/IconVerticalSolidList"/>
    <dgm:cxn modelId="{1CAC2630-21D2-4873-B0B4-334F94B1EDFE}" type="presParOf" srcId="{A6CCEC95-7A7D-4E91-A1AE-6FAD48A22444}" destId="{6C5BCB61-441A-4874-BEE4-0E97AC41A00D}"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7E57154-257E-4ED4-9489-2BB0DE655D43}"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3053367F-54BA-425C-B248-010AE673A6D9}">
      <dgm:prSet custT="1"/>
      <dgm:spPr/>
      <dgm:t>
        <a:bodyPr/>
        <a:lstStyle/>
        <a:p>
          <a:r>
            <a:rPr lang="en-US" sz="2400" dirty="0">
              <a:latin typeface="Calibri" panose="020F0502020204030204" pitchFamily="34" charset="0"/>
              <a:ea typeface="Calibri" panose="020F0502020204030204" pitchFamily="34" charset="0"/>
              <a:cs typeface="Calibri" panose="020F0502020204030204" pitchFamily="34" charset="0"/>
            </a:rPr>
            <a:t>Survey Sponsors grapple with understanding their paradata</a:t>
          </a:r>
        </a:p>
      </dgm:t>
    </dgm:pt>
    <dgm:pt modelId="{629BE535-8F41-412B-A46B-63FDCCAE583B}" type="parTrans" cxnId="{B34E6BF9-70CD-4240-B36D-AA3AB33EEB07}">
      <dgm:prSet/>
      <dgm:spPr/>
      <dgm:t>
        <a:bodyPr/>
        <a:lstStyle/>
        <a:p>
          <a:endParaRPr lang="en-US"/>
        </a:p>
      </dgm:t>
    </dgm:pt>
    <dgm:pt modelId="{948F3406-FF88-4C8F-95B3-7568D7C422BE}" type="sibTrans" cxnId="{B34E6BF9-70CD-4240-B36D-AA3AB33EEB07}">
      <dgm:prSet/>
      <dgm:spPr/>
      <dgm:t>
        <a:bodyPr/>
        <a:lstStyle/>
        <a:p>
          <a:endParaRPr lang="en-US"/>
        </a:p>
      </dgm:t>
    </dgm:pt>
    <dgm:pt modelId="{0292EE96-145F-48CD-81AD-8024B3A28B3D}">
      <dgm:prSet custT="1"/>
      <dgm:spPr/>
      <dgm:t>
        <a:bodyPr/>
        <a:lstStyle/>
        <a:p>
          <a:r>
            <a:rPr lang="en-US" sz="2400" dirty="0">
              <a:latin typeface="Calibri" panose="020F0502020204030204" pitchFamily="34" charset="0"/>
              <a:ea typeface="Calibri" panose="020F0502020204030204" pitchFamily="34" charset="0"/>
              <a:cs typeface="Calibri" panose="020F0502020204030204" pitchFamily="34" charset="0"/>
            </a:rPr>
            <a:t>Lack of standardization makes sharing analysis and metrics with other parts of the organization, academia and other agencies more difficult</a:t>
          </a:r>
        </a:p>
      </dgm:t>
    </dgm:pt>
    <dgm:pt modelId="{88EC86C6-A440-434A-82E8-38CFA44AC50B}" type="parTrans" cxnId="{E6216AE9-3B26-4190-ACD6-20CD5DE3C7D7}">
      <dgm:prSet/>
      <dgm:spPr/>
      <dgm:t>
        <a:bodyPr/>
        <a:lstStyle/>
        <a:p>
          <a:endParaRPr lang="en-US"/>
        </a:p>
      </dgm:t>
    </dgm:pt>
    <dgm:pt modelId="{E68F4DB0-E938-41DC-B80B-801D66098F56}" type="sibTrans" cxnId="{E6216AE9-3B26-4190-ACD6-20CD5DE3C7D7}">
      <dgm:prSet/>
      <dgm:spPr/>
      <dgm:t>
        <a:bodyPr/>
        <a:lstStyle/>
        <a:p>
          <a:endParaRPr lang="en-US"/>
        </a:p>
      </dgm:t>
    </dgm:pt>
    <dgm:pt modelId="{6F8704C9-DD5D-481C-91B1-4EA62D7E8614}">
      <dgm:prSet custT="1"/>
      <dgm:spPr/>
      <dgm:t>
        <a:bodyPr/>
        <a:lstStyle/>
        <a:p>
          <a:r>
            <a:rPr lang="en-US" sz="2400" dirty="0">
              <a:latin typeface="Calibri" panose="020F0502020204030204" pitchFamily="34" charset="0"/>
              <a:ea typeface="Calibri" panose="020F0502020204030204" pitchFamily="34" charset="0"/>
              <a:cs typeface="Calibri" panose="020F0502020204030204" pitchFamily="34" charset="0"/>
            </a:rPr>
            <a:t>Emerging Technologies and Advanced Methods UN group has a subgroup for paradata that has prioritized understanding paradata capabilities and creating standard metrics, models and definitions </a:t>
          </a:r>
        </a:p>
      </dgm:t>
    </dgm:pt>
    <dgm:pt modelId="{65151AA7-09E1-49EA-84E5-3A678EBBB400}" type="parTrans" cxnId="{804BD176-B58A-404B-B7C5-2976DA78F05F}">
      <dgm:prSet/>
      <dgm:spPr/>
      <dgm:t>
        <a:bodyPr/>
        <a:lstStyle/>
        <a:p>
          <a:endParaRPr lang="en-US"/>
        </a:p>
      </dgm:t>
    </dgm:pt>
    <dgm:pt modelId="{2BACB708-6860-436C-8471-BD5EE8E0F341}" type="sibTrans" cxnId="{804BD176-B58A-404B-B7C5-2976DA78F05F}">
      <dgm:prSet/>
      <dgm:spPr/>
      <dgm:t>
        <a:bodyPr/>
        <a:lstStyle/>
        <a:p>
          <a:endParaRPr lang="en-US"/>
        </a:p>
      </dgm:t>
    </dgm:pt>
    <dgm:pt modelId="{8A68C82D-F062-4A9B-A562-970B0CFDAB84}" type="pres">
      <dgm:prSet presAssocID="{47E57154-257E-4ED4-9489-2BB0DE655D43}" presName="root" presStyleCnt="0">
        <dgm:presLayoutVars>
          <dgm:dir/>
          <dgm:resizeHandles val="exact"/>
        </dgm:presLayoutVars>
      </dgm:prSet>
      <dgm:spPr/>
    </dgm:pt>
    <dgm:pt modelId="{9670E289-2B9C-4030-B54C-648BD624120A}" type="pres">
      <dgm:prSet presAssocID="{3053367F-54BA-425C-B248-010AE673A6D9}" presName="compNode" presStyleCnt="0"/>
      <dgm:spPr/>
    </dgm:pt>
    <dgm:pt modelId="{6B9C0A13-6CED-4B1D-89B1-0693B4454689}" type="pres">
      <dgm:prSet presAssocID="{3053367F-54BA-425C-B248-010AE673A6D9}"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andshake"/>
        </a:ext>
      </dgm:extLst>
    </dgm:pt>
    <dgm:pt modelId="{0289B585-4320-4A3A-A987-CDEE90D83AC2}" type="pres">
      <dgm:prSet presAssocID="{3053367F-54BA-425C-B248-010AE673A6D9}" presName="spaceRect" presStyleCnt="0"/>
      <dgm:spPr/>
    </dgm:pt>
    <dgm:pt modelId="{61095EB7-872E-40F7-AACE-2956A29C4E83}" type="pres">
      <dgm:prSet presAssocID="{3053367F-54BA-425C-B248-010AE673A6D9}" presName="textRect" presStyleLbl="revTx" presStyleIdx="0" presStyleCnt="3">
        <dgm:presLayoutVars>
          <dgm:chMax val="1"/>
          <dgm:chPref val="1"/>
        </dgm:presLayoutVars>
      </dgm:prSet>
      <dgm:spPr/>
    </dgm:pt>
    <dgm:pt modelId="{3181A3C2-F36A-4E8D-A7EB-3DF884EC9BCB}" type="pres">
      <dgm:prSet presAssocID="{948F3406-FF88-4C8F-95B3-7568D7C422BE}" presName="sibTrans" presStyleCnt="0"/>
      <dgm:spPr/>
    </dgm:pt>
    <dgm:pt modelId="{47ED393A-36DB-4A33-84BB-640350026BF0}" type="pres">
      <dgm:prSet presAssocID="{0292EE96-145F-48CD-81AD-8024B3A28B3D}" presName="compNode" presStyleCnt="0"/>
      <dgm:spPr/>
    </dgm:pt>
    <dgm:pt modelId="{86D34CAD-05D7-4475-881B-BBACA005BD69}" type="pres">
      <dgm:prSet presAssocID="{0292EE96-145F-48CD-81AD-8024B3A28B3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oks"/>
        </a:ext>
      </dgm:extLst>
    </dgm:pt>
    <dgm:pt modelId="{F28B143C-E82C-428B-8171-DE218539AD52}" type="pres">
      <dgm:prSet presAssocID="{0292EE96-145F-48CD-81AD-8024B3A28B3D}" presName="spaceRect" presStyleCnt="0"/>
      <dgm:spPr/>
    </dgm:pt>
    <dgm:pt modelId="{687C465D-2C1E-4C42-834B-1370B341A049}" type="pres">
      <dgm:prSet presAssocID="{0292EE96-145F-48CD-81AD-8024B3A28B3D}" presName="textRect" presStyleLbl="revTx" presStyleIdx="1" presStyleCnt="3" custScaleX="123568">
        <dgm:presLayoutVars>
          <dgm:chMax val="1"/>
          <dgm:chPref val="1"/>
        </dgm:presLayoutVars>
      </dgm:prSet>
      <dgm:spPr/>
    </dgm:pt>
    <dgm:pt modelId="{F83B8B8A-34B7-4EB2-9534-68298D9914AE}" type="pres">
      <dgm:prSet presAssocID="{E68F4DB0-E938-41DC-B80B-801D66098F56}" presName="sibTrans" presStyleCnt="0"/>
      <dgm:spPr/>
    </dgm:pt>
    <dgm:pt modelId="{811B8A12-1320-4233-8416-257777AA15FA}" type="pres">
      <dgm:prSet presAssocID="{6F8704C9-DD5D-481C-91B1-4EA62D7E8614}" presName="compNode" presStyleCnt="0"/>
      <dgm:spPr/>
    </dgm:pt>
    <dgm:pt modelId="{AD76B10D-17E6-450A-BCFD-80628D1D823A}" type="pres">
      <dgm:prSet presAssocID="{6F8704C9-DD5D-481C-91B1-4EA62D7E861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tatistics"/>
        </a:ext>
      </dgm:extLst>
    </dgm:pt>
    <dgm:pt modelId="{A06F9BAF-068E-4052-BA5C-82540FA13C75}" type="pres">
      <dgm:prSet presAssocID="{6F8704C9-DD5D-481C-91B1-4EA62D7E8614}" presName="spaceRect" presStyleCnt="0"/>
      <dgm:spPr/>
    </dgm:pt>
    <dgm:pt modelId="{67E217FF-9D5F-4311-A13F-0DB01A3017D4}" type="pres">
      <dgm:prSet presAssocID="{6F8704C9-DD5D-481C-91B1-4EA62D7E8614}" presName="textRect" presStyleLbl="revTx" presStyleIdx="2" presStyleCnt="3" custScaleX="141299">
        <dgm:presLayoutVars>
          <dgm:chMax val="1"/>
          <dgm:chPref val="1"/>
        </dgm:presLayoutVars>
      </dgm:prSet>
      <dgm:spPr/>
    </dgm:pt>
  </dgm:ptLst>
  <dgm:cxnLst>
    <dgm:cxn modelId="{D657CD1B-094A-4E64-9B16-A6A9C23AA5E6}" type="presOf" srcId="{47E57154-257E-4ED4-9489-2BB0DE655D43}" destId="{8A68C82D-F062-4A9B-A562-970B0CFDAB84}" srcOrd="0" destOrd="0" presId="urn:microsoft.com/office/officeart/2018/2/layout/IconLabelList"/>
    <dgm:cxn modelId="{5A02665D-A8F2-4B61-ACD0-ABCBAEE5DCFB}" type="presOf" srcId="{6F8704C9-DD5D-481C-91B1-4EA62D7E8614}" destId="{67E217FF-9D5F-4311-A13F-0DB01A3017D4}" srcOrd="0" destOrd="0" presId="urn:microsoft.com/office/officeart/2018/2/layout/IconLabelList"/>
    <dgm:cxn modelId="{804BD176-B58A-404B-B7C5-2976DA78F05F}" srcId="{47E57154-257E-4ED4-9489-2BB0DE655D43}" destId="{6F8704C9-DD5D-481C-91B1-4EA62D7E8614}" srcOrd="2" destOrd="0" parTransId="{65151AA7-09E1-49EA-84E5-3A678EBBB400}" sibTransId="{2BACB708-6860-436C-8471-BD5EE8E0F341}"/>
    <dgm:cxn modelId="{739F2699-AB65-41B2-AE90-CEDEA64A2EC2}" type="presOf" srcId="{0292EE96-145F-48CD-81AD-8024B3A28B3D}" destId="{687C465D-2C1E-4C42-834B-1370B341A049}" srcOrd="0" destOrd="0" presId="urn:microsoft.com/office/officeart/2018/2/layout/IconLabelList"/>
    <dgm:cxn modelId="{AE866ABE-2E4E-4139-9677-1820BDC9D268}" type="presOf" srcId="{3053367F-54BA-425C-B248-010AE673A6D9}" destId="{61095EB7-872E-40F7-AACE-2956A29C4E83}" srcOrd="0" destOrd="0" presId="urn:microsoft.com/office/officeart/2018/2/layout/IconLabelList"/>
    <dgm:cxn modelId="{E6216AE9-3B26-4190-ACD6-20CD5DE3C7D7}" srcId="{47E57154-257E-4ED4-9489-2BB0DE655D43}" destId="{0292EE96-145F-48CD-81AD-8024B3A28B3D}" srcOrd="1" destOrd="0" parTransId="{88EC86C6-A440-434A-82E8-38CFA44AC50B}" sibTransId="{E68F4DB0-E938-41DC-B80B-801D66098F56}"/>
    <dgm:cxn modelId="{B34E6BF9-70CD-4240-B36D-AA3AB33EEB07}" srcId="{47E57154-257E-4ED4-9489-2BB0DE655D43}" destId="{3053367F-54BA-425C-B248-010AE673A6D9}" srcOrd="0" destOrd="0" parTransId="{629BE535-8F41-412B-A46B-63FDCCAE583B}" sibTransId="{948F3406-FF88-4C8F-95B3-7568D7C422BE}"/>
    <dgm:cxn modelId="{613874C7-6CC9-4C71-8051-69F087205493}" type="presParOf" srcId="{8A68C82D-F062-4A9B-A562-970B0CFDAB84}" destId="{9670E289-2B9C-4030-B54C-648BD624120A}" srcOrd="0" destOrd="0" presId="urn:microsoft.com/office/officeart/2018/2/layout/IconLabelList"/>
    <dgm:cxn modelId="{D397140E-0586-407E-9564-192228A935C0}" type="presParOf" srcId="{9670E289-2B9C-4030-B54C-648BD624120A}" destId="{6B9C0A13-6CED-4B1D-89B1-0693B4454689}" srcOrd="0" destOrd="0" presId="urn:microsoft.com/office/officeart/2018/2/layout/IconLabelList"/>
    <dgm:cxn modelId="{6CB1E6E5-6014-4FE3-82EA-0B669748F8F4}" type="presParOf" srcId="{9670E289-2B9C-4030-B54C-648BD624120A}" destId="{0289B585-4320-4A3A-A987-CDEE90D83AC2}" srcOrd="1" destOrd="0" presId="urn:microsoft.com/office/officeart/2018/2/layout/IconLabelList"/>
    <dgm:cxn modelId="{7C215ED8-18BB-47E2-B3C5-4ECF9D5947F6}" type="presParOf" srcId="{9670E289-2B9C-4030-B54C-648BD624120A}" destId="{61095EB7-872E-40F7-AACE-2956A29C4E83}" srcOrd="2" destOrd="0" presId="urn:microsoft.com/office/officeart/2018/2/layout/IconLabelList"/>
    <dgm:cxn modelId="{681F4702-AF34-420C-A96D-F5FB924F5478}" type="presParOf" srcId="{8A68C82D-F062-4A9B-A562-970B0CFDAB84}" destId="{3181A3C2-F36A-4E8D-A7EB-3DF884EC9BCB}" srcOrd="1" destOrd="0" presId="urn:microsoft.com/office/officeart/2018/2/layout/IconLabelList"/>
    <dgm:cxn modelId="{E13C4DF7-AB9A-44F4-B5C7-FA2B09944EB6}" type="presParOf" srcId="{8A68C82D-F062-4A9B-A562-970B0CFDAB84}" destId="{47ED393A-36DB-4A33-84BB-640350026BF0}" srcOrd="2" destOrd="0" presId="urn:microsoft.com/office/officeart/2018/2/layout/IconLabelList"/>
    <dgm:cxn modelId="{50ED48B9-E522-4D9A-BED0-DA5846D57C72}" type="presParOf" srcId="{47ED393A-36DB-4A33-84BB-640350026BF0}" destId="{86D34CAD-05D7-4475-881B-BBACA005BD69}" srcOrd="0" destOrd="0" presId="urn:microsoft.com/office/officeart/2018/2/layout/IconLabelList"/>
    <dgm:cxn modelId="{73DF66B6-8A2E-46A4-870C-C40AC4193066}" type="presParOf" srcId="{47ED393A-36DB-4A33-84BB-640350026BF0}" destId="{F28B143C-E82C-428B-8171-DE218539AD52}" srcOrd="1" destOrd="0" presId="urn:microsoft.com/office/officeart/2018/2/layout/IconLabelList"/>
    <dgm:cxn modelId="{03634853-F4AB-433D-8A4F-A2294BAAAAC6}" type="presParOf" srcId="{47ED393A-36DB-4A33-84BB-640350026BF0}" destId="{687C465D-2C1E-4C42-834B-1370B341A049}" srcOrd="2" destOrd="0" presId="urn:microsoft.com/office/officeart/2018/2/layout/IconLabelList"/>
    <dgm:cxn modelId="{5CD11989-8145-4F16-B70A-8DACF3CDC400}" type="presParOf" srcId="{8A68C82D-F062-4A9B-A562-970B0CFDAB84}" destId="{F83B8B8A-34B7-4EB2-9534-68298D9914AE}" srcOrd="3" destOrd="0" presId="urn:microsoft.com/office/officeart/2018/2/layout/IconLabelList"/>
    <dgm:cxn modelId="{BFD76E99-539E-475D-8B81-03F2E8F230C3}" type="presParOf" srcId="{8A68C82D-F062-4A9B-A562-970B0CFDAB84}" destId="{811B8A12-1320-4233-8416-257777AA15FA}" srcOrd="4" destOrd="0" presId="urn:microsoft.com/office/officeart/2018/2/layout/IconLabelList"/>
    <dgm:cxn modelId="{82E1E97F-8D72-4337-A90D-105E7B21CE83}" type="presParOf" srcId="{811B8A12-1320-4233-8416-257777AA15FA}" destId="{AD76B10D-17E6-450A-BCFD-80628D1D823A}" srcOrd="0" destOrd="0" presId="urn:microsoft.com/office/officeart/2018/2/layout/IconLabelList"/>
    <dgm:cxn modelId="{E986F94B-8B68-43F3-AE43-9D773BDD9F82}" type="presParOf" srcId="{811B8A12-1320-4233-8416-257777AA15FA}" destId="{A06F9BAF-068E-4052-BA5C-82540FA13C75}" srcOrd="1" destOrd="0" presId="urn:microsoft.com/office/officeart/2018/2/layout/IconLabelList"/>
    <dgm:cxn modelId="{54DF5C05-04A6-4E52-8DAE-3FDE876AB038}" type="presParOf" srcId="{811B8A12-1320-4233-8416-257777AA15FA}" destId="{67E217FF-9D5F-4311-A13F-0DB01A3017D4}"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C89CB01-582E-488D-B019-78105418BAAA}" type="doc">
      <dgm:prSet loTypeId="urn:microsoft.com/office/officeart/2008/layout/LinedList" loCatId="list" qsTypeId="urn:microsoft.com/office/officeart/2005/8/quickstyle/3d1" qsCatId="3D" csTypeId="urn:microsoft.com/office/officeart/2005/8/colors/colorful2" csCatId="colorful" phldr="1"/>
      <dgm:spPr/>
      <dgm:t>
        <a:bodyPr/>
        <a:lstStyle/>
        <a:p>
          <a:endParaRPr lang="en-US"/>
        </a:p>
      </dgm:t>
    </dgm:pt>
    <dgm:pt modelId="{546407D8-A449-4FAE-B10A-11E3A72416A1}">
      <dgm:prSet custT="1"/>
      <dgm:spPr/>
      <dgm:t>
        <a:bodyPr/>
        <a:lstStyle/>
        <a:p>
          <a:r>
            <a:rPr lang="en-US" sz="2400" dirty="0">
              <a:latin typeface="Calibri" panose="020F0502020204030204" pitchFamily="34" charset="0"/>
              <a:ea typeface="Calibri" panose="020F0502020204030204" pitchFamily="34" charset="0"/>
              <a:cs typeface="Calibri" panose="020F0502020204030204" pitchFamily="34" charset="0"/>
            </a:rPr>
            <a:t>Development of a new system for conducting all surveys</a:t>
          </a:r>
        </a:p>
      </dgm:t>
    </dgm:pt>
    <dgm:pt modelId="{E8BDDA56-C823-4669-8BF3-4DEAC1BF81AC}" type="parTrans" cxnId="{04EC02BD-65D3-4024-AD47-DECA985F8C84}">
      <dgm:prSet/>
      <dgm:spPr/>
      <dgm:t>
        <a:bodyPr/>
        <a:lstStyle/>
        <a:p>
          <a:endParaRPr lang="en-US" sz="2400">
            <a:latin typeface="Calibri" panose="020F0502020204030204" pitchFamily="34" charset="0"/>
            <a:ea typeface="Calibri" panose="020F0502020204030204" pitchFamily="34" charset="0"/>
            <a:cs typeface="Calibri" panose="020F0502020204030204" pitchFamily="34" charset="0"/>
          </a:endParaRPr>
        </a:p>
      </dgm:t>
    </dgm:pt>
    <dgm:pt modelId="{6EA4697C-947F-47F7-BE33-671ECAED59F9}" type="sibTrans" cxnId="{04EC02BD-65D3-4024-AD47-DECA985F8C84}">
      <dgm:prSet/>
      <dgm:spPr/>
      <dgm:t>
        <a:bodyPr/>
        <a:lstStyle/>
        <a:p>
          <a:endParaRPr lang="en-US" sz="2400">
            <a:latin typeface="Calibri" panose="020F0502020204030204" pitchFamily="34" charset="0"/>
            <a:ea typeface="Calibri" panose="020F0502020204030204" pitchFamily="34" charset="0"/>
            <a:cs typeface="Calibri" panose="020F0502020204030204" pitchFamily="34" charset="0"/>
          </a:endParaRPr>
        </a:p>
      </dgm:t>
    </dgm:pt>
    <dgm:pt modelId="{2A235340-8FEE-4816-8BF4-E5C58CE457E5}">
      <dgm:prSet custT="1"/>
      <dgm:spPr/>
      <dgm:t>
        <a:bodyPr/>
        <a:lstStyle/>
        <a:p>
          <a:r>
            <a:rPr lang="en-US" sz="2400">
              <a:latin typeface="Calibri" panose="020F0502020204030204" pitchFamily="34" charset="0"/>
              <a:ea typeface="Calibri" panose="020F0502020204030204" pitchFamily="34" charset="0"/>
              <a:cs typeface="Calibri" panose="020F0502020204030204" pitchFamily="34" charset="0"/>
            </a:rPr>
            <a:t>All survey activities will be consolidated into a unified system, including paradata </a:t>
          </a:r>
        </a:p>
      </dgm:t>
    </dgm:pt>
    <dgm:pt modelId="{71342F98-31F3-4D59-8217-19B6FC2E8CC5}" type="parTrans" cxnId="{C5B72BA3-3061-48C4-8730-05A0ADA6C40C}">
      <dgm:prSet/>
      <dgm:spPr/>
      <dgm:t>
        <a:bodyPr/>
        <a:lstStyle/>
        <a:p>
          <a:endParaRPr lang="en-US" sz="2400">
            <a:latin typeface="Calibri" panose="020F0502020204030204" pitchFamily="34" charset="0"/>
            <a:ea typeface="Calibri" panose="020F0502020204030204" pitchFamily="34" charset="0"/>
            <a:cs typeface="Calibri" panose="020F0502020204030204" pitchFamily="34" charset="0"/>
          </a:endParaRPr>
        </a:p>
      </dgm:t>
    </dgm:pt>
    <dgm:pt modelId="{791B99AE-714D-4149-AD18-1D983D4D773B}" type="sibTrans" cxnId="{C5B72BA3-3061-48C4-8730-05A0ADA6C40C}">
      <dgm:prSet/>
      <dgm:spPr/>
      <dgm:t>
        <a:bodyPr/>
        <a:lstStyle/>
        <a:p>
          <a:endParaRPr lang="en-US" sz="2400">
            <a:latin typeface="Calibri" panose="020F0502020204030204" pitchFamily="34" charset="0"/>
            <a:ea typeface="Calibri" panose="020F0502020204030204" pitchFamily="34" charset="0"/>
            <a:cs typeface="Calibri" panose="020F0502020204030204" pitchFamily="34" charset="0"/>
          </a:endParaRPr>
        </a:p>
      </dgm:t>
    </dgm:pt>
    <dgm:pt modelId="{757CD76B-BF4E-48CD-9D51-A4BE3F02EF10}">
      <dgm:prSet custT="1"/>
      <dgm:spPr/>
      <dgm:t>
        <a:bodyPr/>
        <a:lstStyle/>
        <a:p>
          <a:r>
            <a:rPr lang="en-US" sz="2400" dirty="0">
              <a:latin typeface="Calibri" panose="020F0502020204030204" pitchFamily="34" charset="0"/>
              <a:ea typeface="Calibri" panose="020F0502020204030204" pitchFamily="34" charset="0"/>
              <a:cs typeface="Calibri" panose="020F0502020204030204" pitchFamily="34" charset="0"/>
            </a:rPr>
            <a:t>Other standardization efforts like standards for creating survey questions and standards for survey design best practices are underway</a:t>
          </a:r>
        </a:p>
      </dgm:t>
    </dgm:pt>
    <dgm:pt modelId="{A408B960-C29E-4E29-9977-E97A3E8472CD}" type="parTrans" cxnId="{D7B62494-E78A-4AE3-9598-6C3C89A8AD79}">
      <dgm:prSet/>
      <dgm:spPr/>
      <dgm:t>
        <a:bodyPr/>
        <a:lstStyle/>
        <a:p>
          <a:endParaRPr lang="en-US" sz="2400">
            <a:latin typeface="Calibri" panose="020F0502020204030204" pitchFamily="34" charset="0"/>
            <a:ea typeface="Calibri" panose="020F0502020204030204" pitchFamily="34" charset="0"/>
            <a:cs typeface="Calibri" panose="020F0502020204030204" pitchFamily="34" charset="0"/>
          </a:endParaRPr>
        </a:p>
      </dgm:t>
    </dgm:pt>
    <dgm:pt modelId="{EA2B6AD4-46BF-43C5-82A5-D2B87F08E18D}" type="sibTrans" cxnId="{D7B62494-E78A-4AE3-9598-6C3C89A8AD79}">
      <dgm:prSet/>
      <dgm:spPr/>
      <dgm:t>
        <a:bodyPr/>
        <a:lstStyle/>
        <a:p>
          <a:endParaRPr lang="en-US" sz="2400">
            <a:latin typeface="Calibri" panose="020F0502020204030204" pitchFamily="34" charset="0"/>
            <a:ea typeface="Calibri" panose="020F0502020204030204" pitchFamily="34" charset="0"/>
            <a:cs typeface="Calibri" panose="020F0502020204030204" pitchFamily="34" charset="0"/>
          </a:endParaRPr>
        </a:p>
      </dgm:t>
    </dgm:pt>
    <dgm:pt modelId="{2AE6A46A-5136-4D39-A8D7-39C81C431616}">
      <dgm:prSet custT="1"/>
      <dgm:spPr/>
      <dgm:t>
        <a:bodyPr/>
        <a:lstStyle/>
        <a:p>
          <a:r>
            <a:rPr lang="en-US" sz="2400" dirty="0">
              <a:latin typeface="Calibri" panose="020F0502020204030204" pitchFamily="34" charset="0"/>
              <a:ea typeface="Calibri" panose="020F0502020204030204" pitchFamily="34" charset="0"/>
              <a:cs typeface="Calibri" panose="020F0502020204030204" pitchFamily="34" charset="0"/>
            </a:rPr>
            <a:t>Paradata standardization including creating standard paradata dashboards is also part of this effort</a:t>
          </a:r>
        </a:p>
      </dgm:t>
    </dgm:pt>
    <dgm:pt modelId="{FAEBD394-1C4C-4737-8123-1E32BFC762E5}" type="parTrans" cxnId="{FC61B657-DE05-4E30-BD7F-40337312C889}">
      <dgm:prSet/>
      <dgm:spPr/>
      <dgm:t>
        <a:bodyPr/>
        <a:lstStyle/>
        <a:p>
          <a:endParaRPr lang="en-US"/>
        </a:p>
      </dgm:t>
    </dgm:pt>
    <dgm:pt modelId="{517E8036-4EA1-4F63-95F9-6C21B0CBB9B1}" type="sibTrans" cxnId="{FC61B657-DE05-4E30-BD7F-40337312C889}">
      <dgm:prSet/>
      <dgm:spPr/>
      <dgm:t>
        <a:bodyPr/>
        <a:lstStyle/>
        <a:p>
          <a:endParaRPr lang="en-US"/>
        </a:p>
      </dgm:t>
    </dgm:pt>
    <dgm:pt modelId="{618F249C-06DA-46C7-8CCF-5A873DCDD7A3}" type="pres">
      <dgm:prSet presAssocID="{5C89CB01-582E-488D-B019-78105418BAAA}" presName="vert0" presStyleCnt="0">
        <dgm:presLayoutVars>
          <dgm:dir/>
          <dgm:animOne val="branch"/>
          <dgm:animLvl val="lvl"/>
        </dgm:presLayoutVars>
      </dgm:prSet>
      <dgm:spPr/>
    </dgm:pt>
    <dgm:pt modelId="{E1CDCC1D-33E2-43FE-BCB1-7D60F2B297F3}" type="pres">
      <dgm:prSet presAssocID="{546407D8-A449-4FAE-B10A-11E3A72416A1}" presName="thickLine" presStyleLbl="alignNode1" presStyleIdx="0" presStyleCnt="4"/>
      <dgm:spPr/>
    </dgm:pt>
    <dgm:pt modelId="{139C12CE-8518-4D34-9D49-FE06BD31B1F1}" type="pres">
      <dgm:prSet presAssocID="{546407D8-A449-4FAE-B10A-11E3A72416A1}" presName="horz1" presStyleCnt="0"/>
      <dgm:spPr/>
    </dgm:pt>
    <dgm:pt modelId="{6AF9B8CA-A14D-4D21-AA3D-E48F6B619FD7}" type="pres">
      <dgm:prSet presAssocID="{546407D8-A449-4FAE-B10A-11E3A72416A1}" presName="tx1" presStyleLbl="revTx" presStyleIdx="0" presStyleCnt="4"/>
      <dgm:spPr/>
    </dgm:pt>
    <dgm:pt modelId="{66563EA4-DBF3-48E2-822A-638223BA0093}" type="pres">
      <dgm:prSet presAssocID="{546407D8-A449-4FAE-B10A-11E3A72416A1}" presName="vert1" presStyleCnt="0"/>
      <dgm:spPr/>
    </dgm:pt>
    <dgm:pt modelId="{BCC14CB4-4CE8-49B4-ACB0-E4064FD884A3}" type="pres">
      <dgm:prSet presAssocID="{2A235340-8FEE-4816-8BF4-E5C58CE457E5}" presName="thickLine" presStyleLbl="alignNode1" presStyleIdx="1" presStyleCnt="4"/>
      <dgm:spPr/>
    </dgm:pt>
    <dgm:pt modelId="{248161D9-03D4-4BB3-8F6C-13C8FB005FA9}" type="pres">
      <dgm:prSet presAssocID="{2A235340-8FEE-4816-8BF4-E5C58CE457E5}" presName="horz1" presStyleCnt="0"/>
      <dgm:spPr/>
    </dgm:pt>
    <dgm:pt modelId="{59066F95-3B43-44E0-B24B-52B94E7634F6}" type="pres">
      <dgm:prSet presAssocID="{2A235340-8FEE-4816-8BF4-E5C58CE457E5}" presName="tx1" presStyleLbl="revTx" presStyleIdx="1" presStyleCnt="4"/>
      <dgm:spPr/>
    </dgm:pt>
    <dgm:pt modelId="{BCFBBA3A-FA26-4A2D-9039-6CA5315C9E3D}" type="pres">
      <dgm:prSet presAssocID="{2A235340-8FEE-4816-8BF4-E5C58CE457E5}" presName="vert1" presStyleCnt="0"/>
      <dgm:spPr/>
    </dgm:pt>
    <dgm:pt modelId="{0A470201-C89A-439F-96B8-036E7DB6A96C}" type="pres">
      <dgm:prSet presAssocID="{757CD76B-BF4E-48CD-9D51-A4BE3F02EF10}" presName="thickLine" presStyleLbl="alignNode1" presStyleIdx="2" presStyleCnt="4"/>
      <dgm:spPr/>
    </dgm:pt>
    <dgm:pt modelId="{948B3AE6-10DD-4B1E-A075-FAE50AF12B25}" type="pres">
      <dgm:prSet presAssocID="{757CD76B-BF4E-48CD-9D51-A4BE3F02EF10}" presName="horz1" presStyleCnt="0"/>
      <dgm:spPr/>
    </dgm:pt>
    <dgm:pt modelId="{3639A713-9438-4D47-822B-099A5B829ABC}" type="pres">
      <dgm:prSet presAssocID="{757CD76B-BF4E-48CD-9D51-A4BE3F02EF10}" presName="tx1" presStyleLbl="revTx" presStyleIdx="2" presStyleCnt="4"/>
      <dgm:spPr/>
    </dgm:pt>
    <dgm:pt modelId="{FFA9039A-28B0-4200-BE4B-FEEE3CAE4472}" type="pres">
      <dgm:prSet presAssocID="{757CD76B-BF4E-48CD-9D51-A4BE3F02EF10}" presName="vert1" presStyleCnt="0"/>
      <dgm:spPr/>
    </dgm:pt>
    <dgm:pt modelId="{D9C38E69-E573-4E7B-BB4C-DFCE4FC6B93A}" type="pres">
      <dgm:prSet presAssocID="{2AE6A46A-5136-4D39-A8D7-39C81C431616}" presName="thickLine" presStyleLbl="alignNode1" presStyleIdx="3" presStyleCnt="4"/>
      <dgm:spPr/>
    </dgm:pt>
    <dgm:pt modelId="{739D1C40-E0A6-42E7-BEFD-49C1CA986E20}" type="pres">
      <dgm:prSet presAssocID="{2AE6A46A-5136-4D39-A8D7-39C81C431616}" presName="horz1" presStyleCnt="0"/>
      <dgm:spPr/>
    </dgm:pt>
    <dgm:pt modelId="{C284A0ED-ECAA-4237-A3A7-F7C4573BB9B8}" type="pres">
      <dgm:prSet presAssocID="{2AE6A46A-5136-4D39-A8D7-39C81C431616}" presName="tx1" presStyleLbl="revTx" presStyleIdx="3" presStyleCnt="4"/>
      <dgm:spPr/>
    </dgm:pt>
    <dgm:pt modelId="{B2C9F105-BA23-4392-B276-7A63DA2E0350}" type="pres">
      <dgm:prSet presAssocID="{2AE6A46A-5136-4D39-A8D7-39C81C431616}" presName="vert1" presStyleCnt="0"/>
      <dgm:spPr/>
    </dgm:pt>
  </dgm:ptLst>
  <dgm:cxnLst>
    <dgm:cxn modelId="{B3A18B75-21EE-4347-AC39-9EFE621F3B3F}" type="presOf" srcId="{757CD76B-BF4E-48CD-9D51-A4BE3F02EF10}" destId="{3639A713-9438-4D47-822B-099A5B829ABC}" srcOrd="0" destOrd="0" presId="urn:microsoft.com/office/officeart/2008/layout/LinedList"/>
    <dgm:cxn modelId="{FC61B657-DE05-4E30-BD7F-40337312C889}" srcId="{5C89CB01-582E-488D-B019-78105418BAAA}" destId="{2AE6A46A-5136-4D39-A8D7-39C81C431616}" srcOrd="3" destOrd="0" parTransId="{FAEBD394-1C4C-4737-8123-1E32BFC762E5}" sibTransId="{517E8036-4EA1-4F63-95F9-6C21B0CBB9B1}"/>
    <dgm:cxn modelId="{40D6277F-EF9C-414A-9A45-E89E07282C7D}" type="presOf" srcId="{2AE6A46A-5136-4D39-A8D7-39C81C431616}" destId="{C284A0ED-ECAA-4237-A3A7-F7C4573BB9B8}" srcOrd="0" destOrd="0" presId="urn:microsoft.com/office/officeart/2008/layout/LinedList"/>
    <dgm:cxn modelId="{D7B62494-E78A-4AE3-9598-6C3C89A8AD79}" srcId="{5C89CB01-582E-488D-B019-78105418BAAA}" destId="{757CD76B-BF4E-48CD-9D51-A4BE3F02EF10}" srcOrd="2" destOrd="0" parTransId="{A408B960-C29E-4E29-9977-E97A3E8472CD}" sibTransId="{EA2B6AD4-46BF-43C5-82A5-D2B87F08E18D}"/>
    <dgm:cxn modelId="{7174F299-8A1D-4F69-8C89-C990D2A78254}" type="presOf" srcId="{5C89CB01-582E-488D-B019-78105418BAAA}" destId="{618F249C-06DA-46C7-8CCF-5A873DCDD7A3}" srcOrd="0" destOrd="0" presId="urn:microsoft.com/office/officeart/2008/layout/LinedList"/>
    <dgm:cxn modelId="{0F17B09A-7994-4A95-B7B1-88C297C946BC}" type="presOf" srcId="{2A235340-8FEE-4816-8BF4-E5C58CE457E5}" destId="{59066F95-3B43-44E0-B24B-52B94E7634F6}" srcOrd="0" destOrd="0" presId="urn:microsoft.com/office/officeart/2008/layout/LinedList"/>
    <dgm:cxn modelId="{C5B72BA3-3061-48C4-8730-05A0ADA6C40C}" srcId="{5C89CB01-582E-488D-B019-78105418BAAA}" destId="{2A235340-8FEE-4816-8BF4-E5C58CE457E5}" srcOrd="1" destOrd="0" parTransId="{71342F98-31F3-4D59-8217-19B6FC2E8CC5}" sibTransId="{791B99AE-714D-4149-AD18-1D983D4D773B}"/>
    <dgm:cxn modelId="{C4B23CB2-7198-4ADF-B68D-4FCE7DD56EBB}" type="presOf" srcId="{546407D8-A449-4FAE-B10A-11E3A72416A1}" destId="{6AF9B8CA-A14D-4D21-AA3D-E48F6B619FD7}" srcOrd="0" destOrd="0" presId="urn:microsoft.com/office/officeart/2008/layout/LinedList"/>
    <dgm:cxn modelId="{04EC02BD-65D3-4024-AD47-DECA985F8C84}" srcId="{5C89CB01-582E-488D-B019-78105418BAAA}" destId="{546407D8-A449-4FAE-B10A-11E3A72416A1}" srcOrd="0" destOrd="0" parTransId="{E8BDDA56-C823-4669-8BF3-4DEAC1BF81AC}" sibTransId="{6EA4697C-947F-47F7-BE33-671ECAED59F9}"/>
    <dgm:cxn modelId="{8C1DF6DB-2D84-4ACC-A33A-3CD4356090AC}" type="presParOf" srcId="{618F249C-06DA-46C7-8CCF-5A873DCDD7A3}" destId="{E1CDCC1D-33E2-43FE-BCB1-7D60F2B297F3}" srcOrd="0" destOrd="0" presId="urn:microsoft.com/office/officeart/2008/layout/LinedList"/>
    <dgm:cxn modelId="{F3CC3079-38F7-4AE1-AA46-0F6C3A7494B4}" type="presParOf" srcId="{618F249C-06DA-46C7-8CCF-5A873DCDD7A3}" destId="{139C12CE-8518-4D34-9D49-FE06BD31B1F1}" srcOrd="1" destOrd="0" presId="urn:microsoft.com/office/officeart/2008/layout/LinedList"/>
    <dgm:cxn modelId="{80BCD3CA-C113-45BE-9087-A57E856AE962}" type="presParOf" srcId="{139C12CE-8518-4D34-9D49-FE06BD31B1F1}" destId="{6AF9B8CA-A14D-4D21-AA3D-E48F6B619FD7}" srcOrd="0" destOrd="0" presId="urn:microsoft.com/office/officeart/2008/layout/LinedList"/>
    <dgm:cxn modelId="{8693F0F9-C61B-4F2D-B662-2C43AF7B3BE0}" type="presParOf" srcId="{139C12CE-8518-4D34-9D49-FE06BD31B1F1}" destId="{66563EA4-DBF3-48E2-822A-638223BA0093}" srcOrd="1" destOrd="0" presId="urn:microsoft.com/office/officeart/2008/layout/LinedList"/>
    <dgm:cxn modelId="{9D501622-6316-41C9-8713-B5BC571B27F0}" type="presParOf" srcId="{618F249C-06DA-46C7-8CCF-5A873DCDD7A3}" destId="{BCC14CB4-4CE8-49B4-ACB0-E4064FD884A3}" srcOrd="2" destOrd="0" presId="urn:microsoft.com/office/officeart/2008/layout/LinedList"/>
    <dgm:cxn modelId="{279635C6-5003-4B59-B39D-A8A61D850CC8}" type="presParOf" srcId="{618F249C-06DA-46C7-8CCF-5A873DCDD7A3}" destId="{248161D9-03D4-4BB3-8F6C-13C8FB005FA9}" srcOrd="3" destOrd="0" presId="urn:microsoft.com/office/officeart/2008/layout/LinedList"/>
    <dgm:cxn modelId="{08432126-4AEF-451B-BC24-E7AF073CCE6A}" type="presParOf" srcId="{248161D9-03D4-4BB3-8F6C-13C8FB005FA9}" destId="{59066F95-3B43-44E0-B24B-52B94E7634F6}" srcOrd="0" destOrd="0" presId="urn:microsoft.com/office/officeart/2008/layout/LinedList"/>
    <dgm:cxn modelId="{57FF88ED-66E3-4879-BE2B-054BFA9873A5}" type="presParOf" srcId="{248161D9-03D4-4BB3-8F6C-13C8FB005FA9}" destId="{BCFBBA3A-FA26-4A2D-9039-6CA5315C9E3D}" srcOrd="1" destOrd="0" presId="urn:microsoft.com/office/officeart/2008/layout/LinedList"/>
    <dgm:cxn modelId="{913AB8E0-D1B4-4375-8E34-534D58AFB2DB}" type="presParOf" srcId="{618F249C-06DA-46C7-8CCF-5A873DCDD7A3}" destId="{0A470201-C89A-439F-96B8-036E7DB6A96C}" srcOrd="4" destOrd="0" presId="urn:microsoft.com/office/officeart/2008/layout/LinedList"/>
    <dgm:cxn modelId="{EE7057F3-82BA-4907-B0CB-ACEE6F9D1153}" type="presParOf" srcId="{618F249C-06DA-46C7-8CCF-5A873DCDD7A3}" destId="{948B3AE6-10DD-4B1E-A075-FAE50AF12B25}" srcOrd="5" destOrd="0" presId="urn:microsoft.com/office/officeart/2008/layout/LinedList"/>
    <dgm:cxn modelId="{C6211F0D-38C0-4362-93C2-497975486D51}" type="presParOf" srcId="{948B3AE6-10DD-4B1E-A075-FAE50AF12B25}" destId="{3639A713-9438-4D47-822B-099A5B829ABC}" srcOrd="0" destOrd="0" presId="urn:microsoft.com/office/officeart/2008/layout/LinedList"/>
    <dgm:cxn modelId="{0186C060-1E4B-4C2A-AADF-A823A149C26F}" type="presParOf" srcId="{948B3AE6-10DD-4B1E-A075-FAE50AF12B25}" destId="{FFA9039A-28B0-4200-BE4B-FEEE3CAE4472}" srcOrd="1" destOrd="0" presId="urn:microsoft.com/office/officeart/2008/layout/LinedList"/>
    <dgm:cxn modelId="{00A5A60E-406F-457A-98F5-5DBECBADDA37}" type="presParOf" srcId="{618F249C-06DA-46C7-8CCF-5A873DCDD7A3}" destId="{D9C38E69-E573-4E7B-BB4C-DFCE4FC6B93A}" srcOrd="6" destOrd="0" presId="urn:microsoft.com/office/officeart/2008/layout/LinedList"/>
    <dgm:cxn modelId="{F42F8BC8-C695-47EC-9704-C971186AAAAE}" type="presParOf" srcId="{618F249C-06DA-46C7-8CCF-5A873DCDD7A3}" destId="{739D1C40-E0A6-42E7-BEFD-49C1CA986E20}" srcOrd="7" destOrd="0" presId="urn:microsoft.com/office/officeart/2008/layout/LinedList"/>
    <dgm:cxn modelId="{8ABE7E06-5729-458B-8A5F-758C9E7E92A1}" type="presParOf" srcId="{739D1C40-E0A6-42E7-BEFD-49C1CA986E20}" destId="{C284A0ED-ECAA-4237-A3A7-F7C4573BB9B8}" srcOrd="0" destOrd="0" presId="urn:microsoft.com/office/officeart/2008/layout/LinedList"/>
    <dgm:cxn modelId="{DAE37D0D-A532-4BE3-85D2-6C617D9D8AEA}" type="presParOf" srcId="{739D1C40-E0A6-42E7-BEFD-49C1CA986E20}" destId="{B2C9F105-BA23-4392-B276-7A63DA2E0350}" srcOrd="1" destOrd="0" presId="urn:microsoft.com/office/officeart/2008/layout/LinedList"/>
  </dgm:cxnLst>
  <dgm:bg/>
  <dgm:whole>
    <a:ln w="9525" cap="flat" cmpd="sng" algn="ctr">
      <a:noFill/>
      <a:prstDash val="solid"/>
      <a:round/>
      <a:headEnd type="none" w="med" len="med"/>
      <a:tailEnd type="none" w="med" len="med"/>
    </a:ln>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D7BDB23-8A12-4D36-89EB-2856B398A5FD}"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1676B4BA-DE7C-45B6-9DFC-269382D977A7}">
      <dgm:prSet custT="1"/>
      <dgm:spPr/>
      <dgm:t>
        <a:bodyPr/>
        <a:lstStyle/>
        <a:p>
          <a:r>
            <a:rPr lang="en-US" sz="2800" dirty="0">
              <a:latin typeface="Calibri" panose="020F0502020204030204" pitchFamily="34" charset="0"/>
              <a:ea typeface="Calibri" panose="020F0502020204030204" pitchFamily="34" charset="0"/>
              <a:cs typeface="Calibri" panose="020F0502020204030204" pitchFamily="34" charset="0"/>
            </a:rPr>
            <a:t>Identify issues during data collection/Monitoring responses during data collection</a:t>
          </a:r>
        </a:p>
      </dgm:t>
    </dgm:pt>
    <dgm:pt modelId="{87CBF597-499C-4A08-BB00-46CB9B5A4858}" type="parTrans" cxnId="{197F8485-21BC-4475-B2D2-5F13CFF7017C}">
      <dgm:prSet/>
      <dgm:spPr/>
      <dgm:t>
        <a:bodyPr/>
        <a:lstStyle/>
        <a:p>
          <a:endParaRPr lang="en-US"/>
        </a:p>
      </dgm:t>
    </dgm:pt>
    <dgm:pt modelId="{0C748DFD-2256-43F0-8AA1-E0E4278E94B6}" type="sibTrans" cxnId="{197F8485-21BC-4475-B2D2-5F13CFF7017C}">
      <dgm:prSet/>
      <dgm:spPr/>
      <dgm:t>
        <a:bodyPr/>
        <a:lstStyle/>
        <a:p>
          <a:endParaRPr lang="en-US"/>
        </a:p>
      </dgm:t>
    </dgm:pt>
    <dgm:pt modelId="{BE7DE057-6265-4917-BEDB-34D54D7039B6}">
      <dgm:prSet custT="1"/>
      <dgm:spPr/>
      <dgm:t>
        <a:bodyPr/>
        <a:lstStyle/>
        <a:p>
          <a:r>
            <a:rPr lang="en-US" sz="2800" dirty="0">
              <a:latin typeface="Calibri" panose="020F0502020204030204" pitchFamily="34" charset="0"/>
              <a:ea typeface="Calibri" panose="020F0502020204030204" pitchFamily="34" charset="0"/>
              <a:cs typeface="Calibri" panose="020F0502020204030204" pitchFamily="34" charset="0"/>
            </a:rPr>
            <a:t>Usability and Question Improvement </a:t>
          </a:r>
        </a:p>
      </dgm:t>
    </dgm:pt>
    <dgm:pt modelId="{FD891F4F-F6D4-4577-9417-ACCE6E68A77D}" type="parTrans" cxnId="{0456A5C3-B86D-499E-9039-1A59D297B35E}">
      <dgm:prSet/>
      <dgm:spPr/>
      <dgm:t>
        <a:bodyPr/>
        <a:lstStyle/>
        <a:p>
          <a:endParaRPr lang="en-US"/>
        </a:p>
      </dgm:t>
    </dgm:pt>
    <dgm:pt modelId="{0135642E-3FED-4C0E-8CCF-55F26B82B6B3}" type="sibTrans" cxnId="{0456A5C3-B86D-499E-9039-1A59D297B35E}">
      <dgm:prSet/>
      <dgm:spPr/>
      <dgm:t>
        <a:bodyPr/>
        <a:lstStyle/>
        <a:p>
          <a:endParaRPr lang="en-US"/>
        </a:p>
      </dgm:t>
    </dgm:pt>
    <dgm:pt modelId="{E4F6B739-FAFB-4673-96C2-F1FB7E60F512}">
      <dgm:prSet custT="1"/>
      <dgm:spPr/>
      <dgm:t>
        <a:bodyPr/>
        <a:lstStyle/>
        <a:p>
          <a:r>
            <a:rPr lang="en-US" sz="2800" dirty="0">
              <a:latin typeface="Calibri" panose="020F0502020204030204" pitchFamily="34" charset="0"/>
              <a:ea typeface="Calibri" panose="020F0502020204030204" pitchFamily="34" charset="0"/>
              <a:cs typeface="Calibri" panose="020F0502020204030204" pitchFamily="34" charset="0"/>
            </a:rPr>
            <a:t>Quality Assurance</a:t>
          </a:r>
        </a:p>
      </dgm:t>
    </dgm:pt>
    <dgm:pt modelId="{7BF29AB6-C84A-495C-B7C7-FDA12867499F}" type="parTrans" cxnId="{4B3878D2-F534-4545-8E92-0D839B6DACCC}">
      <dgm:prSet/>
      <dgm:spPr/>
      <dgm:t>
        <a:bodyPr/>
        <a:lstStyle/>
        <a:p>
          <a:endParaRPr lang="en-US"/>
        </a:p>
      </dgm:t>
    </dgm:pt>
    <dgm:pt modelId="{252FB63A-61E1-42AB-831F-0D2B2A5B5999}" type="sibTrans" cxnId="{4B3878D2-F534-4545-8E92-0D839B6DACCC}">
      <dgm:prSet/>
      <dgm:spPr/>
      <dgm:t>
        <a:bodyPr/>
        <a:lstStyle/>
        <a:p>
          <a:endParaRPr lang="en-US"/>
        </a:p>
      </dgm:t>
    </dgm:pt>
    <dgm:pt modelId="{1AC2D1BF-1ECE-4C44-BB19-9DDC4EF11D66}">
      <dgm:prSet custT="1"/>
      <dgm:spPr>
        <a:solidFill>
          <a:schemeClr val="accent1"/>
        </a:solidFill>
      </dgm:spPr>
      <dgm:t>
        <a:bodyPr/>
        <a:lstStyle/>
        <a:p>
          <a:r>
            <a:rPr lang="en-US" sz="2800" dirty="0">
              <a:latin typeface="Calibri" panose="020F0502020204030204" pitchFamily="34" charset="0"/>
              <a:ea typeface="Calibri" panose="020F0502020204030204" pitchFamily="34" charset="0"/>
              <a:cs typeface="Calibri" panose="020F0502020204030204" pitchFamily="34" charset="0"/>
            </a:rPr>
            <a:t>Understanding Respondent Behavior</a:t>
          </a:r>
        </a:p>
      </dgm:t>
    </dgm:pt>
    <dgm:pt modelId="{3F546F34-A354-4689-BAAB-BE31C2C23708}" type="parTrans" cxnId="{F219D845-8964-4FE3-B9BF-18E73425B403}">
      <dgm:prSet/>
      <dgm:spPr/>
      <dgm:t>
        <a:bodyPr/>
        <a:lstStyle/>
        <a:p>
          <a:endParaRPr lang="en-US"/>
        </a:p>
      </dgm:t>
    </dgm:pt>
    <dgm:pt modelId="{77250FBF-1AFB-4EE7-842D-BFDD8A81246F}" type="sibTrans" cxnId="{F219D845-8964-4FE3-B9BF-18E73425B403}">
      <dgm:prSet/>
      <dgm:spPr/>
      <dgm:t>
        <a:bodyPr/>
        <a:lstStyle/>
        <a:p>
          <a:endParaRPr lang="en-US"/>
        </a:p>
      </dgm:t>
    </dgm:pt>
    <dgm:pt modelId="{FB8C7599-4320-4CA4-85B0-223EF5513CE1}" type="pres">
      <dgm:prSet presAssocID="{7D7BDB23-8A12-4D36-89EB-2856B398A5FD}" presName="linear" presStyleCnt="0">
        <dgm:presLayoutVars>
          <dgm:animLvl val="lvl"/>
          <dgm:resizeHandles val="exact"/>
        </dgm:presLayoutVars>
      </dgm:prSet>
      <dgm:spPr/>
    </dgm:pt>
    <dgm:pt modelId="{9BA68EFB-5753-4E88-85F0-11E282CAC3F1}" type="pres">
      <dgm:prSet presAssocID="{1676B4BA-DE7C-45B6-9DFC-269382D977A7}" presName="parentText" presStyleLbl="node1" presStyleIdx="0" presStyleCnt="4">
        <dgm:presLayoutVars>
          <dgm:chMax val="0"/>
          <dgm:bulletEnabled val="1"/>
        </dgm:presLayoutVars>
      </dgm:prSet>
      <dgm:spPr/>
    </dgm:pt>
    <dgm:pt modelId="{C3C0FB6E-3E98-4B06-88F2-801A15757241}" type="pres">
      <dgm:prSet presAssocID="{0C748DFD-2256-43F0-8AA1-E0E4278E94B6}" presName="spacer" presStyleCnt="0"/>
      <dgm:spPr/>
    </dgm:pt>
    <dgm:pt modelId="{B9E95916-729F-4F94-8D21-C5EECFC9E039}" type="pres">
      <dgm:prSet presAssocID="{BE7DE057-6265-4917-BEDB-34D54D7039B6}" presName="parentText" presStyleLbl="node1" presStyleIdx="1" presStyleCnt="4" custLinFactNeighborX="0">
        <dgm:presLayoutVars>
          <dgm:chMax val="0"/>
          <dgm:bulletEnabled val="1"/>
        </dgm:presLayoutVars>
      </dgm:prSet>
      <dgm:spPr/>
    </dgm:pt>
    <dgm:pt modelId="{7EF7E936-2DB7-4412-9D96-CAAB3CDF9D50}" type="pres">
      <dgm:prSet presAssocID="{0135642E-3FED-4C0E-8CCF-55F26B82B6B3}" presName="spacer" presStyleCnt="0"/>
      <dgm:spPr/>
    </dgm:pt>
    <dgm:pt modelId="{5D34427B-6887-49E8-B007-AEAC37A3A211}" type="pres">
      <dgm:prSet presAssocID="{E4F6B739-FAFB-4673-96C2-F1FB7E60F512}" presName="parentText" presStyleLbl="node1" presStyleIdx="2" presStyleCnt="4">
        <dgm:presLayoutVars>
          <dgm:chMax val="0"/>
          <dgm:bulletEnabled val="1"/>
        </dgm:presLayoutVars>
      </dgm:prSet>
      <dgm:spPr/>
    </dgm:pt>
    <dgm:pt modelId="{5C06CE40-3DC9-48D2-8D6C-B812BCEAD715}" type="pres">
      <dgm:prSet presAssocID="{252FB63A-61E1-42AB-831F-0D2B2A5B5999}" presName="spacer" presStyleCnt="0"/>
      <dgm:spPr/>
    </dgm:pt>
    <dgm:pt modelId="{84A8A10C-81C5-4D0C-A137-2D63657A02F8}" type="pres">
      <dgm:prSet presAssocID="{1AC2D1BF-1ECE-4C44-BB19-9DDC4EF11D66}" presName="parentText" presStyleLbl="node1" presStyleIdx="3" presStyleCnt="4">
        <dgm:presLayoutVars>
          <dgm:chMax val="0"/>
          <dgm:bulletEnabled val="1"/>
        </dgm:presLayoutVars>
      </dgm:prSet>
      <dgm:spPr/>
    </dgm:pt>
  </dgm:ptLst>
  <dgm:cxnLst>
    <dgm:cxn modelId="{F219D845-8964-4FE3-B9BF-18E73425B403}" srcId="{7D7BDB23-8A12-4D36-89EB-2856B398A5FD}" destId="{1AC2D1BF-1ECE-4C44-BB19-9DDC4EF11D66}" srcOrd="3" destOrd="0" parTransId="{3F546F34-A354-4689-BAAB-BE31C2C23708}" sibTransId="{77250FBF-1AFB-4EE7-842D-BFDD8A81246F}"/>
    <dgm:cxn modelId="{D88AA851-8292-4FCB-B6BB-001EBF35D4B7}" type="presOf" srcId="{BE7DE057-6265-4917-BEDB-34D54D7039B6}" destId="{B9E95916-729F-4F94-8D21-C5EECFC9E039}" srcOrd="0" destOrd="0" presId="urn:microsoft.com/office/officeart/2005/8/layout/vList2"/>
    <dgm:cxn modelId="{1B39687C-45AE-44D7-99A0-4D18E5975543}" type="presOf" srcId="{7D7BDB23-8A12-4D36-89EB-2856B398A5FD}" destId="{FB8C7599-4320-4CA4-85B0-223EF5513CE1}" srcOrd="0" destOrd="0" presId="urn:microsoft.com/office/officeart/2005/8/layout/vList2"/>
    <dgm:cxn modelId="{197F8485-21BC-4475-B2D2-5F13CFF7017C}" srcId="{7D7BDB23-8A12-4D36-89EB-2856B398A5FD}" destId="{1676B4BA-DE7C-45B6-9DFC-269382D977A7}" srcOrd="0" destOrd="0" parTransId="{87CBF597-499C-4A08-BB00-46CB9B5A4858}" sibTransId="{0C748DFD-2256-43F0-8AA1-E0E4278E94B6}"/>
    <dgm:cxn modelId="{5C5BF986-FCA7-4805-B54B-2802EE0429E1}" type="presOf" srcId="{1AC2D1BF-1ECE-4C44-BB19-9DDC4EF11D66}" destId="{84A8A10C-81C5-4D0C-A137-2D63657A02F8}" srcOrd="0" destOrd="0" presId="urn:microsoft.com/office/officeart/2005/8/layout/vList2"/>
    <dgm:cxn modelId="{6E3E569C-A54A-4C97-A8F8-D452508D9DA6}" type="presOf" srcId="{E4F6B739-FAFB-4673-96C2-F1FB7E60F512}" destId="{5D34427B-6887-49E8-B007-AEAC37A3A211}" srcOrd="0" destOrd="0" presId="urn:microsoft.com/office/officeart/2005/8/layout/vList2"/>
    <dgm:cxn modelId="{0456A5C3-B86D-499E-9039-1A59D297B35E}" srcId="{7D7BDB23-8A12-4D36-89EB-2856B398A5FD}" destId="{BE7DE057-6265-4917-BEDB-34D54D7039B6}" srcOrd="1" destOrd="0" parTransId="{FD891F4F-F6D4-4577-9417-ACCE6E68A77D}" sibTransId="{0135642E-3FED-4C0E-8CCF-55F26B82B6B3}"/>
    <dgm:cxn modelId="{4B3878D2-F534-4545-8E92-0D839B6DACCC}" srcId="{7D7BDB23-8A12-4D36-89EB-2856B398A5FD}" destId="{E4F6B739-FAFB-4673-96C2-F1FB7E60F512}" srcOrd="2" destOrd="0" parTransId="{7BF29AB6-C84A-495C-B7C7-FDA12867499F}" sibTransId="{252FB63A-61E1-42AB-831F-0D2B2A5B5999}"/>
    <dgm:cxn modelId="{4B02E9D8-6E58-4268-8027-05681D4CB35C}" type="presOf" srcId="{1676B4BA-DE7C-45B6-9DFC-269382D977A7}" destId="{9BA68EFB-5753-4E88-85F0-11E282CAC3F1}" srcOrd="0" destOrd="0" presId="urn:microsoft.com/office/officeart/2005/8/layout/vList2"/>
    <dgm:cxn modelId="{DF1D5007-F624-48EB-B400-8CCBCC65D932}" type="presParOf" srcId="{FB8C7599-4320-4CA4-85B0-223EF5513CE1}" destId="{9BA68EFB-5753-4E88-85F0-11E282CAC3F1}" srcOrd="0" destOrd="0" presId="urn:microsoft.com/office/officeart/2005/8/layout/vList2"/>
    <dgm:cxn modelId="{03B4CFC6-4947-44BB-8554-3D750734DDD0}" type="presParOf" srcId="{FB8C7599-4320-4CA4-85B0-223EF5513CE1}" destId="{C3C0FB6E-3E98-4B06-88F2-801A15757241}" srcOrd="1" destOrd="0" presId="urn:microsoft.com/office/officeart/2005/8/layout/vList2"/>
    <dgm:cxn modelId="{0E1764EE-AD5B-430B-9C52-0C61B6BC0146}" type="presParOf" srcId="{FB8C7599-4320-4CA4-85B0-223EF5513CE1}" destId="{B9E95916-729F-4F94-8D21-C5EECFC9E039}" srcOrd="2" destOrd="0" presId="urn:microsoft.com/office/officeart/2005/8/layout/vList2"/>
    <dgm:cxn modelId="{F74F3D01-A7BA-45F7-AEC7-6C6743B095DF}" type="presParOf" srcId="{FB8C7599-4320-4CA4-85B0-223EF5513CE1}" destId="{7EF7E936-2DB7-4412-9D96-CAAB3CDF9D50}" srcOrd="3" destOrd="0" presId="urn:microsoft.com/office/officeart/2005/8/layout/vList2"/>
    <dgm:cxn modelId="{0EB52C64-82B0-4289-BF2B-7EDA0EBC1939}" type="presParOf" srcId="{FB8C7599-4320-4CA4-85B0-223EF5513CE1}" destId="{5D34427B-6887-49E8-B007-AEAC37A3A211}" srcOrd="4" destOrd="0" presId="urn:microsoft.com/office/officeart/2005/8/layout/vList2"/>
    <dgm:cxn modelId="{E32E89C8-CD52-4EC5-A310-4B1D19EBC12D}" type="presParOf" srcId="{FB8C7599-4320-4CA4-85B0-223EF5513CE1}" destId="{5C06CE40-3DC9-48D2-8D6C-B812BCEAD715}" srcOrd="5" destOrd="0" presId="urn:microsoft.com/office/officeart/2005/8/layout/vList2"/>
    <dgm:cxn modelId="{5F838E40-8D15-4DB7-A6FE-6ACF8117E5D2}" type="presParOf" srcId="{FB8C7599-4320-4CA4-85B0-223EF5513CE1}" destId="{84A8A10C-81C5-4D0C-A137-2D63657A02F8}"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A49C495-0188-4315-9FBB-F86055C3750F}" type="doc">
      <dgm:prSet loTypeId="urn:microsoft.com/office/officeart/2008/layout/LinedList" loCatId="list" qsTypeId="urn:microsoft.com/office/officeart/2005/8/quickstyle/3d1" qsCatId="3D" csTypeId="urn:microsoft.com/office/officeart/2005/8/colors/colorful2" csCatId="colorful" phldr="1"/>
      <dgm:spPr/>
      <dgm:t>
        <a:bodyPr/>
        <a:lstStyle/>
        <a:p>
          <a:endParaRPr lang="en-US"/>
        </a:p>
      </dgm:t>
    </dgm:pt>
    <dgm:pt modelId="{D09D8F1C-28DA-49DE-8BB0-AC5E99BB735F}">
      <dgm:prSet custT="1"/>
      <dgm:spPr/>
      <dgm:t>
        <a:bodyPr/>
        <a:lstStyle/>
        <a:p>
          <a:r>
            <a:rPr lang="en-US" sz="2800" dirty="0">
              <a:latin typeface="Calibri" panose="020F0502020204030204" pitchFamily="34" charset="0"/>
              <a:ea typeface="Calibri" panose="020F0502020204030204" pitchFamily="34" charset="0"/>
              <a:cs typeface="Calibri" panose="020F0502020204030204" pitchFamily="34" charset="0"/>
            </a:rPr>
            <a:t>Overview of Survey instrument Paradata- content and format</a:t>
          </a:r>
        </a:p>
      </dgm:t>
    </dgm:pt>
    <dgm:pt modelId="{F9E4F2B7-D858-434E-9A1B-751163952BB9}" type="parTrans" cxnId="{0F7018AF-D04E-4AA7-94C1-38E603C56126}">
      <dgm:prSet/>
      <dgm:spPr/>
      <dgm:t>
        <a:bodyPr/>
        <a:lstStyle/>
        <a:p>
          <a:endParaRPr lang="en-US"/>
        </a:p>
      </dgm:t>
    </dgm:pt>
    <dgm:pt modelId="{DBE2F01A-087F-4DFB-8D5F-8F5213538277}" type="sibTrans" cxnId="{0F7018AF-D04E-4AA7-94C1-38E603C56126}">
      <dgm:prSet/>
      <dgm:spPr/>
      <dgm:t>
        <a:bodyPr/>
        <a:lstStyle/>
        <a:p>
          <a:endParaRPr lang="en-US"/>
        </a:p>
      </dgm:t>
    </dgm:pt>
    <dgm:pt modelId="{63D32A9A-5F0C-46C5-AAB2-FB70B4D62D1D}">
      <dgm:prSet custT="1"/>
      <dgm:spPr/>
      <dgm:t>
        <a:bodyPr/>
        <a:lstStyle/>
        <a:p>
          <a:r>
            <a:rPr lang="en-US" sz="2800" dirty="0">
              <a:latin typeface="Calibri" panose="020F0502020204030204" pitchFamily="34" charset="0"/>
              <a:ea typeface="Calibri" panose="020F0502020204030204" pitchFamily="34" charset="0"/>
              <a:cs typeface="Calibri" panose="020F0502020204030204" pitchFamily="34" charset="0"/>
            </a:rPr>
            <a:t>Levels of Measurement</a:t>
          </a:r>
        </a:p>
      </dgm:t>
    </dgm:pt>
    <dgm:pt modelId="{A9128523-3B30-4192-9C34-D538005625CD}" type="parTrans" cxnId="{9E2CDDFD-CD67-48CB-AA83-951A7FE062C9}">
      <dgm:prSet/>
      <dgm:spPr/>
      <dgm:t>
        <a:bodyPr/>
        <a:lstStyle/>
        <a:p>
          <a:endParaRPr lang="en-US"/>
        </a:p>
      </dgm:t>
    </dgm:pt>
    <dgm:pt modelId="{80EB4EE1-FC43-40F9-BE83-0812F2D90669}" type="sibTrans" cxnId="{9E2CDDFD-CD67-48CB-AA83-951A7FE062C9}">
      <dgm:prSet/>
      <dgm:spPr/>
      <dgm:t>
        <a:bodyPr/>
        <a:lstStyle/>
        <a:p>
          <a:endParaRPr lang="en-US"/>
        </a:p>
      </dgm:t>
    </dgm:pt>
    <dgm:pt modelId="{135BE502-311C-4625-995E-1ED51E37A46A}">
      <dgm:prSet custT="1"/>
      <dgm:spPr/>
      <dgm:t>
        <a:bodyPr/>
        <a:lstStyle/>
        <a:p>
          <a:r>
            <a:rPr lang="en-US" sz="2800" dirty="0">
              <a:latin typeface="Calibri" panose="020F0502020204030204" pitchFamily="34" charset="0"/>
              <a:ea typeface="Calibri" panose="020F0502020204030204" pitchFamily="34" charset="0"/>
              <a:cs typeface="Calibri" panose="020F0502020204030204" pitchFamily="34" charset="0"/>
            </a:rPr>
            <a:t>Common Metrics</a:t>
          </a:r>
        </a:p>
      </dgm:t>
    </dgm:pt>
    <dgm:pt modelId="{D2EF7F18-4474-418E-889E-E1667021A4AD}" type="parTrans" cxnId="{9139C5FF-924B-482E-B6CC-8CA7CC4B8D18}">
      <dgm:prSet/>
      <dgm:spPr/>
      <dgm:t>
        <a:bodyPr/>
        <a:lstStyle/>
        <a:p>
          <a:endParaRPr lang="en-US"/>
        </a:p>
      </dgm:t>
    </dgm:pt>
    <dgm:pt modelId="{6D5735AF-8F08-440F-B90F-FADD0E5B3F73}" type="sibTrans" cxnId="{9139C5FF-924B-482E-B6CC-8CA7CC4B8D18}">
      <dgm:prSet/>
      <dgm:spPr/>
      <dgm:t>
        <a:bodyPr/>
        <a:lstStyle/>
        <a:p>
          <a:endParaRPr lang="en-US"/>
        </a:p>
      </dgm:t>
    </dgm:pt>
    <dgm:pt modelId="{2F7780A7-C4F3-4D58-B86F-BDCA8CCCBAE1}">
      <dgm:prSet custT="1"/>
      <dgm:spPr/>
      <dgm:t>
        <a:bodyPr/>
        <a:lstStyle/>
        <a:p>
          <a:r>
            <a:rPr lang="en-US" sz="2800" dirty="0">
              <a:latin typeface="Calibri" panose="020F0502020204030204" pitchFamily="34" charset="0"/>
              <a:ea typeface="Calibri" panose="020F0502020204030204" pitchFamily="34" charset="0"/>
              <a:cs typeface="Calibri" panose="020F0502020204030204" pitchFamily="34" charset="0"/>
            </a:rPr>
            <a:t>Overview of Paradata Analysis</a:t>
          </a:r>
        </a:p>
      </dgm:t>
    </dgm:pt>
    <dgm:pt modelId="{B3418912-2039-41A2-A7F1-0256E84B6234}" type="parTrans" cxnId="{6390F51A-72B3-4B02-9393-3C973DD9B453}">
      <dgm:prSet/>
      <dgm:spPr/>
      <dgm:t>
        <a:bodyPr/>
        <a:lstStyle/>
        <a:p>
          <a:endParaRPr lang="en-US"/>
        </a:p>
      </dgm:t>
    </dgm:pt>
    <dgm:pt modelId="{1EFB4477-BE53-426D-B3D9-BB06E7C67DC5}" type="sibTrans" cxnId="{6390F51A-72B3-4B02-9393-3C973DD9B453}">
      <dgm:prSet/>
      <dgm:spPr/>
      <dgm:t>
        <a:bodyPr/>
        <a:lstStyle/>
        <a:p>
          <a:endParaRPr lang="en-US"/>
        </a:p>
      </dgm:t>
    </dgm:pt>
    <dgm:pt modelId="{A027960A-82C8-444B-9BB8-9A6A341BFDA3}">
      <dgm:prSet custT="1"/>
      <dgm:spPr/>
      <dgm:t>
        <a:bodyPr/>
        <a:lstStyle/>
        <a:p>
          <a:r>
            <a:rPr lang="en-US" sz="2800" dirty="0">
              <a:latin typeface="Calibri" panose="020F0502020204030204" pitchFamily="34" charset="0"/>
              <a:ea typeface="Calibri" panose="020F0502020204030204" pitchFamily="34" charset="0"/>
              <a:cs typeface="Calibri" panose="020F0502020204030204" pitchFamily="34" charset="0"/>
            </a:rPr>
            <a:t>Interpreting Paradata measures</a:t>
          </a:r>
        </a:p>
      </dgm:t>
    </dgm:pt>
    <dgm:pt modelId="{35D37C4A-E758-4FFE-8F25-F377330D2348}" type="parTrans" cxnId="{CFDC9DE5-DDDC-4638-A91C-5111259F44CB}">
      <dgm:prSet/>
      <dgm:spPr/>
      <dgm:t>
        <a:bodyPr/>
        <a:lstStyle/>
        <a:p>
          <a:endParaRPr lang="en-US"/>
        </a:p>
      </dgm:t>
    </dgm:pt>
    <dgm:pt modelId="{30D91BA1-421D-4CDD-BEEE-709320B19058}" type="sibTrans" cxnId="{CFDC9DE5-DDDC-4638-A91C-5111259F44CB}">
      <dgm:prSet/>
      <dgm:spPr/>
      <dgm:t>
        <a:bodyPr/>
        <a:lstStyle/>
        <a:p>
          <a:endParaRPr lang="en-US"/>
        </a:p>
      </dgm:t>
    </dgm:pt>
    <dgm:pt modelId="{610E27EE-5D5A-4C69-9C4D-133A55CA9C17}">
      <dgm:prSet custT="1"/>
      <dgm:spPr/>
      <dgm:t>
        <a:bodyPr/>
        <a:lstStyle/>
        <a:p>
          <a:r>
            <a:rPr lang="en-US" sz="2800" dirty="0">
              <a:latin typeface="Calibri" panose="020F0502020204030204" pitchFamily="34" charset="0"/>
              <a:ea typeface="Calibri" panose="020F0502020204030204" pitchFamily="34" charset="0"/>
              <a:cs typeface="Calibri" panose="020F0502020204030204" pitchFamily="34" charset="0"/>
            </a:rPr>
            <a:t>Modeling, Weighting, and Inferential Statistics</a:t>
          </a:r>
        </a:p>
      </dgm:t>
    </dgm:pt>
    <dgm:pt modelId="{F166ABA1-E1FD-4E0E-AEDD-624394E533F1}" type="parTrans" cxnId="{429578F6-FDEF-45FB-BBB6-3EB1643CE5CC}">
      <dgm:prSet/>
      <dgm:spPr/>
      <dgm:t>
        <a:bodyPr/>
        <a:lstStyle/>
        <a:p>
          <a:endParaRPr lang="en-US"/>
        </a:p>
      </dgm:t>
    </dgm:pt>
    <dgm:pt modelId="{B0AEBE75-B1C8-4523-B6F2-0BA8EB266831}" type="sibTrans" cxnId="{429578F6-FDEF-45FB-BBB6-3EB1643CE5CC}">
      <dgm:prSet/>
      <dgm:spPr/>
      <dgm:t>
        <a:bodyPr/>
        <a:lstStyle/>
        <a:p>
          <a:endParaRPr lang="en-US"/>
        </a:p>
      </dgm:t>
    </dgm:pt>
    <dgm:pt modelId="{B8572C4E-B256-4D7A-8EF5-62567C93E183}">
      <dgm:prSet custT="1"/>
      <dgm:spPr/>
      <dgm:t>
        <a:bodyPr/>
        <a:lstStyle/>
        <a:p>
          <a:r>
            <a:rPr lang="en-US" sz="2800" dirty="0">
              <a:latin typeface="Calibri" panose="020F0502020204030204" pitchFamily="34" charset="0"/>
              <a:ea typeface="Calibri" panose="020F0502020204030204" pitchFamily="34" charset="0"/>
              <a:cs typeface="Calibri" panose="020F0502020204030204" pitchFamily="34" charset="0"/>
            </a:rPr>
            <a:t>Improving Paradata Measures</a:t>
          </a:r>
        </a:p>
      </dgm:t>
    </dgm:pt>
    <dgm:pt modelId="{26C34BCD-D1E2-46A4-872D-4361A3D4B345}" type="parTrans" cxnId="{D2D65F8F-5FFC-494C-8074-9691F3B94ED4}">
      <dgm:prSet/>
      <dgm:spPr/>
      <dgm:t>
        <a:bodyPr/>
        <a:lstStyle/>
        <a:p>
          <a:endParaRPr lang="en-US"/>
        </a:p>
      </dgm:t>
    </dgm:pt>
    <dgm:pt modelId="{042CF16E-091C-4036-8DB6-8B0D2E633D14}" type="sibTrans" cxnId="{D2D65F8F-5FFC-494C-8074-9691F3B94ED4}">
      <dgm:prSet/>
      <dgm:spPr/>
      <dgm:t>
        <a:bodyPr/>
        <a:lstStyle/>
        <a:p>
          <a:endParaRPr lang="en-US"/>
        </a:p>
      </dgm:t>
    </dgm:pt>
    <dgm:pt modelId="{36157485-CD20-4314-9BC2-55E65B80341C}" type="pres">
      <dgm:prSet presAssocID="{4A49C495-0188-4315-9FBB-F86055C3750F}" presName="vert0" presStyleCnt="0">
        <dgm:presLayoutVars>
          <dgm:dir/>
          <dgm:animOne val="branch"/>
          <dgm:animLvl val="lvl"/>
        </dgm:presLayoutVars>
      </dgm:prSet>
      <dgm:spPr/>
    </dgm:pt>
    <dgm:pt modelId="{20F4558E-88F3-42C4-9DFF-831287D9A6DB}" type="pres">
      <dgm:prSet presAssocID="{D09D8F1C-28DA-49DE-8BB0-AC5E99BB735F}" presName="thickLine" presStyleLbl="alignNode1" presStyleIdx="0" presStyleCnt="7"/>
      <dgm:spPr/>
    </dgm:pt>
    <dgm:pt modelId="{CAFBC48D-3E6F-4458-A09F-10F5FFED5B7E}" type="pres">
      <dgm:prSet presAssocID="{D09D8F1C-28DA-49DE-8BB0-AC5E99BB735F}" presName="horz1" presStyleCnt="0"/>
      <dgm:spPr/>
    </dgm:pt>
    <dgm:pt modelId="{18BD418E-4406-46AE-B32F-795251EF073B}" type="pres">
      <dgm:prSet presAssocID="{D09D8F1C-28DA-49DE-8BB0-AC5E99BB735F}" presName="tx1" presStyleLbl="revTx" presStyleIdx="0" presStyleCnt="7"/>
      <dgm:spPr/>
    </dgm:pt>
    <dgm:pt modelId="{AF763B5C-8F1F-4AB1-9735-3BF6A947B6CF}" type="pres">
      <dgm:prSet presAssocID="{D09D8F1C-28DA-49DE-8BB0-AC5E99BB735F}" presName="vert1" presStyleCnt="0"/>
      <dgm:spPr/>
    </dgm:pt>
    <dgm:pt modelId="{6565F969-16FC-42E3-B4E2-F011847EDAE6}" type="pres">
      <dgm:prSet presAssocID="{63D32A9A-5F0C-46C5-AAB2-FB70B4D62D1D}" presName="thickLine" presStyleLbl="alignNode1" presStyleIdx="1" presStyleCnt="7"/>
      <dgm:spPr/>
    </dgm:pt>
    <dgm:pt modelId="{78CFB78D-E57D-4AE0-88D5-AEBF6B9DA624}" type="pres">
      <dgm:prSet presAssocID="{63D32A9A-5F0C-46C5-AAB2-FB70B4D62D1D}" presName="horz1" presStyleCnt="0"/>
      <dgm:spPr/>
    </dgm:pt>
    <dgm:pt modelId="{61E093ED-3D7E-45CA-BD32-17DCB7CF4610}" type="pres">
      <dgm:prSet presAssocID="{63D32A9A-5F0C-46C5-AAB2-FB70B4D62D1D}" presName="tx1" presStyleLbl="revTx" presStyleIdx="1" presStyleCnt="7"/>
      <dgm:spPr/>
    </dgm:pt>
    <dgm:pt modelId="{29370BDC-2E38-4799-837F-8078440313DC}" type="pres">
      <dgm:prSet presAssocID="{63D32A9A-5F0C-46C5-AAB2-FB70B4D62D1D}" presName="vert1" presStyleCnt="0"/>
      <dgm:spPr/>
    </dgm:pt>
    <dgm:pt modelId="{92E3F2E8-81CB-454C-B62A-AC36E25331DB}" type="pres">
      <dgm:prSet presAssocID="{135BE502-311C-4625-995E-1ED51E37A46A}" presName="thickLine" presStyleLbl="alignNode1" presStyleIdx="2" presStyleCnt="7"/>
      <dgm:spPr/>
    </dgm:pt>
    <dgm:pt modelId="{E6707A2D-0E84-45D5-A75C-84F359636F5B}" type="pres">
      <dgm:prSet presAssocID="{135BE502-311C-4625-995E-1ED51E37A46A}" presName="horz1" presStyleCnt="0"/>
      <dgm:spPr/>
    </dgm:pt>
    <dgm:pt modelId="{20AD071D-857D-4DE2-BCA5-896DE81370F9}" type="pres">
      <dgm:prSet presAssocID="{135BE502-311C-4625-995E-1ED51E37A46A}" presName="tx1" presStyleLbl="revTx" presStyleIdx="2" presStyleCnt="7"/>
      <dgm:spPr/>
    </dgm:pt>
    <dgm:pt modelId="{2149EBC3-EEE3-4F3F-8BFF-F2760C8420E3}" type="pres">
      <dgm:prSet presAssocID="{135BE502-311C-4625-995E-1ED51E37A46A}" presName="vert1" presStyleCnt="0"/>
      <dgm:spPr/>
    </dgm:pt>
    <dgm:pt modelId="{FA0DDBB3-788B-498C-9E2E-3FD705850B06}" type="pres">
      <dgm:prSet presAssocID="{2F7780A7-C4F3-4D58-B86F-BDCA8CCCBAE1}" presName="thickLine" presStyleLbl="alignNode1" presStyleIdx="3" presStyleCnt="7"/>
      <dgm:spPr/>
    </dgm:pt>
    <dgm:pt modelId="{CDE4A5CF-B8ED-44DC-8E08-C0ABA5DC70AE}" type="pres">
      <dgm:prSet presAssocID="{2F7780A7-C4F3-4D58-B86F-BDCA8CCCBAE1}" presName="horz1" presStyleCnt="0"/>
      <dgm:spPr/>
    </dgm:pt>
    <dgm:pt modelId="{E7D46450-9168-4F30-BE00-A7403C282F0D}" type="pres">
      <dgm:prSet presAssocID="{2F7780A7-C4F3-4D58-B86F-BDCA8CCCBAE1}" presName="tx1" presStyleLbl="revTx" presStyleIdx="3" presStyleCnt="7"/>
      <dgm:spPr/>
    </dgm:pt>
    <dgm:pt modelId="{97AD6589-E845-4211-A7C2-9A975ADD425D}" type="pres">
      <dgm:prSet presAssocID="{2F7780A7-C4F3-4D58-B86F-BDCA8CCCBAE1}" presName="vert1" presStyleCnt="0"/>
      <dgm:spPr/>
    </dgm:pt>
    <dgm:pt modelId="{40555C29-B5BF-4DFE-B98F-D0B3E8161F3A}" type="pres">
      <dgm:prSet presAssocID="{A027960A-82C8-444B-9BB8-9A6A341BFDA3}" presName="thickLine" presStyleLbl="alignNode1" presStyleIdx="4" presStyleCnt="7"/>
      <dgm:spPr/>
    </dgm:pt>
    <dgm:pt modelId="{1A97D40D-E912-4525-960E-57EDF924444D}" type="pres">
      <dgm:prSet presAssocID="{A027960A-82C8-444B-9BB8-9A6A341BFDA3}" presName="horz1" presStyleCnt="0"/>
      <dgm:spPr/>
    </dgm:pt>
    <dgm:pt modelId="{BC6327CE-BB8E-4062-8873-276DFCC0AD8F}" type="pres">
      <dgm:prSet presAssocID="{A027960A-82C8-444B-9BB8-9A6A341BFDA3}" presName="tx1" presStyleLbl="revTx" presStyleIdx="4" presStyleCnt="7"/>
      <dgm:spPr/>
    </dgm:pt>
    <dgm:pt modelId="{815F781F-2405-4310-BE87-AAA88D10F5BB}" type="pres">
      <dgm:prSet presAssocID="{A027960A-82C8-444B-9BB8-9A6A341BFDA3}" presName="vert1" presStyleCnt="0"/>
      <dgm:spPr/>
    </dgm:pt>
    <dgm:pt modelId="{9F96E0DD-7664-41E8-8019-515AAB1D1E3D}" type="pres">
      <dgm:prSet presAssocID="{610E27EE-5D5A-4C69-9C4D-133A55CA9C17}" presName="thickLine" presStyleLbl="alignNode1" presStyleIdx="5" presStyleCnt="7"/>
      <dgm:spPr/>
    </dgm:pt>
    <dgm:pt modelId="{6714525F-2EF6-49A2-8993-2346B434B62A}" type="pres">
      <dgm:prSet presAssocID="{610E27EE-5D5A-4C69-9C4D-133A55CA9C17}" presName="horz1" presStyleCnt="0"/>
      <dgm:spPr/>
    </dgm:pt>
    <dgm:pt modelId="{0AE092C4-D844-4DE3-88ED-BB42E1C6019C}" type="pres">
      <dgm:prSet presAssocID="{610E27EE-5D5A-4C69-9C4D-133A55CA9C17}" presName="tx1" presStyleLbl="revTx" presStyleIdx="5" presStyleCnt="7"/>
      <dgm:spPr/>
    </dgm:pt>
    <dgm:pt modelId="{A6C8B56A-006A-4A0B-9CAC-93D7F49A3E94}" type="pres">
      <dgm:prSet presAssocID="{610E27EE-5D5A-4C69-9C4D-133A55CA9C17}" presName="vert1" presStyleCnt="0"/>
      <dgm:spPr/>
    </dgm:pt>
    <dgm:pt modelId="{0D07FC14-2F05-4D34-9C0B-4F8B168964D2}" type="pres">
      <dgm:prSet presAssocID="{B8572C4E-B256-4D7A-8EF5-62567C93E183}" presName="thickLine" presStyleLbl="alignNode1" presStyleIdx="6" presStyleCnt="7"/>
      <dgm:spPr/>
    </dgm:pt>
    <dgm:pt modelId="{99D3719B-A88B-4864-86FA-BF63E4DA796A}" type="pres">
      <dgm:prSet presAssocID="{B8572C4E-B256-4D7A-8EF5-62567C93E183}" presName="horz1" presStyleCnt="0"/>
      <dgm:spPr/>
    </dgm:pt>
    <dgm:pt modelId="{A7CB31B5-A681-4634-81EE-ABAC6AE7EA28}" type="pres">
      <dgm:prSet presAssocID="{B8572C4E-B256-4D7A-8EF5-62567C93E183}" presName="tx1" presStyleLbl="revTx" presStyleIdx="6" presStyleCnt="7"/>
      <dgm:spPr/>
    </dgm:pt>
    <dgm:pt modelId="{20F4FC3D-6119-4548-BE0C-B5D4DF9B5698}" type="pres">
      <dgm:prSet presAssocID="{B8572C4E-B256-4D7A-8EF5-62567C93E183}" presName="vert1" presStyleCnt="0"/>
      <dgm:spPr/>
    </dgm:pt>
  </dgm:ptLst>
  <dgm:cxnLst>
    <dgm:cxn modelId="{6390F51A-72B3-4B02-9393-3C973DD9B453}" srcId="{4A49C495-0188-4315-9FBB-F86055C3750F}" destId="{2F7780A7-C4F3-4D58-B86F-BDCA8CCCBAE1}" srcOrd="3" destOrd="0" parTransId="{B3418912-2039-41A2-A7F1-0256E84B6234}" sibTransId="{1EFB4477-BE53-426D-B3D9-BB06E7C67DC5}"/>
    <dgm:cxn modelId="{9E178223-8A55-4EF1-9556-71645E650CA7}" type="presOf" srcId="{B8572C4E-B256-4D7A-8EF5-62567C93E183}" destId="{A7CB31B5-A681-4634-81EE-ABAC6AE7EA28}" srcOrd="0" destOrd="0" presId="urn:microsoft.com/office/officeart/2008/layout/LinedList"/>
    <dgm:cxn modelId="{5365A42C-D16E-44AB-ADF8-F07F2294FE2D}" type="presOf" srcId="{D09D8F1C-28DA-49DE-8BB0-AC5E99BB735F}" destId="{18BD418E-4406-46AE-B32F-795251EF073B}" srcOrd="0" destOrd="0" presId="urn:microsoft.com/office/officeart/2008/layout/LinedList"/>
    <dgm:cxn modelId="{5B3D566E-FA88-4404-A7F1-D47114E1F171}" type="presOf" srcId="{610E27EE-5D5A-4C69-9C4D-133A55CA9C17}" destId="{0AE092C4-D844-4DE3-88ED-BB42E1C6019C}" srcOrd="0" destOrd="0" presId="urn:microsoft.com/office/officeart/2008/layout/LinedList"/>
    <dgm:cxn modelId="{0472BE81-10DD-4C69-83FF-7BB837E04811}" type="presOf" srcId="{A027960A-82C8-444B-9BB8-9A6A341BFDA3}" destId="{BC6327CE-BB8E-4062-8873-276DFCC0AD8F}" srcOrd="0" destOrd="0" presId="urn:microsoft.com/office/officeart/2008/layout/LinedList"/>
    <dgm:cxn modelId="{D2D65F8F-5FFC-494C-8074-9691F3B94ED4}" srcId="{4A49C495-0188-4315-9FBB-F86055C3750F}" destId="{B8572C4E-B256-4D7A-8EF5-62567C93E183}" srcOrd="6" destOrd="0" parTransId="{26C34BCD-D1E2-46A4-872D-4361A3D4B345}" sibTransId="{042CF16E-091C-4036-8DB6-8B0D2E633D14}"/>
    <dgm:cxn modelId="{8D656695-5161-421E-9B5C-C32C49A5D1B6}" type="presOf" srcId="{2F7780A7-C4F3-4D58-B86F-BDCA8CCCBAE1}" destId="{E7D46450-9168-4F30-BE00-A7403C282F0D}" srcOrd="0" destOrd="0" presId="urn:microsoft.com/office/officeart/2008/layout/LinedList"/>
    <dgm:cxn modelId="{66F915AB-897B-4C63-A58F-BB76B48E0C61}" type="presOf" srcId="{4A49C495-0188-4315-9FBB-F86055C3750F}" destId="{36157485-CD20-4314-9BC2-55E65B80341C}" srcOrd="0" destOrd="0" presId="urn:microsoft.com/office/officeart/2008/layout/LinedList"/>
    <dgm:cxn modelId="{0F7018AF-D04E-4AA7-94C1-38E603C56126}" srcId="{4A49C495-0188-4315-9FBB-F86055C3750F}" destId="{D09D8F1C-28DA-49DE-8BB0-AC5E99BB735F}" srcOrd="0" destOrd="0" parTransId="{F9E4F2B7-D858-434E-9A1B-751163952BB9}" sibTransId="{DBE2F01A-087F-4DFB-8D5F-8F5213538277}"/>
    <dgm:cxn modelId="{6FCBD4BD-85B2-40CC-BE65-5BE22D6D7890}" type="presOf" srcId="{135BE502-311C-4625-995E-1ED51E37A46A}" destId="{20AD071D-857D-4DE2-BCA5-896DE81370F9}" srcOrd="0" destOrd="0" presId="urn:microsoft.com/office/officeart/2008/layout/LinedList"/>
    <dgm:cxn modelId="{CFDC9DE5-DDDC-4638-A91C-5111259F44CB}" srcId="{4A49C495-0188-4315-9FBB-F86055C3750F}" destId="{A027960A-82C8-444B-9BB8-9A6A341BFDA3}" srcOrd="4" destOrd="0" parTransId="{35D37C4A-E758-4FFE-8F25-F377330D2348}" sibTransId="{30D91BA1-421D-4CDD-BEEE-709320B19058}"/>
    <dgm:cxn modelId="{91252EEA-EA8B-410F-8B88-77D53F1E0AC3}" type="presOf" srcId="{63D32A9A-5F0C-46C5-AAB2-FB70B4D62D1D}" destId="{61E093ED-3D7E-45CA-BD32-17DCB7CF4610}" srcOrd="0" destOrd="0" presId="urn:microsoft.com/office/officeart/2008/layout/LinedList"/>
    <dgm:cxn modelId="{429578F6-FDEF-45FB-BBB6-3EB1643CE5CC}" srcId="{4A49C495-0188-4315-9FBB-F86055C3750F}" destId="{610E27EE-5D5A-4C69-9C4D-133A55CA9C17}" srcOrd="5" destOrd="0" parTransId="{F166ABA1-E1FD-4E0E-AEDD-624394E533F1}" sibTransId="{B0AEBE75-B1C8-4523-B6F2-0BA8EB266831}"/>
    <dgm:cxn modelId="{9E2CDDFD-CD67-48CB-AA83-951A7FE062C9}" srcId="{4A49C495-0188-4315-9FBB-F86055C3750F}" destId="{63D32A9A-5F0C-46C5-AAB2-FB70B4D62D1D}" srcOrd="1" destOrd="0" parTransId="{A9128523-3B30-4192-9C34-D538005625CD}" sibTransId="{80EB4EE1-FC43-40F9-BE83-0812F2D90669}"/>
    <dgm:cxn modelId="{9139C5FF-924B-482E-B6CC-8CA7CC4B8D18}" srcId="{4A49C495-0188-4315-9FBB-F86055C3750F}" destId="{135BE502-311C-4625-995E-1ED51E37A46A}" srcOrd="2" destOrd="0" parTransId="{D2EF7F18-4474-418E-889E-E1667021A4AD}" sibTransId="{6D5735AF-8F08-440F-B90F-FADD0E5B3F73}"/>
    <dgm:cxn modelId="{C56E9E31-DA4C-48E6-9EB2-382E215223C5}" type="presParOf" srcId="{36157485-CD20-4314-9BC2-55E65B80341C}" destId="{20F4558E-88F3-42C4-9DFF-831287D9A6DB}" srcOrd="0" destOrd="0" presId="urn:microsoft.com/office/officeart/2008/layout/LinedList"/>
    <dgm:cxn modelId="{1DD1CE64-7582-4BD5-BE90-916B4C74FC98}" type="presParOf" srcId="{36157485-CD20-4314-9BC2-55E65B80341C}" destId="{CAFBC48D-3E6F-4458-A09F-10F5FFED5B7E}" srcOrd="1" destOrd="0" presId="urn:microsoft.com/office/officeart/2008/layout/LinedList"/>
    <dgm:cxn modelId="{D612E695-6DA5-4670-B687-D3392CAED568}" type="presParOf" srcId="{CAFBC48D-3E6F-4458-A09F-10F5FFED5B7E}" destId="{18BD418E-4406-46AE-B32F-795251EF073B}" srcOrd="0" destOrd="0" presId="urn:microsoft.com/office/officeart/2008/layout/LinedList"/>
    <dgm:cxn modelId="{125EC87A-2706-42CA-A0F7-D0DEC8B372D7}" type="presParOf" srcId="{CAFBC48D-3E6F-4458-A09F-10F5FFED5B7E}" destId="{AF763B5C-8F1F-4AB1-9735-3BF6A947B6CF}" srcOrd="1" destOrd="0" presId="urn:microsoft.com/office/officeart/2008/layout/LinedList"/>
    <dgm:cxn modelId="{6ABAD937-74D8-4BBC-8051-D9DFB8C6EF19}" type="presParOf" srcId="{36157485-CD20-4314-9BC2-55E65B80341C}" destId="{6565F969-16FC-42E3-B4E2-F011847EDAE6}" srcOrd="2" destOrd="0" presId="urn:microsoft.com/office/officeart/2008/layout/LinedList"/>
    <dgm:cxn modelId="{2D77753A-2802-46DA-80F7-D8BA96BFE82C}" type="presParOf" srcId="{36157485-CD20-4314-9BC2-55E65B80341C}" destId="{78CFB78D-E57D-4AE0-88D5-AEBF6B9DA624}" srcOrd="3" destOrd="0" presId="urn:microsoft.com/office/officeart/2008/layout/LinedList"/>
    <dgm:cxn modelId="{C7D6F67B-0FD7-471F-B2E3-05EC4D7A3AF6}" type="presParOf" srcId="{78CFB78D-E57D-4AE0-88D5-AEBF6B9DA624}" destId="{61E093ED-3D7E-45CA-BD32-17DCB7CF4610}" srcOrd="0" destOrd="0" presId="urn:microsoft.com/office/officeart/2008/layout/LinedList"/>
    <dgm:cxn modelId="{4E63ABEA-DEF4-4107-8BFC-DD89A1A04C7E}" type="presParOf" srcId="{78CFB78D-E57D-4AE0-88D5-AEBF6B9DA624}" destId="{29370BDC-2E38-4799-837F-8078440313DC}" srcOrd="1" destOrd="0" presId="urn:microsoft.com/office/officeart/2008/layout/LinedList"/>
    <dgm:cxn modelId="{7EE2491B-D1C1-47F5-917C-7699A4040E83}" type="presParOf" srcId="{36157485-CD20-4314-9BC2-55E65B80341C}" destId="{92E3F2E8-81CB-454C-B62A-AC36E25331DB}" srcOrd="4" destOrd="0" presId="urn:microsoft.com/office/officeart/2008/layout/LinedList"/>
    <dgm:cxn modelId="{7F8F58A4-E6B0-4DC6-AE26-D8E29A1CCE72}" type="presParOf" srcId="{36157485-CD20-4314-9BC2-55E65B80341C}" destId="{E6707A2D-0E84-45D5-A75C-84F359636F5B}" srcOrd="5" destOrd="0" presId="urn:microsoft.com/office/officeart/2008/layout/LinedList"/>
    <dgm:cxn modelId="{2A9DDA47-44AC-4CAD-836C-0B88A487F663}" type="presParOf" srcId="{E6707A2D-0E84-45D5-A75C-84F359636F5B}" destId="{20AD071D-857D-4DE2-BCA5-896DE81370F9}" srcOrd="0" destOrd="0" presId="urn:microsoft.com/office/officeart/2008/layout/LinedList"/>
    <dgm:cxn modelId="{05C95866-0F99-489A-BFD7-F61E300FD35E}" type="presParOf" srcId="{E6707A2D-0E84-45D5-A75C-84F359636F5B}" destId="{2149EBC3-EEE3-4F3F-8BFF-F2760C8420E3}" srcOrd="1" destOrd="0" presId="urn:microsoft.com/office/officeart/2008/layout/LinedList"/>
    <dgm:cxn modelId="{DB51F22F-A8CB-4637-8CC5-0418F2D300C9}" type="presParOf" srcId="{36157485-CD20-4314-9BC2-55E65B80341C}" destId="{FA0DDBB3-788B-498C-9E2E-3FD705850B06}" srcOrd="6" destOrd="0" presId="urn:microsoft.com/office/officeart/2008/layout/LinedList"/>
    <dgm:cxn modelId="{F80FCB04-B7BD-48BF-B6D6-68FE947A44A4}" type="presParOf" srcId="{36157485-CD20-4314-9BC2-55E65B80341C}" destId="{CDE4A5CF-B8ED-44DC-8E08-C0ABA5DC70AE}" srcOrd="7" destOrd="0" presId="urn:microsoft.com/office/officeart/2008/layout/LinedList"/>
    <dgm:cxn modelId="{6DE0B8AE-D776-4DDE-A5A0-24C8FE627520}" type="presParOf" srcId="{CDE4A5CF-B8ED-44DC-8E08-C0ABA5DC70AE}" destId="{E7D46450-9168-4F30-BE00-A7403C282F0D}" srcOrd="0" destOrd="0" presId="urn:microsoft.com/office/officeart/2008/layout/LinedList"/>
    <dgm:cxn modelId="{4C514F2E-FA6D-4C6E-A8A6-29BCEC210896}" type="presParOf" srcId="{CDE4A5CF-B8ED-44DC-8E08-C0ABA5DC70AE}" destId="{97AD6589-E845-4211-A7C2-9A975ADD425D}" srcOrd="1" destOrd="0" presId="urn:microsoft.com/office/officeart/2008/layout/LinedList"/>
    <dgm:cxn modelId="{B3152083-6ACE-4BAD-961B-B860906AACA0}" type="presParOf" srcId="{36157485-CD20-4314-9BC2-55E65B80341C}" destId="{40555C29-B5BF-4DFE-B98F-D0B3E8161F3A}" srcOrd="8" destOrd="0" presId="urn:microsoft.com/office/officeart/2008/layout/LinedList"/>
    <dgm:cxn modelId="{09E27576-36C7-4C96-9AA4-733AC1F94AFF}" type="presParOf" srcId="{36157485-CD20-4314-9BC2-55E65B80341C}" destId="{1A97D40D-E912-4525-960E-57EDF924444D}" srcOrd="9" destOrd="0" presId="urn:microsoft.com/office/officeart/2008/layout/LinedList"/>
    <dgm:cxn modelId="{3337D26B-F747-4C36-9D98-2EB23B5DCCDB}" type="presParOf" srcId="{1A97D40D-E912-4525-960E-57EDF924444D}" destId="{BC6327CE-BB8E-4062-8873-276DFCC0AD8F}" srcOrd="0" destOrd="0" presId="urn:microsoft.com/office/officeart/2008/layout/LinedList"/>
    <dgm:cxn modelId="{17808290-1F3E-4D2D-AC97-BE5B82018E66}" type="presParOf" srcId="{1A97D40D-E912-4525-960E-57EDF924444D}" destId="{815F781F-2405-4310-BE87-AAA88D10F5BB}" srcOrd="1" destOrd="0" presId="urn:microsoft.com/office/officeart/2008/layout/LinedList"/>
    <dgm:cxn modelId="{8E50EA43-21D4-413D-87B8-7D960421A0A0}" type="presParOf" srcId="{36157485-CD20-4314-9BC2-55E65B80341C}" destId="{9F96E0DD-7664-41E8-8019-515AAB1D1E3D}" srcOrd="10" destOrd="0" presId="urn:microsoft.com/office/officeart/2008/layout/LinedList"/>
    <dgm:cxn modelId="{5C5C1B51-A7D2-4402-8584-8A698A23FC62}" type="presParOf" srcId="{36157485-CD20-4314-9BC2-55E65B80341C}" destId="{6714525F-2EF6-49A2-8993-2346B434B62A}" srcOrd="11" destOrd="0" presId="urn:microsoft.com/office/officeart/2008/layout/LinedList"/>
    <dgm:cxn modelId="{3DE8BB27-A7E5-4832-93CE-F4D9955E08F8}" type="presParOf" srcId="{6714525F-2EF6-49A2-8993-2346B434B62A}" destId="{0AE092C4-D844-4DE3-88ED-BB42E1C6019C}" srcOrd="0" destOrd="0" presId="urn:microsoft.com/office/officeart/2008/layout/LinedList"/>
    <dgm:cxn modelId="{D5EDEACC-372C-4E69-A5E0-FB42B9C9663D}" type="presParOf" srcId="{6714525F-2EF6-49A2-8993-2346B434B62A}" destId="{A6C8B56A-006A-4A0B-9CAC-93D7F49A3E94}" srcOrd="1" destOrd="0" presId="urn:microsoft.com/office/officeart/2008/layout/LinedList"/>
    <dgm:cxn modelId="{C84392B5-F1B3-417D-8EA7-E2211EC56FDC}" type="presParOf" srcId="{36157485-CD20-4314-9BC2-55E65B80341C}" destId="{0D07FC14-2F05-4D34-9C0B-4F8B168964D2}" srcOrd="12" destOrd="0" presId="urn:microsoft.com/office/officeart/2008/layout/LinedList"/>
    <dgm:cxn modelId="{85437127-E4ED-4A54-B813-047D67216C90}" type="presParOf" srcId="{36157485-CD20-4314-9BC2-55E65B80341C}" destId="{99D3719B-A88B-4864-86FA-BF63E4DA796A}" srcOrd="13" destOrd="0" presId="urn:microsoft.com/office/officeart/2008/layout/LinedList"/>
    <dgm:cxn modelId="{1FF49418-6EEA-41B4-B82A-F16F2BB1F83D}" type="presParOf" srcId="{99D3719B-A88B-4864-86FA-BF63E4DA796A}" destId="{A7CB31B5-A681-4634-81EE-ABAC6AE7EA28}" srcOrd="0" destOrd="0" presId="urn:microsoft.com/office/officeart/2008/layout/LinedList"/>
    <dgm:cxn modelId="{DC0444ED-5958-4F31-833A-B4DCF8A2BF05}" type="presParOf" srcId="{99D3719B-A88B-4864-86FA-BF63E4DA796A}" destId="{20F4FC3D-6119-4548-BE0C-B5D4DF9B5698}"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D9EE622-5D6F-4E48-87B2-1D6A1BA38A37}"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3BB0B9B1-8036-4BA1-9D33-F3693FFCC9AA}">
      <dgm:prSet custT="1"/>
      <dgm:spPr/>
      <dgm:t>
        <a:bodyPr/>
        <a:lstStyle/>
        <a:p>
          <a:r>
            <a:rPr lang="en-US" sz="2400" dirty="0">
              <a:latin typeface="Calibri" panose="020F0502020204030204" pitchFamily="34" charset="0"/>
              <a:ea typeface="Calibri" panose="020F0502020204030204" pitchFamily="34" charset="0"/>
              <a:cs typeface="Calibri" panose="020F0502020204030204" pitchFamily="34" charset="0"/>
            </a:rPr>
            <a:t>Publish completed use cases and standards</a:t>
          </a:r>
        </a:p>
      </dgm:t>
    </dgm:pt>
    <dgm:pt modelId="{759248D0-1E35-4E78-AB65-CDB60C6F17B4}" type="parTrans" cxnId="{DABDEDEB-A66F-405E-9DC6-3A4D2004303C}">
      <dgm:prSet/>
      <dgm:spPr/>
      <dgm:t>
        <a:bodyPr/>
        <a:lstStyle/>
        <a:p>
          <a:endParaRPr lang="en-US"/>
        </a:p>
      </dgm:t>
    </dgm:pt>
    <dgm:pt modelId="{612EF2BD-657D-4B7A-A8F8-87A5B85330A8}" type="sibTrans" cxnId="{DABDEDEB-A66F-405E-9DC6-3A4D2004303C}">
      <dgm:prSet/>
      <dgm:spPr/>
      <dgm:t>
        <a:bodyPr/>
        <a:lstStyle/>
        <a:p>
          <a:endParaRPr lang="en-US"/>
        </a:p>
      </dgm:t>
    </dgm:pt>
    <dgm:pt modelId="{49A93C1B-A591-4517-B0AB-048B0CFC1330}">
      <dgm:prSet custT="1"/>
      <dgm:spPr/>
      <dgm:t>
        <a:bodyPr/>
        <a:lstStyle/>
        <a:p>
          <a:r>
            <a:rPr lang="en-US" sz="2400" dirty="0">
              <a:latin typeface="Calibri" panose="020F0502020204030204" pitchFamily="34" charset="0"/>
              <a:ea typeface="Calibri" panose="020F0502020204030204" pitchFamily="34" charset="0"/>
              <a:cs typeface="Calibri" panose="020F0502020204030204" pitchFamily="34" charset="0"/>
            </a:rPr>
            <a:t>Create paradata information repository</a:t>
          </a:r>
        </a:p>
      </dgm:t>
    </dgm:pt>
    <dgm:pt modelId="{73C9D804-E940-47E4-83BF-2DC36DF0D8E3}" type="parTrans" cxnId="{87FE1018-3274-4DDE-863D-3E1FF5321084}">
      <dgm:prSet/>
      <dgm:spPr/>
      <dgm:t>
        <a:bodyPr/>
        <a:lstStyle/>
        <a:p>
          <a:endParaRPr lang="en-US"/>
        </a:p>
      </dgm:t>
    </dgm:pt>
    <dgm:pt modelId="{734DBBEA-CB84-40FC-A858-4C4B1BA11FBA}" type="sibTrans" cxnId="{87FE1018-3274-4DDE-863D-3E1FF5321084}">
      <dgm:prSet/>
      <dgm:spPr/>
      <dgm:t>
        <a:bodyPr/>
        <a:lstStyle/>
        <a:p>
          <a:endParaRPr lang="en-US"/>
        </a:p>
      </dgm:t>
    </dgm:pt>
    <dgm:pt modelId="{1348693E-E222-4086-BC42-0C5D4E11DA4E}">
      <dgm:prSet custT="1"/>
      <dgm:spPr/>
      <dgm:t>
        <a:bodyPr/>
        <a:lstStyle/>
        <a:p>
          <a:r>
            <a:rPr lang="en-US" sz="2400" dirty="0">
              <a:latin typeface="Calibri" panose="020F0502020204030204" pitchFamily="34" charset="0"/>
              <a:ea typeface="Calibri" panose="020F0502020204030204" pitchFamily="34" charset="0"/>
              <a:cs typeface="Calibri" panose="020F0502020204030204" pitchFamily="34" charset="0"/>
            </a:rPr>
            <a:t>Present findings to UN group and continue international collaboration</a:t>
          </a:r>
        </a:p>
      </dgm:t>
    </dgm:pt>
    <dgm:pt modelId="{2F3C68B5-9EF7-4139-A666-239281936AC6}" type="parTrans" cxnId="{F5414D64-407B-40AE-8CB5-D379CF4DD858}">
      <dgm:prSet/>
      <dgm:spPr/>
      <dgm:t>
        <a:bodyPr/>
        <a:lstStyle/>
        <a:p>
          <a:endParaRPr lang="en-US"/>
        </a:p>
      </dgm:t>
    </dgm:pt>
    <dgm:pt modelId="{90A31A28-1378-4300-87B5-B33754CDD5EF}" type="sibTrans" cxnId="{F5414D64-407B-40AE-8CB5-D379CF4DD858}">
      <dgm:prSet/>
      <dgm:spPr/>
      <dgm:t>
        <a:bodyPr/>
        <a:lstStyle/>
        <a:p>
          <a:endParaRPr lang="en-US"/>
        </a:p>
      </dgm:t>
    </dgm:pt>
    <dgm:pt modelId="{66D685AE-642B-433A-A690-739B27810074}">
      <dgm:prSet custT="1"/>
      <dgm:spPr/>
      <dgm:t>
        <a:bodyPr/>
        <a:lstStyle/>
        <a:p>
          <a:r>
            <a:rPr lang="en-US" sz="2400" dirty="0">
              <a:latin typeface="Calibri" panose="020F0502020204030204" pitchFamily="34" charset="0"/>
              <a:ea typeface="Calibri" panose="020F0502020204030204" pitchFamily="34" charset="0"/>
              <a:cs typeface="Calibri" panose="020F0502020204030204" pitchFamily="34" charset="0"/>
            </a:rPr>
            <a:t>Develop standard analysis programs</a:t>
          </a:r>
        </a:p>
      </dgm:t>
    </dgm:pt>
    <dgm:pt modelId="{B4C262D8-9822-4BC2-B5C8-43558E38499B}" type="parTrans" cxnId="{C2154F64-622F-4971-B401-0D7979DB40DF}">
      <dgm:prSet/>
      <dgm:spPr/>
      <dgm:t>
        <a:bodyPr/>
        <a:lstStyle/>
        <a:p>
          <a:endParaRPr lang="en-US"/>
        </a:p>
      </dgm:t>
    </dgm:pt>
    <dgm:pt modelId="{7D958D25-E900-465F-A750-53E54876AF8B}" type="sibTrans" cxnId="{C2154F64-622F-4971-B401-0D7979DB40DF}">
      <dgm:prSet/>
      <dgm:spPr/>
      <dgm:t>
        <a:bodyPr/>
        <a:lstStyle/>
        <a:p>
          <a:endParaRPr lang="en-US"/>
        </a:p>
      </dgm:t>
    </dgm:pt>
    <dgm:pt modelId="{EC8D1519-2EFE-492D-82E5-447A7D555CAF}">
      <dgm:prSet custT="1"/>
      <dgm:spPr/>
      <dgm:t>
        <a:bodyPr/>
        <a:lstStyle/>
        <a:p>
          <a:r>
            <a:rPr lang="en-US" sz="2400" dirty="0">
              <a:latin typeface="Calibri" panose="020F0502020204030204" pitchFamily="34" charset="0"/>
              <a:ea typeface="Calibri" panose="020F0502020204030204" pitchFamily="34" charset="0"/>
              <a:cs typeface="Calibri" panose="020F0502020204030204" pitchFamily="34" charset="0"/>
            </a:rPr>
            <a:t>Develop training </a:t>
          </a:r>
        </a:p>
      </dgm:t>
    </dgm:pt>
    <dgm:pt modelId="{9ABBCE12-72AE-4BCF-918A-F9E261861AAC}" type="parTrans" cxnId="{BFB41C16-41AA-4A9B-9E26-7DC2D5185C43}">
      <dgm:prSet/>
      <dgm:spPr/>
      <dgm:t>
        <a:bodyPr/>
        <a:lstStyle/>
        <a:p>
          <a:endParaRPr lang="en-US"/>
        </a:p>
      </dgm:t>
    </dgm:pt>
    <dgm:pt modelId="{60513CB2-9127-434C-8413-61DCCB1CD94F}" type="sibTrans" cxnId="{BFB41C16-41AA-4A9B-9E26-7DC2D5185C43}">
      <dgm:prSet/>
      <dgm:spPr/>
      <dgm:t>
        <a:bodyPr/>
        <a:lstStyle/>
        <a:p>
          <a:endParaRPr lang="en-US"/>
        </a:p>
      </dgm:t>
    </dgm:pt>
    <dgm:pt modelId="{7CDBD213-D25B-4449-ACE3-593BACF9C1F2}" type="pres">
      <dgm:prSet presAssocID="{BD9EE622-5D6F-4E48-87B2-1D6A1BA38A37}" presName="root" presStyleCnt="0">
        <dgm:presLayoutVars>
          <dgm:dir/>
          <dgm:resizeHandles val="exact"/>
        </dgm:presLayoutVars>
      </dgm:prSet>
      <dgm:spPr/>
    </dgm:pt>
    <dgm:pt modelId="{5A271471-F90E-491E-B766-6B368A1A0BF4}" type="pres">
      <dgm:prSet presAssocID="{BD9EE622-5D6F-4E48-87B2-1D6A1BA38A37}" presName="container" presStyleCnt="0">
        <dgm:presLayoutVars>
          <dgm:dir/>
          <dgm:resizeHandles val="exact"/>
        </dgm:presLayoutVars>
      </dgm:prSet>
      <dgm:spPr/>
    </dgm:pt>
    <dgm:pt modelId="{7D5FE8AF-F4EC-4271-BEEE-DDEA1060D2EF}" type="pres">
      <dgm:prSet presAssocID="{3BB0B9B1-8036-4BA1-9D33-F3693FFCC9AA}" presName="compNode" presStyleCnt="0"/>
      <dgm:spPr/>
    </dgm:pt>
    <dgm:pt modelId="{027A776C-D401-454D-A38E-B58327C4EBD9}" type="pres">
      <dgm:prSet presAssocID="{3BB0B9B1-8036-4BA1-9D33-F3693FFCC9AA}" presName="iconBgRect" presStyleLbl="bgShp" presStyleIdx="0" presStyleCnt="5"/>
      <dgm:spPr/>
    </dgm:pt>
    <dgm:pt modelId="{520F8F5F-0886-4E63-B215-C5CE0281F1A2}" type="pres">
      <dgm:prSet presAssocID="{3BB0B9B1-8036-4BA1-9D33-F3693FFCC9AA}"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68B2F038-0DA0-468A-8106-38EC2611A014}" type="pres">
      <dgm:prSet presAssocID="{3BB0B9B1-8036-4BA1-9D33-F3693FFCC9AA}" presName="spaceRect" presStyleCnt="0"/>
      <dgm:spPr/>
    </dgm:pt>
    <dgm:pt modelId="{21C26E67-E418-4C4E-BB77-1409583F22A5}" type="pres">
      <dgm:prSet presAssocID="{3BB0B9B1-8036-4BA1-9D33-F3693FFCC9AA}" presName="textRect" presStyleLbl="revTx" presStyleIdx="0" presStyleCnt="5">
        <dgm:presLayoutVars>
          <dgm:chMax val="1"/>
          <dgm:chPref val="1"/>
        </dgm:presLayoutVars>
      </dgm:prSet>
      <dgm:spPr/>
    </dgm:pt>
    <dgm:pt modelId="{F1FA0110-78D1-4EBF-978F-81D4F5122E7E}" type="pres">
      <dgm:prSet presAssocID="{612EF2BD-657D-4B7A-A8F8-87A5B85330A8}" presName="sibTrans" presStyleLbl="sibTrans2D1" presStyleIdx="0" presStyleCnt="0"/>
      <dgm:spPr/>
    </dgm:pt>
    <dgm:pt modelId="{9126EB23-F48C-464C-A68E-A9B094203041}" type="pres">
      <dgm:prSet presAssocID="{49A93C1B-A591-4517-B0AB-048B0CFC1330}" presName="compNode" presStyleCnt="0"/>
      <dgm:spPr/>
    </dgm:pt>
    <dgm:pt modelId="{AAAAD25F-A1CF-436D-B475-B8F353836CB6}" type="pres">
      <dgm:prSet presAssocID="{49A93C1B-A591-4517-B0AB-048B0CFC1330}" presName="iconBgRect" presStyleLbl="bgShp" presStyleIdx="1" presStyleCnt="5"/>
      <dgm:spPr/>
    </dgm:pt>
    <dgm:pt modelId="{58E48F5F-B475-42D2-AC40-E45F76F282E6}" type="pres">
      <dgm:prSet presAssocID="{49A93C1B-A591-4517-B0AB-048B0CFC1330}"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atabase"/>
        </a:ext>
      </dgm:extLst>
    </dgm:pt>
    <dgm:pt modelId="{AA27225B-0685-4B9F-AE9F-BDCA370CA44D}" type="pres">
      <dgm:prSet presAssocID="{49A93C1B-A591-4517-B0AB-048B0CFC1330}" presName="spaceRect" presStyleCnt="0"/>
      <dgm:spPr/>
    </dgm:pt>
    <dgm:pt modelId="{515EAC2D-9C6B-41A7-B035-AC751E40DB2D}" type="pres">
      <dgm:prSet presAssocID="{49A93C1B-A591-4517-B0AB-048B0CFC1330}" presName="textRect" presStyleLbl="revTx" presStyleIdx="1" presStyleCnt="5">
        <dgm:presLayoutVars>
          <dgm:chMax val="1"/>
          <dgm:chPref val="1"/>
        </dgm:presLayoutVars>
      </dgm:prSet>
      <dgm:spPr/>
    </dgm:pt>
    <dgm:pt modelId="{7F6C6440-A422-4281-9CC7-FB12B133F0F4}" type="pres">
      <dgm:prSet presAssocID="{734DBBEA-CB84-40FC-A858-4C4B1BA11FBA}" presName="sibTrans" presStyleLbl="sibTrans2D1" presStyleIdx="0" presStyleCnt="0"/>
      <dgm:spPr/>
    </dgm:pt>
    <dgm:pt modelId="{5ECBE238-0D36-4209-91DD-EFF0C75A17F4}" type="pres">
      <dgm:prSet presAssocID="{1348693E-E222-4086-BC42-0C5D4E11DA4E}" presName="compNode" presStyleCnt="0"/>
      <dgm:spPr/>
    </dgm:pt>
    <dgm:pt modelId="{6103C9E6-1D68-4978-9C38-10D8A5CBA7A2}" type="pres">
      <dgm:prSet presAssocID="{1348693E-E222-4086-BC42-0C5D4E11DA4E}" presName="iconBgRect" presStyleLbl="bgShp" presStyleIdx="2" presStyleCnt="5"/>
      <dgm:spPr/>
    </dgm:pt>
    <dgm:pt modelId="{233BCD30-A3A9-4D20-AF3A-1434DC352F2C}" type="pres">
      <dgm:prSet presAssocID="{1348693E-E222-4086-BC42-0C5D4E11DA4E}"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hake"/>
        </a:ext>
      </dgm:extLst>
    </dgm:pt>
    <dgm:pt modelId="{CF35F359-F284-4415-9B0B-4A8E599B58D2}" type="pres">
      <dgm:prSet presAssocID="{1348693E-E222-4086-BC42-0C5D4E11DA4E}" presName="spaceRect" presStyleCnt="0"/>
      <dgm:spPr/>
    </dgm:pt>
    <dgm:pt modelId="{9173A6E9-DE00-43F1-A452-6C7F3767413E}" type="pres">
      <dgm:prSet presAssocID="{1348693E-E222-4086-BC42-0C5D4E11DA4E}" presName="textRect" presStyleLbl="revTx" presStyleIdx="2" presStyleCnt="5">
        <dgm:presLayoutVars>
          <dgm:chMax val="1"/>
          <dgm:chPref val="1"/>
        </dgm:presLayoutVars>
      </dgm:prSet>
      <dgm:spPr/>
    </dgm:pt>
    <dgm:pt modelId="{7BDAB8D6-AB77-4850-B80A-9257D3A11444}" type="pres">
      <dgm:prSet presAssocID="{90A31A28-1378-4300-87B5-B33754CDD5EF}" presName="sibTrans" presStyleLbl="sibTrans2D1" presStyleIdx="0" presStyleCnt="0"/>
      <dgm:spPr/>
    </dgm:pt>
    <dgm:pt modelId="{17BCF6EB-D640-4A19-B6F1-9322153B771E}" type="pres">
      <dgm:prSet presAssocID="{66D685AE-642B-433A-A690-739B27810074}" presName="compNode" presStyleCnt="0"/>
      <dgm:spPr/>
    </dgm:pt>
    <dgm:pt modelId="{102DB574-EE75-4F64-AE20-27DB9F47220A}" type="pres">
      <dgm:prSet presAssocID="{66D685AE-642B-433A-A690-739B27810074}" presName="iconBgRect" presStyleLbl="bgShp" presStyleIdx="3" presStyleCnt="5"/>
      <dgm:spPr/>
    </dgm:pt>
    <dgm:pt modelId="{BCB23D84-BA22-4842-9EE2-F029CAD47BFC}" type="pres">
      <dgm:prSet presAssocID="{66D685AE-642B-433A-A690-739B27810074}"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 List"/>
        </a:ext>
      </dgm:extLst>
    </dgm:pt>
    <dgm:pt modelId="{03F80CE9-838C-499A-8DF9-B0479E46BAAB}" type="pres">
      <dgm:prSet presAssocID="{66D685AE-642B-433A-A690-739B27810074}" presName="spaceRect" presStyleCnt="0"/>
      <dgm:spPr/>
    </dgm:pt>
    <dgm:pt modelId="{D1380389-370D-417E-9D94-263F59BA0BA1}" type="pres">
      <dgm:prSet presAssocID="{66D685AE-642B-433A-A690-739B27810074}" presName="textRect" presStyleLbl="revTx" presStyleIdx="3" presStyleCnt="5">
        <dgm:presLayoutVars>
          <dgm:chMax val="1"/>
          <dgm:chPref val="1"/>
        </dgm:presLayoutVars>
      </dgm:prSet>
      <dgm:spPr/>
    </dgm:pt>
    <dgm:pt modelId="{2097D8AA-4B37-4DA3-AC83-E27959ED31E7}" type="pres">
      <dgm:prSet presAssocID="{7D958D25-E900-465F-A750-53E54876AF8B}" presName="sibTrans" presStyleLbl="sibTrans2D1" presStyleIdx="0" presStyleCnt="0"/>
      <dgm:spPr/>
    </dgm:pt>
    <dgm:pt modelId="{4C509F4F-DBD4-453C-9479-13C27AF07BAE}" type="pres">
      <dgm:prSet presAssocID="{EC8D1519-2EFE-492D-82E5-447A7D555CAF}" presName="compNode" presStyleCnt="0"/>
      <dgm:spPr/>
    </dgm:pt>
    <dgm:pt modelId="{37A602E2-9EA5-4586-ADD3-BC891213280E}" type="pres">
      <dgm:prSet presAssocID="{EC8D1519-2EFE-492D-82E5-447A7D555CAF}" presName="iconBgRect" presStyleLbl="bgShp" presStyleIdx="4" presStyleCnt="5"/>
      <dgm:spPr/>
    </dgm:pt>
    <dgm:pt modelId="{F56460E0-601F-4CE9-9451-7B9E442279B6}" type="pres">
      <dgm:prSet presAssocID="{EC8D1519-2EFE-492D-82E5-447A7D555CAF}"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Teacher"/>
        </a:ext>
      </dgm:extLst>
    </dgm:pt>
    <dgm:pt modelId="{9015DA5C-A8A1-41DD-AE97-2428366F0B68}" type="pres">
      <dgm:prSet presAssocID="{EC8D1519-2EFE-492D-82E5-447A7D555CAF}" presName="spaceRect" presStyleCnt="0"/>
      <dgm:spPr/>
    </dgm:pt>
    <dgm:pt modelId="{A7635795-FDF0-4E8D-BF5F-FDC58E3BAFFD}" type="pres">
      <dgm:prSet presAssocID="{EC8D1519-2EFE-492D-82E5-447A7D555CAF}" presName="textRect" presStyleLbl="revTx" presStyleIdx="4" presStyleCnt="5">
        <dgm:presLayoutVars>
          <dgm:chMax val="1"/>
          <dgm:chPref val="1"/>
        </dgm:presLayoutVars>
      </dgm:prSet>
      <dgm:spPr/>
    </dgm:pt>
  </dgm:ptLst>
  <dgm:cxnLst>
    <dgm:cxn modelId="{8E4BAE01-2C8B-4C44-94D4-7F4F272BD241}" type="presOf" srcId="{66D685AE-642B-433A-A690-739B27810074}" destId="{D1380389-370D-417E-9D94-263F59BA0BA1}" srcOrd="0" destOrd="0" presId="urn:microsoft.com/office/officeart/2018/2/layout/IconCircleList"/>
    <dgm:cxn modelId="{BFB41C16-41AA-4A9B-9E26-7DC2D5185C43}" srcId="{BD9EE622-5D6F-4E48-87B2-1D6A1BA38A37}" destId="{EC8D1519-2EFE-492D-82E5-447A7D555CAF}" srcOrd="4" destOrd="0" parTransId="{9ABBCE12-72AE-4BCF-918A-F9E261861AAC}" sibTransId="{60513CB2-9127-434C-8413-61DCCB1CD94F}"/>
    <dgm:cxn modelId="{87FE1018-3274-4DDE-863D-3E1FF5321084}" srcId="{BD9EE622-5D6F-4E48-87B2-1D6A1BA38A37}" destId="{49A93C1B-A591-4517-B0AB-048B0CFC1330}" srcOrd="1" destOrd="0" parTransId="{73C9D804-E940-47E4-83BF-2DC36DF0D8E3}" sibTransId="{734DBBEA-CB84-40FC-A858-4C4B1BA11FBA}"/>
    <dgm:cxn modelId="{F5414D64-407B-40AE-8CB5-D379CF4DD858}" srcId="{BD9EE622-5D6F-4E48-87B2-1D6A1BA38A37}" destId="{1348693E-E222-4086-BC42-0C5D4E11DA4E}" srcOrd="2" destOrd="0" parTransId="{2F3C68B5-9EF7-4139-A666-239281936AC6}" sibTransId="{90A31A28-1378-4300-87B5-B33754CDD5EF}"/>
    <dgm:cxn modelId="{C2154F64-622F-4971-B401-0D7979DB40DF}" srcId="{BD9EE622-5D6F-4E48-87B2-1D6A1BA38A37}" destId="{66D685AE-642B-433A-A690-739B27810074}" srcOrd="3" destOrd="0" parTransId="{B4C262D8-9822-4BC2-B5C8-43558E38499B}" sibTransId="{7D958D25-E900-465F-A750-53E54876AF8B}"/>
    <dgm:cxn modelId="{B1E7A94A-DA70-4BF9-9139-A906C11F1B94}" type="presOf" srcId="{3BB0B9B1-8036-4BA1-9D33-F3693FFCC9AA}" destId="{21C26E67-E418-4C4E-BB77-1409583F22A5}" srcOrd="0" destOrd="0" presId="urn:microsoft.com/office/officeart/2018/2/layout/IconCircleList"/>
    <dgm:cxn modelId="{5123666D-8A34-4C25-A67F-CE4BB3D61BB4}" type="presOf" srcId="{49A93C1B-A591-4517-B0AB-048B0CFC1330}" destId="{515EAC2D-9C6B-41A7-B035-AC751E40DB2D}" srcOrd="0" destOrd="0" presId="urn:microsoft.com/office/officeart/2018/2/layout/IconCircleList"/>
    <dgm:cxn modelId="{C9EC1A56-CE43-44D6-88A7-B6B60F02484F}" type="presOf" srcId="{90A31A28-1378-4300-87B5-B33754CDD5EF}" destId="{7BDAB8D6-AB77-4850-B80A-9257D3A11444}" srcOrd="0" destOrd="0" presId="urn:microsoft.com/office/officeart/2018/2/layout/IconCircleList"/>
    <dgm:cxn modelId="{EF6F4259-943F-4FEC-ACD0-08FA5662153A}" type="presOf" srcId="{612EF2BD-657D-4B7A-A8F8-87A5B85330A8}" destId="{F1FA0110-78D1-4EBF-978F-81D4F5122E7E}" srcOrd="0" destOrd="0" presId="urn:microsoft.com/office/officeart/2018/2/layout/IconCircleList"/>
    <dgm:cxn modelId="{548AE47A-1F3B-48BE-9426-44FB4CCEC25F}" type="presOf" srcId="{BD9EE622-5D6F-4E48-87B2-1D6A1BA38A37}" destId="{7CDBD213-D25B-4449-ACE3-593BACF9C1F2}" srcOrd="0" destOrd="0" presId="urn:microsoft.com/office/officeart/2018/2/layout/IconCircleList"/>
    <dgm:cxn modelId="{9A0D0C91-EA42-4507-94E3-4E2933379592}" type="presOf" srcId="{7D958D25-E900-465F-A750-53E54876AF8B}" destId="{2097D8AA-4B37-4DA3-AC83-E27959ED31E7}" srcOrd="0" destOrd="0" presId="urn:microsoft.com/office/officeart/2018/2/layout/IconCircleList"/>
    <dgm:cxn modelId="{F48ED4AE-0216-46A4-B97A-469A12D2A745}" type="presOf" srcId="{1348693E-E222-4086-BC42-0C5D4E11DA4E}" destId="{9173A6E9-DE00-43F1-A452-6C7F3767413E}" srcOrd="0" destOrd="0" presId="urn:microsoft.com/office/officeart/2018/2/layout/IconCircleList"/>
    <dgm:cxn modelId="{1DCF78D4-4AEF-4C2B-AB22-D0BC388CBFD6}" type="presOf" srcId="{734DBBEA-CB84-40FC-A858-4C4B1BA11FBA}" destId="{7F6C6440-A422-4281-9CC7-FB12B133F0F4}" srcOrd="0" destOrd="0" presId="urn:microsoft.com/office/officeart/2018/2/layout/IconCircleList"/>
    <dgm:cxn modelId="{C4DB9AD7-DC2D-4A56-972E-EB7C7AACEA39}" type="presOf" srcId="{EC8D1519-2EFE-492D-82E5-447A7D555CAF}" destId="{A7635795-FDF0-4E8D-BF5F-FDC58E3BAFFD}" srcOrd="0" destOrd="0" presId="urn:microsoft.com/office/officeart/2018/2/layout/IconCircleList"/>
    <dgm:cxn modelId="{DABDEDEB-A66F-405E-9DC6-3A4D2004303C}" srcId="{BD9EE622-5D6F-4E48-87B2-1D6A1BA38A37}" destId="{3BB0B9B1-8036-4BA1-9D33-F3693FFCC9AA}" srcOrd="0" destOrd="0" parTransId="{759248D0-1E35-4E78-AB65-CDB60C6F17B4}" sibTransId="{612EF2BD-657D-4B7A-A8F8-87A5B85330A8}"/>
    <dgm:cxn modelId="{B7FC5FD4-51AD-4F92-B5AE-FE6BCF90CC4F}" type="presParOf" srcId="{7CDBD213-D25B-4449-ACE3-593BACF9C1F2}" destId="{5A271471-F90E-491E-B766-6B368A1A0BF4}" srcOrd="0" destOrd="0" presId="urn:microsoft.com/office/officeart/2018/2/layout/IconCircleList"/>
    <dgm:cxn modelId="{DE7F5E24-94FB-43D3-A88B-61F0A0D94245}" type="presParOf" srcId="{5A271471-F90E-491E-B766-6B368A1A0BF4}" destId="{7D5FE8AF-F4EC-4271-BEEE-DDEA1060D2EF}" srcOrd="0" destOrd="0" presId="urn:microsoft.com/office/officeart/2018/2/layout/IconCircleList"/>
    <dgm:cxn modelId="{47871D17-77A8-4B16-A5E5-777B1C4ABF97}" type="presParOf" srcId="{7D5FE8AF-F4EC-4271-BEEE-DDEA1060D2EF}" destId="{027A776C-D401-454D-A38E-B58327C4EBD9}" srcOrd="0" destOrd="0" presId="urn:microsoft.com/office/officeart/2018/2/layout/IconCircleList"/>
    <dgm:cxn modelId="{E9E71469-24EF-4FBF-81BD-0BC60C0524CB}" type="presParOf" srcId="{7D5FE8AF-F4EC-4271-BEEE-DDEA1060D2EF}" destId="{520F8F5F-0886-4E63-B215-C5CE0281F1A2}" srcOrd="1" destOrd="0" presId="urn:microsoft.com/office/officeart/2018/2/layout/IconCircleList"/>
    <dgm:cxn modelId="{D8DCA660-0B4A-46B2-8699-92C8E3D2D953}" type="presParOf" srcId="{7D5FE8AF-F4EC-4271-BEEE-DDEA1060D2EF}" destId="{68B2F038-0DA0-468A-8106-38EC2611A014}" srcOrd="2" destOrd="0" presId="urn:microsoft.com/office/officeart/2018/2/layout/IconCircleList"/>
    <dgm:cxn modelId="{10C72B1B-EC3C-4A19-A220-6B23A686165A}" type="presParOf" srcId="{7D5FE8AF-F4EC-4271-BEEE-DDEA1060D2EF}" destId="{21C26E67-E418-4C4E-BB77-1409583F22A5}" srcOrd="3" destOrd="0" presId="urn:microsoft.com/office/officeart/2018/2/layout/IconCircleList"/>
    <dgm:cxn modelId="{F9602773-348B-4650-9C65-8957EA560D92}" type="presParOf" srcId="{5A271471-F90E-491E-B766-6B368A1A0BF4}" destId="{F1FA0110-78D1-4EBF-978F-81D4F5122E7E}" srcOrd="1" destOrd="0" presId="urn:microsoft.com/office/officeart/2018/2/layout/IconCircleList"/>
    <dgm:cxn modelId="{F3608E58-ECA4-4486-8DE6-5B3CD8BA6B96}" type="presParOf" srcId="{5A271471-F90E-491E-B766-6B368A1A0BF4}" destId="{9126EB23-F48C-464C-A68E-A9B094203041}" srcOrd="2" destOrd="0" presId="urn:microsoft.com/office/officeart/2018/2/layout/IconCircleList"/>
    <dgm:cxn modelId="{D2E271AD-948B-4430-A27A-3A3B1DD3B372}" type="presParOf" srcId="{9126EB23-F48C-464C-A68E-A9B094203041}" destId="{AAAAD25F-A1CF-436D-B475-B8F353836CB6}" srcOrd="0" destOrd="0" presId="urn:microsoft.com/office/officeart/2018/2/layout/IconCircleList"/>
    <dgm:cxn modelId="{3E6E1E3D-09C9-4A9A-8AB4-B02A5D635EB0}" type="presParOf" srcId="{9126EB23-F48C-464C-A68E-A9B094203041}" destId="{58E48F5F-B475-42D2-AC40-E45F76F282E6}" srcOrd="1" destOrd="0" presId="urn:microsoft.com/office/officeart/2018/2/layout/IconCircleList"/>
    <dgm:cxn modelId="{949BF5DF-5E5A-49F0-BF06-5476A8033983}" type="presParOf" srcId="{9126EB23-F48C-464C-A68E-A9B094203041}" destId="{AA27225B-0685-4B9F-AE9F-BDCA370CA44D}" srcOrd="2" destOrd="0" presId="urn:microsoft.com/office/officeart/2018/2/layout/IconCircleList"/>
    <dgm:cxn modelId="{4E7D1B7F-093F-4568-B13B-82D18D56D5CE}" type="presParOf" srcId="{9126EB23-F48C-464C-A68E-A9B094203041}" destId="{515EAC2D-9C6B-41A7-B035-AC751E40DB2D}" srcOrd="3" destOrd="0" presId="urn:microsoft.com/office/officeart/2018/2/layout/IconCircleList"/>
    <dgm:cxn modelId="{3DD0FC51-A2B9-4BAB-9B44-F86D878D75BF}" type="presParOf" srcId="{5A271471-F90E-491E-B766-6B368A1A0BF4}" destId="{7F6C6440-A422-4281-9CC7-FB12B133F0F4}" srcOrd="3" destOrd="0" presId="urn:microsoft.com/office/officeart/2018/2/layout/IconCircleList"/>
    <dgm:cxn modelId="{4EBF53C5-FB14-45E0-BBEA-F9FB0BBDA499}" type="presParOf" srcId="{5A271471-F90E-491E-B766-6B368A1A0BF4}" destId="{5ECBE238-0D36-4209-91DD-EFF0C75A17F4}" srcOrd="4" destOrd="0" presId="urn:microsoft.com/office/officeart/2018/2/layout/IconCircleList"/>
    <dgm:cxn modelId="{1B7444EE-33E1-4145-999A-A018827A025D}" type="presParOf" srcId="{5ECBE238-0D36-4209-91DD-EFF0C75A17F4}" destId="{6103C9E6-1D68-4978-9C38-10D8A5CBA7A2}" srcOrd="0" destOrd="0" presId="urn:microsoft.com/office/officeart/2018/2/layout/IconCircleList"/>
    <dgm:cxn modelId="{30774AD1-5853-4AD4-B7C6-0F16014F07BC}" type="presParOf" srcId="{5ECBE238-0D36-4209-91DD-EFF0C75A17F4}" destId="{233BCD30-A3A9-4D20-AF3A-1434DC352F2C}" srcOrd="1" destOrd="0" presId="urn:microsoft.com/office/officeart/2018/2/layout/IconCircleList"/>
    <dgm:cxn modelId="{2353C14B-0D43-42CD-921B-1C9ADAE5C0EA}" type="presParOf" srcId="{5ECBE238-0D36-4209-91DD-EFF0C75A17F4}" destId="{CF35F359-F284-4415-9B0B-4A8E599B58D2}" srcOrd="2" destOrd="0" presId="urn:microsoft.com/office/officeart/2018/2/layout/IconCircleList"/>
    <dgm:cxn modelId="{542675D7-C627-49C1-A130-826E2ADD2037}" type="presParOf" srcId="{5ECBE238-0D36-4209-91DD-EFF0C75A17F4}" destId="{9173A6E9-DE00-43F1-A452-6C7F3767413E}" srcOrd="3" destOrd="0" presId="urn:microsoft.com/office/officeart/2018/2/layout/IconCircleList"/>
    <dgm:cxn modelId="{54AED1BE-1C49-4B30-9E57-6B8A4C29970E}" type="presParOf" srcId="{5A271471-F90E-491E-B766-6B368A1A0BF4}" destId="{7BDAB8D6-AB77-4850-B80A-9257D3A11444}" srcOrd="5" destOrd="0" presId="urn:microsoft.com/office/officeart/2018/2/layout/IconCircleList"/>
    <dgm:cxn modelId="{F54A30DB-B4B2-463E-BE3E-5F2E70193993}" type="presParOf" srcId="{5A271471-F90E-491E-B766-6B368A1A0BF4}" destId="{17BCF6EB-D640-4A19-B6F1-9322153B771E}" srcOrd="6" destOrd="0" presId="urn:microsoft.com/office/officeart/2018/2/layout/IconCircleList"/>
    <dgm:cxn modelId="{C5F039E0-CAA2-4EEF-AA5B-CCF92B175636}" type="presParOf" srcId="{17BCF6EB-D640-4A19-B6F1-9322153B771E}" destId="{102DB574-EE75-4F64-AE20-27DB9F47220A}" srcOrd="0" destOrd="0" presId="urn:microsoft.com/office/officeart/2018/2/layout/IconCircleList"/>
    <dgm:cxn modelId="{77C4E17E-A404-43F7-9B3B-119300638E95}" type="presParOf" srcId="{17BCF6EB-D640-4A19-B6F1-9322153B771E}" destId="{BCB23D84-BA22-4842-9EE2-F029CAD47BFC}" srcOrd="1" destOrd="0" presId="urn:microsoft.com/office/officeart/2018/2/layout/IconCircleList"/>
    <dgm:cxn modelId="{C7C46A60-0CCE-4D41-82E4-28ADE85727B4}" type="presParOf" srcId="{17BCF6EB-D640-4A19-B6F1-9322153B771E}" destId="{03F80CE9-838C-499A-8DF9-B0479E46BAAB}" srcOrd="2" destOrd="0" presId="urn:microsoft.com/office/officeart/2018/2/layout/IconCircleList"/>
    <dgm:cxn modelId="{F6039FC4-51E1-4183-9ADA-3672EFB922BA}" type="presParOf" srcId="{17BCF6EB-D640-4A19-B6F1-9322153B771E}" destId="{D1380389-370D-417E-9D94-263F59BA0BA1}" srcOrd="3" destOrd="0" presId="urn:microsoft.com/office/officeart/2018/2/layout/IconCircleList"/>
    <dgm:cxn modelId="{65E0B1CD-DCCE-4E48-82E3-4CCA2D4B0DD0}" type="presParOf" srcId="{5A271471-F90E-491E-B766-6B368A1A0BF4}" destId="{2097D8AA-4B37-4DA3-AC83-E27959ED31E7}" srcOrd="7" destOrd="0" presId="urn:microsoft.com/office/officeart/2018/2/layout/IconCircleList"/>
    <dgm:cxn modelId="{157F9CD4-2C77-4AC4-AEBB-ED68AA4501BB}" type="presParOf" srcId="{5A271471-F90E-491E-B766-6B368A1A0BF4}" destId="{4C509F4F-DBD4-453C-9479-13C27AF07BAE}" srcOrd="8" destOrd="0" presId="urn:microsoft.com/office/officeart/2018/2/layout/IconCircleList"/>
    <dgm:cxn modelId="{CA52FBFA-EF03-4EEF-9090-AFD4037F2EBB}" type="presParOf" srcId="{4C509F4F-DBD4-453C-9479-13C27AF07BAE}" destId="{37A602E2-9EA5-4586-ADD3-BC891213280E}" srcOrd="0" destOrd="0" presId="urn:microsoft.com/office/officeart/2018/2/layout/IconCircleList"/>
    <dgm:cxn modelId="{80A1E252-E2A5-43A1-B4A4-228BE9E96E9A}" type="presParOf" srcId="{4C509F4F-DBD4-453C-9479-13C27AF07BAE}" destId="{F56460E0-601F-4CE9-9451-7B9E442279B6}" srcOrd="1" destOrd="0" presId="urn:microsoft.com/office/officeart/2018/2/layout/IconCircleList"/>
    <dgm:cxn modelId="{47331E47-0925-4089-ACAD-8737A694415F}" type="presParOf" srcId="{4C509F4F-DBD4-453C-9479-13C27AF07BAE}" destId="{9015DA5C-A8A1-41DD-AE97-2428366F0B68}" srcOrd="2" destOrd="0" presId="urn:microsoft.com/office/officeart/2018/2/layout/IconCircleList"/>
    <dgm:cxn modelId="{3D685745-3CDB-4233-81CE-2824D3B762DF}" type="presParOf" srcId="{4C509F4F-DBD4-453C-9479-13C27AF07BAE}" destId="{A7635795-FDF0-4E8D-BF5F-FDC58E3BAFFD}"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0A5A50-F44C-4E28-878E-A093A8EF25C4}">
      <dsp:nvSpPr>
        <dsp:cNvPr id="0" name=""/>
        <dsp:cNvSpPr/>
      </dsp:nvSpPr>
      <dsp:spPr>
        <a:xfrm>
          <a:off x="251020" y="240214"/>
          <a:ext cx="1509048" cy="1509048"/>
        </a:xfrm>
        <a:prstGeom prst="rect">
          <a:avLst/>
        </a:prstGeom>
        <a:blipFill>
          <a:blip xmlns:r="http://schemas.openxmlformats.org/officeDocument/2006/relationships" r:embed="rId1">
            <a:duotone>
              <a:schemeClr val="accent3">
                <a:shade val="45000"/>
                <a:satMod val="135000"/>
              </a:schemeClr>
              <a:prstClr val="white"/>
            </a:duotone>
            <a:extLst>
              <a:ext uri="{96DAC541-7B7A-43D3-8B79-37D633B846F1}">
                <asvg:svgBlip xmlns:asvg="http://schemas.microsoft.com/office/drawing/2016/SVG/main" r:embed="rId2"/>
              </a:ext>
            </a:extLst>
          </a:blip>
          <a:srcRect/>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6ED8669-6C7F-4CDC-BB3B-8C1ABF45E4B7}">
      <dsp:nvSpPr>
        <dsp:cNvPr id="0" name=""/>
        <dsp:cNvSpPr/>
      </dsp:nvSpPr>
      <dsp:spPr>
        <a:xfrm>
          <a:off x="251020" y="2495873"/>
          <a:ext cx="4311566" cy="10115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66800">
            <a:lnSpc>
              <a:spcPct val="90000"/>
            </a:lnSpc>
            <a:spcBef>
              <a:spcPct val="0"/>
            </a:spcBef>
            <a:spcAft>
              <a:spcPct val="35000"/>
            </a:spcAft>
            <a:buNone/>
            <a:defRPr b="1"/>
          </a:pPr>
          <a:r>
            <a:rPr lang="en-US" sz="2400" kern="1200" dirty="0">
              <a:latin typeface="Calibri" panose="020F0502020204030204" pitchFamily="34" charset="0"/>
              <a:ea typeface="Calibri" panose="020F0502020204030204" pitchFamily="34" charset="0"/>
              <a:cs typeface="Calibri" panose="020F0502020204030204" pitchFamily="34" charset="0"/>
            </a:rPr>
            <a:t>Information collected about user and instrument actions over the course of an interview</a:t>
          </a:r>
        </a:p>
      </dsp:txBody>
      <dsp:txXfrm>
        <a:off x="251020" y="2495873"/>
        <a:ext cx="4311566" cy="1011511"/>
      </dsp:txXfrm>
    </dsp:sp>
    <dsp:sp modelId="{3F06CFBD-4D11-4DEB-AEA6-25A81022D0BA}">
      <dsp:nvSpPr>
        <dsp:cNvPr id="0" name=""/>
        <dsp:cNvSpPr/>
      </dsp:nvSpPr>
      <dsp:spPr>
        <a:xfrm>
          <a:off x="251020" y="3571113"/>
          <a:ext cx="4311566" cy="465122"/>
        </a:xfrm>
        <a:prstGeom prst="rect">
          <a:avLst/>
        </a:prstGeom>
        <a:noFill/>
        <a:ln>
          <a:noFill/>
        </a:ln>
        <a:effectLst/>
      </dsp:spPr>
      <dsp:style>
        <a:lnRef idx="0">
          <a:scrgbClr r="0" g="0" b="0"/>
        </a:lnRef>
        <a:fillRef idx="0">
          <a:scrgbClr r="0" g="0" b="0"/>
        </a:fillRef>
        <a:effectRef idx="0">
          <a:scrgbClr r="0" g="0" b="0"/>
        </a:effectRef>
        <a:fontRef idx="minor"/>
      </dsp:style>
    </dsp:sp>
    <dsp:sp modelId="{92BA1BE2-3402-4939-8AA5-FA2DCC665BF2}">
      <dsp:nvSpPr>
        <dsp:cNvPr id="0" name=""/>
        <dsp:cNvSpPr/>
      </dsp:nvSpPr>
      <dsp:spPr>
        <a:xfrm>
          <a:off x="6096742" y="0"/>
          <a:ext cx="1509048" cy="1509048"/>
        </a:xfrm>
        <a:prstGeom prst="rect">
          <a:avLst/>
        </a:prstGeom>
        <a:blipFill>
          <a:blip xmlns:r="http://schemas.openxmlformats.org/officeDocument/2006/relationships" r:embed="rId3">
            <a:duotone>
              <a:schemeClr val="accent4">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EB03E77-DA2C-48FF-A528-4438469BD5DE}">
      <dsp:nvSpPr>
        <dsp:cNvPr id="0" name=""/>
        <dsp:cNvSpPr/>
      </dsp:nvSpPr>
      <dsp:spPr>
        <a:xfrm>
          <a:off x="5276173" y="1478782"/>
          <a:ext cx="4311566" cy="10115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66800">
            <a:lnSpc>
              <a:spcPct val="90000"/>
            </a:lnSpc>
            <a:spcBef>
              <a:spcPct val="0"/>
            </a:spcBef>
            <a:spcAft>
              <a:spcPct val="35000"/>
            </a:spcAft>
            <a:buNone/>
            <a:defRPr b="1"/>
          </a:pPr>
          <a:r>
            <a:rPr lang="en-US" sz="2400" kern="1200" dirty="0">
              <a:latin typeface="Calibri" panose="020F0502020204030204" pitchFamily="34" charset="0"/>
              <a:ea typeface="Calibri" panose="020F0502020204030204" pitchFamily="34" charset="0"/>
              <a:cs typeface="Calibri" panose="020F0502020204030204" pitchFamily="34" charset="0"/>
            </a:rPr>
            <a:t>Provides information about behavior that can be useful for</a:t>
          </a:r>
          <a:r>
            <a:rPr lang="en-US" sz="2400" kern="1200" dirty="0">
              <a:solidFill>
                <a:schemeClr val="tx1"/>
              </a:solidFill>
              <a:latin typeface="Calibri" panose="020F0502020204030204" pitchFamily="34" charset="0"/>
              <a:ea typeface="Calibri" panose="020F0502020204030204" pitchFamily="34" charset="0"/>
              <a:cs typeface="Calibri" panose="020F0502020204030204" pitchFamily="34" charset="0"/>
            </a:rPr>
            <a:t>:</a:t>
          </a:r>
        </a:p>
      </dsp:txBody>
      <dsp:txXfrm>
        <a:off x="5276173" y="1478782"/>
        <a:ext cx="4311566" cy="1011511"/>
      </dsp:txXfrm>
    </dsp:sp>
    <dsp:sp modelId="{DACDA799-696E-4C3A-B2BD-CB4E90C6CB97}">
      <dsp:nvSpPr>
        <dsp:cNvPr id="0" name=""/>
        <dsp:cNvSpPr/>
      </dsp:nvSpPr>
      <dsp:spPr>
        <a:xfrm>
          <a:off x="5317111" y="2223134"/>
          <a:ext cx="5834972" cy="25253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90000"/>
            </a:lnSpc>
            <a:spcBef>
              <a:spcPct val="0"/>
            </a:spcBef>
            <a:spcAft>
              <a:spcPct val="35000"/>
            </a:spcAft>
            <a:buNone/>
          </a:pPr>
          <a:r>
            <a:rPr lang="en-US" sz="2000" kern="1200" dirty="0">
              <a:latin typeface="Calibri" panose="020F0502020204030204" pitchFamily="34" charset="0"/>
              <a:ea typeface="Calibri" panose="020F0502020204030204" pitchFamily="34" charset="0"/>
              <a:cs typeface="Calibri" panose="020F0502020204030204" pitchFamily="34" charset="0"/>
            </a:rPr>
            <a:t>Monitoring surveys</a:t>
          </a:r>
        </a:p>
        <a:p>
          <a:pPr marL="0" lvl="0" indent="0" algn="l" defTabSz="889000">
            <a:lnSpc>
              <a:spcPct val="90000"/>
            </a:lnSpc>
            <a:spcBef>
              <a:spcPct val="0"/>
            </a:spcBef>
            <a:spcAft>
              <a:spcPct val="35000"/>
            </a:spcAft>
            <a:buNone/>
          </a:pPr>
          <a:r>
            <a:rPr lang="en-US" sz="2000" kern="1200" dirty="0">
              <a:latin typeface="Calibri" panose="020F0502020204030204" pitchFamily="34" charset="0"/>
              <a:ea typeface="Calibri" panose="020F0502020204030204" pitchFamily="34" charset="0"/>
              <a:cs typeface="Calibri" panose="020F0502020204030204" pitchFamily="34" charset="0"/>
            </a:rPr>
            <a:t>Making decisions about when to attempt other modes</a:t>
          </a:r>
        </a:p>
        <a:p>
          <a:pPr marL="0" lvl="0" indent="0" algn="l" defTabSz="889000">
            <a:lnSpc>
              <a:spcPct val="90000"/>
            </a:lnSpc>
            <a:spcBef>
              <a:spcPct val="0"/>
            </a:spcBef>
            <a:spcAft>
              <a:spcPct val="35000"/>
            </a:spcAft>
            <a:buNone/>
          </a:pPr>
          <a:r>
            <a:rPr lang="en-US" sz="2000" kern="1200" dirty="0">
              <a:latin typeface="Calibri" panose="020F0502020204030204" pitchFamily="34" charset="0"/>
              <a:ea typeface="Calibri" panose="020F0502020204030204" pitchFamily="34" charset="0"/>
              <a:cs typeface="Calibri" panose="020F0502020204030204" pitchFamily="34" charset="0"/>
            </a:rPr>
            <a:t>Targeting problem sections or questions</a:t>
          </a:r>
        </a:p>
        <a:p>
          <a:pPr marL="0" lvl="0" indent="0" algn="l" defTabSz="889000">
            <a:lnSpc>
              <a:spcPct val="90000"/>
            </a:lnSpc>
            <a:spcBef>
              <a:spcPct val="0"/>
            </a:spcBef>
            <a:spcAft>
              <a:spcPct val="35000"/>
            </a:spcAft>
            <a:buNone/>
          </a:pPr>
          <a:r>
            <a:rPr lang="en-US" sz="2000" kern="1200" dirty="0">
              <a:latin typeface="Calibri" panose="020F0502020204030204" pitchFamily="34" charset="0"/>
              <a:ea typeface="Calibri" panose="020F0502020204030204" pitchFamily="34" charset="0"/>
              <a:cs typeface="Calibri" panose="020F0502020204030204" pitchFamily="34" charset="0"/>
            </a:rPr>
            <a:t>Understanding user behavior</a:t>
          </a:r>
        </a:p>
        <a:p>
          <a:pPr marL="0" lvl="0" indent="0" algn="l" defTabSz="889000">
            <a:lnSpc>
              <a:spcPct val="90000"/>
            </a:lnSpc>
            <a:spcBef>
              <a:spcPct val="0"/>
            </a:spcBef>
            <a:spcAft>
              <a:spcPct val="35000"/>
            </a:spcAft>
            <a:buNone/>
          </a:pPr>
          <a:r>
            <a:rPr lang="en-US" sz="2000" kern="1200" dirty="0">
              <a:latin typeface="Calibri" panose="020F0502020204030204" pitchFamily="34" charset="0"/>
              <a:ea typeface="Calibri" panose="020F0502020204030204" pitchFamily="34" charset="0"/>
              <a:cs typeface="Calibri" panose="020F0502020204030204" pitchFamily="34" charset="0"/>
            </a:rPr>
            <a:t>Improving surveys</a:t>
          </a:r>
        </a:p>
        <a:p>
          <a:pPr marL="0" lvl="0" indent="0" algn="l" defTabSz="889000">
            <a:lnSpc>
              <a:spcPct val="90000"/>
            </a:lnSpc>
            <a:spcBef>
              <a:spcPct val="0"/>
            </a:spcBef>
            <a:spcAft>
              <a:spcPct val="35000"/>
            </a:spcAft>
            <a:buNone/>
          </a:pPr>
          <a:r>
            <a:rPr lang="en-US" sz="2000" kern="1200" dirty="0">
              <a:latin typeface="Calibri" panose="020F0502020204030204" pitchFamily="34" charset="0"/>
              <a:ea typeface="Calibri" panose="020F0502020204030204" pitchFamily="34" charset="0"/>
              <a:cs typeface="Calibri" panose="020F0502020204030204" pitchFamily="34" charset="0"/>
            </a:rPr>
            <a:t>Identifying fraud</a:t>
          </a:r>
        </a:p>
        <a:p>
          <a:pPr marL="0" lvl="0" indent="0" algn="l" defTabSz="889000">
            <a:lnSpc>
              <a:spcPct val="90000"/>
            </a:lnSpc>
            <a:spcBef>
              <a:spcPct val="0"/>
            </a:spcBef>
            <a:spcAft>
              <a:spcPct val="35000"/>
            </a:spcAft>
            <a:buNone/>
          </a:pPr>
          <a:r>
            <a:rPr lang="en-US" sz="2000" kern="1200" dirty="0">
              <a:latin typeface="Calibri" panose="020F0502020204030204" pitchFamily="34" charset="0"/>
              <a:ea typeface="Calibri" panose="020F0502020204030204" pitchFamily="34" charset="0"/>
              <a:cs typeface="Calibri" panose="020F0502020204030204" pitchFamily="34" charset="0"/>
            </a:rPr>
            <a:t>Other uses</a:t>
          </a:r>
        </a:p>
      </dsp:txBody>
      <dsp:txXfrm>
        <a:off x="5317111" y="2223134"/>
        <a:ext cx="5834972" cy="25253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8AF61E-AB95-478B-8609-F2841B43EBBF}">
      <dsp:nvSpPr>
        <dsp:cNvPr id="0" name=""/>
        <dsp:cNvSpPr/>
      </dsp:nvSpPr>
      <dsp:spPr>
        <a:xfrm>
          <a:off x="0" y="7642"/>
          <a:ext cx="10515600" cy="642556"/>
        </a:xfrm>
        <a:prstGeom prst="roundRect">
          <a:avLst>
            <a:gd name="adj" fmla="val 10000"/>
          </a:avLst>
        </a:prstGeom>
        <a:solidFill>
          <a:schemeClr val="accent3"/>
        </a:solidFill>
        <a:ln>
          <a:noFill/>
        </a:ln>
        <a:effectLst/>
      </dsp:spPr>
      <dsp:style>
        <a:lnRef idx="0">
          <a:scrgbClr r="0" g="0" b="0"/>
        </a:lnRef>
        <a:fillRef idx="1">
          <a:scrgbClr r="0" g="0" b="0"/>
        </a:fillRef>
        <a:effectRef idx="0">
          <a:scrgbClr r="0" g="0" b="0"/>
        </a:effectRef>
        <a:fontRef idx="minor"/>
      </dsp:style>
    </dsp:sp>
    <dsp:sp modelId="{0E66F4C3-4779-47F0-9103-6A0964BB08DA}">
      <dsp:nvSpPr>
        <dsp:cNvPr id="0" name=""/>
        <dsp:cNvSpPr/>
      </dsp:nvSpPr>
      <dsp:spPr>
        <a:xfrm>
          <a:off x="194373" y="152217"/>
          <a:ext cx="353751" cy="35340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920E37A-5BE5-422A-9762-CF6598E877EA}">
      <dsp:nvSpPr>
        <dsp:cNvPr id="0" name=""/>
        <dsp:cNvSpPr/>
      </dsp:nvSpPr>
      <dsp:spPr>
        <a:xfrm>
          <a:off x="742498" y="7642"/>
          <a:ext cx="9728113" cy="722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504" tIns="76504" rIns="76504" bIns="76504" numCol="1" spcCol="1270" anchor="ctr" anchorCtr="0">
          <a:noAutofit/>
        </a:bodyPr>
        <a:lstStyle/>
        <a:p>
          <a:pPr marL="0" lvl="0" indent="0" algn="l" defTabSz="889000">
            <a:lnSpc>
              <a:spcPct val="90000"/>
            </a:lnSpc>
            <a:spcBef>
              <a:spcPct val="0"/>
            </a:spcBef>
            <a:spcAft>
              <a:spcPct val="35000"/>
            </a:spcAft>
            <a:buNone/>
          </a:pPr>
          <a:r>
            <a:rPr lang="en-US" sz="2000" kern="1200" dirty="0">
              <a:latin typeface="Calibri" panose="020F0502020204030204" pitchFamily="34" charset="0"/>
              <a:ea typeface="Calibri" panose="020F0502020204030204" pitchFamily="34" charset="0"/>
              <a:cs typeface="Calibri" panose="020F0502020204030204" pitchFamily="34" charset="0"/>
            </a:rPr>
            <a:t>Complex, Non-Standard Data</a:t>
          </a:r>
        </a:p>
      </dsp:txBody>
      <dsp:txXfrm>
        <a:off x="742498" y="7642"/>
        <a:ext cx="9728113" cy="722876"/>
      </dsp:txXfrm>
    </dsp:sp>
    <dsp:sp modelId="{75E298F7-DD2E-4239-9AA2-EAC834908481}">
      <dsp:nvSpPr>
        <dsp:cNvPr id="0" name=""/>
        <dsp:cNvSpPr/>
      </dsp:nvSpPr>
      <dsp:spPr>
        <a:xfrm>
          <a:off x="0" y="911237"/>
          <a:ext cx="10515600" cy="642556"/>
        </a:xfrm>
        <a:prstGeom prst="roundRect">
          <a:avLst>
            <a:gd name="adj" fmla="val 10000"/>
          </a:avLst>
        </a:prstGeom>
        <a:solidFill>
          <a:schemeClr val="accent5"/>
        </a:solidFill>
        <a:ln>
          <a:noFill/>
        </a:ln>
        <a:effectLst/>
      </dsp:spPr>
      <dsp:style>
        <a:lnRef idx="0">
          <a:scrgbClr r="0" g="0" b="0"/>
        </a:lnRef>
        <a:fillRef idx="1">
          <a:scrgbClr r="0" g="0" b="0"/>
        </a:fillRef>
        <a:effectRef idx="0">
          <a:scrgbClr r="0" g="0" b="0"/>
        </a:effectRef>
        <a:fontRef idx="minor"/>
      </dsp:style>
    </dsp:sp>
    <dsp:sp modelId="{0811F4B9-481C-4E7B-9E6A-EC068A4ECE49}">
      <dsp:nvSpPr>
        <dsp:cNvPr id="0" name=""/>
        <dsp:cNvSpPr/>
      </dsp:nvSpPr>
      <dsp:spPr>
        <a:xfrm>
          <a:off x="194373" y="1055813"/>
          <a:ext cx="353751" cy="35340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E8D7B84-40C2-4A0A-A5C7-D944F1E80908}">
      <dsp:nvSpPr>
        <dsp:cNvPr id="0" name=""/>
        <dsp:cNvSpPr/>
      </dsp:nvSpPr>
      <dsp:spPr>
        <a:xfrm>
          <a:off x="742498" y="911237"/>
          <a:ext cx="9728113" cy="722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504" tIns="76504" rIns="76504" bIns="76504" numCol="1" spcCol="1270" anchor="ctr" anchorCtr="0">
          <a:noAutofit/>
        </a:bodyPr>
        <a:lstStyle/>
        <a:p>
          <a:pPr marL="0" lvl="0" indent="0" algn="l" defTabSz="889000">
            <a:lnSpc>
              <a:spcPct val="90000"/>
            </a:lnSpc>
            <a:spcBef>
              <a:spcPct val="0"/>
            </a:spcBef>
            <a:spcAft>
              <a:spcPct val="35000"/>
            </a:spcAft>
            <a:buNone/>
          </a:pPr>
          <a:r>
            <a:rPr lang="en-US" sz="2000" kern="1200" dirty="0">
              <a:latin typeface="Calibri" panose="020F0502020204030204" pitchFamily="34" charset="0"/>
              <a:ea typeface="Calibri" panose="020F0502020204030204" pitchFamily="34" charset="0"/>
              <a:cs typeface="Calibri" panose="020F0502020204030204" pitchFamily="34" charset="0"/>
            </a:rPr>
            <a:t>Multiple systems and formats with varying information availability</a:t>
          </a:r>
        </a:p>
      </dsp:txBody>
      <dsp:txXfrm>
        <a:off x="742498" y="911237"/>
        <a:ext cx="9728113" cy="722876"/>
      </dsp:txXfrm>
    </dsp:sp>
    <dsp:sp modelId="{C4D01BA4-4037-4784-9D5E-F05AA87CCF7F}">
      <dsp:nvSpPr>
        <dsp:cNvPr id="0" name=""/>
        <dsp:cNvSpPr/>
      </dsp:nvSpPr>
      <dsp:spPr>
        <a:xfrm>
          <a:off x="0" y="1814833"/>
          <a:ext cx="10515600" cy="642556"/>
        </a:xfrm>
        <a:prstGeom prst="roundRect">
          <a:avLst>
            <a:gd name="adj" fmla="val 10000"/>
          </a:avLst>
        </a:prstGeom>
        <a:solidFill>
          <a:schemeClr val="accent2"/>
        </a:solidFill>
        <a:ln>
          <a:noFill/>
        </a:ln>
        <a:effectLst/>
      </dsp:spPr>
      <dsp:style>
        <a:lnRef idx="0">
          <a:scrgbClr r="0" g="0" b="0"/>
        </a:lnRef>
        <a:fillRef idx="1">
          <a:scrgbClr r="0" g="0" b="0"/>
        </a:fillRef>
        <a:effectRef idx="0">
          <a:scrgbClr r="0" g="0" b="0"/>
        </a:effectRef>
        <a:fontRef idx="minor"/>
      </dsp:style>
    </dsp:sp>
    <dsp:sp modelId="{58AC22E0-6D38-4FDC-AEC1-D6272F2A928E}">
      <dsp:nvSpPr>
        <dsp:cNvPr id="0" name=""/>
        <dsp:cNvSpPr/>
      </dsp:nvSpPr>
      <dsp:spPr>
        <a:xfrm>
          <a:off x="194373" y="1959409"/>
          <a:ext cx="353751" cy="35340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32CA398-5A24-40A0-BE89-63BD2A19816D}">
      <dsp:nvSpPr>
        <dsp:cNvPr id="0" name=""/>
        <dsp:cNvSpPr/>
      </dsp:nvSpPr>
      <dsp:spPr>
        <a:xfrm>
          <a:off x="742498" y="1814833"/>
          <a:ext cx="9728113" cy="722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504" tIns="76504" rIns="76504" bIns="76504" numCol="1" spcCol="1270" anchor="ctr" anchorCtr="0">
          <a:noAutofit/>
        </a:bodyPr>
        <a:lstStyle/>
        <a:p>
          <a:pPr marL="0" lvl="0" indent="0" algn="l" defTabSz="889000">
            <a:lnSpc>
              <a:spcPct val="90000"/>
            </a:lnSpc>
            <a:spcBef>
              <a:spcPct val="0"/>
            </a:spcBef>
            <a:spcAft>
              <a:spcPct val="35000"/>
            </a:spcAft>
            <a:buNone/>
          </a:pPr>
          <a:r>
            <a:rPr lang="en-US" sz="2000" kern="1200" dirty="0" err="1">
              <a:latin typeface="Calibri" panose="020F0502020204030204" pitchFamily="34" charset="0"/>
              <a:ea typeface="Calibri" panose="020F0502020204030204" pitchFamily="34" charset="0"/>
              <a:cs typeface="Calibri" panose="020F0502020204030204" pitchFamily="34" charset="0"/>
            </a:rPr>
            <a:t>Paradata</a:t>
          </a:r>
          <a:r>
            <a:rPr lang="en-US" sz="2000" kern="1200" dirty="0">
              <a:latin typeface="Calibri" panose="020F0502020204030204" pitchFamily="34" charset="0"/>
              <a:ea typeface="Calibri" panose="020F0502020204030204" pitchFamily="34" charset="0"/>
              <a:cs typeface="Calibri" panose="020F0502020204030204" pitchFamily="34" charset="0"/>
            </a:rPr>
            <a:t> analysis can be time and resource intensive</a:t>
          </a:r>
        </a:p>
      </dsp:txBody>
      <dsp:txXfrm>
        <a:off x="742498" y="1814833"/>
        <a:ext cx="9728113" cy="722876"/>
      </dsp:txXfrm>
    </dsp:sp>
    <dsp:sp modelId="{92A58249-7127-4F2D-8684-6C22BEB381F1}">
      <dsp:nvSpPr>
        <dsp:cNvPr id="0" name=""/>
        <dsp:cNvSpPr/>
      </dsp:nvSpPr>
      <dsp:spPr>
        <a:xfrm>
          <a:off x="0" y="2718429"/>
          <a:ext cx="10515600" cy="642556"/>
        </a:xfrm>
        <a:prstGeom prst="roundRect">
          <a:avLst>
            <a:gd name="adj" fmla="val 10000"/>
          </a:avLst>
        </a:prstGeom>
        <a:solidFill>
          <a:schemeClr val="accent4"/>
        </a:solidFill>
        <a:ln>
          <a:noFill/>
        </a:ln>
        <a:effectLst/>
      </dsp:spPr>
      <dsp:style>
        <a:lnRef idx="0">
          <a:scrgbClr r="0" g="0" b="0"/>
        </a:lnRef>
        <a:fillRef idx="1">
          <a:scrgbClr r="0" g="0" b="0"/>
        </a:fillRef>
        <a:effectRef idx="0">
          <a:scrgbClr r="0" g="0" b="0"/>
        </a:effectRef>
        <a:fontRef idx="minor"/>
      </dsp:style>
    </dsp:sp>
    <dsp:sp modelId="{ED7AD7A2-DD74-4E9F-B1F3-FD6A0AFF17E3}">
      <dsp:nvSpPr>
        <dsp:cNvPr id="0" name=""/>
        <dsp:cNvSpPr/>
      </dsp:nvSpPr>
      <dsp:spPr>
        <a:xfrm>
          <a:off x="194373" y="2863004"/>
          <a:ext cx="353751" cy="353406"/>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DE5A9D8-A651-4CF0-89E3-B62ECC473B23}">
      <dsp:nvSpPr>
        <dsp:cNvPr id="0" name=""/>
        <dsp:cNvSpPr/>
      </dsp:nvSpPr>
      <dsp:spPr>
        <a:xfrm>
          <a:off x="730581" y="2850780"/>
          <a:ext cx="9736965" cy="722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504" tIns="76504" rIns="76504" bIns="76504" numCol="1" spcCol="1270" anchor="ctr" anchorCtr="0">
          <a:noAutofit/>
        </a:bodyPr>
        <a:lstStyle/>
        <a:p>
          <a:pPr marL="0" lvl="0" indent="0" algn="l" defTabSz="889000">
            <a:lnSpc>
              <a:spcPct val="90000"/>
            </a:lnSpc>
            <a:spcBef>
              <a:spcPct val="0"/>
            </a:spcBef>
            <a:spcAft>
              <a:spcPct val="35000"/>
            </a:spcAft>
            <a:buNone/>
          </a:pPr>
          <a:r>
            <a:rPr lang="en-US" sz="2000" kern="1200" dirty="0">
              <a:latin typeface="Calibri" panose="020F0502020204030204" pitchFamily="34" charset="0"/>
              <a:ea typeface="Calibri" panose="020F0502020204030204" pitchFamily="34" charset="0"/>
              <a:cs typeface="Calibri" panose="020F0502020204030204" pitchFamily="34" charset="0"/>
            </a:rPr>
            <a:t>Analysis by individual survey programs create redundancy and inconsistent metrics</a:t>
          </a:r>
        </a:p>
        <a:p>
          <a:pPr marL="0" lvl="0" indent="0" algn="l" defTabSz="889000">
            <a:lnSpc>
              <a:spcPct val="90000"/>
            </a:lnSpc>
            <a:spcBef>
              <a:spcPct val="0"/>
            </a:spcBef>
            <a:spcAft>
              <a:spcPct val="35000"/>
            </a:spcAft>
            <a:buNone/>
          </a:pPr>
          <a:r>
            <a:rPr lang="en-US" sz="1700" kern="1200" dirty="0"/>
            <a:t> </a:t>
          </a:r>
        </a:p>
      </dsp:txBody>
      <dsp:txXfrm>
        <a:off x="730581" y="2850780"/>
        <a:ext cx="9736965" cy="722876"/>
      </dsp:txXfrm>
    </dsp:sp>
    <dsp:sp modelId="{F13F164A-C256-46DB-B29A-4E71C207E566}">
      <dsp:nvSpPr>
        <dsp:cNvPr id="0" name=""/>
        <dsp:cNvSpPr/>
      </dsp:nvSpPr>
      <dsp:spPr>
        <a:xfrm>
          <a:off x="0" y="3666143"/>
          <a:ext cx="10515600" cy="642556"/>
        </a:xfrm>
        <a:prstGeom prst="roundRect">
          <a:avLst>
            <a:gd name="adj" fmla="val 10000"/>
          </a:avLst>
        </a:prstGeom>
        <a:solidFill>
          <a:schemeClr val="accent1"/>
        </a:solidFill>
        <a:ln>
          <a:noFill/>
        </a:ln>
        <a:effectLst/>
      </dsp:spPr>
      <dsp:style>
        <a:lnRef idx="0">
          <a:scrgbClr r="0" g="0" b="0"/>
        </a:lnRef>
        <a:fillRef idx="1">
          <a:scrgbClr r="0" g="0" b="0"/>
        </a:fillRef>
        <a:effectRef idx="0">
          <a:scrgbClr r="0" g="0" b="0"/>
        </a:effectRef>
        <a:fontRef idx="minor"/>
      </dsp:style>
    </dsp:sp>
    <dsp:sp modelId="{0C8DD35B-D914-4D2B-AC22-4E0701129A48}">
      <dsp:nvSpPr>
        <dsp:cNvPr id="0" name=""/>
        <dsp:cNvSpPr/>
      </dsp:nvSpPr>
      <dsp:spPr>
        <a:xfrm>
          <a:off x="194373" y="3766600"/>
          <a:ext cx="353751" cy="353406"/>
        </a:xfrm>
        <a:prstGeom prst="rect">
          <a:avLst/>
        </a:prstGeom>
        <a:blipFill>
          <a:blip xmlns:r="http://schemas.openxmlformats.org/officeDocument/2006/relationships" r:embed="rId9">
            <a:alphaModFix/>
            <a:extLst>
              <a:ext uri="{96DAC541-7B7A-43D3-8B79-37D633B846F1}">
                <asvg:svgBlip xmlns:asvg="http://schemas.microsoft.com/office/drawing/2016/SVG/main" r:embed="rId10"/>
              </a:ext>
            </a:extLst>
          </a:blip>
          <a:srcRect/>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C5BCB61-441A-4874-BEE4-0E97AC41A00D}">
      <dsp:nvSpPr>
        <dsp:cNvPr id="0" name=""/>
        <dsp:cNvSpPr/>
      </dsp:nvSpPr>
      <dsp:spPr>
        <a:xfrm>
          <a:off x="742498" y="3622025"/>
          <a:ext cx="9728113" cy="722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504" tIns="76504" rIns="76504" bIns="76504" numCol="1" spcCol="1270" anchor="ctr" anchorCtr="0">
          <a:noAutofit/>
        </a:bodyPr>
        <a:lstStyle/>
        <a:p>
          <a:pPr marL="0" lvl="0" indent="0" algn="l" defTabSz="844550">
            <a:lnSpc>
              <a:spcPct val="90000"/>
            </a:lnSpc>
            <a:spcBef>
              <a:spcPct val="0"/>
            </a:spcBef>
            <a:spcAft>
              <a:spcPct val="35000"/>
            </a:spcAft>
            <a:buNone/>
          </a:pPr>
          <a:r>
            <a:rPr lang="en-US" sz="1900" b="1" kern="1200" dirty="0">
              <a:latin typeface="Calibri" panose="020F0502020204030204" pitchFamily="34" charset="0"/>
              <a:ea typeface="Calibri" panose="020F0502020204030204" pitchFamily="34" charset="0"/>
              <a:cs typeface="Calibri" panose="020F0502020204030204" pitchFamily="34" charset="0"/>
            </a:rPr>
            <a:t>Current</a:t>
          </a:r>
          <a:r>
            <a:rPr lang="en-US" sz="2000" b="1" kern="1200" dirty="0">
              <a:latin typeface="Calibri" panose="020F0502020204030204" pitchFamily="34" charset="0"/>
              <a:ea typeface="Calibri" panose="020F0502020204030204" pitchFamily="34" charset="0"/>
              <a:cs typeface="Calibri" panose="020F0502020204030204" pitchFamily="34" charset="0"/>
            </a:rPr>
            <a:t>ly no universal </a:t>
          </a:r>
          <a:r>
            <a:rPr lang="en-US" sz="2000" b="1" kern="1200" dirty="0" err="1">
              <a:latin typeface="Calibri" panose="020F0502020204030204" pitchFamily="34" charset="0"/>
              <a:ea typeface="Calibri" panose="020F0502020204030204" pitchFamily="34" charset="0"/>
              <a:cs typeface="Calibri" panose="020F0502020204030204" pitchFamily="34" charset="0"/>
            </a:rPr>
            <a:t>paradata</a:t>
          </a:r>
          <a:r>
            <a:rPr lang="en-US" sz="2000" b="1" kern="1200" dirty="0">
              <a:latin typeface="Calibri" panose="020F0502020204030204" pitchFamily="34" charset="0"/>
              <a:ea typeface="Calibri" panose="020F0502020204030204" pitchFamily="34" charset="0"/>
              <a:cs typeface="Calibri" panose="020F0502020204030204" pitchFamily="34" charset="0"/>
            </a:rPr>
            <a:t> analysis standards exist </a:t>
          </a:r>
        </a:p>
      </dsp:txBody>
      <dsp:txXfrm>
        <a:off x="742498" y="3622025"/>
        <a:ext cx="9728113" cy="72287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9C0A13-6CED-4B1D-89B1-0693B4454689}">
      <dsp:nvSpPr>
        <dsp:cNvPr id="0" name=""/>
        <dsp:cNvSpPr/>
      </dsp:nvSpPr>
      <dsp:spPr>
        <a:xfrm>
          <a:off x="590384" y="527278"/>
          <a:ext cx="810000" cy="81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1095EB7-872E-40F7-AACE-2956A29C4E83}">
      <dsp:nvSpPr>
        <dsp:cNvPr id="0" name=""/>
        <dsp:cNvSpPr/>
      </dsp:nvSpPr>
      <dsp:spPr>
        <a:xfrm>
          <a:off x="95384" y="1632938"/>
          <a:ext cx="1800000" cy="8649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en-US" sz="2400" kern="1200" dirty="0">
              <a:latin typeface="Calibri" panose="020F0502020204030204" pitchFamily="34" charset="0"/>
              <a:ea typeface="Calibri" panose="020F0502020204030204" pitchFamily="34" charset="0"/>
              <a:cs typeface="Calibri" panose="020F0502020204030204" pitchFamily="34" charset="0"/>
            </a:rPr>
            <a:t>Survey Sponsors grapple with understanding their paradata</a:t>
          </a:r>
        </a:p>
      </dsp:txBody>
      <dsp:txXfrm>
        <a:off x="95384" y="1632938"/>
        <a:ext cx="1800000" cy="864911"/>
      </dsp:txXfrm>
    </dsp:sp>
    <dsp:sp modelId="{86D34CAD-05D7-4475-881B-BBACA005BD69}">
      <dsp:nvSpPr>
        <dsp:cNvPr id="0" name=""/>
        <dsp:cNvSpPr/>
      </dsp:nvSpPr>
      <dsp:spPr>
        <a:xfrm>
          <a:off x="2917496" y="527278"/>
          <a:ext cx="810000" cy="81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87C465D-2C1E-4C42-834B-1370B341A049}">
      <dsp:nvSpPr>
        <dsp:cNvPr id="0" name=""/>
        <dsp:cNvSpPr/>
      </dsp:nvSpPr>
      <dsp:spPr>
        <a:xfrm>
          <a:off x="2210384" y="1632938"/>
          <a:ext cx="2224223" cy="8649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en-US" sz="2400" kern="1200" dirty="0">
              <a:latin typeface="Calibri" panose="020F0502020204030204" pitchFamily="34" charset="0"/>
              <a:ea typeface="Calibri" panose="020F0502020204030204" pitchFamily="34" charset="0"/>
              <a:cs typeface="Calibri" panose="020F0502020204030204" pitchFamily="34" charset="0"/>
            </a:rPr>
            <a:t>Lack of standardization makes sharing analysis and metrics with other parts of the organization, academia and other agencies more difficult</a:t>
          </a:r>
        </a:p>
      </dsp:txBody>
      <dsp:txXfrm>
        <a:off x="2210384" y="1632938"/>
        <a:ext cx="2224223" cy="864911"/>
      </dsp:txXfrm>
    </dsp:sp>
    <dsp:sp modelId="{AD76B10D-17E6-450A-BCFD-80628D1D823A}">
      <dsp:nvSpPr>
        <dsp:cNvPr id="0" name=""/>
        <dsp:cNvSpPr/>
      </dsp:nvSpPr>
      <dsp:spPr>
        <a:xfrm>
          <a:off x="5616299" y="527278"/>
          <a:ext cx="810000" cy="810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7E217FF-9D5F-4311-A13F-0DB01A3017D4}">
      <dsp:nvSpPr>
        <dsp:cNvPr id="0" name=""/>
        <dsp:cNvSpPr/>
      </dsp:nvSpPr>
      <dsp:spPr>
        <a:xfrm>
          <a:off x="4749608" y="1632938"/>
          <a:ext cx="2543382" cy="8649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en-US" sz="2400" kern="1200" dirty="0">
              <a:latin typeface="Calibri" panose="020F0502020204030204" pitchFamily="34" charset="0"/>
              <a:ea typeface="Calibri" panose="020F0502020204030204" pitchFamily="34" charset="0"/>
              <a:cs typeface="Calibri" panose="020F0502020204030204" pitchFamily="34" charset="0"/>
            </a:rPr>
            <a:t>Emerging Technologies and Advanced Methods UN group has a subgroup for paradata that has prioritized understanding paradata capabilities and creating standard metrics, models and definitions </a:t>
          </a:r>
        </a:p>
      </dsp:txBody>
      <dsp:txXfrm>
        <a:off x="4749608" y="1632938"/>
        <a:ext cx="2543382" cy="86491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CDCC1D-33E2-43FE-BCB1-7D60F2B297F3}">
      <dsp:nvSpPr>
        <dsp:cNvPr id="0" name=""/>
        <dsp:cNvSpPr/>
      </dsp:nvSpPr>
      <dsp:spPr>
        <a:xfrm>
          <a:off x="0" y="0"/>
          <a:ext cx="6900512"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AF9B8CA-A14D-4D21-AA3D-E48F6B619FD7}">
      <dsp:nvSpPr>
        <dsp:cNvPr id="0" name=""/>
        <dsp:cNvSpPr/>
      </dsp:nvSpPr>
      <dsp:spPr>
        <a:xfrm>
          <a:off x="0" y="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latin typeface="Calibri" panose="020F0502020204030204" pitchFamily="34" charset="0"/>
              <a:ea typeface="Calibri" panose="020F0502020204030204" pitchFamily="34" charset="0"/>
              <a:cs typeface="Calibri" panose="020F0502020204030204" pitchFamily="34" charset="0"/>
            </a:rPr>
            <a:t>Development of a new system for conducting all surveys</a:t>
          </a:r>
        </a:p>
      </dsp:txBody>
      <dsp:txXfrm>
        <a:off x="0" y="0"/>
        <a:ext cx="6900512" cy="1384035"/>
      </dsp:txXfrm>
    </dsp:sp>
    <dsp:sp modelId="{BCC14CB4-4CE8-49B4-ACB0-E4064FD884A3}">
      <dsp:nvSpPr>
        <dsp:cNvPr id="0" name=""/>
        <dsp:cNvSpPr/>
      </dsp:nvSpPr>
      <dsp:spPr>
        <a:xfrm>
          <a:off x="0" y="1384035"/>
          <a:ext cx="6900512" cy="0"/>
        </a:xfrm>
        <a:prstGeom prst="line">
          <a:avLst/>
        </a:prstGeom>
        <a:gradFill rotWithShape="0">
          <a:gsLst>
            <a:gs pos="0">
              <a:schemeClr val="accent2">
                <a:hueOff val="-3022401"/>
                <a:satOff val="1745"/>
                <a:lumOff val="-3202"/>
                <a:alphaOff val="0"/>
                <a:satMod val="103000"/>
                <a:lumMod val="102000"/>
                <a:tint val="94000"/>
              </a:schemeClr>
            </a:gs>
            <a:gs pos="50000">
              <a:schemeClr val="accent2">
                <a:hueOff val="-3022401"/>
                <a:satOff val="1745"/>
                <a:lumOff val="-3202"/>
                <a:alphaOff val="0"/>
                <a:satMod val="110000"/>
                <a:lumMod val="100000"/>
                <a:shade val="100000"/>
              </a:schemeClr>
            </a:gs>
            <a:gs pos="100000">
              <a:schemeClr val="accent2">
                <a:hueOff val="-3022401"/>
                <a:satOff val="1745"/>
                <a:lumOff val="-3202"/>
                <a:alphaOff val="0"/>
                <a:lumMod val="99000"/>
                <a:satMod val="120000"/>
                <a:shade val="78000"/>
              </a:schemeClr>
            </a:gs>
          </a:gsLst>
          <a:lin ang="5400000" scaled="0"/>
        </a:gradFill>
        <a:ln w="12700" cap="flat" cmpd="sng" algn="ctr">
          <a:solidFill>
            <a:schemeClr val="accent2">
              <a:hueOff val="-3022401"/>
              <a:satOff val="1745"/>
              <a:lumOff val="-3202"/>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59066F95-3B43-44E0-B24B-52B94E7634F6}">
      <dsp:nvSpPr>
        <dsp:cNvPr id="0" name=""/>
        <dsp:cNvSpPr/>
      </dsp:nvSpPr>
      <dsp:spPr>
        <a:xfrm>
          <a:off x="0" y="138403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latin typeface="Calibri" panose="020F0502020204030204" pitchFamily="34" charset="0"/>
              <a:ea typeface="Calibri" panose="020F0502020204030204" pitchFamily="34" charset="0"/>
              <a:cs typeface="Calibri" panose="020F0502020204030204" pitchFamily="34" charset="0"/>
            </a:rPr>
            <a:t>All survey activities will be consolidated into a unified system, including paradata </a:t>
          </a:r>
        </a:p>
      </dsp:txBody>
      <dsp:txXfrm>
        <a:off x="0" y="1384035"/>
        <a:ext cx="6900512" cy="1384035"/>
      </dsp:txXfrm>
    </dsp:sp>
    <dsp:sp modelId="{0A470201-C89A-439F-96B8-036E7DB6A96C}">
      <dsp:nvSpPr>
        <dsp:cNvPr id="0" name=""/>
        <dsp:cNvSpPr/>
      </dsp:nvSpPr>
      <dsp:spPr>
        <a:xfrm>
          <a:off x="0" y="2768070"/>
          <a:ext cx="6900512" cy="0"/>
        </a:xfrm>
        <a:prstGeom prst="line">
          <a:avLst/>
        </a:prstGeom>
        <a:gradFill rotWithShape="0">
          <a:gsLst>
            <a:gs pos="0">
              <a:schemeClr val="accent2">
                <a:hueOff val="-6044802"/>
                <a:satOff val="3491"/>
                <a:lumOff val="-6405"/>
                <a:alphaOff val="0"/>
                <a:satMod val="103000"/>
                <a:lumMod val="102000"/>
                <a:tint val="94000"/>
              </a:schemeClr>
            </a:gs>
            <a:gs pos="50000">
              <a:schemeClr val="accent2">
                <a:hueOff val="-6044802"/>
                <a:satOff val="3491"/>
                <a:lumOff val="-6405"/>
                <a:alphaOff val="0"/>
                <a:satMod val="110000"/>
                <a:lumMod val="100000"/>
                <a:shade val="100000"/>
              </a:schemeClr>
            </a:gs>
            <a:gs pos="100000">
              <a:schemeClr val="accent2">
                <a:hueOff val="-6044802"/>
                <a:satOff val="3491"/>
                <a:lumOff val="-6405"/>
                <a:alphaOff val="0"/>
                <a:lumMod val="99000"/>
                <a:satMod val="120000"/>
                <a:shade val="78000"/>
              </a:schemeClr>
            </a:gs>
          </a:gsLst>
          <a:lin ang="5400000" scaled="0"/>
        </a:gradFill>
        <a:ln w="12700" cap="flat" cmpd="sng" algn="ctr">
          <a:solidFill>
            <a:schemeClr val="accent2">
              <a:hueOff val="-6044802"/>
              <a:satOff val="3491"/>
              <a:lumOff val="-6405"/>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639A713-9438-4D47-822B-099A5B829ABC}">
      <dsp:nvSpPr>
        <dsp:cNvPr id="0" name=""/>
        <dsp:cNvSpPr/>
      </dsp:nvSpPr>
      <dsp:spPr>
        <a:xfrm>
          <a:off x="0" y="276807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latin typeface="Calibri" panose="020F0502020204030204" pitchFamily="34" charset="0"/>
              <a:ea typeface="Calibri" panose="020F0502020204030204" pitchFamily="34" charset="0"/>
              <a:cs typeface="Calibri" panose="020F0502020204030204" pitchFamily="34" charset="0"/>
            </a:rPr>
            <a:t>Other standardization efforts like standards for creating survey questions and standards for survey design best practices are underway</a:t>
          </a:r>
        </a:p>
      </dsp:txBody>
      <dsp:txXfrm>
        <a:off x="0" y="2768070"/>
        <a:ext cx="6900512" cy="1384035"/>
      </dsp:txXfrm>
    </dsp:sp>
    <dsp:sp modelId="{D9C38E69-E573-4E7B-BB4C-DFCE4FC6B93A}">
      <dsp:nvSpPr>
        <dsp:cNvPr id="0" name=""/>
        <dsp:cNvSpPr/>
      </dsp:nvSpPr>
      <dsp:spPr>
        <a:xfrm>
          <a:off x="0" y="4152105"/>
          <a:ext cx="6900512" cy="0"/>
        </a:xfrm>
        <a:prstGeom prst="line">
          <a:avLst/>
        </a:prstGeom>
        <a:gradFill rotWithShape="0">
          <a:gsLst>
            <a:gs pos="0">
              <a:schemeClr val="accent2">
                <a:hueOff val="-9067203"/>
                <a:satOff val="5236"/>
                <a:lumOff val="-9607"/>
                <a:alphaOff val="0"/>
                <a:satMod val="103000"/>
                <a:lumMod val="102000"/>
                <a:tint val="94000"/>
              </a:schemeClr>
            </a:gs>
            <a:gs pos="50000">
              <a:schemeClr val="accent2">
                <a:hueOff val="-9067203"/>
                <a:satOff val="5236"/>
                <a:lumOff val="-9607"/>
                <a:alphaOff val="0"/>
                <a:satMod val="110000"/>
                <a:lumMod val="100000"/>
                <a:shade val="100000"/>
              </a:schemeClr>
            </a:gs>
            <a:gs pos="100000">
              <a:schemeClr val="accent2">
                <a:hueOff val="-9067203"/>
                <a:satOff val="5236"/>
                <a:lumOff val="-9607"/>
                <a:alphaOff val="0"/>
                <a:lumMod val="99000"/>
                <a:satMod val="120000"/>
                <a:shade val="78000"/>
              </a:schemeClr>
            </a:gs>
          </a:gsLst>
          <a:lin ang="5400000" scaled="0"/>
        </a:gradFill>
        <a:ln w="12700" cap="flat" cmpd="sng" algn="ctr">
          <a:solidFill>
            <a:schemeClr val="accent2">
              <a:hueOff val="-9067203"/>
              <a:satOff val="5236"/>
              <a:lumOff val="-9607"/>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284A0ED-ECAA-4237-A3A7-F7C4573BB9B8}">
      <dsp:nvSpPr>
        <dsp:cNvPr id="0" name=""/>
        <dsp:cNvSpPr/>
      </dsp:nvSpPr>
      <dsp:spPr>
        <a:xfrm>
          <a:off x="0" y="415210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latin typeface="Calibri" panose="020F0502020204030204" pitchFamily="34" charset="0"/>
              <a:ea typeface="Calibri" panose="020F0502020204030204" pitchFamily="34" charset="0"/>
              <a:cs typeface="Calibri" panose="020F0502020204030204" pitchFamily="34" charset="0"/>
            </a:rPr>
            <a:t>Paradata standardization including creating standard paradata dashboards is also part of this effort</a:t>
          </a:r>
        </a:p>
      </dsp:txBody>
      <dsp:txXfrm>
        <a:off x="0" y="4152105"/>
        <a:ext cx="6900512" cy="138403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A68EFB-5753-4E88-85F0-11E282CAC3F1}">
      <dsp:nvSpPr>
        <dsp:cNvPr id="0" name=""/>
        <dsp:cNvSpPr/>
      </dsp:nvSpPr>
      <dsp:spPr>
        <a:xfrm>
          <a:off x="0" y="381"/>
          <a:ext cx="10270935" cy="993768"/>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latin typeface="Calibri" panose="020F0502020204030204" pitchFamily="34" charset="0"/>
              <a:ea typeface="Calibri" panose="020F0502020204030204" pitchFamily="34" charset="0"/>
              <a:cs typeface="Calibri" panose="020F0502020204030204" pitchFamily="34" charset="0"/>
            </a:rPr>
            <a:t>Identify issues during data collection/Monitoring responses during data collection</a:t>
          </a:r>
        </a:p>
      </dsp:txBody>
      <dsp:txXfrm>
        <a:off x="48512" y="48893"/>
        <a:ext cx="10173911" cy="896744"/>
      </dsp:txXfrm>
    </dsp:sp>
    <dsp:sp modelId="{B9E95916-729F-4F94-8D21-C5EECFC9E039}">
      <dsp:nvSpPr>
        <dsp:cNvPr id="0" name=""/>
        <dsp:cNvSpPr/>
      </dsp:nvSpPr>
      <dsp:spPr>
        <a:xfrm>
          <a:off x="0" y="1006890"/>
          <a:ext cx="10270935" cy="993768"/>
        </a:xfrm>
        <a:prstGeom prst="roundRect">
          <a:avLst/>
        </a:prstGeom>
        <a:solidFill>
          <a:schemeClr val="accent5">
            <a:hueOff val="-4673100"/>
            <a:satOff val="6871"/>
            <a:lumOff val="588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latin typeface="Calibri" panose="020F0502020204030204" pitchFamily="34" charset="0"/>
              <a:ea typeface="Calibri" panose="020F0502020204030204" pitchFamily="34" charset="0"/>
              <a:cs typeface="Calibri" panose="020F0502020204030204" pitchFamily="34" charset="0"/>
            </a:rPr>
            <a:t>Usability and Question Improvement </a:t>
          </a:r>
        </a:p>
      </dsp:txBody>
      <dsp:txXfrm>
        <a:off x="48512" y="1055402"/>
        <a:ext cx="10173911" cy="896744"/>
      </dsp:txXfrm>
    </dsp:sp>
    <dsp:sp modelId="{5D34427B-6887-49E8-B007-AEAC37A3A211}">
      <dsp:nvSpPr>
        <dsp:cNvPr id="0" name=""/>
        <dsp:cNvSpPr/>
      </dsp:nvSpPr>
      <dsp:spPr>
        <a:xfrm>
          <a:off x="0" y="2013400"/>
          <a:ext cx="10270935" cy="993768"/>
        </a:xfrm>
        <a:prstGeom prst="roundRect">
          <a:avLst/>
        </a:prstGeom>
        <a:solidFill>
          <a:schemeClr val="accent5">
            <a:hueOff val="-9346199"/>
            <a:satOff val="13742"/>
            <a:lumOff val="1176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latin typeface="Calibri" panose="020F0502020204030204" pitchFamily="34" charset="0"/>
              <a:ea typeface="Calibri" panose="020F0502020204030204" pitchFamily="34" charset="0"/>
              <a:cs typeface="Calibri" panose="020F0502020204030204" pitchFamily="34" charset="0"/>
            </a:rPr>
            <a:t>Quality Assurance</a:t>
          </a:r>
        </a:p>
      </dsp:txBody>
      <dsp:txXfrm>
        <a:off x="48512" y="2061912"/>
        <a:ext cx="10173911" cy="896744"/>
      </dsp:txXfrm>
    </dsp:sp>
    <dsp:sp modelId="{84A8A10C-81C5-4D0C-A137-2D63657A02F8}">
      <dsp:nvSpPr>
        <dsp:cNvPr id="0" name=""/>
        <dsp:cNvSpPr/>
      </dsp:nvSpPr>
      <dsp:spPr>
        <a:xfrm>
          <a:off x="0" y="3019909"/>
          <a:ext cx="10270935" cy="993768"/>
        </a:xfrm>
        <a:prstGeom prst="roundRect">
          <a:avLst/>
        </a:prstGeom>
        <a:solidFill>
          <a:schemeClr val="accent1"/>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latin typeface="Calibri" panose="020F0502020204030204" pitchFamily="34" charset="0"/>
              <a:ea typeface="Calibri" panose="020F0502020204030204" pitchFamily="34" charset="0"/>
              <a:cs typeface="Calibri" panose="020F0502020204030204" pitchFamily="34" charset="0"/>
            </a:rPr>
            <a:t>Understanding Respondent Behavior</a:t>
          </a:r>
        </a:p>
      </dsp:txBody>
      <dsp:txXfrm>
        <a:off x="48512" y="3068421"/>
        <a:ext cx="10173911" cy="89674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F4558E-88F3-42C4-9DFF-831287D9A6DB}">
      <dsp:nvSpPr>
        <dsp:cNvPr id="0" name=""/>
        <dsp:cNvSpPr/>
      </dsp:nvSpPr>
      <dsp:spPr>
        <a:xfrm>
          <a:off x="0" y="569"/>
          <a:ext cx="11096221"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18BD418E-4406-46AE-B32F-795251EF073B}">
      <dsp:nvSpPr>
        <dsp:cNvPr id="0" name=""/>
        <dsp:cNvSpPr/>
      </dsp:nvSpPr>
      <dsp:spPr>
        <a:xfrm>
          <a:off x="0" y="569"/>
          <a:ext cx="11096221" cy="6662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latin typeface="Calibri" panose="020F0502020204030204" pitchFamily="34" charset="0"/>
              <a:ea typeface="Calibri" panose="020F0502020204030204" pitchFamily="34" charset="0"/>
              <a:cs typeface="Calibri" panose="020F0502020204030204" pitchFamily="34" charset="0"/>
            </a:rPr>
            <a:t>Overview of Survey instrument Paradata- content and format</a:t>
          </a:r>
        </a:p>
      </dsp:txBody>
      <dsp:txXfrm>
        <a:off x="0" y="569"/>
        <a:ext cx="11096221" cy="666264"/>
      </dsp:txXfrm>
    </dsp:sp>
    <dsp:sp modelId="{6565F969-16FC-42E3-B4E2-F011847EDAE6}">
      <dsp:nvSpPr>
        <dsp:cNvPr id="0" name=""/>
        <dsp:cNvSpPr/>
      </dsp:nvSpPr>
      <dsp:spPr>
        <a:xfrm>
          <a:off x="0" y="666833"/>
          <a:ext cx="11096221" cy="0"/>
        </a:xfrm>
        <a:prstGeom prst="line">
          <a:avLst/>
        </a:prstGeom>
        <a:gradFill rotWithShape="0">
          <a:gsLst>
            <a:gs pos="0">
              <a:schemeClr val="accent2">
                <a:hueOff val="-1511201"/>
                <a:satOff val="873"/>
                <a:lumOff val="-1601"/>
                <a:alphaOff val="0"/>
                <a:satMod val="103000"/>
                <a:lumMod val="102000"/>
                <a:tint val="94000"/>
              </a:schemeClr>
            </a:gs>
            <a:gs pos="50000">
              <a:schemeClr val="accent2">
                <a:hueOff val="-1511201"/>
                <a:satOff val="873"/>
                <a:lumOff val="-1601"/>
                <a:alphaOff val="0"/>
                <a:satMod val="110000"/>
                <a:lumMod val="100000"/>
                <a:shade val="100000"/>
              </a:schemeClr>
            </a:gs>
            <a:gs pos="100000">
              <a:schemeClr val="accent2">
                <a:hueOff val="-1511201"/>
                <a:satOff val="873"/>
                <a:lumOff val="-1601"/>
                <a:alphaOff val="0"/>
                <a:lumMod val="99000"/>
                <a:satMod val="120000"/>
                <a:shade val="78000"/>
              </a:schemeClr>
            </a:gs>
          </a:gsLst>
          <a:lin ang="5400000" scaled="0"/>
        </a:gradFill>
        <a:ln w="12700" cap="flat" cmpd="sng" algn="ctr">
          <a:solidFill>
            <a:schemeClr val="accent2">
              <a:hueOff val="-1511201"/>
              <a:satOff val="873"/>
              <a:lumOff val="-1601"/>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1E093ED-3D7E-45CA-BD32-17DCB7CF4610}">
      <dsp:nvSpPr>
        <dsp:cNvPr id="0" name=""/>
        <dsp:cNvSpPr/>
      </dsp:nvSpPr>
      <dsp:spPr>
        <a:xfrm>
          <a:off x="0" y="666833"/>
          <a:ext cx="11096221" cy="6662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latin typeface="Calibri" panose="020F0502020204030204" pitchFamily="34" charset="0"/>
              <a:ea typeface="Calibri" panose="020F0502020204030204" pitchFamily="34" charset="0"/>
              <a:cs typeface="Calibri" panose="020F0502020204030204" pitchFamily="34" charset="0"/>
            </a:rPr>
            <a:t>Levels of Measurement</a:t>
          </a:r>
        </a:p>
      </dsp:txBody>
      <dsp:txXfrm>
        <a:off x="0" y="666833"/>
        <a:ext cx="11096221" cy="666264"/>
      </dsp:txXfrm>
    </dsp:sp>
    <dsp:sp modelId="{92E3F2E8-81CB-454C-B62A-AC36E25331DB}">
      <dsp:nvSpPr>
        <dsp:cNvPr id="0" name=""/>
        <dsp:cNvSpPr/>
      </dsp:nvSpPr>
      <dsp:spPr>
        <a:xfrm>
          <a:off x="0" y="1333098"/>
          <a:ext cx="11096221" cy="0"/>
        </a:xfrm>
        <a:prstGeom prst="line">
          <a:avLst/>
        </a:prstGeom>
        <a:gradFill rotWithShape="0">
          <a:gsLst>
            <a:gs pos="0">
              <a:schemeClr val="accent2">
                <a:hueOff val="-3022401"/>
                <a:satOff val="1745"/>
                <a:lumOff val="-3202"/>
                <a:alphaOff val="0"/>
                <a:satMod val="103000"/>
                <a:lumMod val="102000"/>
                <a:tint val="94000"/>
              </a:schemeClr>
            </a:gs>
            <a:gs pos="50000">
              <a:schemeClr val="accent2">
                <a:hueOff val="-3022401"/>
                <a:satOff val="1745"/>
                <a:lumOff val="-3202"/>
                <a:alphaOff val="0"/>
                <a:satMod val="110000"/>
                <a:lumMod val="100000"/>
                <a:shade val="100000"/>
              </a:schemeClr>
            </a:gs>
            <a:gs pos="100000">
              <a:schemeClr val="accent2">
                <a:hueOff val="-3022401"/>
                <a:satOff val="1745"/>
                <a:lumOff val="-3202"/>
                <a:alphaOff val="0"/>
                <a:lumMod val="99000"/>
                <a:satMod val="120000"/>
                <a:shade val="78000"/>
              </a:schemeClr>
            </a:gs>
          </a:gsLst>
          <a:lin ang="5400000" scaled="0"/>
        </a:gradFill>
        <a:ln w="12700" cap="flat" cmpd="sng" algn="ctr">
          <a:solidFill>
            <a:schemeClr val="accent2">
              <a:hueOff val="-3022401"/>
              <a:satOff val="1745"/>
              <a:lumOff val="-3202"/>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0AD071D-857D-4DE2-BCA5-896DE81370F9}">
      <dsp:nvSpPr>
        <dsp:cNvPr id="0" name=""/>
        <dsp:cNvSpPr/>
      </dsp:nvSpPr>
      <dsp:spPr>
        <a:xfrm>
          <a:off x="0" y="1333098"/>
          <a:ext cx="11096221" cy="6662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latin typeface="Calibri" panose="020F0502020204030204" pitchFamily="34" charset="0"/>
              <a:ea typeface="Calibri" panose="020F0502020204030204" pitchFamily="34" charset="0"/>
              <a:cs typeface="Calibri" panose="020F0502020204030204" pitchFamily="34" charset="0"/>
            </a:rPr>
            <a:t>Common Metrics</a:t>
          </a:r>
        </a:p>
      </dsp:txBody>
      <dsp:txXfrm>
        <a:off x="0" y="1333098"/>
        <a:ext cx="11096221" cy="666264"/>
      </dsp:txXfrm>
    </dsp:sp>
    <dsp:sp modelId="{FA0DDBB3-788B-498C-9E2E-3FD705850B06}">
      <dsp:nvSpPr>
        <dsp:cNvPr id="0" name=""/>
        <dsp:cNvSpPr/>
      </dsp:nvSpPr>
      <dsp:spPr>
        <a:xfrm>
          <a:off x="0" y="1999362"/>
          <a:ext cx="11096221" cy="0"/>
        </a:xfrm>
        <a:prstGeom prst="line">
          <a:avLst/>
        </a:prstGeom>
        <a:gradFill rotWithShape="0">
          <a:gsLst>
            <a:gs pos="0">
              <a:schemeClr val="accent2">
                <a:hueOff val="-4533602"/>
                <a:satOff val="2618"/>
                <a:lumOff val="-4804"/>
                <a:alphaOff val="0"/>
                <a:satMod val="103000"/>
                <a:lumMod val="102000"/>
                <a:tint val="94000"/>
              </a:schemeClr>
            </a:gs>
            <a:gs pos="50000">
              <a:schemeClr val="accent2">
                <a:hueOff val="-4533602"/>
                <a:satOff val="2618"/>
                <a:lumOff val="-4804"/>
                <a:alphaOff val="0"/>
                <a:satMod val="110000"/>
                <a:lumMod val="100000"/>
                <a:shade val="100000"/>
              </a:schemeClr>
            </a:gs>
            <a:gs pos="100000">
              <a:schemeClr val="accent2">
                <a:hueOff val="-4533602"/>
                <a:satOff val="2618"/>
                <a:lumOff val="-4804"/>
                <a:alphaOff val="0"/>
                <a:lumMod val="99000"/>
                <a:satMod val="120000"/>
                <a:shade val="78000"/>
              </a:schemeClr>
            </a:gs>
          </a:gsLst>
          <a:lin ang="5400000" scaled="0"/>
        </a:gradFill>
        <a:ln w="12700" cap="flat" cmpd="sng" algn="ctr">
          <a:solidFill>
            <a:schemeClr val="accent2">
              <a:hueOff val="-4533602"/>
              <a:satOff val="2618"/>
              <a:lumOff val="-4804"/>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7D46450-9168-4F30-BE00-A7403C282F0D}">
      <dsp:nvSpPr>
        <dsp:cNvPr id="0" name=""/>
        <dsp:cNvSpPr/>
      </dsp:nvSpPr>
      <dsp:spPr>
        <a:xfrm>
          <a:off x="0" y="1999362"/>
          <a:ext cx="11096221" cy="6662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latin typeface="Calibri" panose="020F0502020204030204" pitchFamily="34" charset="0"/>
              <a:ea typeface="Calibri" panose="020F0502020204030204" pitchFamily="34" charset="0"/>
              <a:cs typeface="Calibri" panose="020F0502020204030204" pitchFamily="34" charset="0"/>
            </a:rPr>
            <a:t>Overview of Paradata Analysis</a:t>
          </a:r>
        </a:p>
      </dsp:txBody>
      <dsp:txXfrm>
        <a:off x="0" y="1999362"/>
        <a:ext cx="11096221" cy="666264"/>
      </dsp:txXfrm>
    </dsp:sp>
    <dsp:sp modelId="{40555C29-B5BF-4DFE-B98F-D0B3E8161F3A}">
      <dsp:nvSpPr>
        <dsp:cNvPr id="0" name=""/>
        <dsp:cNvSpPr/>
      </dsp:nvSpPr>
      <dsp:spPr>
        <a:xfrm>
          <a:off x="0" y="2665627"/>
          <a:ext cx="11096221" cy="0"/>
        </a:xfrm>
        <a:prstGeom prst="line">
          <a:avLst/>
        </a:prstGeom>
        <a:gradFill rotWithShape="0">
          <a:gsLst>
            <a:gs pos="0">
              <a:schemeClr val="accent2">
                <a:hueOff val="-6044802"/>
                <a:satOff val="3491"/>
                <a:lumOff val="-6405"/>
                <a:alphaOff val="0"/>
                <a:satMod val="103000"/>
                <a:lumMod val="102000"/>
                <a:tint val="94000"/>
              </a:schemeClr>
            </a:gs>
            <a:gs pos="50000">
              <a:schemeClr val="accent2">
                <a:hueOff val="-6044802"/>
                <a:satOff val="3491"/>
                <a:lumOff val="-6405"/>
                <a:alphaOff val="0"/>
                <a:satMod val="110000"/>
                <a:lumMod val="100000"/>
                <a:shade val="100000"/>
              </a:schemeClr>
            </a:gs>
            <a:gs pos="100000">
              <a:schemeClr val="accent2">
                <a:hueOff val="-6044802"/>
                <a:satOff val="3491"/>
                <a:lumOff val="-6405"/>
                <a:alphaOff val="0"/>
                <a:lumMod val="99000"/>
                <a:satMod val="120000"/>
                <a:shade val="78000"/>
              </a:schemeClr>
            </a:gs>
          </a:gsLst>
          <a:lin ang="5400000" scaled="0"/>
        </a:gradFill>
        <a:ln w="12700" cap="flat" cmpd="sng" algn="ctr">
          <a:solidFill>
            <a:schemeClr val="accent2">
              <a:hueOff val="-6044802"/>
              <a:satOff val="3491"/>
              <a:lumOff val="-6405"/>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BC6327CE-BB8E-4062-8873-276DFCC0AD8F}">
      <dsp:nvSpPr>
        <dsp:cNvPr id="0" name=""/>
        <dsp:cNvSpPr/>
      </dsp:nvSpPr>
      <dsp:spPr>
        <a:xfrm>
          <a:off x="0" y="2665627"/>
          <a:ext cx="11096221" cy="6662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latin typeface="Calibri" panose="020F0502020204030204" pitchFamily="34" charset="0"/>
              <a:ea typeface="Calibri" panose="020F0502020204030204" pitchFamily="34" charset="0"/>
              <a:cs typeface="Calibri" panose="020F0502020204030204" pitchFamily="34" charset="0"/>
            </a:rPr>
            <a:t>Interpreting Paradata measures</a:t>
          </a:r>
        </a:p>
      </dsp:txBody>
      <dsp:txXfrm>
        <a:off x="0" y="2665627"/>
        <a:ext cx="11096221" cy="666264"/>
      </dsp:txXfrm>
    </dsp:sp>
    <dsp:sp modelId="{9F96E0DD-7664-41E8-8019-515AAB1D1E3D}">
      <dsp:nvSpPr>
        <dsp:cNvPr id="0" name=""/>
        <dsp:cNvSpPr/>
      </dsp:nvSpPr>
      <dsp:spPr>
        <a:xfrm>
          <a:off x="0" y="3331891"/>
          <a:ext cx="11096221" cy="0"/>
        </a:xfrm>
        <a:prstGeom prst="line">
          <a:avLst/>
        </a:prstGeom>
        <a:gradFill rotWithShape="0">
          <a:gsLst>
            <a:gs pos="0">
              <a:schemeClr val="accent2">
                <a:hueOff val="-7556003"/>
                <a:satOff val="4363"/>
                <a:lumOff val="-8006"/>
                <a:alphaOff val="0"/>
                <a:satMod val="103000"/>
                <a:lumMod val="102000"/>
                <a:tint val="94000"/>
              </a:schemeClr>
            </a:gs>
            <a:gs pos="50000">
              <a:schemeClr val="accent2">
                <a:hueOff val="-7556003"/>
                <a:satOff val="4363"/>
                <a:lumOff val="-8006"/>
                <a:alphaOff val="0"/>
                <a:satMod val="110000"/>
                <a:lumMod val="100000"/>
                <a:shade val="100000"/>
              </a:schemeClr>
            </a:gs>
            <a:gs pos="100000">
              <a:schemeClr val="accent2">
                <a:hueOff val="-7556003"/>
                <a:satOff val="4363"/>
                <a:lumOff val="-8006"/>
                <a:alphaOff val="0"/>
                <a:lumMod val="99000"/>
                <a:satMod val="120000"/>
                <a:shade val="78000"/>
              </a:schemeClr>
            </a:gs>
          </a:gsLst>
          <a:lin ang="5400000" scaled="0"/>
        </a:gradFill>
        <a:ln w="12700" cap="flat" cmpd="sng" algn="ctr">
          <a:solidFill>
            <a:schemeClr val="accent2">
              <a:hueOff val="-7556003"/>
              <a:satOff val="4363"/>
              <a:lumOff val="-8006"/>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AE092C4-D844-4DE3-88ED-BB42E1C6019C}">
      <dsp:nvSpPr>
        <dsp:cNvPr id="0" name=""/>
        <dsp:cNvSpPr/>
      </dsp:nvSpPr>
      <dsp:spPr>
        <a:xfrm>
          <a:off x="0" y="3331891"/>
          <a:ext cx="11096221" cy="6662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latin typeface="Calibri" panose="020F0502020204030204" pitchFamily="34" charset="0"/>
              <a:ea typeface="Calibri" panose="020F0502020204030204" pitchFamily="34" charset="0"/>
              <a:cs typeface="Calibri" panose="020F0502020204030204" pitchFamily="34" charset="0"/>
            </a:rPr>
            <a:t>Modeling, Weighting, and Inferential Statistics</a:t>
          </a:r>
        </a:p>
      </dsp:txBody>
      <dsp:txXfrm>
        <a:off x="0" y="3331891"/>
        <a:ext cx="11096221" cy="666264"/>
      </dsp:txXfrm>
    </dsp:sp>
    <dsp:sp modelId="{0D07FC14-2F05-4D34-9C0B-4F8B168964D2}">
      <dsp:nvSpPr>
        <dsp:cNvPr id="0" name=""/>
        <dsp:cNvSpPr/>
      </dsp:nvSpPr>
      <dsp:spPr>
        <a:xfrm>
          <a:off x="0" y="3998156"/>
          <a:ext cx="11096221" cy="0"/>
        </a:xfrm>
        <a:prstGeom prst="line">
          <a:avLst/>
        </a:prstGeom>
        <a:gradFill rotWithShape="0">
          <a:gsLst>
            <a:gs pos="0">
              <a:schemeClr val="accent2">
                <a:hueOff val="-9067203"/>
                <a:satOff val="5236"/>
                <a:lumOff val="-9607"/>
                <a:alphaOff val="0"/>
                <a:satMod val="103000"/>
                <a:lumMod val="102000"/>
                <a:tint val="94000"/>
              </a:schemeClr>
            </a:gs>
            <a:gs pos="50000">
              <a:schemeClr val="accent2">
                <a:hueOff val="-9067203"/>
                <a:satOff val="5236"/>
                <a:lumOff val="-9607"/>
                <a:alphaOff val="0"/>
                <a:satMod val="110000"/>
                <a:lumMod val="100000"/>
                <a:shade val="100000"/>
              </a:schemeClr>
            </a:gs>
            <a:gs pos="100000">
              <a:schemeClr val="accent2">
                <a:hueOff val="-9067203"/>
                <a:satOff val="5236"/>
                <a:lumOff val="-9607"/>
                <a:alphaOff val="0"/>
                <a:lumMod val="99000"/>
                <a:satMod val="120000"/>
                <a:shade val="78000"/>
              </a:schemeClr>
            </a:gs>
          </a:gsLst>
          <a:lin ang="5400000" scaled="0"/>
        </a:gradFill>
        <a:ln w="12700" cap="flat" cmpd="sng" algn="ctr">
          <a:solidFill>
            <a:schemeClr val="accent2">
              <a:hueOff val="-9067203"/>
              <a:satOff val="5236"/>
              <a:lumOff val="-9607"/>
              <a:alphaOff val="0"/>
            </a:schemeClr>
          </a:solidFill>
          <a:prstDash val="solid"/>
          <a:miter lim="800000"/>
        </a:ln>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7CB31B5-A681-4634-81EE-ABAC6AE7EA28}">
      <dsp:nvSpPr>
        <dsp:cNvPr id="0" name=""/>
        <dsp:cNvSpPr/>
      </dsp:nvSpPr>
      <dsp:spPr>
        <a:xfrm>
          <a:off x="0" y="3998156"/>
          <a:ext cx="11096221" cy="6662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latin typeface="Calibri" panose="020F0502020204030204" pitchFamily="34" charset="0"/>
              <a:ea typeface="Calibri" panose="020F0502020204030204" pitchFamily="34" charset="0"/>
              <a:cs typeface="Calibri" panose="020F0502020204030204" pitchFamily="34" charset="0"/>
            </a:rPr>
            <a:t>Improving Paradata Measures</a:t>
          </a:r>
        </a:p>
      </dsp:txBody>
      <dsp:txXfrm>
        <a:off x="0" y="3998156"/>
        <a:ext cx="11096221" cy="66626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7A776C-D401-454D-A38E-B58327C4EBD9}">
      <dsp:nvSpPr>
        <dsp:cNvPr id="0" name=""/>
        <dsp:cNvSpPr/>
      </dsp:nvSpPr>
      <dsp:spPr>
        <a:xfrm>
          <a:off x="355346" y="833047"/>
          <a:ext cx="929264" cy="929264"/>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20F8F5F-0886-4E63-B215-C5CE0281F1A2}">
      <dsp:nvSpPr>
        <dsp:cNvPr id="0" name=""/>
        <dsp:cNvSpPr/>
      </dsp:nvSpPr>
      <dsp:spPr>
        <a:xfrm>
          <a:off x="550491" y="1028192"/>
          <a:ext cx="538973" cy="53897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1C26E67-E418-4C4E-BB77-1409583F22A5}">
      <dsp:nvSpPr>
        <dsp:cNvPr id="0" name=""/>
        <dsp:cNvSpPr/>
      </dsp:nvSpPr>
      <dsp:spPr>
        <a:xfrm>
          <a:off x="1483739" y="833047"/>
          <a:ext cx="2190410" cy="9292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Calibri" panose="020F0502020204030204" pitchFamily="34" charset="0"/>
              <a:ea typeface="Calibri" panose="020F0502020204030204" pitchFamily="34" charset="0"/>
              <a:cs typeface="Calibri" panose="020F0502020204030204" pitchFamily="34" charset="0"/>
            </a:rPr>
            <a:t>Publish completed use cases and standards</a:t>
          </a:r>
        </a:p>
      </dsp:txBody>
      <dsp:txXfrm>
        <a:off x="1483739" y="833047"/>
        <a:ext cx="2190410" cy="929264"/>
      </dsp:txXfrm>
    </dsp:sp>
    <dsp:sp modelId="{AAAAD25F-A1CF-436D-B475-B8F353836CB6}">
      <dsp:nvSpPr>
        <dsp:cNvPr id="0" name=""/>
        <dsp:cNvSpPr/>
      </dsp:nvSpPr>
      <dsp:spPr>
        <a:xfrm>
          <a:off x="4055812" y="833047"/>
          <a:ext cx="929264" cy="929264"/>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E48F5F-B475-42D2-AC40-E45F76F282E6}">
      <dsp:nvSpPr>
        <dsp:cNvPr id="0" name=""/>
        <dsp:cNvSpPr/>
      </dsp:nvSpPr>
      <dsp:spPr>
        <a:xfrm>
          <a:off x="4250957" y="1028192"/>
          <a:ext cx="538973" cy="53897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15EAC2D-9C6B-41A7-B035-AC751E40DB2D}">
      <dsp:nvSpPr>
        <dsp:cNvPr id="0" name=""/>
        <dsp:cNvSpPr/>
      </dsp:nvSpPr>
      <dsp:spPr>
        <a:xfrm>
          <a:off x="5184205" y="833047"/>
          <a:ext cx="2190410" cy="9292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Calibri" panose="020F0502020204030204" pitchFamily="34" charset="0"/>
              <a:ea typeface="Calibri" panose="020F0502020204030204" pitchFamily="34" charset="0"/>
              <a:cs typeface="Calibri" panose="020F0502020204030204" pitchFamily="34" charset="0"/>
            </a:rPr>
            <a:t>Create paradata information repository</a:t>
          </a:r>
        </a:p>
      </dsp:txBody>
      <dsp:txXfrm>
        <a:off x="5184205" y="833047"/>
        <a:ext cx="2190410" cy="929264"/>
      </dsp:txXfrm>
    </dsp:sp>
    <dsp:sp modelId="{6103C9E6-1D68-4978-9C38-10D8A5CBA7A2}">
      <dsp:nvSpPr>
        <dsp:cNvPr id="0" name=""/>
        <dsp:cNvSpPr/>
      </dsp:nvSpPr>
      <dsp:spPr>
        <a:xfrm>
          <a:off x="7756278" y="833047"/>
          <a:ext cx="929264" cy="929264"/>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3BCD30-A3A9-4D20-AF3A-1434DC352F2C}">
      <dsp:nvSpPr>
        <dsp:cNvPr id="0" name=""/>
        <dsp:cNvSpPr/>
      </dsp:nvSpPr>
      <dsp:spPr>
        <a:xfrm>
          <a:off x="7951423" y="1028192"/>
          <a:ext cx="538973" cy="53897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173A6E9-DE00-43F1-A452-6C7F3767413E}">
      <dsp:nvSpPr>
        <dsp:cNvPr id="0" name=""/>
        <dsp:cNvSpPr/>
      </dsp:nvSpPr>
      <dsp:spPr>
        <a:xfrm>
          <a:off x="8884671" y="833047"/>
          <a:ext cx="2190410" cy="9292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Calibri" panose="020F0502020204030204" pitchFamily="34" charset="0"/>
              <a:ea typeface="Calibri" panose="020F0502020204030204" pitchFamily="34" charset="0"/>
              <a:cs typeface="Calibri" panose="020F0502020204030204" pitchFamily="34" charset="0"/>
            </a:rPr>
            <a:t>Present findings to UN group and continue international collaboration</a:t>
          </a:r>
        </a:p>
      </dsp:txBody>
      <dsp:txXfrm>
        <a:off x="8884671" y="833047"/>
        <a:ext cx="2190410" cy="929264"/>
      </dsp:txXfrm>
    </dsp:sp>
    <dsp:sp modelId="{102DB574-EE75-4F64-AE20-27DB9F47220A}">
      <dsp:nvSpPr>
        <dsp:cNvPr id="0" name=""/>
        <dsp:cNvSpPr/>
      </dsp:nvSpPr>
      <dsp:spPr>
        <a:xfrm>
          <a:off x="355346" y="2484222"/>
          <a:ext cx="929264" cy="929264"/>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CB23D84-BA22-4842-9EE2-F029CAD47BFC}">
      <dsp:nvSpPr>
        <dsp:cNvPr id="0" name=""/>
        <dsp:cNvSpPr/>
      </dsp:nvSpPr>
      <dsp:spPr>
        <a:xfrm>
          <a:off x="550491" y="2679368"/>
          <a:ext cx="538973" cy="53897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1380389-370D-417E-9D94-263F59BA0BA1}">
      <dsp:nvSpPr>
        <dsp:cNvPr id="0" name=""/>
        <dsp:cNvSpPr/>
      </dsp:nvSpPr>
      <dsp:spPr>
        <a:xfrm>
          <a:off x="1483739" y="2484222"/>
          <a:ext cx="2190410" cy="9292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Calibri" panose="020F0502020204030204" pitchFamily="34" charset="0"/>
              <a:ea typeface="Calibri" panose="020F0502020204030204" pitchFamily="34" charset="0"/>
              <a:cs typeface="Calibri" panose="020F0502020204030204" pitchFamily="34" charset="0"/>
            </a:rPr>
            <a:t>Develop standard analysis programs</a:t>
          </a:r>
        </a:p>
      </dsp:txBody>
      <dsp:txXfrm>
        <a:off x="1483739" y="2484222"/>
        <a:ext cx="2190410" cy="929264"/>
      </dsp:txXfrm>
    </dsp:sp>
    <dsp:sp modelId="{37A602E2-9EA5-4586-ADD3-BC891213280E}">
      <dsp:nvSpPr>
        <dsp:cNvPr id="0" name=""/>
        <dsp:cNvSpPr/>
      </dsp:nvSpPr>
      <dsp:spPr>
        <a:xfrm>
          <a:off x="4055812" y="2484222"/>
          <a:ext cx="929264" cy="929264"/>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56460E0-601F-4CE9-9451-7B9E442279B6}">
      <dsp:nvSpPr>
        <dsp:cNvPr id="0" name=""/>
        <dsp:cNvSpPr/>
      </dsp:nvSpPr>
      <dsp:spPr>
        <a:xfrm>
          <a:off x="4250957" y="2679368"/>
          <a:ext cx="538973" cy="538973"/>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7635795-FDF0-4E8D-BF5F-FDC58E3BAFFD}">
      <dsp:nvSpPr>
        <dsp:cNvPr id="0" name=""/>
        <dsp:cNvSpPr/>
      </dsp:nvSpPr>
      <dsp:spPr>
        <a:xfrm>
          <a:off x="5184205" y="2484222"/>
          <a:ext cx="2190410" cy="9292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Calibri" panose="020F0502020204030204" pitchFamily="34" charset="0"/>
              <a:ea typeface="Calibri" panose="020F0502020204030204" pitchFamily="34" charset="0"/>
              <a:cs typeface="Calibri" panose="020F0502020204030204" pitchFamily="34" charset="0"/>
            </a:rPr>
            <a:t>Develop training </a:t>
          </a:r>
        </a:p>
      </dsp:txBody>
      <dsp:txXfrm>
        <a:off x="5184205" y="2484222"/>
        <a:ext cx="2190410" cy="929264"/>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604072"/>
          </a:xfrm>
          <a:prstGeom prst="rect">
            <a:avLst/>
          </a:prstGeom>
        </p:spPr>
        <p:txBody>
          <a:bodyPr vert="horz" lIns="108850" tIns="54425" rIns="108850" bIns="54425" rtlCol="0"/>
          <a:lstStyle>
            <a:lvl1pPr algn="l">
              <a:defRPr sz="1400"/>
            </a:lvl1pPr>
          </a:lstStyle>
          <a:p>
            <a:endParaRPr lang="en-US"/>
          </a:p>
        </p:txBody>
      </p:sp>
      <p:sp>
        <p:nvSpPr>
          <p:cNvPr id="3" name="Date Placeholder 2"/>
          <p:cNvSpPr>
            <a:spLocks noGrp="1"/>
          </p:cNvSpPr>
          <p:nvPr>
            <p:ph type="dt" idx="1"/>
          </p:nvPr>
        </p:nvSpPr>
        <p:spPr>
          <a:xfrm>
            <a:off x="3970938" y="0"/>
            <a:ext cx="3037840" cy="604072"/>
          </a:xfrm>
          <a:prstGeom prst="rect">
            <a:avLst/>
          </a:prstGeom>
        </p:spPr>
        <p:txBody>
          <a:bodyPr vert="horz" lIns="108850" tIns="54425" rIns="108850" bIns="54425" rtlCol="0"/>
          <a:lstStyle>
            <a:lvl1pPr algn="r">
              <a:defRPr sz="1400"/>
            </a:lvl1pPr>
          </a:lstStyle>
          <a:p>
            <a:fld id="{545B527A-731F-4316-A55B-D6F52588EB0F}" type="datetimeFigureOut">
              <a:rPr lang="en-US" smtClean="0"/>
              <a:t>4/15/2026</a:t>
            </a:fld>
            <a:endParaRPr lang="en-US"/>
          </a:p>
        </p:txBody>
      </p:sp>
      <p:sp>
        <p:nvSpPr>
          <p:cNvPr id="4" name="Slide Image Placeholder 3"/>
          <p:cNvSpPr>
            <a:spLocks noGrp="1" noRot="1" noChangeAspect="1"/>
          </p:cNvSpPr>
          <p:nvPr>
            <p:ph type="sldImg" idx="2"/>
          </p:nvPr>
        </p:nvSpPr>
        <p:spPr>
          <a:xfrm>
            <a:off x="-106363" y="1504950"/>
            <a:ext cx="7223126" cy="4064000"/>
          </a:xfrm>
          <a:prstGeom prst="rect">
            <a:avLst/>
          </a:prstGeom>
          <a:noFill/>
          <a:ln w="12700">
            <a:solidFill>
              <a:prstClr val="black"/>
            </a:solidFill>
          </a:ln>
        </p:spPr>
        <p:txBody>
          <a:bodyPr vert="horz" lIns="108850" tIns="54425" rIns="108850" bIns="54425" rtlCol="0" anchor="ctr"/>
          <a:lstStyle/>
          <a:p>
            <a:endParaRPr lang="en-US"/>
          </a:p>
        </p:txBody>
      </p:sp>
      <p:sp>
        <p:nvSpPr>
          <p:cNvPr id="5" name="Notes Placeholder 4"/>
          <p:cNvSpPr>
            <a:spLocks noGrp="1"/>
          </p:cNvSpPr>
          <p:nvPr>
            <p:ph type="body" sz="quarter" idx="3"/>
          </p:nvPr>
        </p:nvSpPr>
        <p:spPr>
          <a:xfrm>
            <a:off x="701040" y="5794057"/>
            <a:ext cx="5608320" cy="4740593"/>
          </a:xfrm>
          <a:prstGeom prst="rect">
            <a:avLst/>
          </a:prstGeom>
        </p:spPr>
        <p:txBody>
          <a:bodyPr vert="horz" lIns="108850" tIns="54425" rIns="108850" bIns="5442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1435531"/>
            <a:ext cx="3037840" cy="604070"/>
          </a:xfrm>
          <a:prstGeom prst="rect">
            <a:avLst/>
          </a:prstGeom>
        </p:spPr>
        <p:txBody>
          <a:bodyPr vert="horz" lIns="108850" tIns="54425" rIns="108850" bIns="54425" rtlCol="0" anchor="b"/>
          <a:lstStyle>
            <a:lvl1pPr algn="l">
              <a:defRPr sz="1400"/>
            </a:lvl1pPr>
          </a:lstStyle>
          <a:p>
            <a:endParaRPr lang="en-US"/>
          </a:p>
        </p:txBody>
      </p:sp>
      <p:sp>
        <p:nvSpPr>
          <p:cNvPr id="7" name="Slide Number Placeholder 6"/>
          <p:cNvSpPr>
            <a:spLocks noGrp="1"/>
          </p:cNvSpPr>
          <p:nvPr>
            <p:ph type="sldNum" sz="quarter" idx="5"/>
          </p:nvPr>
        </p:nvSpPr>
        <p:spPr>
          <a:xfrm>
            <a:off x="3970938" y="11435531"/>
            <a:ext cx="3037840" cy="604070"/>
          </a:xfrm>
          <a:prstGeom prst="rect">
            <a:avLst/>
          </a:prstGeom>
        </p:spPr>
        <p:txBody>
          <a:bodyPr vert="horz" lIns="108850" tIns="54425" rIns="108850" bIns="54425" rtlCol="0" anchor="b"/>
          <a:lstStyle>
            <a:lvl1pPr algn="r">
              <a:defRPr sz="1400"/>
            </a:lvl1pPr>
          </a:lstStyle>
          <a:p>
            <a:fld id="{D71A8971-5F0B-4911-87AC-F8CFD894A892}" type="slidenum">
              <a:rPr lang="en-US" smtClean="0"/>
              <a:t>‹#›</a:t>
            </a:fld>
            <a:endParaRPr lang="en-US"/>
          </a:p>
        </p:txBody>
      </p:sp>
    </p:spTree>
    <p:extLst>
      <p:ext uri="{BB962C8B-B14F-4D97-AF65-F5344CB8AC3E}">
        <p14:creationId xmlns:p14="http://schemas.microsoft.com/office/powerpoint/2010/main" val="40030518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1A8971-5F0B-4911-87AC-F8CFD894A892}" type="slidenum">
              <a:rPr lang="en-US" smtClean="0"/>
              <a:t>1</a:t>
            </a:fld>
            <a:endParaRPr lang="en-US"/>
          </a:p>
        </p:txBody>
      </p:sp>
    </p:spTree>
    <p:extLst>
      <p:ext uri="{BB962C8B-B14F-4D97-AF65-F5344CB8AC3E}">
        <p14:creationId xmlns:p14="http://schemas.microsoft.com/office/powerpoint/2010/main" val="8630519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o Response times for performance</a:t>
            </a:r>
          </a:p>
          <a:p>
            <a:r>
              <a:rPr lang="en-US" sz="1200" b="0" i="0" kern="1200" dirty="0">
                <a:solidFill>
                  <a:schemeClr val="tx1"/>
                </a:solidFill>
                <a:effectLst/>
                <a:latin typeface="+mn-lt"/>
                <a:ea typeface="+mn-ea"/>
                <a:cs typeface="+mn-cs"/>
              </a:rPr>
              <a:t>§ Low times suggest satisficing and lower quality data</a:t>
            </a:r>
          </a:p>
          <a:p>
            <a:r>
              <a:rPr lang="en-US" sz="1200" b="0" i="0" kern="1200" dirty="0">
                <a:solidFill>
                  <a:schemeClr val="tx1"/>
                </a:solidFill>
                <a:effectLst/>
                <a:latin typeface="+mn-lt"/>
                <a:ea typeface="+mn-ea"/>
                <a:cs typeface="+mn-cs"/>
              </a:rPr>
              <a:t>§ Long times could suggest high burden or the respondent is not actively engaged with the survey</a:t>
            </a:r>
          </a:p>
          <a:p>
            <a:r>
              <a:rPr lang="en-US" sz="1200" b="0" i="0" kern="1200" dirty="0">
                <a:solidFill>
                  <a:schemeClr val="tx1"/>
                </a:solidFill>
                <a:effectLst/>
                <a:latin typeface="+mn-lt"/>
                <a:ea typeface="+mn-ea"/>
                <a:cs typeface="+mn-cs"/>
              </a:rPr>
              <a:t>§ Compare ID vs NonID by modeling how long each took vs how long they should have</a:t>
            </a:r>
          </a:p>
          <a:p>
            <a:r>
              <a:rPr lang="en-US" sz="1200" b="0" i="0" kern="1200" dirty="0">
                <a:solidFill>
                  <a:schemeClr val="tx1"/>
                </a:solidFill>
                <a:effectLst/>
                <a:latin typeface="+mn-lt"/>
                <a:ea typeface="+mn-ea"/>
                <a:cs typeface="+mn-cs"/>
              </a:rPr>
              <a:t>· The Decennial Census has a path where respondents type in their </a:t>
            </a:r>
            <a:r>
              <a:rPr lang="en-US" sz="1200" b="0" i="0" kern="1200" dirty="0" err="1">
                <a:solidFill>
                  <a:schemeClr val="tx1"/>
                </a:solidFill>
                <a:effectLst/>
                <a:latin typeface="+mn-lt"/>
                <a:ea typeface="+mn-ea"/>
                <a:cs typeface="+mn-cs"/>
              </a:rPr>
              <a:t>UserID</a:t>
            </a:r>
            <a:r>
              <a:rPr lang="en-US" sz="1200" b="0" i="0" kern="1200" dirty="0">
                <a:solidFill>
                  <a:schemeClr val="tx1"/>
                </a:solidFill>
                <a:effectLst/>
                <a:latin typeface="+mn-lt"/>
                <a:ea typeface="+mn-ea"/>
                <a:cs typeface="+mn-cs"/>
              </a:rPr>
              <a:t> and another path, NonID, for households that do not have an ID. The beginning of the survey is different for these households and there can be fundamental differences in the types of households that have IDs compared to those that do not. Measuring response time for the survey as a whole and the NonID section specifically can inform whether respondents are taking the expected amount of time to complete these sections and the survey.</a:t>
            </a:r>
          </a:p>
          <a:p>
            <a:r>
              <a:rPr lang="en-US" sz="1200" b="0" i="0" kern="1200" dirty="0">
                <a:solidFill>
                  <a:schemeClr val="tx1"/>
                </a:solidFill>
                <a:effectLst/>
                <a:latin typeface="+mn-lt"/>
                <a:ea typeface="+mn-ea"/>
                <a:cs typeface="+mn-cs"/>
              </a:rPr>
              <a:t>§ Make sure people are spending a sufficient amount of time on screens that are more burdensome (demographic information)</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o See if the same IP address is responding multiple times</a:t>
            </a:r>
          </a:p>
          <a:p>
            <a:r>
              <a:rPr lang="en-US" sz="1200" b="0" i="0" kern="1200" dirty="0">
                <a:solidFill>
                  <a:schemeClr val="tx1"/>
                </a:solidFill>
                <a:effectLst/>
                <a:latin typeface="+mn-lt"/>
                <a:ea typeface="+mn-ea"/>
                <a:cs typeface="+mn-cs"/>
              </a:rPr>
              <a:t>§ This can help identify fraudulent behavior, such as bots or people trying to respond more than once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 Understanding respondent behavior- helps us design better surveys and consider how group differences influence survey behavior to make sure survey design captures the needs of all groups</a:t>
            </a:r>
          </a:p>
          <a:p>
            <a:r>
              <a:rPr lang="en-US" sz="1200" b="0" i="0" kern="1200" dirty="0">
                <a:solidFill>
                  <a:schemeClr val="tx1"/>
                </a:solidFill>
                <a:effectLst/>
                <a:latin typeface="+mn-lt"/>
                <a:ea typeface="+mn-ea"/>
                <a:cs typeface="+mn-cs"/>
              </a:rPr>
              <a:t>o How long they spent viewing help text within a modal</a:t>
            </a:r>
          </a:p>
          <a:p>
            <a:r>
              <a:rPr lang="en-US" sz="1200" b="0" i="0" kern="1200" dirty="0">
                <a:solidFill>
                  <a:schemeClr val="tx1"/>
                </a:solidFill>
                <a:effectLst/>
                <a:latin typeface="+mn-lt"/>
                <a:ea typeface="+mn-ea"/>
                <a:cs typeface="+mn-cs"/>
              </a:rPr>
              <a:t>o Average response time for OMB burden</a:t>
            </a:r>
          </a:p>
          <a:p>
            <a:r>
              <a:rPr lang="en-US" sz="1200" b="0" i="0" kern="1200" dirty="0">
                <a:solidFill>
                  <a:schemeClr val="tx1"/>
                </a:solidFill>
                <a:effectLst/>
                <a:latin typeface="+mn-lt"/>
                <a:ea typeface="+mn-ea"/>
                <a:cs typeface="+mn-cs"/>
              </a:rPr>
              <a:t>o Impact of error messages</a:t>
            </a:r>
          </a:p>
          <a:p>
            <a:r>
              <a:rPr lang="en-US" sz="1200" b="0" i="0" kern="1200" dirty="0">
                <a:solidFill>
                  <a:schemeClr val="tx1"/>
                </a:solidFill>
                <a:effectLst/>
                <a:latin typeface="+mn-lt"/>
                <a:ea typeface="+mn-ea"/>
                <a:cs typeface="+mn-cs"/>
              </a:rPr>
              <a:t>o Days of the week for submission</a:t>
            </a:r>
          </a:p>
          <a:p>
            <a:r>
              <a:rPr lang="en-US" sz="1200" b="0" i="0" kern="1200" dirty="0">
                <a:solidFill>
                  <a:schemeClr val="tx1"/>
                </a:solidFill>
                <a:effectLst/>
                <a:latin typeface="+mn-lt"/>
                <a:ea typeface="+mn-ea"/>
                <a:cs typeface="+mn-cs"/>
              </a:rPr>
              <a:t>o Completion without submission</a:t>
            </a:r>
          </a:p>
          <a:p>
            <a:r>
              <a:rPr lang="en-US" sz="1200" b="0" i="0" kern="1200" dirty="0">
                <a:solidFill>
                  <a:schemeClr val="tx1"/>
                </a:solidFill>
                <a:effectLst/>
                <a:latin typeface="+mn-lt"/>
                <a:ea typeface="+mn-ea"/>
                <a:cs typeface="+mn-cs"/>
              </a:rPr>
              <a:t>o Respondent breakoffs</a:t>
            </a:r>
          </a:p>
          <a:p>
            <a:r>
              <a:rPr lang="en-US" sz="1200" b="0" i="0" kern="1200" dirty="0">
                <a:solidFill>
                  <a:schemeClr val="tx1"/>
                </a:solidFill>
                <a:effectLst/>
                <a:latin typeface="+mn-lt"/>
                <a:ea typeface="+mn-ea"/>
                <a:cs typeface="+mn-cs"/>
              </a:rPr>
              <a:t>o Response time for different sized households, sized businesses, demographic groups, language</a:t>
            </a:r>
          </a:p>
          <a:p>
            <a:r>
              <a:rPr lang="en-US" sz="1200" b="0" i="0" kern="1200" dirty="0">
                <a:solidFill>
                  <a:schemeClr val="tx1"/>
                </a:solidFill>
                <a:effectLst/>
                <a:latin typeface="+mn-lt"/>
                <a:ea typeface="+mn-ea"/>
                <a:cs typeface="+mn-cs"/>
              </a:rPr>
              <a:t>o If people change language while completing the survey and who was more likely to do so (RACE)</a:t>
            </a: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71A8971-5F0B-4911-87AC-F8CFD894A892}" type="slidenum">
              <a:rPr lang="en-US" smtClean="0"/>
              <a:t>10</a:t>
            </a:fld>
            <a:endParaRPr lang="en-US"/>
          </a:p>
        </p:txBody>
      </p:sp>
    </p:spTree>
    <p:extLst>
      <p:ext uri="{BB962C8B-B14F-4D97-AF65-F5344CB8AC3E}">
        <p14:creationId xmlns:p14="http://schemas.microsoft.com/office/powerpoint/2010/main" val="4818548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Table of contents describe each section – I don’t want to get too in the weeds here. I think showing formulas could potentially be confusing</a:t>
            </a:r>
          </a:p>
          <a:p>
            <a:endParaRPr lang="en-US" dirty="0"/>
          </a:p>
          <a:p>
            <a:r>
              <a:rPr lang="en-US" dirty="0"/>
              <a:t>The overview section is a basic description  of internet paradata and the contents of that data.</a:t>
            </a:r>
          </a:p>
          <a:p>
            <a:r>
              <a:rPr lang="en-US" dirty="0"/>
              <a:t>The levels of measurement section gives context for the different ways we can cut analysis of the common metrics  and the following section details each of the metrics. The overview of paradata analysis section shows how we can use the levels and metrics to answer questions relating to the use cases</a:t>
            </a:r>
          </a:p>
          <a:p>
            <a:r>
              <a:rPr lang="en-US" dirty="0"/>
              <a:t>The following sections are discussions of best practices for presenting and interpreting descriptive paradata measures, best practices for modeling and inferential statistics and finally a section on current work to improve measures.  </a:t>
            </a:r>
          </a:p>
          <a:p>
            <a:r>
              <a:rPr lang="en-US" dirty="0"/>
              <a:t>I know that all sounds a bit vague because I didn’t want to get too far into the weeds but I do have an example that combines several of these sections together for context</a:t>
            </a:r>
          </a:p>
        </p:txBody>
      </p:sp>
      <p:sp>
        <p:nvSpPr>
          <p:cNvPr id="4" name="Slide Number Placeholder 3"/>
          <p:cNvSpPr>
            <a:spLocks noGrp="1"/>
          </p:cNvSpPr>
          <p:nvPr>
            <p:ph type="sldNum" sz="quarter" idx="5"/>
          </p:nvPr>
        </p:nvSpPr>
        <p:spPr/>
        <p:txBody>
          <a:bodyPr/>
          <a:lstStyle/>
          <a:p>
            <a:fld id="{D71A8971-5F0B-4911-87AC-F8CFD894A892}" type="slidenum">
              <a:rPr lang="en-US" smtClean="0"/>
              <a:t>11</a:t>
            </a:fld>
            <a:endParaRPr lang="en-US"/>
          </a:p>
        </p:txBody>
      </p:sp>
    </p:spTree>
    <p:extLst>
      <p:ext uri="{BB962C8B-B14F-4D97-AF65-F5344CB8AC3E}">
        <p14:creationId xmlns:p14="http://schemas.microsoft.com/office/powerpoint/2010/main" val="17600865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1A8971-5F0B-4911-87AC-F8CFD894A892}" type="slidenum">
              <a:rPr lang="en-US" smtClean="0"/>
              <a:t>12</a:t>
            </a:fld>
            <a:endParaRPr lang="en-US"/>
          </a:p>
        </p:txBody>
      </p:sp>
    </p:spTree>
    <p:extLst>
      <p:ext uri="{BB962C8B-B14F-4D97-AF65-F5344CB8AC3E}">
        <p14:creationId xmlns:p14="http://schemas.microsoft.com/office/powerpoint/2010/main" val="8445089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Completed standard publication will follow our completion of understanding centurion 2.0 data</a:t>
            </a:r>
          </a:p>
          <a:p>
            <a:endParaRPr lang="en-US" dirty="0"/>
          </a:p>
          <a:p>
            <a:r>
              <a:rPr lang="en-US" dirty="0"/>
              <a:t>Training would show analysts how to use new standards and definitions</a:t>
            </a:r>
          </a:p>
        </p:txBody>
      </p:sp>
      <p:sp>
        <p:nvSpPr>
          <p:cNvPr id="4" name="Slide Number Placeholder 3"/>
          <p:cNvSpPr>
            <a:spLocks noGrp="1"/>
          </p:cNvSpPr>
          <p:nvPr>
            <p:ph type="sldNum" sz="quarter" idx="5"/>
          </p:nvPr>
        </p:nvSpPr>
        <p:spPr/>
        <p:txBody>
          <a:bodyPr/>
          <a:lstStyle/>
          <a:p>
            <a:fld id="{D71A8971-5F0B-4911-87AC-F8CFD894A892}" type="slidenum">
              <a:rPr lang="en-US" smtClean="0"/>
              <a:t>13</a:t>
            </a:fld>
            <a:endParaRPr lang="en-US"/>
          </a:p>
        </p:txBody>
      </p:sp>
    </p:spTree>
    <p:extLst>
      <p:ext uri="{BB962C8B-B14F-4D97-AF65-F5344CB8AC3E}">
        <p14:creationId xmlns:p14="http://schemas.microsoft.com/office/powerpoint/2010/main" val="41192807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1A8971-5F0B-4911-87AC-F8CFD894A892}" type="slidenum">
              <a:rPr lang="en-US" smtClean="0"/>
              <a:t>14</a:t>
            </a:fld>
            <a:endParaRPr lang="en-US"/>
          </a:p>
        </p:txBody>
      </p:sp>
    </p:spTree>
    <p:extLst>
      <p:ext uri="{BB962C8B-B14F-4D97-AF65-F5344CB8AC3E}">
        <p14:creationId xmlns:p14="http://schemas.microsoft.com/office/powerpoint/2010/main" val="3336835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Internet paradata collects information about user and instrument actions over the course of filling out a survey. This provides important information for understanding user behavior that can be useful for improving surveys, targeting problems, understanding survey taking behavior, identifying fraud and many other survey uses. For over a decade, the Census Bureau has applied paradata in these ways and found it valuable.</a:t>
            </a:r>
          </a:p>
        </p:txBody>
      </p:sp>
      <p:sp>
        <p:nvSpPr>
          <p:cNvPr id="4" name="Slide Number Placeholder 3"/>
          <p:cNvSpPr>
            <a:spLocks noGrp="1"/>
          </p:cNvSpPr>
          <p:nvPr>
            <p:ph type="sldNum" sz="quarter" idx="5"/>
          </p:nvPr>
        </p:nvSpPr>
        <p:spPr/>
        <p:txBody>
          <a:bodyPr/>
          <a:lstStyle/>
          <a:p>
            <a:fld id="{D71A8971-5F0B-4911-87AC-F8CFD894A892}" type="slidenum">
              <a:rPr lang="en-US" smtClean="0"/>
              <a:t>2</a:t>
            </a:fld>
            <a:endParaRPr lang="en-US"/>
          </a:p>
        </p:txBody>
      </p:sp>
    </p:spTree>
    <p:extLst>
      <p:ext uri="{BB962C8B-B14F-4D97-AF65-F5344CB8AC3E}">
        <p14:creationId xmlns:p14="http://schemas.microsoft.com/office/powerpoint/2010/main" val="19184592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However, there are challenges to working with paradata. The data in non-standard and originally designed for instrument functionality rather than analysis. It is complex and large because it contains information about the time, and instrument location for every action and information about the type of action. To further complicate this there are multiple survey collection tools used to design and disseminate surveys at Census and the formats and data availability of paradata varies by system. Because of the complexity training analysts to be able to understand and navigate the data is time consuming and because the files are very large analysis can be resource intensive. This means that different survey programs have varying use of paradata and different levels of support for training analysts. Some survey programs like the American Community survey have a long history of paradata use while others have limited or no use of paradata. Despite best efforts of collaboration this has often resulted in isolated development of paradata analysis programs and metrics. This has resulted in a lot of redundancy and reinvention which is inefficient but more importantly it has resulted in a variety of different ways of calculating measures and metrics. This has resulted in confusion particularly when the same label is used for different calculations. For example, it is common to calculate metrics of break-off but there are multiple ways of determining this. Multiple measures of breakoff cause confusion and make it difficult to compare across studies. Although there have been some efforts to create definitions and formulas, there are no consistent standards or metrics at the Census Bureau and there are currently no universal standards that allow for a common language and set of understandings and metrics</a:t>
            </a:r>
          </a:p>
        </p:txBody>
      </p:sp>
      <p:sp>
        <p:nvSpPr>
          <p:cNvPr id="4" name="Slide Number Placeholder 3"/>
          <p:cNvSpPr>
            <a:spLocks noGrp="1"/>
          </p:cNvSpPr>
          <p:nvPr>
            <p:ph type="sldNum" sz="quarter" idx="5"/>
          </p:nvPr>
        </p:nvSpPr>
        <p:spPr/>
        <p:txBody>
          <a:bodyPr/>
          <a:lstStyle/>
          <a:p>
            <a:fld id="{D71A8971-5F0B-4911-87AC-F8CFD894A892}" type="slidenum">
              <a:rPr lang="en-US" smtClean="0"/>
              <a:t>3</a:t>
            </a:fld>
            <a:endParaRPr lang="en-US"/>
          </a:p>
        </p:txBody>
      </p:sp>
    </p:spTree>
    <p:extLst>
      <p:ext uri="{BB962C8B-B14F-4D97-AF65-F5344CB8AC3E}">
        <p14:creationId xmlns:p14="http://schemas.microsoft.com/office/powerpoint/2010/main" val="527916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These challenges are not unique to the Census Bureau survey sponsors other federal agencies and academia all struggle with these issues and they make sharing findings more difficult. The Census Bureau is also not unique in attempting standardization efforts. The United Nations  High-Level Group for the Modernization of Official Statistics (HLG-MOS) emerging technologies and advanced methods have created a subgroup on Advancing Cost Effective Data Collection Using Paradata and Adaptive Survey Design. The activity seeks to consolidate methodological developments and develop a blueprint for increasing the use of paradata to optimize survey quality and resource allocation. </a:t>
            </a:r>
            <a:r>
              <a:rPr lang="en-US" dirty="0">
                <a:latin typeface="Calibri" panose="020F0502020204030204" pitchFamily="34" charset="0"/>
                <a:ea typeface="Calibri" panose="020F0502020204030204" pitchFamily="34" charset="0"/>
                <a:cs typeface="Calibri" panose="020F0502020204030204" pitchFamily="34" charset="0"/>
              </a:rPr>
              <a:t>among their priorities are understanding paradata capabilities and creating standard metrics, models and definitions. They were excited to hear about our standardization efforts and we plan to continue to work with them as we develop further.</a:t>
            </a:r>
          </a:p>
          <a:p>
            <a:endParaRPr lang="en-US" dirty="0"/>
          </a:p>
        </p:txBody>
      </p:sp>
      <p:sp>
        <p:nvSpPr>
          <p:cNvPr id="4" name="Slide Number Placeholder 3"/>
          <p:cNvSpPr>
            <a:spLocks noGrp="1"/>
          </p:cNvSpPr>
          <p:nvPr>
            <p:ph type="sldNum" sz="quarter" idx="5"/>
          </p:nvPr>
        </p:nvSpPr>
        <p:spPr/>
        <p:txBody>
          <a:bodyPr/>
          <a:lstStyle/>
          <a:p>
            <a:fld id="{D71A8971-5F0B-4911-87AC-F8CFD894A892}" type="slidenum">
              <a:rPr lang="en-US" smtClean="0"/>
              <a:t>4</a:t>
            </a:fld>
            <a:endParaRPr lang="en-US"/>
          </a:p>
        </p:txBody>
      </p:sp>
    </p:spTree>
    <p:extLst>
      <p:ext uri="{BB962C8B-B14F-4D97-AF65-F5344CB8AC3E}">
        <p14:creationId xmlns:p14="http://schemas.microsoft.com/office/powerpoint/2010/main" val="30125648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increased interest in paradata as part of data modernization efforts internationally provides us with strong support for standardization efforts but it is also good timing for developing these standards at the Census Bureau. As part of data modernization efforts, the Census Bureau has moved towards creating a single system for collection of surveys. As we move towards a single unified system other standardization efforts are underway such as the efforts to Standardize question design  and eventually this effort will mean that all of our paradata be from the same instrument with the same format and output. </a:t>
            </a:r>
          </a:p>
        </p:txBody>
      </p:sp>
      <p:sp>
        <p:nvSpPr>
          <p:cNvPr id="4" name="Slide Number Placeholder 3"/>
          <p:cNvSpPr>
            <a:spLocks noGrp="1"/>
          </p:cNvSpPr>
          <p:nvPr>
            <p:ph type="sldNum" sz="quarter" idx="5"/>
          </p:nvPr>
        </p:nvSpPr>
        <p:spPr/>
        <p:txBody>
          <a:bodyPr/>
          <a:lstStyle/>
          <a:p>
            <a:fld id="{D71A8971-5F0B-4911-87AC-F8CFD894A892}" type="slidenum">
              <a:rPr lang="en-US" smtClean="0"/>
              <a:t>5</a:t>
            </a:fld>
            <a:endParaRPr lang="en-US"/>
          </a:p>
        </p:txBody>
      </p:sp>
    </p:spTree>
    <p:extLst>
      <p:ext uri="{BB962C8B-B14F-4D97-AF65-F5344CB8AC3E}">
        <p14:creationId xmlns:p14="http://schemas.microsoft.com/office/powerpoint/2010/main" val="18903547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team of us were working on the paradata dashboards we discussed concerns about the lack of clear and consistent analysis metrics and we presented the idea of creating a standards team like the one that was created for survey design and questions in order to produce standardized definitions metrics and best practices. The DICE group who is charge of the effort to move to a single survey system approved the creation of a Paradata standards working group which is chaired by Rachel and myself and consists of people from across the Census Bureau with paradata experience and expertise. This group identified a number priorities and created subgroups to work on the first two priorities</a:t>
            </a:r>
          </a:p>
          <a:p>
            <a:r>
              <a:rPr lang="en-US" dirty="0"/>
              <a:t>Future work will include developing standard paradata analysis programs training based on the paradata standards and creation of a paradata knowledge repository where standards, programs, papers and other information about paradata can be kept and shared</a:t>
            </a:r>
          </a:p>
        </p:txBody>
      </p:sp>
      <p:sp>
        <p:nvSpPr>
          <p:cNvPr id="4" name="Slide Number Placeholder 3"/>
          <p:cNvSpPr>
            <a:spLocks noGrp="1"/>
          </p:cNvSpPr>
          <p:nvPr>
            <p:ph type="sldNum" sz="quarter" idx="5"/>
          </p:nvPr>
        </p:nvSpPr>
        <p:spPr/>
        <p:txBody>
          <a:bodyPr/>
          <a:lstStyle/>
          <a:p>
            <a:fld id="{D71A8971-5F0B-4911-87AC-F8CFD894A892}" type="slidenum">
              <a:rPr lang="en-US" smtClean="0"/>
              <a:t>6</a:t>
            </a:fld>
            <a:endParaRPr lang="en-US"/>
          </a:p>
        </p:txBody>
      </p:sp>
    </p:spTree>
    <p:extLst>
      <p:ext uri="{BB962C8B-B14F-4D97-AF65-F5344CB8AC3E}">
        <p14:creationId xmlns:p14="http://schemas.microsoft.com/office/powerpoint/2010/main" val="3189862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use cases team developed a document listing the various ways we use paradata and examples of past analysis these are the 4 categories in the use case document.</a:t>
            </a:r>
          </a:p>
        </p:txBody>
      </p:sp>
      <p:sp>
        <p:nvSpPr>
          <p:cNvPr id="4" name="Slide Number Placeholder 3"/>
          <p:cNvSpPr>
            <a:spLocks noGrp="1"/>
          </p:cNvSpPr>
          <p:nvPr>
            <p:ph type="sldNum" sz="quarter" idx="5"/>
          </p:nvPr>
        </p:nvSpPr>
        <p:spPr/>
        <p:txBody>
          <a:bodyPr/>
          <a:lstStyle/>
          <a:p>
            <a:fld id="{D71A8971-5F0B-4911-87AC-F8CFD894A892}" type="slidenum">
              <a:rPr lang="en-US" smtClean="0"/>
              <a:t>7</a:t>
            </a:fld>
            <a:endParaRPr lang="en-US"/>
          </a:p>
        </p:txBody>
      </p:sp>
    </p:spTree>
    <p:extLst>
      <p:ext uri="{BB962C8B-B14F-4D97-AF65-F5344CB8AC3E}">
        <p14:creationId xmlns:p14="http://schemas.microsoft.com/office/powerpoint/2010/main" val="26283702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o Paradata can be evaluated in real time during data collection to help understand incoming data.</a:t>
            </a:r>
          </a:p>
          <a:p>
            <a:r>
              <a:rPr lang="en-US" sz="1200" b="0" i="0" kern="1200" dirty="0">
                <a:solidFill>
                  <a:schemeClr val="tx1"/>
                </a:solidFill>
                <a:effectLst/>
                <a:latin typeface="+mn-lt"/>
                <a:ea typeface="+mn-ea"/>
                <a:cs typeface="+mn-cs"/>
              </a:rPr>
              <a:t>§ While a survey team was running preliminary tabulations on incoming data, they noticed a high item nonresponse on a particular screen. Using the paradata, we determined there was a pathing error in the instrument; respondents who should have been routed to the screen were skipping it. They were able to fix the pathing error for the remainder of data collection.</a:t>
            </a:r>
          </a:p>
          <a:p>
            <a:r>
              <a:rPr lang="en-US" sz="1200" b="0" i="0" kern="1200" dirty="0">
                <a:solidFill>
                  <a:schemeClr val="tx1"/>
                </a:solidFill>
                <a:effectLst/>
                <a:latin typeface="+mn-lt"/>
                <a:ea typeface="+mn-ea"/>
                <a:cs typeface="+mn-cs"/>
              </a:rPr>
              <a:t>o When to send people into the field</a:t>
            </a:r>
          </a:p>
          <a:p>
            <a:r>
              <a:rPr lang="en-US" sz="1200" b="0" i="0" kern="1200" dirty="0">
                <a:solidFill>
                  <a:schemeClr val="tx1"/>
                </a:solidFill>
                <a:effectLst/>
                <a:latin typeface="+mn-lt"/>
                <a:ea typeface="+mn-ea"/>
                <a:cs typeface="+mn-cs"/>
              </a:rPr>
              <a:t>o Changes in breakoffs or login failures</a:t>
            </a:r>
          </a:p>
          <a:p>
            <a:r>
              <a:rPr lang="en-US" sz="1200" b="0" i="0" kern="1200" dirty="0">
                <a:solidFill>
                  <a:schemeClr val="tx1"/>
                </a:solidFill>
                <a:effectLst/>
                <a:latin typeface="+mn-lt"/>
                <a:ea typeface="+mn-ea"/>
                <a:cs typeface="+mn-cs"/>
              </a:rPr>
              <a:t>§ An increase in the number of breakoffs and/or login failures, could suggest an issue with the instrument. For example, in one survey, the input file with ID/Password combinations was one record off so the login credentials were not paired correctly. People were unable to log into the survey, which could be seen by a spike in failed logins.</a:t>
            </a:r>
          </a:p>
          <a:p>
            <a:endParaRPr lang="en-US" dirty="0"/>
          </a:p>
        </p:txBody>
      </p:sp>
      <p:sp>
        <p:nvSpPr>
          <p:cNvPr id="4" name="Slide Number Placeholder 3"/>
          <p:cNvSpPr>
            <a:spLocks noGrp="1"/>
          </p:cNvSpPr>
          <p:nvPr>
            <p:ph type="sldNum" sz="quarter" idx="5"/>
          </p:nvPr>
        </p:nvSpPr>
        <p:spPr/>
        <p:txBody>
          <a:bodyPr/>
          <a:lstStyle/>
          <a:p>
            <a:fld id="{D71A8971-5F0B-4911-87AC-F8CFD894A892}" type="slidenum">
              <a:rPr lang="en-US" smtClean="0"/>
              <a:t>8</a:t>
            </a:fld>
            <a:endParaRPr lang="en-US"/>
          </a:p>
        </p:txBody>
      </p:sp>
    </p:spTree>
    <p:extLst>
      <p:ext uri="{BB962C8B-B14F-4D97-AF65-F5344CB8AC3E}">
        <p14:creationId xmlns:p14="http://schemas.microsoft.com/office/powerpoint/2010/main" val="35290818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Paradata can be used to identify difficult or problematic questions in web surveys. Specifically, metrics such as breakoffs, changed answers, back tracking, error triggers, long response times and accessing the help link can be used to identify difficult questions. Once questions have been identified as problematic, they can go through an expert review, cognitive testing, and/or usability testing to better identify the issue and propose improvements.</a:t>
            </a:r>
          </a:p>
          <a:p>
            <a:r>
              <a:rPr lang="en-US" sz="1200" b="0" i="0" kern="1200" dirty="0">
                <a:solidFill>
                  <a:schemeClr val="tx1"/>
                </a:solidFill>
                <a:effectLst/>
                <a:latin typeface="+mn-lt"/>
                <a:ea typeface="+mn-ea"/>
                <a:cs typeface="+mn-cs"/>
              </a:rPr>
              <a:t>If respondents are spending a long time on a question or breaking off at a high rate, it may suggest that the question is hard to understand, or the response options may not reflect the respondent’s experience. Similarly, if respondents are regularly clicking the previous button and then returning to the current screen, it could suggest there is relevant context or information missing from the current screen.</a:t>
            </a:r>
          </a:p>
          <a:p>
            <a:r>
              <a:rPr lang="en-US" sz="1200" b="0" i="0" kern="1200" dirty="0">
                <a:solidFill>
                  <a:schemeClr val="tx1"/>
                </a:solidFill>
                <a:effectLst/>
                <a:latin typeface="+mn-lt"/>
                <a:ea typeface="+mn-ea"/>
                <a:cs typeface="+mn-cs"/>
              </a:rPr>
              <a:t>For </a:t>
            </a:r>
            <a:r>
              <a:rPr lang="en-US" sz="1200" b="0" i="0" kern="1200" dirty="0" err="1">
                <a:solidFill>
                  <a:schemeClr val="tx1"/>
                </a:solidFill>
                <a:effectLst/>
                <a:latin typeface="+mn-lt"/>
                <a:ea typeface="+mn-ea"/>
                <a:cs typeface="+mn-cs"/>
              </a:rPr>
              <a:t>examle</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 When surveys with questions filter questions, particularly Yes/No questions that trigger a skip pattern, have the filter question and the next question on separate screens, respondents often backtrack to get context from the original question (NSCG, ACS). Using an appear/disappear design, where the follow up question appears on the same screen beneath the filter question once an answer is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o An increasing proportion of respondents are answering on mobile devices, specifically smartphones. By analyzing the paradata metrics by device, we can determine whether certain question types do not work well on mobile devices.</a:t>
            </a:r>
          </a:p>
          <a:p>
            <a:r>
              <a:rPr lang="en-US" sz="1200" b="0" i="0" kern="1200" dirty="0">
                <a:solidFill>
                  <a:schemeClr val="tx1"/>
                </a:solidFill>
                <a:effectLst/>
                <a:latin typeface="+mn-lt"/>
                <a:ea typeface="+mn-ea"/>
                <a:cs typeface="+mn-cs"/>
              </a:rPr>
              <a:t>§ The NSCG has a large grid with a 4-point </a:t>
            </a:r>
            <a:r>
              <a:rPr lang="en-US" sz="1200" b="0" i="0" kern="1200" dirty="0" err="1">
                <a:solidFill>
                  <a:schemeClr val="tx1"/>
                </a:solidFill>
                <a:effectLst/>
                <a:latin typeface="+mn-lt"/>
                <a:ea typeface="+mn-ea"/>
                <a:cs typeface="+mn-cs"/>
              </a:rPr>
              <a:t>likert</a:t>
            </a:r>
            <a:r>
              <a:rPr lang="en-US" sz="1200" b="0" i="0" kern="1200" dirty="0">
                <a:solidFill>
                  <a:schemeClr val="tx1"/>
                </a:solidFill>
                <a:effectLst/>
                <a:latin typeface="+mn-lt"/>
                <a:ea typeface="+mn-ea"/>
                <a:cs typeface="+mn-cs"/>
              </a:rPr>
              <a:t> scale asking respondents their satisfaction with various aspects of their job. This grid was small and difficult to navigate on smartphones, resulting in a high rate of answer changes. When the question was updated to a vertical design in which respondents were asked to rate each aspect item by item, completion times on the question decreased for mobile device users.</a:t>
            </a:r>
          </a:p>
          <a:p>
            <a:r>
              <a:rPr lang="en-US" sz="1200" b="0" i="0" kern="1200" dirty="0">
                <a:solidFill>
                  <a:schemeClr val="tx1"/>
                </a:solidFill>
                <a:effectLst/>
                <a:latin typeface="+mn-lt"/>
                <a:ea typeface="+mn-ea"/>
                <a:cs typeface="+mn-cs"/>
              </a:rPr>
              <a:t>o Assessing new or modified questions</a:t>
            </a:r>
          </a:p>
          <a:p>
            <a:r>
              <a:rPr lang="en-US" sz="1200" b="0" i="0" kern="1200" dirty="0">
                <a:solidFill>
                  <a:schemeClr val="tx1"/>
                </a:solidFill>
                <a:effectLst/>
                <a:latin typeface="+mn-lt"/>
                <a:ea typeface="+mn-ea"/>
                <a:cs typeface="+mn-cs"/>
              </a:rPr>
              <a:t>§ Once problematic questions are identified, we can update those questions in an effort to fix the issue. There were a high number of changed answers on a question asking what type of business/company people work for (private, government, self-employed, </a:t>
            </a:r>
            <a:r>
              <a:rPr lang="en-US" sz="1200" b="0" i="0" kern="1200" dirty="0" err="1">
                <a:solidFill>
                  <a:schemeClr val="tx1"/>
                </a:solidFill>
                <a:effectLst/>
                <a:latin typeface="+mn-lt"/>
                <a:ea typeface="+mn-ea"/>
                <a:cs typeface="+mn-cs"/>
              </a:rPr>
              <a:t>etc</a:t>
            </a:r>
            <a:r>
              <a:rPr lang="en-US" sz="1200" b="0" i="0" kern="1200" dirty="0">
                <a:solidFill>
                  <a:schemeClr val="tx1"/>
                </a:solidFill>
                <a:effectLst/>
                <a:latin typeface="+mn-lt"/>
                <a:ea typeface="+mn-ea"/>
                <a:cs typeface="+mn-cs"/>
              </a:rPr>
              <a:t>). Cognitive interviewing showed where people</a:t>
            </a:r>
          </a:p>
          <a:p>
            <a:r>
              <a:rPr lang="en-US" sz="1200" b="0" i="0" kern="1200" dirty="0">
                <a:solidFill>
                  <a:schemeClr val="tx1"/>
                </a:solidFill>
                <a:effectLst/>
                <a:latin typeface="+mn-lt"/>
                <a:ea typeface="+mn-ea"/>
                <a:cs typeface="+mn-cs"/>
              </a:rPr>
              <a:t>were confused and why they changed their answers. Updating the descriptions and examples associated with the different types of employment, as well as including instructions and wording changes clarified the response options for respondents and reduced the number of changed answers. Additionally paradata metrics on new questions can be compared to other similar questions to discover issues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D71A8971-5F0B-4911-87AC-F8CFD894A892}" type="slidenum">
              <a:rPr lang="en-US" smtClean="0"/>
              <a:t>9</a:t>
            </a:fld>
            <a:endParaRPr lang="en-US"/>
          </a:p>
        </p:txBody>
      </p:sp>
    </p:spTree>
    <p:extLst>
      <p:ext uri="{BB962C8B-B14F-4D97-AF65-F5344CB8AC3E}">
        <p14:creationId xmlns:p14="http://schemas.microsoft.com/office/powerpoint/2010/main" val="4657583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84C59-E63A-B072-D915-03474F44E81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FF72DE9-BDC5-B3B1-D88E-8A24D85904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5F92152-7893-0361-FB52-AC1C3F406383}"/>
              </a:ext>
            </a:extLst>
          </p:cNvPr>
          <p:cNvSpPr>
            <a:spLocks noGrp="1"/>
          </p:cNvSpPr>
          <p:nvPr>
            <p:ph type="dt" sz="half" idx="10"/>
          </p:nvPr>
        </p:nvSpPr>
        <p:spPr/>
        <p:txBody>
          <a:bodyPr/>
          <a:lstStyle/>
          <a:p>
            <a:fld id="{10B57E9A-5B30-468A-8969-9BD314FD7203}" type="datetimeFigureOut">
              <a:rPr lang="en-US" smtClean="0"/>
              <a:t>4/15/2026</a:t>
            </a:fld>
            <a:endParaRPr lang="en-US"/>
          </a:p>
        </p:txBody>
      </p:sp>
      <p:sp>
        <p:nvSpPr>
          <p:cNvPr id="5" name="Footer Placeholder 4">
            <a:extLst>
              <a:ext uri="{FF2B5EF4-FFF2-40B4-BE49-F238E27FC236}">
                <a16:creationId xmlns:a16="http://schemas.microsoft.com/office/drawing/2014/main" id="{4AEBC1A3-B8E2-5CED-F51F-60783FA919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955EC0-CCBE-C0EB-952D-5C2083BDAE87}"/>
              </a:ext>
            </a:extLst>
          </p:cNvPr>
          <p:cNvSpPr>
            <a:spLocks noGrp="1"/>
          </p:cNvSpPr>
          <p:nvPr>
            <p:ph type="sldNum" sz="quarter" idx="12"/>
          </p:nvPr>
        </p:nvSpPr>
        <p:spPr/>
        <p:txBody>
          <a:bodyPr/>
          <a:lstStyle/>
          <a:p>
            <a:fld id="{24BFE6D4-27A9-4AE4-9EAE-AF75F97B179B}" type="slidenum">
              <a:rPr lang="en-US" smtClean="0"/>
              <a:t>‹#›</a:t>
            </a:fld>
            <a:endParaRPr lang="en-US"/>
          </a:p>
        </p:txBody>
      </p:sp>
    </p:spTree>
    <p:extLst>
      <p:ext uri="{BB962C8B-B14F-4D97-AF65-F5344CB8AC3E}">
        <p14:creationId xmlns:p14="http://schemas.microsoft.com/office/powerpoint/2010/main" val="3307222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5507D-49CD-114A-B242-B29AE24A59D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23AEFED-94E8-1699-9CB1-5E177CA237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4CC37A-9F96-7F4C-D39C-132F9DFBB90D}"/>
              </a:ext>
            </a:extLst>
          </p:cNvPr>
          <p:cNvSpPr>
            <a:spLocks noGrp="1"/>
          </p:cNvSpPr>
          <p:nvPr>
            <p:ph type="dt" sz="half" idx="10"/>
          </p:nvPr>
        </p:nvSpPr>
        <p:spPr/>
        <p:txBody>
          <a:bodyPr/>
          <a:lstStyle/>
          <a:p>
            <a:fld id="{10B57E9A-5B30-468A-8969-9BD314FD7203}" type="datetimeFigureOut">
              <a:rPr lang="en-US" smtClean="0"/>
              <a:t>4/15/2026</a:t>
            </a:fld>
            <a:endParaRPr lang="en-US"/>
          </a:p>
        </p:txBody>
      </p:sp>
      <p:sp>
        <p:nvSpPr>
          <p:cNvPr id="5" name="Footer Placeholder 4">
            <a:extLst>
              <a:ext uri="{FF2B5EF4-FFF2-40B4-BE49-F238E27FC236}">
                <a16:creationId xmlns:a16="http://schemas.microsoft.com/office/drawing/2014/main" id="{0449AC2B-62C2-C4D7-6633-4AECC4D7CA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2C62DF-FC7E-E6CB-B06B-4C70B0C1EE82}"/>
              </a:ext>
            </a:extLst>
          </p:cNvPr>
          <p:cNvSpPr>
            <a:spLocks noGrp="1"/>
          </p:cNvSpPr>
          <p:nvPr>
            <p:ph type="sldNum" sz="quarter" idx="12"/>
          </p:nvPr>
        </p:nvSpPr>
        <p:spPr/>
        <p:txBody>
          <a:bodyPr/>
          <a:lstStyle/>
          <a:p>
            <a:fld id="{24BFE6D4-27A9-4AE4-9EAE-AF75F97B179B}" type="slidenum">
              <a:rPr lang="en-US" smtClean="0"/>
              <a:t>‹#›</a:t>
            </a:fld>
            <a:endParaRPr lang="en-US"/>
          </a:p>
        </p:txBody>
      </p:sp>
    </p:spTree>
    <p:extLst>
      <p:ext uri="{BB962C8B-B14F-4D97-AF65-F5344CB8AC3E}">
        <p14:creationId xmlns:p14="http://schemas.microsoft.com/office/powerpoint/2010/main" val="2436304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3316B66-D1D5-54AF-DAC8-BAF10BA57E5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ED18920-BE50-D50A-74FC-F15C352F05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762402-0604-98E6-153B-F444AE830479}"/>
              </a:ext>
            </a:extLst>
          </p:cNvPr>
          <p:cNvSpPr>
            <a:spLocks noGrp="1"/>
          </p:cNvSpPr>
          <p:nvPr>
            <p:ph type="dt" sz="half" idx="10"/>
          </p:nvPr>
        </p:nvSpPr>
        <p:spPr/>
        <p:txBody>
          <a:bodyPr/>
          <a:lstStyle/>
          <a:p>
            <a:fld id="{10B57E9A-5B30-468A-8969-9BD314FD7203}" type="datetimeFigureOut">
              <a:rPr lang="en-US" smtClean="0"/>
              <a:t>4/15/2026</a:t>
            </a:fld>
            <a:endParaRPr lang="en-US"/>
          </a:p>
        </p:txBody>
      </p:sp>
      <p:sp>
        <p:nvSpPr>
          <p:cNvPr id="5" name="Footer Placeholder 4">
            <a:extLst>
              <a:ext uri="{FF2B5EF4-FFF2-40B4-BE49-F238E27FC236}">
                <a16:creationId xmlns:a16="http://schemas.microsoft.com/office/drawing/2014/main" id="{ACFC0365-7832-32E9-6703-A5FDA8C1BD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1F097C-DDCF-128C-0AF7-586332B25693}"/>
              </a:ext>
            </a:extLst>
          </p:cNvPr>
          <p:cNvSpPr>
            <a:spLocks noGrp="1"/>
          </p:cNvSpPr>
          <p:nvPr>
            <p:ph type="sldNum" sz="quarter" idx="12"/>
          </p:nvPr>
        </p:nvSpPr>
        <p:spPr/>
        <p:txBody>
          <a:bodyPr/>
          <a:lstStyle/>
          <a:p>
            <a:fld id="{24BFE6D4-27A9-4AE4-9EAE-AF75F97B179B}" type="slidenum">
              <a:rPr lang="en-US" smtClean="0"/>
              <a:t>‹#›</a:t>
            </a:fld>
            <a:endParaRPr lang="en-US"/>
          </a:p>
        </p:txBody>
      </p:sp>
    </p:spTree>
    <p:extLst>
      <p:ext uri="{BB962C8B-B14F-4D97-AF65-F5344CB8AC3E}">
        <p14:creationId xmlns:p14="http://schemas.microsoft.com/office/powerpoint/2010/main" val="298715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31CE8-8B8A-6735-E837-892465BD59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BF56A9-369D-E126-8F9D-7A4F41B8E96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F3794F-92DE-6DDC-684A-A9CF24D4F429}"/>
              </a:ext>
            </a:extLst>
          </p:cNvPr>
          <p:cNvSpPr>
            <a:spLocks noGrp="1"/>
          </p:cNvSpPr>
          <p:nvPr>
            <p:ph type="dt" sz="half" idx="10"/>
          </p:nvPr>
        </p:nvSpPr>
        <p:spPr/>
        <p:txBody>
          <a:bodyPr/>
          <a:lstStyle/>
          <a:p>
            <a:fld id="{10B57E9A-5B30-468A-8969-9BD314FD7203}" type="datetimeFigureOut">
              <a:rPr lang="en-US" smtClean="0"/>
              <a:t>4/15/2026</a:t>
            </a:fld>
            <a:endParaRPr lang="en-US"/>
          </a:p>
        </p:txBody>
      </p:sp>
      <p:sp>
        <p:nvSpPr>
          <p:cNvPr id="5" name="Footer Placeholder 4">
            <a:extLst>
              <a:ext uri="{FF2B5EF4-FFF2-40B4-BE49-F238E27FC236}">
                <a16:creationId xmlns:a16="http://schemas.microsoft.com/office/drawing/2014/main" id="{4B322180-F370-D5D3-8603-2CD1DD3F4A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D519C1-6382-E7BB-72D6-2E406E93C073}"/>
              </a:ext>
            </a:extLst>
          </p:cNvPr>
          <p:cNvSpPr>
            <a:spLocks noGrp="1"/>
          </p:cNvSpPr>
          <p:nvPr>
            <p:ph type="sldNum" sz="quarter" idx="12"/>
          </p:nvPr>
        </p:nvSpPr>
        <p:spPr/>
        <p:txBody>
          <a:bodyPr/>
          <a:lstStyle/>
          <a:p>
            <a:fld id="{24BFE6D4-27A9-4AE4-9EAE-AF75F97B179B}" type="slidenum">
              <a:rPr lang="en-US" smtClean="0"/>
              <a:t>‹#›</a:t>
            </a:fld>
            <a:endParaRPr lang="en-US"/>
          </a:p>
        </p:txBody>
      </p:sp>
    </p:spTree>
    <p:extLst>
      <p:ext uri="{BB962C8B-B14F-4D97-AF65-F5344CB8AC3E}">
        <p14:creationId xmlns:p14="http://schemas.microsoft.com/office/powerpoint/2010/main" val="2860038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5AE0F-189B-67B5-4A92-DD4BDEE8865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FC88BD0-96F9-4BEC-84DF-CCD91ECD3BF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B4A72B-A00C-937B-8DBF-4B6C973D597C}"/>
              </a:ext>
            </a:extLst>
          </p:cNvPr>
          <p:cNvSpPr>
            <a:spLocks noGrp="1"/>
          </p:cNvSpPr>
          <p:nvPr>
            <p:ph type="dt" sz="half" idx="10"/>
          </p:nvPr>
        </p:nvSpPr>
        <p:spPr/>
        <p:txBody>
          <a:bodyPr/>
          <a:lstStyle/>
          <a:p>
            <a:fld id="{10B57E9A-5B30-468A-8969-9BD314FD7203}" type="datetimeFigureOut">
              <a:rPr lang="en-US" smtClean="0"/>
              <a:t>4/15/2026</a:t>
            </a:fld>
            <a:endParaRPr lang="en-US"/>
          </a:p>
        </p:txBody>
      </p:sp>
      <p:sp>
        <p:nvSpPr>
          <p:cNvPr id="5" name="Footer Placeholder 4">
            <a:extLst>
              <a:ext uri="{FF2B5EF4-FFF2-40B4-BE49-F238E27FC236}">
                <a16:creationId xmlns:a16="http://schemas.microsoft.com/office/drawing/2014/main" id="{80EEE9D3-D87E-04F9-ACDF-0800ADF523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13A1D0-DB3A-F5F4-5D34-E5618D7E8AC2}"/>
              </a:ext>
            </a:extLst>
          </p:cNvPr>
          <p:cNvSpPr>
            <a:spLocks noGrp="1"/>
          </p:cNvSpPr>
          <p:nvPr>
            <p:ph type="sldNum" sz="quarter" idx="12"/>
          </p:nvPr>
        </p:nvSpPr>
        <p:spPr/>
        <p:txBody>
          <a:bodyPr/>
          <a:lstStyle/>
          <a:p>
            <a:fld id="{24BFE6D4-27A9-4AE4-9EAE-AF75F97B179B}" type="slidenum">
              <a:rPr lang="en-US" smtClean="0"/>
              <a:t>‹#›</a:t>
            </a:fld>
            <a:endParaRPr lang="en-US"/>
          </a:p>
        </p:txBody>
      </p:sp>
    </p:spTree>
    <p:extLst>
      <p:ext uri="{BB962C8B-B14F-4D97-AF65-F5344CB8AC3E}">
        <p14:creationId xmlns:p14="http://schemas.microsoft.com/office/powerpoint/2010/main" val="4128678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25A97-B405-3720-F499-5E9DB73A2A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9DE07C-284A-B9E3-DC05-A4E760C4A7B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5DEA2A7-CC95-4129-B309-5F6ABA75566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5A3AB85-6426-D78E-35A4-575EFD27BAE5}"/>
              </a:ext>
            </a:extLst>
          </p:cNvPr>
          <p:cNvSpPr>
            <a:spLocks noGrp="1"/>
          </p:cNvSpPr>
          <p:nvPr>
            <p:ph type="dt" sz="half" idx="10"/>
          </p:nvPr>
        </p:nvSpPr>
        <p:spPr/>
        <p:txBody>
          <a:bodyPr/>
          <a:lstStyle/>
          <a:p>
            <a:fld id="{10B57E9A-5B30-468A-8969-9BD314FD7203}" type="datetimeFigureOut">
              <a:rPr lang="en-US" smtClean="0"/>
              <a:t>4/15/2026</a:t>
            </a:fld>
            <a:endParaRPr lang="en-US"/>
          </a:p>
        </p:txBody>
      </p:sp>
      <p:sp>
        <p:nvSpPr>
          <p:cNvPr id="6" name="Footer Placeholder 5">
            <a:extLst>
              <a:ext uri="{FF2B5EF4-FFF2-40B4-BE49-F238E27FC236}">
                <a16:creationId xmlns:a16="http://schemas.microsoft.com/office/drawing/2014/main" id="{B420E5F7-AFD1-5ED0-55CA-E5C280B96F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5467941-A51F-1D73-5304-63C1EFA6F90B}"/>
              </a:ext>
            </a:extLst>
          </p:cNvPr>
          <p:cNvSpPr>
            <a:spLocks noGrp="1"/>
          </p:cNvSpPr>
          <p:nvPr>
            <p:ph type="sldNum" sz="quarter" idx="12"/>
          </p:nvPr>
        </p:nvSpPr>
        <p:spPr/>
        <p:txBody>
          <a:bodyPr/>
          <a:lstStyle/>
          <a:p>
            <a:fld id="{24BFE6D4-27A9-4AE4-9EAE-AF75F97B179B}" type="slidenum">
              <a:rPr lang="en-US" smtClean="0"/>
              <a:t>‹#›</a:t>
            </a:fld>
            <a:endParaRPr lang="en-US"/>
          </a:p>
        </p:txBody>
      </p:sp>
    </p:spTree>
    <p:extLst>
      <p:ext uri="{BB962C8B-B14F-4D97-AF65-F5344CB8AC3E}">
        <p14:creationId xmlns:p14="http://schemas.microsoft.com/office/powerpoint/2010/main" val="3230305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8A28D-7B8A-9CD4-D112-41BFCF6FF6F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FECC263-7F95-12C9-3881-B710FE40CA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9AD3CC-979D-DC54-EE59-E42FB59142B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6DCA6F0-6DA2-763B-CE73-6818BDEA37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14C3C9-703A-EE0D-5DD1-A65ECABB53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0657ED-0A32-7F68-20C6-ABC625E3324B}"/>
              </a:ext>
            </a:extLst>
          </p:cNvPr>
          <p:cNvSpPr>
            <a:spLocks noGrp="1"/>
          </p:cNvSpPr>
          <p:nvPr>
            <p:ph type="dt" sz="half" idx="10"/>
          </p:nvPr>
        </p:nvSpPr>
        <p:spPr/>
        <p:txBody>
          <a:bodyPr/>
          <a:lstStyle/>
          <a:p>
            <a:fld id="{10B57E9A-5B30-468A-8969-9BD314FD7203}" type="datetimeFigureOut">
              <a:rPr lang="en-US" smtClean="0"/>
              <a:t>4/15/2026</a:t>
            </a:fld>
            <a:endParaRPr lang="en-US"/>
          </a:p>
        </p:txBody>
      </p:sp>
      <p:sp>
        <p:nvSpPr>
          <p:cNvPr id="8" name="Footer Placeholder 7">
            <a:extLst>
              <a:ext uri="{FF2B5EF4-FFF2-40B4-BE49-F238E27FC236}">
                <a16:creationId xmlns:a16="http://schemas.microsoft.com/office/drawing/2014/main" id="{9666C8E2-5B0F-0442-2E09-45B2C7E9EB5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40CDDAF-7C89-F70A-A180-95E3FD68772C}"/>
              </a:ext>
            </a:extLst>
          </p:cNvPr>
          <p:cNvSpPr>
            <a:spLocks noGrp="1"/>
          </p:cNvSpPr>
          <p:nvPr>
            <p:ph type="sldNum" sz="quarter" idx="12"/>
          </p:nvPr>
        </p:nvSpPr>
        <p:spPr/>
        <p:txBody>
          <a:bodyPr/>
          <a:lstStyle/>
          <a:p>
            <a:fld id="{24BFE6D4-27A9-4AE4-9EAE-AF75F97B179B}" type="slidenum">
              <a:rPr lang="en-US" smtClean="0"/>
              <a:t>‹#›</a:t>
            </a:fld>
            <a:endParaRPr lang="en-US"/>
          </a:p>
        </p:txBody>
      </p:sp>
    </p:spTree>
    <p:extLst>
      <p:ext uri="{BB962C8B-B14F-4D97-AF65-F5344CB8AC3E}">
        <p14:creationId xmlns:p14="http://schemas.microsoft.com/office/powerpoint/2010/main" val="1267993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69804-E610-BA3B-99CC-C1A60E5844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263C61-CE76-E5DC-4BAD-270F2B503861}"/>
              </a:ext>
            </a:extLst>
          </p:cNvPr>
          <p:cNvSpPr>
            <a:spLocks noGrp="1"/>
          </p:cNvSpPr>
          <p:nvPr>
            <p:ph type="dt" sz="half" idx="10"/>
          </p:nvPr>
        </p:nvSpPr>
        <p:spPr/>
        <p:txBody>
          <a:bodyPr/>
          <a:lstStyle/>
          <a:p>
            <a:fld id="{10B57E9A-5B30-468A-8969-9BD314FD7203}" type="datetimeFigureOut">
              <a:rPr lang="en-US" smtClean="0"/>
              <a:t>4/15/2026</a:t>
            </a:fld>
            <a:endParaRPr lang="en-US"/>
          </a:p>
        </p:txBody>
      </p:sp>
      <p:sp>
        <p:nvSpPr>
          <p:cNvPr id="4" name="Footer Placeholder 3">
            <a:extLst>
              <a:ext uri="{FF2B5EF4-FFF2-40B4-BE49-F238E27FC236}">
                <a16:creationId xmlns:a16="http://schemas.microsoft.com/office/drawing/2014/main" id="{D196F356-9152-C2A1-D633-9BE724762E8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7B4A59E-2302-D984-F35F-6B0BB94B6EA4}"/>
              </a:ext>
            </a:extLst>
          </p:cNvPr>
          <p:cNvSpPr>
            <a:spLocks noGrp="1"/>
          </p:cNvSpPr>
          <p:nvPr>
            <p:ph type="sldNum" sz="quarter" idx="12"/>
          </p:nvPr>
        </p:nvSpPr>
        <p:spPr/>
        <p:txBody>
          <a:bodyPr/>
          <a:lstStyle/>
          <a:p>
            <a:fld id="{24BFE6D4-27A9-4AE4-9EAE-AF75F97B179B}" type="slidenum">
              <a:rPr lang="en-US" smtClean="0"/>
              <a:t>‹#›</a:t>
            </a:fld>
            <a:endParaRPr lang="en-US"/>
          </a:p>
        </p:txBody>
      </p:sp>
    </p:spTree>
    <p:extLst>
      <p:ext uri="{BB962C8B-B14F-4D97-AF65-F5344CB8AC3E}">
        <p14:creationId xmlns:p14="http://schemas.microsoft.com/office/powerpoint/2010/main" val="1932481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1B1C6A-A1BB-7F48-FCC3-EE6947BC255A}"/>
              </a:ext>
            </a:extLst>
          </p:cNvPr>
          <p:cNvSpPr>
            <a:spLocks noGrp="1"/>
          </p:cNvSpPr>
          <p:nvPr>
            <p:ph type="dt" sz="half" idx="10"/>
          </p:nvPr>
        </p:nvSpPr>
        <p:spPr/>
        <p:txBody>
          <a:bodyPr/>
          <a:lstStyle/>
          <a:p>
            <a:fld id="{10B57E9A-5B30-468A-8969-9BD314FD7203}" type="datetimeFigureOut">
              <a:rPr lang="en-US" smtClean="0"/>
              <a:t>4/15/2026</a:t>
            </a:fld>
            <a:endParaRPr lang="en-US"/>
          </a:p>
        </p:txBody>
      </p:sp>
      <p:sp>
        <p:nvSpPr>
          <p:cNvPr id="3" name="Footer Placeholder 2">
            <a:extLst>
              <a:ext uri="{FF2B5EF4-FFF2-40B4-BE49-F238E27FC236}">
                <a16:creationId xmlns:a16="http://schemas.microsoft.com/office/drawing/2014/main" id="{FFBF680D-6FBA-B1FE-0734-765D9E2B94C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048A8E-B482-60EF-9DC7-BAE1A2EF4847}"/>
              </a:ext>
            </a:extLst>
          </p:cNvPr>
          <p:cNvSpPr>
            <a:spLocks noGrp="1"/>
          </p:cNvSpPr>
          <p:nvPr>
            <p:ph type="sldNum" sz="quarter" idx="12"/>
          </p:nvPr>
        </p:nvSpPr>
        <p:spPr/>
        <p:txBody>
          <a:bodyPr/>
          <a:lstStyle/>
          <a:p>
            <a:fld id="{24BFE6D4-27A9-4AE4-9EAE-AF75F97B179B}" type="slidenum">
              <a:rPr lang="en-US" smtClean="0"/>
              <a:t>‹#›</a:t>
            </a:fld>
            <a:endParaRPr lang="en-US"/>
          </a:p>
        </p:txBody>
      </p:sp>
    </p:spTree>
    <p:extLst>
      <p:ext uri="{BB962C8B-B14F-4D97-AF65-F5344CB8AC3E}">
        <p14:creationId xmlns:p14="http://schemas.microsoft.com/office/powerpoint/2010/main" val="2741754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65750-5585-DE5C-95B6-3174E5AEA7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6133EFF-FCBB-CC05-BFDB-17CD9731A2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FD3D1C-7F0C-B1CE-808C-B846AEF9FB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81C8F8-FFDA-FC03-8FB0-582F68D0F4A7}"/>
              </a:ext>
            </a:extLst>
          </p:cNvPr>
          <p:cNvSpPr>
            <a:spLocks noGrp="1"/>
          </p:cNvSpPr>
          <p:nvPr>
            <p:ph type="dt" sz="half" idx="10"/>
          </p:nvPr>
        </p:nvSpPr>
        <p:spPr/>
        <p:txBody>
          <a:bodyPr/>
          <a:lstStyle/>
          <a:p>
            <a:fld id="{10B57E9A-5B30-468A-8969-9BD314FD7203}" type="datetimeFigureOut">
              <a:rPr lang="en-US" smtClean="0"/>
              <a:t>4/15/2026</a:t>
            </a:fld>
            <a:endParaRPr lang="en-US"/>
          </a:p>
        </p:txBody>
      </p:sp>
      <p:sp>
        <p:nvSpPr>
          <p:cNvPr id="6" name="Footer Placeholder 5">
            <a:extLst>
              <a:ext uri="{FF2B5EF4-FFF2-40B4-BE49-F238E27FC236}">
                <a16:creationId xmlns:a16="http://schemas.microsoft.com/office/drawing/2014/main" id="{F67FA8BA-1B1D-A9B4-2905-0EFDCC704E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FA5FD9-9EF2-3886-D2F1-CA0260F1CBE3}"/>
              </a:ext>
            </a:extLst>
          </p:cNvPr>
          <p:cNvSpPr>
            <a:spLocks noGrp="1"/>
          </p:cNvSpPr>
          <p:nvPr>
            <p:ph type="sldNum" sz="quarter" idx="12"/>
          </p:nvPr>
        </p:nvSpPr>
        <p:spPr/>
        <p:txBody>
          <a:bodyPr/>
          <a:lstStyle/>
          <a:p>
            <a:fld id="{24BFE6D4-27A9-4AE4-9EAE-AF75F97B179B}" type="slidenum">
              <a:rPr lang="en-US" smtClean="0"/>
              <a:t>‹#›</a:t>
            </a:fld>
            <a:endParaRPr lang="en-US"/>
          </a:p>
        </p:txBody>
      </p:sp>
    </p:spTree>
    <p:extLst>
      <p:ext uri="{BB962C8B-B14F-4D97-AF65-F5344CB8AC3E}">
        <p14:creationId xmlns:p14="http://schemas.microsoft.com/office/powerpoint/2010/main" val="580943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665F3-C0C7-ECB9-8788-88F424C96B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F600EDF-4ED6-F322-3FC0-846207435D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0751C7D-A44D-1F48-9B48-CDD6AF3C68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127E02-4155-F729-A74F-4A3AB6AC5E2E}"/>
              </a:ext>
            </a:extLst>
          </p:cNvPr>
          <p:cNvSpPr>
            <a:spLocks noGrp="1"/>
          </p:cNvSpPr>
          <p:nvPr>
            <p:ph type="dt" sz="half" idx="10"/>
          </p:nvPr>
        </p:nvSpPr>
        <p:spPr/>
        <p:txBody>
          <a:bodyPr/>
          <a:lstStyle/>
          <a:p>
            <a:fld id="{10B57E9A-5B30-468A-8969-9BD314FD7203}" type="datetimeFigureOut">
              <a:rPr lang="en-US" smtClean="0"/>
              <a:t>4/15/2026</a:t>
            </a:fld>
            <a:endParaRPr lang="en-US"/>
          </a:p>
        </p:txBody>
      </p:sp>
      <p:sp>
        <p:nvSpPr>
          <p:cNvPr id="6" name="Footer Placeholder 5">
            <a:extLst>
              <a:ext uri="{FF2B5EF4-FFF2-40B4-BE49-F238E27FC236}">
                <a16:creationId xmlns:a16="http://schemas.microsoft.com/office/drawing/2014/main" id="{B6412957-558A-1922-2878-1A1FF6E628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8792CA-2EB6-2549-1A82-726506480945}"/>
              </a:ext>
            </a:extLst>
          </p:cNvPr>
          <p:cNvSpPr>
            <a:spLocks noGrp="1"/>
          </p:cNvSpPr>
          <p:nvPr>
            <p:ph type="sldNum" sz="quarter" idx="12"/>
          </p:nvPr>
        </p:nvSpPr>
        <p:spPr/>
        <p:txBody>
          <a:bodyPr/>
          <a:lstStyle/>
          <a:p>
            <a:fld id="{24BFE6D4-27A9-4AE4-9EAE-AF75F97B179B}" type="slidenum">
              <a:rPr lang="en-US" smtClean="0"/>
              <a:t>‹#›</a:t>
            </a:fld>
            <a:endParaRPr lang="en-US"/>
          </a:p>
        </p:txBody>
      </p:sp>
    </p:spTree>
    <p:extLst>
      <p:ext uri="{BB962C8B-B14F-4D97-AF65-F5344CB8AC3E}">
        <p14:creationId xmlns:p14="http://schemas.microsoft.com/office/powerpoint/2010/main" val="2563483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716C69-CFA0-9A63-D74B-4D2057F2D8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678BBB4-D234-6025-925E-3BE84DB83E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E50835-077D-3CF3-1F24-399CBD434A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0B57E9A-5B30-468A-8969-9BD314FD7203}" type="datetimeFigureOut">
              <a:rPr lang="en-US" smtClean="0"/>
              <a:t>4/15/2026</a:t>
            </a:fld>
            <a:endParaRPr lang="en-US"/>
          </a:p>
        </p:txBody>
      </p:sp>
      <p:sp>
        <p:nvSpPr>
          <p:cNvPr id="5" name="Footer Placeholder 4">
            <a:extLst>
              <a:ext uri="{FF2B5EF4-FFF2-40B4-BE49-F238E27FC236}">
                <a16:creationId xmlns:a16="http://schemas.microsoft.com/office/drawing/2014/main" id="{3A2D9B10-1BF6-CAAF-00AB-B04C5C3CC6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DE93055-45AB-E8B4-928D-F055A15C30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4BFE6D4-27A9-4AE4-9EAE-AF75F97B179B}" type="slidenum">
              <a:rPr lang="en-US" smtClean="0"/>
              <a:pPr/>
              <a:t>‹#›</a:t>
            </a:fld>
            <a:endParaRPr lang="en-US" dirty="0"/>
          </a:p>
        </p:txBody>
      </p:sp>
      <p:pic>
        <p:nvPicPr>
          <p:cNvPr id="7" name="Picture 6">
            <a:extLst>
              <a:ext uri="{FF2B5EF4-FFF2-40B4-BE49-F238E27FC236}">
                <a16:creationId xmlns:a16="http://schemas.microsoft.com/office/drawing/2014/main" id="{256BB1E4-88C8-B100-1039-E4AE6F67AFC7}"/>
              </a:ext>
            </a:extLst>
          </p:cNvPr>
          <p:cNvPicPr>
            <a:picLocks noGrp="1" noSelect="1" noRot="1" noMove="1" noResize="1" noEditPoints="1" noAdjustHandles="1" noChangeArrowheads="1" noChangeShapeType="1"/>
          </p:cNvPicPr>
          <p:nvPr userDrawn="1">
            <p:custDataLst>
              <p:tags r:id="rId13"/>
            </p:custDataLst>
          </p:nvPr>
        </p:nvPicPr>
        <p:blipFill>
          <a:blip r:embed="rId14">
            <a:extLst>
              <a:ext uri="{28A0092B-C50C-407E-A947-70E740481C1C}">
                <a14:useLocalDpi xmlns:a14="http://schemas.microsoft.com/office/drawing/2010/main" val="0"/>
              </a:ext>
            </a:extLst>
          </a:blip>
          <a:stretch>
            <a:fillRect/>
          </a:stretch>
        </p:blipFill>
        <p:spPr>
          <a:xfrm>
            <a:off x="335112" y="6013680"/>
            <a:ext cx="3877392" cy="554784"/>
          </a:xfrm>
          <a:prstGeom prst="rect">
            <a:avLst/>
          </a:prstGeom>
        </p:spPr>
      </p:pic>
    </p:spTree>
    <p:extLst>
      <p:ext uri="{BB962C8B-B14F-4D97-AF65-F5344CB8AC3E}">
        <p14:creationId xmlns:p14="http://schemas.microsoft.com/office/powerpoint/2010/main" val="283994099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4.xml.rels><?xml version="1.0" encoding="UTF-8" standalone="yes"?>
<Relationships xmlns="http://schemas.openxmlformats.org/package/2006/relationships"><Relationship Id="rId3" Type="http://schemas.openxmlformats.org/officeDocument/2006/relationships/hyperlink" Target="mailto:Renee.Ellis@census.gov" TargetMode="External"/><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hyperlink" Target="mailto:Rachel.T.Horwitz@census.gov" TargetMode="Externa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p:txBody>
          <a:bodyPr>
            <a:normAutofit/>
          </a:bodyPr>
          <a:lstStyle/>
          <a:p>
            <a:r>
              <a:rPr lang="en-US" sz="5400" b="1" dirty="0">
                <a:latin typeface="Calibri" panose="020F0502020204030204" pitchFamily="34" charset="0"/>
                <a:ea typeface="Calibri" panose="020F0502020204030204" pitchFamily="34" charset="0"/>
                <a:cs typeface="Calibri" panose="020F0502020204030204" pitchFamily="34" charset="0"/>
              </a:rPr>
              <a:t>Clear and Consistent: Building Internet Paradata Standards for Census Bureau Surveys</a:t>
            </a:r>
            <a:r>
              <a:rPr lang="en-US" sz="5400" dirty="0">
                <a:solidFill>
                  <a:schemeClr val="accent2"/>
                </a:solidFill>
                <a:latin typeface="Calibri" panose="020F0502020204030204" pitchFamily="34" charset="0"/>
                <a:ea typeface="Calibri" panose="020F0502020204030204" pitchFamily="34" charset="0"/>
                <a:cs typeface="Calibri" panose="020F0502020204030204" pitchFamily="34" charset="0"/>
              </a:rPr>
              <a:t> </a:t>
            </a:r>
          </a:p>
        </p:txBody>
      </p:sp>
      <p:sp>
        <p:nvSpPr>
          <p:cNvPr id="7" name="AutoShape 6" descr="data:image/png;base64,iVBORw0KGgoAAAANSUhEUgAAAnkAAAHjCAYAAABfHAkZAAAAAXNSR0IArs4c6QAAAARnQU1BAACxjwv8YQUAAP+6SURBVHhe7J0FeBVH24afuLu7K4HgFtzd3a1AoXix4g7FpaVoKcXd3TUBAiQh7u564jb/u3s2ECB8FSj0L3v32pIztrOjz9iuTExMDCOQmpmGV+mRYPoqEPl6kI+QoFntRsIvkb9CaGgoNDU1YWRkJJiIfAw+Pj6wtbWFhoaGYCLyMTx+/Bj169eHnJycYCLysRQWFuLVq1eoW7euYCLydykoKEBAQADq1KkjmIh8LHFxcSgtLYW1tbVgAsicOnWKlZWVoaioCOVFiVCTzxKsRL4KZKgDUHMXfoj8FbjKJCMjI3ain4iSkhLIy8vzaSry8XBtupKSkvBL5FPATYhw5VRRUVEwEfm7iGn56eG0HJeuXDtagUxCQgLj/khMTERJxAo0MDjFW4h8JchpAE1yhB8if4Xk5GSoqKjws3kiH09sbCwMDAygrKwsmIh8DGFhYfzMqKysrGAi8rFwooSbLbGxsRFMRP4uXFrGx8e/Nesk8nFkZmbyQk9fX18wAcTaLyIiIiIiIiLyH0QUeSIiIiIiIiIi/0FEkSciIiIiIiIi8h/ki4q8vAxg025glZdg8A+R7gfMuQJkFAoGfxNWDhyj+I6msKoi8ynQdReQRn/fOwtsPQckFUvtREREREREREQ+J/9T5IWdAlS7A1PuCQYfIDce+OFXYPtLwaASGbHAjKmAXKs31xHhAG95GdnT32kF0t//FOcvApqKgKKCYFAKPCYz+0px6keirIhE3B+RQ/FNyBN+vEMZPUdMJh883ByBRBJ48eJhZREREREREZEvwAdF3noSZnOUgfn2AH/8VqCsiEROKhCVBEQnk+ghIZNBwiZLAqRnkKjJIZFT2QNh4Azs/Yn83iL7FRTuIOAshfMeJLJSK8JOobBL3phnkViKIXPOLkPwW0r3ThHcc5eEU1fvUBoN3CBx52gFqMhJZ+O8TgDj7gIb90vjxF1NHgIPhPuVUThplcLNpvu880hSKKxMevboKu6vq0u/SeD6pQHiZJ6IiIiIiIjI5+aDIm/GJuBEJ+FHBSRiXl4HvlkPjPoRGE9ubpCIOkyi6dIj4MARYMG1/70salwX6KQIeAYLBpWII7N124AxFPagecByL6lASoukvzcAw0kgjia7hRSHPBJkTx4DU1dLzYaQ+9XkXvKOGgul+GXIAGYqAPc2s1ISZevOADMnAV3NpW44JlMYrZVI4JUBzyjcaUK4Q+cDy66QwKxCqWXFAEs3AiNXSt3ueSFYcBiRcKQbRpObgirEp4iIiIiIiIjIP8lf25OXD5x7CDTqTqJuHXB5FdDLAZj4DTCwHQmlCcDePoDh//hoRrI/iTM1CsNKMKhESBIJxxnAdRJ0O3oB3reARBKM50lkJZIg20P3u0l2jXJJEMYCx+4C9YZLzS7OBZ6TyHycLQQmkJJG8SFRqSnEqTwI8CIx52JBAjIHuOcJ7L4ovaJI4OWn0H1ItLpVhEsiL/4scCVB6v81JDLv3qF/XIH9JAg5t6YU/8pYmAFJFNdiUeSJiIiIiIiIfGb+msgjcdS6KRBO4mvxbuDXAMH8D8gl4XSChNI88jP7HNBsIF1agmUl6toCp84D88ndnpcAI4GWTSIpmgSVowuJNXWpu8H9AcVUEnV0/+f3peH+SIIrLwZ4lSl1U4FEQtGmp1R68wLo1zASdTkUfkoY3fMX4AXdp4jCCCZR1qGG1I2mNdDWEohJlP5+DfnziyNhR0JOU1Vq1K+r9N8KNCm+OSRSS//EXj8RERERERERkU/JXxZ5zdoA37YFatsDN38GTscKdv8DeWXprFZ1EnEdOpAoo0tbsHsNibYNh4A4NcCN3LmY8reTQqKrlATZu1pJSxOoSeKPC5e7JkwBOhkKlh9A1o78FANhJNqUdIAu9Dw/dCQBSfflkCEx+O779ovJveK7IpFSToEu8YNWIiIiIiIiIv9G/prI41AE6tcH+rUCXEl8+VecHs0FsvKAqrbjKZMYa1AXGEB+BpBfvSpm1UB+n0ZTmLWB/uTOmMJL58xJDTprAIEvgURhKfbHjXQ7I8DBGNC1EMIVLmdBrFWgTUIun9RhgbCnTs4AGFgH2LQDuP7u7ByhZAXY0zP+/lD6OzMQOEf+69N93oLiZEnP9cIPyKC4cu9NmbZbalVBOqWNrqpUDIqIiIiIiIiIfE4+KD9WjQcMuwMrfIDdq0l8zQKO3gXG/gAYkDl3bXUCprsCaiSkXJWAXSuAVtuB+A+8YuR/YgnMbgGso/sYUdg/kzhqxpmTIOzVm8InEdV2iPS+yt0AF3I/hv69supNfAymAkHCCdkKDPWAlCIgW1CfsnJAb3q2Je4U97GCv+lk3gRoTfdSI/cT6D4+y6V29uvI/SCgBYnKt6CU69WPoh0FNCF7g5FA+2kUT8GaIy6OxKp6FbOAIiIiIiIiIiL/MDIJCQn8edTExESURKxAA4NTvMV/hgRg9BEScF2Bfg68ZvwslJPA+2Yr4DwQ+K4m8D/OonxZ5DRIpeYIP0T+CsnJyVBRUYGmpqZgIvIxxMbGwsDAAMrK726YEPk7hIWFwdbWFrKy4lLCp4L7qH4cjd5tbGwEE5G/C5eW8fHxsLa2FkxEPpbMzEyUlZVBX19fMPk7y7X/3zAFOisCIZGf91UmQRFAFt27seG/WOCJiIiIiIiI/Gf5KoZ4rTsA+hrSFyF/LrjV4f61AGcD6W8RERERERERkc+JzKNHjxiB7OxsKBc+hptxlGAl8lUgqwRZ+9XCD5G/gkQigYKCgri8+InIysqCuro65OXFTayfgrS0NOjp6UFGRkYwEflYuKUwrq/U5T5pJPJRiGn56cnPzwen59TU3pxAlfHy8uJFHtfAFhcVwdLi3WOkIv9lZGRlYS7muYiIiIiIyP9rOJFXXl7OD5YreOvgRXxcnCjyvjK4TdnV3d2FXyIiIiIiIiL/H/k6D16IiIiIiIiIiHyFiCJPREREREREROQ/iCjyRERERERERET+g4giT0RERERERETkP4go8kRE/l9QhuwkP1zauxfHrnshIfud7/f9CykpiMANiu+hczcQklokmIqI/BcoQWrIY5w7tBd7b7xCQXGZYP6xFCIx4BFOU7059TAIkqLP+HLXf4QSpEd54zw9z4nbL5Ga9xm/SCDCI56u/cqp+nRtDl4e241TrzLBqHRoGFmjbZ/RqGUsWAuUlybhxo6fcD9J+tuyXmd0a90QRm9e0fOPUJ7yENu3XoFwW0Ibdbr2Rrs61lCVE4yIorRw3Lp8Go9CsgUToN7QZejmKPyoTLYv9m09jfAyOZi1GIbxzS0FizeEnF2A358JPzi0ndG5ZwfUtdX7wOfy8hBw8RDOPotB/jttm1mttujathnMNASDP6C8KAt39kzAyImHgU7TsHvDErR1+pOevxBhF79D5y4/IbNON6zY+iu+afQ534dVivSIp7h86hKC32Q/j5K6DloNno7G5oKBCFGCJP/7uHTxNiIlgpGAmr4F2vYbizomgsEX4dPVpU9CURzO/jgL368+DEm/XfDbOhwG6gqC5UdQHI+LG+diypzfYTDtII4s7A8r7UqN2kdRhPgXt3Dx6iPEvvN9eU0Te7TrPRzu736j/SMpzYvHhc0TMXHeWSj3W4rDa2egvqWqYCvyqanqdK0o8r5yqhR5Wfcxve0AbH6WAG4cqWJdB5M3n8bqbm+XjeizU9BpxBYEZEl/Nx6/Gb8smYzqhtLf/wgBRzBw1lpcvfgcmYIRdUOwq9cIY5ftwbS2llCQLUdW3DP8vnQufr7oiaCEfMEd4NByCCYt3ohJzSoqQQJubtqF43eu4ewlL6QqqKPHZi+cGOMk2HOE49jU9dh+cTvuhAlGHGpmqNNjKn5eOxZ1TTTfnxbP8cbKIaOw6pIvct8Z6OvZuqPrd6uxfFRrmGn9cedQKknG0R/aYMi2WHiMWYwtKyaituGf61QKc4JxdMVSXCtzQ5/Bo9Cz1iduyT+A5/L6aLTADy5tx2HDzjXoYK0k2HwGSjLheXgZxk/YCJ93OjQFFXU06P89Zn0/DV2rid8d5ilKxLXt8zH5h70ILhDMBJQ19dFkyBzMnToOrRzevH/rj+Bmco8tWYBLRc7oNngM+tf9CJX4R3Vp0hqsGNkKpn+iLn0SUp5hzewpWLQvAj1/OoGdYxpDVSYOxxfNwfk8e3QYOA5DG5oKjv8CGUHYvew7TN7kix4bDmPT+NYw/FTfxSyMwZm1szFj5RFEcJ9kqoSqrgmaD5uHeZNHwMPm043Si1JCsGtON0z6NRVtZqzHtnlD4KQjvuz8n0J8hYrInyMmAHeTC0jgucHZGSjIzkFkSDhyBGuexLOYO2UvNRbKsLKyIgN96GnrQ+Uf/lBv4vOzOKk8FJceP8bjx5fx04xesKdRfvjTG1hz7C6KS8tQkp+F82uGYtnvz6HZcBIO3eDc7sYwYx2E3jmEnYfuI40LLC8MJ1YtxPfL1mPP2UdIKimDvJwcqtm//fHxgMPLsXz/btwJr4EFp7mwHuPGgTXo7loM71NHcNk3FaVVraokhsMrIQv51Cn1WP+I9/f4yhHM7V8L6RE+OHrwHHyTs3kh/UfIqeqi/YyDFMZN7Jk/GK56f74zK8z1wYVth3D5jhdS8j/f1w/cRu6l+N7D0a3fo4n5ZxR4HIW5lPzBCCKBV7PvHBy+Is23xxt6kPjIxeMLx3Hmjj/embT6esnNRFRkBCJJ4DUYtQbnbkrT69LSjjRISMPdsydwxSuUatqfp7jADxe2HsLFW1S38j6yq/lAXZrTr6a0Lh2gupTy5+rSpyA/MwNJqYkogh3cXQ2hoCCDslJ/XNxyCBeu30Ni3t+rZ4W52UhMjEMBLGFloYNP+jGd7DSERccglgRekwnbcPUOl8ePcPyHtsjPSMSN0ydx40Uk3fvToaBjiT7zj9J9ruPnad1hrSUKvM/NPyryUm5tw8St9yvNuPwxvvtHot2mh8KvfwZuVuTeqc047iNMQf1JHm9qh2G/+Qi/PgWhOPjtYhwP/ZTV6uNJig5HVhE31KuLnj3dgaw8ZAXHSoWRwP3t03Eithja9caihUMcYOQMtxpOMK4Y6N+eAyMjI/5ybT8CK1bPQ59G9HvYz0jKCcP2TvS3dXX0WnIV6YIX+PyK5nWdeD9L7gtm72DY+xfE/zoBDRs2pKsdOnRoBlcXqV1GjoRfXs4L3Idtu0JQ5tgAg7+bjL6tOLfDMXgg9wFjhsx7vogm9zlRAbh5+zq0h22iEW5/qCvLQVGhP1p5KEoD5ElDyNMQJBSUQGboAsztyoXVEE5WOlAqpZgXaEJLVx4yVdSktIRYZORJqOOpAY9OUn8NmzZCg+r24OY0CiT5KCBRyk+llxcj4tpSeAhpxl2DNtxCqjAJmZfhjQ3D26L76AU46BmHUrlUnJ3RGrbmRuizJwQBv45+7a/r7L0I4hM1Dnt6mMPR/Rucp3Cyfa9gVlc3GPVegqdR0jXM4qCf0brSPbvM3IWA1xkdhQ3tjWBXry2W7DqG+YNqk5uGaN7cHhYWRrCYc1twR8Q+wMIRLfgwxuwLRHFZFHaNao3ug7/F2vOhKKlo2xMvYEQNx9f3q91uIE4HS618941EPWcy77gNMVIj5IXfw+IhdchtA8w97gsJt1RHeRh5aBzvv+mgWbjNZeY7FBXkIz4ukjphE9hXb4BGTYX079SEcgMoKylBXm4+Xq/8JZzBQAfr1/Gq33U0LlaetcVjzDI1Eezt0WnMFrzgm48UyodWsDUzQt+9YYi8tux1Hnad86uQDxUUIuLxNvQU7PmrxUJ4Z1XU/2JEe/6GkfWMUG/0j3h6fiua1JamlY1LTfzkLTjjCcBP3ZrBmg/HBNUbTsDVZMGKI/kaJjaqARPhPm5Nu+CQv2BXBfm5Oby4KIYFXOo0QEMPIb1aNwBXvUqKKL3yC/F6Eu3h8tfP4NikO35Yux6jW9HvfqvgFx+E3/rbwcZpOE5TuZME3MKCnlTuus/H/dAM3juL2Im2gn/u6jh1G4k03qpKPlyXHIS6lPd2Xbr64brE5UP4o23o8dq+ERaeD0YBPVxJYQCWcc/h3AJTd3sKA9tkHB9fH6bGRqi57AFvkpWZhNRkKni2VrDWzcbRYa4wtxqA46SCc0MfYVmfGjDqMgvX+crkiTmW5sK97NB+xHp4f6BTlOSQeEyggmdpBgvmhRke0jy0cnTDVn6rSC5eHFmAjtUorObz4JkmyO78VNzaMJC/R6fp2/EqVWpcmbzsTCQlJ6AENnBrQOnXWEjHFnXArVuUFBUjv6DoTR5H/4YOr9PICK2/WQ7PeMFOIPrw+Nf2dYYuwaldC9Citi2MJp0l23JkxNzB6qHt0H3cSpz3TUL563byFsZXCtuozhDsvBdO9VVKSYE/nw/OLfthz7HTmDOk2Wu306/9+/cj/5uoWuSxMsScmUsNYxM09vBA50HjcDawVFqB/gLlxXnIySt+z5/Xpjao3aAxGjdpgkaNe2HGuiuIESpoSX42VeZ/MhPLkZXihSfXuPqpTc9ajmKfw+jXowMfn5YdOuNXb2lc4h7vw5SZi3EtJJUv+CV5Gch+d0PIR+GANt1lcM0z+i+n7T9HCh7f8kJuTgHkmtZCZ9fqkGW5yMqIRirfYTGU3l+BPlsTIaPeEvOXtYVcTBlkjAyoEdSHOivB9XmuUGy7BqlZEv4zK9H3D2PxvJU46ZkCYz19yMvZwNw8HSnR8Yh/FkpNKEc5ntw9jeiIEKRk9kCLprzhe8ipaMFAQyrCGMtDZnoKMrkGU1YBA9o0hYK8DAIuHMSTYk3Y2DRGfXdTkBEhB3lFYXRdLh3va1brhu3XonF740hoFgRTUSiDXMNasH9rkkwf5rbaUFORAfu9HxZdz0Tg3Z2YMmw8TvsrocviSejtZIX359Uy8NLrKVISKXJ1e6CnE3dvhnJJDhLiE5BIVU/B2gyWasqQKyvG4xUesO+wBM+os8rPp3qTmYEjJOK+/T0I5VQ4ivOC4HsvBakUR2VNLUrnOAQ8jEdSvDlU7w5BzQlHSLRIKJ/ScOHHZdhw6hEyiqPx6n4eJFk5KCIVKktXWUkB6ro4Q19TFQE/dYKSy0Tcz8nl7ymhTuDyurGYsvks4iV00/IgeF/LRGpwAg6uG4z1Z0ORb6ILQxrrZ6akIOWhH8lADhJdIc/h++wuUtLroF5dLcjJcH4pvnnUs+rpQYfalNhLS1C3yWAcCI7jy0UeCQu/60cwbzoJlHCGsiIJMtJSkXLFm4Y/XLBZ8Pe6gAsHnyMlJQ3ZBdSWULQYdeJXT+1EapoSdPRqw4abSH6LMmSl++Pp/UDAvBpquTvAkNsGVF6KAn9/+NKfshoa0LM0gQ6ZRZ+di2oNhuB4bIoQr2w8v7AXc2fPxJ1oyrOY4+hj3Q3rUjKRS/b5eYm4dWAXtvxyBUksHv4PKD8TUhD1yyA4dV8Nn4p8WLMTRzz9qFvmolSEaz80hp3HFFygepHH3UeShbT7y1FXZxQu8T1rETKTwhD0TBbyAafQd8oKvAxJRG52OqKCArFh/HhcTaLHSH2IxT2GYu5FT6TkceUlFxE+J7Fo3HYEUTon3FiHlq0G4JfnoXx88/JyEPzgIhZ+NwRngqua6ypGcrwffJ+SuLCpi4bVLaDFTbyWl0ASHIxAyEBWVxsGpgbQpPS6v6Y5DNovoHoqrd8Jz69i7Zzvsfd2CvSobCorJiPgQS6Vp2wqdzI0AJKjoApRy8keRtoaCNrRE7J243CnUrm7tnkSpm44iujsqlrCD9WlbCQkCHXJxhyWqip8XXq0nOpSxw/XpYRbS9G1yRRcFPIhP/cFVvaZj/MZJCKLA/GSnqNMSRH2zg7gF/NZDHzvJiI5OYUGVdxe3XxkpsVTfMohS/e1Us9A6GMJcrPePC8rLUR1e1sYF97FAPvuWJuQJpSdJNw7uhebtl5EAhf2W+QiKcoLL+6XwUrGh/JrKQ75RiJXkomY0BBs+OYbXE5Sh6amMsrLqJ7c80MI1QneZ04a7l05gpQ0Q1hYOsLQgDeuRCHionwR6EM11qERmroZQZVrtMpKkBUaimDKYzk9XRJRelCnfA/dNwyaLqNxM1uaR7k5Wbi7ewFmrNpBg0BKRErnU6NkYD14J9IFNwHHlqPv2OW4+yKS0onb2lOG/KwQvHpE7YCsLP+pLRUKO2hnb8jJtsbOjBxpPaB2INPnEMY1H4NtnpFUGrnguXzIRWFkDHZtmonNp58jj+KQlpqCje2bYHcE90wif4aqRV6WN06ENcWpe/dx//p5TK2viuvHLiKGOpj89ASkZmchJTwcoVQ4IqOTkFch/csKkBoXjTAyDw2NRc7/0EN1ZxzDowcPcOf0Urhm3sCBw15Iez2EEGClyKMRUyQfXigSMwv4SspV8JL8NEQL5rEpWSji/ZYiOy6MNwsNjUBcUg5fYN6COvjkF88Q4lYHDqTxkP0SP/9yAW7Df8Ldew9w6cRSqHt78SM4oxrdMGvmRDS10SWJ8Iay4nzqdBKQmV8hRum+8eGI5088cnHLQkKkNG6hoQnIKZE+WFlJDtJI2HAjZi590nKLYGDjQI3yHYT9WwYnZYmICKTKVQg0698Fjg6uqEmpkZEViiTKoFJJIH755RBVTCU4zJmHrkqBCAqhvlRfB2b6Wsi5vRaT9sWjRMkETVbfgUSSBp/z69DZjmtR1FDNwRKKCnJwrs6puHLKjhKQvqf+zQe3r1KaZirDZFo/NOfi8j9g1DglPr2C3bv3436SKoyaTcO4ThZQlAvG5RPPAQ09mNVrDOfXe/2jEexLiUyNsGJ9Z7y1u7A0CoGvClBG8VB3d4aZYFxB3fGbMaORKd2UYW1HXbi2GIdTsa4Yseo89izqCYuqtnWVpSMuPJM6MPrbQA65fr7wfe6JY3tXYNV2L2jq18HUwV1hY6KKjOPj0XiRN7Qcm2LVlSgSZS+xY1Qbfobi0qMnVOYZisOCqSGWozQ2hK2pHhAfh8CCAhqVP8fhG3mYeSIMqf7XMbuHHflKQHKaBCWlHtiYnoxtPchIyw49ll0k8SbBxeW9oeu1CC3n3Yaclg0mHw+jeIbhzMph/Ij+vs8rGpyROAv2hw/dIa8oEtq1puFKoASSl5cwt7crVEgws6c+COfKbWkSgl68QIA/pV/XZmhK5UAuOID8ykBLXQfVbU2Q73cCs1fvg3eCIjqtv0vlIhuhXuv4fA6NS0BwTCyMzRygqMSpsSIUUcUtTU+Ez4N7kE5gRSA2IYeeiWxfrsaWkzLQI7HabmA7WPP2leE6lwhEcUpRTRZFGfEI9aX0v74KjXv/CjkFAzRt0hfD2jsj7+UhTFl5gDouVXTb8oTilQH/WyvRhLwGRccijOLmfXoPHmelgbnNwRMSApJ4fxzePwUeHtVgHB+LwELpjKBPXD5mnQxH6qtrmNXdlkw88eR5HImsEqQdGo72q3ygbFgXY7fd5PMh+vJyNLTRolQ6gjOX6IGp0mXFxSAWSfD0DYPdgC0Iic9A0NY2FFYJCovCkZYBhHtex4OA55DYDcMZEoGcSPI7Mwv1+jeFVdAlLF27E3fCZdBu+WWkZeYgPnA72lII0UnJeBUuleVvwYqRkxZDIoD+1pRFYVI0grj0urIYnUcdgaKKGTq26o2eTW2Q+/gXzN0XiLRyI7guvE7plYmg+3sx0IUbeKnCwcYCqqrNsYbSZWcvMtKwRMf5ZxFHz3vlxyEwerEC7Rdc5/ezTjgSSnGPwMUNY+BKTh/5BiCDhN97VFmXHuPYnhVYzdUlg7p8XbI2UUH68XHwWPwc2o7NPliXbuxZhUA1S3SefQRhJPQkzw9h4JqRaKOqjEK/F/CnblFLQxfmJHg4SiNC4Ud5w+j5qjuSyMtPR7jvC/jFK1DZtoS2enMsD4vAr33JsaoJWs06hVh63hubxqP40T48zkhBudsseHFlJyEIx3+fgsbNq+O9HXtFRciKjab8p7xKlaD6yA0IjsuA5PIUqHD1sMAP0XGl0DeygpYudwquGMUlXIdYjpyEK7h5XQ5qtaqhdj1nGoi9A6OBWXIcErnAtWRQEBeJAMpjn8vz0W/iKSipWaN7h17oUN8Cknub0GfxeUhggOG/B0OSE4fbeyaD27n9LDAEyempyDw7DVSVoGDijqG7vKgchOHsoqFwUuF6SmXUcLahfCtHfmQYwqndsjE2hrmBBrJvrkKnhdcoH3TRcNJhRFA6Jb04g4kdbMnVHdy6n8AlA8qo/fAnMR2d6AeJWR+cf5GIyJPTYc2P1l4hNpH+EflTVC3ydOpj+vedYEIdopyCIowtraBSnEdtUC6eH1uDtTv34LdNO/DTTz9hxdJVuBDG7WwpRVbIdezYsBFbtv6Mn7fvxoUnldcPqkaJOi1He22w5GTkvrXhoxwFWVF4dOY49mzfjk0rZmPZgcdILSyjDj4FXke2YNmyzXSfjdhx8DpCkwqRGXULW9etIrPt2Lb5Z/y08xSeJebws3AVlJfnw8fHGzrmJtJRmoIqdURGKE0JRXx+OVTU69BopDG0yCrpxUks27Uf/glvNzwFyYE4snsjjjyKlopIanwPzJqInc8lKC3MhPet/di6aQMfj41LN2PvgxB+n0NO0j1sHzcPa3/agfXbT+FJeCqKnWqjU/o9PK5iyemLkJiI4FwJjfu0UNPVAgrmjnCghErNIuGaEgX/I9vx841IKDhMwYGZ9ZH08DYeUeNnZmwNU50MnDx6EWnpOdDpsAYnptWnAJWga2AJEwtKUbVmaFLbiEb6gKWrO92hkBqHECQmUSfo+QDXY2KQo0WN83iui/0wjJUj/N4+rFwwHb/cyIG1W3+sXj0eDSy0IZMfhFevAHk1FRham4PT8TyF0SRCpEpaz9Xh7UYwzhtXfGlAQAWlsevbR2+LUkNw79RvOOJFst+6EXp07UhujEjNlNJzJtHIMpdKahVQQxiVmSld7rm8CDXd3eFepzEGLrqActd2mLr2R0zt2xB6ZQHYuvkUiU95qJvWhm7GA5w5cg63g6KRDSN0auwMWaqHWaEBCKMUszavDWc7LRTFU0dckEe1Tht1Zh/Eis4mvDt5Oa5K28PGUpdPZ+Q9w7OXlB7qJIStzPhyjaIIHNh3nsRHIWQt28K51Atnjp/FdS9/khe6aFrTEZpqSsgL9OU7PF3rxhg29QdUHDi2sqsJeXklyodnCA2nhjw2FJ6PPRFKHVyf1g1gqKWGvCBfaooVoKfdAPWqAY9v34CfL6kIwwZopEGC8sxZXDh5ByHUfTlY2MPJSg/KyqqQ5eNPA7TYYsT6X8Phy6+oQ9OBxustfWm49fMRBCpowKJaezSvVsWJXVLreZHh1LkQwdewdGR7uHPp32EhXupWR4/hM7H6p9looJmCe9evIygwDjBuDA+NQJw5fQYXz92ntFaDs7U97M11oKKqAVlZ6rx8juKXfRdwy68UrfuNwZimFkI+cCJPB3XmHMTyTsbkXh3aOm82PoM65/U/noSsgiYadpqOWd804vNBz7k63DS1+ZPZ4bFxKC8qREpsJOKpkzRtNwGLxrTnDxIoKXIulKCmWhMWpAwUFVUgr0AJEnoD+34/jXMXA6DVfga29jPF80e38OwZqVuDOqinGYtLF87i3OHrCCD/VsZ2cLN7b4qHtEIRsmOi+S0M8DmJqf1aSdOr80qEGNVGv/E/YNmqb+GumoDL564gJiYV2q3m48Z8D/IgDy1tS1jYUj6o1kW9Gtag7Cch9JwELtmqqsCIhB9fD4uicPTABWRn5UHGsgPc2BOcOXEO1x/6IpHSr7G7I3Q1q9iEVmVd8sDAxRepLrXHtB/XUF1qIK1Lm05L65LZh+uSqjrFJjcFgTeP4/fDd+Gv1hJ7p3aCrpoC/K8ep8GUGok8V5gI55Nint6FT24OibwmcHGg4pWXh6T4GKor1vS8LlTGKS/yX8LzGbfSoAQDEn46Uq9QprIgLTvHsP3X87j5shBN+4zFt1Wc3ufyPzWGyj7lv0mb8Vg4phPMtWlwTGWJG3iWlJYiJzcXWgbGMNLhTvQHIji0GKw8F/4nTuIBDV48GrZF85rvDlMJKqPpJLyppJNSO4gx3ZvxeVyz61pEmzXA4MnzsXjBCLgqx1KeXEJychZg0Rb1FZ7R77O4evs5iU8t1KW200gtDjt+PsMH69JrGdYPdaO/jFG9oRss7DgRVgvVHOX5lZH0iBBEkVh0tHWHrVE6jh+6SAP5XOhWn4OdG3rw7bC6sTmcLWz5NIujgUgZ+csN8uMHtZqOrTFy4ndo46gBBXk5GqNzs7hN+XwQ+XNULfIqUVKYjoiwOKg7ucBIOPmcFSeDxnOXYcPaVRhUvxgPvUJp5J0Kz2vUrDfoiyVr12PjhpGwoFHxH1GYnoLwxFyomlMH9NamfYaiUgZ9l26Yv2ED1s4ZAtlXfogoKEJJzA3sPyVBp0Vr6D6rMbS5K9QLwnF5x0HENJlNZhuwfvU0NLegOF3xQUalWTLGIpESqQBbU+F9IGpWaNa1MeSf7cPmPftx5PhtRL3eu1E16vrGcNLRQWpQGFJIveWFPMStnAZoX0sLGWFPcfNxMuqNW8nH48eFdRG05yxe8ju8S5BbWgizmoOxZsMUdHI3p+psBrvqcQiNqmIE+wVID/dHSCaJT9RBdWdZEvmGMKT2KDs9G36PjmDvkSuISzFF/1WDUYMqY0SoD7VkZrCyrw2r8iA8CExFDo3EPDq1EoQUdVzxYYgOTQMcLWBFPQDXZclQB1cb1LnkRiKORm3nzl+Gf0QqHLoPQhuz9xc/35CD54fW44fpY/HTvQK4NB+OZdvmoE8DG5ILRJA/P/OjQZ2Ls+Wbxi7X/yW8qRGVkTFF63rcbNcb8qhjDS/kDpq4ommDSidPC5Px6OA6fPPdOkQ4dMCMH/fi9Mlj2LX8O3gYJuH09p9w+E7oe6f9OLJjIxCSFIM86KFB37GYPn06+jWksOVUoF+nKVq2qAlTLsJRnjgbRAW0vARxtzdiZM+e6DlkBk4naqPbmEWY2cuF4pwFb0/qMZVIPJhaQl+9ECEBAcjlZj2MO2DhkJoUUBlSkyMRGhBMI3VzWJpogtcGQdf5vWVaaqpwMBfmDhL8qOPLQmEplUi/nfiGu+eA8dj+KAceQ+Zi5gAP6GsUwPOeF8WXOi37Vmhc7bVchp61A0wVFKguBVNnl4tAz4s4cycIJvV6o0eLGtBWkcDr3hN+CV3F1BFmsokIoLrCbwOMuYgfRgxCz569MOHH6zDsNhkzRg1GPVs16FjYwFRJBTLU5ackJ+HhgT14ruSOTt06wIWSLluSi0y//Vi+NwgqOk5oPaIfqvOq9W3KS0oQ8eIhiSUVWNZojWHfTcfYrrWgwc0yaNqh4YgBaMhpw8w4+AVS+ePqZtRZfD+oH3r26oepW+/DvMcUfE/h17RShWXDIRjXoxHlQzC2je2DoSMX4fdrAaAUrJQP7bFgsPSUeklJEQpJgFOqQ0NdGXKRD3AiqBxKGmpo3L8DKlaX81OTkFRYyA8S9LU1kZ+XjCA/yj81W3Rp1QxO5tzDSXDr8g3KBwWomlK6UzYYOLdA/x6dYaaXhsNzhqNXr++w/rfHSM5NRWhQIPhtb3HXsWz8MPSivB2x4DS0Ok/EjG9GoUkVr90pyc9FuP8zJJO4sa/fGaMmTcc3HV2hIEeDBkMXNB7YHbW47E+LwNOgeH5vW73WTfjZMa5Ny0gNR5h/Eg2CTGCur0VtGhF8C+dIa6qrqMCpoh4m+eNuUAa43TgscA/GcuWu/zfYfCcN9QfPwfcDmsOoitOxVdWlvkJdMqioS9xNqS6dC6JhdzkNEG5t+EBdAmp3m4V+TY0R8ugAZg0diklzfsWTxGyqQdkI8gnhjl9Dw9QWRvwsQDr8n9IgPY/CdWuJutSo5efnICGOhhAaxjAz1YUKN5gKvY3T5FVVWQmuNLiswKL+IIzt4UGDrxD8PK4PBg9fgN8u+1e5T724qACxUVz+26BTy+ZwsZQW7uwgHxp0yEJNxRTWZpQR+oZw0NKh0hUD/5B0lIefx4/7H0LDzAr1yZ9VFYdjiyRZCA96iVSow6lJD3wzeTrGtOOUkgyUzNzQpG8naV1KCcHjoGRkcluyQ37HOC4N+43AqnORqNF/JmYObgerfD9cDpLuI23Y0oOGhRzFSE6IJQFPlcm+HhqYKqCsNB2+z/wAFW3omZpBJycA94LSwCWlx4zh4KQh71OSjdTsDH4iRFtDnfKI2o8H1H4oaMG1Zlt0rMelZwFePvFCPjcTZFITDu9NVYp8iD8UeX7Xd+F+ni06t3d9PSvi0KI9ahko8a/fMDO2RUl2HgqykxAcqwAjC2MoK3HBWqNpe2FHfBVEXd+J1WvWYPX204hSd0WzJo54u37LUQOhheLUq9hE7rYcvY/EsDRklZeDRUcjwaoh6tlxpVkTTrWrwVo7jRrsfJQ8P8mHu+6nvbj5JJIaoDRI+Ok2AZaJ3HQ5aKlX1AQV2DXrg2+njkBj6nVTnh7Gjn1XEPHWrOI7qOjDztkQhVlBiE9JRsD9x9Dr3BvumqU0QAxGiE80Hp2UPt+2U0+REx2CSOGMh4ahLlxqOktnVHg0oK0vg7Ssd17m9UUoQFhgADLTKLK1PdDMQAZycnrQ5lYtUoJwaedOHPEOg02vaZjQygrl5anUcCSAht/QpQZeN1eClGIS4TBHDRfpTEZJdgK871+DdyxgaGVKo0BVvtDJ6rvAmepupiQdDy4fxuWbT5Ck2RjjR7aEscKHimUWHu+ch6kzZuFMuD5af7MMmzfNRt/mjtR0CaSl8MsdCiRCtDQqOrQE3Np/BcFZ+ZDxGIcR9SvG2Rx5CHjpSx01Zbh1VzSpNELMj32Kk5fuICrVHoMWLMe6vs4UsDqs67RHh5qUKJkJNPKUiqW3KaLGOgSJccnUIDXBhEUrsH79eixbOBhuhanwuXAKZ64H8jMTmRGhiC4rhYKSM4Yv24qtW4Vr8yYaJHyDBgYa1AwH4dFlGoNrksizM6dxcSp1POHIziA1XbcFmvCrSkXIyYhDIrfkZmMKS20NcJNfqQE+lB7yUFe1gqWZNJUkcdGIyc+jTs0KfRdXvudmbNw4Ce1cTclvBO6epcAUlKBZqz6cK2sDbR1YUN1njCEqzAvXjxyBr1J1Eoo94cG/M5D8nuP8ykPFzQ76WZlISElELsW8+YjZWLdZuN+WLdi8cQFG96ol7Sg0tWEqL0/lIwZR145h/aV4VGvSB/3buUGHBpgZ2b44s3AvHlOK6Dcbjm+bVf26p5KSZLzwos5FzQyN+07GSkr7DRuno50e9dpRZ7B52SV+1qowMx3xaclUAozQ6pv52LjlTbw2bZyHYV1IsJI7zerdMX/ZWt5uakcjJISdxW87jiCQypr/k3BK98r5UIq05CiEB9Pz69dETScjqOal8feTk5OFrnZFzc9D4IMHCE5Lp3yoj9ZNdJGbHQRfzxTA1Ar29pbQ47eehsP/MclARRJ51Wz5GR1VqwYYOW05NlM8lwyqTp3pA+xZtho3/Ul8JMZTudJD4wHTsHqT8Dx0bd60BN8Oqo9K84uvyc+Lx6sXgbwAbjNsBlbz6TUZzZQUkB94Bjs23iTBzDtEOg2GCmEKV6GXLSvIxKt7p3E/gpoBUyMYa2nwg7i0IF/KRTmoqljB2lxaeCTxsYjNk1AKWaL3ojdx27qFyt3rQe+7VF2Xli8YxNell1xduhEk1KUQRJWVUZF1+R91CbBtPw0bNm3G2nnj0cxZgtsHN+LQnWgUlYbCn8Y1pNSg4WQFbhogl8TbmYdR4M7G2HRvDntq3bLSghDgTYNWCyOY6WuDm/tID/anPJaBipI1bCrt39B064q5S9diC5WtGZ1NkBx1Hvu2H4D/ewcjGPIkQXj5iJ7T2BJ29lZC/mfi/g1PKjzK0LJvAVe+ABjA0kIbNH7AsyBP3N6yEjdSNGDXsCt6tbSXDnbfohyS7DgE+pHq1nZGlzGzsIbL4000WKX7Zr48jd3b79HQikplMrVpOVkk2czQbfa612m4hdqGTRtnoEdDW6hRfY7j9rbAFi4O0ra0MJEGjvefIpySxaxFXTjRCLO0JAhPb0n7B31LY+jk5iC5uJhSkB7RoKIkllC/7gefV0FUI5zQoLYFFfUwaj9i6DnVoV+9JvhuHkmIDMwFfx6woRuqetWpSNX8T5Hnf2wKfnmij27D+8Pd6PV6SdVQ46xMF1fB/wzatnXQxMMDbdp3weA+PVDTXJuahEqUFCDy3gWcfloCJ3LXpL4rTKhU8xGmzqU8t4iq/7vYon7bxny4TTxaovvg4RjYpzGMq1gBeBeDah3Qt29/DB7dBepB5xD8P056cUsnFq61YMXKERPwANe8DNGxqyONgzmUoWfsjkY0wpHGoxsmrJqMFlWskvz7oE6P2/tCw0y7ZnVgJStDYkkX1g5W3Bo1oiNikKLWikb6HeGspoiy+Nu484JkKjXslubG4NsknhwEhFHlLslD0MXtWE6jTC45bc3NoKEqnQ6WkXWGYw1qwuODcO7Ab7gVKI/2Iyaje20TyHEt8XtE4eTs6ZiycBcepcljwLLj2DpvFNrWNOPFzGtMLMDptCxJLnxCud25uXh5bBs2n36InCIbjF0w7m3BAhLpz2Kpg6Wmp64rvyetgvSYMEQnxVCDpwxDaqh4irIRcPsgfr9PTaKhDeyt9KUbmN8iBylxKcjg3tbsXAN19KXNrmntwejErWBnJiImIhpp1HGoqHAzV/SffD6qd/oO333HXX1gEfEcdx6HI5cTkAkBfKegqq4KK0sSYBLKCxKX3JZQh+qO0m0HJYXIppE0Nyvl6uYEK0N9vq4E+T2i/ytCVdWFX+rjUFJSJsHB1bYs2LauuOcQ1JZPgedlEttcQ5oShpdJ5ZAnoWbnYM13ZK/RM4A5+S8vK8GlDTOw/VYGqtXvhp4dG0Gfc5gaDh/Br72jNTSoXVBQ5HIpH0a1u2L0OO5+E9G/vQUCdxyGb8X4RlcPJiTOuXhf2b0JwcwY9Vp3Rh1LSmN1bcRc2I3Nt0Ko7HTErBUDYVvFjAVHWWkwuAlmLp5m9jYwooKpZtcVA9tK87Ao8DEC0qnJonspKHClNpefhRz7LRevb9GrqQH8956Afw6VoZM/YsW+60jTrouJEyeiR32uIlP7U05XVgqikrL5mSm8uAWuSJTQYPfBuX245C+Ba8vWaFbNBspCK1tQVAwvf+lR4njPo9h+5DxiMkvQauaP6GVRTh1lOCKo7uka6MHUQFfalvL5wKCsrASPxjWQ9uwEtmzdAe8CK/QeNArDWgqv+6G2SIZ8KClx6VwAgxptMXyMNG9H9HVCyJZ9HzjRyVBUEIFI7uStsSmsbcyhS+VZ3akfRnagP0qLIQn2RshbfiUIiaKHpXsm3vwZc3+6yQsESxMj6GpJ0zjkFQkTio+KSjXuoCgPFzdpucuGdauKcjcM9VWz8OTCIyRIJ4fe4QN1qc5gdOTrUsKbuqRMdUlGBrJUl2pUWZdScG5WVyy/lQ2z2l0wdlAXuFlyAx+GsjIGlhQMX26HEcVRQUMNyskvsGfbbpzxj+f7mvpuLlS4ipEV8wqBpHoNTAxhrKvF91uhAZw6lKVnrAFrfuyRB78zG7Dy1ytI1qiNbydMRO8G0rLDDY7K3539p7TMj30BX+5YeXI0wkKiSFBTVbr9Exadj4MStZttBw2EI18RhcNglNSpZ9Zg8sFAaBs0xPDvxqCq3QvcLH++JAoxXNEzIwFpZQJNKlwaLkMwugOZFRcgK+QlIqgeKlI9lZPjSp4EFs3GCGk4Es3NSuB98hai31rlykRoFCVYTixuHNyKTae8kUZxdqM6x72KqiwhkD9drqGtCQszo0r9A9Xvx9K3ykviXuHEvg24E5qHmn1Ho3cdayilBsGHglVWUYaNrYVU+Gcn8it+RdQedujcCm814SL/kw+IvEzcWjcOM27YY/z0MWhMo/P3+rF30dKGmUY8jaBDIeE+XZJ0Eau23RMs30fbjkRekyZo0rAWHEw13xZ4HKwUktREiokl6pA7c/l0ZBRzU+oU6Vq1UC35Km495VqeFDy8cJsaQg3UsI9BcI6NNFz+aoBqtjSSrhy4jAl0LUqRkiFttSQBF7GTGpgk/t0MFDY1tL5Z+lD7QAdSgZKBHdytCuBz4QxuGNdEM32qGLLcXhArmOhnQEnfvVI8hOWEKklHYmw5LI3/BfPPknTEpmQghzqtGg52vPiQp07QyqZiRtYE3Ud/i661uRcOU/sf5IX7NITW1iCRx21gsXdCE119Eh05uDqzNVyq10bX+QeQIq9PPk1gZWYMNVVpkZOVUYedC4VbkEsNeBJUm/XDpEFtYK1RdUkLPr0FG48egndyEXWwZbi8gTrjFjXhQmFwV+f5R/gOE07t0bs6tVvJIdg/meLgUhvdv9uGB/ESOE1chZXNuYa2AGEPfsEQ3m8bzDn9BOlcwbo+F7Vd3NGx304E0k9jl1qobetCDYof1vdvKr1XjXro9f0ehCSaoNeocejbxonb2/82+dQxJSUjjXoGezsraClJn0lJ2RjONe3prxIUlxTzB06UG7VAD0VFGtPEYU1P6bO4uDTB4PknEEqjXr5iBPnCi5pIIz13NKhhQkU+GYHZWZTKjujdhtuyTtAQNy0uChEwhIOVDfS0pU1qfh5XzgsR8eIn9HPviNk/30WWe1200dajxjMbOwdW3LMeuo3dBs9UaqU5rxEheEidkYpSLbRr/M7xVWVruFan8k72qSF+yDKujn4jR6KJuTCHwPktL4eyUk2087CGvKkF3B1cYEMd36Vlg1DfnbufK+o3H4/ffagAVUzDkghQk5WlUkciKD4NJibd0KebLdQUlaEgrwRJdDTiSkrQb8cejHassjfjKYsNonaAyqW2FqyoXPJiCVpwb0gFgyhneSS4SIJYWFP+OsKC4nVufk/Uok7cxaUaGrWZgqMk0qCWjqC79/Hb98PRqLYbn07DfvKHupUT2g8ehjrlSQiifOB3YsSfw5gmLqherzkmbbmFZMu2GDK0N+pSmsjW64M5tWRRlpuGi3Pb8+E06zsbhx+noKD5HGyaVh/6lF55lG7+FE9nm+pwtBZmmyOC8YDSWVGhBmq5KCIx+CmOLZyLni1q8eG0WXiLmh0FNJ60GF3rGMPVpQaVinzcWD8WTWtL87ZW/eHY9TSLWzR4Hwq7MC4M4bkkWvR1YUbiUtpc6qBOU24bACdo8/mDMLC0QT0jUyphEtxe0gsurtXQ/LufEa1gRGmoD1Mjc2oLpL7z8rilC25f5U4MqNkO0zbeQIZbbbQi4a1G5W7P4IpyVxedR23EgyRSaVXNI/yvuuQu1CWqJ3xdatwSPam9Ki6Ixeoq61I4bv1yGT+O8ODt6nUZj0MPk2DdfTSGNbaFqqEe+M0a2XG4ubQ3XDy6Y8nLbFTT0Kekc4G7C3UKpSXIjopACHRRw7E6rM2kM7P5edxIpRxJ4XsxuGZrfLfqIG4/eID9M0fCo4607Azc+gpq5vZoN2Qk6r076Kd8yKf8f8X9nRuG4ytHoQnVk0ZD1uJFcgk0+2/Egi4mglBSgKklxVedKk5CKJVBOTSbsRJjGrwtpF5TXoq8+AhE5VGbZkRtsW7FhIou6lE54uJdVlbA57GCUzU0NTaj3M/BgW/qC2lYG+0GrsT1GAqA68dq1EYnEtScTvh9HKVl3RaYu+MWiuS4tLCBoy0NUGikXhrsj+c0PLQ0cUdNZ+rf7D0woC6FTfkcu43Sl8Ku07wHVhwLQZpDT4z/thdqm1B9CQnAI5Im2po10bSOsPSdFI9XeRIq2a5oVk9cq/0rVC3y/K9iy41AJHnvx9iurdGoQQPU6z8Zvz7mt21WjawFOo3vC+OAPejZygP1ur1E++UDwJ0x+1soasCuRQc4JC9FL7r/1Hu5sJY35MuYglY7TPqhPq5MbI96DUbgdGwJ9G1rof+atah/aRCZUXy5q/0IrDv7igrGG2RkrWFoWYKwBG7sSf2LSyM4RBzAiC4UZ/LTY3kUhq9eBBrM/29kteHsZoeMtDjUrlUD6vJcVyIHQ8fm6NPdDddntX4Tj2E7pRteqyQOES+dYWf9hzL6HycrLBDekSEkO13gbK9Jo2JKLwUF6FrZg9/FVqc1endqBBsaBnIdcWTgSxrhUsdg3B41q1GzoeiO73fOR2c7IxSlRCImVYIRay5glocikixqoLa7HfSEKSEZWRnY2leT/jBuiqGjRqC5m94HZvEyERMYg6RMEnjcT2oQ02KCEBRUcRXC2NQEqtyUmmJ1/HDjASa7FCMnKYrsQikeNbHoih8ebe4FHa4VLClCRpgvPHm/kSTwC/jBA7ITEBQWjngSrVwXq2DaDAu3r8HwhpaQxIRJ7xUSihzdGlh55R6OLu8HB1VFPi3eIicbMSmJ/CsSHK0toUQijoObzbKy5uYKk/Eq2A+xNDKFSkv8knAcw6iTT339TAVo9N14DG7hBnUKPCLgBck0Rairu8DKQh4ZKQnIyM6ktCBRUU2aoJLsdHg/vkRdnhFMacCgIQintptPYSC5LMpPQSQ19qqWpjBQqofF93djgpEOMuMq7pkOq3Z9MHJEaxhRqxAbFoB8ipOCgjsc336nDGEF5xqCmYoRanWbiXFdbaEs7Tl4v3nkV16+ptSvvAV6LlqC+cNaQyM1BqHB3P2Ckc1qYcquKagu+OMGEbY1lMDtU5dXU0WLGePhoSYPHV0DaNAgkmfAbhwYZVzFktQbSqhz4fZl6mppUNl8U5HtqFPmyMt/gvtPKHfkbTDgxxX4oU8TKKVEIYSPVziKVOtj0ubxcJWzRN8fpqCTsybiQoL5dMqQNcTCQ15Y2suef9NAOp8P3fH770OQFEHiMjQCJRbNsHH775jV2QVK3LOpVMeih35YUKsM+SnRfDgRcSroufwios8shxt1bOWUXtHhgSSLtGFoYE2CS5ooD64eprQso3yowb/yqV6XoRg2qB4KSRBw4XCzG+POSHB8Um2oKxmj/bT5WDypG/TS4xAWIs3bxCwXTD9MAxip2n0bbgYpLIiGMYChrg6M9KUnSjmcaJDDiaj0rGd48jKZCrAzxq6ZjT717cDSYhASGobeGzyxrrUS4owc4VbTFTRe52m97giGkkAsLkxFVHEhlK3MYaRUGz9c34nvrI2Q9brcpcCsWQ+MHtcBJlX1Rh+qSwpUl2yEuhTii7iKupR4HEM/WJcaYN2TdXCggTxnFxIZB/ue83Fw60I0stGAjGI7bDs2nEYJJZBQ25Ft3grbf5iJeg7aKIUbqjmTcKFBRlxUCOUTiSVjc+jqSCPdYtVvGEHPW1KUhqj8PMjbemDizO/Qpbou6TBp2Ukt1cb8w95Y2dcR/CHUSnCze9FUb4ot6mLCivUY2UQX4ZR/4Qk5qL/SG/HbB0GvUqE3MbOGmppUtct5rMXGKXWoD+J/vg8p4JzIUH7gamKgD32dio1XgItbHfp/IZLTvPGce7ketZ9Tjm/F1Fp2KEiQlrGgoARoVW+Pcd/3hiX3uMpNsen6CjSiPyWUlhJVa4xdvAnd3LgI2FJfpsZNhiIiyIf6B1VoaznAzIQMlKww/KdjWNfVEjJZcXzYoRHZcOy0HI9uHMM3LWz5yYOoYF8ahsvxs8C21tKHCnxxD/FJMZTC0nwQ+fN8fZ81Y2WIurYFa3zcsPT7tjCoqmH5jBQ/+Rmt5+Zhy82Z4JrUz03V36795ymTJGHtIBPMu2qENmOWYsPqsRC/MCXy/4dsPNg+G5Pm74C/3Wx4Xl+M2lp/Yl+IiMjHUlqIR7tGY/TiQwgvbI0dvjcw8r13Rf6DlBUgPaUIaiba0qXUcgm8T/yIqVOW42nthXj0y/eobSEuqH4JxM+accjIQtu1Nmqm+iIw+b0d85+ZfDy5/wSG/Zp/EYH35chC4LYxmHtJEWYN22L42P6iwBP5/0VZJhKj0pCVAdRq3QR2SlUulImIfGKKkfH0CDbsvY+gPFP0XLv28wo8oij0CAbXG4Ot9+7hHnddPIMjx87hQaYeurdoABNdUeD9m/j6RB5koKHvjqa9nSDPbzT5kmSjXK0DZnTj9r58PSR5b8bEHy5CUcsErQdOR9eab84ai4j8vyArE7FpqUjnTvfbmgrvJxQR+WfJT3uFw7/uwsNnsbBoMx0L+n74DRb/FAV5EhSVX8es5s3RnLu6DcMuz0K0Hb4A33SpA4M/2M8u8nn5+pZrRd7iSyzXRt3ciP0PJVDWMkDLft+invSFWyIi/3/IicXt61dw378YDfv2Q0tnAyiIW4VE/mEk8X64efk0fBMAxzbD0aO+FZQ/tBfvHyMBt7cewf3MXOE3oG9fG+07doFd5bdTiXx2qlquFUXeV86X2pMnIiIiIiIi8umoUuSdOXOGcSe7CgsLYZj5Cq4l/KfBRb4W5JVQ2Gmp8ENERERERETk/yOlpaX8SW3uYwAVyERGRvIzecnJySh88BuqZ3MvsRT5WpBRVIXGnDvCL5G/QmpqKpSVlaHx+ssaIh9DfHw8PwKVvtBX5GOJioqCpaUlP1sv8mngOtGEhAQ+XUU+jpKSEiQlJcFCXD38ZGRlZfGvY9LVffMe0beWayW3d4si7ytDRkkVOvMeCL9E/grcwIj7YoWmpng0+FMQGxsLAwMDXjiLfDxhYWGwtbUVRd4nhBMmcXFxsLERvjQi8rfh0pIb2FlbWwsmIh+L+AoVEREREREREZGvBFHkiYiIiIiIiIj8B/n0Ii+vAEdC8pHNLwL/OSTZBbgSKUFMPv/Rqn8MSWoOziXzH7D6l8KQmpGPJ1GFyPg3R1NERERERETkX88HRV5WfDrmXY3DD1cTsOVpLpIE8z8kOxcbnuci9R2Rl5aSg133ufCk18Ib2YgS7DIzJNgfkIXg3H9S5BXjyp1UPOY/ZMuQmZWHg/fexOeHqxnwL/sLyvQfojivCI+icxAo+WcFr4iIiIiIiMh/mw+IvCKc8yuBk40GGpkpIyE+BYejPu7rENmZeXiaXQ47E3U0p3CtC9Kx6GoWIgX7f5x0CXblqqCXufTL0JLcQjxJKICithrFRxVyKamY4c0rwC+IDIy1FCEnUwb/zBKSpSIiIiIiIiIif48PiDwFdGysjwGOWujgoIEaGgwBicWQkOw4fyMR+x8loM2eILTemwzfsjK8eJWI3r8EwuOXMPwYWIAPTUKpaSrDw1YT7Sncvs01oRyaAs9UwbIy2ZkYxYcXiAHnE/AwWzDPlWDWb8G8eYcDETjJ+6X7+yZgyK9S9x6/JMKbd/w2/pFZiNJTgvub18dASUUR7lZcfHQwzFURfiH5SARDQnIWfjoZixmXoii8GBxIKCbZW4LDpyvuEYaZ93OQwIdSiqu3IrAuMgfLebtgjLycCt9CsirIx4bT4WjJmwei08F43M3j/JTDh9Js+L6K8BLxlDMm5NQVYEc6NCupCBlf+tO6IiIiIiIiIv9v+YDIk4WBpjy4T27nFkrwILgMLkbK0CBxkpWTizW3izC2nz0uDjOEaXYuzpE4atveHjfHmEIzuQCFeX+8oUy+kMKSVYLOe29LyMW8C6WYN8YJF/tboqFiCS5H5ZNpAbafjkegtRndxwk7OuogwS8HPtEZ2BxXioHt7XjzvbVyMfx4Bom1ypQiPLUULrrK/DO9Tyl84grgbqsOY/pVXFKEm4ES5Kho48AYCww0kcGpkyGYqWjC3+NCX2Pop6RhvZcEqSQKJZIibD6SBLPeTjjd1wxWZVm4GFMEKKtgcjcbXCY/u9zlEK+kDEdVID42E9tiitGjjS0f3q+18zDkaLo0zrLyMNEoR0EZieoSzkBERERERERE5K/z4YMX8Slw2/QKHr8nI7OWCUaayaJCurVvY4TOqvJQlgOyUwqRXKaF1jYKUJZXxfgWujDQkC6JvktZSTnS80qRnFuCU57JyLHVQp333iOrjqX9dKBeWIYiGRmYKSlAPrsUEhKP5wvUMbKOCt1HFlZ6OpjUVBmRkYXQpPsaq8ggm/xoV9NDq5gseOUIwfGUICalHHZab0u8tPgszDgYCNeNwVgYJo+mpvIg7cljbaWKXu7asJGXgVxOHs7FaOG3ztr8vXX0lNHMWhV6eSXIEdZU+/eyw0gDWRiqKcJdTw3pEoozxZ/7cLlseQ623pPF4nZ6MCktxsuoAijJqMJMTZaPs5arHtpSnB/xcabw1eSRV1aK3GJxX56IiIiIiIjI3+PDIs/MEK+musFvrAMGFaRhwtVMRL6rORhQVFD6zqzZh0mKScf8C1EYeSISJ5Qssb+DNgwEu9cUFePinWj0JjcjT8dio18uMgQrUnMwlH33K+Dl8A1OxZyz5J7zcyINCWbK0K1aZ76Fvpk21g92QcA0NwQM0cHxw+HY//pmlaBnjGKVD2XIQFWZ7ixbhsI/WlItLsGRq8nwa2qMnq/fmVuOV2FpmPc6zqmIpzjr/Yk4i4iIiIiIiIj8GaoWeSXFeJRUwmk4yJKo0laTh3J5OYreXYUlvaWqowATEjLJeaQAS0vwMrEI+SVVn1I1szPA9v72uDTCEafba70v8DiSMzDuiSJWkZszA6wx0VEZapy5shzMJAV4mCZVVQXFxQhKLoWisiKa1TTGzkEOfLjcdWKAKZrxniqQgZqSDHKL/8cysroCHGRKIanqtIO2MoVXggfx0vXTMgonMqsMMopK0K16/VegDMGvknFYoocdjdWlRrKyUKc4N61uhO0D38T59CAztODjzFBcWg55GVnIvydoRURERERERET+HFWLvPJS3PJOwtp7SVhzPxknY8rgaq8Os0qHFnhkZKCnpwJXjULsv5WEH++m4UJqKT7qI09aauhlUoCjdO8NT9LwkMQUr6O0VDGmhjyePErGj2S3xSsT3hIZuNqpwbQsD78/oPuTOXdt8y9ALh9YBQqwMpSFf1aR8FtKXnYBzj2XhvfjrTRkOBmj7ZtPvr1BWQWDmyjg3pV43u2aB2nwKlZAXXsV6MsLbqoiLx+7fHJQLF+Ei+Rvs2cqvPPl4GqjCgvk42ClOG/2K4CE91SGNAmDmqw81BVFkSciIiIiIiLy95CbMWPGYu6P3NxcFEc9h1FRHCAvB3MlMpORhbaqAlwstdDBXhX6sjJQV1OEvZEyzNVkwU00KSkqwtpAkUSJDFTVlNHcRRMexsqw15aHUiWNoqAoDxMtZVhrykP5nRkqeQW6n7YynHUUoaGujDqGMihncjDQUkIDW200MlKCkboCrI1UYKogA1lFORhrqcCDBJ6lhiIs1eW5SUUoK8lBS1kOOhpKcKT7v9GkstAsKcRPUcCAampQJdfycnLQJ7+GavK8Hy1tFfSurYs6ahQfen5jXRXY6ylyK8S8fyNDVbjIU7yE8BvY0HMaKtA9uOdWgq2+Mky5Bybhq6YiDxsdJUpDWShTuE4UFz5elJbmusqw1KI4a8jzClupcpx1KM6FxbgVmIc0dVV4WChB7e2k+uTIyCtApdko4ZfIXyEvLw8KCgriB/U/ETk5OVBTU6P6979GTiJ/loyMDOjo6FCT9A83Il8R3MffuXLKpavIx8GlpUQigba2tmAi8rEUFhaCMQZVVVXBhPr4hIQEfm01MTERktu7UT3bk7f4z1GUg+92Z6D5UGv0/Rd/Tz4zJRsrn2TCzsUEY+yU8E93dzJKqtCZ90D4JfJXSE5OhoqKCjQ1/8UF6v8RsbGxMDAwgLLye0fuRf4GYWFhsLW1hazsh7dei/w1uI/qx8XFwcbGRjAR+btwaRkfHw9ra2vBRORjyczMRFlZGfT19QWTDy3X/hdRUsekuuU4FvZvfsVwGeIyiqAho4pGJor/uMATERERERER+e8iQ6OS1zN5eXf3/ndn8kSqpEROBdpzbgm/RP4KKSkp/KyTOJP3aRBn8j4t4eHh/IyTOJP36RBnnz4dXFomJCTAyspKMBH5WLiZPG57hqGhoWBCIu/48eOMWxsvKiqCVW4A3EtDBCuRrwHdqWfg5OQk/BL5K4gi79PCLYNxywyiyPs0RERE8GJEFHmfjtLSUl7kicLk4+FEHje5ZGlpKZiIfCxZWVkYMmQIxo4dK5i8syePS/QGDRrwFiJfB5xA4TYSi/x15syZgzp16qBv376CicjH0KtXLyxatAju7u6CicjHUL16dXh5eb21CVvk4+AGIoMHD8bdu3cFE5G/S1RUFEaPHo2bN28KJiIfy44dO3ihN3v2bMHka9qTJyIiIiIiIiLyFSGKPBERERERERGR/yCiyBMRERERERER+Q8iijwREZG/STnSIk7g2xrtMXnVFSQgE3c3jUXr+jNwq0D6CUARERERkS+HKPJE/gHisKOjHtTVDVGv7Sa8Ekxfc3cB2alLL/N6GLvtAbI586RLGF3THppkrmNijcmnEnjn71JWfAnDDWzR8YeLSONN0nF5YTc4GA7BubwiFGQ9w5wGNugw8jeE8fYcz7DY1QaaWlPxr3n1s+8+NK9lI00HLX3UGXsMyUjBrc0TUa8ifYTLZdE1hN3fiA7vmDf78ZkQ2F8lAfv6WlMYWnCptwovBNO/SklRBqL8ghCVmIVilCEnKRKB/jHILi8XXPw/o7QAL38Z/CaNqw/DgWexKKFSM1VL8405dzUfi+PeSVJ/d354y86h0wScfSUeaHpN5HV817PO6/TRaPMzYpGP4Ftr0b5SunHXuFNZUj9Fqbj7y3i4COZ1px1EQs7XNniIw67OBvT8BqjTaiP8eLNM3Fo7BDVM++FQXCZvgrwUXFvd60061p6Ay+E+2NnVCPqm1ljvJXXGk3obM1q6Q6/JCkSAIf7OMtQV/Ln2W4B74XmCw/8qpUj0O4HR7twzN8W8w08hLXHR2Nyyoj2ksvfzFNSvNgh7H0VR28YRiTXNKB9ac/mQiCurx6CWekdsehiOQrItDd6KxkI62rX7Bid8+F7tiyOKPJFPTlnYVfx+uwR16zsiIf44HnqXCjalCPttDAy7bob6pAv8p/RSHv2MxkqeuHvrLL4fPAuH5fvDMy0LCQEXUc/zFAIEn5VhJCYK8/JRUFxKfwsmJQXIJ4FXSgaMlaG4IB+FRSV4IzXKUZyfjzxy8+XlRxkSb29FxyFz8cJtNqKTM5GTGoPN9W5hz/UkepZi5Bt1xJab/sikNOLSKXBJU5SXlaBQzQ1jf7qFRDILOTge8euaQP2b48j7i+/4Lo+8haN38tGwcW2kJR/AHc+KzrMU+VkZdN985Gek8F/1SE3PQAGXhawEeWSXIZEgJ4XsUnKh6zgCR9O8sX9FD1hIA/h/TBEeLG6Cuot90Xu7J5/uUdsbwufFK6RmF6EoLw/a7bcgWMiT3Ls70beOHkJ/HQHdLtvQepu/tEy/uopB6jfRZ/QMnHmZ9C8ob18ShqyAy5gybix+zW+Diy9j+TTy6X8FS4/G8WW6IM8S/RacRFhuBH4b6oAD/XUw6VI+gi6uxOiFT9B8/TUq71FYqp4Ov/yvTTiXo6Qwj+p3NiLC9uHImRiqoVx7V0jtXaG0vSvPw9l5bdFlZyq+/f05n77ha8xx9pYEzbo1QF5mJo5euUsDFQ6GhGcP8CA2AdW6tIB14Hp06rQVquMPISo3Efs6uSA7KVz4jvp/F1ZeiqLCAhQWPMKxkzSAjs2jlGGU1tSvFBRTqnNpXER/F6Hk9YCVywuyL+T6FbIvLuLzoKSM7MN3opHLNKT03IHw3BScm9wVspE+JBW/PKLIE/nE5OHFibN4qvct5q3rBxtJGu48eMKPdJD/BHt+uQ+J8nCcXdWCd61qWQ8jvvke3SzKEUeVrkizBMmBSZDVqYahP34HV97Vf4ziSNy8cAN+MQ2wcXoXaKkpQFZRFU2++QU/tDUSHP0xpt3XYf9YMxQdGIUVD4oE0z9DPnzPXcITtSFY9PNguJXk4NrNhyjg7ULx67BO6DhhMVaM7IzuXdugZfM22HQ1DpLU59g4qgNajx6NKe37oW/fHXgYexszm9bBsHlnEMv7/39M9jmsWhkA++pjMW+oG2+k32QC1n7TEaZab76E/RZUpnf99AB5qiMxb4T03Wmq1i5o06o9ary6hHOeYcj6K1nzX6MsA6+8LuHGIxNMHtoHNe2l33y1/eYcdvU35/9+gyHqN6vFf+c8NCIShanJSFAoR15uNrIzVNFh2WS0N9YT3H5dKNdphTqlGbj5+zG8lFQMmqWUp5/E1p/iUKfhKEzo6cibGbX9Ab980wTO38zHWI1CZJy/iCf5ZFGahCcPnyGluB2mDakGJMYiXJbR8CYXmQnlqD1iELp61IAGH8p/HH0zOFerhpKr53HiRRgKyqVTBn+L5AQEy1DyKhcgLboQjl26oVePZjAQrL8kosgT+bRkPMDPvz6Ddv/2aGLTCh2cixF6+xaepxej0O8F7mZmoLB9Q7z3NkZjF/Ro3QgOz7ahdb9Z2H74GC4/iZGKw6ooK0RK4D2cPHgQBw+ewB3/JBSUCXb/ckriYvAyIhTxdZ1RXUej6s/X5cbA88oZHOaf7xoiPrCC4litIRgjgZyYLJj8CTK9sPfAEyh1boHGlu3QrbYMYm5eweOUN2ok5MJF5I0+hTvXDmOgSRKObt+M58KwNOK6L2zWHcO9u9+jptToP0HurSu4pCAHtRa1Ie0q3yc/xgun+Tw5iTvPI5Di7Y3b2Zko7tgI9QU3gC7M7axgapOApFQJSt7uk78qyrKzEO7jjQAHC9haG0NLMK+aTEQGpqCsVBcW5jowqtUGvU0lOL1iJqYt34LfLjxFUv7XuddTVaMths6sg/QXF3DlWjgN096Qff08bqqrQqdRdbz/Rd366DnKDKkZN3DHk8ppgj8evoiAfJuWqK+hChnXDhjb0BjB27/H8O9/xN4zdxGcLMH/k6b0IzFGAxJjzetn4NT2KwjPqWI0lhuLJ9fOCu3wOfikC+bv4tgCUzu5Q7L/e/SdsAJ7Tl3Hy+hM/BuqvijyRD4pifev4H62Ejo3c4GSijkata+OlIA7uPs4BvllpSRIPjBa0nDGgJnzsXzZEizokIkfhw7DhPkbcOWJL64e3oJly5bRtQP3YoTmrbwU+RlxCAsORnBwGOLS81D6/2RdrLy8jL/+J8USJMVE0LNxzxeNrA/0bQoKisJfb8iP9sL+X9YKafYrXgpbnCpI9rqNh2nlaNXYGbJyJmjStT4kEXdw/XbEG1Ft1Q1j2ptAXsEEDtX0kZEVg8RU6Vwf3Pqid0116d//IUpK/njKrTQ3EeEVZS4lG/klJVWUaRrQFHBLQcLPrxgubUrL/kiYpcHn1iFsXDYPy/ZEoNGw+Rjb3BQmtftjybZ1WDqmITKv/YQJo7/Dlpvhgp+vC1klNdTuMhbdjHNx5dJlBKa+Kat/VG7de46ASUoGPG/dw8tXL+AbXo62rWpCQ00RMsYdsXjnJiyb3BcWiWfw/cjxWHn0EdLzvo6Ribp9Y4zq3Qny3iew61EVaxEl0nY4hK/zEahoAt9DvwUW76V+6vtv0FD2DuaO+AaL9lxCVOaX/1a+KPJEPiEJuH/5OXIyc/Dqt7kY8+1kbL0YjuzYCLz09kWurhWsVNUg/9jv/cMYHCT0+kyZiSUrN+LH0bURH3ATl16kQ1vfGObm5nQZQVNJKLIK6rD2GITZS5di6dI5GNLMDhpvrahRR1uYidx3Z8DsTfClF3yUtPVgpm8E9cAoGj2SOBXM30K3GnqMnY7F/PN9g9ragvk7hAQ+gaysPdyc3jyVrJI6DIxMhTQzgNpbU4XJ1Ng/R1pyFgIPL8Hob8bix1OhyEmKg5/XM8RVniKoBPdprNefx9LVgrbcf6/p0HGuAdvSMhR4ByFGMHsXTdce+J7Pk9kY0qEWrG2sYa2iBrnElEr7byRIjU9GeqID7K11oaQkGH+FyKuowsTMBnoxSYhPTEOuYP428lDV0oeJeT0MWr4K61aNRz1uVVdeDbYNemL6stXY+MNwuCiHYucFXxKOUl9fF3LQsWqIXmOboezpfTwNSUCxUK70XGrBKr8QEr8waoHfR8WpO3o4JiPm0UEcvvQCEuOW6FTb+nW7oGnbGpOWrcTaBZPRzj4PZ289Q1LWB9dQ/mPoofaAoejnkYszi28i0VQwrkDHFd3GTMMivs5PRZt3dxhUQtbAAxOWLcfqxXMwoK4Cbj3wQmhC1SX+cyKKPJFPR/RzXHiVAL2+c7By0ggMHzEaEyfNwKCmgK/PM4SjHga0NYJa/K8Yufmp1E9WBO7cPI8zJ/Zh04k70tNzJPZ0VSKgrqoK52r10KBtP4wcOZKuHqhp9MffNVVQtIBbHQP4hz/EnafS0Vna3Wu4mp8Ht34dYcebfEG0ndC0SU044yoW7rmFXO5UQ1kx4h7sxa7HH1oPeJ/UW+vw/YFIKHaZjBHV1QRTQNm4Gjr2HCykWRc4VJ50i/PDDb9oqHaegsWTRmP48BEYN4kEeVtlBPp7IShGaJTCDmLdyRgU5j/BjRNZMDepDye7/7hacRyK79oVI+rJr9h8PlRqFnkD2y54IyX3AzMbZi0xqK0BVJ5vxOIz0i42M8wHVy6fhKR+J3SsYw+NKtfjvxKU9eFUvxWaGj3H7uMX4R8jPTjBvNZj0eWKLQbacKjTDgP48todNfQVUF6cD+8Ty7DbM4NGRfpQVyuBglw+3B3tARnB29eGojZqte2DXu7yeP4oEMnC4U1Z11EY6ZEFn/sHsO9mlNQw5CxWnvVHYSmDkrI1Wneri9Cnl3Hg8HMYN2kKV3Ndko3UHJz4DouvUD6QoFZWV4WKfCYcLM2gpvIVfT9atzomzvwGNmHHcOiRYPYXSbo4T/o2CFklKGroQV0xBVYmhtDR/PIrHqLIE/lE5MDz8gX4hsihfd8eaNGyBZo3b442HdqhU8u6yLt8FzdfJsFjwQVcWeYO7wWd+Q9TW3qMxBF/FdRv3wJmzzehUx1b3nzs8XJM3Hge4xr89UqioGqMgYsPYlVzCZb0bcCH5977R1j/cAPXZ9bCF2++qEGtPWAZ9q0bDoVLc+DmaANLO1cMOiiHFjWFKbuYi5jZvRFsuTSiq+Hqx1Lz9BfYPb0bXMmsZr8lyO1xFEE7B8PwT+mvXDy/fRXPfIvQons3tGrdis+j1u3aoEsHD5TffYwbd15IX0tjWQNsbzM41xyKq6qmGDBpLKqp8IH8d1E2wdhf/bG1Ww5+GdFMWj4H/k59qzY0VbkukRrzKzNRX8gTy67TcTawBF2WXMa1WTbYO6oub+7WtD+2XksksfgKrxJS8ceLwP9hZBVh3WQYNmxehtrxe9G1oSufRtZLGHo10xccvY+sgiKM7e3hObU6777x6J+hM2Avfhle46vVeFx3rWpaD517NIS1bgGKhZVAWXVLTNl9HwsbRGJV/0bSsjnyCuztdEkYy0BGSRm2rbugdm4u0pRMULOOM4w0pF2/UbuhKFxdm/dTq+sURNhPxprJ/WCt/TWNTBRh0GA8pg8sQJLwRqS/in7zvjD6Waj/zQfglnxPLJk9BXXM3t9O87mRSUhI4Ce/ExMTUVJSggYN3tsSL/IfRlNTEzk54vu8/g5z5sxBnTp10LdvX8Hkv0Agfuo2EgtiW+Ke5zK4KX2+xr5Xr15YtGgR3N3dBZP/v2S9OIqp02Zg/z0tzL16GcvaWEL2M6uT6tWrw8vLC6qqqoKJyMcSFxeHwYMH4+7du4KJyN8lKioKo0ePxs2bNwUTkY9lx44dyMrKwuzZswUTcSZPRERE5JOjXas/9u3+BWN6NYK+6gdevyIiIiLyDyOKPBERkUqow6pOI7TxcILG5556+q9h3wU7T+zGNA+Tzz6LJyIiIsIh4+XlxcrLy5GdnY3IyEiUlX0db8gRkfL9999j3bp1wi+Rv8LZs2ele1lq1RJMRD6GXbt2oVOnTjAzMxNMRD6GFStWYObMmVBU/PL7gv4rcEth+/btw9SpUwUTkb9LRkYGDhw4gMmTJwsmIh/LgwcP4OTk9Faayjx+/Pi1yAsPD0dR0Ve9TfirY968eXxnIPLXuXjxIiwsLFCjRg3BRORj4DrPdu3awdT03fcYiPwduMHblClToKAgLhd/Krh+8uDBg5gwYYJgIvJ3yeQ+t3b0KMaPHy+YiHwsnp6ecHV1fVvkiQcvvm7Egxd/n//mwYsvx3/p4MW/AfHgxadHPHjx6RAPXnx6xIMXIiIiIiIiIiJfCaLIExERERERERH5DyKKPBERERERERGR/yD/vMgrL0ZWQhheeL1EeGI2Sv6ffEReREREREREROT/M3/+4EVJNsJ8XsAvLIn/TI91455oaPknvqWUG42T66Zi7JIA9Pl5B5aPaQED8bDXv4Z//OBFWQESQ33w9GUUXn/7Xrc6urSrhooPlpVkxeL58+eITCkQTADnlgNQ00j48Q6sPAd+1y8hIFMweIfXfksliPR7AZ/gBFR8btugdhe0dhTuXJKF0JdUpsOTwX0hSM+9A9q6CJ8V48hNxFPvFwiXsUHXBo5QU5J+2qqCL3bwojgNr7yeIyg+A/wXVWXloF2tBTpUM+CteQri8fjmU0TnCk+urAUb90ZoYFPp+d6F0iOY8sE/MoVPDw4V55boXlMfOYmhePH0JRJfZ+IbVHVNUbNhM1gqpcLn0TOEJmfz8TKt1xXN7N58UxdZkbjl6YsULXcMaGQtGL7h8x68KEN2fDCeP/NF8pti9xo1AwvUrF8PivHe8A6IRk5FglRC16YG6tZwhe7/+txbRgguPvCDJL8EiirmqNeuCSwquy+Iwb0rT5BQJHwbV00PTu4NUMtSEyikPLzxFDGUhzIKyrCt3x51K3tOD8TZu/4otmqCvnWMBcM3fOmDFyUZAbh5zRdZwm8YOKJlvWow0pT2GwUpfrhzyx/CJ1ihYVMHTd3toKn84bmH/MiHOOcl/R41h6aJHWrVqQcTvkrnI/zuFTxNrCKzCMv6ndHIVgNFqa9w++Yr/r6qpk6oX6s6jCs+MMzKkRX+GFcCC+BUsz5qWVA+VOLzHrwoRLTnTXhFS1DO99JvY+reCg0dDaFIzVKhJBxeF58iUbCDcTV0qO8M7T96ETdLxKOjdxGjoAmranVQx9kIlV+4kxlwHVd933xP28CxHupVozwSuv7Keahm5oz6Nd1gVJGW5WXIpLS8GlQEF0pLdwsNqbnAFzt4wUqRFeuLh49CIBGMoOWItq1qQI/7wk95MdIiffD4aTjyBOsKTOtTm2ZbqU2rRHlOMK5feoF3uyVtl2ZoW90EcvzLMkuQHh0A78eByJBaA1YN37SHZXmIC3oJb79YcM0S57cN+ZWveNFmQQYCfJ/BN1f/rbpUQVUHL8CJPO7y9vZmnp6erGpKWIrfKTa1jT2j5oIrbqzz9lDBTqAgkXme2c/Wr9jB7kRks3LBOD/Wm60eaMNg0oGtvxzICgTzj6Y0n8U+v8h+WrGZnbgTwDKLBXORv4SGhobw1z9ASSGLub+HDe/ozrSEcsNfZq3Z7APPWDY5yUsOZadXD2S1bTTe2NPVcuIm9jhOGsy7lBY/YN+aVArvrcuMrfCmW0tSmNeJZaxPEydG7f9re+su37PTvlkUSh6LfvQbG92mA+sx5Fs2qLkRs+m4g0VKb8GYJIE9/G0uq9u6Exu04TLLyHu/gFFFYseOHRN+fR5yYl+y01vHsVbOpoyqt/S5FFRYjSX3BReMpfpfYXtXDmE1dNUZNQ1SNyZubMSvPoKL98lNDmGXdnzHOte2YSQjXqeXycybZCthL04uZs203pi/ueSZvcdwdj4yiwWcXcu6NmjPBn87jQ2oq8DcBx9nr7MwI5Sd3zCW2TTpzr777Ylg+DY9e/ZkL1++FH7902SzpwfnssaaVT2TAnNuNZZdjk5gZ+f2YrbKVblRY83Hb2E+aUJwVZLKnq7/hplrKvN+dM1Gs6tcoRdIenmG/bJ0AHNSVXoTrlVDNu1YANmS390zWX3Xdmzs7LmsZ10d1nnWVZYs9cpYsg/bP78306zfhy08FyIYvo2bmxvLy8sTfn1eIq6tYwsmtGUkPd88W7PJ7EagNMEynvzGZo9uyQwr2evX7spWnfVnRSUVvcfbxD85xJYMcnsTHl0GDnXZ3N8esgQJ5+IVW+mu9Zb9m0ufjT8WzsrKw9mBbzuxWnV7sZHDOrPGzfqwHXciX/dLRQFn2KT+HsxxwGJ20S9FMH1DbGwsa9asmfDrnyaEbW1nxxRkqnoeHTZk+2OWVcRYWcgFNndaT+ZY2d6+JZu09yGlZZkQ1rvEs9vbNrHly4exGpx7Q2oftnuyfMGWI+L6ejaxnXmle1L72agH23Y9kkmbwzC2f1wnVrtebzZyaEfWqHl/tvt+FCvkfZMkeHWKTezXhDkPWsouv0oVTN8QGRnJWrVqJfz6fOT4HGffDWjE9Co9F4was/HbbrFMzkF+Mru+vj/TqWwvXCOOZ/BhVEXxg7nMpAo/LVfcYwVcmS4tYnFev7Nv+zVjZpXduPdhqy6HcyGwlKDzbHb3jqxd91FsSAcn5tJuOfOt6HsKs5j/2R9Zu45tWacFh1hYyvt1+5dffmGrV68Wfkn5cyIvN5ad/XEQM1PTZUZG6kxJCazeinca6ri7bHbPWkwRTdkG7wRB5JWyRN/TbFQNauBaTWDnfNN5009CXhK7uqY304ADG77mIosvEcxF/hL/pMgrzPJnG3taUQVyYd0mrWC7du1iu+b2YdpqikzR8gf2nNwk+55nSye0ZtNXkx1nP7sbU5SXZUpahuz7i1VXqPKyKHaTc/v6WsYG17RjNL5i8FjMgqjli7m3nXV30GI6ri3YpCVbeHerR9RmkJFl9b6/yjIl4ezw/G6sbscZ7HJQNru7rBZTU2zPDnFtUX4ae/L7XFaPBN6wjVS2MqsemnxukVecEc2OL+vNbPV0WaN+09i6n4Xn37OXnXyeyLvJi37C1o5txAzUTVinqavZjp2Cm4Mn2N2QqutfSW4qu7JxGHM20mK1O49jq7YJfug66BVPLgpZcqgnOy2YSa/vWRMuvVUNWLPpR1lC3FO2aqgHazB0K/NNKWBXJ6kxTYPB7AKXhZkR7PzGscyxZR82c/8jlltYyt/3XT6vyCtgiYGP2Km3nmk6a8w9k7opazf3FEsqyGGhD66wQ5XcbFo9StopGtdlk3c9ZFkfHFzmscCra1kvR31mb2nJZGRkmFGTDSxYsM0Nu8eWDKnJtFXMWI+5m97E4fBZ9jicupqEq2xcMyfWeNo5llZazn4frMwcG85i9zmRmPyS7fmhLzNqMYytvcgJwqr5UiIv3XMv61FLmSmpurGxP75Ju13nH0nrUtoDNrehEVNQ12WtJ6zl7TbOHszcLNSZbqe1LDS36kR9srEt6zZ5pTSsnzay6b1q8J2kc5957F4EJy2S2OP9+97cb9d6Nq1vU2bK5Vf1EexiQDor91vFqmmbsIkHIlnIgz1sQC0nNm77HZbC3TLwGBvevhoz77ecXQt4X5RwfF6Rl8qenzzM9rx+ns3shzEdmDX3PE692b6H0ay4LIj92s6JQUWHuQ2cz7tbNr4ds9MnNzaTmGcuqcAqiLg2izXVb86m7JzM6lF4qnYN2fwL0YKtlOtTtVnb6cK9181nvTxs+PRuMPM4S8yhOuy3glXTNWeTD0Wy4Hs7WN+azmzCrvssjeuLA46yYe3cmOWAFa+F/bt8GZGXwg4Pt2fQMmWNRy6SPtuiEczeVJPBYAJ7RC4KU0PZtqHmTMuxMRu3cLOQ9tKLbw4/wPOlTkxB04C1mygt0xXXDf90RlWYFWQ+YIsaUH9o6MQ6T1zO2/3Q14lpkJ6Sq7aKhRSms/u/jGC1Ggxg+zzTmNd2GmDqNWU/h1EdLi1kERdXs1ZtWvACLygxV7jr2/xNkVfIYrx2s34W2sy5/UQanbVj1npgmuPPCvZ5LOTeXjaxUU1mpqdGhUCPOTdswlp9RwWB/Ibd38TaqYC5D1zEHsZUNO4J7MjEVnwGt+o+mi38cTObN6UPazV7P4tO5zrUJ2xFq05s1JT97LbXETa7v+B2/jGWTg1ASeEDtri5B6tho0v3U2NmDrVYkxHrmVeCdAaxIPsV2zZa8NN/Ntv+0wo2anAX1mrFdf7uIm/4J0Ve+vMtrKmaKnNqO51djJCOEVPOTWNG2kpMqfYavsMrkqSy2OhgllGho+4vZqpK8kxF24gtvl0xJvzfRN9Zx3q6aTEFNGNLnsezsoIsdnFRc6aq5cD6LjvFonOl5a7g0hQqLzLMvPZKdi/kNpvd0YZ1mLaXBWals5PfujEV+X7snKSABR2dydwaNWcDN1xm8VkfjsPnFXlFLMprF+tpZMoa9FnIrgSns6L3BukZzHPvLNZQ24p1+X4Pe5Fc8HpG/cOUsZSQY2yIqRGr0X4aO+WbzPKr1mBv8WJHWxq1yjJDu7HsWGwOS3q8hw2sb8eGbL7FUgqS2d6uqkzLcAK7lZbAbmwZw2ybdmczf3/EMquYEa3g84q89/H+qRkzhgIzdZ3ITsXnCKZvc2G+C9OjNq5unx/Zw7TK8x5vIwm5ymb2dGVqHiPZooE2TE4WzHzyRWGWI5Xd2TiBuWvYsN6LjrDAKpYhos7PZx72jmzqmXDqIOLZj81UmYvHUvY03p/tm9ebGbcczjZffsUKPzhT86VEXijb3b0OU5Z1Yd8ffcmSqqg+iafH8TP7xm0WskcpUgfFfodZr0aWJLAHsfOZVadrduwLFpos2OWnshsrO/Oio+bgpexx7PuFNiPkBvuhqykN/qqzkbtus/SiUvZkgSXTNm7DDoQXsqAr61lnG3c2dd9Dlu53iPVqYs9Ueq9jXpH8fE6VfF6R9zaSBB+2drAlP7HRZ+VpFs3VpRc/Uj2UYQY2Y9jRWOk0cd7T3axzHWNKm97sZE7VA9TsmOfs/h1/lhqzg3lQGpq4t2Z7n79dDtND7rLQinFhwjO2amR9Pr1bL7zIknPLmdc8U6Zr3p4dpLQMvLiGdbCuyab/7skyfA+w7o1tmXrf9exJFLdqUjVfROTFH2IdNBSYSfWBbL8/P/3LMm6vYfXstEk4z2F+1GJmRN1i39UEc+o8kV0J/bOzR4ns59aki8wc2Y8PqhbWqVemMn3oMPcuy9ndVGm9zL46l5nrqTA5+fHsamo42zTAijXov4x5pmSxa0s6MguNTux3KvNZN5ezuvVqsZakgcIEv1VRlcj7w4MXpblZ8DyxC+cKbNC6V3/0a1cHGqpqyPELAr8zojgfSQGPceXxS8SncyvY6QjyfIBbEjnol5ZAEh+FmAJ9mBhYQEeL29P0HCvrtsa3u2/h1i26zv+OdUvnY+OO04hJy0c5dxYk5jku3L+JM7d/wqxu32LLCcHtho3YHyhBWdQzXLz7EL6R3Kp2HuJDX+BBXCaUy2Ugg3uYU70Nftgv+DmxBbPnrsTvRy8hrUDYKyDyWZDV14BGXiGiEoLxKiwZafe3YviSI0jLKUb/OeNhR24U1fVhbukIHWX6kXIT02cfQlFxGVTrzcCARn9iz2f8Y+zZfQyXgrLRZulyTK5ugtKSYoT7P0K+ggb0DY2grSbdS5eelkQaTwZylobQV1CCkooBFBWVIB90EVvupsB5xgTUvfMDWs6/BOteC/HTuNYw1foTcfgMlOZl4+mpPbispkbPfBdL29aBk50NbGx64ECM1E1+TBCuXTsPbzsT4OrPGFrfBbY2NnCvPw6XkqVu3oWVlcLv6DaclFEECl5ha5cGcLXnwu2MXSFV723Ci50YscoTyfLyGLJ2Dbqba0BRSQ0KSvpQVpSHjPcBLLxXgvqTB0P51DwM3B2OzmN+wMK+9f94j9CXwvsnDFrxFBmqqhi2egU6m769f4jn7nyM2BgIeWcXjJr6LerrfWAzXn40bhz9DSde2WLh/CGw4LbTUPdYw9URXGnKpfbqwq1rCHCzBI6tRI9ajpTedmjQejpupvIhUNnUhLyCLlS4/Wn3tmFtgDoa9qqPsN3zMfWmPGbOnI1xbVygJP/Pn537K6TeOoYdL0JR1Ks2sqf3QENnrizVxtD5BxGSK3UT/uIOsqmlVtSxgZWBtH7lSnJQWFgAWBjA4AMf+tU0rwl7Q2map7zchyVrbwP6tdGkeQs4mby9Xxa5CXh84mdsvZYAl6FD8W1HD+goykFD2xgyshpQLojHs7vXEWTXGC2VfTDq20U4azQZQTsnoL71/9i3+qUozkXQ2fVYfjIGlt26YVzfjjCnuvT47F4kyspCu2df9DCX7h8sKi5Gaamwx/MDaFrUonRzhW6QD55SqdRQd4a5ydt1U9ehGex16Y/iNDy69BsOHvcBrLqgdxtnaKnKUFqSvJTh0jIGT+7eRJhjE7RS9MbQcYtw3nQG/H+ZgHpWJOf/TRhqQEtSitTMEHj6xSHrxVHMXLkTPtE56DF1JJypohbmRSDSH4i8/TtGtHSg8muDzmvugMYIQiBVEQrfB1TskiOxup8T76fpuHV4EvNmE/ODU7uRpmcAp/Zt0Uhfuk+2oKAA5cKGS1k5eaiqG0JBXgUKMQ9w4G4YtAcPQQff1agxfBtKWi/G0dndYSf4/dP80Uxewu0FrBq0WKN+q9lTbunlxS5W39GQYjWMXZM6IZLYtbVjmCs1ZR2XXWZJFTOJ+ens9uou5NaJDVt+kXGLuA9XNWTaKmCqGpPZA3KSG3aXze1hTW5s2djdj1gGJ4KvTOCemkHTjvVafo2lpz9mS3vUpREM2JADCeSglMW/2s7a02+37lPYzdcbqcrJqwr5VWXVmvzIuB1I6Z57WM96XHzd2JIH7++x+Nr5Z/fk5TKfw5OYA5eXry/Kh4dvlkJyIx6yBb2kywCvr5GnGBX8P0EKu7n1W1ad/Mi4jGEXwlIZN69Rmp/Bjk93Z6Tn3g6Xu2RkmcP8u+Qqld3dPonVlJVlstzVZyvLOEPlTkWT1V/5kJWVlUkvisiHovI5Z/Ly06PY6i7cM8gwmYo4y8jwz6SiPolxO/KSXpxmYxpyz/iuGzXm1mwtXx/epbQ4j23vI4RLaVM5XGAU43bkVaa8/CVb07QavzSu1GIbe7PAE8WOTe/FbCruO/okSzg4hMHYhQ3e/aJSegrOq+BLzeSVlz9ny+s68Hsctdr/wmIE88qUl99h4+RkGZR0WcNJJ9/sjXuPbPb81HzWEGasz+KTLCr0DBtgY8hk0IjtEdqp2Id72YBa0nzi0+p1mlPY3X9i0gXYALatSwOmK9ibTznJ7v7Ylck4tWGLz4f8qfT8/DN55cx7ey9mp8c9m/BcdHFL1UBNNnnnfcYt3EX92rfqusldvbZUuf+VI/7UFGapL93fyF+m7mzMb76CbWVKWLT3FtaWc2PWii055cPepMIVNliIl6xLe7Zs4zo2sIU9k+25gSVmFbxO1w+1P19qJi8r8SDrzj2PQV02cddjfj8zY55stoUBk5GTZwP3R/EmHIHHZ7DG1uTWfRZ7mVf1rFIFQRsaMyjrsyZTT1Fr+jbh29u9nTfufdmOu5Vrx2U2qCItXTuyVZvWsr5N7Zhsr80sNafwD9PyS+3JS7m/mLlVfi44sClHfVkuN2lXXsIiLs9l1SqeS5ZrF6XuGq758J5mFrmHebz2U1HmwZxH/czCUrnZ6qtsKP3WsK7JFl9JkvohPNe1YAbqYHJNt1ALmsteXVnOmlaE034+e37oe6appsgMZ9x4nZ5lVOk/VO3/+kxeSRaObVgGfyMTWNSrDu30MIQVysJaVh7yeImAYMEdjcKSUhKRCkfYWupCSTieU5CfhUd3LkDOxQYudV1gUvwUV06no7BAA5MvbYYHuVFRU4eurgGgYA4rcy0oKpbC94U39TnqqNFoKlbMawvdsjIUl5dTSteCqyMFzkhtR1BcoAcDXXvo60nvh8LrOPRrGdT0zDFu60xwXxTV1taDugaNcBQd4WjzL51F+E9SgtSIANy+chPxGoawsreiQZQq5FCMjLjU1ydtC4uLAHk52Nvbw97GBBoKNCL/tRe+PZ0jPTn6IcrLEOt1A3v2bUegWnVMnf0NGlvo8+8EklPRQbup+7BmCIXJhctdLRuhpooy9asqaFKdm0PUR7PxW/CCylZZfgaiBkbDauwF1JlzAOt1foO7gTmsLQzh1nsBHkTk8LX8S5KfdQN3LsjCzGMQDnhngCo7yh6uhCGNmMpZGOITchAf/hQ+nvJwHrgcXlG5UjeXvyXfpSgsjEXam0NyrykruISrJ2Rg4N4BPz1Mlfp5uhXVrHTINgwxcVJ3PCV5uL9tJXYH+aNUtwN2/zYRloIVDfHRd/1JRHD+81IR2vQsLGY8Q4/pi9E1ajXcTKxgZaID99E7EZX9gRnCL0FJLm5vXIzdEaGAXmds3zUOFoLVa4qycGLaKOyiNsjUsQ8Wz+sFQ8HqLahdygj2xp6t65DZYwDG9G8Ls7RwPKcyzpRrwZE7QMfSERXwEoEv5FF99Ba8Sszn0zzn5EiyLEJ+fgIy+ON5Lph43hPpXHpKknDE8gA67M3Bd5OGQOPUZLhY2MDSUA11Zlx+c2r9S1MWiMfXEpGZrohWm32kZSkjHIdntyLLDKRlZKOgkErKiGO4Na9S3azrjmp2ltCBAhq62kFB7p1ZOYG07CyYmZvzfqzNdKCY4IPb+9bhlH8hKr+Zqzg9Cnt+mIxbiqbo2ncY+repgTdzH+1xgItXSSEyj01A4oMTuGUwGDeGlmCwE/Vfjg6wcXDCtMNhr0+Yf3HyU7H328E4L6+LZh0GY3SfhuDn7KIj4VtSAlmZFujS2op3ivI0xEWnICuLhnbVnWD3gbSUEoazBx5BhjpsbXtrVDqbz5OYnibNHzsbmBloQN7nOHbvP4WXSaVCe9gBB7m0LC5A5pGxiLp7AvdNh+P20AL0sbPj09LWsRq+PxpOvcG/gVJkxYfj1olTCFHRgyU9s4muBpW6EmQlpSOvjEqRjDxsOqzEK+65uCv1IRZ0dIe6DOB5+ioihZDew3oUHlT4yY3CmeUDYSUPBD3yRlC2BOXBAfCBIvR1GqNxHeG1EWWxCA3KRTEVNK367tSCqqFa+3m4x4VRmI346aoYvOwc9CcexkOPK6ilYwprKzM4tx2NY8+orZaG8of8D5FXgJhL8/DTefozOQjHZnaGg4MDHBrRDYISKLl84RcsffdAcWYqImPDkaptB0dLHSgLWqqkOAyRQYCxrjY1SPoofvkUV7MyUYgeaNmEc1GK9OQYhAfFAHZmsKQEV0I4Lh99ATl1Fdj3aQNnLpzUJISTv1x1RzhZKoCGBkj0e4pwZV0YWdjCSFhZKbx/E8cpgZQUu6NeTc6kCFHhoUiKTwPcKW6Kosj7XOTHXsH33Rpj4S1DjF3wOx6FPsLvsweimmYstvafh2tCz6Tn1BJLj4YiNJSuZ4cxuqYJ5KhCndz8K6KkTqqkKDMAF3/eiEOvtFFv6GgMa1cDOpXO/mta1MTM/UK4of54OLkJUlVkIGPeGwNbmAmuCBrIhJ1dizbL7qPejN9xe2AMFsy/hbpLzuLcnhmwCryOm0GxyP/CKq80LhZx0IC5iSvshSUQbnmLBmqQ1XaHnX4xclOTaaBliGrUSRkIS4n5+blUyxWgpu8As4rBUCVYTBSlswoM9dzg6sCtzVDaFlGnSXUMWu5wMueNiCKkeh7Ghl8fIrTAEn3WrsGQNwrvDUWp8PttDtwW+6PP4r1YVd0PWw4mou/P13Dix96QuXIc15Jfv7jgC1OIlAf7sfbXp4gqscKATesx8D2Fl4uYU6sx80AyyrWcMHztUrT/0Kt9Sgvhd3whfgqwhZubC2RiHuP41UfIyaN20oYGJXdfIjm7ENnpqUiHKWq6OEJbeAVCfgHlk5wKNAxsYczp6woKE/F0yxi03pWNbxcuQXc8xCFvbcw8eh+HZtdFzI5dr+vSFyczAwn5+VRSXNCuifSVEFw5Ki4mZadsBFMTGnBz2zKIFssq6mYQXuxbgma28sjUa4jeLV2hpFB1t1RjxD48eiH153V6ERqoA+EvA3D30XO8eQlUOl5umoilN5Rg2bQTho3uCad3V95ZKSRhd7F2zSZcU+iAw7Nq4sKKnYhouhQP/H0wu3YaHh85j6B/hcrLQtC2cZh+Vp4GYs0xbPJw1KpYTU6KJzFSSgNXB5ibSo1KU8LwxDsYsVl6GNSxIRRoAP1BCkLx8jmgQiKvuu37ldljnrc0jwKf4djqkXCmJuXppTt4Ehn3RrRRWuaE3sHqNZtxS6ULjs50w6klOxDVchXu+3pjhnsKHh29gKB/gcorTLyLhZ1dMOywPAZ8ux13Qp/i1NqJaGyYgYNTVuJcfBWvEtO1gpuNDtS4vkVNlVrKP4GKNsysrWDONdPKSlCWlYVMdAQpJjkoKVmApBBPcdQTXHuegvxiE3w3oJnUkKOU2pybuzBw+QVo91wNv6l5mDhwJ4ynHsGVUxvRWPIEd7xe0QBQcP8HfFjkJdzFrBnbEadRC73Gj8f419cwtHHRA1cPn/pzU3llSEmMQEgAqTk3WzgaaEOoxyjOCEFolCL0tI1hTCMBrlPilC5XcHNyGApzwnH1CDVSj5Jh7GhLIk8H8pJw+AQyqCqboW1DTuIVIy4qDGkpqdBt4g5nKpDlZZl4fPceYEQiz9UGFW1uQV4uP8IoL89Cbm4ZsmI9cfz34/ANzoJVbTeYVUwxivzjBP82G/uj1eEycBaWzmxHXZop6rSrBRtTNchAghzKn5CHh+EZ9eZNRPmSIqpIwpicyVKVqBrGyvDi8hps2+8Lk+rdMHpIL7iYVJS6d8lByJ1TWL35BDJz1OExdzbaVkzDFGfA/9o+zNzjh3pDluHCNA9EnD2EYEN7tG1XE4oFRSgmwZNfSCPXf8VLvIupw+T2LtGf+bG4eu0p/V0Ck06N+f2NUvJIMOSDBviAJASHT3hCjhoa88bulAMfopTcZ6KAG7ORqLhz+ymyswtg1NkDjlIHyEv2xaFfd8HzRS6q95qDBX2cBJtKkF+vE1vw7W+JGLJoFw4Oc0bQravIcnCDRz1bCoTbK5SH3C+tmAVyE73x2+69ePaqAO5952NRb4rjO2SEXsSaTYeRkq6KxhO24fsPKTyirDQDnvce0KA4ACeXj0H79u0xaPFJJGWRWgjcgclT9yFEOi4mJMjL59pD+jMnEEdPPoW8hhos67m+bs+QF4Wbe5ZjyIFSTFu5HStb6MD3yROo1KuL2k4GKMmhcskkkPxrpvIqSEMWte+gepoe44MHj0OhZm8BO0tjvP2GsVJkxj3F79v24vbTVDj1HIiu1Y34vqUyObEv8eCZN1Jy38ztS7LzIcuJNyZDnRi3F1tK3OO1mLr8OtQMqN8aNRkd3d5+zx1HQbwndm79BXdLm2HLvAmokeWL2xll6DqiC4xZDnKzy6mcklj9F4i8RO/tmLToAhRU7dD5m3noW7fyCEAKQwYk3LipVIIQr7u48zwYcs590KU+peX/nMgLhhf9o6RoDDurNyPAtIBruPYyCiVl0npaVlqGAhLqsrzCkXmrXc6LfYwdW3fiIWuJrT+Mh2v6S0pLhh4ju0rTMqcMpWUF/4q0DD+1BjtelUKv42xsXt8XNtCHS8PacHYm3UHtJtcuZfiew9FnFW8bLEKi3x3ceRINSZE+GnVthPffRklpEHEf+x+EC7/KIUkOwuM7DxGVrgGXBu6w1lQVymc51fccGnjTn0Up8Lx4FU/iUqFddyL61+Ud8HkY+fgEluy8C90Wk3Hs+47IuHQI95XN0a13U6gXF6CQ+qXC4mJwE49/hg+cRIjDtVWbcCyCof7oRdi2vTtMBBt6JFyZ3Qxe4emI9A1CNo3aCgu5zCSrjEfYu2EpgvtNxqR2DigKC4I/tFBN255Xr5rF1rBQUcVLPMOOmbNxD7F4cukpMnU00cDJEcb6NDSLCIYnjf7k5etSwePul43wwFAkxlDn0q8WTEioMUYj4RSyyozBg0Prsaa4H/p3bgFrexdYycggUnIbW2fNgkFaCJ57hiBPXQ8d6rjQiEWcyftclJdT71VWhPgnh7B89h3eLMXvIh7GpqHGgJForJ2Ms6sn4pjCA7RwkL6cOJdG14epsS9j9TB0aTfYFKTjxe2TOHI3DTU79UKnxs7QoiwsCziJxSsOwp/KVb8e/dCljgW/ob2C2Jtbse1axTpjFl5duYZ7vgXwGL8Iq/u7So1J1Pjf+A2LfnkIgw7jsGx0M6hQi5ianEijXxfoyMTCx8cPqSb1Ud/eCMr/q7H8DCgY2MHWqAAPfC9h62KGiwoRuHr8IfIM2mDNt02hIycHLUNzmOpkw/f6fqzKfwWD0lc4fCQMGjWHYWSfmtDIjsa1S2dx82URmgweivZuxpDVd4KTaTEuh93G9iWzcVslFnfO3USqugdWfdcCfNNP+eB9/gB2Xn6CZLvuWD6mE2zVK6c4UZiAh8d+xoID4ZTO87B8cE2Uk7+MtCyoKBtCoygQ955Hgbm1RmPzv7hx+J8gnxrZ0wew54Y30hx6Y+O4TrCoWIKogAapJ3buxcnAGBS4T8Sm6a0gnesUSPPH4ZMX8TJCAe2/G4/mxgpoOGgN1rQR7PMicOHAaXhGyKP995PQoXFn1DRQxStjExhpZeLZ+d1YlvoI2kU+OHA6BgZNxmFQVzfpS8LJ78UdazHvbB5GrNmEuZ0dIInmxHcxNKx0oJL5BL89TaeOYAiaCDMDXxw1A1iZaUBF0QcXNi5A+UU5pIfew2lfBTQe2wFN3UxQ8Ooc1p70QnY+J9hKkB71DFePvYBm80GYM6ozLLg3S4edx+xdj6BlXBu9xnRH2dPT2LDzFtRt6sFEU5pHMff3426iJpw6tkbb1i7UyxDRt7Fw1s94LKcIp1bD8G236u+ISiL9ITYvWIYzBR5YNP9bEoEGiAhKR0mxPoz05VASdAbnI7XhPLIplXHBz5ci/jHWLfkFd4pLoNl2FGYOqiNdpq3Awhq15OURV/YIP8+i/lQlGyFPbuNxijn6L++DxmbakA09h9m7PaFjUgc9x/SGk1wsbp86hzu+MSiMuYcICkYlJwsXflqEoiat0K1HPUSc34b5N+Th4W4PRTkZlOVl4OXdU/DNMIXHlE5o5Ci8MDn9ATYvXI7zxU2xeN54tK+mj3D/NBowGsDIQBZFQWdxMVoHLqOb4APvD/6s8KsThCTwNFbN9ub/zgx7iGt+0bDtPAXNLFTht/I7fPewKZ57cEsYRYh9dhPX/SJh33M11g+sQSKsENGPj+HnC1FwbNwBXTvUR9qNTZi5txT+zblJqTJkJ/jj9oV7kK8/GN8P7gRTbWXA0QW1qbyHRV/ChlllsJVLhOfVG4iSqY25y/uD75VIDMc8PYnlm84gr3o/rJrQBeY6ynieFAtZWSvoqWQg/JEnQpSqYWQ1O2j/WTlT1cGLDK8NrKmJJsn4NmxX1Psbd4N392XaqnJMzXo+82ZlTBJync3p6sjJfrrM2eiD/vyG4EvTLBh0nNiAdfcYf1i5IIldXdKNaSrLMcgqMNPGY9jsiT2YtZoTG7XuKksoZSxgWxumKC/DjAceYvzp7fwQ9vuMrswUJmzMr95MUsztjUxnl2Y2Eu6nw1pN3sX800u4l4Sxo2OrS81VDFm9buPZuD6NmaFSA7bkaiDL/9Buxa+Yf+rghSTsDlve307II+EyacqmrdvJHkfns/KybPb02EZGuv0tN42+2cAOH33Gb2wvTg5g28Zw78Kqxib8coel8G9J8GPbPLiDOmrMzuN7di6m0ttlBTyX13srTLh2Zos3n2T+KcLrBEpzWcj1jaxH+25s7MaLLK7Se/ASni5nLbSsWZM2rZlbi85sxr77LOMD7xT5nAcvSgri2aWNQ1i1Ss9l2WUG23fJn0nPOZWx3FRv9su3bZhFJTeOwzex8w8j+Zec5odcY9O7cnnSkC27EcwKqD6Ul2Wye3vHspqV/Ji1Gcd+OvWCZfG7+otZou8hNtLRgOxsWdclx1mk5J3N3IXJ7PHv81jLdgPZ/N8fsqx86WsHykvz2LNj01lTU1fWspUHs241gG2k+BZ+4GW3n+/gRSGLe7qPDbbXp2dyYD1Xn2Vx7232z2QvDy5kzYy5l3TXZuNPv3zvkIPk2T7Wo74J2bdluyPfL4cs9BTr18CGyaEzO5xRUYZKWXbCQ7ZhaJO3Xpxa/Zuf2RWvaOlLeXMj2Pl141mtdmPY1ssB/OEf3md+HDv34wjW2L4ua9eiLtNv/Q07/kz6fsSq+PwHLwpZot9vbJS9EZMXnktZ35L1oTLjHZ5GJYmxuJOTmblepZc/69mwtpN/Yg99o5lEeFtF8u99yE6R2dacyx4VlLCMaF/226y2zIY70CH4U9E2ZCNWXWD3n0UL5T+SnRzTlqlx79hU78a2VvVuttTbbEGnWsyh7yp2p9I7IwuSLrKJNWuwWq26sR5NHJjtiE3MN6HqV498voMXcezKnH7MTE2RnrcVW+lT1VGfdOZ3cSWjMcXrdNF2acqmbrvOwlJy+UNoSb/1JHMl5lB3PvPkHinmBpvcuTojffDaj/QyZm1H72ZBRUWUh/fZ+qE2TFn+jb2RSyM2c/N19iIilfG1P+UWm9fBnTn1X/3W+zcLEs+z8VTuarXuzro3dWIOo7Ywv8Sq0/JzH7zIi/ZkP4+pVumZ6dKvxYbN28TuBFP5pASL9TzIxjaqZG/YgI1dto3dD8/m639ZfgY7P7ch2VmzPnOOsUgqs+nBt9nKPnpv/KiZs2bDF7Pzz0JY5utXCCWxu7unsvoVbugybjKY/XjYi6VSGafWkqW+2MeGtW/Dei04zIJfn16l5iB8K2utaMwatO3IGjRvwQavu8Dis6s+nFTVwYsqP2tWkhWH4Jg0FJfqwrG25evPT1VQnBmDwOh0MBkDOLibQ600H8kJsYhP45beVGDsYAdTDUVkRD1HlEQFeqbWsBL2CJUIfrnTyMo6ZjBRL0BCTD40Lcxhwi3pJgYgNKkQ8oYOqE6jQpQVIj0hDvGpxdC1sSFVrAJZGYbCtCgExHA7lBWgbWwBM2NtKMlyW4JC4R8rAWg0p61vCHXGHQphMHK0hKG60utpfREp/+RnzfISgxGcWOnDMMq6sLExg7aKAp8P5SWFSI4OQGKl2+tYusCayooMOSgvKUBafCTiMmRhZGUBYz01yHF7pJ6HII3+UtU0hbW9wevtARXkJdF9EyrdV90QDpbG0KBWi4eVIS8jHlHJJdA3t4CR5ptl/PLSTET5Rko/xaSiA0sLM+irV73M/3k/a1aOotxURIfEUwpIUTG0haOplvC5HI5SSFISEBuX9vozbupmrnA0kqZQWWEOEuJikJqjBHMnSxioSetDSWEaogNiXu9roo4Z9qZ6oMEW/WL8fWNC4iCBaqV8qAT3ferkOMTmyMPS0hRaKhULBOQ3j/wGc34JygdHKxOov/N5uAo+32fNylEoSUFMaAKlpRqMbagM6HCHgipTgpzkBMTFp1Nacp98spZ+8qgSpXmUbrEJyM5Xh00Na+i8+zqTwkyERf0fe2cBZ1Xx/uFnu7uXZenu7u6QEgQUpQQDlVJBRBEllFIJCSWkUUJSurubhW22u7v+77n3LKGgiPyFH5zHz3zkzsyZe3fOzPt+3zlzzgkjOd2KUjWKY6cMah05Eu2HERoZj/KKSAXbopUorT5OhLx0okNCicy1kf5yw/zO9UsZt3GRhARH6W+2sPOiSnEXTJRNrA/g6bzWLINInwAi0rN0nszQ1AK3oqXxUJbghbu+Rb3WZGKJc5HieDvencVZMf5iw5Mxs/SgZHl33T6ozPjbBIXFkq7u7TIyMcWjVGVc7/xpd7/XwEjmu+KX1JI7ZMfhey2YLLeyVPa816tlEHUzkIi0TPINDLFwL0MFjwcvPf13rzXLJMY/mIikNJnVTpSpWYw/bi3UU2gP9ZhYO+IlNs3BUj+as2L8pC9TMbdyp0Q56cusZBmzocQlF1qIQkywcy5CUW9H3SpdWqQPvhHpd16nZmbtQJFiJbAvXMCXvrx1NZgc97JU+kNf3jn/0peWHmUo7/7gvnwarzW7ow8KMbWliLcXLrbm+r1rBfnEBl1EJy0UzOzxLlYEJ1U7SORKYrgvgdH5OHp4UcTDTnpOzkLYFW6JP9FhZC5lRSnqanOfTckT3xJc6FsEM9E/Jb1csFDnd3ZKOP7ByViLXip6z3xQtnYEnffVvwbNzBr3IsVEB/3hSorKg15r9ujvrtV4Lvl/f3ftc8xTe3ftc8p/++7a55+n/e7a55H/9t21zzdP7d21zzEPEnl/CD01NDQ0NDQ0NDSeBzSRp6GhoaGhoaHxHGJw/rzymvgCEhISMDU11S6VvGB4eXlpl2sfE+1y7ZNFu1z7ZNEu1z55tMu1Tw7tcu2TR7lcGxUVxYgRI9QcMExJSdE5+fR05dlaObp3qWnpxUkaGhoaGhoazwd/1HHajRcvONqNF4+PtpL3ZNFW8p4s2krek0dbyXtyaCt5Tx7txgsNDQ0NDQ0NjRcETeRpaGhoaGhoaDyHaCJPQ0NDQ0NDQ+M5RBN5j0BuWhzBEYmoz7OGglzSEqKIikkiW3nBuEpWYgShManck/UIhLCgnR2j9qof7+H0d23weGup+ukJEHqM8WM+47u9N++8EeFFIycpnICAAEm3iYxNvXtOhZzkSLUsiNDIBDLVE6mc/9tBgYQn3Vtb4+/ITAgj6HYoCelqR2anEh4arPZxYdKfh7uvntf4MzkkhN3TZ2HRpGbd7bHsxHACg0OIT9N68a/ISAjR9V9UivRTfg4pcRF3+1RNgUFxpOWkExN6T77YgpxHfRv8C4DOHgbfbw/zs9OJjbh9p89iUvX9VZCXQ1KMvt8DAsJJyMjRvQlF4xHISiY0RG8vAwODpE/18zs/K5WosEI7Gq1/+81foIm8RyDpxPe0f3ky5wt7M/U2W2cMpdcH33M2LFvNFFE2uwt9Zxy983oojWeNBA5+/R5vvPUWA/sN4b3PFnE+Tn+HcWbUddbPGqkre+utD5g8dzP+aRlE3LjAgTVf07tFVV5ZFqyrq/F3JHLzwH42/DCcTp26MPuw+tKl0OPM/PJj6V+lj9/izYGv06ZpS97/9sCd1zJpPIjb/NCrIu376PvtrSlLOBGgvBwpCd8jh9i6eDSdWrdk6r4YfXWNP5McwvIve9G8Vine+TUU0qI49suMO2NRSb1aVqBSu7mcuX2AiT3r062fWjZ7O5HJd+38i4tiDy+KPfyG3s2r0qvQHuZlEnJmK1PGvMOb0l/9uzZhwIwzxIucS426ys+fD2OQ5L/WdTBfbDhO4r0rIxoPIZ3Q7Qt4c+jbDBn6FkMG9GD03OPEZWVx+8QmJn+k7+tXWg3k+xtx6jEPRhN5j4BT7Ta0yzjA2lN6+ZaZEENEQgS3/ELxCwpVV4PCuHAshZYd6uEgOTG+J9m8YhGLFilpPyG6OrkkhF7n9JZdbN++QfJ3cC02lTsxYnYqAaf3sf3IDeL/ZFPySY3xZd/awja3czUmRX9sQR5Jwaf4RZe/iC3HrpNQuFSXfI1Nuvxl/LbnItEv6hKejmiiHd5j8549bF72CSUMjrHnWLCcrViOfTuZRVn9pI/2sGfPFuZPGkAl21SCzx7hmmV9eld68JsjNR5ELBc2bSSs8gBeLqFmKZRsy8xF66R/lT7eza8LxvNSo4rUb1cLd7WKxoMxt3VmyGyl3yTNG0ubCs6SG8flbZvxq/wWfUvr62k8iEyCdszil4Lu9K2kujwbL9q/M1Mdi5J+W8jrVUrQ4MOXqSzF7hUb8dkStWxKP4o6/PEN2S8iqdw+d1jsYT2xh7ZqnpCXTmK+M53e/YHfpb82zx6M38yZHEzJJ8fIgArtJrNN8ld9WYWTew4SHK89uutvybzF2mVBdPxoHjul7zYuHEremhWcFseealaWAWN+0uUvfCeGTyfsufM+8wehibxHwb463Tsas2n/DfmQTWSoHwkZHrR2zcDnchAJylvGfTey9lx9GtSyIdbvKIt/XMy+i4HEx8fjv2chH477jQA5NuL673w7bCLLtp3ldnwymYWXAfKyCTu6lpk/bBLxlkneH9a0M5P9RaxNZ8VBEYDSZvDJjXw9eS2X0rPJyfZh56rjhEp+2JX9/LjsV04HJ5JHIsfnjWLeHn85JowrF85w/VK42uKLSDle+7glTnIe0pLDSIu2wNrCnIKUa2zfkUoJk4PM/OQTPpk0kzVnlH5yof7rHzDi1frYmT/4pfoaD6I0fWbP5b0mihB5MAX5eVz4fT4Bzj3pVdtTzdV4GNnpyfz+g4zNTyaxdOtZohWbQ0le/mYWH7Zw0dXReDBp/oeYezqHN/u2oIih8pr5P3N7/3f8lNKN6b0q6j4nBF9n9Sylv6ex6cxtMrTFJ8GFev0Ue9gAe4t77KGpI9WatKJV/WIor813dHbHxLCAvDwjHN2q06ZbFayJJ/J2ClbYYGikyY6/pcCZIqWzOLNpFzeyozm96wh2LVpRzsaOyg3qUbOaJ6aEEHAln2LODn+5RUzr7UfChtoNahO6bg83cjOIi40jv0gvenSwJjouiNS0XKJOHuJm89bUNk/m1pGTBKVX4Y1PPtM9S23C9NYkfPMj53VXUzJlrnjSru9wxo/tQy03W91JyAjYxuzvj1Ps5bcZ3LkGLspsuYfkW4fZf9CSrp98oWvzsyndsdm/j5PBmTJpHKjU5mXelfzxY96mWkYqgeFRZMccZ+63BfSe9rkc8xHvvNGech4WaosvJvkXFtK7d1/enPILWdW60aN2EUxDg7mQmYG1d1VqVKuMa8Y51s5ZxOkI9SCNJ05B/kX2rblO5S6d8dYe4/Y3uNH18594W+xCedc8Dq9YyvpjvqSppRp/QVoAvy87jlG1l2lTzZkHS7xg9i47iHeP16hpb4CNW036fvQVfVvXoJRZEEumLOZgRKK2l+yRSOTY5u2Y9niFpvbyMSOWU2snic19nVF7sujxchvK2Guron+LhRfthw2mRvIqhr/en89/d6Dr6K6UtJKyqAssmjpS+nQQE6KbsnhkI+z0Rz0QTeQ9IlbN2tA14Ad+O5rKLd/rpJSpQrtG9UmOjMI/8RZ7th7jpVe74CwCKzwwnHQ7b9yc9d7LsngzWlY5io+/7iO2Hi4U9XLn3qG+fvIoNgcYULlOZZxN1cx7SL91mZsUp0wx/ek0d69G/coB+PrnYlDgQPyJsTSpU4eGL73Lz79f1e17yPe/wI64EpQpoYwMU5zdi+Lh7aA7/kXFoGR7PvroEz59qx9FQvaxfNs54kTgJeV7Uq9LT17p3ZvePTtQNO08V0KS1KM0njTBv3zDTvchvNbYUc3ReDjWVGz9Cq+88gr93n6N1t7xXDl4gRht8+/fkIHPofVcEvvYvXl9HB+yGh93YhOr0psxrIuyt8AAM2sParfX9/eA0a9TJ2U/u4/EkK+pvL/l5qZJfHq8CJ+PbyOhiWBqS9kmr4jNnchXfUpxZNEq9kRqdvXvCWL/wsXE1vqQKR9+xXs1bzNrzEyOK9vv7EvSrudg6dOpTOuYxNjXZnNef9AD0UTeo2LTiX6vR3Pq/C2yk25Tq0ZlrKrWpklMAJf2/sbyXR3p/ZKtDGpT7ByccVUP0xPF7RsV8bw/8z5ennGIz1+K4aef9hKv5t2LiasnxdR/60kgMtALDxcjUn8fx7CVpZm+axe7Ns5jSMtK4hYENw8qPDh0fWExsCtG7dq1adS4DlU9DAm7EUiitSeVTOOIjsyXCgYYmVtjbpJHTo52t+L/D0f57u3ttHt/BBWU+EPjkTHKyyUrR8antTUmJmqmxkNIIdTHj22zxtO+hhcuTtUYeyKP7R82p+2YrerNPv5sX7Sd4i1eoZHHnwejcXYOqXkuONg/IPLWuA+/7V8yfFksQ7/6lI4l1bUlI1McipTV2dxWrevimujLNf90bVX0b4g/uYtlQXbUbt2AenVr02X4aGokbWLfuWgws6NYmcq6Pu3QqR4GZ3dxLVQ98AFoIu+RMealvm+xf/kX7DnfkdpVJSo0cqdMxXD2LV3L0Vd70EExuuYOlKjhQqDPWrbsvKZ7xcjlhXNY02IAbUrqW3oQls5FaTNgCC5np/D12svk/GFTnk2lBrhbrOG7RSd0bd7a+AsbvWrTuoIZFBSQn5+PoaEhoVdPcvrGOf0dviXK09B2Fd/Pu0xixA02LPuBNZuuPOSSxQvA7RW0HLpB13+RAQFcvhGOobs7NmXq0rVZOJu3nCcxJpIb2zZwNKcRNSo4kJ2eSnJiMuk5+eRmJJOUlExGjmai/ppc0pMSpa9SyczJIzMtieTUDHVM53Lrh29YZPAWXdqaaQboEdg/ohVzLifqxu2Nk0c4EB5HiZqlcbLIJSM5SfJTpJ/zydL1c/qfbMeLiyutRy3igszhxPg44uIu8XUDIzrNOMjub17CmXyiD+9i/TVXajQviqWZAXlZGWz9/A3W3dT396kt6zhuW5TGle14yHa+F4h81R4m3W8Ps1O4uGEib355ghaD36dVKTuZ/0kkpaXhe3wR42Yf1vVlwOnTXEm1w8v7D3uRNP6Eo5MHNjGpBMXHEi99F399P+fDRNzZJrNq5TJ+3aXXFtd27eSqbS1KeqkHPgDNxv4DDFv1YZilCRYtK+Ohy3GidtsOWNnbMqZnc12OyGxKN3+FUZ3Ksf/TN2jVqhUDD7fi8s63KCrdbW7rjnepotjeGeemuJSuhpeNIS5lWzBiWA/yD23jeFAaVq6lqeLtpKtl61GXD8a/BQvf07XZd4UxX097m2q25li1n8TnLX5npOR/vD2YivV6UEXyDWnIzEs/YblkIK06j2R/Sj0++KQ3ZWyUshcQ79a8mT1F13+dB3xJWJnuvDewhbgCN3p+MZmKu8bQqn0XJh03YMyUcdRzDGfvrE94pVU/loS6k/PrENr36Mu8o9oDP/6aK8zt1IHOPcewL9qY3VP60nvsbE4FK88g8mHXtgxeWzRaRqfGo9CydxuWDWylG7f9vj5CtX5fMrh1Wcy5waJXutO2wzB2JthzbMZr9Br5DQf8/upeuxcZsbVlalLSqXBVLoYbV0Mp3r4jHUopG9klbjc2onwVd6a9qu/vdzdZ8eFXY2hS1P7FDY7vIPbw20/oLfZwcYgbuYo97N6HudtvEBAQQkpuNL9MHEpH6Tel77ouuIxzkXKYHRyp+9x74inafTWabt4P2xupcYcyXfh8mB0HJeBoJ33X67PDNJm2hjfqe1LDPoEdM1RtscSCn67MopF62IMwCA8P14V9ERER5OTkUK9ePV2BxouBra0tycna5p7HQbkBplatWvTq1UvN0fg39OjRgwkTJlCtWjU1R+PfUKVKFU6dOoWlpXZny5MiNDSU1157jUOHDqk5Go9LUFAQgwcPZt++fWqOxr9l4cKFuhW+MWPGqDnaSp6GhoaGhoaGxnOJJvI0NDQ0NDQ0NJ5DDLZu3VqgbNrPyMjA0dGRsmXLqkUaLwLKJR3tcu3joV2ufbJol2ufLNrl2iePdrn2yaFdrn3yKJdrlX59++231RwReX5+fro9eVFRUboM5bZcjRcHZ2dnTeQ9JprIe7JoIu/Joom8J48m8p4cmsh78igiLy4ujg8//FDNAUPFACjJ3NwcIyMjTE1NtfQCJQ0NDQ0NDY3ngz/qOG1PnoaGhoaGhobGc4gm8jQ0NDQ0NDQ0nkM0kffck8yVXWu5Eq1+/B9C2Sf6008/ce7cOTVH45+yZMkSXR9u27ZNzdH4Nyh9qaQjR46oORr/Fh8fH12fBgYGqjka/wZlH2bhOFWefavx79i9e/ed/vxfRBN5zxS5xPmfYMX0T/n008K0jltq6eMRza7vx7InSP34P4S/vz9Dhgxhy5Ytao7GP+G7774jMjKS6OhoLly4wIYNG9QSjcfhs88+0/Wlkg4cOMDBgwfVEo1/g3ITgzLPz549q+ZoPC4nT55k586dd8bpxIkT1RKNx2H79u060VzYn1OnTlVL/nfQRN4zRR7xwWfYe+g02faldXfHGV2fydCfLqrlLw7KU7tXrVrFsGHD1ByNf8I333yDtbW17g7gcePG6W6p9/L6ixccavwlI0eOpGLFirq+VFK/fv1wdXVVSzUelytXrujusuzSpYuao/G4XLx4URcQ9+7d+844rV69ulqq8U9RxPKlS5cYNGjQnf6sUKGCWvq/gybynkEs3UrRpMPL9OnTh48G1uTQ2lNEKgVZURxe+ikv1aune/3cx2uvk5ELORm3WD62B1MXLGCQrqwH32y7RoqU3Uf0JRaM/4iJa08Tl63mPaNkZmbqjFb9+vXVHI1/wuHDh2ncuDFNmzbVjRVlFUp7ZeHjo0T0r7zyiq4PlbRmzRqd6NP4dygrzQkJCf+TzvNZQ3k1qfI4rF27dt0Zpx07dlRLNf4pN2/exMrKim+//fZOf3br1k0t/d9BE3nPNJFsX78PihfBhQx8r5/kenRDvheHs3RUE/b8sgmf9Ezy89K4tmcvG7aF0HvFdmYOcmTT79uJTlBeCK+S4Meq72axM60sXVvXwMFEzX9GadGiBTt27FA/aTwODRs25Ndff9UJFMU4vf/++2qJxuPg7u6u60slKc+XVIy/xuOjrODNnTuXGTNmqDka/5bFixeTnZ19Z5xqgci/Q9kyVbdu3Tv9WalSJbXkfwdN5D2DhB9cQp/6RbC1Ks60IvPI+akzRlhQulpnBn3QHBczM4rWbkjVW1EE5uTpjnEsXpohX02mXVlnGjduiX1yDoFZ+uW6gpxkTm1cxHa/8nz6+RCqO5tgaKAreiZRoqfTp09jaGioW9HLysrSNhA/BsePH8fDw0MnSJRnYaampqolGo+Dsuqk9KWSjI2NSU+/J4jS+EcUFBTQsmVLVq5cqfu3MseVuZ6Xp7dnGo+H8nDhjz766M44jY+PV0s0HofJkyfrVvD/l/tTE3nPIJ7NB7H2ZBjJp+Zj9utSVsZmQX4ucVf38sWbbanbpAlNunzINv8o/nhF9kFkpKRxeNc+4owzSUxKJ1/Nf1ZR9iI2Uf5GSV999RXLli3j999/V0s1NDSeB2xtbe/M89WrV+u2FNy69e9uM9PQ0LgfTeQ9y1TuyuSXb/PNmP3EZiZycftGLlq/w/aLFzm06mOaets90gm0dPRg+A9r6Vsphl/WbsU/IVMteTZR7hBT9uMpSYmk3nrrLW1j9j+kQYMGun5U3kut8e9p06YNmzdvVj9p/FsMDAzuzHElDRw4kOnTp2t78/4Fbm5u2NjY4Ofnp+Zo/BtKly6tW61X9jr+L6OJvGcaR1oOHYDpki/ZHmmBa+my2Mft4KeZM5nz2xESUrJ41Kuups7Fad+9HQ5+W1nx60ni0rTLIs8z48eP193yP2vWLGbKeDl27Bjt27dXSzX+KfPmzdOJZqUvlRQeHq7dFKTxTFGzZk06d+6sWxUtHKdKgKzxeHTq1Em3p1F51mhhf9774v//FTSR90xhjGvZ5vTp14cqnub6rFId+X5uP8qbWVG2dW/eea0RRczNKdlkEOO/HkJNK1OMzYrSdsgYGhc+IcOjNsP6t6e8vYV8cKH1u1/SspgJ7hVb8c6bb1C3lINE0vqqzzrKpldlsmn8cz7++GPdY1SU91KXL19e92gFjcdn2rRpur5UUqNGjWjVqpVaovFv6dq1KzVq1FA/aTwuheOycJxOmTJFLdF4HArHZWF/TpgwQS3538FAItIC5R/KkqSyuV25TVjjxUHZF6Pcdq/xz1GeQVerVi169eql5mj8G3r06KEzotWqVVNzNP4Nyt5W5UGuyk03Gk+G0NBQXnvtNd0DnDX+Hcrd1cqNIvv27VNzNP4tCxcu1D1jdsyYMWqOtpKnoaGhoaGhofFcook8DQ0NDQ0NDY3nEIO1a9cWKM8mUi7VKu9i1JZOXyxCQ0PwclE/aPwjElPBpMAYCxMtVnoSxKfnYufsionJM/6k7v8RlOf62dvb6+5k1XgyKHerpyTE4WyljdF/S15+AQnZObjaqxka/5rUDBj81oe6d0EXou3Je8GxtTIgWXuxxGMxdiGUyy5B14qalXoSvPFrIJPXHtT25D0hlD15ytskzMzM1ByNf0tMTAzffjiIbf3LqDkaj8vtxGxGH7vGvllqhsa/ZuFWSHT5WtuTp6GhoaGhoaHxvKOJPA0NDQ0NDQ2N5xBN5GloaGhoaGhoPIdoIk9DQ0NDQ0ND4znk34u87DhOLB1JHffqDJm5g9AMNV9DQ0NDQ0NDQ+Op8fcir6CA3Kww9v4wjOoGBrrb8XWpzhdcy8qjIDOdML8rnI0xwNzKGnPlTVp/oCDpKgvebYOLgSE9vj9FSrZaoPHckyei/7eVULQ5GBSmIXBVxoDy6vyAK9Cj9z1l9ySP/rDUX9/OnyiAnBRY/SN43nvc12q5UCBfkBUHX34GdoXlLaDsYn15XjJ8/418T1uwaA11f5Y8fZG+/dsw8GMpk+ODn5GXguSmZ/DjNj/KfHUBJzV5LY/BP69A+ckyXQsI94+i0w+X75QXnXGV74LzydXdR/9n5BCSYlOYuO7anWOUNOxaLjnKSdLVKSD6diyv/XTlTrnL5ItMCrjbbl5KCp+v8KHU1Et4Tr7AK2eydOdYh9TJDo+j08KreG2JVzOfMgV5ZEccYGz7algX2jUTSyq+8TPBOWLb1Gr5OZmk+yyikZHRXftXvh2TdzxscBaST87xbynnpX+MiaPny2wMV4vukE/2jpFqu9ZUbfMJR2TM6o4NWk+f0l5YWVtj6+TO22uC7/Znfi6Zh6bg6eqI8+i9auazQBx7pg6gXasWtGjxx9SScasvkJSl9GkGpxa+eV/5qAV7CE2+8xf+BfmEbJmoHteDccpx9ywu5Gel4H9wDq/f03aLsSsITchUSok++xOD2rSjfbu29B0zl9PBafoDFXLSubH+c1r3G8GiIyFq5lMkv4D06Bha3DMvnb7zY4ZPBmnqAM3NzWPnXp+75ZK670sg6C8XXArIyc0nLTuRgcox028w9EQqSWqpQkG+9NXtSBrf027NXyM4lZCvzo0CbvtF0EjsQJGpF6mxNoyDcXfnTYH8rtMnA3D9wZcpN5W+fzbIk/F3cieUvsdvVP4WwlLVCoLiO7LFTE2fDI731POYr1Z4ALnS7hYpL6yrpNaLxMeJnyokXxzM4d+h9j11DL6AtBy1PB1+Ef9UrI34HUnV50KyWqaQGw0Tp4D5KDj4iMPzb0VeRthFpg9oTpvhywjzKkWlKlWoUqUcRW5OotOk0yQnRnL2+D5MqpWlauVSOKvH3Ut6bDxx0mkeVTrRoKIzJkZqgcZzTb4M+p2roLuIpxx3qFJSkieYiG+s/YEMfqmTJ+PC2kotU5OT8lgvSTaOUO4hz/CLCYKR42DoZrAqfs/xan3x39w8A698CLOuiRAscbdOWQepIOX7dsEyH5giE3zHG3B9BexSJpT8piRp/6NlsEeCloPvyqSz1TX7VMlNzWDJvtuMvZqOhYM5FV0tqOhgTMbtMF7dlICiH0KCYvj8aAwxBqb6cntj0jNyWPC7P2uiCs3v/aSnZrL4QCAb44z0xziaYmZkwNqNV5gQqD8mMjyBqYcjuJljon6vCfnigBZvvcmPYVJHLOcvx6Kl/2xY9m5lVtYy5OyRGE4qPlucRUxYHIP3xxLp5c75dsoJeNrkk+m7h4+GvMM3xyLwKF9R98iRip7m4uQ/Zei4bYg9lT6PYduktpSoM4LA0pV0dXSpbAlcbUz1TT2QPFJjDzN53GIS4mQiCMY2lSku4/8uuSSGbeKd/ov1rx4zNJcxXxJ3JynKusiMt6dwvPhwLiUk80OHFI7MW8nFXKUsmdA9s2g4cg12A38mdqZEKM8MaWRmu1O8eElKllRScYq42qN7iIt5KUoUscXUGM7M7sjXhwr0dbw9sbcy5cK6Kczb6UOm8jc+lFySwrfyw3eHMDWV/jeyw8HRASt1cSEnOZL1X3Xh7al7yC1W+BskuTuI3xGjkn6I78ZvxanPZObNHEnFhEucvRlEijLMM+K5sflrRmxOotvgkQxtUlTf6FOjgCTfcMr+FMZ1S3U+O5vhkpPG1F1RbI3Mkd4QO7bzMiPEjunKncxwMjPk8PEgPr2cTqYy/x5ARnoSY+f50HhpGMoL2gzlGCc7Y+z0xTI98jh1xI+KyyOIsDXTtV3OwZQECSDfPRzP7UzpMBGIY9bH4tW4NLtf86JGcioHIrJIVvoyO4czZ4PpfiGPt5oXZVw59V3sTxux75tEiDWaCakeen9QQXxTwHZot1J+tlRRfIf/JegnAf4k8SGu9/iXCuKTHsbvs2HIEbWuNziLX9u3GkaIn8mUNhV/uP1HaDZL7LSbvl4pac/4MNiLcFNE++Vz8J3EbEMmwN73IGU3bBPhpyjnjAj4VvzpvARY9TZItz4SfyPyojg4fQTjNkRQpM4rTF7+O2cuX+by5aMs/qgP43vWJTM9kNu+4OVqg0lCAPt3bGbz5s0c8S+UxdlkmTjSuMN7LFgzn2HNS2EuIq9AItHAM/q6Sjp6KZBkvS0U0rh5SC3beZhzly5y7NBONp/2I1NdWshOj+bifrXOntMEB1xj7+4dbL4oPaGSmxrNlZO773zH5s2HCLwnaNP4/yVVBuPqPTKARWBNGC8DeAmc/kg/+AtiIFHqlKkGyyVfKVPSAYlqGpqIEBSf17y7/PsB4kqJhn4TAbb8Nrz6qgizBXePvzxYXycpSgTcWjghAeRwmSxHJKLSlUuUtK2HjB+J0i7KuLWtKoLTS8aK1FNsU3yy/C4ReJPk2B2SsXQg1BNj8NQpKCA0Lo29fhm4eDsxs08ZjrxVnt1t7XU/PDctF2XGWVia0a2RNxsHldeVH+moF1Q5eQUyvx5s8Y2MDaldwZWF/dRjerhRwlpvGmIz9B7X3NyUdnW8WDtArdNZb+2UB5omZuWRkZDJmbhsypazoaylAenKSm1BLsnp+YSHJTL+eDwhjo6sauqIq9kz8HDevGQunT7AqZMhFO32Cb8dOCN27TJ7JraUzsohKzaJdMUO/TaDL5f4Yl+1P/P3X9TV0aUtCxjyFyIgJ8mPDd98zZKQPBo3LImhgQEm9SpQTC1XyIo+x7z3xrHGuiw9GskgtBKRV7EEYv9JuXCS/RFJtO7fleJGGaSl5pOTmyjCMQGfPYt4Y9p2rNp/zrHP2+sbe2bw5qUJX7Nw8WIWS1r4w3Te7V4VF6zwaNSSphU9sBD771CqMe9O1tdZPH0MHWrr+zI5NU23avwwlD5bNO47LnmWo1oJGfuOtji4iMjTlaZwZfmXLDzpQPXWA/hijtq+kkZ0xk3ESsKhXVyydKZxi5pY5YpIysmQICibvMQwTm/6nvd/S+algaN4r8W9Z+opkZvFqgtJ5OYbUq9ZSd28O/BqMfqXFMksqiElN1+3suvmYc/k3uq8fM2b3iX0z0WMlzoP68nwkAwyijqzdIAnypNx7U0NKWFz9wHPmTHxjD+ZjqmNFSO6l9W1vadXEdp5mBAUlM7NbAncrsdz0tyEjhWssBb7kpMngY3k56ZnsfdMKF3O5zGwWVG+qviMCDwh7SZ8shncy8CMr/Q+4fhYqCyT7poINCkmTRFRIqb2iy94V8TUoULfIWl/b307D8KzrAg0EWu6utPhjZr6/HgxzMqQThZpMln8irOIuy/Fzyn1fh8inyVAKRChd0rEnM9lEXOloEk5MBA9JPEx8SniryTinLcOvpc2ZolPelm+61H5S5GXeGEB42cfw8GrIW9/8gn9WpRBHzA50+6zlbxZNZ+MGH8Cw2TyRVxlzfSRvNqzG926deON0Uu5plziEsN0cesc3u72Ot+sP4M+qE3izOoZfDxEX1dXf9gs9vvGitAOY//sbxjxulrW63XeevsdBr7eizfn7iNZwrz8XD9+m/oZ7/RV6/R5k48+fI++fXrxzmrlNOWTFnuLbfM+Y9jA3ne+o5v8ho+++ZUb9yyfavz/kZsBwSK2bGSOO4oVTpd/L5GJlCJjoEpriWLUeneQyTVXGfiiK+o3gXFN1fw/EH8Lfjguxq00FJO6m7dKhPMrHJUJIJpDF4n5XIGNIuLKyWS2kPwVv+nrXFRjD7FDiL/EXn6XhUyu36VNp0pQVcq/lOhri0R8374ObSSKezYoICMzm6hUAxzMjLA2MSQ1LoX511IxNDKgYllrikgtFzc7Ope2xUux81mZbL4lJ0EEhpODJdWdHryEbm5hStPK7tRXBLUInBO3M0QQSkdaW9PGU2/4HZysaV/OgdKKAcjOYqeITQVrOyvquRjr5mWyCGVHc0NM0lL5LawATy9bnBIS+PJkHIE29sxq6Eh5m7/fIfKfkJ9BYnQMcXFmuDs5YGZqTNLlTcwUG2XhaE/l5rWxi7rIps378TcpTps6RQn45Xu+/XY2S9ce4LYSXT+MnESu7VzLkn2xlO8/lo7eqXIKpD8qlUFZpNORGcHhZT+w+LoTXT+bSkvLW5iYm+NZsijKaYiNiSA9zQ53V1MMbm9ny1VzSlarSvaZxQz/YTdmDd9i+ahOMq+e4TcvSCAfe+0oG7YfJtWrBr3aN6eYi0RvQtluX9FGgj/y0gkP9uN2aJIYimLULOeOsbLi9iAywji8Yjk7UqvR9rW+lDWNxszOWsa2HcqaanrIIdbsDMCoZGUqu+RzZdd61q/fzsnrYaSLTVCICA/EyNATe/Nk3fdGGRenlE0aJ7f8yBeHcnnlLRF4LZ8BgaeQl8vtBBFyBUZ42xiRl5PLheAkjkdny9yyoJy1McZSrXqtErysXMGQ6DcgJgO/eDGKMpaaeZpi/JCuLFXOgx96uFI1NpOrGGBjaoKX9V37EByajK8YUzMXR172Vr4FjA0NpO/kHzkFKOYhKD5D2jfDySSXgNgMwowtqGyex86z4Qy4XsB7rbyZ9AwJPAWfc+Anf46n+IU24j8U5E/HUPm7ZE4rq2n+12DtdekjqWMXC6tFFCq+49y917IfQK2u0FfxFzLWfINEMIouwgZaiWAzlq71PyZCTuxyvVrQo4LuEDxcpUzfvRLEyfiU77OWLrORfx/xkzJpr4G0N+1nmBkOU/tDv4r6+o/KX1jceA7P/pHzxpYUq9OZl1uXRT8970FkZlqgn079hgcnYFy2DR99OoSa4hCCN6/hlLL1Jj2V6PBQQh0qUqmcGDBxEnHHFzHyo0/ZE1mHtybNZvYXwyjqZEhiShr+OyYz+sPJHEluzejZs5k+vCPWST74hljQtFZ5zOWMXF49nE8nrSTStRefSp2p/cpw6eRpcdrp1KtUQcRFMvt/HM7Yr1cT69aBT6fLd3w1iCo2sfz29UesOPOM7Al6zrGS6OiNDuLPAmSSSDT0wWyYuAuayWSY+bIIB7VeIUe2weLTIg5l4H84GB6mr64fErEm/48MlehGROGoefo0XNq/JOIsNxuuymT2lQl7U8TetB/v1hkxRya5HGvtCDVk8sWfFVE3H1bKcZPkt85dABtkgn3/BnSSiOuZQYSap5sNL5U1Jyo4npl7Q/lkVxgzbuTTtXERRlWxxFqqZSans+5UBGN3hjJ2VyifnkvFrqQL4xq5UFOp8AAU53H6auSdY8adTCTa3o6v2hahvXp5Iis1k61n77Y77mwKxsVcmNDcTScOHRzNRUSa4Hc9hi93R7LVwonR5XKZfzQOX2t7pjRwpKb9g0XmU8HEgSrN2tGukSvXN85l/OgP+GD4SObss6T/pxN5u2NFMm9e4pz/dRLzI9g9fyKjR41ilKSRIycwf43YG7Wp+8kk9PIOFkz/jbyyPfm8uwe3buZRkF+c9o0Kw+9Ermz/me8XnKNM1xFMa5PFvlMG2FqXpH5V/YqWe81G1BUnffSHiYz4YBInS71Br0p+TJv7O8a1B/DtsK6UcP6TRX6myMn0Ze/Pv3A+1oXKLZpSv5IHhS4/8eKvzBbbPXv2HOYs28i5NFc69B5Ex6quIibUSvcRx8XNa1mzP5kmrw+jd5kkbgaZ4eHkRVF3/UXGyLNHuCGTPy8rmN0/z2PePCXNZe7cDZwOjlOu1FGseSeKpfnz+5IfWHUsjCI1ypB6dRc/XjCh34ChDG3irWvrmcDMnN617SlhlMNvh2Xeydz74mg8MZa2jJT5VE2En9JVMYHR+nkp6ZPDMRzNNuX1Rp68WtTkoSKvkDgRheGicBwcrCnzAPuQGZvIVLXtsYdjORMrxtHFhBLScLlKTpTJzGDlwXC+v5VNmRIWxIpt+irYkI9aeDK+nH5F8ZlDRNPty4h20PukDySoD1AkgfiD8lJ2TXyQj3z0vwEzfrrfv9zSNfBgIi+o7UkasRQOimh8sy8MrCpiTc7DbzvllIqtLC1moHAXUnCEXtzhIXNeprPuZT8iqKaJH/oxGt5qKb5pMXwt//5efOLrlXSH/SP+QuT5c3ir/AIZaHZVq1NS3fNwL3m5OVw6toME3GjYcSjjJn3CiIEdKaMoOZWU+GiuXzlFatESlPF2xcboBqvHzOdknCmN3pnCxNHv8/7HX/DDrFF0rJzK7hm/cyU3ny4T5jD+/fcZMaQvDSt7SUulqVnZA1PTy/wyfocIPA/6fjqdsVJn1IgBNC/piRklqVbBjoyUk2z8fieRLjV59f3xjB0h3/HhSPrUsKagIILge3dYavy/oUQvRUToic7n1AkRcBLJRKdB3WYi9ETI3UuITLrvD8hEkYkx6E1o/Rfv0921T6IvsR9t2spE+Bq2jYL6YpvPy3ccj4FsEXknzoCt2P7efWCFUmcYuIoRO7JH6iXKb5MJ1e4lmDJI6nSEpZ1kEm6XCE5+8zcNYZNMss5jYcgaEYV/E8H9NxhgYWKC2GKy0rI4cD2O1f4ZZOUZ06CKMzK0dcRLoLPjchQ/nonhx0spRIjQJS0TY2szdRX+z2Rl5XL8unrMhUQuJ+fq9v8Z2FkogaiO5JQMdl+J1te5mEywRPOIoDSyMdcFf6aWFvQSxzK2vhOdarizsoYxq87Hcd3KlkFOuSzdGUSftf58JKIz6WF3gPynmGNv74ilkxjZkHOsW7aQ5QeDMTb1pmn3PlR2SSDgug8hvul4V+rOpyt+Yeu2bSwZ2ZikyGsc3XeM0AeYkfTYEDYvmMDenKL0HtSLWvnBHAxNJ596NKip783YG0dY9tMcbpVozYj+rfEMPcv2SCOsLGtQuZxeuFkUaczwmTMZP7Qn7d+ayvwuJixet5P8yh3oaHKer97sTefOnRm5VjzRM8rVzd+y8XIcnqXr0apFfVzvGYBBx1ewadMmNm3ZqVtpy0yViWthLWPcTNmO+yeiLu7il98PkFv/Zd5uVwbD2z5cT7HEyaEors7KamY4185EkSvjsmSN3rw/dSpTP32fjnVcCbtxnquBsWSLA7cq1YUPJnxAt9Yt6dWpDV5ZN9kSZEnvDpVI27WYTz75hM+nzmLnM3G5xxhvBwOUHUYZkUksuZggfrNAtzWqURHxy+oKkI9vpH5enotnb1gW6Zk5GJgaYW1k+MC+vEsuh3xlEIuqtnU1p9g9i8LFynoyqrQh2UkprFbavhzP1uB0YlPzKeJgioORBCVuLnzdw4vBlR0YVtORYllpLI01ZGR1K5Iuhuvme/8tIawLl45/RijfDkaL6IoOFH+0EQnq4PeLkCqdXKaEjI988RHiR6xlqvboCT8rvuN96Q8HOCZ1zySoDT2Aa0elPaXNzbBDVGKadK2BTGcbOU8GIiKPhYCTlfiqey5hBYWK/ZHow6A8lJX+r9NcBJ74qtc7iD/sLHPoFMzNEKHXHQ6LcFR80gARfaei1AYegYeLvHBfLiQU6Da3litVTL9x9g/k5d3m2oVI7MtVoOvrvajrbotRdAQ35FcXUAavIrmkJN0myDcODw9XPBzsMLy4lznXojA2qUmXPs1wU0I7C2cqyXe43j7BSv9k8gp60ndoeZQ3gmZJpJCh9FYxb4o7W2F8ejM/hBhh79SVjt2K6VYv0qLCxOAmS6RWhUrlDEk/vpn1UVYUL9uYJo3KYa1MBvMsMpQN4hr/GQsnSySyAao0gp0/w2T5v3JjztyvZMDrq+iJhSUisHbcFikvYmtSY/68alyI1D0m/sBWTnwvmQid6kuS6MddVSPOEinlyAS4JJOxmMQGPVqrdSrLMFONmKNa11EEaBOlTKKoJdtgs0zkI0MlAlsukZ2I0Dfk9wYoRiBYWZ95uqRnpDN7SwDTruXTom5Rtr5TgnfdTGVeZjL7lyguqfVcPO2Z0rM8J96pwIl+RahhaEBKbBqLLyUrV8MfiLmlGa+3L6c/ZmAxXitihnlqJtOOxiNhng4HF1s+7a7WecOLJhZG5CamM+9skrqiZYibiyVNytjSxjqbqUdiueLiwndVDNl3VhxmEUd6FjXkxKk4jmQ8eG/gf0cuEVc3M27wIH7cZ8WAWb9y+voq+ttZidg4zez3FnIjPYHQ26FEpBaleecevNS1C506daJlNeWiuCnmZnaIrr2fvGyCd8zii8PWtHhvDAOaFic11J+47CyoXo0yyqBOCmb/usX8FFubYR+9TctyDkTevEKioSFmFctT9M7VLWuK12lEW/nOTvYXGP/tr2Q3fZfRlRP5be01vLu8Q68KEaz9eP79c+lZ4doqpqzyJd3JnYZde9GgmA33ruOW6zOHZcuWsWzRTD7oURcHEXkHdh/hVnyybp/ZfcRcYcvWQ5xzbs/oAS3xlD6KDgsi3cISa/ErOrGTFI5fdCZ5+SVo1aUt9evXp37NKni7KB7CSgS0if6SnHiVMkpZleLk3D7J5gBzer7SEKPDe9kW6kb3NwdSMvkIezaf1N3I9PTI4+jJ2/TbGUdknh1z3inPhh5u1Jb8U1cT2BKQQeEN/zUaltXPyyGlmVrbFufMbNZfkmAt7eF78vRkcsYvD1MRbKVFuN17G5G5jQVDOqp2REl9i9GvmCmpmNCkiAVWJop8NKaqMt9l0KbHJLE0xoj3G4gBlgD05wRz3mzuTvm0JH45J0GhvtmnjpU7fDZefqL4I136HBqIuFN2kXWrDfniO86LICsi9V5uq/qOKiLUVAHkVBj1PoC6r6pt/gjfdQNXkS2rdyI6CgqkA0Q7It1KmcKbr+QEHhYxmC4ir5f4PMWc2IjoaaB8ZzHYfRjWSTcfHyXH/iC+SU7QoPaid86Jr7qsXA94NB4u8jw8US5ZZ+fm4h+h3Gf2Z/JzfbglX2jv5EDJEkXl9MO5I9uIS5GvH/gyrU1ySU0MIuSmdJqrC452doTdukq8iEBDw5pUVKTrPUT43yQuS9nrY6e741LZpHXl9F6O7pQeKuFFMWtLQq+eI0niEyNDWyx0BjFJ6pzmdkgM+T3a0dHSiECpkypG0smhFJ5uqmk5fZDliRnyvfVo+9Tvmnr+CZBoZriMardmsP5LaCuDdsxIEV1l9TdF3HN/DAePwMY9Eq2K2PpGJopO+D+MXBmT8j9lb4hoEx1xSTLwlWFTUiI1mQjKnjyljnIXt5k6xMJFGMpQxqCiCMl7vY1MtM8XyISyk/EnUZKXRHi/SXZPiaJqidAzlYZuyu9VVgGeJpfPhjJNor769YvwXVtnGjjb88UrniK2xOElpOCrrjaamBhLpG1OWWdJJezpKZokP7eAmNDMO4LtjxiKEHSyVY/xsqV9UVNspd+S/dIofEiIsbER7vZqnWL2dPcS6yMeJC44A2XryR0k2HrvtyiueHtxvb0DxtFpXLU2pWNFeypYG2GQlc51CR6fJjnJ0exb+DlzbnoxcM48pg1/mToV+vDTqW+onZ9KqP8pAiPyJYjNE8FhgqW5qa6PFIIDb+kiDPsyRXG+dxwJuTlZHNy2iFjfyywd1hIXeyu8us8gMDpdTuDnNC7+CosvBHPq8FaSz2/no67VsLO2oOQQGXH52fhtHEG3jp9y9N7rwCGraNNuEmndfuTE6AbEXD9OQvV6vNSxI+VcLcmOO8lF5Tb1Z4przP90NbGZ5njW6UfvVkUx+4OnsXAsRrFikspUpGr1ShLAi+S4FUJYasafRF5E0DUC/H3JvvAbHw7uSdu2bRn58w0xGOEcWT6d6Yv2SpCfR26B8hghMyws9EtcmRIYJSeJx/Zwxs3OEp0uUchLx+/UryLw0+jedwC9XNI4EBpO3d59qeldFAfTTBLjgogtVFFPgfjb8Xx/OYkzJk7s/bgYfZwtaFbWhY9a2eOQmYlvfA5pymU+wdpanZfuVjQsbkk50bXpEVkEZOlvzHgoidlcljaUO+lL2d0r8fRYWpnp23U2w1gCGN/wDPKK2tGzmBl3dl7k53HxVgyTr+fzTiMP3rLOZ0NcNm0buNLMyRxn4zxiUzKI+Ks9rP8xdjLWKog/UlKK2PbbYsDyG8AH5aRQ9S/KVShz1XdEynzMVq71K6tt6urpg7BxUtstA82qy//ls3Kjh6/87crNgspCgYGMQaVthWhfEW7StnKjcr9795+nwfzVIhDluMPDoY4YbuWO2ld6iv0X8amsNgaKJFP2tj8KDxd5BmWo11ZGi/TC1Z9GMntfGGFhki6u5NVqI9gcl0rerRtcz7fGzqYyHm7KDIoiyDdZ2ZdN0xqVMBQxlxIcRFCBO+6uxbAXR1qkeBnMjY3lj77IpbPSnu9x5k+bxoJNV7AvWgIrU8XDX+ScRDHn9qxjxsTvuGBgSKu6NfEUMVm8TCWJOPLJSL/MlQu+7F74JeO+Wc71xAJqVyiNsdQtXr4q5tJTcTE38Lku33FpDf2HziEirgCXD7+if/HC2a7x/0XgbZkvMrqMlOVYGaDhMpgP7BdBJ4PTWKKhysodqzK4w8RWL5Fo57IM/PdE4DV2u2dQSnm6DPgwOTZeRFyeog3UyZchY+yKn5TJ9/wgPvKMxAFNRVCWk3IDSWYyGZU7ZX0kP0yUyviVECNtiG/U7/WTtjKk3a8lQlot7Z2QySQ+k4Mn5Vixd96O4lxEGCqP1iqliD11Yj4tQuPTyRNjbCLTIyc1h8iUHHZfiOZUTj7WFla4GKQzZ6cv031EzEmZks6fDmVCaAGGpsZ4V7KmojjBlIxcKcslWYSf8t+2bRd543T6nWOu34hlrlil6BxDHOrZUyczm8U7fPj8qhhqtc7F8+FMvi1Wy9AQz+o2KNtIlNvH0hKSGfNbBEeLunO7kz0F+QWcu52CtZk5ruZ53E7IFYNmQVmHpzv/csVAhd++Tr4ILHPTAlIjwsW2RbBh5njOyuBxdK2Ot4chxiKYjQwDuOXjT3Cw2JFjX/H+l+dx8i5OkyY1cMzNJD42So6NJiU7X7oghPhED4p4eoi9c8HZ0QZTRRwWmGDn4kaR1l2p5RJPVrbU8XDH1UXqOFhhKP1kYCCO07s0ZRq3oKKy3J2fRdK1FfRoNxGft7cQNqMtaYkxXL3gg6uzNw6WIfj4yOSwqEHlZ2nvqPTJyR9nsTlNecxPPQa/2QZnxbPpyOfaulGMXnKI2NhYXQr3ucje33dwIdYYi4bVqOpgg3F2mq4sXoKX7PxM0jNzMRKx4yz2397OToSxKQYy/IyMzbEpVpZy5UvgbGUsAY6BhP8+3JIxHBsRwKmDm9lzIo4SVcpT2kUCDuUn5GUQdOJnpi71o/6A9+nf0JugW5dISXHE20sMQWYAQSFm2Np5SeCj+9FPhfi0bHHiuRTYGWErczZK5t2tqHR23kog2tgUbztjrp72pevBpDvzMiAshXWX4jmWaoB1ORF8VkYY5ebpyqLT8nQ3SyjzNFVtL0KU12nJMjY0x8owh7iMfOWeCgkK84gRG6NvN5tzfpG8vyKUA2lm9KtgR3l7Venk53P9ZiTvHc2gY/MijCpjhk9kColZJpR1NNA9X/JmnCGOVua4PfTSzH9HnthyxQ8p/kRJW9bDm9MkJBFVN16CekflNyr+Rf68xBS4LgF/mARQX62RWEuC6PYdoKT0T7b4EeX42FQZ7vL5uAiyVkvutut3HZaLTzsUJ8KvsQg+0T1GMrSU5lNFuF1V/FYQzJLvvxoJLd8Wv6Q6vWz5nmWr4DsRdsuHicATP3lAWQKU31VKfGOC+NIIqVNUbIT1I255fLjIowiDJnxOvarepFw/xvDWXnh5SWo4movlvSlrZkLcheNcN7HCoUg5vJRd9DkRBIjhycq0pnrFYhKcisO5eZkgC1eKyLHKHZaUqMlrlbyko47yfl1pr2JbJu69jWNxFyy8q9K5lAtGBuf4qGEpmr8+jxDbKiLuiuFdxBXlUVKUbUDvEtZEB25kYM0qvDphH5kuxbCzsqRC6aK6iNumRS/eruZC0K4ZdKks31H9VZaHGFKzwcf8NlmUgMb/OxXE81cTgXdGxJWXRCBKavOTDDgRTGM+l4EvdbJlIu3YAisk2nGvCz2qgsM9kVK+lK+TyaMcO3qbRD5K5OoCQ9uL6JIJ9NkYKXsDppwVUdZIBFsnvbiz8JKop6FM1Gsw+H2pM1jakfo12kiEJCJPEXgpIjaVaGmjiMXFQ0R0Ko5VqCC/wVqMwbUz8rskWcgP7egtE19f/NQoX9SBMobZbNrlT+XvrupSv1M5FHe35sNeHtQwKCArOZclW27cKW+zKwlHZ2tal3RjQi1L8pLT+H67n5T58q1/lgiuXLIMrLh+5OadY5qsj+Bmrgk1vVxZ0dKGAoN8lMX1jb/73KnTans8htaWNC7mwYz6MqnFccTFJjPtQAwXHJ34raUDFiJIlbskS3tYYSyK/OrNOH4OzaVcPUeam/+F2fkPMLGwoXL9lyiWeIKp/Rrq7ZqkPmvtqd+mJaO//4DKlh5Ub9aE+hUcODbtNaqXkTqNPye8YnN6Dh7P602cybm5lXe615djO7PIJ0Xarcinu0MJDVXT2VX0q1NSgtI6TD0VxPmfpJ1K3Zh79J46R7+lngg9U4s2LDp5jrXjWot4TCPs7Dre+2AxUV2/IeAb/XPwLO2dKFW+Gtnhvpxbu4BZlwzp/PUw3Vx6Nsgi/tQvLNgdRVauA6Ve7UujO7cTK6SRa1yU7H1T6NWrly699s4nbLqaS4lyHXi3Z3OKuFiSfXaBlPXh3Q8XcyXVnFJN+jHpx1/59Vc1zeiLh/RqkfJdmfjdZF5vWgpz+zI0aVoWV1NDdnwlbb86mK9WnsGkWkde6diM4i7iEXMSCDi8mEkLfag+cBTvNtffZOFcvBwuVibE+F3jwpZV7DepSItujXR3qz8tXMVZVnUxxyIgkjpzrunmXcOfg/gt2YKXpVNfLmmGhYizrCuBd+ZlnSUBLJOgroKnE5PqOeBtbUimf7iUXaP96ghOKUtJ6RIMbvOntnLMeolihYTkJEb85MOAXXHczBHxEhhFt8XX1Xav0XZdNL6O1gxs5smoGrZ4KDY6L5erN8J560A6zZp78UV5vYX0cLbE09SA0Kg0jp6PYovog+617FBupH7ahB0S+dH7rj/q+iMkS8Q/djQMF/9jKWbJ2BP6NpVu8oV3R0i9QSK6wsQ/tIR54l8KpH+ObdQfP2AZBIj/yJb+yNhzt90y78JCEXoSW/BtLyiuzAHxhx9XlHoi7vq9KfUGwOwbUFq+a5a0q5Al4m3dJpgrInCi1Omgdlo5OdZZgpqbF+HXI3J+qshvV3ylvvhvMRo9evQXyj9SU1NFmOfrjN0dvBrSq0Vx8mSilaxenepKajWAqRNep4qTFX4X95BdpAGt+vSkrfLMovQEbsekYenVmK59W1DcLItAn7OYVG5D1y5tqOEmDsGqBG3qiwBLEyGotNegLQMHD5GBWxwTS28xpsbEFrhQtWZdOr0xnLe7lsIguyTNXmpGleKOmFqXo07ZXOKNpW71ZvTo0gjLDF/OX3Sj66h+NC1mh5llcWq2qoB1sjFFCn93n49Z8X1/SmtPYr6PqVMm8slr6ocniE0xiW4kCkmWCKZ6aTXVhMkSnfQti25DcIqIOPFreEjZmyK+WsmkuDc4yZUJFaPcJCERdTsRbVWlPeWiQsV60n6U6D213eatROC9Kv+WyaS0ayzfWbaciDWJtIqoddq+BAv6yjHK6ReRFyZR2gFpY1B3aC2/tRBbGf4GUnZJIqw8sfIj5XfVkgjqQeyV3+6c50B5Mcb/3zi72FDduoBcMzMqu1nokwRE0zt70treADMzU6p4WeFuWoCdrVouqV/rEkysZ6XbC5mdk0dsZh421ta0q2BNSUsTKpZ2pKKZhLKWd4/pUq8Ik1o4UNpYhJqxMZWK2VDUJA8rm7t1+jQvztdNrNHdP5Ofx83QNK5gwag6DpSz0c8xAwm4bK2NyYrO5IoIUMsijoytZksRiweLvE3XE2nVcwDu7u5qzv8PhqaWFKtYlzIuhpi5lNHbByV1/JDFP02koe58m+BcqhRFreyxsvOgnFqn7/gf+ap3Rd3+mYzkGGJS8nAv3oKXX62HlxJh3IuU30rMwaVYc3q9Xgd39ZLvfcSHcl4mScUqnejRp6r+ESuZEZzYfYygYl2Y80EH7NXNpEZyjuztLEi8cpHzYSl4tHuf7wfUw/whNm3+/Pm6S5vKOfxvSMLnnD/ZpvYUK92eoUMa6PZV38UM94oNJKBKJcPMi9KlS+tSrWYdGfjW69QrbqdbbUuJDSFRorkKlRpQt15R3b7r+4gP52aWLZWq1Kd2rSLqM/LM8KxSBvv4HCyKldC1W6lOM3r3e42mZR31+wHT/Ni+5TqOLw257zl4ymNCbFOTCQ64gX+qFbVeGkCf2rqR/SfSRSSd3L2ZVxVj8/+ImbU5dZ2NyTU0ooSTOu88relR15PRtWzxNDHE28uOujZ5pJnctQnNKzoztrU7reRYZdQkpmQSK1azttRtWdoMW7EBtzPysbS+x47okhUNS9hQr4gpZlInPt9QxIlaVtRad1PVh5Wt7l6mzcxg+dk0itT2vO85eBa2Jjhk5HIzKp1rWUY0r+nBsBL68ftHksQW7Q6JoX87NeP/GeWRXtH54kdK3fVHI0VsDa0l5k/9u5R9m+Uqie8QwaX4JaVea/EBc8V3KI+lUt6EERsr8YIYgJYiDOtKWxWkfkMZDiKT9O0q/qaFCLW3xG/JMCv86+tLnrUcqzz6S6nToi3MFL9VzkZfniw+Z8s16NQNXrvnMSk2EotY3YbLEXI+ZUINFlHY/iGPnjh3S06NVWsaN26s5ogdDg8PF5cHERER5OTkUK+e8mjEZ5jAPXzx892txpmR19m5cydpJUbw48qPaFbERufoNR4NWysDkneoHzT+EWMXygTNLkHXive7Mo3H441fA5m89iDVdM8R0Pi3KG/mmDFjhgQAj3hdR+NviYmJ4dsPB7Gtfxk1R+NxuZ2Yzehj19g3S83Q+Ncs3CpC0OVrxowZo+b85eXaZ5OYU8uZOHHinfTNwj2YVO/PV98MpZ6rJvA0NDQ0NDQ0NBT+50SebYtxHD169J60mxWzJ9CtttedR2RoaGhoaGhoaLzo/M+JPDO3CjRq1OieVIfy3s485b3cGhoaGhoaGhrPFAbLly8vUG64yM3NxcPDgxIlnoX7YDT+K+rVrqjtyXtMtD15TxZtT96TRduT9+TR9uQ9ObQ9eU8eZU+eL6MZPHiwmvO/eOOFxhNFu/Hi8dFE3pNFE3lPFk3kPXk0kffk0ETek+e5uPFCQ0NDQ0NDQ0Pj79FEnoaGhoaGhobGc4gm8jQ0NDQ0NDQ0nkM0kffUieX3CX1YfEn9eA++mz+j/7y96qcnQOwNVi5byZaLYSjvW9bQ0NDQ0NB4ftFE3iMQvWcyLd78idvqZzLD2Tt/FCMmLONGrJonXF0yiB4TfhfZ9k/IIPjk71zTv0bwPhICT7L7coj66QmQGY/PjZsExKaSp2a9aATtgsoD9Knrt3C8sN/jYejb+vymY2G9erLjr0M/+Vx4zGwffb7G33P9XCBtVgWy+Lby0mE9sf6RdFnqQ6MFN+i2NpYbar7G35N0+xzTB1am9dtfczQgTZcXtuF9KleuLKkhfYetwV+Xq3EvKTd28vW4YQwcOFCXflUHXWbYJVbMGKXmz+ZksvJyV6UggfObZtyp/+myw8SlvagW8xFJTWf+nkDdvFbSm+fVvhQykqTsdz967Y7lekq+mqvxtwRDz4/0fqf6WzDhlD47ORA+nHTXJ028rM9/GJrIewRcypfFbuevbAtQM1IT8L12hrl7jnMzNFrNhFvntuBQrqL+/ZMazx5RMHgHbFgIh76SiZMIPx/UZfP1ePBpCGfmwdSaMG0RnAyHJSegRz8Rg3LMmvYwYyqc07em8VBS+WzGZT7LtKWJURaxObob+IUM1vsaM+Hl0uwdXJYu1lFMOpeulmn8JVmJXN29mCW+TljlRZCapTjL08xbVYZ1Z85wcOs8yubMZd56LQq5j1Rfdp1KpX6fscxdsIDP21uxbvISfEjBPyQO14oD+Vbyh7e4xTfKZCef2IgznD5hw7BpC1jwzTt4Xt7PTp848guHscYfyOWUbzIJ2PLjG+XY94obiftDWZ5YQFhkLKPWh3E93wSH/FwyNY33yPy4DGq+BMcWwM734MJi2C0+aas4oLJN4bD4pA09YPKHcFQ95kFoIu8RMCjahJ5NbrJ88035VEBUeBAx2Wk0yS7A99ZtkpTJn7WVrWsa0qGFN3lZ0RxYNJJW5d3w9PTEzf5VVkckkU0613fPYVTdDrTr2AR3zz4suRImU0ShgJzIqyz5qB/dP/oZnxRd5h0K8tK4cWA+fau76tt06sjU3VdJEctTkJfCpV/G0Ujy3V0caD5sDhcj86TFPNLOTaKevXJMGdr2n87JiBf4Qq0b7PseypmBkwtULSETQIRe8iVYJ/096mWwsILS9aCTLYRJV304WEReZbCVYyo3kDIJUMPi1fY0HoI1X31YlZU1zXUvnL+LBW+3d6aWrTHmxgZ4WJhJlJ8rzkHj70iIOsmeQzfp3b0zbnfe3ViXKRs/oJKFBdbWlrhaupEcGUeyWqohWJeh54CeNK9aFCszM0o0aIpX1m1i4m2oVL+l2OEq2JsZ4+zihUF4HFEF+eTEJpNiao90qUx8G1wsrDE31F6Y+VByC1AWQXNNjbAwFV9lZURpU0NMDQwo4u7M/MGlGOxtgpFaXeMREH8UkQ021mAkvsfQAUpI3xrLmHytJwwVkeco+eVqQzXxU0EPuBJYiCbyHgl3Wr3UiHNHzpFckEZUaACZBl3p1CId36v+JCYXkLlrK7951KW8Wzo3dq9k/sEc3v3lCuHh4Vxa7cSHXu9zMEtpK5lrfolU7zmT6+FrGVSliM4R5iX6s23OdLZkNePL8f0pb6PUvUti0H6+m/ob5b45qWvzxvZ27H33a36LTCM7+wqnfVuwRfJ9Dy6hbIo/ZwOCyc66zrTB86mz6pIcc44Zw2pTcC1QbfHFJksmUZCINUsPyEmHbE8ops4GQ/l/lijvmD8I7fDLIvCkfhlHNUPjn5Odw4WwNE7ejmGtP7QvbYnYL42/IjOCXd//SECHafSuqOYVkhTMsWNH2L1/JYeu2tOmcSUkPtF4IDnEXblCjHtlvJU5LBM/KsSPq1f38svOSBo2ryUC2hiHMg0p63CSdfOXsXLZRoIr16F5OUc0nfcQjE2oXtKC3MhY5p+J4ettUaQ296SPnVqu8c8R/9+nA2yfC3PPw+RZ4DQQWv7hkaxRN+CW+KTKLmrGA9BE3iPiUaM+pbYuZXtwBhHRseRVa0u3dlXJyA4nNjWGsyfPUHZwDypnJnL7WgwuJVpTt6qr7lj3jv3p53yaW+qGmeINqtOyeV3u1QqXfp3AzC3GDB03hCoPmBypN84QXtCBnu1K6j471m9Ht5IxBPjmYmpWlw4dstixYgW/HblKil8KKSmZ5Pof4pcrnenZSUaBmP6qdVvQoHVZ3fEvMrkSIR0/J5ND1PVLEgn9UbMZSchpaaF+UIn0hbE7YeAgqKDmaTwGaRn8eimO5RcysSxrR4n8XJLUIo0HkcbNDePYHPoKE179o8ITwk+ycOGP/LIrEqdmDXHNSSRVLdK4nwS/PSzaFUuHN9tQTMlQ9iifO8yWLedIKlOdioYpxFEgoiUPz3IN8LaMIzRWghDjbGIycpQSjQciPWNiQr2SVpgmZBJkYEmZ/Cz8dIsaGo+NNbzWBm7ugQgRcZ7it8Lv6dPYYJiyF94aCdXVvAehibxHpUJnhtY4yN79oUQEX8WhfClKV2+Ae0gol67sZ/VGSwZ2EyOcX0Bebq56CbYQE0zNM8n5iyulmUbFqVQhjTNnfHnQLqWC7BzkHN+DMcZmOdJmAVnXtjB1ymqO+vvjHxRCXGoGuq0P8oV3t79q6BB7dP4QrLgKjVtCfXeZS5Yi7JLFCahWXDlPGRmSr74oIOyaRFK/ihjsCG9X1edpPCYOtkzp6M38rt68bZvBD0cT8X+BdxD8PQGsmbCKEEsfVk6cwg+r9nD+/ClWrd3O1agU8iv0Zvny5fw8+0va5R1l4U97CdUm/Z+Iu7GXVeuPY9X2PbpVU6NoGy+adRvEuHHj+Li5CRvmredSci63z2xmx/kMGr46jjFvNiX/4lY2nw7R9uQ9hNysbA5ej+VohgVDWxdjTmNLLpwIY3GYdrPK45IeBT9shOiSsOhjmC5ib8tq2K7ehxntD7OlPK8OjJX0V2gi75EpQc9BTTi4fRk3fEvTuKYrOJeijn0gR1euZnOR1+iqLLJZ2FG0vCtpYSe56qvfvBV75FfWm/egYWndxwfSoP/nvD+wJj6/fMvGc5Fq7l2sKtbC2+Aoe4+H6j4nXT7IzowqNChvStbNXewKqMjbX3zBsFea4m2bpRd5pctR3+Awew7HQnY8F4/v5egpkf8vMLuWi2A7CW07Q6/KYC551iVE7IljPKLcWCN2KS4Q/MWgl/WE6ydgwgZwqQ+TOoH2ArN/QVYm626lk6LeiJGbm0+egQFG2mWwv8CVDl8sZkjz4hQvXgxPN0esbexwdXPCOvU836+5qKtVkJ9PTnY2+YbGuu0GGoVkEnx6K0s3nMK6Tm8Gd6qkLJDI4EvB79Zlrvjrd4Tm52STW2AkY7GAnJgk4k3dsZXJbm5rh61xJpnpMmY1kfdADHILSEiV4NjcGGtTZRujCQ55OaTcvyqh8Q8wSoHANHASmaHMZ0c38VPSn+lZkn8FvvlV+rsMjBOf9He7hzRz8A8o8vIASh7cwgXrmpTUeXtXajTy4uKJE1Tv2xnloihGVpRv3Y4WHuHMeqUjzZo1o9P0TL5YN5pqVkqFB2NgZEq5Zr3pW9eAnd//yDHlDN+DXckm9HnVm52Du+nabD/2DC1GDaCxuwXmDd6hl8di3pT8AbN/IyHXDV2satWIL1e24+CQTjRr9QazdyZQolpJfdmLiC8MWwe7z8J386HdcGg2Cw4lwfh34Pxs+TwSRm+Dll2hSgas2g2rRRRuWA+dlfpjpPyg2p7GQ8hg4So/Xl4bwrrQLNbsDWTAnhjOyJDODoqi/2o/Oi/3Y8LVAjo3dqTs/XdnaNyHG/X6vU7//v0lvUa31rUoW6Y8bVrUp7iXK9mb39fZg5Yd+vLTJQe6vtkJb3G0Gipx/uzfs4O9Jy5wZMNCxo0YzvCPP2XOoRDyY33YMnccw4cPZ8x356n2Tl9qWZtQpFYbSiWsYKLkD/94KsfMGtGtnpcmnh+CkYUpjYqbk+QbSt+ffem8JpQbJb34sLghMXGJjP/ZjxFH4jngE8eo9X4Mv5Ch6eW/wawoDKwKS8UntRC/0/lr6edm0NsZdor/+ekwbNoMfT4WnyTlfcVnPQyD8PBwXX9HRESQk5NDvXr1dAUaDyKTuLB48q0ccLK30CnkvMwkYiWMMbH3wNGi0ArkkZmSRGJSuv6yrYkt7m62GMvQzslMJTU1Fwt7ByTw0dVNi4kix9YTe7N8sjNSSEnLx9LODqOsOOJyLPFwUNShHJuVSqJEmbrL8sZWODnZYWEi31mQT2p8OIkiSozMzDCV/yxsLLEwN5EoK5WoyERyMMLcwhITUyNMTMylzBhlAcXWyoDkHUqDLwA5EJqo/rsQOQdONqCcuph4yJLZYCR5DqKEzeXfSoSadm9EKp1mLqfD2QLGLoRy2SXoWlFb37uffJJSZFzfY8mNjA2xM5dOzs4jMbtAt9JsKF7T3krGpbqS98avgUxee5Bq1arpMzT+QAG5Yj9SMvJkftuJ/cgnLTaKBN1zKQwwMbPGXmyCmWqGqlSpwowZMzATm/DCkpct9jaVDBl3dzAwxMTSFhvjHFJT0sjWXfYwxsreHksTAzGnuaSnJJCuzntjCxvsrMx1N17ExMTw7YeD2Na/jL5QQ0deXj7JmXnI0NRhqtyxbGYg+TLfxZ/duz3PxMwIFxmktxOzGX3sGvsk0Nb4Mzniz+PSIVc/vbESP+VggugDSPrDlgzlrlt38UsLt0Kiy9eMGTNGLdFE3gvPCyXynjCayHuyaCLvyaKJvCePJvKeHJrIe/I8SOQVLj1paGhoaGhoaGg8Rxhcvny5QCAuLg5jY2Nq1KihFmm8CHi62WgreY+JtpL3ZNFW8p4s2krek0dbyXtyaCt5Tx5lJS/a7ktGjhyp5ojI279/f0F+fr5u34K1tTUVKz7gWUwazy3lSntqIu8x0UTek0UTeU8WTeQ9eTSR9+TQRN6TRxF5IeafMmzYMDVH25P3wqPtyXt8NJH3ZNFE3pNFE3lPHk3kPTk0kffk0fbkaWhoaGhoaGi8IGgiT0NDQ0NDQ0PjOUQTeRoaGhoaGhoazyGayHumKCAvO4PEuGiiowtT8h/eWftP8WNGx+LMOq1+/B/hahA0ek/9oPGPUR5M2nbJTcrNuqJLvdf4k5qle+qrxr8gODgYAwMD3nzzTTVH43FRbvg7duwY3bt316U9e/boHp6r8Xhk5xWw6HTMnTmvJGXfm8bjk5oB7T8WfxSoZvwPoom8Z4psAo7+yJstq9K0TWe6du1Ki5r9mBf4x9c0PN+c9oEqA9QPGo/F0E1BzOtSjJujqujSiEZujN2lvt1a47G5fv269gSCJ8SpU6c4f/48mzZt0iVF8Pn7+6ulGv+Uw4Ep+MVl3pnzSmqy8IZaqvFPiYyHwdNg1//YAskf0UTeM4hL7W5MW7WXEydOsH5sKqM+2Y3uTbZ56YRdPcZvq1ezWtKRm3G6V57k58Zz/cgWTl+6xG5d2RbOBMSpr+u5h/QYLh07zAmfSDKf4YB5/mbo0VT9oPFYNCpmjY2ZkfpJ40nxzjvvMHfuXPWTxuOiPJtV6cf3339fzdH4t7jbmFDd01L9pPFvuegHxmJCi7ioGf+jaCLvmSaV7CwbyMwiR/6LDbvCga1HuXLjBme2LuDz+bsIy8wlJzOYXyYM5cvZv3L43A0O/zqXSav3EJuWo7YjZMRxccdK5izbztXINHLvea/os8bSMTBvhPpB47F4v6Gbzuh/dzSKmUciORqUSvuydmqpxuMwefJkTZQ8IZRL3t26dVM/oVvRK168OI6OjmqOxj+lspsFr1Zz4lBAim7OK+mteq5qqcY/pX1dWDUeapVVM/5H0UTeM0jCjYPM+XwYgwcPYUZwTRZ/1AJ7DDC2dKNW5zf4+KuvmDJ+MLanL+KTpd9zYWBkRZn63Xl/8ldMHdWBJH9/bqdk6MrIyyT45BZWbQun7qtDeKVRKayN9UUazzduNsY6sWdjZkjSs7x8+4wzbtw43N3dGT16tJqj8W/p1auX7v+XLl3i6tWrtG/fHmdnZ12exuNjY26km/NKiknNVXM1XlQ0kfcMYuleluYv9eH1Ok6cPppLpUZekmuMRX4W5zZ9SPsWLeg4dBZnLoeQnK9fkjO3taN87Vq4mYODoxvmMrdT8/XXazOS4lg3Zwbn0h2pUb00dia6bI0XgL4S2b9W3YlqHpacuJ2q5mr8U9avX8+KFStoIXNv1KhR7Nixg5UrV6qlGo/LzZs3OX78uE7gKSJa499T09NSN+eVtPFavJqr8aKiibxnEDMHT6rUaULzgcN51+sXJi4Jgsx4Tq9dxIaQhnz188/8PHsUTYs6PdIJNLNz4/XPZtLY7RZb9lzS7+/TeK4ZtiWYwIQs9ZPGv+XgwYMsX76cn2XujR07lqZNm9KlSxe1VONxiIqK0u0t7tevH66u2mXFf8vR4FSmHIxQP2lo6NFE3rOMWRmGf9iLXYMnczA/n+z0NLIMrHH19CTm3O9cjAvnUS7AGRoZ41GjGX3al+fM2llsPhXGM7wlT+MJkJCRR1ZuAbn5+qQs+BoaGKilGv8UT5lz3t7euqQIEuU937a2tmqpxj9FufFCWRH9/PPPsbS01D06RUlKvsbjkZ2br9uSUTjnlWRsqM35Fx1N5D1TGGBi6YCrmytWpuqpadqFT8se5sJVZ2r1eoOGaVN4qVIlxgUUp0vFWjgZGWBgaIaDRzHsCl9RaWpDEXdHLI2VNkxwKFICB3MLKnbqz4dNHDmwcQ/+sc/2Ko9yV1NRLbh/bFb3Lsnne8NouOCGLi2/EMvsl7zVUo1/gyJK3Nzc1E8aj4uhoSEDBgy4LynPIdR4PFqWsqWOl+WdOa+kKyMqq6Uaj4unM5j9D29xMggPD9eFThEREeTk5FCvXj1dgcaLga2VAck71A8a/4ixC6Fcdgm6VrRXczT+DW/8GsjktQepVq2amqPxb6hSpQozZszAzKww+tP4t8TExPDth4PY1r+MmqPxuCgPah597Br7ZqkZGv+ahVsh0eVrxowZo+ZoK3kaGhoaGhoaGs8lmsjT0NDQ0NDQ0HgOMdixY0eB8g7B9PR03QMpb926pRZpvAhs2byRLo3UDxr/COV9hjb5VnjYaM+keRKcDUujUt2m2NlpD21+Euzdu1d3yVbZ+6bxZMjKysLv6nkaelurORqPS0ZOPpfjkmlSVc3Q+NcERkD7np/o3sxTiMHNmzcLlDualL0GCQkJFC1aVC3SeBFoVLcWvw/8H3+k91Ni4akYqjeIo01tNUPjXzFqnnKf0QS8vJTnQmr8W7744gvd8/3Mzc3VHI1/i/LYF+XB2IsXL1ZzNB6X8PBwPhvSi287azeEPSm23EjEod179z20Xbvx4gVHeb9p8Bhto/vjMHFfOI3bRtGruZqh8a/o8Rl06v8TpUqVUnM0/g2DBg3SvUlCuRtY48kQGhrKa6+9xqFDh9QcjcclKCiIN1pU5bfXS6s5Gv+Wn8/Hkt1kmHbjhYaGhoaGhobG844m8jQ0NDQ0NDQ0nkM0kaehoaGhoaGh8RyiiTwNDQ0NDQ0NjeeQv73xIunmZmbN2Ea4+rmQ4t0+5dNOxdVPGv+r/L/feJGXx42gRNbdSCNRzcLOjs+a2OGkftSRncWW8/Ecjc0hW/lsZEiJMi4ML/1XT+vPwzcoiY1XU4mwtmZoHXsqWBly/9saczlzKZ6tIZkky/eOl+91VktkwHPkRgK/384kXT56l3dnVGlTfZlCegbrriRywsCKz6rb4GR6f8tP5cYL6ZzDh2HTBUhVsyq0hlE11A9ZsGcfbLsmP1/NUjC3h/Zt4C+nrBy7d78cexXS1Cy7OjBD+fvke48ehY3nIEVfpMPUCpq3hV7K3ukM2LAV9gfrqlO1Hbx/7+MRYmD6NrjlAj92VvPu4anceJEZxtEd+zgXEE2O8tnQGOeK7ejVvgLyp90l+SprftxFWOG7VR2L07h5a+qX/OPbTvJIDL3CwR178UtWs+7ByrkoTTv1ppL0AemB7F6/h6vRyeTLRxMrR2q07U3TUuo3p/mxbc1ubiamY2hmReW2r9Om3D2P7gg/zYKNJ8gs34URrUuomXd52jdeZATtYNrkTYSqnynbilGvd6aC+z1/Q2oEh7euYMV+X/ngRtth79Gtmjsmf/PK1djjP/LJ0tPyL1uqtu3JK10a4GaWwKHvv2Dl1XtH/l3q9J/EkEZupPhuYeb0rTqf5lilDf1f6UJFd/UO5PxcQg//xMSdibTpOYBXarvr81X+2xsvkji5eDo/n44iVxkgf6Baz48Y2LIsFrG7mfz5r9xW8wsp2u59xnavgqnRgzsz7uh8xv58Xv0EHlWa0fvVflS6YyCF/BwiL21i7g97iFKzqNqDKQNb4WJtSqLPb3w7c7uuL51kwg945SXKu6k2Oy+b24cW89WeZNr16k/Pmvf35VO78ULmcFhEIkvPpxCrZnkUd+a9CpZYGakZOnK5cC2BLYEZJNjaMqaxHR5/8S7gvJQUZh1KIEz9XIhnSRdGlrfARLeklk9wWDLrLyQToisVPJ34rqY65/NyueyfyIZb6XL29ceOkGML33JKZjZ7fOLZnm7Gu1XtKGt9/zrdg268+FuRd3vdm1Tss/iO0S/EtmRtGlXsz7St76G9He9/l/9XkZeXzw2fCN4+GI9vfK6iIfSYmtKwhhdL2+oFV0xkEj+dimStbybhGfk6h4eJEXWbluT3hg9+HlViUhKzt0SzPyWLgLgc0rxd2dPNnZp2hbM0XwRgPIuOKMIxk6DUPLLLeRH6igsWuvI8rvnE8OWRdMpVtcctOpI5IQ788q4HOl2SkcWGMxF8HgTvNnBjcClzzP8wwf9rkZcls37jb/ClCCV/EUw6USI4iX//8D0YW0s+SP5Hs+G7I4qJuotrMfhqHAwtp2b8gUSx0kvXwXwRckFxd9v26C1aQnnkUgJ8swg+/10v4AqxE7EyfoJ8vxiBgxtgzA54uY/YUfGBC+SY7fOgolJRrOn0FTBFPP6CwdBbl3k//7nISwxg+8aVrNx8kujkDP24MzDE3L0qnfsNYUDHijqhd/vIQpZuPsGZc8F37WDROgweNoJ+9TzVjEIyCDixnu+/WMLleztKhzHu5VrxwVdjqZZ2kjW/rOX3gzeIz8hGMcKGJmYUq9uJgQMH0aRUCkfnL2T+WTNef6cNYb98zkXb4Xwyvi26bxSBN2fhUrZm1mH6ez2pVtRWyb2Ppynyzs3rwqhl1zh/NuBOMELTD9i78HNalS8M77IIPrmcD3t9zPpQJQRswrRjPzO8QQn+EE/9gdOMr9iFyTcU2VGa176cydfjuuBldJ7PSrZgUuAD1DXFGLnlEDM6RzOx/mB2eL7Mmy3T2Lz6As3GfcewlyqhWJqMI9/QfNRqTFp/wtKRL1HG9T6p/x+LvKtMb9iVT08GkKPGFncpwptLfmNmv9pYHB6BU+vv7wu+FDrOOMWG4XUxN1Yz7sHn19GM/noFO86LwVCxcipC4wGf8/XI16leRG8lD33dgrGr/bl8JeRu0NhpCv7LhlPS+Sqf1RvCbq+XGdQ0iU1rrtJ6wne800EfIKUenErLj9dh0eYTFo94idIu94/DpyXyfC6F8P6JJG7E5ChxqQ4rW3O6Ny/B99UUsZ9PUGgCCw7EcSQ+i8Bk8V2li+ArvsPxIYJZIScwlNIrY+6Od5U2bcrxc11LzKTdWzcjeUeEoF9M9t16VuY0b+TNhnoW3A6LZ9LviZiWsqdyTgJLAi34dmARGikTIjuHo5ciGH49l041XBlVwQr7P0RDj3V37fHda0mzKU6nj1dyMTCQQEkbPqpGfthZ9uybwsLNEWpNDY37ycjOZP3pWK7mmzHwpTJceL8SF3q542KorK6lEqjUSU5n7akI5l3LpU79Yux7V+oo9d4pz7JaD3ZOBfkF7DkaylGRa50rW+ucXnEHUxnwd4dzSnImv52KJcbZhrbeFiiP1y3vYq4KPCFDorTbqSQ4W/JSBQdq2RuSlpjCZSV8ksm0+3wEH/sVMOQhAu8/Jw98L8G0tZDsBUtmQaD8+8gQiciDYc0Bnb4jVMJIfxFsxVvD0cX6Oko6OxNefYh2yhFrs13E4wQRcCWbwb6f7x53qp++TlS0GEf5Hs/GsGP+3fLLP8BbinAUEbfrCliL0HylAdQQ8Rcngs5HBKMiEOesFnEqxy94U0RgeV2TT5lsQm6d4ci+o0R6t+WrOYtZs2YNi4c3ITMyiFvnAnUrz8nXtrJo9S4Onzekx6xVujq6NOsTulV30zd1H+Z41+jOhJ/Verr0OW2MZGyaW+LSsA21LEM5vms7u/Zewar5uyxatorVK3/mo/buBF+7xJlrQaSH+rL36k2Kt+1Oy5q18LbLIT7MB4mHIPIcPyxawrasOnw/4sEC72kSseUjek/cyZlb3kw5rvcZurRuAo1KOai1ZI7K3zH/4zGczDLB3d1dBl9xSjhY8hd+VAhjaa+uzA9IpGzZsuDshGtRN2x1sV0lRh68cvf7As+wfFxvdG+Zbd6XfjUcMTy8lgUBCXR5/yM61CyPXZY/NwMjSVMi0ONTqNBnBsnNJrJxXI8/Cbz/nrIMWX8I34DCv+cSm74bqg9C671EjzreWJuIENuyhBynory56NQ9f3sgy4ZWx+wBAk8hOeQCnkM36eteP8vyD1uQFhfGvhNnCYzWy8WQVf3pNfkot7MbMO/03XYDl7yLt4NY0oNr+DEomS7vfUj7muWwzfLDJzCKNCW4OfYVlfp9R0aLiawf2/1PAu+pkRjPp7vjuJltzMCu5XS+Zl8XV7zFHvxyMVm36pwuf8DWk9HctrOmXQkLHCWvrLMZVgZ/7QOO34onx9KU1zvp2y1Mc2vqV+LSMpP5fnsMF7NN6NOptK5sRWMrHMRPHjmcyPmcfAJvp3DdwpTOVZxo4GRMXkoaFxNF4efnc/VaJIPPZ9FK7M7HFf8s8B7G34g8P25cktjVxg6PytWoVrw4xSX1mDaft2xtyc1OYN+mA0QqVQsKuLrqXWoXNcBAOkNJxcYeULKFUDZ/1pcyBq2YdeIQczo76+s4laTbD+ckig1k7ftd8Ja83j/6qEvTmfgenk4Lyavz+pecCi8Q557Pvo8877RvUKwew9de10XBEjsysXJxTAwG88uxL6kq5WVbvcFW5SqAxlMhPTaZXaEGVHezpXs5a7ztTTHKy9WNFUM3MzwksgmMSmLH5VxaNvDk07oSvTia4mVnSlFJbmYPHp4GIrh6darE7j6ulJW2FJNUwtZUIta7g97G1pKPeotQbG6HvdTJlLxKjncv/calZnElPBMXWzOczHMJSSiQXyMO2jqfcxdCefVCDgMbeTCijMXTF3hCrjihSxfgovwJvdtB15oi5MQvNq4ghTJfUm6IUZZ/xsSL3hJRVbqo9IkHeIsOUVJRZxFgDzH4MaIOV/wiwqwlTB0IElTqjikm7Re10ddJEHERJUKuuCjqUkXutustYk554UewfLnPbfHTIkCt5Tf6BoGROF5P+ffKdTD8qgg9EXi95fca/43V+U/ISuT2LR8RxI60bd6UCmVL4u7mRm5KlIgxE8w9nbAmnFO7jkn0bcur079mQHUP3KSOLjk7yN9537UdFQOMza1xFNGiCBd3dzeidixlv9gue7vOvPNGLXJjQrnmd5MYt1YM7NWYksU88fDwoGyp4uQnSuAREsOVWxekv00oXtIOY4MwwkKMMDV1wy77Kkt/WsT65GrMeL8XFTyeLYFHwXl++mITIbE1+fb8PobV88bbW1KxYjJeHaVrC09+Pqfnvs+0wBJU7dGHJm7iRUoWpYSVOQ/qVT0FBC0dyeANUZgNWMCAMrdE5Dng4u6MvhfMcJTvUnyUkszjb3No3zr8DBozaWw/ynnZsHPtbHJM61CxnAEpCdHExTrjKoGg6bmpuHWaTELP1dyY0Q1Xm3u2bTw1JHD19KKY+vfY56VyfPMiLlOTUW+/Tr3KruLAg7h8JgUzC0sqV699p6+VY1zkb3iY5ao7aj8/vtVI31cVKlCrTSskfiNPxml+gRiUgqPMfG8DacatmbFrDW/U0p/HYsp5dJUxKUr89zXfkWtWW+aOiMb4aOJjXWReWGN6ZjJOHaeQ+spqrnzTVfc7nhWCfOM4mGNI2dLufFDVUueTqrtbYCtzOft2Bsr7vixlDL7fswKr2zrgKr5DWe2rIL5DJMVfkM3VsDzxQYZUdLPU+zBpW2nf2VS0itRID0hibYYhjYs6MbSmja6sY1l7rJQ5kZ1PfHYeZ4JSsLU0x8M6TwK6PLLyTClmJzb9egjNDqTQrG4RplWzElv+6D7pr81tzg2unzPA0daBisXFY9yhDq173z1xuVlBbJrYm+5vribCsASlS5fG09aAyIWv8dY6Cd8TEwiLjSG+eACLOr3GtzfsKeXthFl8JH4bV3MwygH3EnbYSJDnG3RbNIA43Ixk/Pbt4qBJRapUqo+n9WE+b1COlxbm69ovWdwbx9jTrJ33NWvPiWcLCeZqVib51c8ztd08UkpXp3LZuhRV9r5oPBXMHM2pIcHw1ahkNtxI4dzFUHrvTSTX1IQRzcW4pudw6kY8px0NCbkRwUvfXMBlkpJ8+P52rk6Y/RUFMikiUnOINDSjhL0xFg/wDvnpuQRk5pJiZEklp7vD3crcmKIOZuRm5hB6K45vwwpo2dIR23PBvHQ2hyEtvRhf7tl5U0BuHkQqG0jE/sp0IiBMQjBJB69JnvxZZuVEkEm0Ex0tBkGmw86lUKSjCK0W0H6tCLnC6xJ/oEDaPbcTdokIjPSHPi/pj1HSuFPKxUelEsRLmxHS9kERg+W66MsbLpNj1Gs4jhLuFnESQ5YIgQfgo0Do0V+mpdR/9yLMegsGPEv7OswscfYoiqdVInsPHOLaDV8urhjB20sC8S5blrat6mNw4won/H2IqWqP32cDaN2ypYyRtvQdOo1Dwen3XQ5/MDmknVnF9O1x5JnY0fPzISiaPCM9mdQU6dDcdBKiIwkLCyM0NIwbftJpdlbYSkcW9yiOg40NabFRhO1cxtoED+q3LMKZlYv5LakyX77bhypFVAX+DBG6ZQ1roiLI7uHFrtJGIvSV5EzT16ZxPDxDWZAWMojaO4FR38XQcfCnjGxlR2SkMdVKe4uDu7PW/geySbywlPfGH8Gp2xL2fOKK7y1DvFxcKOlx7yYyhQJy43z4ffG3LD5nQevRg+hZp5LuEmKFBh2xzE0j8uJRtm7dRUS95tRJ+52Wby/HavBakr5vo2/iGSM/I5Ljiycw/bAZDQf1om/7hroVJnJ9uXQCkkJvMqKuvr+LtX2XDWcjyMnTL3/8HRlht9j28zJOmJegb8fO1C7vTuCK+SwRf5rb0pJlxQvPoycvjV7O9Xj99oKKDTtJX6ZKXx5hy9a9xDRsQe2kbTR5awV2Q9cTN6uV/gueIUIS9IYwKyuH28qlWEnnItJJypKR6WXOvbtZ8jNyCZKUaGRBOfFRfymW8jK5JvY4KTmTT5bo/VjVlSFsCc9RL7Xns+t6PIYSaXuVtKTwokpoYiY5+VJBRJulCMQSzpYy1HMJC0jgR/GB5eo5UFoEXsXdaXRuXpxFNf75iuhfi7wbV7mEOa5OdalV5d5t8kH4XBATJ2LS0NKY2HOH+GXdr/iVasqw8d8wb948hjU1JE/EWmJ6BrmJ8dyOiSI+KBnajWb7pWtc2fqxGLxsMrOiSE41xtTMRAaRRARSX+mT1OiTrFp+CNsqlajVuCTBP85jna8fGXUH6NqfNWU8HSuKU8nOIUNSVkgg1xSRdzEGp9HLOON7gY3z36P6H/dFa/xnWJnb8EYzO1wS01i03Y+2W2O4kWzM0JfL8bE3ZObk4h+djWl6PnnmJpQvaUMLT1OMDDKYvT6Ss3/jRZNFvIUlZoODJdWdTbD5k8grIColi3gRerha08Th7nA3tzGjZUV7iiYmM/tSKp6lnemXG0P7Mzm8XMeVbua5HAhI4aT8vpTcRzOW/5+YSExVuRIUk5+ydCFUfw3KvAni75RtZDhJf7rkiHaRqK9aHWirpKrSNTJHD66AkXsVN/lnJHDnyg1pP03akf4rrhwn88pavu/rMbBfOUi6z1R8b6XCdqtJd5rAaWn3zW26+zWwKQavNBHxdwXG74EmnaSeiNKhIhTfFrFZU3737rNw/Lb8Dr2nf8pYU7pmQxo0LIX5tS18NmIoI5delr+zCq+Pm0Sr4jnERUeQGJuERXgy6eUrUqt2baqWsCXK7xRb1+wn/G/+joz4C6xeuYs40XNebUbSQd2HaOVUlJKlymKTcIzZY9/jjX79eOPd9/hh222MrSxxcHbCrUI9OjUsS/z+lczen0jddt1wDPqN9aFu9GldG+tEf86ePcuN8D/uAHqapOF3zYf01HTsLoeR1rYtbVs2kT4z4NiaFazYdJI46bME3yUMajOJzLpv8MnAGsRfucKNqBLUr1ERB7sHr/qkRuxlyrCpnDNvzsI5/bG/foD9vvaUKFqTcqXuf9dxQX42lw7OZe4Pp3Cs2JXunZtRXKeIZP688RnvVYcts2dwIK08vSoXMG/NbsxavsPilqbs3r2bfYeO4RtzZwfxM0HQ2e+ZPPUgtiVa0LFrVyoW3sMgHeqg9LOSWjWhWik3YvYuYNTUn7kerfelf0V68CnWzRzJmI3RVOr6KoP7tKaYZQrXzl4lTyJL2xsxMpGl7Wb1KVMkk+3f/sC6E7dIl4aL9Z/AO1Xy2Tx7FoezKtGrYjbfrdqDdZv3WNrCWN+Xh4/jF/vs9GXZYk5UsMzj+tVQ2s67Tu2FPnTdEYtvcj42rqYUUespviMmNZuYNDGqLtY0dBCR+1eLZxkG2Cn+S0klrKnkYEJsYCzjj8dzK02MbE4ye2+Cramx7mqVngKd0MxVxHhRC8qaGVG3kiM1JfhbciEJ3OzpY5RE62MZtG/gwXv2eTqfdDwik9jsvzuzd/lLkXf7+C58jUyx8ihNkXvFUuQl9t3IxdDImLLVipF89TinfCT/2lY+HfoK7dq149NtZegxdBBDW5YmJjKYsNuhEuq3ZcLY3pSxNqMgKZFYia3sbCrg6WaNu5c71rZm+N/wJ1GUrd+unzgQ7Ur9Zl3oWDKBg8eDiUqQ79j3ja79bq++z+6YxgwZ2J1GZe24efUqGWmi0su/xbyJHe7eQanxlMjjgk8cq66LenCy5uVaDjR2MsFC8i/eSiNMBnhqWhrnIwwoVtSBL7qXYv1rpVnfxglTQwMpzSOjcPf/A8knLjWTm5E5WNsY425myJ+vRuYTFJtJeGIe9jKx3O+bpUZULOPCDOU7u3vxhnk6g67lM7CJKw3jE/h0fzTLTkXwye4oDsfnPcKqzf8vRmbQuB3MeF1EUxc1yWcPsRfKdq9myuuH5d/NO8Ca6bBLSZNFBMpEyJF+vOXH3bub7yFPNMKhy2JPRCSO/0g9boQYcHXrlHSxKECo3QxW3tNun6JiosTO+IjhEg2jo6n8puVK+SfQS8ThwNPwnuQ5KcJPBOH8VfDWD3D5j3dx/ecUkJEYwqndv3P8ZgpFajelQ5fGlDQxFscWx63Tt0jKTSA8OJSoaEsqdBjEhMnTmD59OuN6K7cxy3jIy9L160NJj+HUtq3sCwzFtHRrhg9sol95EczdKtC+Rz9e792FLl30qVMrZaXJCAdbV4p7Kp3vRqNBH/ClfOf0j1+nfMI+1oW58bKc6IRDm1i1YQeblk5l6oKDur2YzwSZvpw9FU1SshMdJqxm165d7Nq4XO2zLDKzs8mLuMz3Yyfze8VOfDh5FPXMUgiPCCHWpghFPeyVK+V/JjmEbQsXsjbNkf5Tx9OjiN6rllAAAP/0SURBVAFxvtcINrXBwcNb8cH3kXlrP9Mnz+O6U0m69+tPl7olubtRozZjld+15Re+71uWk6cuYlj/FcZ43mLUe5NZuv4Xpo58jUk/n1O2kj4bhBxj8sdfc8bGjTa9BtG3VQXurOe4tec75e9R0o5fmTG8C8rN2SHXfQlJS5eR/nDCT69ixkev8ub8c1Tt9j5jRr1LyzLSmemXOXw4Rca3Gz2nb9S3vWYug9oq61yZZEhwrQSHyhW9T5Syzev47pWSHD15GbPGfRjjcYP335W+/HUdU0b2Y8ryCw+0PU8Dt3JF+L65MwNqqam6HVXtjcV3GNFCvdlETz4h8ZmEiIi2szfB3Vh/yfWhWNswVfElSupbgi/r2lFcxnJYdBZhOfnkx2VxQVqwN7Okmqu6GpGbxdVo5ZIslCtuKZrFkKKejkxS2ni5KMOccvjyVi49GrvTLzOJUTujWH4uii92R7AlLOfujYx/w1+IvEQO7zwCZqZYVirB3Yu14Rz4fg2H0zIxK9mZgQ1dCbx2gUDbUrR5fSSTvvmGb3TpW2ZMm0zr4uliLG8R6JNI6Vb1qOLmpHPGsT6XCDU1x8arJMod9e6eJaWfxLhdvMnN2KMs+n4HWRKldezVDrcYP65EhZPs3ph3J3yltj+NGTO/59O3X6GcUyQXT/iRmpJNnTdfvm/JVePpkBAiUcyeCPbl2DC2TVGmdyzK1zK56toWsPd4DCfSlatVuSIQDHG2MMHFQj8Uk8SAKBjbmlPsYVduFCQQSJZIK1za8bY2weFB+6Py8ohOke+Q2VDBwRSzB4ViOdnsOx/FpwEFjGxehE+cMljok0njhl58IhPVJSWNc/EyoR49cPp/w0qmR89XRCyN0qe3RWgp9xeaVoTXHnQzg43EVUq3SNea2Mrx+tz7KBDrGy3/t5NCZd+eQooIP+k6cBXj86AtXzJfPZRJLN1pZKf7mrvI+VgnYm7YNZg+VMSenMNfRGC+3B8+FVFq4AvHnrIqyc9Ow+fwGhZsOIVh6fa89f5wRo4cznuvNsUxO4TDm/YQmJRNRkYGGdhTxEMCD3UvWYoEp5haYu3shv1Dr+ZnEHppP7/vukKUUQW6DHiZmo73m1qHUg3pNXCkfK+SBtPcOIYYMxs8Kzeg6r3OJuUWWxbMY3VEGd559SWKpV7lUro7nQePoE+TIiSdOcRF5WaMZ4HUVBKyRPziRfWK+n0yubk5Ypelz+zc8PRwJv74XBYfjKPAxAK/377h44kz2HAkQAZGCAdWr2HftRj+uHAe77OX33YdIyTVjIQji3V3Dk5de0GOSebW2R1s3X6e2DvL1H5sGPsx667ZUbbVqwzo24z7fLdCfhbh5zcyed528mu8zpye7mxavRXT7p8xZ8539CiVwLUDB/F/6sGIQhBbPhnFkjNmFGnQmyFDOlLyQRNZwdQMa1s7rBUzZ2+LnbHRQ4RJKlc2z2O8iLoJ6wNp9c40vv1yLK/WVe8UT04kRs5bAcXkPOqNQnZ2JulpKRKxFaWYuw2mheY2L5PQcxuY9MPvGNbuz+weLvyyYgsWvSYy5/uZdCsez9WDhwi4c2vu06dW9aLMFH80s6MXI8taYmWQT5aLHa8XuyfCyMsnVnyHsghZ1t4Ui3+wB05Z8rM2M9SfB/FrdoYiENNzCJWzYWJojK0acaTFpXE4NpeMfEv6V7hnkErfn74eyxc+OXSp7c4Mr2ymnEqmSn0vPm/kRJncDC6KeEz8mysJhdxvee7Dj8vH5TdamlO/Xk195JByk3Vff8HHi3aTllWcAV9Opol7LmmpyeIsHanSvCfvfvwxH+tSe7yVY8SgxkWEEZniTPXypSVSVf7CaA7uPImZnQ3lG1ZTfAmWHl4Ut7HFNGoHYwd8wC/+1pRo148+NVzIzEgnW4wHGUVp884Havsf8PrLNfXPWkuOJCAshcyc4rRvXFLJ0XjK3PKN4VSGAUVK2dOrjDl2EilZmxWQY5gvxsPwnru+8knLySVVWRXJTGfZhVTdHoXSElGKhnk4eQUkJmeLCTTCw1qZOA+YhBIihaXlEiNhRQk7Y/U5RfegCLwL0UwJVh6T4s7wsuZc9kkg1tycWp4mYr/ySM+WiSmT9h9M8f+EfevhY0kS1/DGa8p9eLD7EPys7NFTOSTla0XBWYkYeanBg0VeIZnSTqLi1MQYr1Xu1JUpXbYplJLzclxivTl3H6fFiW0i3EL1K4g9m+k0nx45dpUIvM+kP5e8B2+J+LxwTmyWTPBqxWX6SptZ8j1mD1qt+Q/JzUzF7/whQkyKULNlY6p7O2IicbSdfaxuD6KhoSnGd8ZnvG6fjU70xp9i446bmNnb4F2uuO6O7QeRGunLvl2buRpuSK0OPelQw5OH37sTwu4Zs5i3Jwgbh7I0bV0f18JlpxQfNsxfxNKkWox/tx8NJdL2u3ETq2Il8XIzIjUhl/w8U+WJRM8YQYRF5StqmvBru9iw7RaO5UtQoYQ1gRduiD2XQXBpPdOmibhYsIKjN0UEJvuz7/BVYtL/uD4hIiI4gMiwOAg4wqK53+qOW3siUgZTAj4Xz3AhMJECdW5f+Xk44zdfx8mzIYPeH0odrz9Hikk31jN+4kqSqg/k2/d7YBF0gotx5rToVBO7/ChiIgxlDJhh8udLA/85Pr9OYMz6c1hYV2fQhyNpVuLuLI4/8RNDfxInrUPs3K0T/LZ2EzdTXWjZuiHFHW0eYLciOTT/G8Z++DmrTlTj019+ZdYnb+tX8P6EH+HKXZU5SVw/tZv9R4Jxq1WRCq5OyuK+jvjrvzL+qzWk1xrEt+91xyzgGJfiLWnVuSa2BdHERhpiZGR2z3x6VsjHPzieGQdiOZ9gQOtqDtS+d79Pdh5RaTnSW8YUszW+76a+P5IQGssI8Vt6CoiNS2X7tUT8so1pIufLy7zw2a3i//JzSVSujmRnsfNKMpcScylawYUu6pUT5Tl553ximXIjh7bVXfm4oiW+N+Pxkz5sWMwMg5w8UjMNdDevPer9gA8XeRG+XIgrIDspijWj2lCrVi1qNe7CiK9XcT4+hQ5TVzLxpZLYWdlQqkI1PDOusuKLgTRX6qlpzllpJz2NqPBQbkt0V7SIE6IZhVuc3Bmve35ThQpl9EvpZubYGimLpqEc332JfIeejB3XGTepb+tdivKuHlgl7WBkm6Z32u/cfyS7ledwRIVzTYRmOlWoXO7hf5LGf4e9hZgBiYauXwil/Y83aSHple0yoZLzadnCneamBljaW1LFvoBbAXF8sErq/BzE7IBMcl1cmVDHEousHPacCpFj/Zl0KZVYxdGmJjFMaW+pHx+eTJFzns+Zq5H0/zmQhbezdasAKTFxDFbqrAhink86WeSx69htXloSxIbCR2hJtHTkcjSTfHLpWceVAaXMdQ9gNRHlYmRghHl2NidC0olxtaGJkwnmjzih/r84v0Ui0KF30+CfYX8EDP0Evqyu08ec2ivCb9LdOv2ljr/42j5vieBSVKD40gU/6ctmytzMlDIjN2goajrED0aOk7L3RaTtE8Ml+d/2lmkp/vjsQfjim7vtvvYjXBY19LIIudGV9L9PUUdr1sDEmzBlEPRV7jBQ+lOMu5LMEuC3K2BcD1oXXrd8ShgaGmFlZQ+xN9k6fwLvDB3KUEkTll8jw8yMRn1fpoyNvW4LiattJud+ncmo96TO6JnsD8unaI2OtK/rgXHURX6a8akcO5HtgepSRaYIj8Nb2HQqgvTStenYpAruFnc9XE5CCDt/HK/7Pn36lAU7jxCSVY6+H42kXWnV2UpAvf6Hn1idUJkpo/vqHrpsIL/byNgaExNxmhHn+P1KHK4dOlL7zzrm6WBfnGoVnLCxSGL1MLHTtevRYeBX7E/ypF23V2hZtTiNh/3EvuPnOHdO0qlDLJ/YSzyDE03fmMSmzXPoWcUd49Mzxb7XpeMrEzkWZ0rpVm+zcLt6jJJ++5AKmOJdtQ/zN//C56/Wx0np4ktLGDTxIMHSP5493mZAPfd7LtOqhKxlaL8p+FZ7mzmje+gezGxsYiF964iNlSHZx35kaYgT9V7uSLk/Hfwfc+NXRn+zi1siOKx7jOC95l7cu3gcdHY9v33VT/WHdWnZ5R0W7vfHu9tgxvTrgIeNdMrJ6VJWj859v+K46OTQY5tYsHg2e/ziyc6/xrqpU3ijvd6fth30Kb/fUFbrKlC/kvSLUTwL+ktZvaa88uE8zuRV5tW+XahezFYvHELW8PYb0wiq8Tbfj+pBOTeru31pbUDm0Z9YHu5CvR7tKfsMBCJRvuG0Waz3RS1+vMWrm8NZH5FP7dqejK9irXv6QE5CPEOU8uWBzLiapvMd+0+F0kN8x9oEcS7i065dCZPj/fj4eCLBEgSHhCeyQwRwYbtd14Xyc1A2XuWdGFHFDjfxdRSxoo2IvPDYeEb8LPWWBfD5hWSixA6Na2qrW+iSiI3rfjF8fjad6pWVhzNbYSdOSfFJIuuwLMjlRkgK160saehpwR8uDjyUh1fz8+Gw8jflZBPqc57z5yVdvoVVx884fjOSdaPq4iKTwMDSjVZ9RjLsjcrEhNzislJPl6pQXpxPQkw4l84dJKdmJWqU9cZe+cZgHy6liyM1r0KJompM4OxCURF9+rFQh0m759BVBo2CsUdjJkx4hyoy64KuXFLbDyA6rjie3nDz0jFCI4LJ79aW9pYPuGyn8Z9Tpm4Z1jc0Jy0lk8uR6bp0y8CaaW9U4KcGlrpLfE5ONgxr7UalrFwCYqROdBYetYpxo78ndS0NyJKoxS8iVY5VHlppoLsxh7h0flXai8ogMFVRffrLtj5ReRiZGaDc5p4VncYWpU50JpEZyuaRAuIkfBItiK3yxTKZLt6IZuy5LDrXd+fN0hZYqJdyK9Z2pXJMPIOW3WRCqBFD6jvRwMHor5a8/xNSxUCfv3U3BZeA30WwzWwFLjKFrJxE1PWBDrb31HGBE5thTjtwEAOWkgTX1bICZe7KH2VsCR9+Ck0kugwMkjJ/sGsi/58B7eV4Uynv3U+EnVihwnYD7WDbSlj6EjgqzjULNm+ATy+IyBOB110EnhJlGotHqtNS+vwUtBXxOFf8x8xX0e0ZepoYWznTrO/HvF7XhtiwIHx9fXUp1PlVFmxYx5DmjpgZWlGxXVe6Nq6NRWwYAX5SJyiGmu/OZfbIzniLnUmJDSXQ97ocm6274UWsJbERR9m4+CBJmcXp1K4t1cs53xdx5+dmkRB59zt9fUNIaDqaTRtm0au6u/6J+2n+/LZIBF5cRSZ/8DIVPJRBC+bOrlSpU4WkLbN5d8RUjtu9xJcDav3lCu1/inERuk+dxJCyJUgJEDt94SLB2c588NN2Fo8S0WFhhr1XOapWr0nNmpIqV8DDJJNwXChZoSb1ZO7bmxsTdGm/2PfL+PobYiGezNKxCOWqqMcoyVxsicg3B+faNGpajiKOljI/r/DtB7O4GpSOpcUAZk3uKA5S/V2FiCjpWO1NTreYxu9fdqeYk14dF2nfg57uScxoU4IiPedj8/p8pr9W/j5B9d9zi8VfzOX0hWjyC/qxZN7LOPzh76k6ZD1LX85W/eEFsW9mtP1sCztWfUGrMiLSZNwFXdqn60u/ACPpy1QiA/wJCktWH3Yej98df32ekMg4DEwlyDApwcClcxhkbUW0r5RduEycfU2mrvyVKa81wEF56FvIatpVHsz51t+w7YtueDvqe8urY096uSbwTQtvvPv8iN0b8/i6T7mn3Jd6cjKypY/0vuhyZAZ+hua81aMUy1o6Utlaf/dsXkwav6m+Izxd7zvikzK5FlUggaGi8Qrwj0iR47NJUK7yyDmpVLMkc8oXqO2m45NmSMsmJfmlmwdNZPzqFgHN7JkzrCjNc3IJjJZ6UZmYlXDlt75F6eqiGFEIvx3D+3uTKVvdg09EdCoCT6F0HTc6ZKXwwZIbDL2SS8e6rnTzVBbEHo2/feOFxvPN//trzZ5jnsprzZ5jnsprzZ5jnvZrzZ5H/ts3XjzfPLXXmj3HPNYbLzQ0NDQ0NDQ0NP730ESehoaGhoaGhsZziCbyNDQ0NDQ0NDSeQwz27t1bkJ+fT1paGjY2NlSooNwWp/GiUK5EUW1P3mOi7cl7smh78p4s2p68J4+yJ69nz55s3LhRzdF4XEJCQvioTxttT94TRNmTF1f9Dd599101R0TelStXCpR3xcbFxeneT1ejhvJ0co0XBQ8nO03kPSaayHuyaCLvyaKJvCePIvL69OnDzp071RyNx+X27du83am+JvKeIIrIS603RPeQ9UK0u2tfcLS7ax8fTeQ9WTSR92TRRN6TR7u79smh3V375NHurtXQ0NDQ0NDQeEHQRJ6GhoaGhoaGxnOIJvKeOlmEXTiEb7z68R6SQy5wxCdC/fQEyErC3y+AkHjlZWAaGhoaGhoazzOayHsE0gOPs2rHRQpfe0puKkHn97L38GXilDeaq8Rc2s6Gw/66l5w/OtFsHduF+fe8AL4Qnw0f88q3T3CDb8xVlv64lA3nQ8hWs140kqOTWH4hTlIC+0KyKXytdFp8KmsuKfnx/HYzgzuaOzOLPT4J6jEikl/UjnsMon1h2X44H6NmCGkSs6zaBT9ug9UHZUiq+Rp/TbzvUbZv3y7pIBd9o1HecV5ISsAxdu49yI2oe3M1CskMv8zWX3/mxx9/lHSEcCVTAt6bJ7apeXfTkmUnUN7Jn5scyZk9a1m79xxRKbnKERoPIzMRn+N/7stlP58kPCOJa4d+UfO2ciE0Ea03H4V8QsOTWa/zSZIuxrMjUv8yOrJyOOGfqPqkRG5k6bMfhibyHoG82JPMGTuXI3FqRmoEh9fOYNiM1VwKLZQJcHHdaJYej9FWyZ5Zsth2KpnA9FxCY9L49XIMR+MVk5PD4asp3BJjHpOSze6LkfwSLhMqQ+qfj2VdYAYRabnEh8Tz9fEUvZPQ+Eu2LIUFp2DdetgaqGYKh0TYXY0ScZcIu3bAT1fVAo2/IJTjW84RnpRE+K3zbN+zm5vRaZIfzalVy9l85hoHfvmJQ35Knsb9JHDhwDHOXfYnKjaWE4uHM3lngO791VlpScRKXmE6tWIU7y87R1zkKdZ8O4flKxfz46qtBMRpkd1fUpBHZlri/X25fDjDV5wnJuYKezae5LbkXdv3M9N/2UtsmipWNP6CfK75RLPOP4Noxfdk5JKcW6ATeEevx7HCJ40g8VfxYYmM35dEsHrUg9BE3iNgU7k1nR2OsXq/EuNJ5BwXQWSyeKqwePwCQ9WVuysc32FH2/bVsJI42//wCj57q4/udvs+feZwUVcni9DLu1k9YRqTJo2R/MnsCoxFec2+jvQYTq79nsk/7SEkXc27Qx5x/of5fnhhm5P43T9GHxUV5BJxdhWjdPl9+GLpHkJTdAdB5E4+0eUP4rNvf8PvriZ9ATGiYmVXPm7kxgd17PEyzOZiVI6cFUNKlnJkVEM3RjRwoYVTLkcDM4lOTmdbeB61KzgxQo4Z3tKGzMsJ3PhnS7UvJF6loF5tqKN7cf9dStWCj/vAJ69C99KwV4TgnRVyjYdgSfm2vXjj1Vfp3aUu5unh+OtWRMxwLlGSCnUbU8lBrarxB0wpUrs974wYw7hPPuGD/2PvLOC0KN44/j2u77iCC+7o7u7ubhSkW1pCVMRCAQEVCVE6pLu7uzn6gAOuu7vj/T/7vu8dBwIi8lfU/foZuZ2Z3Xf32Zl5fjM7s9sxmd0brxJpnodKLfowWeK0YVgTrJNK0e/TdyhmlpcStevRoEYlCuTWH0blxZjnpUrLvjls2ZjcCaXp83FXStoVoe3Qj/hS4if2L4/XtVt4x6gN6KtSonhexmj9kiM9C5iQnJjCKf8UHAvaMq6BxDezQeMazs3f6IUnqCLvVTAvS6fOhThw8YFsJBHk85CYxMq0KhXDPVcPopUO9OVtrPavQaVyhvhe2c73q45gWbcvEydOpE+pM/SsM4vrItRig2+wbs4mHiSXYuDEd6nqZK27CelJ3N81h6nb/SlZqzL2pkrkE+LDrrPo2xnccemiPeagupHMHjaHE1JhUpIusmV9Ep0kflj7CridOcoFz2BxAkFs/mQkd0r1ln36Ud4hHs+z7voj/hcxokpRU8yllxQmAi4wwoD8uY0wFvFXOr8pVnIjUjPiue6VSVE7E2yMcmGSbkCGgehoCeQ2xjEzAR9Vlfwu1RpBw/z6jRyULgViWjKlU3r2IpQqpEgYlZeThxIVXUTSJRLq70F8lBkO1lZSam0oXq8BVQqoFnwxlhQqXRSnvJbSzt5g98pAylcui5U+NYs7O75ja9EBTG3qjLltCeq2aUIph2caYZVX4va2mWwpPoSvmzhjYVWA0lJ2TQjg5jl3clvmx8FMteurcvaCN+1WudNhnT8nRWeYGBpgqsmlbT/lH2k8jShC/HPn9GehirxXwlgahsrELdvJhbQUomITyFW+F9075Scu3Y+EpFR8bl0hrmcHGmiieXzFi9yOHejRtx01a9ak3edDqH31EG7+yrHScalTjff69qdVzdI4Wpig6Ie4O8uZMjeEwTO/oVsFR8wNlbxPiLt/Hne/JowY3117zJajetIw5jH3PNMwMa/DsGn9aSTxTdu1pnpqLsJDIkn1P8nSLY0Z83l72acJ7/boQZNm/+13kGV4BlBythvN90djXsGB9/Ib6ypBQCjV5t+l4iI/rpdy5rPSJpjmsWZQaQ279rtTYfYdSs0Ow8NRI0JQeyiV1+EhVO4LTt3gcG2Y3VSR3iq/R8SpuXTu3JPxa90o1KojdYtZadsNlVfgwXZ6NK+EvX1TZtVfxLbR5aVFz8ldjqx7SPOO7+Ko6o8/yR0Or3lIqy7ddbaM82fvt++I7SvS+2IePhjZSTrQqpF/H0OaNSzKvoEl2da7OJ8USOKbnWG4W1nQqbQxD694UEN8UsnZwbi7ZJLyEp+kirxXxLB5R0ZkLGTXvhjuuV0jpkhhGlVvSLxXKG5hN9m5+TJD3m2LUXIiYYH+BBqZYmykM6+haWmq1LrAI/3cJEMTY0wk5DT+mm++5pbcKCOJN3zOXUn2cuc+ZpiZ6tRfLuOClKr4iMfeaWQmxrD3q/rY2NpiV6wZ32y9RJSi9GWfc2mm+n0M5NgmmJj+t12qYbH8PPqoIm59CpDfI4SPL8USoiTkd+T6uAo8/KAs49NCeW9XBI/EZlWrFuLoqEo8ln0efmhPwRADpDOl8rqUglvrIGwnzDeBpp+Ji9W+jl3lZeRtMoHdu/ew9avuJB5cxbKj98iakaHyO5R5hy3HbxMeHs29usspVWoyl7LLXCb+ezezMW8vxnRUn3n/OTLx272RDQ79GdfJVhdlVYCOn28X20fiNaUEc/p8xMpHoahV/vcwwNjYEFtzI/JIqF4zL1Vjo3ANNaB06Xxsel/nkx596ETRQPHtL1Fyqsh7ZRry3pi8XLl6lvjIVJrWKCMOqyKtkh/hum0T6x6+TzflywfmuXEuXBCHpCji9BNMUyOvcd6tFZVf8mLvkVt8+Ll/Bqvmr+NBzG+Xy5iXrEA5IgiL0q2gS4t154Z7BSqWMCH+4Od8dqozZ6KjCb23l0kdKuoeR5QoQyMD2UfOl8w0YiLDiIh6ycP7fzsZ6XjE6ro8pmaGFLYzxiglk2TpBvnHZ2iHwHPlMqCAowV2aenEPnUbMghwjeKSbV4aOuujVP4YYnq/SEjPlCZMhHLBkpBPimbUf3qe6CuQFk1QuK7emtra4eJgSWZcEmnq/PXfJyOR0PAoEpJ1azpd6jSheLofofpl3ekJN9n862XqtWlHGUtzXaTKa5GecJ1Nqy7TqGN7Spsro3UaUhLCCdS/gsK2WGlK26YSEaIW3N8jRcprpPgmZa2FQnRQEn5mFhR9ap5BJsF3Y9hj5USbgvqo56CKvD9AvR4j8Ns6l9N+LamoferpRJnqaZzZsYfIAZ2ppUSZ2FCibhkMoo+xet4qtm/fzso5B0kYO4pGLxEHuUwsqNV9GDUT9/LLsqMExT5dEazLNKBKmZss/Xqx9phrFu7Dr0krmhc3xci5IiUs73Fc4tfv2McNLz/dggznynRv5cnKL1eyffNGVq3fy61HUZhoj/gfJDmRGcdC2Hs/mp1SOS5HZZI/nym2mmSWXwxj170odt+L5oBnMnYFLclvnMHjgHgOSv6990P5+kYmA5vmQeS9yu9w8zzsugD3RdTduwMHJATL3yt3wMbjsP0MbDsLNhWhyLMTpFSeJu4mq1ds5cyZMxw/eoFHsSa4FHXC3DgWr0sXOHvOFe/IJPzdLnHpljth8epLKrJJ9mPvpl/5dcVabbu5/OcjmDbvQFlHJTEJzyMHORVVnDp1XTDTPsPVkBTjwbntuzl+xR0fj/ucOriL424haNThp5eQiMfBA5yMKUO9us5oHxhp0gm8v48fZ/2itf3alfsIcCxPleLqVIPfIzIwhlU3wtki/kjxV8vvJFCkkh0VzTLxC0ngiNYnhTHjZhrD2tvzsg+TqiLvD5CrWg+m9uhM8351yaeNsaJiuwF0eLcns96rpo1R5u+5VGrJyL6dsI95zOXLl/F06Mna6e1wwIi8RerQ6p2WFNWPZivHqNJ9LE0L58Imf3UGjnyfWjYpRCZm4Fy9B6NaVdDmsshTjr5jJ9DINFB7TPdcNflifDeKW5hgXmsoX75fgFCJDzAtxbvvD6NR0bxyJuUYtmYBbSw9uXzDl9wV3+HzrwZTp3Ce/+Y8KEsLhhbUcC0ggdtRGZQunZeeJcyxMTPjHRcD3IITuR6chHE+O0bXsCJfZiZB4jxvSv5rAZnUaVOY0UXUGWSvgs99EXpeULQqFJb+yg0fiBLTdSsNj73hsqSnF4FPe8JLOqEqCnmq0qJEEvfu3cMjTEP5Vm1pUrEg5iJSQh495IF7GI7VW1Ig04+H3gHEJquTRrOxLCS2ykdS6H1tu+mTV9rqeX0oqU1MJc2iCF2G96Z5EaV1VtCQmhjCg8s3CTUqTq0KhYnyuskdvxjUV2O9DLGlZTHeGdmLpoXyop1UZGCEQ+Ga1HYM1dr+fmJhhnw5lMZO1to9VF6Ms5MF+Q01uAcpvicB0yIF+KqGJdaaTCJikvU+KZ1y9fPzRcmnZ5g+i0FgYKC2fxIUFERaWhq1a9fWJqj8N7AyNcRn0sv6ASov4pvjgTRoFUJ35TG9yp+m25fQfsByihf/by8OelMMHjyYu3fvYmGhrr59U/j7+9OnTx9Onz6tj1F5Xby9venftBK7+r1kHpPKH2L19XBSG45m0qRJ+hh1JE9FRUVFRUVF5V+JKvJUVFRUVFRUVP6FGKxevVqTkZGBElxcXChSpIg+SeW/QO2qFdXHta+J+rj2zaI+rn2zqI9r3zzK49quXbsiflMfo/K6BAQEMG3YO+rj2jeI8rjWv3R3hgwZoo9R5+T951Hn5L0+qsh7s6gi782iirw3jzon782hzsl786hz8lRUVFRUVFRU/iOoIk9FRUXlOXh6euLr66vfen2UUR+N+pI1FRWVvwFV5KmoqKg8g/IoSXn5cErKb78+80eJiYlh5cqV+i0VFRWVvw5V5P3rCWH/d2PZ/1i/+Q/h/R3e2UH5CoXK69F/hv4Pledy4sQJpk2bpg1JSbrPLyn4+PhoBV7JkrrX5j6PkydP4ubmpt96MZ06dWLTpk36LRUFZWSzd+/evwleXvoPfKv8YW7duvVcm6q8PptuRz7li/6JqCLvrSIVv2tb+KhLHerUyQpfclGf+nrEcf/0Htwj9Zv/ADquecSI2g7Z4WF4MkcexepTVV6V976BdUf1Gyq/4dy5cwQGBvLuu+9qw+eff66N9/Pzw9XVVbuKMidjxozR/6VDeZwbEhKi33o5CxYsyD6+ig5lpHTcuHFPBUdH7ffGVF4DpSwriyeftanK67HzXjSh8WlP+aL3NnrqU/85qCLvrUJDcmwwsdalGf39Bvbu3cvkelto+9Fxffp/gxuBiVTPb5kdFCIS1e9x/hF6T9N9H1adCvZ8bt++zbVr1+jevTtly5bVhsePdcPdycnJxMbG/kZw3L9/X/+XDmWVZYMGDfRbL6dMmTLZx1fRYWZmpn2bQ85gaamr7yqvh5OT029sqvJ6KALP1CjXU77odnCiPvWfgyry3kIMjc2xyWOPg4M97dp2IebyPfxEAGbGe7Pr236UtrbGysKULnMuEpsKKfE3mNW1OEMnf0FjK2tym5dm+PILRKXm8PCaTNI8TzK597u8/8tJQv78VKP/G/6fVtaKk/jUTG1QMFZL6h9iw5eQLn0Dk5d/1vA/S2ZmJoaGhpiammq3FWFnbm6u/ft5vP/++9p92rdvz+TJk7Vx69ev144GKvv26tVLm6aEb775htRUqZgqL0V5NGstbZkSvvvuO9LT1Y7cn2Xp0qXZNlW+F6su+Hl9htdy0IbkdE22L7I0NtCn/nNQXedbSFp8BF7ud7h16zjz15yjcquqFCQFH5/HpLiM4WpsLN4HphJyeD939fOIYgKi8Qp2Yp5fLLc2dOLm5ZMERiVo09BkkOR9hYVzfiW0ygA+H9QUJ51ve2uJSkqn/a8PtSFDGqoWJWz0KSoqf54qVarwwQcfaP9WHrl+++23L10csWzZMnLlysX+/fuZOXOmPlbHhx9+yKJFi7RpSmjevDkrVqzQp6q8iLZt22pHTJWgjOr9+uuvT82LVPljKMJO6WBk2fTHH3/kypUr+lSV12Xq8YBsX7TuvX/eOzxVkfcWEut5jU2LZvHN+A9ZYzCCw18qj4TMKFSsBlUqxHB8507OeMWT2z2UwHTdSJdtwcL0GPsBVW2heKmq2CVDUJquZ5yeFM2R1fM5FVqGEe93pMg/4N2oeSyMOD2sjDYYGhhw8GGMPkVF5c2hrKLdtm0bI0aM+FOPCpVRE2VUTwnPPtZV+S0GUqf37dun30I7d+zIkSPcu3dPH6PyR6lfv372KLPCli1baNmypX5L5XWZ0bpAti/quu6fN+VCFXlvIXkrtWbyvPXsWPMdFe+tZeH1aEWp4XVmB/MXrOPA+fOcv3KP4IQUXmUwPiMzFxnGVljmjuCBRzBv+4OkpVfC9H+pqPz/UBZOnDp1ijZt2pA/f3597OuhCLs7d+5og/LYsXJl9Ssyv4c62vlmUR5/Hz/+35q//f9EmX/3T5yD9yyqyHubKdiILwdas3TcJh6nJuB9/TLe5q2YPHs247tVIK/lq823MM1tR6dxX9OrlgEHNq7D1eftHhWbeiJQ/5eKyv8HZQWt8goUZfTj2c+oOTg4UKpUKe2o3KsycOBARo4cqQ2tWrXSfgs8J8rqWuUzYyo6lLliOR977969m6pVq1KoUCF9jMof5cGDB+zcuVO/hda+yjQEldfjom+CNvzTUUXeW40lZXr3ouq5Gex9aE3xug1x8ZvN4HbtmHjAC+t0c4z0OX8Po9xONO7WnboZ11m54iC+UW/veN7a7sV4b6NHdsgUh9CkmJU+VUXlzxMaGqp9PLh8+XLtdx6zgoKtra12ZO/Zd+DNmjVLm0eZ3J4T5dUqc+bMyT6G8hiycOHC+lQde/bsoXXr1votFeVx7fTp02knbZkSlBHQQYMGaQW2yutRo0YNChYsmG3TAgUKaDsdKq9Hu1I22hW2OX3Rki5P1+t/AgaBgYHa4aCgoCDtO3bUJdd/JxpSE2OIik3B0s6B3KaKBk8kxN0Pw4KlsTNKJCLEj6hEMLGxwTwxF7kL22NpkEZUcBC58hbBVllQkRqLf0QaeRzssDDKINLfDwP7YtiZpRMfHkp0mjmODraYGBlgZWqIz6S379HS44gny3/zmBtq5+i9bXxzPJAGrULo3kQf8Rby0B9KFdBvvOV0+xLaD1j+m5G1/wfKitiwsN9OC1CcpEJiYiK7du0iX758NGvWTBunoIwAKitylderKF+yMDY2xsLCgoCAAO3qWwVlla69vb32bwVF+CnOtkiRIvqYvwZl5PDu3bva83sbUfyN8shcQRF3efLk0f79NuPv7699dY7yqbq3kejo6Ox3NyrlLWv1+NuIMh+2f9NK7OpXQh/z9hGekE508pNR+RJ53+4Vi6uvh5PacHR2h1VBFXn/cd5WkfdP4J8g8v5J/JUi71XIEm3Kqto/g/LoVnldy1/N2y7y/om87SLvn8Q/QeT903ieyFMf16qoqKg8B0Xc/VmBp/B3CDwVFRUVBQM3NzeNMgk2IiJCO09FnRPx36Jty2Zs6fXPe/fP28Cv0muqWDOKJlX0ESp/ii9XQN02n+Di4qKPUfkzKC8YVt499zY/svunoTziV+YSzp8/Xx+j8roEBwczY/xgvm3151a2qzzh0MMY8rX/gAkTJuhjROQdPXpUozyWiI+P137qx9fXV5+k8l9g3bp19O3bV7+l8kdQPoulPIpTO0ZvBmWhQ/0y4eRR19i8EXadgw51wUgdSHxjJCTD6VvQTp3V9KeJT4Jz7s7aVxipvBnc3d1p0qQJo0aN0seoc/L+8yhvSVfejq7yx/n000+1E/jVOvNmmDt3LstGXKWyOrD8Rqg4CC4vBgt1IO+N4R8GfaaL0FMH8v403sEwZGkz9d1+b5AlS5ZoF9+oc/JUVFRUVFRUVP7lqCJPRUVFRUVFReVfiCryVFRUVFRUVFT+hagi77loyEhPJSkxidT0jFf6PqyKioqKioqKytvE7y68SE8IxcsrAkMbe5xdHDD/f6/USovG62EACRoNRqYW5CtYDFszfdpfRVIgBxZMZOikS7ScvYiZY9rg8i+dvPx/X3ihSSc+IpiA4GjS9FGYO1KquCMm+s2M5BiCpfxFJaTrY8C+SAXy5dZvPA9NBonRIfgHRJL9gTYzB0oUc8Qsl4E+QshIIiwwiPCYRLLeW27iWJRSjpaQmUyk/G5IVII2zTxfCYrb5yhsqfEEyL5RBraUKpAXE8On+0R/y8KLzDQSYqKJjk9G96peuWw7Zxxy5/wiSBrxYZHEJKfq8hjkwtTGAUerLIs/j0xS4mKIio5/cp9y21PQzly/oZBOQmQUMQnJelsaYCzHzWetrxyZKcRERBGXnKbtGJnLednnPK+0BEIjYkgxsaVgnt++oPdvWXghFxISBhFJigV0mEq5K+rAk08GSrH0C4IYffE0NJbymRcccprmGTKkUAZFQHSyPkJwcAanHMUrXX7TOxySs44rP+jkBHmyblOO35VbiJ09uEixzSYFHgTLb8n5lpfzeZa/deGFFCIPf2lK9ZuI33CS888rtz1nLUqRDIFyDQly7c6SnkdsmqP2PpdAL4jU/43cC6fn3IuURPAN0ZpIh6SXlHtqKueRLvfEW+yq3BpjOZ/8eaSoy3GySI6Dx9FyjyU+X057C3/Lwovn2DKf3pbZtpIKlxgv5yflKbs9lHMvJ9ecsznMSZrkd8/x0RdxtziLLZ9qSoQ0MWJAIMQ/5x6mKWVY7p9iZ8WWBcRmllm2lHNKElt6xDzfln/bwgtNJsmxIfj6ReTwHXkpVtQJC2njM6TdD/bxJurJR5eyySWV1LFwGezlWp+PHDsunECfUBJNrHHJnw87S5McZTqDpJgwAv3Cn9xP2/xUKGCn+1va99jwYIJCY7TtsJl9YYo5WT25h9JohAUHEpJmQREXR3IrBToHr7XwIuTM97So2ICBn67nYfZZ/b9Ixu/4bDpXrUzFihVp1Lkfm+48x9L/Z9LE2fl43CPIphBFCzlhpa5Oez2kwEY+OMbsj/vSQO6nck+1oc0E1lzw0hbyFKlsV7bOYECn+k/SJYz55RC3A19Q4KQDEO95lp+/GkyjHPtUbDWKpSfdkfZdS3J0ADcOL2Rir3bUyMpTqTIdFrhKaioRD44ya/QIho4Yz7DuDej48X6kjdSREs2jE8sZPGwIwxceFQGaLX3+NjLTEgl+dIEty+bwlVRipSIrYc7Wc3hH6purlDj8Hl9i87zv+CIrz+dfMXvbWbwVJfM8MtKICbzLwU1LmJHjuJMW7+F2gL4DIAItyOsq2xf9yJSsdBG509ef4HGY8hHvVKI8LrH+lyWsWruBZbMns2DXQ8SP6EiJwfvqAWb/sox153Sfsvrbkabl/m0YOwWqiyBSRFHFIdDiezjqq3OWctqcPw+9x+rTJdQYB58dFAGWfXFPkyLmuHwC+n36ZB8ljNslDk+cnkKCqJQju6F1juPWkr+ny35Zxd7rOgz6TPZbJv9+DhP2QHZ3TH7j3GGo/yV8Lef3ViEnefAYtM1x7RXHwIc75ZrEZtpRBcH1AizfCh2U9Mmw45FW174Y2ff4NeVLHjmOOwEm7hcRkuNeBMlxVm2Epll5lDAXfPTGOy3n8a7YdfQceO872PNYircuiXQRPUtXQct5cOBtKKZyzvuPQpuc1/KBXLOUHS8pA1pbyv98HsAvct6Ncub7WYrJC5qtaBFtm1bnyCuh+Vew6DKE52gmbsg9Wi3lrouSR3TDr3ee2Erh1A7onmVLqTf7xGZZ9zBNbLlYzqm1COLDIszfFpJ9L7Fk+jCa5PQdLYbz86G7Uq0yifQ9wqfNcqTlCLUadGXTQ/2BnkGTGcK1Pduk7ZtAByV/p0/YfTsoe3CBzHSiPM+wcNpo2uY8bt+p7L0dKhkyiAu4wpJPRzNg4BhG9GlFl/Fr8UnRW1Ta/4ArW5k4dgh9Z23FMyzL072c3xV5XldP4mtiha1zIemV6yP/X4Rc4ftZq3BLd8DRURrLlFTCo6RL9ZeiISban7s3bpO7QnHKFsuP+tqu1yMtwY/dsz/mm92elOg8kPHjxzO+Z0Ms/bcyesg6lDY0xueqNGJHsK3VX5feoy5G0pvaNb0vUw/46A70DJrMCI7Om8Ck1TfJ11a/X+9m2EccYNyQ1Sh1MCMhgktbv2f4yK+5Qml6j5E8Sr7x4xhYN790MYM5s3M9xyOLM3HhJmb2KYbvhjWcFqcuypOHJ35lws/7yaw+lF8/7IxT1mjV34UmXWx1nR2rN3A2wIAKjVrStm1bmlRwwFfOdeMZH9EsKUQ8vMTWpRs5Hm9F7WattHkqOSThf24fu856ZAvgJ2jkcj05uWYtW66F4FCriXafOiVyk+vubhZuuoEyBhvtc4PdyzdwKMiQio1baPNUzy8N4uU9bDoqYk7seeXkWfxzV6b3yPG8W82YgHPn8FSGS0QpPb56hBUnPclfuzNj25TV/fTfTLgUrx9WwpYo6NoOxr8LI2uB7034cTuEisq7JGLlfXH47k4itiR9bBdxpLawWZzslns5Rk1yoDjQvdKPsC+vO+b4JtLQSk98zwZxmHoHEXhfjiF/N26kyzO6rmgYOY/N4jSP+EkGce6/iFAJLwfrpsnvloFb58BNsacImsMi8AZIeOc92NpJe8i3hgenoIeIKr+S+uvvIGI0j1zHFrk2b53NvESsjf9W7CSCTKlyVvbgLP4lx4Dab7hxCPqLID9cRHfcEa2higictSIUd7pLMZM8MdKofPYjfCz3p4b8rvb3ldAA7JQqHAxfrIVKPWDJcCgrovuC7BOjeGLxsz/+CtPkHL8dKGKyovKrfy8PToqIEgEVWEp/He2hrpS/NZvgmHREFMEVIeXoE7nmWWehQccc1yxlyuTpgZ5sHkre5SH6fF2l/FeQ+yU2nCXl76ru07faevDB1yK+RUBK0SS3ndwja8huCcWWX0qZrtJTxNz7UEpupPTdiVWGxMWWs8WWs+QcFVsOkOO/HURzesFYxi+6iF2rvjqf0LclLnHHmTRqNe4YYJo7Hw3ezfIXSuhN3bzWWrFkWrE7DYrqjvQsHke/5MNB37Hvtpe2TFsXcMLZxir7iUBqwj3WTxzHRyuuYNdR5w97NiqA+YV5dB29jYC0ONxObGCLqyH9f1jH7JF1STq2gxNhcpcz0wi+ulXK9q88cOrK4kn9qVTg1ZTJ74i8MC6fke6kTW7sihdA6uFTaDJSubvne8aNG6cPU9lyyYekLOkqyvPxsWXZ6dPXnSQ49gVdCykxZ5YsZ4drBLWG/ki/GqK409IIi9F3fbV4s/vLyUz8aCu3I+6xaYb+d+dt5m7gk3ypCV7smKVPm7KY48f28OOsLxm39qo+h7STQffYMk+fRwmrzpGarpTOdBLjvPGTxqegoz2OdlKj9NzdlCP/zKWccI/QpwgPdmSnffbDUs4r3az/OAl+p9m6+zGFKrZjwrfztI/jpvSvh5XZk5bHyrk8Pcbp0nThAxqZGJGRmUlQ5PMFfkbIadZsdiNfiaaMma7b75uhzXG0efKcK9znFOvm7CC20Ht8+l2O48+Zw2ftihMf7MfNazfJU7UqZQqaEBueTqY4DIPMVHxPr2D8/N2kVuzHvA+6UdLpmecMfwOZacn43j3H9WBTytVvR69+/einhBblRfRmEurmQWRyFPfu3uSBvwlVmnXMzvNOg2IialNIDI58MhKUhSaTaK+rnLgdTcEyDemWddw2VTAUZZLpEUhYahye929wSxrwcvXb0EOfp3dT8eKp6aQEhBEQ7I9nUBTOZYtjb5lOXNatS43H0/UIa856ka9KC/o3LY/lizzPX4l0ju+K87om9byWCK1pI2GuMtokjlGLiLJEcVQ7LoOn/D16kC597gj5ux7EiYN7JA7sN/YUrBygZ3d9fiWIE33mST8O4ihG93uS5zsRmVqUxzISgsVxX5Xmpb6cj4PsGy5eVpskzcrBI+KYxUl3FBEzt5V2r7cH6UVsPCG3XZr59wborm1WX2hSWJ+uR/la3EBJm9AClCfNheV/eV82iCC2WCSCJ1yuf4TeZnOHip2Vz26LKFEGnBX9u2sZrBfR1l+ERZZttUHEj4MF3Jdj3DeDpuJfjGSHxCS9XeV+fr4UpgTAfBEsb4PAU2y57ri4UfGnPbNs2Uc6BoUkTTlpPZt/hgNSVocOhnk5r7mt7vH08yhcTcq8iNysvJ9KR0FaCSLlNxP0PRcD+Y2+H8BkKZvK697zi8hzEpGXxT25zw/NxZZyLEO9LbUEyT6L5fjy7zyx5cC3RuAJ4WdZsfYm9gUbMGKazi9MHd6WAnmz5lEYYJ2vHsOz/IWED98ph62FMmZah6HTh1HFRpfzWQyNKjLwxxnagQqlTBdxdiKP9RMhFn9rK3N3eVOyWk8+n6c79rwJnbHLLbL50h3ux8Vw+4wU0FIVqVLWjqSoFNKlHin3IcF1nXSKlnDXoQvzPhpAnWJPdMnv8Tsi7z4PpMdlaWVJ4ULOTxS8lhC2f9SFwR9+y08//aQP3/HJiE/ZeDtMO4zstvlj+o/9Mjt91uSZbLzmT0rW5JccxN45xqI9Jwhz6sTnU3rQukJJ8Q+JBPkEPHnkE3GHzUsXMf/gCr7tMYhJM/W/O3UOm897EKcd1bzBvG79+GiGPu37r/jggw+ZNuMHDt5VPI+GKL/DfNtrEJ9M1edRwuej+GSXdO0z00kI8sQn2gYnhwLksVWEw0NWD+7L4Ek58s/4kqkLt3AnKJnw03PpPuyT7LQfv/2BJRuO4/tqo6n/WjQm6aRFpBMbH0V4dCLRNzYx+efdRMWn0npMP22jYm5flErVG1NQ33iEubvhL6LF3LQcnRqX1kU+i3kaaWGZxCdFERKZQKzbXqYv2opvWAItR/elREoit/evZHeMIbbm0RybPpZeXTvSseN49krDo6CRApqRaY6FuSUmfidYcyGCIn0GUOXOfPp8s474KkP5aVw3yrv8v4evX42MtFSCfB+SaGJLvnzO2Frq+oepqYprk4bAzITUyFC8vR8Sn78UDSoWw0rfwhsbvngUUhGIXjcvEm5tT8lKlSiZVze5ychQyr3SugjJoti8H90lxqkItSqWEmepG28xNnoywUwjYlGjMcXUzJhcgdc46J5B/rq1ML+3n+VH3XGo1JKeTSphlz1h529GWr5McZ4ZYr4gaRaSpTENEUE3eLv0wKX9bFhHGu0w6VaKuEiRdrq+iDLFGkq5SVGcoFyGsZjomelLWixk/8qloIAyb0fEx/fblLIGueUYHfRF2tZFxKVs2yjmEAH3+Tr5V/4uXEJcSQHJL7+j/JaN9C8MRPAtl6apcnURf2dE4J2GtiLuvmqaY/7T24KcT5r0t5VzfyziS5n3deCoCL/bUEHOv6oj2rm4isgY0lxEiOR5LNuKgLB94Twn8BVBfjtSynsl+Fr2VVCKpzKPMYvwW/CjhFwi/AzOw9hvRAhPFmEkQilUP7agCCZlVNVazu/Offlt+d16UuSnrpB9pRzsGg+9346BZm3hSlN6EXpbSl+LvWLLzXegoojUqqK8osQ/z7orZpfyFnMMRn6tu+afLknRyxpseQ5O0j9rpP+amCIkAqVdVLxjLWmUlfmoCgXFjiNE4FlJmpgfJxE39jkGj7S2lHpkJed3W2zpJcqmvjQ1U0Ro/yjnvXMc9Cqjz/y2oPiOUA2JKVEEh8cR536EH5ZsxF16CU3f78FvPI7fWebP28yp4Diaf/4THzeQyvkCijb/gME9qmLk54UHduR3yo+t1ZMK6rprFZ62jlRs1YHmepFmZGwh5VjXzmrkv4wMY8xMbTALv8Luiz5Ytn6HZn6r6PbBLG7k78eyzwZSr/irCzyFl4s833u4xZjglLcStSo56yN1XPq+I2OWHMFX05SFp91wu7iVjzqUIerWTn49eJ/MTF8OrFjF44xCzNgp6RfWM6BEcUxMpLXTXdMT4u6zddlGTt21YODXn9HM2YiSpatIqU0g5qEf2XNDvTy4nJ5Ohs9Fbll0Y82pw/w4ogUOUTe56R5IfAqc/7YnM464kqvERHa4uXFh1VjyG0cRE5dCldIlpWFP49B3g/j5YRINPt+j/ZTS1i+bkT/xDsuO35MSL6JEfueBaHFH+wIoA3m3f/2SGTs2c73uEm3+c7uX0KtUKBeu38Ir1JNzW9ax/6InA1bIdd44zcKR7bGNS0WTY5L1fxHrgh2ZNLsn1nf383XvRtTuOo5fj2l4/9czLB1QRJkL/TT3NjJw0loepaZTd+JsRlbTT0Z9BkObtkxZOhhHjzPMGdSUWh2GsXBvPD3m7GP5sLKYpKbgfvUE4RFB3Dp3gG2H9rFvnxKWMqLpVKRdxLJgUeo3qkHgik9o23kU+xyGsrn9ddoNmk903clsmPQOZV668uOvRflQvoWltLLxvpzZ/BNffPwxH0v4esNNrdcyLiQFNdQLH/cE8uSzJ29ui+zKHRQoblREoJm9tTIX+ykyM925eT4Kc+nI5XNyyF4MExzspRWAuQrYYhjlweM7cdg45MHexkqZ960lwN9dvIshJo62OBUsRvlCeXi8fRFfz9mIV6k+DCp2h5+338SuWicGNK9I3rdJkYhx6tSHPiKU4s6JYxwLDb6Hq9LYTPlKBIIICWXBl7mijwNh6IdQfqA41+Ew7oDEya1wsJcyrj3Y0ySFwryfdPnLj4IZF8XOjeDcF+KY9UUqRm7JGHHI2jxjYJlsl+woYmio/CsVI19FaOMkDn02VPpS+rcikPrJvqMPQss2co7NIM/b2L7ILf5wgogFObdLv4owHQmjNotAkOZ87hC5frFZVvOviIsAES+JYsQyInidXzJgfuWGlEmxa9ny4Kg/QEKSlG2JU4ZNHMQ2ASI0fKSjnyrN+FpX2Cd2V8LMBWJHSVMGmsp0EgEvambCp2L/syKWa8l9OSn2T4BjIvDaFNEe+u1AKuNHE6GG/HtBbFlFytKYreAiZWHuYLFtHhF/Ip79RGTFyjWvz3HNU6Qs7wmQzoL+UC8jQAThaOmI5BLhN7CFlPEcGkLpCPlL+U8Q+xaXe1QoR5NYtrMIZBHe48WWYy9IB0ZseUKE5gox9GkpA63fJltmYdmKaetGkt/vMgvfb07NtoOYtz2CjtO2snRU9Wfax0AOrVzOvgMPSCo+hM/HV/nN08xnSZNOd6CvB4n2pShXoTRO2aL4AjtXBGBpnZvS5Upk/46P523SlJUtlYtTxCYPNdu3lRv4A9079WdlYlNmtwuh+8CpXC07mUMzBlKt0PNanJfzUpHnsWcTlzHFKndZChfI2We9xI457oRrzGk1ZS7DG5ajXJ3mtGlUBhfbFOITldkRqSTEJRH+2JX1y37C17En8w8vYES9Ypg+I/K8rx5h76lDhDTuzfjmJbCQs7IsVZ7ymfFER/gQqkwIEAK83ImTlsEkszcLd3xMozIlKSiOywgX8jlYY2J8ni2zvEkTZTZk/iy6lCtH3ZbNaViiGFbI8UpZkpl+hD2Lg4gPdmPT5O5Ur16dvrNOESg9j+4tGpGaksjFU9tJLV6IUjUrUDDXXU6sfUBgjIjLbR9o8zfv8QFbxbdWLVWcAk52JEpro5Gu67ZJrdif3JBB02czZ3pXCr1cQv/r0aQbEel/B7/UBMJ8H/PQJ5TkVGMcipb+zcrZ8LO/0K7veA5e80PTfzOHPq2N9Ys0gcaCaJ/reKUlyfE9cPcOJiHZCPtCJXG2ykVK0glObk8mb/kWzD7wmOikJJLOfEchB0OCHx/jnq8UfGNnWo9fxDm/x9Kj9yRqkgkt3p9DWLsFrK97hXYudpibm1O+33dc9896DvH3YWhuS5U2Q2hVKpX4qDACAwIIkB6gRVyaaLxcFLK3IykilLBUW4oXLoydTZYCCCPIT7ypiDwLR7vfzC/VhPrgm2RCHpuiFMtuQGIICVDKtNipkCO5RSwHp1hRyKWwdHyyhlvC8fdOFUdkjGm+vNgau9BwwARmzJ/NrB8X8GuTUKb8ehab2p1paXSBKcOHMGDAAD5be4nY5OcM5f8NpItj94uTq02W/qO/OMwI3eiQs4grO3GsecvAZHFkVcXp+Uj6PW/wFNFnI/s4iqkKSR/keVVcWax+74Eu/z3ZT7sqVwTFWnGWWUU6VMTNvUf6POKME8WZRoqzPRwu91rSDeX2fTIL3NaC6zpxESI6u4mDb9ZSnL0IwooiCM1bQX1lBPAtI1mE1125xRlip/t+Is7iladBIlzFjqY5DKaItIvX5Q+Jd3aQf57t/Gch+3uJD1DmzXWt8UQkJiSKG1ZEnuybX45/8bQysi02EjEZckREnYjLmeIzY0XUKTZW5q+byH3bJkL5oYgmDxHZ5mL/JXL8Qz3hx3E6m+btBV/KvXgbSJZyckfqYbqUKcWWIYot5RqcxWYmYssDcp3Kyutuo6WmK9cs5WFcA4gW8XVHypsyIvwyHu2A0tPEjlKuu74Lw0SMm+S4D9Lf5vQV+UPs6yj1Im+O+6fYcrt0eBRbek6RuuABy+WeHhP7zZSOi2JL+z7wtbL/W0NuYr2u4ZGeQnSgJ+5egcQlGZK3QHGcrZ8el/c5tYOlO5QFp8X46LtJ1Mvze51UDfGx7lw6dUd6NQ645HfCJsteXrdwjTbG3q4GDWq46CND8X4YLcJQg0GN8pQwtKb6O9M5HuyNmzQOoTPK8vWsRVyrM48Hw4PoUTCP1ieVaD+W/W7KEO+rkeOWPUsG92+eJVNxDqIyXXLc+Iyzx1iVlIqxUUPatyiqHf4mIxw/j0ipUEbiTxRjlGD0L7Np4mhPwOlVtC1RjYnrL2mHhJ+gISP6Hqf2HeLinUw0R76hvIuVdvjSseHXuBFLZLQ7IWGKUwji7OEr4sBTsRr1Hs2M5dTjY/EPCSTIsACFCthgdOEQy1IzMDPrR9OGRtIYaAi9fxtXHy/izMpStpgJKfu3sSkzFyaWtjg45CVPnjzkdejJqntBrHjHSnqXj/G8l4ljHhuKODuiuXmFXWFhxBtbSSG31+XPW4lek3aydcXHVMvnTO8Z39KlWFGsMiL5pK4DDXsu5n6mwW8GLP9LpCdcZ3J9J/ouS6bb2E14ajzZNKYzRYwf8HX9D9ivfbQu918E4J2d0+k3bAwnHqfTdOoxkpd3x9jw+dZLT7zN17VNaDsnnJZ9V+Ku8WPvV30pa+rBDx0+YldsCulej3mUaUXh/DWoWtFFyoOZlFU5nnJIk8qIfhcMtMvhTaWlTL28kFrDlpNr4BZ8PovjsyFbKfnVfs7t/IpC1/ZyQDxx4u80ln8F1vkrMPCrDWzYoIT1rO5fmwg5f0PzCtQsbUN8ZIRIOmtsrK0w0z+hzZRu+mVPA+ys81Cx+DMTo4TMoEC8RXqYmTnKfjqba8If4PooiUyNKU2rliU5PJxg6Xta57bFQj/8mhnkynkRKbnNrahRtrjWtLkMDTGSdjL1zjaG/XIe5w5jGVU+lL17A6k+ZAqfD61HxsUzXI/7e+cxaB8l3oJ+n8E6d5g+Q4TAKXFGBaUZk1P78nO4pjQ5clGVW8N1EVcaSVfCjfYiGKTpKSV5q0h4Hk4lYOlC/T47YaDkM5DjLd8I0r/QUrI+nFivz7MFmojdIkRkbj6qnbOuRbGlMn01QQRiyUXQvjcMF429WATIRzNFmAyCB+LU97/KcM1fQKb0JbbIddf6UaqZiIIzcm1+y6GLJZzcI2LquHQNctSjVBEEHl4iWGygYI7Ro98g/sxDxI3iO4rrHyhppP0IELF7UcRbveJyP0SUP0qR9kHS3q2r7dNgKvbTOjj5XyF7OSe9D1cesxuKAF0qInC+iKGtw+X8loqYkfvkth+mlRShslf+/hv7IootNy2AmnPAQsTUWbGl9xLoJLY8LmVq6UkpL2FSFiWf4n87iPhVrlm5Ru01S7kpJuJX65ufQ7J0cHbOF7v9pMyLhq8+kWNKWX+22VVeBfRQ7KyMlBZVJpo9g9aWMbBQyvZCuU87xZaHpAycLSJCX2w4pRgc3Sfn+TfaMouMpLt8W8+Uht/60aDrItw0QRz5/n0qm3nz03uT2R6kLJdQ0JAWcIWNK1ez082YamMnM6ZhERTJ8XI0JMeJfnDT4JI3DwVEX2Tz6D5XMBKRVoL8zjojZwZc4/DlMBJSzBnzXlttG2qQywgTE0My7m7h3Q9/xrv+TGIXmPFB4xkYDtvE5TOraBB2hkPnbj5Vl17GS077MXevSgYRbHlLFtFOJMwiIiKYzMwMOaEC2CvjlxnJhF25yKE7Dwi0q0/PFkUIvnuehDITOeF+haUft8PW9BaHTl4lOFQZ5dMjLeq9MztZufEshsUrUrtBAxroQ93albTvhAqPjiEgVLq3aQE8updIWpoVgzs1kZ2VVbCh+Pv4YFa2CEUd7YgLC9KOqGk0SaSkZpIU9ZjTx47zyDMCy44NaWhpho+XtOomeanTfxGuymiINqxnQJl82h50Wrw7jx4YksdGlLijLeFhwSQnSctfbCTHs/NfZc2MLhSSJiXSxw1Po1asd/fk3qax5LeM4KHnIS5c0w8//kd5sHAYsx9YU+X971k6/z2Kyn8dRr9L3TKOYucAgkM0pCYGcHLFVD4YPZObqRUYNm8Pmz9sJo3zC1om4fHKD5l6w4giPb9n/dpBlKIAzfu/Q5OaBTEVKRIcktWaZJCRkUSa0uqnRXPt6i25jylYt65N9mvYMhIIurGV8TP3kbvjdzye1ZaQ3Zu45lyEzp0bk1t2Tk+PJDIqWY6l3+etIJWYoAccOHSe5BRD8nXoQq3sJ9vKdWdoF5Eo3f87Jy7gn8sMh/z1KaGfg/NbpM6IV0lXrlHqpNfNW3gkJGLm0J4apXQ5pEkiQ+p8pmLe9Djun72Ct0EubJ2bUUYrmgXlnYQPTvDztvsU6TCOmR2KEep2m5gCBakgddQoTZm3F0Osdvnd30eaOLiTh2GPOMgPJsCEetqBCsaJo1PKhlJmokRUPMvju/DDdjB3gvrSBFV5ZjRaEY+hgWS/qkMhVRoVRZgoI4QaERTR0vz5B0u+HDo3RRxzWWWqj/yuMgcre9xYtt2lDW65WJz7QBFQTUGaWIwrQd2ikq7MDZTfDH5LmppQsc8yOd8gKQ+nRcA2lLh8LtD3XbSPuWLkmrPeBqGQLAJNmeulzPNSRvleBWXupEKS+OOTInaDRPTWkjKqzFbIQvsgSewSIm7job+IHxEcRUVIih7RoswZ3HEAVkvaz0OhlRxzn9i9u5xnIdlPmXOZLCH2b+yLhNwW0XVN/pVzPycCqoHE5Zcy0qebzpbRUoaVxS1ZJCllQaqV8l5F7xARhiJUS4htFJ/2LKFy3Qu+gwEiwipIWZrxNXxTS5/4DOl+InblXzvxxcr7BJ8lVey2VWy5Xn534RBoJrbfK/ZVFh7ltGXc3/8wBI+1nzP1ahqOXb5n244RlCMfDbp3pXmj4pgTQkiYrpHPSI3k3P7F4l9uk7d6fz4e1BIXu98bxROkAUj2eIS7iDmHvI442os6fwqNtJ8puvsmbejdEye4GBSCSaGR9JS6rUXSI9yPMG3OJsLLjeb8zJ5kHNzMXnMH3hvQkTwZ0k6nxRATE6+bG/wKvFjkJTzm5l0NhhkppDw4zZo1a7Th6HVvLEpVo4SRMempF9m2UOJX/syUGfM5dCGRKoMG061CFKvea8wHsyRt1zEex5pQwDIvBfM7YJH9NmUNiaF3OLhyM9eoxciZ6zh69ixn9eHY/jX0r6gMO0dLoxgmGs8ft0QReZK3gnYyZwqhAW7cvxFEsYqlKZXPgQIlyuKQKxfJiefZumgVP82YwZyVB/BKhorFi2BibIxV/iLkSUnA//y+7GtSwmn3KK1jTHv4QAq1FbbWpZQRV8zs7MlrakYu97OszpF/z4nLBMWHcOyHsYz/fC6rfl3DDk9zKuYxk30Lks9BP5TyHyUuSloa8VIxwa7s09ts3o+LOeMbSMEGXanlnMHN3V8ycdT3nA7KQ9m67Sll5MGBbbq8Jx+Jl1VWdSorM9ds56xbgPaRVlyM8iY7KTtRtzigP+78eUs4+sATx9rtqF3ICENrZ5xtEwn2OsvO1ZJn6Uy++OkYkcblGD6qpVRt5dQS8L22i6mzthBWZTAbP+2Ipakh7m43MDUujoN5MO4PHhFhWZnKxey1owJ/J7E+N7LrxtmzR9i8eAV7rsfhXKkV/RqLNDEywszKCmui8LnvyoVTku/IFtYc9sU0XykatKuGU0ocPg+U41zDIzxB+yjHwC4PDqIWosPucumE7HNiL9sO3yYaJ5oMaEpRqU8m1tbYEkuAxw0unJQ8x7az/rAHuWyL06hbbbQPH0QwB7qdZt2uW5jWfZfPOpQRsZlOWGgIpqZ5sJRG1Ns3igzb0hSzz3K3fw+KUNWuBJTr95A+39YjsEbCzDUiqqR5KivtTjG539dv6OKzwvAPxJmFiuCSBrlfFdlfRMBZETVK2h0RHdL+snEZjFn7ZJ/Fq+EnET9K29K0FziLwFuwFD7f8iTPL7LPIm/ILU60SSvQjrdKA+56Fob+qpu3t6OL7pwD5PftxHnnlt86/VicuYiAWr83UegvIlkZSVNEnNj3zAndtS3fD78qj1Gl0lWRc7WRtNNndGmb5frkskmOFjuKYDvvK38r+j9Cl779glyvItjkeh3NtP9wRMS59rg7xG4XoUxtuR8iUPJKc6uMCCojUdo8h8Tukmf3QxGbkl5VhLm2Css927ZNxPpNGCV27V9eZ9Mk8RGF8sr5h8EpEZ9FpEoVfkbE/5UottR2UBV7HX9iy9ViuzSxZVWxpbJws6Bcs1K2DinXfBB+lGs+JSKulajCcpJmkGVLsZViyzi5vkULpazLcZSFiq07gKmnLs/WK+CldFAk3wWx/VqJ2yD30UOJEuF2+bLcV8mbkNXhFVtuFVvOvSNlXmzZp5x0YKTZV85dsaXynrwzIv6KFpPtrElofyPxseHajlhK3F0O6n3Hzz8t5dDtB+Sp0YpaRcylTcgk7OYRfvp5FXelrerRryfNyrpkT7NQKnnYvZOy7xaOXXlEjCLYEn04tXWTxK1ly64L+GBKUmgAZ/ft4MLDUN1CU5cCFBP1Ehl8ii1L5LeX/ci0Bbt4HF+QPrMGoX2dfmYq4Q+OMveHFbhat+Hnz/tQ0tGCB25XyJWrjPi0GPwf3cYroyTlShXG5hUlhuHEiRNFx4sB4uOl8cukQAH96pEH+/loyREiU5PwvHKIXbt2SThJfKF6NG3TgIpmUdw6eIh9hyV+71GuxdjSovt4pn/YjTLORiRK67l09g+s3bWH4xdDcK47mI8/7klV6XIplU0jxrqzdyqTZ16mcMf+jB7egeI5XrWtDMf7XFnLvmtGlKnRkJJcZMWOkwQU6sXsj5qIok2Q89rLurV3yd+qO11a1sQ+T24M7hxm3+17XD10Ao9IGwqXsCTCP4XaPUfQoVoB8jo7k/HgHNvPHuO49pqUcAeHtu/QtEQe3NZ/xJyrBlTrNIiBbUpia2NHnhhPDlw9wfEt2/X5T+CXUYAGbWphF+XD9l/ms3jjZnbvP0eUVRvGTPmQrg0Kaxult52ZM2cyefJk/dabI7d1XsLdz3Fs3z69zXZxwtuO1r368uHXH9IwbzQbJvZjvfYlmbF43znPwez7sQuDxp/QIV8Q234czdAvDmFcrg4NqhfFUe5HvOdFTuzfn533+EMj6nXuw4dTxtO8oDVG1nkwTb7PmZ2nOXRM8hw4T3zJ1gwf9yWf9qqIeUYyATd2MfPHbYSV6MbMsV0poXwBQzA2CuTwuosERD7mxI0ASnYbyrBWVbB9zrsIjh07Jk4t/Umd+T/idexnflwr9ezaNQl38DZypmHDlnTq1YFytnJuhoaYWpiQGeyL2w1Xrl6XfLe9MK3Yik5tO9CkkiPINR3avoYNex5hV7kSpZysMLKxwTI+lMc3b+J6U/a56U6CfVmatO5KlwZFMJXjGueWTk54gHSoXLl2Q/Lc8sCgVEM6tO9Kq+r5MJa6GOAmderoA8zLN6Vf8wpYmBhiYKAhPTGE+9IxjIjwxjVIQ9WWrWhQzAGj5zxHunTpEp1qBJLvOSMGbxLlp5VG2+MB7DsPu0RsKOG8CKsJIsSGdYUS0sdYKALt4w1P0r1KwQxl3pKEclK5k3zgk8VSh8SxVhRnWUOcbqQ4OWXy+fwDun0O3RcnVxNGNoOP5LhW0uCHi7LZKg55qThRJc8REWu1RNyNawEDRUBayXlcEif8mRyjajs5jza6c5ZbQYSIxAu3pW2U394k4mT8IOjyghHaRbvhfTkv47+og6LM0skQkXDlGmw5pbu2/SKmNAXl2vvDO1XBQRx/n29E6Mq1H32k2y9SEVYiQixLQ30RBMkinOtOk+PINTZpK2JL7Kp8iCZYbLlfxMc2Oe4xEW9lxKbKnMlmIsiUx4aOku+WpJ8Qcb5L7qtrJDRoLXnEBpVE5BkmiOAU0TxTjvPhEBikf7WHqThLV8l/T8TmYzn3Q3JvZ/SGyiKSnkUZ3dsh92aQnNf/E1O5HsWWl8UWOW2Zq5DOlt2kk6G8tzafXPNVST8pZUL0BfdEYLWSc5vcXsqwHcSIMKs7Xa7PT2fLFDnGQrH9A7GFwkU5rnJsJVwTQSjNAmVF8A6fJYJRROU+ZahViIkSwSZCPJfcywZlpX2XDsfKlfC93MOJg5+8B0+ZJnJNjvVAzv2hnPtxOcfpUqcqPTuoJURLHdvjWlQ7V/evwCK3HUm+Vzi5/4lPOno/napte/PhV+NoXSwvBhn3WTf6A+acS6V0q/6MH9uNSkrh05MpavfckhG8O2ELcXbladi0Inbe23ivxxh+WS/C76b0EETMRfjdld+5h3XtRtSrUADzfM7kS/TjysGD7Dkov73/NMF5qtN71BdM7lcbW5NcxDw+wuwZS7hm3pSvPxlA7aK64WlLqygOLztNYFIQFy/ewKhhf8Z1b4SL/g0LOXF1ddV+hUl5GprFiz9rFnJTlPxtrfJ9Qm6K16xLtVLOmBsGcWHNUe3ydy12hahdqyals94pFveA/TuvKJ0ywYbiVWpQrVL+7BWVmswMcbQHOeGWSqFy1alZo/BTK1s06cn4XD/KmQcZFKtcg6KW3uJgPIlxbkB/5b1fmSmEelzn3MUA8lSqSY0KhbWfY4kTJbzzinQf5JdsjRI4vWcOCzeb8+mh1XzSqozEZhLz6By7Lyl9yCxcqN2xHqWki+x9fg1nA2woWq0RDZVaohB+j+0nbpKQ9f0hOdMCpatRq3ZRKez+XDhyCY+YRDQYYm1fmUbtKvB/9lNvjP/nZ83Cbh/g4M3sb0jIjxWjUeNqFFaGIjKjuXFgD3elIX4e5aWCVbGJxt31FNc8jSlXvxYViztoX+MTc+8gu6+JZ8gid0HqNKghQs1KPzSdSXzYAy4evKa8skmLbZkGtJTur7kysULpMXld56xbAqVq1H7qNSnpKd6c23xGN3cqTxHq1qouvannd0P/ys+aKSN5t3xzPEO0LUCVkgWxMstZ0VOJDvDB0zNY+SCCFuuiNahcQFfrMhIj8fZ8TGCUOUUrl8TFWsSblNrUxGAeuj7WvvBUwSJfScoXccLMOEuIpRMX6ouHewDSoddiVagyVQrrW+7MZMKV1wZEG1GiRGHyWmaN1CmfDwrk0S0v3Vxc2/xUKlEIG/Pnqw7lvVF/1WfNlFen3HOHG8qAcxZyOd3qKK2cXLE489uSfjdHMUPElDLyk0WKXNR5cYL+Un0aNYEictlpcly3u7rXfWRRpBw0lH5AljUTZT9XERpeWcYUylQXoZc1J0aamfty3FvisNuK88zZYw8LFPEjx9e2qw7wbkW5Xy8QccpXDP7qz5olib2O3tM9ltYiwrRAYRFvJUS4KNsxIpJEhMU/51FTxcpQQcRYigiSHWIfK7kfjeV+ZLWl913hply4MniifFqulNi1puTPybWTunlqCsrn6aqIICmdNZVBhMnhc/Lbcj7vZE9D0HFXxNAtZTRWbpKduJeOLyiDf+VnzRRbHhZbxuawZcEiujmIOW/pRRFter2MueiCmmWkzOmrZrzeltYiWBtJM5WplB8RyOHPsb+Nvewr9nKR8rfvlu6dec9SRmxeWcqyqdjykIi5xKJSZ0rqE/XcETF4W+pEhjS1eSS9wwts+Xd81izuwRHRB/LDWVjmp0bdGpR2sdE+2s7M8OPc+pN4i48vWFZ0Sc0i2vYgC016Cr43jnD6fgZFK9WgepUCWIg+2Hb8Jok55yJocaBS0zqUL2in7VSmJXtxfsvZ7Hm51kWr0ah6WfJYKL+sISHoJscvBOJUrX62wNMRyPk1x7Qjqlg5UbFGXapmvXPsGZ73WbPf/XbtP4pbq2gxYTUpygt8hIykKHzEqTm1msai2WOoKc7uJZMQ/5P8379d+y/mb/l27b+Yv1Lk/Rf4O0Tev52/5du1/1L+tm/X/ot5rW/X/pMIuHeK8+fOcu7cOW246BpMqa7f8suc0VR3UQWeioqKioqKyn+Hf5Xuyd9rNUmpGehW2CohnJMrJlLXxQIjVeGpqKioqKio/IfIlZCQoF10oTx2Ul69kJKSoob/UFBRUVFRUVH5d/CsjjPYv3+/RllVm5iYiJ2dHaVLv+B7oSr/SipUqKDOyXtN1Dl5bxZ1Tt6bRZ2T9+ZR5+S9OdQ5eW8eZU6et7c3I0eO1Mf82xZeqPxh1IUXr48q8t4sqsh7s6gi782jirw3hyry3jz/+oUXKioqKioqKioqOlSRp6KioqKioqLyL0QVeSoqKioqKioq/0JUkfe348/yzvmYdFK/mQPXnztQ7IO1+q03QMBFvvliKj+feESyPkpFRUVFRUXl34kq8l6BoD0fUrjpN9zL+jBzgjfbvn6H9oO+41qg8vVhHZdnNqLG6B2E6rdfDQ3pyUnoP9LxFBnpKSSlPvuplD+BJlO7uCZd+UL7f5GMJK7Oao6jszP5HO2p3nE4e+6nIlYh4fZSWrkUwDlfPkpXrcf8c/FiqxRiLi6jTYMK5JN9nPM24ecbEq8/nMqLyCApJoa7O6cxcsJnbFe+F6UQcIm50yczatQobRg5YgSDB47jx7WX9Z8/VHkR00aAdSdw7ibhY9jqrou/txMcJS5fF2j0uXQMn/O5qv80GvC9Am1H6Wzn2A7GnYM0iU/yg0+ng0NXSRPbfi75lI/J3zukt7M+2Ms+Rq3hyBtsiv+ViA87J+WxnNisznrd9p0Dv7Wlodjy+FOfS1X5Lel47/ySupWK4iy+p1DBkRxOUCp3JikJMTzeO5Om5fJSc8opXfaXoIq8V8C5bhtaBB5lyw3d+FdaTBSBYYGcvfeYR74BSlkWonG74UOT9g1wlJj4MG/uXL3AhQtKeKj/LmgmidFB+Ny5j5vbLYl3IyghRWmHdGSkEOHzEDePYBJ/I/o0pMSH8fB61jFl3/isfTUkRfpwQxt/gbuesn+WEkkO4pY2/jJ33P2J/y8rlNDjrPQdwe2gILxvHqVX3gj27jpGUOwlvuy3BLsZ8re/F1vH12bvj99w+uIRJsw4TJXx63nsF0TgvroseXcKl1VH+jsEcPKXBVzJ04ZmLvoohfx1mPDFTBYuXKgNP079kJa1HSlcsShZn21VeT4WVvDlLOlw7pDwA3TXv+nqlPQob0icx0oRMvawUtr85/QX/7skwXmx0aefgJ/Y6fp42PMTXJBexZrd8NgZrmwSm86D3dPgsAi5cm30dlbCVljXA6q+A01Vb/lS4h7BUl+oWRBMFVsZQkURddm23AJr34UqEprqdlF5IQHcDK3N0gM3CBB/9VO3PXzx/XnSREnc2P4zS64a0bJSEexeYeW8WmxfBYeavNMqjs2HHshGOsEBHkQmW9LCMo2Hbt5EK8IpaBdbj9ejcZ28xAbfYfPS7/j+h9ksWrSI2R99xaz1lwklGW9pUaa+M5LJs+YzZ9E+7oTFi/QTMtOJuH2Yn2b9wMqjbkQ+IyTSkgI5sWkO06bP1B5zzpfTmbnkEF4p6WSk+nJm4wZWSvz8byfx0Xe/cs0/QY6bwIOtnzL2I915LP51Fzfcc3w5/b+GcwcWLexOPvnTLLc1+fM7YZicRNy1qxw3bMjgbkWky26CU61G1LXxxNs3hjTzfBTNb42J8hH4Og1plHpL4rVHU3khhWj32Rf0qZ71ZfjnoMkk8N5xAjU1qFvaUR+p8iLSpY25fkUEx1E44Q4x+lGlUcNFO8u/yuB8RgKYyL/qK85zYAG9OkBjpWrLZoFikFd6xjFiK9F/OIkwtlUcpcS3kQz3/JSdnhDjAxsewgeNRLOo3vKFpMXDrlsikMuJyJMe2/NMpdhyndhyQmMwMNBHqryAwnQZ3oGKBWzFlkEkRjpgnakhUbrDdfp/zg9TB1DG6dXejaQW21fCjnrNavNo3xl8MhIJDwkkza4bnVoZ4e/nRWx8BlFnjnK5SiOqWMfjfvII57xdGDL7V9auXcvKX6pyvP93XNQ+tUoULW5Ok/c+49e1k2hVJK/S4SEl4Dy/zt9BfOVejOvfnALmSt4nxDw6xfbNQTSZskJ7zF8XdyR8xSZO+CUpA7gYuXRgpsSvXvAF5RPCeOAbSGqMK/O/vEfbX1bKPouYNKQpThrVBShjHTEhnjwOTaRgxTIYJUWQ7myHYy6l5cmFkbE1hqbJpNuWoHHhVM5umMu0qVOZNu0cIY7ehOuGZVX+BJrMIG6fd8e+Zi3yP1PWVX5L7WZQSsTJ3buwYhvsf4xuXm0wTF0jQeJuSmveo7JW16i8gCun5X9VoJr09KoWlnb1DsxQ7CfBxxICn6nbirCOLgiNREmrzvIFZMD963BDVHPTqmD/Au3heknsLWK7sYuIPH2cyksIdmXpgtlMnfopi3xrMfa9Gtjok/4Iarl9RWzrNqbRtcXsvZmIt48XSWVr075JDeKjgvGL9eX00Us06t+FgsmxBDwKJpdjRYoXstbtW7U9HYtfxF0aZgWHkkUoX64EuXWbWo7+/AlrXQ1p3qUZhZ7TSie438RTWqfalXWjHrlL1qVpGX8ee6RjlKswedO28sGgQYz88hfOXPQmJjmNDI/L7ParRp2qtrKHOYVKlKdURWft/v9lUmJDObB5KV6OdejctORT90F59K3RZJChjJTYleTdEQPp0bCa3MtCFCpojbH6qPaNEHPnEHc0Nahf5iWjfSrZNOkE3wyCae+L4BAxcuEahCkqzxgKSZNQugCUywtX3SBct4vKM7ifhXE3YNJAKCBCpGZDeF/Ec3mxn2JDs2eecyeGwBE/qFdOhIuqnF9IpHQ0Tt8T7VwJKtnrI58hUfIc8heBVwHyqJ26V8MkN/lc8lOoUFPaNTHj0s4zvM5DJFXkvSr52jOo/SPOXfQgJtRDxFIZHCrVolKQD7fO72P9/ir06SQCytAQU3OLZ4RDPNFhjlg/HfkUlXpMpW/jKHbuvMTzvj9hmNsaRao9IUkEpjVWlgYknJ3HJ4tjaSAib1CfTtQs5oSJkiW3FQ7avCpZaDSZHJ43gE3B9Rg28j3K5DUhj70jxr7hBGYqMxw1IvASyKWxII+t2Lx4PTr1GMjAgQMZUDaWu/HNkFuv8qfw5sSayxRs1pEiVvoolVfCWESduQRl9F87GiLCbmAbGNISGopevnIdgpTnkCpP8eA0jD4EY8ZCR+X5tmAhDWrjejr7DSwNt+JF0OWo27ddRUiLh2wkcZaKwVWeS3gYHD0Ks5dCm3HSGbkMN/ZA24VkL0K8eVXEoJTbRmJnC9WWr0ae0nR6p5fW9wysb8HVHYd59BqzrVSR98rY0rXfexze9D3nbzSgTlXpTlsUoFwRL06u2sD+Zt3ppAxKmNlRpGJefB/u5vTVIO2e/psXs6JUb5qV0G4+l4LVmvPe4G6kHJrGgkMe+tgn5C5fC6dc21i1Q7esLuzkbjZbVKFJWVMyIjzxjLanWqNGFLFIIjjsIQlKpuKlqGmwkVWbpQuVHMSx7b+ydc9d7f7/TfxZ3q0IX9zvwLfTR1CrgK12no5JtTq0NzzBkTOpkJZC4JlTXExqTPnS0iplc5HJHRdQfMJ4GqrC5E8ReeEA+8OqUaOWjdb+Ki/n9HLYKI5UIdgbToWASzHxAVLJh6zWxadL0Q0IhARTESRmujgVHRdEcAzZDcMGQ49S0kTr43OycBFYdYAu+o64dhRPhIlJYSgmPWX18eKLKVoOViyGA9Ng/RcipCtDueYS10fbByFR3OCha2L3IpJXIlRbvgJRV/huyT68gqTnIQTfuU6QsSO2r/G8VhV5fwCLLr1pf8cVzzJlyK/1/47UbloDj8fu9H23HdqpCAbmlG3TixE1DPm+QRFMTU0pPq8YNy5PopT0YAxyGWJkZIh2+pcWAwyle25kaCRCrxPj+1Xj9vw57HOLJZfEmRjpbpFtoUaMm9SJm70qaY9ZYKwHk38cR5285li2/56JpaZRR+Ibz9yHqV0dCsoPGBg2Y7n7TB72L46pTV3mXXbkncHNcfyvzno9s4QxB0Jw3/Ex1Z1sMRd7mTYcwU63Iny77yseDyyIaW4Hui9NYeK8MZSPc2V2n8Y4KvlMm3B5yk12jS2nGyVVeQnurH1/CO+PmsreO/7s/vEDxn+/hpsByvNFD45tcaNov25UUhXeK9FYnObA3mDaEgp/Dnb1YJQEC3GYDR7r4nN3g/kBMGGgiBLViz4hGDZdgWt3oN8IsZPYyrQTtFwPBzdJP1jZlrCyKOwX22UJwEfSz74XJ/mqQj7VS74UY2kQHUQIF9AHB0uxs7V0RESQKIN2yjQl90RoJbZ0VG35atgVp1LAYpqVz6v1981/MOfrHV9S3TCYw98NpZJpQXotduX0N60xNTOj99oXP8g1CAwM1L6FIygoSPsONfVj6/8trK2tiY193gNild/j008/JTk5Wa0zb4i5c+eybMRVKhfXR6j8KSoOgsuLRQy+2iI8lVfAPwz6TIfT8/URKq+NtwjwIUubcfz4cX2Myp9lyZIlREdHM2nSJH2MOpKnoqKioqKiovKvRBV5KioqKioqKir/QgxOnjypEYiLiyN37tyUU95mqPKfoVSpUurj2tdEfVz7ZlEf175Z1Me1bx71ce2bQ31c++ZRHtf6+/szevRofYyIvJs3b2pFXmRkJMbGxlSpUkWfpPJfIH/+/KrIe01UkfdmUUXem0UVeW8eVeS9OVSR9+ZRRF5oaCjjx4/Xx6gLL/7zqAsvXh9V5L1ZVJH3ZlFF3ptHFXlvDlXkvXnUhRcqKioqKioqKv8RVJGnoqKioqKiovIvRBV5/3qSCXpwA/2Ls/8RXLlyhUuXLj0VwsL0r/xX+UN4eHjw+PFjAgIC9DEqf4Ybj/R/qLwRYhLAS/dhIJU3hE8IRMbpN1Rem+Dg4N/4IVdXV33qPwdV5L1VZBAX4s7p3RvYsCErnCdQn/p6+LP+w65svKff/AfQtGlTFixY8FS4f/++PlXlVblx4waHDh3ShqNHj2rFnsrrs/EEdP1Cv6Hyp4lPgu826ILKm+GhP4yaC6dv6iNUXpvNmzczZsyYp/zQihUr9Kn/HFSR91aRTrDbYZbO+5HdUksVYXNo4WdMPvDbb9n+21m/fv1ToVGjRvoUlVfh4sWLWlE3cuRIbUNVp04djh07pk9V+aMs3AV9p+k3VN4IX62Emev1Gyp/Go8AmLgQDlzSR6j8afr16/eUH1q4UAz8D0MVeW8h1sVq0ueDL5g2bRrfj8rPmoVniVASUiO5sW8xE4cMYYiEX455kZIh0jDFlwO/fMqanTv5Vpv2KWvPe5IoaU8R9ZgdSxaw/Og9YtL0cW8pyvUpYdmyZfoYlT/C2bNnqV+/PrlyqVX8TeCYB5Z9ot9QeSNUKCai5D39hsqfxtQEujaE1jX1ESp/mk2bNmX7otTUVH3sPwvVA7zVhHPzymOwtcKSFHw9XLl+15JWffvSrmQaa9bsxSMplYy0CM6tW8ryDdfI37EvDZy9WbnrEKExygfh9cT6cXDVQrbcSaVQYWfMlS9Hv8X0lWtUQlJSEr/++qs+VuVV6dmzJ3nz5tX+rbwi59SpU3Tq1Em7rfLHebcRDG6r31B5Iyj2VAXJm6OAg86mFYrqI1T+NDVq1Mj2RR07dtTH/rNQRd5bSPD5DQxtVYEiRaoyy/xjvOe3wwwTnIvXp8eo7rRs2pQuvbtR6q43j1J1Q3JWjvnpNOpjenVqSt93WmMUEo13Yoo2jfR47h5Zy/arNgz9aDhNS9ph8hbfeeUxtTIvTwlKD8rX15dt27bpU1VehUKFCmFqqntB2vfff0+vXr1wcXHRbquoqKiovJzBgwczY8aMbF+kPFWqWfOf1ytRRd5bSL76vVl+5C7eWycSsPoobnnMJdaAtKC7zB9WCRMjI0yLvcP6m96kaF9lLTfSyBgrW1tM5Y4am5hiqNGQji4xPjKC1T/O5l6GCdbWuTE20Ea/tShf4cjC0tJS+298/D9oefBbQmZmJgMHDmT69OnY2NjoY1VUVFRUfg/lM69KyELpOCufDPunoYq8t5mavfiu/QW+/PIqiYnhXNiwggs2X/EwPZ0E9w30KuvMqzx1ze1YmGk7ztCzxCPWbDpKcHK6PuXtRPkKRxbKN5UVcsap/D5RUVHaXug/cTWYioqKyt/NTz/9pA1ZKAvZihb95z0LV0XeW40T3T4YTOi3X3Mo1hhrRycs4u9w9vBhNu3YzaPIKP1Y3e9j5lySzp0bk3xpLev33yE+JVOf8vbRokULDss1KkERKUrF6tatmz5V5VVQHi0oCy/c3Ny4ffu2Nvj5+elTVVRUVFReRuHChbVzwrN8kfI92AsXLuhT/zmoIu+twhCb/JVo1LQRRfKY6KIqdeS7kYUxirOhfPve9Kgex+Xdu/FyasPoIV0pZWaEobE9VVt3p5y9bhfylKRD8+oUsFTmZNlQpX1fKjuaUrh2Jz54tzFm8VHEKcty31J2y/VlBVtbW+0ydpU/RpUqVfDy8uLatWvZwdvbW5+q8rr0baX/Q+WNUNARGlXWb6i8EepWgGLO+g2V16ZLly4UL1482xft2LFDn/LPwiAwMFA7GBQUFERaWpr6sfX/GMpjUGX1pcof59NPPyU5OVmtM2+IuXPnsmzEVSoX10eo/CkqDoLLi8FCt/5G5Q3gHwZ9psPp+foIldfGOxiGLG3G8ePH9TEqf5YlS5YQHR3NpEmT9DHqSJ6KioqKioqKyr8SVeSpqKioqKioqPwLMVi3bp0mIyOD9PR07WePDhw4oE9S+S+gPKpVV66+HsqjWgVDw7f8zdL/EFJSUjA3ycBQ7Xq+EZRvw1qaKy9fUnlTZGogKUXsaqaPUHlttLZMNcp+TZbKn0f5KseoUaMYOnSoPkadk/efx9zcnJUrV+q3VP4IGzdu1C4K6d69uz5G5c+grKCeMmUKlSurM/HfBBUrVuTy5ctYWFjoY1T+LMp70vr06cPp06f1MSqvi7IQTHnZvTon782hzslTUVFRUVFRUfmPoIo8FRUVFRUVFZV/IarIU1FRUVFRUVH5F6KKPBUVFRUVFRWVfyGqyMsi9Bgft29Lp25fcCpMH6eioqKioqKi8g/ld0Ve2OW5tC5WjGLFajFkxg68EvQJwv3FXSlWvQkjN7jpY/5PeB9nYp9mcg5tWHA9Sh8JSX7XmDOykcQ3YvKma0Sn6RNeB88rrDxxnLPn4zC008ep/HnSYrh/Yg1fjxvHuKzw4yEitIkZRHhdZMXUHGk5whcz5nE5QJvxxUQ+ZteK7/T7fM+xwGcKQaIPR1fNYVLWccePZ/qBx7q05EDObvqZz/Rpc44+82Ph99m0eAbjlh0lIuHPFK43SPwjNk4ZQA1tndSF8n3XEaRPVoi8tIJerapkp1eoXo9lN/WJL+BJXXpy3E+P6F4Rk0XMza2M7FIzO71EqTLMu6JPVIi6wnf92lJenz5kk78+Qc+D7fRqW4diE96izwNFy3UP7kAF/TkXK1mO1p/sIWc/L/TIdBrVKJt93XXb9WaHuz7xZURe4tuerSiXdewKNei1/Dk34sJM/bHL07bfd1zJauJCjzK+aS2KS1rpyrX48kCwPkHPjaXUrVaeslPO6CPeLuLuLKRd1rUroedULnhkXZyGi3M6PkmT0G/2AQLj9Mkv5DJfFC/+ZL+WA1l02lefpiM57iCjchy3WI8pnHkUqU+Van11Hm30aQ0GT+ecZw6nlpHKg3WjKdboHb494KGP/JvxXUuXnNdTbwBLTj7iSe3UEO65icE58wyYw/3geH368wnYOvJJfgmtBn/B2Wc+b313YZen8vT8ZhPZt1AIuTRHrw+K0XDoTC54JepThPRk3FaPoljjHsw65KmPfAvISOT+3m9omuO6irWZyvWoJH0GIcmP/XNGUidnnm5LeaZFexpNJgFnf6BVjn1afLoen6hUfQaFWG7tmfX0/ZywXZ8mJAVw+KfR1NWntZ91nKS0HN+ZD73Nwo9Fdz1Vl34H5RUqSnB1ddVcunRJ8yxeq3opr1jRhkLtJ2qOusfpUzw1s2qjscxfVjN5X5A+7v/FQ83Kfs00+eQcaky9oItKCdecWzxUU1Tiinb7QnPOM14X/5qc/aaixswIjdNHx/Ux/w3MzMw0GzZs+P+E1cs1U3pX15YdAwMDXdCXJaOyAzQLNqzUfPfxO5rSWWnaoEsHQ41DkWaaSYuec9zssFjzxYAWmkL6Y0JtzfiVq7PTf5k+RtOwuMTnPH6uXBrnrl9K+hLNl4NbaQrbV9MM+mKO5vMeRTSmRo01n2Ude+F0zXuNimsMyrbWfD57SfYxc4aOHTtqtmzZorfkX0CEu2bF+MZynTmuR7GXoammdL91mkDJ4nn0R03HCs+ki22cKzTSrLqlO8yzxAXc1Uxpk9NOun2U8LG+OvhfXKPpWyPHfdTnsS1YVrPgqpLDW7NlQhdN4TJDNfsfh2kOfWCpsXX6SKOvrRrNo32agS1Laww6fafxjUzSRz5N165dNTdv3tRv/QX4ntF82r3Kb+1pWUDT5vN9mnDJcnfdCE21gs+ky3WXbjVErlN3mOfheWS2pkP5nPaSYOWoaTL7mTY287zmIydbvb3zaOp0/kVzT5vgplnQvqbGtupkjVtqumZtH0tN+Ybfa3S3MFOTeXOlpkE5Z42B3PcXUaFCBU1CQoJ+668kU3N4nI32mp66/sbjNMfvK1bVaPYPk+vNkaa7fjTdfrqmSUjVZvkNmZfnaoo7W0u+HMdU9qs1ULPpqlL6Jc+RCfpjPXPsttM07sGKjzio6W1qp6k9epvG9dwKTc+qNTWfrL+sidLtrYndPkhD3mKaLotctTHP4ufnp2nUqJF+6y/g7DcaSzOjp69ZKYMlemnW3/DXpEmWlN1Dn75m7d8S3vlFE5uk5Pgtl39sqnG0euaYsk/twd9pXPXu/Oh4KZfZ6U/ytJ9xVBOmLVYHND3N8mrqjd2uuXZmiaZ7lVqayZuvaaK1e2dqIrcM1GBfQvPukuvamGfx8vLSNGvWTL/11+G/ts/T9tJfFzWmarRVOi5As2dKa23cs9fu0GGpxk97lN/iNruu7jjP7FPlk32axNQMuVGxmgs/dtHleeZeGY04KEeI19w9OE3TIF8DzacbXDVnFnXTFMv7jmZbjL69jPLUbJzUXEPV9zTLzvrq4p5h8eLFmlmzZum3dPzOSF4aD9zuYGRkpH2fmu+N21x/7Euiclpp7ty5bISdTX0a1RL5JaTGh+Hv44GHhy74RCjKWENqYjRBEu8bGo1cqzZvZkKo5PEmIDgWnc5NJSbIHy/ZTwqQNuYJJanbpgT2LoZc27qbO6JsA+8fYsEPKwku3pbhg3pRrajuhYppsYHZv68cPyhcjp8thJMIU87LN5yY2DB85e+AsBg5J38eu6WQKfnqlS8lJ5dGfITuOL4h0aSkP3s+Kq9CcoInZ05ex7hAVXpNns/69etZO+U97HKbgE8YEZhRsOo7TJF4JU0Jq5ZMoJGJEbnM7CjYogWVbfQHe5bMVAJun2PPwbNk5HfGxsoCiuUjfy6lSGtIifDgzK6tXA4qSIuBn/HLr/rfWLeOH7uXJTMmCh8vT8wqlaNUfkdyactlMGERGtIivDi0axP7IoryQZ/OlHex0v7k34omDZ9H59i38xwWDYex9XqwlNdMUg6OlZ5pJmn3fQmVbMbmtrSftJoH4Zna9MyDo7S7JyUnExKuGz99FgMjEyq0eZ99D/X7XP2Z8oV1w9mevrq+q5GZFc1GzsM1SJ/n+Cfa+NS0NAJCQkl//IAzDx9RoVdnqjjZki6VOiPDg6BAqUv3D/LhF99ywKo3l+YPo6DdW/AmWU08Ny4d48KZu1h1+obrvjHa6wpZ31uMlUKCZzDK2I+JlT19552WNkl33V6rJF2IjY8nMjpG+/fTZBItbdNP3y/gVGBNPtl0nagUvc1iQzg58cl7SDMSH7Gk/3AWpZrSpmEV7Rt2rSoURWlNU29eYX9QKO3H9KeUodzftHRSkv0JC0km8soa3pn4E161vyb4l7ftHY0p3FvYi3cWp1GowmD2BOivXQmn5tGsTF5tLkuHEvx4SR/vc4pJ3XXvRvQJCJLinGPkIovU68ycvIoQKX/On5/Q7hfpfpKJLaQsXbnHTY8AYpKPM6zncgxM89Hy56vaPD4n5tOlsrQ3By9wJiaehO3r2GtjT+9B3bDPzJA84YSFx5ESE433huHYDjtF+683s3NENf0P/41keLPsp3WkpRpRdup57fWk+55nSu+qYqhQguOSSE86QL/OyzHKW5Y+q29p8zza/RkNSxjB9hMclXLzPExtXfhgq582f2Z8MIemtdPGh0dGE5egG40zz1uU6Wf19yjgKjMG1tLG+0u5TEtPJ3HbGg7YOdJrQFedLTPCCVVsGRuF17qh2I8+S6dvNrF1mJzv20LaHambG8Qn1WD05nvaa0u7tpR6ZR3hjhc+Un/DAi6zZd1RzKv3ZPFZnY1Sj3+OhakRGXdEU+gPlZP0+z/R96OLWBWpwbQjurY54uwvtKpsz829x7mXlkFs0BamTNyLefmOzDrqqc1z45d2OFnlQrN8N6fiY3l87iQxNavRol5lzNIz0Wh88PHLJCPKm53zPuD9YzbM/m4mQxsU1P/y7/M7Iu8+x3ffw7lwGVq1bY5V4C0uXH9IpDR4PHqAq0EuzPKWoaBDKhE+99gxYwjNapagRAldqDNhOQ9CY3h8cjEDG5Sg5UereBSWIsdNwn1pf8lTne4j16MdyI2/wdz+7alUoj5zb/720ViZOq0o4eCC4Z2d7L/iyfaZU9gdXphufYfybtNymEvjEnT3PJs+b5f9+yVKVKHT0FkcfRCOtLPysycZW6IUdVpNYMbXA6ldojx9vtnAwxA/EbPJYnQbKpZyJt7rAnNHtadC7aaMWnAAvz/1HPi/S3q0Nz5BxtjbifhysiY9LpRb9x+LMMggT42yWmf2FEkRnNu8kfPSgOQv2ZVezYroE35LcqQXF46ewNepATWqFMbeOBGz/PmwzyXdJxHpIV6XuHw7heJVa1LaLhO/B3e4c+cx4fqR86SEOMJF4FvmtsFUE8BD7xRMHMpT0MCLk/s3sTvQkT7du1CnmK1uh7+bzBRi/O/z0MeKCsVLUyifDckh99l+9IqINEMRxLVRqn2B+oMZ3rcfpfLIRnIQ124GSC03wta5JOWL6hzss1g6luTdcUtpX0I2UqN49MifpCRxDjalaFylgDaPU5UuDBo8jqpOspEcwq07yqNtA9m3FFVLORIS7CMOOB1nRxtMEq5x9GoG9iUb4Bx1nG+/m83ujOasnTaKWkXeEnumxhDk7YVfSB7qVipDHmtzkvxvsO2YK8a2VhSpUxHlUkt2msaEbg3Jay4bib7cdgsWxWtB/kIlKOby2x5Iptjv5rmdHL4ETd/rTg2LMK6cOsrRo1cJyPE0SJnGcHPDfOZeSqf8xGX0c76JobkZDsUKoshrX8/7REfZUCi/GQaRZzlz15R8Rctj5rGVcTNX8qjoYA5N742jlQiYt4iU8JMsWniB5Dx1GP1JT0zvKtd+Ctf7/sTn0BuNpz/iQ0UzZCQTFuhPUEi8FEQX6lQqivFzPnkS73qBIyGBxDsNYNe0xto4KxFrRUpU0v6tEH18H9tTU7AsOoa5o6tr4/K5FMMhX2Ht3wrXLh7GyKgC+fNGE+DlTkBKCco4ZHJv62dUnXKdDt9sZd+YGvrcfzMxD3G9kyiitwgdG5eWJiCeh3euclvqp520n6UcbInbv4Ut4ofzlx/OV/0rancrWKQcdnl+07o+ReXB6/iidX7t3ynRfjz0CFeUHyVLFMMpj+7l2fW/uM7n9eUP6VBHio/0D4wFCyeqS0fEXATP1QuHMDYqj0ueKPw8HxKUVpKy9unc3TyZylNu0fmbLewepbsPbw3hV7l8x1B8Uglqlc8v1TCAs5euEBYVT772DSirySQx6DZuHpaULFRKQh5Swh6x79RV0qUzXUDyFNUfKiePju3ihoEhDnU/YHALEYyCpZU1pqbSCfGXjoQcN3DPZo6a5KNRk370baHzbWUq1MXEVGlcpFlNSuThvYfYWBfCzsiTG25yTxzrUj23BzvnjmLQPhMmT/ueiS2fdwYv5uUiL/Y+9x6Zkdu5Oa061KS6fSiXzrviFxFPrPttHhgaYla1JHnD77P1++F8uMqTkk0HMHz4cNqWy0X4nhlMO+CPsYk5ynXESA8hLT0D4lz5acFh+YEM6aHGkZQMUTcuciZIGoLivXm35nM+E1WsEq0K2mKe6yH7537KD7tCKNtxAOOHd6O4pdw7t13MGt2NQb8E0ajXcIYP7Ue7Oo482L2Y+WuO4B8rvyvC9IqBhsjUqxw/nkGr4WPp2bIm+aJ9uJMiIo96FLe+ysrvp7HiZBSth09lphyzhP3b1ZD+UzBxKCkNgiPRvrc4vn8/h3auYdVBTxwr1ue9DtV5+mNqCfhfPMCey1Fk5C5B+wFN0TVBv0WTGcbNA3u57G9Pq+a1KWCqkd6nBWWL5COXiLzMtFS8b1zA2yyT0IdnWTdnJjNnKmE+Gw88IFqOYWptS/4CBUnxduPigT0ci3akdTsXHu5azw5/B3q805UmWqX0lmBoilPZujSvZY/byS0smT+f+V8MZ+jP3jTqPYyPhzRDOdvUcA9O7l6rffP5krmf0efzvVhW68awkR/S6AVtQ2ZyHPfPyDGVfRZ8y5iv1+CfuwpDJi2gVxVdnjRxBBcOrNflmf8VA77cgWGF9gwf+xWtSkKeIqUpW7QA/uf2sPq7GSxObcLIwQ7s+v47tifWYe4XY2hVzl53sLcBUxtKVatLnbLGnNm+ksW//MycT/sxdl0C7foP4f0utbTlMzngFns2/6q77jmf8MG8i7g07Mv7A/pS2Vl3qJykRIVx7fge7tukc3/3XIZ1bEWrVkroydRll7WjrUpZ976whbk/n8G6wXjWDrbk7FUDrETk1Cyn66E7VahJWUcL7h3YwNJpU9lh2ZKuDVNYPncVD5y6suyzflRwya3N+zYRcGIvRyNCSS+SxM7+WdfekX4jfuDQneDseWSxd3brbLpwLlNmzGHPAyNa9v+Coc0KIfrhGeJwPX+JkIBw7Ls0pqb+Q22JCTEEB3hBbnMszOI4tfskqSmpOL/XgvLaHBAZHkRUZAjYWWElnaEy7XtTMMGbo6sWsHjPDXI3qo2F+xaGrPCg08c/s1svDt8K8pShY8d6uBg9ZPH06Syc/wNffjOHKwllGT26F7UKZnJo01Hpa4nI69SIUvrdQoN9iYuNgrzWWBvobPUsiZ7nWffrcrkHi5k3+ytmbPGkXNsRvN+9FUX1c9Lj7h3Q3aNFPzF91vdsupYqvvVThrYujZUplO3QlwLxXhxdKbbcdxubJrUxddvI4BXevDN5ITtGvgWjoc/iXJsenauQ4nuGRT/8wIKZk5nw/UHMpC2b+vE7OIstbUvUpW2jAnhd3s3iuXOZ//UHjJh/h2pdBzPlg7Y8rxVLiFfmx2mIfXySdYrNJCxYs4/HARIvGqm0YRB7NhzF2N6WYg0qZ/s2H+nMpaWlSIW3I6+lFWVri6p+dJHtC2az+L45nQZV4P68CfQ7YMmn03/gs7bF9Xu+Oi8XeffucN3IBMuClWlQqwplq7oQcuUcF72Vx3BXyCU9roKlCxB36yz7d50jyMiU3KJebW1tUTqYuXLlElWaF3MLKyylPQrxCSAkIYlHe+exR+qmuA5SUqKIEwNdP3+NIL9IKr3XlorP/XilC9UaF8PEzJBz23cSl681AycMp4a2oQ3l7NIlbL4SSv62H/PTosUsloL51egulLGNwss/gPjEVKIe3cVTY4BFShnem7eARYu/Z0TnGqQ8vMTj+FgyC+Xi6vef8MPW+1R+/xu+GfUeFZ3VjxS+LsYmBSlZ0Z5cMYFcP7KVDYeuEx5nSfUOfairGyDKJsbXlQMnLhEVb0EVaTxquOgTnoP/lfXsPOWBS92WNChiSnBwOFEpLpQqlpdc0qhlpAXidT8KU0MrilVpRLtevejVqiqWZjFc2naAx4lglNuBSo1a06C8M0ZWhWhVryKp9w6yNcCZjvWKknD9iPazZXvP3yMyUToIfzvG5HEqT6U6ImR9LrFi1iQ+XX6WhJSC9JgyXzcKJ0S4H2fhtJGMGDGCEZ/9ykPpfZpZ5aF+/WrPiOonpMQGsf/nUbp9PvqRI+6BpBpb0KJDk+wGLcb7Cqtm6fN8upRbsUnkMrOmUbPaKGNz5gWq0mvUaDrL/U53qs837zfH9+B8NsVUZkQTZ+5tnMunn37K3D03idcOq//d5KZAyXKUKJ8Xg/uHmPnZBL5Y74axWTne+/AzGhbS5Qq6tokZn8k1K9f95WZ8pHzlcXahRpUy/PaLm5nEx7hz93Iw1mYu1OkxnEmzZjFreHMMc3mx7ful3IwVW/pcZe3P87hiWIXxozpRNOCytIeGIvJqULWCbnTQqlQTxnw0kqYuhsS6tOXTHpW4fnQzt3PXoU/pDI4umaW158/HfbT53w7C5Nofiw1SKGhTky7KtX89id5N8kkn4iAHT9/OXhzntmm0zqZjP2PRHleiDU2oXLsqRWytfvut3SRf3O4GEhHtRKs6ZZQBZCGThLgQAn3DoLAT+c0CuHEtThxmQTo0LK3dTbo8RIQGEhUmRi9XhOJmJjg1Hc/0ye9R1MKUcnVaUye3N4vOhtG2eydq++7T2vSrGT9y6P7vrgD5CyhE/fZlRfTmIvboXD6YNJVtlxMp16QvvUT8OWbc5NSlZPGzhWlZO8v5J4sY9ic2JgGqKOLi+S7e++R8Ph6vlOuRfDr3AEG5DClQohgVSojI1udx3/6R7h6N+Zi5my8SIfeoXLUKFHfIgzIM49hsAtMmdaeIpRkV67WmlvljfjkbSceenajptVtny5lzOfzgbbBlFuVp2rUEhuKTLq2exsTv1nLTx4Jm739J7xpK3ctFbpsKVG9cgFyBt9gy93MmLTxMSIwT3b5cQDcpfs+jZPsvGVAzk/CrvzJJsdnHH/PtsoP4BCTgXKYETtHnOXHJkDzWRalRLkvixeP9yIe01HQM6lWgtIWdtBljGdGtJtZ2xXivc0ss729k/OX8fDO2PWanlmltOnPFLu6HKE9EX42Xirwb0qgEmxpjWbYopYuVpkbZKjhFXuPQ+SOc3OOLkVFpWlS2w/PmeS4Gyg7+19myYgHfffcdW2425atflzJeGngLSxtyi9gTNUdcyBkWzDlOeIuPGFpH9zuJXtc4fP4GvtYtGNW5gjSIz+t9WFKpZQvKmpuRy8iYzhOm0q+afkja/wYHbkplTi5C1wmDdPO4pGIYm5hikr2wJZJzxy8pyhOHNn0Z2rQkukHpOO7ffiC9wmRKukSwfu1ZkhwK0LLTe1TOrxtGVXkdYri8ZRFbTvqTp2xLBowbQMuyBeUuRnBpyxmeck2x/lw6eY5r0uuxrd6GXk1K6O/Nc/A/z4rN10is0YF3WlbEOi2O6LhY0uwcyWdtLCJPeUz8GM9gY/Lmr0DTDp2lN9yRjg3KY26iDBGYIB167b95i1SksZJWuwhxj6+wP74sw8WZJp07w42QXFgaRuJ65Bi3g6J5/syWv46kmPv8+sUHzN8VSrWek1my5Qd6l8wvV/GYNR+v4oE+n3WJJoz/dhVbtmxhy8IxlJNGPubKNuZvuiR35PkYW+Wj3Qdyr5R9ln9NpwoFMXU/zGdzDuhHnqT2FazB+18t1+VZ/CE1bSxIv7GVWSvPoFvjZU2ZZl0ZMWkSkzoX5+7u5azN7MCsgWV5vGkHV6KtyB1/mZXTl3EhOsdqxr+FDMI9TrPgi89Zf1ZDmwmz+HXLdNrnNic1yY3NP+xA2wcV8lbtzvT5a3XX/dMgiqUm4nFyB6sP3ZEm+hk0GcT73+SOd25K1egktvhM+w3JSb3raUeYDQzMME4J4vz2X1nmZU/3iaPpUNFROp93CJR2ybR4GQplD87ZU+3d/oxT9m9tz4U9W7ju2JEP61tyYcsxfAzzYR6wm+8/WcUt/R5/O3He3HGPIC6pCJ3HTdZduwiJTnWUx6VG2rndBnqPU7TbXJ1N1y3k4/fqkifoDmvX7OFWSIzIt2eICMUjKpJoylKnuqNO42UkEe51gzseUKJ0CYplJOOWlEgaNWhYRz8lIDkUzweP8AmGqjWqkM9SaVWK0lE5r9H9qWXpy5brcbTo3Y3qUt6/3+mDS6XyhB79kYXLTvJ7C/v/v8Thun4aH3y5Gq/URny1ZQMLpg+ggrI68/ARjl92J97bg2tpaVKualO7mr4Ll+jPvbu+hERAnQa1sRebP498DUezZNVGuQebWfzlOxQQwXxp3y72XvHMHm0t1HGG7h6tX8ZXg5rgEPqAbRv3cMUnXGqQQjGdLUf1pbqZD5tvJNG2XzequB1g5k4/XCqWIeTIHBavOIUiD/5+wjn0dW9G/3AKs7J9mb1lMZPebYgzQRyYu4mrsYlkpPmx8Yv3mbHeg1LtxvPLlrkMqVFSuoTerPtoBXf1R3oWm0rdmPmL2EqxlxLmf0bLqs7iN/LTsm4ZDB/d44rUAWurKpQrpe8eSpt+6XqUMgWY5m2aSQtqjH3RevRRbNq3MYYeJ1joV46ls7tjsv4XVl1LIa9tCmdX/syO8w+lhLwaLxF5QVw944mFhTlN6tfE1Lwo1WuVoViBeM4d2INrUIo4yxqUL5aJr1xAhEMNhv+wkXPXrnFNG1YytlN77dwgGzsH7B1cwDeUg2unsvlBLF0HTKBqgWQSkq5zYtthTp16RJV3B9OqtKPWUT8P8/R0QjTSXBh1pceQctq5KwrRvh54R0dIv60idWvoJ8nHReJx9wY3E52oULI4dtZyPcfDyGVoSNturbP3VSbbe9+LI0n8To3+n9OznNg+PhE3r2fWkqv8IaIubWDtCTeSCrXm/RHv0qx2M97t155K+c0IunctxzL8BDxvSSfh3EPiravTpXNd8lu+uFh6uu7loRSC2LsnpPB/w5R5a7isvB4h/g6b5v7K2ZA0NCkp0lAZYmJiiYW5rpGLi4kkMzMDg0KFyZfVVVVI9OHIrr2cSirLZwM7UDH5PmfDUqnaqiM1SxfEPMFXim0cOVex/x24rZvMF9sf4NhhEj/NmcSg7qOYs3witW1SuHl4B3f1b9ewdCpF/dbd6d5dwpAR9KxiSHpiMo9PXHlhQ2tkbk25hvp9BgymZ+MiWJuB17ajPNTnMc9bmFot9HkGD6NnjdyiaTJ5fPAcT73AIvwMX42dxibrYZyZM4ySoec4nZaHbsPG06FmUQz8L3Pd++lXs/zVpMdHcHb1VGYej6P+6K/57ssP6Nt9HIs3T6RMWgg3Th7lsX6NinWharTooL/uYWPoJD35pNBIHl29Ky7jGTQaMhITSRTpbSUdWysLY210UJCfJGkwLleePHFenD+2Hb/7d9k4bRjNxBG3mHxQ9k3D/8J8Phq1gOvKfIIsgvczrPcXXCkxgZ2ftMfI5wKeThXpOWgELSvZk/DgOFdf+l6HvxCpd4nSRmdgQwEnnVpNTU0hIjwEHJ1wcclLbv1MnHzV9Tbt1Yf3ujSlrAOEXLjJ/ajY34q81FQS0lJFwFliaaFrG9KT4rl//gi344tQo2J1ijloiJH6rUE6E3ofmhTiy/WbrvgkV6FVozLYWOkFT0Yi7qeW89Wv7jTpO5Ep1WHLeVcqDZvM0He6Usk+Dr97rvjmvA9/MdHXdzNn8VI2hzVh3dmlTOzek/dHfszHE5pj8NiVa7e9iYtOJErKlYHYW6tfhXhfd6643SM4tQ5dWhYTX/l8Z5qnVGM6dVXuQQ+p831pUlT62h5+PHzgJTJSh2OVLvp71Jse77SmUj5lSpsbD4IVX6snPZ57J5YxZc1jWvSfyJdVMth0zpVqI79gSNcuVMgTg++9G3+rLbMI3v8do+dv5pb9cFbvnM2o7oOYPO0jejQpROClI1zxSsZro9h43WVyNfiQhYu/Ykj3Ecxc8BFNCxlx98g2brxErTrX0Jfp7h2pnM+I+EBfUut0ZVD9wpgkxUlnOBeGhpaY6x8ORt69wGnvEJIy2zDwnRxzKOMfSQd9Lj8/KMZCOb8+ua7w/QVPWo/7ivea18YxzYMHj/2IfcVm9CUi7zG3zmgwM6lKea3yNKFCtboULFqUpEuXOC8VL1f1ihQ1UlZ+iRSNSMc4twulq1enujYUkuqmw1CEldKLI/kEa1ffIaz0p3zRzU47QdT78gl+mv8z1/O2oW/XWrhYP2c+np5rp3cTmZxIrpp1KZdjOoqNTR7MzJRSHkhgoKhAqcT3ji5i2g+HSazcmA7NalAg1pe7MekiIGtQtXyO1ZIRIXhGxJGcWZFK9Zoy+aMepAf7cX3bVq5mCxGVP4r/wytEZRphWbwkxR2spI9iTEyAOwGJ0eIE8pJHP2c9LuAxZ08f4HGCNQ3ataFaYeWRqy7tt0Tj56k0QRrSooPw8vLCJyCU+GTpV6bFEWKQh4I2WTsnk5wcQrwy3BJ3jz0HbhKXkEbxetXRTYsVkvw5uXUzuyKK8KEI0DLO1rhdOUmmWWFcnA1JiosnMcEK69wmvOCpx1/G/cv7CTWypVDN6lR0thFrWuDruof7qUnSky+EeYab9Mi7sfTCkxW0fjvm8ONdsY25KTaNq2fP2cnJoQ+dGb75iUqIuLyPtecfEKE8DRDnWzU2hNWfNeWHE1ljelLLDixhwa0Yqdi5sGhVJ3v+ExEX+GboxyzIPRDvVaMoY2/EhSP7MXMoR7HCqUQESWcqMR/58r24jv8VpCUn4H7zNFFWzpStUYkSdhbSJciNx9lVuEuTaGwsPXC/PcycNp7997JcnnQwfv2MJcorFh3sRKSURf9E9zlEERnjR5QydBp8gM+nHiEjQ0PNrs3IK+2Qj4cUysRIvB7cxtXVlTs+4gHFWScnRhFtUYD8Wes5ZN/3237A6hpzePjLAJxyxXD94nXsC5XCxTGWIBHLGekFRTzp87813OWRl5S7DHGaF1ezZO19XMqXpFKJwjxY2IX3FpzT55MqGPiYY/t3ckUptrUrUtXWiuePPSlIh8tPJy/Cbyznu5+uYS31oWXrhhTQ6WnhIV7e8k9KOK6H17J+hzv5O3egQ5WS5NbX4dDL8+k/fhfFBn/LnP71Cbx5HN/wPNSo5Yxxpjf+nibiTxzFr+jy/x0Ee97UTjNKK1eT9tWl0yVSLjk2Hvd7xwgVUWdnl1s6sbq8Gs0DsYv8kejLiR0b2Hvcm6J9e9KpZD6Mn2lLvY7O4ePv5nIrUL8KSMrd7Q2z2ar01Irlp2ipwgT9OpAB8w6QoH8tRUq4P2f2bOSM0gRUK0NFJ/G32hQ5z4vzGfjRAUq/P50f+tbF/8ZRfCPtqVknH0aKLb1MMDd3+FttmcVj10P4xWViXqMBjUs7YS6aJsLrDveDH0rHLB/O0i7dP7edYI0lTjVqUb2gHaZypYF3jnEvIVI6H4Wl7dIf7IUkcP/oT4zp8RVHPBzo26sr5eQ4utuQLj7JmxDFjtHXWbVIROOjSCp/8iHvZNkn0Y99v0xj8uncTJ/6CT1qF+HstsXEGtegSmULUmJDiQyzwdY2N6Y5Bytewotdl9cjrqeDsVlFiujnTxmWrUKbwoVxkh6T8vjKvFoFSonAqlynGaWN7/LzyMY4GCiPJXSPJr7MqsvWIujyOGAvfbG0NEMGTR5POamUhsYmZErPLy0jHz3eH0r7GsUxfaGDD+bx/VjS06RHXLUsOdddGpSvSufixXE2vMGH5c0wMLKkfPcfcTeswPs9B9GuYSEyvR5wOT0VA7MalM6xc4b0su/GRZNgWI6yJYyxbd+dHibxXLlxhF0nH/y2V6nySjgXKI9ZZiIPN35Nn9696S3hk4VnCUk2p/nYvlSRkqdJiuD+mf0cvpeBYblq1CtfEJucrVJCCGfXTZd9P+CX/TeJSrOl8YSFbNiwQRdWzWNct5rYimxrOvQrlnzbj6JmRhg7V6FKCRPC7p1n9ofy28Onc+BRBMZl3mNMBxcp9BoyEwM5v287u/0cGNpHEXi6uUBOLsXJpckkNcSD67fdSaoknYL8DtIc/L0UL1sfy6h7rBpURUSwro7V+vgSqaY2jNuzgDqp/rgdPMrYxvb6+mdAoV4rSTa2oUTRD5gzuT65/C/wVa9qklaGidvukpjhw6O7yazrXzB7H/sGozj2IAkrm4HsX9YZg3Qf7p905avWTtl58neZS2CSGY4O41g5oxlGWntd4vsPv2S5QWfO//I++W3NMDQypkCxSuSSehcv9WnlifvkeX8A7fO+aHbgX4ORiTmFS1bD3Oson7UrmW3PJrMjsSvgwshFkygdH8KtTUvpWskm+7qLjziMxrwgDWoO56PBVTBw30mvxsUlrSqzrolQy2WEXbmmNK1qitv2H2hSWPZzbs8azzhsW/3MzyPKUKBKT9a5a7Qje9rgs4E2ea0wMW/JhodBHJ/dFSfpBqX4HmJs78/ZW/krYle+h425EWYW1uQrIFI9NZm481uZfTaMqlPH0e5v7oBkY1+Oxg2Kks9aw4p3bKUdNqds1+95mK8e7/UbQotKaQT6JnHpy8bZNrUoWJ3PN3tiatWCaRN6U7aILZmHx0qaMYUqvs+hEDlusdI0L1OW4sb3mNq0gHY/l8ZfcTdvFTr0+YBudR3IVaUOvQrkx8bgMsOLyrHNHGg0agX+RdszcmhPqhXLjUFmKnHXv6Ntp2U4TVjK6uG1MDPOhWPBUlhZWJEaH03Itln8HFWEtiPfpdwLfdH/HweXkjg65sNw1wdYS5umXLNtsXr8cMaEBkO707tNffLWacIQJ3uM0k/Sr5Bcs2Vhuk7ZRniZnkwa2YnijmZkHhoj+5pQtMoIjoTGExURyfXFk0XAWGiPaZArF82+voihRXl6tB9Mr3Z5CPFP4PK3nbAyNdTmMXMszZiVDzDN3YhJw/tSs5yDzpauM2n3ziryf7iYlUNr6m1ZmtzmubW2DJI6sDi2GG2GdaPs32jLLAqXroOtpQkBP7bEULl2CcU7fMM5fwt6/fwFne2lrazYlNxJAewbWyu7Xagycg8h6daM2beIlmkxnP+hk8Q70XbsCpTphgHbRuNsZ6qzp0FuyrX5jDOaArz39VymDWmGo5lcfKuuDLeV3765hNZOks+uOp9sdSWj5kf8MrGudNohMymYE79O5aMtSUyY9hV96xXWTl0rUq42JtLGJvk/4MyB3bhVaCqapir2r2hTw4kTJ36t/BEfH699b0uBAnpF53WRpa4hFG/Xi4EtS+snGefB0uAhDyOSsLBzYfjHM6hX2IJCRUpgaxGDb6yR9Cpd9GEYH09vhLaTmR6Hr/tDfKMyyePSg7FftaKk8hgtxpsLnilUbN+TMUN7UzXfy1xpEK67b+Av+rt5rw/oUD6no7Cn2ju1sLrrTai5FfmU369Qj0HfLWbOkNraEcV7p9ZwzTcdx8Gf8HWDJ7P+fW8d5cpdTwyrdWRkt1o4mhYij5UH9x4bU6J0RSrVKPKcCdb/Hr799ls6d+6s33pzWBStR1WbYDyiDKXXaacLxRvx/vjRtCojjlOEVnzUXc7uvUOmnTTirVtQo7zzU2IqPSWBQO8HhKc4U6lWZUoWUEawcpASj7+vJ74J9lStV5liTrpRAENjawqUcCLZIxyN/rdLtR7CZ/0bYqc8vshIwd/tDIfdDGjZrTN1ij55rYdFgTzEnr/Iudt3CLYqz7vtm1PO+fkzBO/evUvlypUpXz57LOv/hkv1jlS39OJBlNmTOtZgPHtPbKZ3GWOpjyWo06QeFrF3iTHMqoMuvL/2Adu+a6ath4kRvty6JWI5ozLdBreiknMhaveaQNnEg3gkP9mnyxdr2b56LFXMDTE2z0/tNu3IG3+VMDlKVp4Biy5xcHFX7WtbSAni1KZVrA8sx9xvRlCziK5bmsvYCOt8ZjwSQb722AUiyg5gycfdKeHw/LmumzdvpkmTJtJb/t3u8p/C0DQ3JSvXp0AufwKScmdfk0vzrzl15ldaFxCxVqg6dasVJDXaj3TzJ9f9ybb7LJ5YCwc5Tmzgfa7dfUyaST36jmtBcXMTuQ/OlCjlTOzdYAz1+zSetJGL87piJ07gN/i6sua6P/b52jFwfH3da4XiH7H5lxUcsurC3hm9sVfeKykYWZljaZTMjQ1rWHPyJplNP2P3pBZYmjx/ZHTRokW8//77GBs/VWv+j5hTvFFVLO/6EmqSWzpMLhSv2oCP567h804lMZWWtHSLfjSycsU1xCrbpnW7jWDhhmX0qZlPO+k/8NZ+TnsYUKZiZ7r3E2cm3bjyrWtgHxxGWKYJ9rJP4TJVGDV3G9/3KqcfVXKi7oB6mJxxIyKPvfa4ZRp2ZtrcBQxrXEjXbgQfZHS/xRiMXc3eMU9W0VoWy4fxzStsl3NY7xpHnbFLWNBDv5LpGWJjY9mxYweDBg3Sx/x/sChYgxalTXgUGIuFraPOVsWr0/2TpSz5pjfFtQ+jXGgyqiGafa7E6m1Zoc1A5s2bSfeqTtrFEQE393HG05CylTrxbp/aVKjQjPolNYRExGJqo9unRKVaTN16hm/6lhdLK/ewBw3zPuRuqAkOTro8Ndr2Zf7GdbzfuKDkEIIPMLL3IozHr2HXqCeraHMXF1u6XmbbhqVsvJFI/XGLmdf9+StCo6Oj2bNnDwMGDNDH/H+xqdCJXsX8OOMlnQS9vVyqdGX6sjV81q2C1C1REjXeo4ndI26Fmj7JU2cY6/duZFj13GSmp/Dw2mHuRbjQqHV7mtQXIRZ0hwsPY7HNq0xJUI7ZjDFzlvPj4HqIrtNTlKbDqpN4/D6p+uPW7P8NW+aNpaqj4l80hF5fy9Tl3rSb/C0f5nhNim3V4iRu286Gg3u4llGeUR9OonfN7OdRT6E8GUhOTqZBgwb6GDBQvnah/BEUFERaWhq1az95WafKvx/lJdcrV67Ub6n8EZTVt/369dPOw1D583Tr1o0pU6ZohbPKn6dixYpcvnwZC4vnd1JU/jj+/v706dOH06dP62NUXhdvb2+GDBnC8ePH9TEqfxbl1S2KeFYWPWXxtgz0q6ioqKioqKiovEFUkaeioqKioqKi8i9EFXkqKioqKioqKv9CDLZs2aLJyMggNTUVR0dHihf/45/NUPnnUqlSJXVO3muizsl7s6hz8t4s6py8N48yJ08pp+vXr9fHqLwuAQEBTJs2TZ2T9wZR5uR5eHhoF1xloS68+I+jLrx4fVSR92ZRRd6bRRV5bx514cWbQ1148eZRF16oqKioqKioqPxHUEWeioqKioqKisq/EFXkqaioqKioqKj8C1FF3t9ODJdXfcN+D/1mDvzPr2TmTlf91hsgxocjh45w/nGY9rN0KioqKioqKv9eVJH3CkReXsXIb3cRrN8mJYwr2+YxZ+k+vJWPkOvx2DuVT5ZcIFq//WrEcmPTHI576TdzEHh1Iz8duq3fegPE+XPm5Fmuekf+Z0Ve9I2t/PTTT9qwbs9JfHPcv9g7u/h50RKOP4zXx6Tg53qQNUt0+ZWw+tKTj/mr/EF8T/PNJyPo2bNnjjCa71eeR/lmt8qLcd/+md5eE/h5+3UilchHexk5dEAOWyrhY5YfvCtdR5UsYt328c3EIXr7LOWeNjYV/+u7mTEqh+1+uaBNISmSa1tn6OPHsvzEQxLUXvEr4X18HuOH9eTzXZ76GEgOdmPDD2P09vyILXcj0a72VHkl7qweRJ8BQ1hyIUK2kvE4s5Yvhz8pt72W3dRlfAGqyHsFrGzBc+VajvjpIxIiuHVuD9M3HcbNTzG8jvsnluJvYPev/tbtP5poVzYcN6BBhw60blCZTI+bnLv+mHgCOfXLHNb7WGIVcA2P8FT9DunEBDwiybYszVp3oIPs16x0Xn2ayh/GoTzv9R/BxIkTtWHUoHexTT3PowxTdF+7VXk+l9i63Yr+YrN+rZy4dGo1Z+6GgUtNho8em23PwZ1rk5Z6h/AMY9T1tFkEcuZMMEVrvsM4sVG99CmM+kV5OpJBbNB9wjLsaDNAZ7+JbctIdCqP9/zIlxuDaTZE4roWYv+Pqzko7bwqTH4Hn1PM23sXd9fDnHkYpY1KjfJl15rFnE2vxQhtOR1I/cK5ecVv66vcWsnALfEkPNjJNd8kiUgn0vsWkWbFeWeortzm/M7t81BF3itgXLIZ3cpfYc0Bb+12RIgfoUlhlIyUBsHDnzht7CmObipHu5alMSaBG5u/ok1Ze+ztlTAM3SLxRNxPrmBqu9507dpY4t9h2W3/J6NqsX7snv4+3Sau4r7uoDlIJ+DmZobWyDpmN5bc8CNNScpMxePQ19TRxtvTftIq3LO0p9dSmmvji9F68Dyu6+refxPrygwc1ZkqxYpRqnw5She0ISk0lIQUJ+oNGsGA1hXJo3wh/Rks87hQuGgxisl+Be2e/3F9lVfA3J4yFapQs2ZNataoTlFjT6JiGvNu+6raD9OrvIjqfLjkQ9qI3RrWqYhtShIeAREkW+ajStXqOntWKYF1cgRW1s1pXqek7oP8KkI+Wg3sR69321BX7NSmQVEenbpLkD7Vwj4/5SqL/RQbFstDZmYGjx7eIq14Mzo3l7h3W9Ew0x9vjwQyVZX3EuK4fHQ7uVzKi4jLj5FWxaUT6nOaG2dy8+6A3jRWbFyzAvmtsr/ar/JSQtm2cAGV+02kzjMjR1ZORahYVV9ui7y8i6yKvFchV2HadqvD6St3pP+XQJCPO3FJrWhTJ5J71x4THSs66/B2VhtUo1TRVB4cWcbXW7zoteoW4eHh/I+9s4CP4mjD+BPPxd0TEmIQIhAkuLu7u7ZFCoUChVIotJRSpMWKu7u7hQAx4u7ubpdcLrn5Zvc2ECBQCnxAYf/9TcnO7O7dvTvyvGPr/1cp+shNw30JdRTFmbh7KxSGHZYjLPcMpjmbQZ5+BKkowMOdS7Em0BKLlk5CQ3XpR9dQlHofvy7aAMH3D9h7hh9rgl2DluBMTikqyu/h+EVHXKDxsbe2QCcjEI9jkyCWxGP9mG9h8Jc/veYJfh5ridy773H497+GrDxUVBSkmb6iAkUl9IGoa0JZSQ6KKipQUXixOMhAVkEJERc3Yt43UzF54nLcThODXsXzjkgkIlw5shnlQyaih4kcF8tTNwpQVq5GSVESfB7eRma2FlyszKDMpTKU5KTi2qPb0OnbH831+Gr9GbJQVJJFZUUZioqu4velYeg8oBOMmbItT8v2+XXo7qAFDVVX/HQ3AxJZWZgbWaEyJh7JJUUoKhWBIAwxCUIQXuTVDZEgP+AW9ifqom33zrDR5vrpqGAuS4zFQ9/LmN1dD9qaalDqTdu99JrpMDyvhFQh6eyf+FVjPv4aqPOcUJNTVIb//u/R0prmW5Xm+D2gnOqSV8PXBm+IhWMT6Bw8hGt5FcgtKIFs04EY2s8BIqSjUFiE4AB/GM4YjBblBUgKzoNVgyHo3NJUeu2YWZih6odobnGFffc2GNS/MwylhyyJN1ZixQEFLNuyFG46XGQtSsK8kC0ZhRkjHNhjg26DMKpeIRJiqqGs0g2zfnREekAAEqhw0cuVoKSwDJVxt3HEezxmjLGgV+igZeeB6D7Emb3+S4ZUi5AUF4jUagU0can/mqFCFTj0moFfN+/G7t27sXaaFq6vPYxIEZfM89ZUZB+B+yNrDO3YhIvheR25N39Fp06DMP9cFhwG9EFDPZlnFTupRk7iNSQmNEAXV3sukucpCbexaMZwar8f4TVlAxY2kYeQSuQGPebhbFghu3lszLkeODFoFs4LlWA1YA5GmRzGjE6d6DVLcCEzDZV8V/MrIKgsiMTNC36oZ94d7RvXatWqqchLSUJFs6HY+5DaOfEmvq8+g98uJfOC+bVQu8VewfZjCvhxcjeoKDPdQDWowXXkL7gZLc23UcebYX3Tcbj2Gt3Mi7w3pVl/fF3vHK5dz0JCbCDkbS3h1LgtBInpCIl7iBOnCjF1UAugSgxhaQmKucukaEHfNBX5r5kNHeqXCIGpCPHxmaiZEVab6sJ85HB/S1GDtkE+vWc1KpO9sWXJfCz45Rf8sm4P7oSmoII5pSgfaey5PM8gyIx8DHffOOg37oxGpm8+/KrXtBWsqmKRya8SeEdycffHjcgYsgLUT+J5Awz6/Ap/f394/T0D5Mrf2HjGHwWcypNUpcN9zxVIBsxEu/rSOJ5aWPfCliPXWPvdaXsHQ3r+Bh9melMtDNt1Q0clfwSEAKoGtvh6mz97vr/7SrTXdYKhmgJk+IlkdSBGWpQHPHx8USbJxIOzV+GTWIyc0Hu4+DgRlSqa0FXUBPvSFW1bNHXQRk5uBj+/8bUUwPPcWSSpVyDf/xEunL2B0BwxEgLc8TjieX1g3LUfusAdIRFcRB3wIu+NccSw6Y54ePcsUlJ00a6pOWBqh7ZKcfA8dgynMR4DmU4ygQZMbYwhkxuJxDTpxLri0Bu4WtoPLV7zWuA+Px3FjxPMcX//dtyNYdfOPYeKfRPYyIQhIDyXPS5L8IV7jhOa2yqi3Hc/9gW3wrozZ7D399noZK8BdgDMugFay4QgIJRKzqoSxIcHICzyS1Yo5Yh/dAWX7wdBp9kQdGtm/tq5YMKcNKRkZqGca0yzAx4hXbcRzPWkxzxvR3HoQfx2UBnjpnSENhfH8xoKA3D+QTL7p5yiElQF8iDiKki4eQO5fjtxzF0HgwY3h4Y0iqcGURaeBEUiI0+q6pS1daBC64GirGxEBngjk/WGgXSPG/DR7oC2z3WEFiHy0nX4KbdC52a6kOVFXh3IQFXPFo0auaAi3hOenk8QnS1EcWIQfKJyIbCzRz1JGOISqf1zExGUKg8jYx1+4cVrkYOBQxc46UoQHcjY1B9JRVXIjg2Bn08QgkODULM2MOX2BXib9IebjfS4LniR9y9oMGwKBNcOw0fcGvZsr7QhnFpqwvfOPRiM7Q9bJkpeHXYdW6OBIAzbZs/CzJkzMWt9PHpu+hbNX9Oiycorw7nnOPQ1S8KprScQnM7VPhyatm3RoxvB6W+5e/7iDpPxw9DBQgBFx0HorHcJv9H4pXsvILlQVjpfR7sF5v1kjovsNUvx9/lwyGioQ4294xdIhh8OHT4Kr9gypAXfxrF9+7Dv8kMk5aUi6OJpHNh3Gk8yRYh2P4GjF24jMj4RXrfPYz9zHg0HHsqh3dCOoCbneWsScWH5fuQOWYrefK/TmyFTiDsbZrPlfuaCvxAoa402bRygya6uiMKJhQdQ1e9rtDNjz+Z5DhHi7x/Crwup7Zh6c1UgWsyfiiaKOfC9sAWzZ0njZ+9MQZ/lM9BGpxo5oeexkrH1zFlYeT0XvSYPRitDDV6Y1IkCDGw745s//sAfbPgJY1sYwbrvXPwyvR3sGrZDG8diHFxM26DZS+Cj0QvjO9ryvaKvRRvOfcfjh6c2/QF9bARwGzYLU9qowfPoBsxm8yfNt/uKMOEftIVMeno623OakZEBsVgMNzc3NoHnZQjJRvDtUFSYO6JJAwMwa4REOTHwDUuEZoNOcDKqGTsXITc+GhHRaShjDjVt0L6VDfUgq1FKvZmkpAoYNmwEPXafgwqkPHmIMsuuaKBXheLMeMSliGHa0B5KuQHwLzNGp0ZM7V2NsrxEhPrGgF0gq2qKJq72MFCl36K6CslUtERkUU9VVxdaEk3oW5vASE8NcsIkeD6IoD6pEvSMTKGuqQR1DT0Y6aqyCl8gEGDv3r3MHT9/yjIQFPtCT6aKDizNtFCRkoascmaStRR5gQaM9LVRXpCJvBJuEp6qCRxs9J+uXDx27BjGjRuHYcOGcTE8/0whou/7o7B+S7SweH6jj8GDB2P58uVwcXHhYnikCBHn+QAx7HQPRejXs0cDW1OostVNHsJu+KHaqT2cTWovxQCcnJzg7e0NFXas7EtFjPzECITHpaOU3YpAG04d3GAqX4bU2DCEJnGjJuqWaNXClgpnWQhpne7vFw9mmpOKkQ2c7a2gJZAuDkpNTcWYMWPg7u7OHvO8iAgZoU+QquqE5lYa7M4P+anRCAlPBdOXqm/bDE6WelCk5kxMTMSUKVNw54507wmeV1GOBN/HEJq3QSNt6rREhyM6jZv79VRbSNmxYwc7V2/RokVcDC/yvni+KJH3nuFF3vuFF3nvF17kvX94kff+4EXe+6cukccP1/Lw8PDw8PDwfIbIVlRUoLy8HJWVlZBIJGxvHh++nMDDw8PD8+YQQuqsS/nw70JVFf+uuP8HL+o4mYsXL5Lq6mowYk9HRwd2dnbcqTxfAg0bNuSHa98Sfrj2/cIP175f+OHa9w8zXDtkyBCcOHGCi+F5WxhbMuWdH659fzDDtQkJCfjqq6+4GH5O3hcPPyfv7eFF3vuFF3nvF17kvX/4OXnvD35O3vuHn5PHw8PDw8PDw/OFwIs8Hh4eHh4eHp7PEF7k8fDw8PDw8PB8hvAi77MnAdtGN8V2f+7wP0JxcTE7eZQJly5d4mJ53gZDQ0MMGDCAO+J5G1q1asXasXb4888/uVSet4WZ21ZjT76cvz8mTZrE2rS09DVvrud5Yzp06MDa878IL/I+KUSIubsJA6wVIVBVg7q6OlSURuCsiHt56ltRDWFhHoT/odXqzEpvZgL+9u3b2cAsCHrw4AGXyvNvYCr5srIydjIuz9uTl5eH9PR0ZGVlPQ1z587lUnnehtDQUKxfv/6pPU+dOoXAwEAuledtEYlEbJnPzc1lt3vheTeY9kgoFCI7+7/53nde5H2CmHScjBPe6SgpKcGDFTEYMv0S2B3tJGIUZycjIjgYwTQk5QohoWWYSCqQkxSJtMxMxLJp9O8CIapfLN9iITKTk5CSW4qqT7jsM713Gzdu5I543gVdXV1ERkZyRzzvQkhICFvu4uPjuRiet4URHwMHDsTRo0dZmzJh8+bNaNy4MXcGz9uydOlSjBo1il1dzfPujBgxgn13+X91lTov8j5pKmBg5Ahk56EA1SjJicC1Pdvw2/LlWPTVcEz/8w6yRdWoFEZg+4yumPfLFqxZvBzzpkzC/L13kSus1QNYWYqkR6fxy0+/46BHHEo/4Z49V1dX7i9pDwrTIDBiheffwWxN0LdvX+6I511ZsWIF28PMvDQ8ICCAi+V5W5jepoMHD7I2ZQLTkPI9zu8Gs0easrIyTExMuBied4Fx7OrVqwcNDQ0u5r8HL/I+QUqTg3Hh4BZs2PAbNngp47vJbWAACYSVgJnbFOw4dw4nN38L4vEIEeXSl+eLy2WgbNQaS06dw5HVfZAWHoTUYiGbxrwkOjv4NvYd8YFR78mY1tsFWjVv2f8EmTNnDvtvQUEBPDw8YGNjg0aNGrFxPG/GOZpHbt68iZMnT3IxPO8CM8fp7NmzrF3nz5/P/s3sQcfz9jDDYHJycqxNmfD48WPExcVxqTz/FkbgHT58GN26deP3u30PMI7c6dOnMWPGDFhYWHCx/z14kfcpIisHeQVFKGaE4kacHaYMa0AjFaCtpoXSpKNYOHs2lmy9htSwDOQy47UUVT19tOnTG/VVASOT+lClgrCgWtqTJyrJx7kd6+FZZIoe3ZrBQImN/qRhXrV37do1WFtb85vjvgW7d+9GWloaO29s2bJliI2NZRsAnrfjhx9+gKystLpknA5LS0vcvn2bPeZ5O5jeeaYB5Xk/MNMymHmNjDCZTdsIpvx///33XCrPv4WZB37v3j12XjhjT+bVr8xQ+H8NXuR9gqiZNUKfUdMx68clGIxj+P1COlVqxQi5eBAHPCRo0qsXenVpBnN15Td6gHICTbTsOxoOOslw945GORf/KbNz5040b96cn1fyljBDi6NHj0Yvmlc6derEvrLQ2dmZS+X5t0ybNo19JyQPz6dKs2bNsGbNGrbMM4FZuMf06vG8HcyOBIsXL35qT6bXuXPnzlzqfwde5H3KaLpg4azWODVjM3yqK1GQnoJCBVt07N0bVrJpyBIV4k3W3corCuDUezRGdjKC+9FtuB3yaa8SYnpNmMmutra2XAzPv4URyL1pPmECUzHxIu/dYLb6qFmpyAzTMqtAa78fkuffISMjw/Y2M6+14nk/6OvrPy3zTGDmkXXv3p1L5fm3ML31te3JiLwuXbpwqf8deJH3SSMPzf6DMSZrLS490UXj/kNgEzUJDZSUMPSmCE4KRnjTkVdZBU20GDYJk8yysHPjcURkVXApnx7Me5QXLlyI8ePHPw3M3Dweno9FWFgY2zOiRMvejz/+yK7+5hcDvRvM3mPDhw9nbcoE5sX/tRdd8fDwvDsy6enprHvKNKzMfmT8hM0vC4FAgL1793JHPP+GY8eOYdy4cRg2bBgXw/MuDB48mF1lyc/BfD8wUx2YXsf/6tYPnyKpqakYM2YM27PL824kJiayPbnMLgA874cdO3awK9QXLVrExfA9eTw8PDw8PDw8nyW8yOPh4eHh4eHh+QyRefDgAWEmFDPvCo2OjkZRURGXxPMlsHr1avTv35874vk3MK9lYhYzODg4cDE87wKzp99/+R2RnxrM1g/McJiCwie8KeZ/DKadZPb0mzBhAhfD87Yww4oXL15k51zzvB/8/PzYea2zZs3iYqjIo5GsyGM2nk1JSeErhC8MZmuIXbt2cUc8/4YTJ07AysoKLVq04GJ43oW//vqL3ReRX9Dwfjh+/DhWtFGDopwMF8PzrhSUV2NziIR9JRvPu8G8tvPu3bvsViU87wdmgRizZVbt92rzCy++cJhl9ox3yvPvYfZQatq0Kb/w4j3BLLxg6p//8u7ynxLM5GvPMToQKPCzct4X6cViDLtRhZ9++omL4XlbcnJy2P1Q/4sbDH+qMItYmK3H+IUXPDw8PDw8PDyfObzI4+Hh4eHh4eH5DOFFHg8PDw8PDw/PZ8i7izxJJfISA3H74k08icqA8E3es0WpLo6F+8UruO8ZgbxKLvJfU42i9Eg8unkR94KSIKz853dLSkri2M+99zgcuW/6uRUZ8L15DZcuPULKf+HFrzw8PDw8PDxfPP+48KIs1RNnT3sjjzuWYoPeM3rATqAACDNxY+u3GL3QD33XbsJv3/aGiSJ3Wg2VeQh99ACPqBAz6TASPZyNUPXoB9h12AbDXouw49QSNFPlzv1XFMJr/y+Y++16kCmHceqnkbDQkuPS6qby8Y+wbvMXdLt9j53nfkKLN/ncqH1o23EevHI74XT2OQzU5uJrUxSM4/vuokjbCG16j4SjPhf/ifP/XHghLk/HozMnEZjLRdRCRk4eboNnoaUpPRDlINDdHV7hqah52Vr9rpPR31GDO3oF4mLE+j3Afa9YlHJRaNQXc7vZSP+uLECE1wN4+CdAKI2BjGlHTBrWGOydRbkI8nCHZ2gK+7lGbUZjZHMDJkVKUSJu33uAUJmGmNy9CTQE8lyClA+78EKC0pxoeFy5jqhCLqoWyhp6aN13LJyZr1+eSs+7i6DUfFQxiXJKMHTsigGdbPHKdx+IixDj64H7PrEo46KM243DiKbcStfKfIQ9pmU4MPGpLRnkVTTh0mU42lnTglSehkfX7iIwOQ9imla/yyT0d9KUnsiQG47T1x8hVa8t5vZsyEU+46MsvBAXICYoHAk5xdL3QMvIQc3UES2cTJ5/ZSD9bd7uwciXvr4WUNODXYNGsNZ/0aISCPNTERkchqw6HEIldR3Yu7jBVJ0eVOYg1DcMacXl9CrmMaminqMb7A24TxZlIcgrDOlCEWTllWDm1BqNjJSlaQyFCbj7JAZiE1f0cNDjIp/xcRZeSBAbX4h7udWorrFVLeqZa6GTkQKU2a9EUFAkxINIITKUFNG2vhoaasjh9TW4lBL6vI7Ei+hfsqhnrIrWpsrQlJMgPCofDwrr+GCKjZUOuhjIoaJYiEsRZcincWpaAnSspwozZW4FMiHIyy7BqYxqOFuoo7XO82X+oyy8ECbhsXs4nm5upqwHe8eGsNRXY3tpSFkCHj+IxIu1uIZVU7S004ec7IurqyuRGe6H0JRCiOvoF9GzbgKn+kZQZn86QXlREkIfRyBXWRd2jejnGqg/fUai/Bj4eEvrX4GBFZwa2EJXlUsl1ShODsajRBHqN3CCveHzje1HW3hBv1dJZhQCApOe1nXqlo3hZmcEBW4lerWwAPGRwYjNelbbmbt2h6PhP+XOalpPJyCUlssCgSEauTSAmbZKrd40MYrS4xEWFP/seZo4o5cL0xBSqsuRlRCJ8JhMtk166RmKihAXFY7ock20cGRs/fxuKHUtvHg+B9dB7LX1mDfvzAsizxo3wpdi485JsCwtRFSwF/JNbGFrbQHtFwUepSIzHKf+XoE/TmVg1L4O6OxkhAj3i0hTUadGaAymfXgrKkuQk56J7GJduJnTTKn0z9VD+L3zSBWowc7FFTZv+LlJ/h6IrxBCplV3tKhL4FFyH/6NufN2Qb5RP2xs998Ref9Pyov9sGfuPBx+PvOwyCs2wMbOs+CqnIDbJzfg983n4BOR9lTk2fSORfkvv2BEEy0u5nlExVm4d3AxNh96CPdawgSTLKQirzwP/lf/xuJf9+BRwDNhImPSEcllv+OniQ7IeXQaa1dehFzjZtCM34eN54Am7nNhz5xYnIxbRzZg3pkUdBxlyV77cREjO/YutlB7Xn1pK0tZGNr0wMb2VOTJReH04c347Y9jCE6rJfKaDkfeqqVUrNq/JPSqyvLgc+4P/LLpNB74xj21pVHbJyhe+xemtaJCj1b0N46sx4+7H6K2dlE3tcNie0bk5SPg3B78vNEXdr1aQ+K+Arvu68Dp/HhYMSfmhOPo36ux8K4E079tyV770SnLhr/nDZy9+BBJuSXPRJ5FcxQPG4yurmas0MuNvIV7j31x/04oCmr0A62Yh6tb1CHyxMhPCcS1Q8cR9pLIk4WepRvG27tBryIajx7cxPVbAazIY27LiDybNkUY3q87GhqWI/LOVRy/l48mnRsh/9Ex+KdpwWSiK9gqqCAO1y6dwckETYwe9im977USdz0zsSJBBNFLWksew3upoLUhFXk0Fx2/kQv3onJ4RJUhw0AbW/UErMj7Z5hr07A0gaktFDGovSmcGJFHa48rd9OxhgrMl5HH1KGa6GxQieO30nCwVAntjSXwjyxBuaIpxlopQUDPqswqwJJ7uQhX14KLxYvi6COQHYwj5y/h4f2w50SenVtPjB3WEdY6KpCkeOLQocsviTzHEfXR3JYKBO74GQUIv3kZx54koPwlkacKt1HGsK3HiLwMPDpwAyHFKQhjRtyMXTFez4IVeVLS4HH4BO4XGcChngi+PpGoEuigg4MBGOlRmfQYB07eQrpOK1g3kF7xKZAdeBknb3giMDj5abugVi8YOcMmYZCrAcTlhQi5cwDn7oYgrpanZhaagRHjJqOpERfxAkSSAo9DtxCSk4hw/1gUWLTBTHNLVuSxSMTIibyPYxfvIyI4oZbIc0JOxXiMdzNEYVowrp+8izztetATB+OObymMFw1CfSUq1SpLkeB/Cwfvx0HfsQvedOOuf3TxonxuI0/VBG0nrMKxS5dwaMVI6kGk4/qun3A2kKCslHqtocnQrW8K63rGbEF5EXltewydvwEnL53E/B42UJbLgveDcChpqMDO1UFaab0FFTnZiIyinq5hY7g2NIHaP76tPxte7mFQUhPArlkj6HCxr6cQoQFREFWI0aBXG5hwsS+i4jgRuy9dwIFtP6MDJ8q/dASarvh2/yVcovlGGjZjkoMF23DK9ZiFgRYliH5wGL+t2osorbb4edcp9rxdXzkj/u4R7DjjS63/MkRSjZATS/DtytNIUu2AX4/X+oy5regZEhSk++Popr9wq9gCU9fuk6atHgaS7o6TW+4guTgTXrcuIUanMSbMWYThLfWR53UZPln0ctr4exxfizknE9Bp9FysGNnypV68D488DO164MfDtX7rpT8wSJN6KnIK0O4yFp3NKhD35Ar2bz8If6Ne2HxQas9937ZClv89XLkQgBzubk+hXm1OyEn8unQrvMstMeuv4+w1e7/rSO1xFOv2ebAOXl56AqJjQqDdcRI27T/z9DucOrADo13od8iOwaUr1yBs3A8zv52PgS4KSH18DSHMxfnROLHjVyy+D8yatxDf923EfvTHpQq5ScF4cOs+4lUdMHrGHHz//feY068hSlMi4O8jrYTLk31w4fxlXL6XDZcpC9hz2DBlGFrWr8sBkYduveYYNos7jw0j0ViWVrUKAmg2coOdah5tNO/i8jUfVNh2x6y5C7Bg/jxqMxXEBnjBNzIDotxEuPuGQK1Zd/Tt0QOOVJzkxEcgg2mVqMC7evEMzqbqYfKowehWRy/ex0MBXduZ4yAVGMdGMsESv7bWgjWTpK+GzsYKUKWmCPBNxuZwMXSNlag4A/TU5GGg/Ca9eFW4djsZW5NFMNVUpIJHHvrqClBnL1RC/x6W3OcyoR6WNFaHGZNkrIk+hnKQzSjE1ngR2rmZYFJDdRhVViAsT4wyRhdm5WPslUz4qGpjcztdtNJ5E8H5/6QM4fcu4aZHOKqaD5fmpa/Hom19eUR7hSA2t5R14uKDvSBU0USzgd/UynPfY1QbCyi81IvHoAHHPuMwZ37NuXMxeVhbzk4N4GBlBDVq2sS7e3HGPRcaNsZQo0lqmhrQUld79oziPXE1NAuNeg5HF7dG0KxIQWJmPioYWybew4a95xCv3RbTB3WE3Qu9eB+NQn+coXXok6RKuA6dyf7+mUPbQLUwAlfuBLFlvrqiFHkFeXDoM0tqn3FdoaehjNSA23gc++pRr9ibO3HVtwgaVoasI62hrQVNFcFTkVVZHoWb+87BK6UKDoOmsPce28kcKrkhuHnMCyniCmREPEGkWBMtew5Em0aGqEoLRUwBNWi1GBmBV7HrZiR0nbphVGfnl3rxXsU/iLxkRIfRn62uC9sOfTGsb1+M7NMe+lrMA0tFVk41KkrjkRRBvX49BSRe/A39WjVCo0aNMPpAgvQW1Gwht/bh58lzcDa6DBpq6pCTiUboYyqMlJWpx8BmLUoB7v4xEe2bSq9vM2UX9q0eiEZ9pmCbezJ3ThZOz2zHpjdq2gHDfjwO/8RwiOpZwcZIGwLu11xeLL0HG4YtxIUgpuVmiEbII1ovKCnBrp45PU7Hjd/noFuj6TgeE4TDk5uy17ToPhTbHtZ0P6XTQlQGsQho1lAJfw2V3rfDuEW4El7zwP3x1/Bv8NOq3xCv4QzpaEsxPHd9h9408zPnO449iLObhqJR52FYeTmWvepzR0HZFM1onunLBVtxPKJKsyBGX2zZOQGG1QXwv38BPlUOGD7pG0yZMJg9b3wfN0hElcj2DKW+4stIqh9g15KzqLYcgZ82rcWMoc8+o6+zMS0QImSF38dt72q0bjcQ4yaOYdNczWn1JCMDOVM9SDKSEfAkFPq29jA3KEdmciUkEgPoqZcj9PRyjN4einZjFmHlqNa0Aaqje/qDIwdVXWu0qvmdNJhlPkRAVQWUlIdh1aqBMCRZCPb2QUisJoaNmYghQ6X2bKhXSTO9ApT1NF7qxWMEc8Sto7hTaITOw2dj9vSh7DVj+7SGPBUmuXeeIAEi5GUnIy25CPVd2qJH30FPv0OPLh1hSbVOenQwwqKyYeNiR+2Vh+RYAlkZfWjLpOLyruWYfVWEGXMWYk4vp09j3zZxCVITYpCYroRmLdvCrWULNGnSBGbqYqrTZKGgLqCSIR9hDz0REi6H9lNnYlR7V/YcNjS0hpFGXV6lHARaxrCrOY8GzZwgxFHHQ1WtFQYOaAylonREREUiW8UZ/ft2RPPmrnCl5zVtYIHqojLkp+cgLjEC6QUysLQzhLJMAbW/LOTk1CAQJeHmpdM4m6KLCTTft7b5lAQegxzqW6ijq60mutPQ2kgZ5QWltBwrY5iLLtoaKUCe6g67hvVwcJwp+mrJsULFVI06Km8wEpMZmYn5T4QQNjDCUF36rFTkaJmVg7RvSQ729TXYz2VCM215FBYLqWOjgmkt9dCYfpZXWC7y5QVobCSHSlE1iirotYoykM/JQ5/z6Xisa4BzXXXRWPNjCzxKSTw8AzNQXW2OPoN6sXnJwcYCmsq00VdThqoCFa203YyPyoWCkgoaNGn1NM8xwUpPwFR3dSCAgW0DuHDnNbK1QnVGMLWTIZrTsuBir88+I+Omk7Hgl4n0GaqyvdzaVOBpqj6rQSI9b6BU0QKWVqqoEpZCWCagbboCZJPvYvnWU4gxGYAfRnaElW5dXT8fh/ygO/DKlsDIqTcG9W7J/v6WTRpCQ1UZwtAEtr1R0jBEm4FzMbADZ8sG5hAoSp18TfUXa9BnmLf8CnOXjEJTAxXWXnpamlATPJteIYr0xd20KljbdEDvfh3Ye3dt4wYB1SPIK0Z+eRniI8KhqGsKQ32gtKASVWJ1qKvKoCzkNNac8odWk36Y2JUReG/eJv1DbRuBCG/AxEAPHZq6sAo+LzcTIur9AGPQu5MEwuQ4MFMjwi/tx0+r/8QV73CEh4fjxLSJOJBETysvRToVUD7hJbQw0wLOiM/ESAQKaWWo5AIrc8Z4iTg5byqmLTmEh/7S6z33z8SM5ZeQk1MAJSXGjwjBhs49MXXHIzY93N8DVw9uxKmHlbA0NYS+hjpk8AjzdDQxeJ30Hmw4swGLNxxBcDr9zknRCBDKUpHXmFZE9HOLchAdFQL/6odY16Ijph7wZ6/xvX0Om1bOB6vFstMRXViGSgIcGuGCBeek9/U4ehh7jl5DHDO2lRqF+zQuOoY+EHYKUyZurJ2PGd9swnVf6flhx6Zi5PxzSEvPhLLKP8w1+xyJu4rf/74KzxQRRuzdislGahDRvJEY7Y9KeRVoaKpTHSLNjqnJ8bShlYOitQnqevdBzLbl2EPrd7FuBrY1M4W2mgACQWMsvRYvnWMiR6/V04WuqBBeIb4IiclG+rl5aDv/Iq30ZDD628mwUVaFppYp/RhaKQWfwx/3s+C4Yh6aX52Npj/cQ8tpf2Db5DbQVnkzb+mDE7wfs//0QlJZNaac2IvBzLAhrVDUqBOlXpWGc3e8kF9cjvi/u6H9T14wos5Uv0E98eIsAgkVeTHU4xLJKUFVXQuqytLGLTM9GcybcORoY2wEIQqy0pGZCDze+hWczVSovQXo/jd9Thwqalo0GEKBPjeZx3vxvbsYrZdMhPyheRi8LxNTF6zC4v5OUFH8BBpPBgV5KCvTfFNdBP+IOBSViJB7dx2WHI+GOq2cm7VqCvmESPjERCGnkRHKj67H7CkTMGHCFCxceQihJdx9/omEW9hxORklNF92mjEBrtRhKCvNR0FhNiQ036urKFExTMU2tXVRQS59hopUJKpBh9YRCgpqNCvTxNDLOJeqjAatbZF2/SgOxqhi7LABaGNrUMd8q0+IagliI7PwWyRt2BpqYryDBoy4OU+qVKRYUyElKq6kAlgeRqoKqFMz16a0CMtuFSDLwBSnuqqhtIRATyAPU3rtSw2ZSEwFXQ52JFTDxVUH461oHUNPMlRXZusA+cpK+CUUI0pPFR3lhBh7IQPeBsaI668HS5V/aBY/FGqq0JbQ8oQU3PaKg7gwFfcuHMC1wFw0aOYCa1rHySEDqZG0mS3MxLFVk9nXrc3/6zQis5n5im8CQYHfKRx+VAxd50bo3K4FDKh4ZFDSNIaJoTok2VlU/KhBQ0OffqVnttHSpg61jALkymk7GhqMTDMHOMvG4I+/TyOm/mhsn9YeBuqfgoP8jNTEMIhlZCGvrPa0risrKUJVFW1QTGmbQY9laJugoqFLnVF6UBqJEyfvIDuvFLAejh7Orx7RUabtiREVtJW5OciCJrS1dGg9+ax8hj25g3KqUwwbO6C+dMIjhKXFbB3MICcnT8uFLq0PqHjPDMP9sAyodeoE17iT+GbzXai3oc+2rzM0uGvflNfm5qrLp3BUogQlBSvqTWYgPewifl9/FnFJVdCePRQ9qF4tjA5DJM1qSpa9sPpiCMpSz2GElT6IWMxOvJWUFSMtJREpli5o5mwJbSpsK8MD4UU/WlnTEZbGtCK4dgr7r51FmmAw9kdn0+sIHq90hbhKnYqx5nBuoIEn29dgV2ggKtW/xj2aXpkXj53TGtB6RA5mRkZUYSvizuLp2FZcDO3pJ5GWlga/S5swxKka8RnZKC2vQGVEIDxpkVHScIKlCf1u+bmIy89BflQ8Yht/h4AyMYqzTmCwvAT5+QXIyMlHVWoCgstKIKLej06fbUisKIDXnq9gJZFAQisx+lVQSW3gRR+UYtuh6GBOkOp1G4eO7UaUUjdscI9FOT0p7q9W9PcowdjADS1cak3u/wKorkzAqd174H4rDiotF2PeAD024ykJ1GHVoAVU8h7g1xGuUKOVr4yiIhrOvEPrDnmo29enAuNFKhHi4wFJSQnyffwQo6sDHQ3qKUpCsbr3fJwvZio3RVi5jMSCtSNg7HcMk9uYwXTwn0jIbog/o6qwurMcVOvZonu/ThAe+h4dRqxAWqufcNj8bxjOuIUO87Zh6wBTZGdlILugBOK6ZpB/RKoqgrBl1S5EhuVDvesGLOpT08gZosv46Rg3qiVUryxDAyqkrb+5DRW9/th84wEmN365uDMViq1TB6gLw3BgXkdoM89AQQHW44+ggipmgbM9zESV1Fcrp669CYwM9KGrSQUlbSRvz2mIYbtiWK9Vq3ErDO7YEMGrRsJl7DaoTDyE1Ypr0PGvZExY8Au+bamJrMwM5BSVQ/JJmFMd9i07oUOnBhAEn8fSOVMwZ7c/ZBUdMX7ZanStT1BSmIPiokLIRsYgjDoOqmpqVKRW00bVExePuiPjH35HdWUcLh27g9zcCghcJtMGgmmwGUFMGxNdI8hnP8Rfi77B2NGjMWbSFKy7lAQZVQF1FLVg5OCKdvVV4bdjBWZv94Zx57FwLrqC3SEKGNqvNxobyKGwsAAlFeysy0+S/OJ8rL5eAFlVVbS31YKzJm1AuTQGMa0/k/MrQKjga2AkgPFr9ECVuAwbz6XjrlAZGwcbwDC3BPdz5FBfSwUNXxpWpfVtVh7+flAMOU0N9LKj7Qg3WmjlZoQh1Gn54WgMfkmTw7h68jjgl4toQ314dVBHAW0DskqrUFL1CWRSmfoY+N1A2FDHKP/iL5jwzUIcpL+pUdcpmDy8I0yY7su8AuRraVNBoQUNNRUwU7eyvM9ix6l7SC+iwuUfqCx7iCM7HtFnYAE713awNXreaZBUVyE7PRVEXQ/GlpaoPQXVqPcItJLE4MCaX3E6Xh2dHVRw/eZdZFr1x8YhDVFaXIjComKUiz+d+tOkngtUZYWIv70JX9FyN3rsWMz8/TQSs8shX8+E1qA0r5Vk4/aOeRjNpE9fiQtByRA1GYltS/rD8HnzvESVmDqLtN0g2iYwr2cKrRrHRRIAP3danyqpwExfhysHBNnZKaiiNoa9GUxUaZ3UuhXUw69h3cb9iNZsi/GmIfhm2yMY9pyJhR2M2PqoqFT4r9qk14q8iFBf+n8REvz2YqSzKUwdB2B7cBns3ebi1Koe9AeVwOPuFcir2mH0lDkY36shBJUilLK1uAqUlQjyc1IQ7O8JJRMDGOtoQYk20reunGIbccOhXeAkTkOYfyAiozQwYMVX6GWmz34pA0NTKm3VoKVXD/pK4fC4l4TsHB1MPfwTOtJ0eXkFaOvo0/a8Hiwt6tHG6RHOXyhCNW1xsv8eDlNTUzTttwgPCh0wqX9HWBio4M7VM/SesjAc3hUukCAnKw3ZmZmAdj9s3TYN9lQhy8oZwMCcUdVy1JMGgvweIi8nC2oWX+PS2ckwpeKuqrICFdT7VJCXp+eJqQ0usSuTtZwbwLgqHwlhXvAPVEXXOePQz8UaTIetkTG9qawS1HRtYFJX99TnSlUFIm+ewe5zZ5Fh0ApLlk2GIyMSKApa5ug7awN+ntwWbdtyoV972DM9cQraaNmoHnvec4ju4PxRQNXQEd+fCmXFfJr7DvRsygy/ZyIzi4rvqlJEP76D63f9UGneEM3busJKU5W6IszE1Vh23gWgg5bjf8Ut5vpoP1zuGAHXn56g+5LN+E5yAN1adUfv7m2oaFoJ97gidvXjJ4GoGF5HdmKv52OUm3bHxg1TIF2LSlBRnAm/m1dxj3qAWo1c0aqtM4ypaKuqLEByVNqzxSm1kJFXRKuv9uDPWbWeQZ/2cNBgVoRpoJOrLVXjhuj41Wb4MrZiQshRjKqvCULLQsB9L2SzdzJDvxV74M2kR3jitO1pNF+XjFFz56JV+Eb06NAbvTq5ovPXuxBT9Ka9DP8vCMQVxUgMCUJYYh6UTerB1t4COrRukEiEyE3Lg0hSiIxkpn5QgFW3yVi9fhO2bt2KVeOa0+vFVOOWQlSzSqguxEJE3L0B95RkEF1XTJnS+WmvtLKxI7r36Ycubvawt+eCqx0Y10dDRRPGeswsNWN0+Hoh/qCfuXXtcgxRfIztgUDPTk1BfE9i7W/rsGbFAqw65F/nc/3oVIiw+1oK7snJo6WNDkY3UGHnddVGSOtR3wQRFFRkoa8q99JUgqdUVcPDPwfHSiTo0sUU47SA4oIKxMnKQUtVEbq1FhwzVJZUYO/9DPgoKKJnIx30q6fM1sFS1LF2riPC5jjgfjctJKQWI0pbGzvqSzDnYBzGnI7H4EPR+DlE9NwCow8Ps0ozBYEeXoivVoe5vR3qWxhQG1VDWEAb+pJy1rmCbht8z+QRJvy1Gt8Magk9RujFJyOrnApo9l6vQJiLG9v/hp+cMqwbtUW3NnUsyqpKRURQOm2KVaCpo1nLjgyNMIn53E0b8evopkiLCkamcVvMcizB1hWrsf6vP7H6lxU48SiNtvqfBnod52H2gFrljrbZ5rqaUKDKpKGlMXuOhEoweTUtabqNOXSY3nb/49j1IIeW/NdB62BhKmLDsyCvoQotTTV2/jlLejoSqGZQV7WBrSU3kledg/SUCqqjqJNsZ0VbJEUYO/TCd4xNN67BklYS7L4ZDfPek/GNnh9+XfIr/lj7K379cz+84qnWkd7lH3mNyCtDRGAo5Jix/o5DMX78eDbM/mU7Lt1YiS6aAiqoohAbQg3XwAqtu7ZkVXBehD8iKoQgNu3RxFiMspIkpMUD9QwNoK/F/LgERPpXQ1ZWFq62VqjKzkR4VDiNdUKjBoZQYYfv03H/agBAG2ZNO3NoxEXBJyMV+WgLN1cmmxHqJSTC3zOaSnNr2DtYQy3CB3dKS1Ct1xSDuO86fvwsrPzzMH6b1RNm6omIDKiCLG30XO2ZacAlSIoJQ2JUHkx6t0Nz6j0zxqhMfQLfeAXoaBnC2KCSfvdClBUDzWePAbO5TBX9bYkRAUjXNIGFJc0AghTEhVRQjwdwa2SH6uICxAX7IQJ2sK1vAfYnU/Fx86wPrd0Vodqort6pz5VqlKR44uS2vbiZaopOM77G6FaWENRyvLWtW2PB3x7w8GDCTRzobYYY+iBUGgzFkBZ19HhmMIVFBqoCB7g0kM5HElWUS7vbtRugoZkcMp/sw7czvsHZ9Ob4YcNhXPe4gG2zB8NaJQGbRi/Do9qtoigbAcfXYti2aPRbvBsnesThlw1eaLXsKA6smw6z2Ptwj06tYxXax0CEnKAr2LP7CgJKqJe/ZCGG20ubTomoEE/O/oavftiODO3BWH/kAu55nMRvQ1pCKd8Hu3/ahbBXiBKBnhUmr6t5BrdxdFwzlNFiJrEZjkkdpBXfc+hbwclIOowtq672/GKr8lQ82r4EnXcUYMbKrVhoGYSdlwswbMNp7FrSGzL3z+NO5tMNbz4KpEqEFP/L2HvkKrIUm2DU199h6fK5GNXanp3zdvfYTSSVVUIoFNKGXhv1TPWhyA0zi2j5h7wAqlp6UH/lVKNKFMZ64bZ7ONLFRmg5bCBa6j5f1erad8KE2cuxfDkTFmO8hQRZ8iowsHSGvUmtplaUheCLe7AlQB79BvaHQ1UUnmRooNf0BZjUzQKFjx8g9HVi86MgRoBnGn6Pl4GekTrGtNCGQx1DsZXlIiRQj8tAIA8T1VcPQZXmFeNEZCniqH2c6RM5GZyPE7H0OcgR5JVWICxDxA6HS6mE56NUbE+RRb16mhjpogmrF3sICUFBbgn+9MxDGBXVW5op45pPPvKtjGnet8UU/SoERhUj9iN2klYVJeL+yb+x7W4BnFsOwZzly7Dw2zFoV18Nqb6e8A5OQNmLdZKCMtS1tMGsR2HaGsXXDuWXIPHmERzzo3WtSUN07NcJVnWsjZCUpyOTenHqAgH0NOuYZkSqUJoWhItX7yNVszm+7moI7yseEDqPwPwli9DFtATx/sHI+IQ6nJ0H1ZS7HzFvQGvoqBFU6jqhg6O0vVFU10fHMdw5S75BL2dTdsufgGvutCV/PeKyTGTnUtGmpsbOYXxKfh5VNbKQl9cBTWIRZ8ciJLkIldUG6NaS2/aLoboM6UF3sOtmDExaj8DStqU4tP8xDHt9hVnThqC+KAFRCWkofcM26TUiLw4hXtSJV9fDsKV7ceDAATb8Pq07TDSlFXx1XiQikxWgqW4KU0Om77gMQb5+EJYJYT6sGxpKxCjJSkRSliqMDU2go0lbjuIEhNDSIydrjgY2utRzllCxyOSAEpSUiOjfRfA9sAR/nUuAGlVIDalwElAFxZzHrHQtKGSGSbNxZ/8anLifDnV9HZjo66K8IJc29PQ+yl2xjPuuBw6sxVeDmkhX71JRGBonhoyMORrSz4W4VLr9SiFgbqALJUXmN8XjyqpD8FM1gLlLRzRSy0FSciFKyw3gaCeVZsKyDAQ9CYIaVfj29pbQLE1BZDz93hJTONnrs3NrqpnuRGqL0rIKiMUlCDy5Gr8cjYESVbCOro7SPdq+AKoqivHg1BocvJYMmzYjMX1EN5hpSfPOy+TC9/gOLNt0GeIqY/Sc/xVavGb5c1V1BooYrVCRBc8HXkhIzodR5+ZoIC+HkBO/40ahEVpM+BpfDXWlHpIZnNoZQ4NVl5X0/uwt2AbU9/xO/HAyFb1nrMD+qc0Qff4Q4vXs0KljA8iXlaOioormK8nrPeIPRHlePC4c2YQbXoVw6fsN5gxyhYqitAhXFGTC8+pR+FPRMmbhdPR3Ybb/sEfbATRv03QJLYtstnwthQi7fgSrN55CZr46ui2ai3ZaQoQ9PI1zgTWLl8oQfuUIroSVUkfNAh17NcXTNabCJNzetx5zL1djwerN+HOQFcLuXENZ/UZwa2JKHSAR2+Nd9ZGHb6pEpYgNeIA4WTO06N0FLaypiKOul21jDerR0+9GmPqGO5n+3vIKMQhzXBaLh96JUFBXgWE9k1eW44rCVHhSsRyZJEL9Fr3Rx9WMnXdXN3kIuXwOx+9GQVnDHC5tm8KkprukIgM+V89gT7gGho8ai97WykiKi4eSpRXMDVVQWVbNLpz55+f6YUlLzsEy72IoyCuhX3Mj9H7F3mIVBSJE0yZIV1mBCr1XNUUEqfS8zGLqxGUVYjmtS765kIQ/oytpHS6GX2wBLiWKIOSyVFJ8Jpb7lkJdVQWDXPXR/gVxzVBGK47tXnkIV9bAb631UI+Wc2+hDLo4qkGXOqZF5bS8MPX4R8ymhQlB8I9Ph9C0DSZN7wBTyEGgStvZ+sr0L9oGSgj1pwJxJTCFu4LZnzEFEUGhyBaqwNLeCvqqys8Nj9cmP+YOTlwPBGT00LTnMLSqS+FRJBlpSIY8VFW0oc203y9QkROGq1fdkabmign9OkC3KAHRZbJo3NYR6qQMwlJC20Qmn3IXfDJUIj8pCDcv30dCRjVs2reHs74yMgLOwzf5WR9uZWkpyqpFkDCGVGUWY70GmmcqszOpmFOAhhoV2y9t90G1jqSU6eSmebcA4b5BiM8rgUbDHnCTDsdQUSVEevgjnHmQCOMmPTG1WyMUBDxEnII+nF3rQ0Esoo4m8/ylU8XehFe7T5EeOJVCoGhUHzb1GAH3MtVRYQiEKmw17GHEdONRnZsQXgoRtVE7xwZsISxOikcsDNBb3xSsIxARCx8q6mRlW8DWiqpmsRZMjcxoQ/EQF/9ahtTLAsTfCkWJlTx0NW3RpIEhBIrGsNDUgQDB2PPd1/DRFSLg6mV6X8BWTwfGutpUOduhvrIAsYlnsHhCxtPeMstWAzFuxCDYpMbhSZWYfm5L2NWnCaUlyMhKow+EyovLmzEv/TrUlTLx8EwkTBwnYPz07jAr80dsYT6K0Aj2tox7RB9ieRwSwgAjN20YU4GJ1CQE0h9cjTZwsKMGlVGBkZklrSyu4M6B1Sj00UXGw3AU29I8UmGLls6v2oTl86PIez+Wb76JRCNXzBw6CB3t9J5mOCKpQsiZn7H+cs3K6SJE3nuEwBQ1DF29CT/3oplDmI3Hl/Zix9UstBo+ESO6uUBbzwHNbAj80gOw5bsJuKNegMgnvoil+enHKZ1hpCCLSEVauIQ5CDj9O74K2sXePTfsJkJp7d3pu4VoyYyGVebB7+IuLNsfCqfh3+CHkW5QkpdFSakQCnKG0KhOwpMnAcip1watbY2frtz+aIjLEH3zADac8EJG/e74bnQvOBlIN0NlkJGRhRyzqik3DGf+WoqwE9JKO93rKvKoo9Z/7Bg0qIzF2UOHcMGzHN1nzsHQZmbIubESS4/HsefSQoFEX1/4RVSj04LVWD2kARXqufDY/z3+iHDCeRvGXSpHktddeBYJ0WXB31jclaudhMm4uXcjfrpUhKHfLcb8/g1AyvNQJqyCkpIuVEtCcNsnDjIt+qOdSd0NyodChv4nK0uFB3XY/G+dQs4TaeNVkOCHIgUFtO3QAWZqqqim9YqGoAyR989hb8x9WsGmISBaCP0mXdDSyQgKhQm47e6JmHQ5tBgyEE2ZZfWVpUiiAvKWfyKKjZpiWDtnGNba6qCqLBchnjfgFVOzMr8YCV5hyCAm6D55ODqwNqaUp+PxlXM4Ey3A4HH90YGWnYrceIiptlHSEEChOBrescVQp9+l4cc15/MUlmK9RwF8qwhUbfUwy16ZthC1qBBi14M8BJRLUJpfSl072lJlleCvW2mIaayLQZbKUM8rwDePi6GtoYZRrakTb6iB2V0UMarGOSsrwZrbBajQUcPI1gYYaKkCXUZH5hdj2Z0ChMjKws5aBxPqS/e+ew567R83MuCpooVVbXTQQlsOydm00SRy0FGWgTgrHxcL5eDYXB31X+WPfgCYkS5mgQiyn+DozjR2gQ3jNKfEJFO7doCDjTnKYnbh0u0yJHsyy6kIKkqykRAZD+WGndG3bWNoq9DaNvUh/r4UBnVde7Tv2xEWTCdxfhSuXn6I8DIRZBwGY1Dres8Pw1Jn7e6lB4imz0ecE01rZoKq9GhcO3oQma3bobWLFdSYirwoGGcOn0eMuhvG9GsHWwNV5FDBLZGoQU2Vft8kL/jmqcGyRyMYfALrL0qibuHo/ThWINOSiJKsZMRGF8GkVU8MadcQAoVSeN86jUvliXjCbUguLkpDZGwWKqqt0XOsGwyqK5EZegfnHmfC3NENbdwcoC2Ow7XT95EopM5GRhQt0fT+VKRfOCRC886d0bKBCZTNLWBHVUJSti9O7yiEjkwJfZZxyFOwx8ihzaV6RSJCVuRDnLoWAoFDRwzu6AQtgTySy4U0L2hDRb4EmQmRSFe2QHcLY9TsOf1PvLLpygz0QQz9rooKjWFVx9QoBp8bx1GgqQmDVs1gz9ikMANxWVTkVdvCxUGDir0yBHrdRImFOWwcbWFMC03oo+vIFFVArk8vtGJKv0Y9dOzZB22dlRDteQ3HvVUxe8Nw6OYqQkXFAaaMJtJ3xdjhHWFlXInA6ydw/LQchv21AG4wRH0LV/r9FCGwH4xNy4bS75uAmwcP4iAb7iIkoQKy9HPCaMWaUVEO2b590IYeV5QUISMjFeXG7dCuXg4eXDtMz7+NbJ1h+O3wTxhAK9u02GDEUXEobtMK7fWY6oIWpLQYxBVRj0+7Hgx0FRHt547U4gKQ3r3QkemGFRjAtdNA9G2tjsSAezjjKcGopQOhnyUDRUUXWNYo9s8eH/w5Yw38UnXQtOUIjB7SFFwHsBTq2qX7X+aeExMuwMe4H3adO4r13/aFLbVlZUkuntw8QtPuICy9GNVMxUI9xgXH16CtsAi+V+h1xy8h2bgb1u/YjJmdrCFPK8Pm0w5gVX9dJHg+u//V/NZYd+YGtv9Ac01VKcJvbMeiLT5oOOQbLB7RGjpcQ+w47ivYx1/B9yOHY8VDWQz9ZhI62TCr2D4uxbl3sX3JLkRkWaDngDHo097muWFvZZ16GDTjF4xzqoTPzTNPf/dtha9x7NZl/DjOAUo58fC4fIjGP0aysByEtiGFYdeennvw4Fk8kHOlwvcgNi8ZBUfaAMoLtNFx5EK4VVzizjkF96pO+PPCTfy9uLt0QntFBu4f2ohl5/Ix9OtvMau3I/sc5ASqcO0/EKoP9+LrUZOwNa0Bvl84Ao5aL/cIfEjkBJpo0mU0OlM/IjHUlxum9kCopD1m/fgDhnY0h5qcKqxbtkN7Z1vaWIXC6zE9xzceZn1nYs7YbrDWVkB5XjKCfJlrE1Eqz3RVSFCcF4x7Zx8hs9gQzdq0g1N9XXY7ihokolKkRj55+pkeHkFIbdgfy36cgwFt7UGrFNaenlfP4WysKoYM7Yf2VCwxKGnpwIZ6kmXeF7Ft8z54yTXF5GFN33qf0fdPJa765OBmshhVRANLumvD4sXGvVCIA2EFOBGcjyupzEwtglwadyusFHFCKraorbLSmPQCXI+thIgaT0dbBV0cdDDCmQvG8lQcykBPQx2DXDTgoi1PnUcRTt7Pwj0q2JTlNTG3vRZMXhRppcX4/ngKLilrY2NHXSrwpC6nsaUGOqkSnLgSi0GXc1BmbYTvXQQfdcRFkwq5od1aQLc8GY8fPWTzimdQElRdxuDrr4agiYUGTFyHY4hFOpePHsI3Mh8m7cbj62mD0bSeJhSoLQtivWjaY/iH5EHM6pZ8BN25A7/gbIirnTB6amcYSvXMM/KT8ND7kfQzI5ke/GqU5dO87hmKlPxySJh6pzAAe/7YC3/VtpgytCMr8Bh0HJvCWV2EB7vW4Lc9tyF2GYzB7eq9er7lB6QyOwqPHtaUO08E5imi2ahpmDG2BxoaqkJORoDGw35Aczkf7hwPeAXHQ7f5UHz3w9cYbK8PSbUYqeGMbYIQl14qbZNy4nDHk4l7CL9YZifSKhRnxyPAMwIZpVT0MipLuwUmLRgEq9JMhHnRe3sGosioBSbPmIBOtsyQFUFRwgMcPu0NOSrSh3Z2frp1l3H7nnCooA765j9w4HEObDp0gxt1Yt7UB3nla82qywuQVUBFkRwVNNSTquuGFQXpyBfJQ1ldW9pISipRnF+IskoZaBjoQ0WWZo7CLBRXKUFdQwvqynIQl+Yir6QSREUXxprS3CURl6OIWYVTWQ0oqENfWxaF2dTTVVSHtp4a2/tTLSpBPvUSmVUlMjIq0NJXhDC7BDKqGtDUFEgb4coSZOSV1OrGlIdAXQMa6sqQ1HyugH6uliySvY9g4fipOKE9ESfWfUc9aC1mxT/1oFSha8RMxKSfWVGCwuISWtFowFCLZgLacDHfIy+vDLICNfq5VImU56OgpAJVStTjZJYOU5g5PyXFhShldoWUp/fTkkdJbhHNEGrQMajblh+L/99rzUQoSM8DzUFQUtGAlpbKC0KJ8TxzkV9SayqrkjoMtOjz5rZZIBIxyqiALhbKQI3Zc0hFUeqVEBHyM/Kevh1DTlkN2prqUOSuYwRkeUkeCkpr3Zt5DnoaUGLGzWh6ZTl9tqXVUKFOilqt/bmIpAIFzIaezIGCAFqaGq/c9uNDvtZMUl2OwqwCdsGPCpenX/TQCPUyS4oKpPmuBkXqhOmpsmWIyZfM6qwykRw09bTo75JHFS0XOcW1pkUrqkKn1nY2DJKqSpQW5qK05jQFVejpajyb80OqUU4b0GKRLC0Tta8lqKoUopDmffZSRTXo0eerKP/iN5fyIV9rxgxzMlv4lNd+37W8AJrP2ZXmE2ZenkhM/5KiqKoJVW6InLFnGRXLYlrTq9L6QVFGhj4n6s0XCyGmuV1JRQUCJfnnh8zo51a8+LnU5tq1972i9hQxn0vkoa6iXGubFMaeFRCWVdBml8JsrqzKbMHy3Cc85cO/1oygvLyaXZkqoVbUUZfDSx04tJLNoee8PBTKzLOVgxoVdZLKKuSICLv4TUtF9uX6sqoameUSWk9I06VSjdBnUY1S5sYystBWq+OzJRLklVVDQsuzvlJtmzy7lvla8jRd77n0Z3zI15oR2i6WCJmpQJyx6O9SUFaBqrLC0zxVVV6EkgouL8nQ30zTVZSf5TnGqSgSVkFOXhmqNG8zQ73P8rQi1LRVX7YvzcPFpeXPPvcptfI0betLisogUVaH5nMbxdP8XUzzN9OY0m8hR9vJV2358aFfayapLENRWa26To7qA+qI1q7rmLwgKiuEsNZpCrR9Yff/Y4xKxYWY6oJS2kAoMlswCWh8VQWKaAQzxP88VBupqdD7S1fVE1JJ9VDZ08UbsooCdh89Oe7jJfQ+pfT7ydPv9HybQ9vBglJpHSpL78k8A26bmxep67Vm//ju2s+TUoRcWY+v+v6MzMFLceCPxWhbs8b+C+P/+e7az50P++7az5+P8u7az5iP8+7az5uP8u7az5SP9u7az5i6RN6XWfrF1JMsJ1Bt2A592rdmX3DNw8PDw8PDw/M58WWKPAVNNB66AjfD3bHp214wf+VWCDw8PDw8PDw8/01kvLy8CLPtR2FhIfuqIicnJy6J50vA0tKSH659S/jh2vcLP1z7fuGHa98//HDt+4Mfrn3/MMO1ZmZmmDNnDhcDyDICjwkMNX/z4csJPDw8PDw8PJ8HL7bxX+jCC54a+IUXbw/fk/d+4Xvy3i98T977h+/Je3/wPXnvH37hBQ8PDw8PDw/PFwIv8nh4eHh4eHh4PkN4kffRkaC8IBslzPvsXkAsLEBO8bP36L0z1WKUlpRCWFnNbvrJw8PDw8PD8/nCi7w3oDIvAX7haU/fsMC8Yy4/NRpRcekoq/VShdL0MATF5T7d0frNSMOBkbZY7sEd1iJg53A4f3+cO3oPZPhgzS+/Y+eDWNShKb8IyjNC4enpyYbAyHgUsoYQIzc2EN5e0njPJwGIzi5jz6+hONmfTYvO/lIt9+8pTQ2Bj38wUgufLxGi7CjuGXgjMCwJRf+uwHyRVOQnIyYmhoYkZOaXQfoa1yoUp8dz8TQkpCCnpNZW/TwsVSIxIrOE8E0tY0NqrSJcVVmFmOyatApk17wflyKqECMmqwyhBWLUfkEJTx1UlSM3oyaPxiC5gDOypAqluWlP45Oyi1H10ps0eOqiuiwXSQlxrN1i4+JRUNPfIxYiOy2Js2kyXqheX4IXeW9AWegRTJ64Fj4lXERpKq5vm49xi7fDP+2p9IPfjjH4bn8whNwxzydGWTxO/bEaa7duxV9rV2LJopU47ZVBxXsebv46BpOX/ImtNG3rniO4GZbLXUTJi8S232Zh/IA2+PFqJhfJ82py8OTEcRw5+AdmTZmIPV75XDwgTPHF/i3rsIax89YdOHruIWoVIZ46KUDA5Qu4fPMmLp85izM3HyGFFXPFeHL0D2w/eRM3adpND28qZkqll/BIqa5GUGwBdnpnY6dvDv66Ho+ffMvB5EgxFXFekXnYyqXt9i1AeI0ArKqGf2wellyMw7fexcgS8cLk1YhRnBiCOxcv4sI1mg8vH8G+o4+QSW0mKkyC98WzOH2Vxl85hcMn7yA2ly/w/0hVMaK9H+Dqjets2T5/YBNOP0hFWWUpUoM8cPbiJVy6Tm166gSO3opDEXdZXfAi7w3Qdu2GnuQBjj2SNlbCgmxkFGQgIyETsQmpXK9YPJ7cr0aXXs2giUqkB9/Cvg2rsGoVE84hlj1HjJz4J7i7/wQOH95J44/AN7Po6XsxISpC+N2zOHzFDy93GElQnBGMs1tq7nkYPumF0ndYkmrkR9/G32z8Kuy/5oecGqWZ74vdbPxa7D39COlfsgIVF6LSYQ72Hz6MQzvXob95NXzcvZHNdX60n7OTPpfDOPz3OszqVE8aiTJEnl+Pu5ojMcKWi+L5B8qRFRMNmWaj0NOci2LJxsOt23FdYTD2MXY+vBdrfxwDB3UumecViKBi3RdfzZyJqSNbQ6E0HnEpXNmnOPWbiZk0beb4oWhnw7zsnOcpRIIqFVXM6GiO7YMssbmjJqL9chEskiA1vRg30wh6tTLD3zRtxyBjdGRffkRQWFAGL1ox6GqrwPBTetn4p0h1GZJiUiGj64aJ39B8OGMA9AMfI7SoGkVZsUgusMTIr2n818PRoDAFUTnl/HShf6K6ElXaThgydiq+oWV7XM+GSH3wAInZafD0j4HAviumMbae2hxpRy4g5jWzuniR9yaoO2FQXzVcdI+kByJkJMegoNwK3czKEBGUgELGMQk7iyNhLdDcRYDMcCq49hxDZKkKuzGhIPEYZk45iChG5MXew7ZFG3HpSQ7UzfSgpsC9vLlahMQ7+/D7PncUKqhC4YV3jpcXRuLoprW4lCDD3lM9/yHWLtmHJ6UiVIqCcelIJJRpvE5VKs6fPg/vxDzaCOTh9rpvcSpBQK/RpCIxCpF+ydwdv0C0XDF1aksqwgEFBQUoC9RoCZCVvnia8mjrTEyePA0LftqHYM41Kgm/gY0hmpgzui30pVE8/4gF+vz4E8Y20+aOOYqjcfdBEQSZx7Bg8mRMnjUfG28ncok8r8YILm2sIKB1T0lBLsSlSlBRUnr6EvrQqzuwY8cenLzkhXS+k+R55BXgZqUKew05MK9011aSp7WwDOSoY5yUI0JSthAXfdIx72IyZvtLp2gwQ7heqSUo0lBFNwOFl1/gz/M8MgJo6AhQlBKCiKRkhPv4Q9SkFXXeZKGkog95STSC/aMQFRmOIqN6sNMTPM27PK9ASQ9OTWxhoCYt56q0raqmOVhOToYeK0NRUYH+TRMMDFCfxCAjg72qTniR90aooLGbK7KOXENQVQUK8gshYzUcQ/poI784CaVlYqT7PkRyzx5wUyhC7KNAFMi0xJhvZ2HSpEmY9esAKO8/goAs5l6VENS3Qr/RX+ObST3QUFeVfQhlUaex7s9guE2dh/GdGkBbkTn3GcVRD+D5xBwjF85j7/nNsiEwD/SCb6KI1mMW6DB6OMbQ+BlfjUNjkQgpGTmozPLAtu36GL+a+R6TMWlMP7jY854+rcaRlRyCyLwyNG7VGAYKOui6eD+2LpuGcaMGwzDtDNauvYyUkkic3ekP49ZD0a6hFnctz1uTnoJgYSkMmg/FhPHj0NO2CDf+XIs7vM77R0pCzmPVqt+w5XoktJxbwtlMndYb6nAd8R2mDGiPNs0dIZfiiRt3wlDIXcPzIlXUuS6AsYs2GkOC7BIxyjQF6NpQB6NsFRHtmYKd6QTZGcVwT5JHFwcNGL5QD/PUgawSTJxaoUVDAq8TW7H7fhVaDXSDiYDmUBMHtO1gh/T7O7HzfCIMmzVGfT1l7kKeN6MQAY/8oN+qBSz1LeBC26JMj91Yy47Q3UKWWTEqXhr5ewYv8t4Q5U69MCJ9C87fKUFEVDAK6zdAt5atUZSWhZjCSFw79xBDRw6ARnkZMhJTUaBqAG1NJem1Ri3RztUDUdIxW6joaEFfTwe164+jP32L6xkysLS3hEYdrqMwinpJMISpITueAEWdRmjqHIvouCqgWoCYM+NgY2GB+rQB/eucPwqqJJDEBuFGkRFMjZhCpQBNHX3oGqix13/JlOem4OjWtUizGYZB7czoc1CEgX1ztGvfAZ26dsHA8e2g6HkAh7YdRZSWKT2nGX0mjNvE806IKyGUmMKlY1t06NgRXfsNRCP5CIQk53En8LwKVfuu+Oab2Zg1qA0kwe64FZQMIS3TWua2aNiwIRybOKNJUxNURQchgzdnnfh5JuC7Ql380kYF6oRmR4ks9HRU0NJSDa3ttTFYsxLXUopxOSAP9Rrro5UK3zy+GWVIDriN0HQ99BqzEDPbyeDkuh3wyKtGUaY3PB+kwnnwEszpaY6Q86dwM66IH679F0ScWYlTpR0xpHs9KMsrw7plH0z9egFmf/MNrRPaQO8fponzufhNUeqJMdPL4BsYhuridLRp6gRFp6bomhuHwKuncfDuCAzvS0WdsjJ0DI1hQiSoeWsYkSQhKqA5LJ+bn/Q8kw/HY/3QHGzdchk5daw+UrKwgh31PiVcGiGZSIq0hpWZPEouzsPXp9vhQnIykkMuY8mAptBgTjK3QlMZwl3D/Pvs+i8TgurKChxa0BoXNZZgw5J+MFaUpc+nGpKah0VtJM4thVBFB6L8dFxa/S2a11OBkqIN5nsSnJnlho7zzyNHejbPv8HQFE4qechIli4Hk5FTgLwcofb/kvPkm0BtJK8KXV1dmNQzh6mWHEqyi6j3TusY7gxmgYG4rApVAm2oCLg4Hhbm1U5PfOIwOU4N1ycawZGZC6MgC31VGQgqqlHKzMmVkaVRMlT4ieATJsSKI8Ew+zUEQ27n46pnCpodyUQMv8K2TirzshASkw0ZW0fY1NOFdZch6KUfgYc+aYj39kGKuRtc7HRRz60LOtcvQ1hYGpOlef4BQtuiiLNLsC68E5Yt7g8z2lYxyCoIoK6lS+sDHWhnxMGddIFjQzapTniR9y/oPnwWfA6txI2QvmjiwMQYwLpxHu4eOo3QyQPQmYlS0oJ1c1Nkxp/CiWPuiIqKwv2/duPu8Kno+pq3Nckpq6HtuJmwi92MNfu9UUor8NpoOLRBPd3z2Lj+CnvPxwdP4Y5jK3S1V4Ksmj60FXKRSOPdb1zGg5AA6ltRLBqis9Ul/LnmPqKCHuPI3l24cDOanZvyRSIMxrKWKliZPRcrpzZAPrVXVHImfHYtxx9n7yAkIgqhISE4ffEaVLuPwbzfdyOkshKVbIjF+lYyGLLFG/fXD+Tn572WcmTHRCMmNhl5pRXITY1DXGo2yrRc0Le7CO5X7iEqMgJPju2Fh2wvtHbW467jqZP8B9h60IN99WRiVAwScsVQM9RClvshnPOPk8bHx8M/Kh6aDnYwVOGu46FOmxjXHyZiRpAcFrXTBMkXITa/EmlVsrAxUYKiWAi/lHLEhmdjc6E6JjYywO6ljZHJBiec6aqD3q3M8WSMEWz51rJOFGnbpS9QQ3FGCpJoXsyI8IZvlhYcLI1hoG8GSXoS4pj4mEAEpRBYGBlSUc1dzFM3VXl4fHg1Nvla4uvxTVDF2C8rB4VlFRAW5yOLOc7wweHDQWg5bQBeo/EgN3/+/BXMH6WlpWxPDzOpn+cVmGtDcjsCin0HondTcyhDAC2BCH5xeRg8YS5aWTDjrPLQMq8Hi+oc3D50CCdv3MBj2cE4v3scTJmNj4uyUFCihgatW8CYHTmtRHZUBJSajUDbhsawNpRFnE8C1Bo4Q7siDsnKLhjiZg1FVQPY2WggdM9uHKL39Ch0wooVk+GqrwYFCzeY5G3Hjl03EAk9NLHqiOYtG8DS2AFdh9rBc8smHLsTDkWrzugz0A12ZpaoZ6zBir3ffvsNP/zwA/NFPn8irmO9lwiGSMJDasMbTIitQNvm9fD4/HGcPHMRt+57Qb71T/j92w54ftmACFnh4ZBrOhTt6kuHzG/fvg0TExM0atSIPeapIRqHpv2Abbf9UCivhYKIB/BNq0J9+xZo39YWiaf2Y/f5ywgpM8DMlb+jC1flnDhxgq1/NDWZpTE8TxFooSroPC49CkJYXAGMmrZHpxb2sFCrxN3rt+DrF4Cw2AxoOQ3EwI42tFaSwuTPqc4CKMh9wS1qmQgP0kUoEFUhKqUUd+OKcTepDClKKhhkKYAMdUIuhuTjWlYVBnaph4m0/q1NSakYJYpKaGqoBFVqxxLqfJ+Kk6BDhw7cGTy0cYKWFpAb5Y6Hj4MQFJUN0z4zMaKJBpR1DCCbdQf33Wl8RCpUmw7E4FYWUJKXgVBIBbafH9q3b8/diOcpBSlUV2SjWlyIhNAQBAVR+0UnQahM68ZEb1y9eh9PghKh1mUyprc34i4CEhIS2B7/tm3bcjFUT6enp7Mdp4w3KBaL2ReE83w5aGhooLi4mDvi+TcsXrwYTZs2xbBhw7gYnndh8ODBbP1jYfGaLm+eN4Z5SbnnGB0IFPguqPdFerEYw25U4aeffuJieN6WnJwc7Ny5E0uXLuVieN6VO3fuwNbWli37NfCln4eHh4eHh4fnM4QXeTw8PDw8PDw8nyEyZ86cIdXV1ezkcj09PdjY2HBJPF8CTZo04Ydr3xJ+uPb9wg/Xvl/44dr3Dz9c+/7gh2vfP8xwLTMnb/r06VwMFXnJycnsnLzMzEwwYq9FixZsAs+XgZaWFi/y3hJe5L1feJH3fuFF3vuHF3nvD17kvX8Ykcd01C1cuJCLAWTl5eXBBDk5OcjIyECWec0TH76YwMPDw8PDw/N58JKO4+J5eHh4eGpRUFCAoiLuJcbvQFJSErshLw8PD8+Hhhd5PDw8PC+Ql5eH+/fvIyUlhYt5ezw8PPD48WPuiIeHh+fDwYu8z54CeB3fAu907vA/ArM596+//sqGBw8ecLE8bwqzsXCN/WrCpUuXuFSeGsLDw3H+/Hk2MIvPaoiLi0NFRQUcHR25mJdhrk1NTeWOXs3YsWOxfft27oinhsKKamx4mPk0ROdWcCk870JoaOjTPF1VVcXF8rwtXl5eT+35X4QXeZ8UVciKuIPNi6Zi6tSasBMhXOrbkYeHB9fh0T+3RZ8U33//PYyMjNhw7949vifkX3Lw4EH23xobMoF/k8TzREREIDIykl18xIRDhw6x8bm5uYiNjX1pY/hdu3Zxf0lhGtPk5GTu6PUwZfno0aPcEQ8zeL36XgYM1BSehmNB+Ugpeia0ef49YWFhiImJeZqn9+/fz6XwvA1Mu8PUBzX2PHz4MJfy34EXeZ8U1SjOCENATBYsWw/EmDFj4FjxN8Zu8OHSvwx69erF9n5MmTKFDRMmTED9+vW5VJ43ZciQIU9tyAT+9UHPYF7/4+/vz9qkY8eObPD29mbTmF7k7Ozsl/Kcu7s795cU5po3faUd8xosT09P7oiH4U5cMcY21n0akgpFyBfyPU9vC9P7zLz+qnae5p3jt8fHx4cVeEzZ/S/bkxd5nyBK2qZwbtEenTp1wldjOyL44hOwHXEV6bi1ZRZaWlrCkoYZ+4IhFAOVwjD8/VUHLFm3DoPYtPZYeioQxTTtOTKeYN3s6fhuz0PkiLi4TxBmeNbOzo79jUw4e/Ys2xPF8+/o0qULa79WrVpxMTw1lJWVoby8nN0b9E1YtWoV+27vOXPmYPPmzWwc0wgwPX4MS5YsYdOYsHv3bjaO59Uwb9O9PMFWesDzXmCcE5FIxO6TxvPu5OfnQ1FREerq6lzMfxNe5H2CECJh9yysrk7B0b3nINewPswgRGSoF2LLB+NaYiK8/p4ArzNnEC6sAJFUIsHLD9fuFGL+k0RcXe2IG7evIKugjLsjvWduJPasXQt3pbb4anhb6CtxCZ8ozCbNifR3MoGpvPhhh38Hs3T+7t27rP1OnTrFeqGMSOGRwsy1Y4ZQGZiVr8uWLcOGDRvY47pg0hmbbtq0CbNnz2bjmBesM40qs2cas2cik8YEFxcXHDlyhD2H59UYqyvAPaEEBr8EsqF/Qy04G6twqTz/FibfTZo0if2bydOM47Ft2zb2mOff07NnTzYwMHXn5MmT/5P25EXeJ0iW10nMHNAcDa2aYrPxJhT9zWQ0Fdg37oMR4+ojNyYGJVrmsI/NRVJVNXuNrrUdvlr9C9rqAQ4ubaEnBJIqpV15ElEhHhzbjJtpTfDT0vGw+w84Jm8yoZ3n1TCLLOzt7dm/zczMsHLlSnbIlud5SkpK2Ll2zA7xampqXOy/hxneZTaUZ0JhYSEXy/NPdLBSR/aPjdlwMaIQwRm04uJ5J5g8zSz0mTVrFpSVlblYnreF2UppzZo1/9nFU7zI+wQxajUS2y/7I/rWX9C/dQD7k2jFV12JDL9rWL1gBqbMno3ZS7bjcXoB3qRvRlReifCQaFQolSIjuwhSWcjzOcPMN2OGJHleDTMcc/36dXYOk7m5ORf7dhw/fpztbWaCn58fjI2NuRSeV+GZXMr9xfO+YLb+uXr1KjtVw8TEhIvleVvS09PZVbXTpk1jh27/i/Ai71PGvjdWjijGhu+vIl1UjPC71xCuOg77acN0eM1YuBgI2Lkt/4RAywBTf9+JkS4lOHv8LCKyP21vmSlQBw4c4I543gZmeLFmjzdG7DHzx5g5njxSGIHHzP1kejsbNGjAxUph5uAwc0CZVYpvCjMXjxmyZQIzrPOiaGQPgKxLAABPUUlEQVReN9S2bVvuiIdZXTvr4putTOZ5MxiBx+RpZjEQM6eZ591g6s9Hjx6xgllfX5+L/e/Bi7xPGk20nDwW+qd+wZUUVZg6OkMv+zjWLFyI3y8+gaicvPEDVNA2R7dBfWGZeQcHjrkjq+TTXcX2559/ssNezPv3mMDMh2jWrBmXyvMmMEKDEcqM/ZhFA6amphg/fjyXysN46Mz+V8w2KMzWJjWBgZm4zqysffLkCXtcw6hRo9hzGMFWm+7du+PKlStP78FsoiwWP7/qienhGzFiBHfEwzin45voYvnttKehEXVajTX+m70lnwLMFBdfX18EBwc/zYtM4Hk7mO1ooqOj8fDhw6e2ZBYB/teQmz9//grmD2ZyO9OYMvN3eD4WslBS04OVnSPs65tCXUmO6jxTuDpZwqqBM2xsLGFTTwc6OmZo2LIn+nZtDYcGxtBUUIWBlSNsbetDm5mCoawFSxsbOFgaQlVBAD1LJ7bHwtzUBHZWljAyNoWpsQ6U5GXx22+/4YcffpB+/CcEI+qYie1MfmQWDbzpVhUfktu3b7NDIp/id3NwcGDLM+OBMi+sZl7+/6nDbODMPO8PsZ8fM1eJsY2ODlOengVGDDMIBAKkpaWxm8kaGhqycUzvCLMil7mOWZXLfE+mx4/pCWREHbOPFnMPKyur53oHGbHdu3fvD163MvlzqrMACnJv0t//4XEyUoGoisCECjsmdLel9lRX4FI/TUpEEpyKk7DbanxqMHn2dXn6U4Op35mpDZ/q1k5Mjz7j8NW2JXP8KU/FYLaGYr5j7VEDGerRsi9VzMjIYCuqFzcA5fm80dDQQHFxMXfE829ghuaaNm2KYcOGcTE87wIjRJn6x8LCgov5uDDvrWVW1L7rFgqMWGScAebF4R+SRYsWwXOMDgQK/IDN+yK9WIxhN6rYFdU870ZOTg527tyJpUuXcjE87wozymBra8uW/Rr40s/Dw8NTB0xP3fvYI4vpSfnQAo+Hh4eHQSYpKYntyWPmQDHdp05OTmwCz5cBs1kus5caz7+H2ZakcePG6N+/PxfD8y4wbzZhekb5KSPvhxUrVuD6MG2+J+89klkixuS71exrF3neDWahCDOV4bvvvuNieN6VmoU3tfOnzNmzZwkzd4fZ1JN5ZQezCo/ny4GZY8TM5eD59zDTG5jhPDk5OS6G512orKyEvLw8a1Oed4ep05WUPvFdz/9jMJsMM/mUt+u7w9vy/cPMIR49evRzc7D5OXlfOMxL2hs2bMgd8fwbsrKyWIHMzGvkeXeYLQuYieP8Bq7vB+aVa8wqYV40vz+YNpJZxcosruF5NxhbMvNVmdEknvcDs3Ez87as2q9r5Es/Dw8PDw8PD89nCC/yeHh4eHh4eHg+Q3iRx8PDw8PDw8PzGcKLPB4eHh4eHh6ezxBe5PHw8PDw8PDwfIbwIo+Hh4eHh4eH5zOEF3k8PDw8PDw8PJ8hvMjj4eHh4eHh4fkM4UUeDw8PDw8PD89nCC/yeHh4eHh4eHg+Q3iRx8PDw8PDw8PzGcKLPB4eHh4eHh6ezxBe5PHw8PDw8PDwfIbwIo+Hh4eHh4eH5zOEF3k8PDw8PDw8PJ8hMr6+vqRUXI57cX6w1jFF7xaduCSeL4Hs7GwYGBhwRzz/hnv37sHOzg4uLi5cDM+7sH//fnTv3h0mJiZcDM+78Mcff2Ds2LFQUFDgYnjelerqahQXF0NbW5uL4XlbeFu+f8rLyyGRSKCqqsrFUJHn4eFBEgsz8dP9XRjfqh++7TyGS+L5EsjIyICxsTF3xPNv+Pnnn9GmTRsMGzaMi+F5FwYPHozly5fzovk94eTkhBs3bkAgEHAxPO8KI0wKCgqgp6fHxfC8LYwtCwsLoaury8XwvCtCoZAVeWpqalwMFXnBwcEkLi8N313eiOmdhmFxn6lcEs+XQEREBBo2bMgd8fwbFi9ejKZNm/Ii7z3Bi7z3CyPyvL29oaKiwsXwvCtisRipqamwsrLiYnjeFsaWaWlpsLS05GJ43hXGAWHEc20nhJ+Tx8PDw8PDw8PzGcKLPB4eHh4eHh6ezxBe5PHw8PDw8PDwfIbwIk9ciLhAb7jf9UFSmYSL5OHh4eHh4eH5b/OPCy+EGf64dsUfBRDAwqkF3FxtocmtyM8LvohzweWwbNoFXRu+w2qjyjyEPPZEYGwmTNsORUd7LcjKcGn/b1Jv4Kuxc7HP3QCbEm5ghqUyl/Bl8H9feFEtRGqYDx76xKKUi4J+Uwwf0AQa3OFTcsNx5rYfCkpFUFC2QPtB3WH1bCV4LQhK0/xw/VogCrmYGgxaDEZ/Zx32b3FRGvy9PRCS/PST0bDHVLQx5w4q8xHu7QW/qHSI6KFBi0H02lorvYpT4fHYC1GyNhjR3hHqyvJcgpSPsvCCOiWRvl54Ep6KCi5K3rQNhvVqiBpTVWSE4M6jQGQUMr+Kpiuromn3UXB6xU45opJU+N64jsgXjUmRV1KBa4/RcK65tjwNj248QlRuMViXSFEV5s26ooeDPv3gTPjee4ywtHxU0SSLdiPQ3V6dOUtKfgyu3PNFhk5zTO1ky0U+46MsvBBlwe/+Y4Sm5EHMHMvIQ9u2HXq3t6Y13gukPMLuGxH0D0UYWLmgVVsX6CtJk16iVp0mfQqAZfuR6GrHrHoTIzvKF499w5Fb8xBroVPPES1btYSJbDLuXfZAfHE5ZBQFsG83EG1qF4jsYBy94Q+RdVdMam3GRT7jYy+8qMwNwuXzvsjnjmHUCL3bNoGJlrSOLUunZfhqAG1bpGjatUL35g2gKZDjYuqgNAaXjrsjizuEwABObq3haqOHmo1ixHnBuHzOB3ncsbqVKzq5OcNATVp+yzP9cfUy06YBauaOaNeyKUxrGjVSjfyI+zgbUganFu3hZqUljef4sAsvhIhzvwL32CJICBdVC4sWfdChkTGU5F6uD7Xs21Bb2kFD+TW2RAYe7r6CSO4IWuZo0bI1nM2YMluGyOun8TCVLRUvYd1+BDrZqVN94Ef1gfQZqlk4o31L+nw1OFtKqpBLbXk+tBzObu3QwvJlW36UhRdEjPyEJ7h9NwzFXJSOY2f0bmYFZfka4VGO9DA/eHpGPs2fsOuKqe3/4btKRMiOeYJ7HhEo4aJg1RoTOjaEghxz70rkxAXi8b1g5EhTqTE7PKsPq0qRGOyNx/4J9OkDus7d0a+ZOeRrBJEwB4G+j/GkxOC5slRDXQsvwIi8c/euEav53clvl3eRF0k5N5PQ6ptmMVXSbPzvxDutgkvJIyfHmxBFQzsy/Wg0F/cPlESRc5vXkmVLthKvPC6OUh5/kyzo60CUoU++PhlLxBIu4QOQfW8d6dJIk8BxEQkRVnKxXw7h4eHcX/8HxOUk8d42MqKzI6GCjqmmpMG4PZm1y5MUcKdJySaea6cSC01l9hxNg0nkRjGX9CKSKhJ7Ygah2fjZPbnQb3cKe0p5fjK5uHYUaWFDn22tdNdRP5Jb8cwZpSTefTeZ0LEnGTH1OzKlqzGx7LqVxLJXU4pTyf3d80njzv3I5C23SEEdeWPRokXk5MmT3NEHQJhDnpxdTXq7WhHabD/9TQr1+5AVpwIIY678mIdk+3ddiYWe1I5suoo66f3dNnIvpkR6n+eoJllRR8kwvWf3qx3U9JqRnWHSM3Mj7pA9K0cRV2MtQpsO6Tla5qTPZl+aWkCCT60mvZr3IlPnLyUTWyoSp+HHSJL0UnpxJDm9ZhKxaDeULDzmz0U+z6BBg0hgYCB39AEoTCDX9ywiba0NiWLN75GVJ3rNxpPNNyNJGXealHhyflRTzi76pMPYLSSknEt6AVFePLmxaz6tV8xpncbdlwaHoYvIhZAiekY2ufXHZNJI5VnasyAgbqN+Jp6ZWeTxlrmkmUNvMm/lKjLSTZv0mneFZEg/gpCMJ2TH9wOIWsvR5PfrcVzk8zg6OpKysud/xYci5vJKMn9iR0J9g2e/rf0ccjsil03PfbSdzB7d9rkyrOvcjSw/HUwqXtUApDwi6xYNIVTOPrunqilxG/c7uRebQ8T0lDzv/WTB5E7EsNY5Wg3ake8PeJJCYRU9I5rsndCduFK7zZw+mLRtN4j8fTeO1DxKUcgJMnVQK+IwbjW5xX3X2lRWVpL4eLYC+QBEkb+6WhMFmVq/92nQJeO2e5FCEc1NHtvIrJGtn7elSw/y89lQUln1Klt6kLWrJ5Mmta6BnjXp/P0eEpLG1BMhZKWD+rO054IBmXWWKdlRZNf47qRpK2rLaQNJm/ZDyU73+Ke2LA86RiYPbE0cJ6whdyLrtmVCQgJ39OFIvLWRTB3QnOjU+k0GzQeSdTe47yIqJhG3t5LR3Zpw2ocLLkPJ6mt1lzUGSXUV8Tn8HZnQuwmhcvbZdUO3kpIKmveqKkjyw91k4oCWxLh2eqN+5MfzjIYSkaywc+S7Xj1I3+EzybQBjUjDzitIQBnX9pTnk6DTv5COPXqQQatOkYRcoTS+Fvn5+SQnJ4c7kvKPIs/n945Pv4yK8yiy93EykX6kF5mjK0v0bfqSfWGvqO1eJPII6dHImMhiIDlTysVRKvOTiOftc+TYsSskKKOUfDiNV0a8dkwnjQ1B6s08SYSV1Vz8l8P/U+RVFISQP/qZUlHnSIZ+v5E+32Pk2MrRRFtNiSiaLiZ+3HnMcwi/+jsZaKdLbOvVIzIyMkS39QZahdSNpKqSnJtjQVRNHcjYZTul9+WCVwpT1VPJEe9JNsxqTeZv4NJWjSV6GspERlaOTDmVTUVcLDmypB9p1mchuRlVQh6sakJUFbuRw1n04rJs8njvd8S5Ux8ybetNkllU49g8z4cVeVUkL+oqmdvegMC6HZn1yzbp71ral0BGgVi3X0+YJxl/az1ZMHcSWbuD+92Lu7FlV8HMhcw6XpczJiHCwhhyj7OfNPxKhprp0XIKoj90G0mmdYkwNZBsmd2BGKobkZ5z1pB9R7hzz1wg7tHUY8vxIb+MaUVaTdxGQnMqyI3ZqkRDfxS5xNTt+THkzO8TiVWnEeSnE76kTMQ0ti/zYUWeiCQ/2EGGuWhRB28A+XXzHvb37JnbgUDekHScdJA8a37yiftfI4gtzZdWVlYEKlZk4JKLzwRXbcTFJPjsKtLeTJUYuA0lKzftZ+/758SGRFZFl/T8+R4pJEKSGvyYXHpq72Pk0P7viBtTz+o3IhP/ukvz7zUypZ0daf/9VZJPG+pDY5SJrdsC4l5IPyPDj2xdMIDod55Ctt2OkX5uHXwskZf78G/Sy1GJKKk2JnO2PvuNx277SctS9j0yz1WPKKjrkV7U+WDSdq2YTBpbqhOt7mtIVClVLi9RRHw2jiTGGgoEXRZJ77dzPZnWsyEVeu3Iz+cCSUnuI/JjB0siq6hMOszewp6zZ/Vs0tZei2h0WEK80qkbFPgLsdcyJt8eTyGxD/eQkU3syPRt90g206iFHCZDO9gTizF/EI+YfOnHvsCHFXn5JOTqRXKixn7HdpNVs/qR+kw+cRhODnslE3HmXfJtEz2iqGFA+iz4mz1v5/KJxNlCjWj1/IPElkvrw+dJJpfnDiC6yvJEpqvUljvX/UB6NKD31e1O/rgWTnNoDvE7c4r7XCb8TRaP6kBMmc9uMp3cjqUZMWAlsdcxJ9+dTCExTFlqbE++2vGA5DC2DD5IhnRoQKzGrScPX2PLDy7yMq+TaU46RGBYnwxfsoP9bdt/GEasDAREZ8AOkkmd3vyEi2SWoxGBeTMy4cdN7DnLh5oTBTkqnltuoG5C3aRcWkqaWygSU4c+ZNnOGrvR8DCGiKtpPVtwn/zQhLaHRg5k0PwNbNqqsQ5EQxlEzu4XEl6RS9y3jiONW48mh3zyic/fg0l93TZkSzQtw+JyEnthJWndsSMZuOo0ic2uu1y/hchLIeu6qBJ9fX3SpEkTAsUG5Osd7iSHKYNp+0kHKBAr56XEi1V9xcT38E9keJcWpEULGqYcIZd3TiAteo8mqy4/Iu5/LyWDHa2ImjItpNAj9i3bkGErrpFckke8j/xKRtJrvt39iNSI0yphAbm5bpT0XmwYQtbfiiGsM0YfRE7cGTKnRX+yYP1ZcvnYz2RkV+68VffZ66WUkZCL68nEHlzahF3E/fAU0qJLPzLvBNMkppBzi4aS+vIg/TY+IYzYLi8KIRtG03MHf022uz/th/hs+X+KvDy/P0lrgSpx6PE9uZEkFUrZ578lhpq0AWj+x9PCUhJ1gywY2IAI2kwlP4+xJor0eRjOukqb4bqpFseTFa1ATF17kAOBnJfzAlUVJSQ7LZbk1/gf3utJPQM1VuQtuFlBCqLukgXdLUmv+ftIZFEuOT2jERHIjySXS4Qk7PC3xKZZBzJhyx2SXfyqb/GBRV5VKQk+s5i4KOmQNlM3ET+2VaLF8MAQAllFYjd0D9trVlGUQdKzMomwpm4vPEZ6MBUzFdoT9wVxka8n/OQM0tRQkcigH9mVzPQ8FZOgMytJR01z0nP23+RJWhmhddZzpD/aTUY0tybjNtEGszyT7O6jQrQMZpH7uank+rrxxKzNYLLsxBNSXGejI+WDiryKdHJ9/URio2hE+v58jiSXSIVn2EYq8gQmpNv8s09FXM6930nr+uoEAzaQ3wer0kqa2nK3H9tz9CKV+fFk3+xmREm/KZm18x7JqZA6juXnJ1Ixrk5cem4iEWzM89xZYUN0oEEcu/1M3PPKSfyFH0hra3sy70I8qZKkkjVtVUjDNr+QJ6nBZOf3/Ylepylk551oUln1asf044i8SLK9lwtRknUkSy9Gkrw6ik/G6SlEjeZJ4x709+RLTxCHHieDW9ejAnoUuVBQx3fOf0x+7N6IqMg2IN+5S8cAKlL9ye9jqcgz6kH+uB5OEi/PI2ZqikS11RLyOJe7b/RVMr2nPX2mA8nBmGzy6AcTomXcnRyJryCR19aR3paNybz9j0le4H7So5klEYzYyvVk1c2HFXnPU5waQH4bbkRUYU9G/XGJpNKylH5qIlGTkSVmvVcTvwLuNwcfJf3dzKktx9D6rA4HNeY0GeRqQeTQnfyVwHgN9Jr0ALJxcmPaNruRJaf8qKR+ntzwq2R+Dz0iQGPyzeHHpFBcTR4tMiA6Zr3JsYQKEn75d9KjXhOy4LA3KQjYR7o2sSDqo6jD9w+2/NAiL/XQIKKqoEYcR28iIUXSOrTSdztp1UCfOgtTyf3qShJJNYImjEj7SVtJAOfgl1yeQwSKckTbaAHxZGNexJf8aK5OdEx7ki0PkkhxHc1SzuXZRBs6pGn/NeRxgbRhKr39IzHTFRA5+a/I9ZxYsmG4OWk54lfinVNIbizvRczV+5LDWUJScGMZaeTSmHT7+QJJedqovUxdIu8fFl5EINC9CppWHdF7QGs4VcbggXcwcpm5PlFheCwnB2Une5gp5OD+tmWYOeN3nLnrAx8fGg5Ox8i5RxARFQtSIUJ02BN4hCagtIIZ489FlJ8fIokKtIWFSAz3wwOfLDDrHmTYKQSJ2NjXGkN+PCW9FxvOY+ng8djqn0+rBwlKYv1wJ/ohTuz8EXOnrcapms/9dSUOJzP3KILfqd8xa8yPOHyLSzvyLfrNOIjg0HBQNxIozkdqTh6Kqmxhb63JzgMsj76KIyd9EJeYCsjzm4i+C7L6NEuXCxGdHIIn4enIubceI348ipziSoxdMhPUIwWEybhzcj9Ohdhi1U9jYCpDsyTNB00c7aDI3uVlJJIIRPkCGcH3MKuTCagTglZz9yMhv5I7A5BTUoO+iTW0mSkLue5YvGQ/snPLINN8FaZ1VIKCogCq6oZQkFeEXNhFbHDPhsOSOWh2ewHaLL0Jx3G/Yuu0DtBXf9W3+MDIyUJRSwMaokL4hgUhNjkP6ee/Q/uF1yGvqIihM8aAmZWlpGEEYwNDCLjpg4mnDuA+taSlSUsM6eogjXwd0eexYsstBGRXYvTBPZhgroGKTGZu2Ak8tNRDpftOjHWuB0MDfRibDsBJWkwYlAXqNOhDibq7Mj778cMDMdwWjIPiiYUYtjcFI2b9hCWDmrw0r/GjoagAgaoaVCpzcMs7EDkFZUg6MII++8fQMTZAv6F9wE5DzPXAxt+OIFB9OrwO9kJFahnU1VRhbW6Cun5JRVkJEmICIFLQgK6uDlSUpFVsZloSQG2jWM8Qz89MoniswMA1tJ60MMfknxaijY4yzZs6NI/qQFmJVkr3NuK3CDW0GeGGyL9/wFx3Vfy8dDEmdrCht/yHKvwDk33rBHaExkM0vAkyJ7SFvak+LZ/2GLpgPyK5SUoxgQ9QChkoaJjCWFtavoqLClBRXgZY0vxb12/SVIO2RAHykljsOPsEVSVZOP/n1/j5VDRcu7RBm0Z2yAj1QnFVJWTVzWGmK71vWWkRhGXFgLk+DKj3qGtgARkZVSiVpcDn3g1E2LdFF4E/Rk1djlvWS5CyZyocTZ69LeCTobIEEefXYuW5TFgPHohpQ3rAhJalmAD3p7Y00uJsSdu1igohYEVtWcfk9gif20jISkX1kGH4ylKTjWPmx5WVPZu7/BzFKXhwchu23MlF42mTMb1rC2jIy1Jb1qO2VIFiaRK87t1EtEMHdFH0xtDJy3HHfjkSdk1Bo0/MlhE+t1BGRYayphH0ubmDhQU5qKykmsbWFIbVVXh49TCKzMzh3KUdnDSkk26LipnZjsygSN2kHFmPdWllkLhp4vbApqhvwuR7V8zd74maZsn93E4U0LbKtldXtODm0jGvdWPeUMEgJ6cAdU1jyMsrQT7hPva7x0Br4gT0DvwZ1mO2Q6k/1VcLe8OMbdT+Ba/tyYvaSBqDep9dN5Ibj/aSUU3lCGzGkJMhaSRiS3cCRRXi+ssjkv7kFJnUHEResSP57WY4O5clfgv1iKFEbN1mk9vZNEISSXaO6kAMIEsmHGfGxKRIMvzIH1OaE1gPJXs8E0glqSKXpypRr1eJ2LWZS+4w1+Z7k18HtyCaMiDNVj4mpKqShGwbQu8vS+QtupKVZ4NIWfoFMsbWiKpWObLoHiF50e5kXjsQOQU3sojxLuhtkvYMYq8xtB5DLlI3vTr+Fvl2gAOBfC+yg/6mugeRPm/+v3PySkjAkW+ItbR0cMGR/PxI6mlIJEXE7+wPpKWcORm+4gxJiD5PRrHPsDXZncieUifiyM2krYYG0WCCuipRVpAntCojTt+dJ6XckHt5egjZMM6m1ufSMPRv8qwjKZc83D2ftK65z8jNJPX4NCKjYUjar3EnJUVFpIiGEmEFqXqx24rjg8/JK0smF34dLh0yeRqak611TBORiMtJyfVFRFFeligbWJHvzqVxKa+muiqGHJrZh5jTMqLUchkJr5Aaq6YsycgrEhU1dam9VGgZpWXNvOEy4sOaJ5mcXTyaONbYc/opErNnJJEzb0wm7vJ5Zs/ySvrc2du+xIeekycpCCJbpnV6bm6OQKM7OZosTa8WR5F9U7sTc8XG5Oe7qUTC1oe0Tms5R1qn1YEoN47s/MqFKMrVekZyctI5jGr6pNN6b+5MKVWiu2SOgSY9R0Ccph6vNQQcQbYP60jMOXvazTtBrv/Slyg49iIrz4WQYs6epczwwyv48D151cR3yyBSX4fWu8qqXPlUIwIleWoHFzKbGcqjzz7p8DiioljLPjIyRJYGpgzLDtlM8mvmIL2AJPkkGWyu++w6aJJWw9cQX240MPX0LGKizYwUPbuvjKys9L59fiHRWcwcoVtkSk0ebdKPrFq3hgzr2ICoDt9IEtNzWZsWF5fQeqLuTPqxevLykvaQPpAhckZuZO4+b3b+LUPSwdGvtuWwbS/3nEtiyP7J3YkxLeNuKz24SEKyw66TmW3o9ZYDyJZ7MeRp/59ERGIf/U460s+Wr9eTrLkcRp7NBLtJJtXYsukA8tv61WRQe3uiOuIvkpqZJ7VlSckr51h+jJ68+B29iUChlr1o/qixl9z4o6Sy9CwZQn+rrlM3sulBzTxCCXFf3ogoyYPo999NXq5Jq8jNeabs/RQEalJ7qKnSupfqJXQjWwJTiLj6OhlD0zUsm5JVN2v0j4R4/tGB6KvRz+6whdagZST81lrSvcam/ZaRx/u/JeqamsRy4Y2ndWhxWTk7/FsX/7onrzjgEQKVFaHqYo1m1o3g4NAcSrEPcSvAE+eP+UBeTh2tHXSQHOmJJ74CdJo9DoOaNQTT/2ViVh+QUYSKti1M9GlETjbii4uo1+GKRvY1vSMEmenxCA/yhaK5MUw11KFQegOHD0mgrGWKAUt+QGfmWm1LODekHjDXsSYh5YgMC6XeuBUGjZmNKYOcoUI9kXLC2LkdHGzKkU2V8EMPJbiNHYRh3Vqw3rORiQX9vwyUNB1gYSRBYmwI4qPDodyzNdroauB165B4/i0ipIU9wY0rd5GlY4GGjRvCQkcN8qhAZkwaiumzL4h6gl2b/kLRgJGYMrIbTPMSECyqgES1MezrcbepA3n7WfAoKgLN8ChK98Xm6Z1hQB9eyN3HiKuqZs+h9QptN9XQuHFjNHa0hp6KEmROf43xR6jXxp6hizZT1uERc4/MOPj0j0GD+ffRdvFOLFc6gNb2TdC8SQO4jVyOB/HcStKPiKSqFHFPHuGOhz/KjeujUWN7GKsqQRZCpEeloow7j6GiIBWPd05Hw9F/QsHADh2WnsD6gf/w0v+qcoSeP4I9N64gR7ctfvl9OuwU5WkRrUBe2mP4esjDpvdcXAzIkNr98rf0IgKxOAU5ucwNzDHotyMIYdLSouDhehYNV0Rg2NzF6Bz7B1o5NkMzJyu0mr4LcUU1600/FgSVwnyEe9zFveAEKFjawamxLfTlZCGpLkVGQhbKxUIEnTmAPd7+aLBoGWY0M0RlRBACaZ2mSus0U6ZeqgNF3foYPHcjfhxD8x2T95jQqy0cZWWgrKiBFg1rrc4rz8P5ZQuwj9pMx2o41qwaASMuCWiAGSfvIZmxZ0oYNusfwZCTIsz+ahgUz32PVk3c0LShCVrPv/J0heBHpyoCnrczUZgvQJf1PtJ8khKCffM60MRC5BcWQ0QfvcWYg7ixrJZ92raAk60FNKFE84kNFORfrImrUZKdCI+z5/G4RB716TWODhbQoPFlhfnIyStmV0abDtmMs0tbP7tv6+ZwcagPHSiiqX19qCgzvTJdsZv5XvnZSNg9HkmPLsLHbDTODy7F+KZuaNm+HVybNsb3R6Kerl7/6JSkYufMKbimqIsOvcdi0qAWqFmzbjHuCK4trWXLdm5wsjantlFGa0db2ka/YMvcHCQUFqAELujfjVvRSUQozo1DUhKgUs8UFrra9ElIqciMws5li/BQYI4Bo8ZjSAeHWqvOu2EvY8u8LMTvGI3oB5cQUG8cLg0qwkiXZmjZri27+8CiY9GfjC2tpl/Bqe9r2asDtZeZIdUsyujYxB6SqDCE0iMTwxZwdeJ2WhDHIyyEtku0EdBr5oyXalLxY1w9WQFZeS1MOhwjzfehlzCrHzNykonMrEqQyHAE0nyoq90SrVy5rQqqkhEVXopK2iDptWxCa1AVNOz6PW4w12clIXCaPCb9cRuWc/bhsssVtKnvjBbNXdCi3wyceJLN7mDwJrxG5Alx88JZyNOCYencADqG9dHa2QG2qkm4efM8/PxFtDC2QUdnAeICfRACW9jVt4aONnNtLu5d9gaUFKDqbM0apTQlDtG5mRCaNEYT85rF7hUoLkhBZjJgY2IMHXU1CB/ewTlJNZSVWqFDS84YpakIj8pFUZkmTAzUaIMXgQdXoqBiZQrH9q7s/StS4hHBCAQdF9jpiZDq4wFfWMDSwgFG7G3y8ej2E/qLqchrak9TSpGXlYW8TMDB0hyqyv+yC5TntZTGXcSCYd2xxqseZq3YhzsBd7Bv8Vg4a2Vgx8TluFUkRtipZdgeagorSzOUht3CwYvuKCgppx5CKaKueCKV/vmPqOmjnpkBdJiaR1Xl6TYi6qZOmLMjAAEBNDw8htkdbCCguf3M2p2I485hEeUi7Mwf6LfOH52+p4VpUAJ+/tUDbstP4eTW2bCIvov7kSko/8gqL813P+ZMmoYzKa5YsukUHgRcx9YpvWGmGIX1w5bhEbPenhb7wtQwnPljOiYuPwTUa49Zf9/G9TnN2Xu8mioUxbnj8M5juJ9hgm7z5mFsEyOwK/6rq1GRnYksaKN+PTta+UktzA7tyNCypN8Q9WoLnooMPNm7GG7rkzD+5534yT4I207nYPimyzi8cgBkbp/B7cxXDAt9ICTiMoRc3YAZs1chuLo7fj9yFV4BF/H7QDeolj3Bljl/wSvWD+dOn8LDqhZoqVuMR7cuYs8lWqfJE1ozZiDKOwoFz2YHPIeufScsO8DlvYDHOD/ECmHUlmq2gzDAjavTaP2TeGUzVh6NQ4mKAyZv/h29nym8ZwiT4bFhOgYeq8LcH39ET8lDnArRxfxDt7BnbhOk7tuL2x/XnM+g4iGzXEjdOzt0bsU41NTWTP6poAVZYAgTYz1az7LRaPtjjX2ewH3rQriZyaDQoDWGdWoIJfnnm6XKgmicXD0Vo9Z4wabVdzjpH4DHd3ZhejMDxN88g8NH7iGTa/HcqKMmva8fPPb/ip71ZZGn2xR92zlBS4UbYCe0nETdxdp12/BYvS8OzW2ES3/sQ3qnlbjt/QjzXPLgffoKoj62L8KSh6A/v8YPV+Vh0KQLJs4eB2fpCOtT2v/0zJb3N32HptSWRYZtMKKzPW2jmUJci+ICpJYW09xnClNjqT0kohIk+N2Db6o62jR2gbV5zTZS2fBePwdrHwhg1bE/JkzoC5sXR18lYhRE3saaddvhqz0AR+Y2wJnf9iKz62rc8nyA2Y458D57DdGvKCsfgz6/1tjLF3d+nQwrQxmUGXfBhG7WkKQkIIqKMRUB1SPcvIqKmAe4HFiEaoklpgysoy7NzkIizecyMi5o00xaiJnh70ox/dHq9WFtJoBsagLCIAclJTPoceYVJXjjZmA2hJXmmDmitTSSQVyE+Fs7MXHdHZgNXw3vGUWYM2U/zOcewbnDv8Gt5Ak8fMKQL+3P+EdeI/JiEULrNFWq4Ds3YxS/HpzcGsPCRgtJd+7Ah8pPWRNn1NeWQMy4ZyiHsLwcVVVlCLu8Aav2RUKBCsQGTRyph1aJ+OgwZKZTRdXCAc6KnMirFqEoMwWp2WowMzaChroS9fQqwHTIycgIoMh0+DH7TV29gkuBMSi07oVJnepBUhiBiER5mOhbwbUBMxOpHBHBoRCWCWHctx1s6A0q6X2Y3iRmbkJlpRDRt7dj7b5AyMjKwoGqZm1xKXLo98ku0ER9CyMqKj+RuUKfCVFHluF4iirsh83FktmdYUz/c2rXAKaGypChz6tMWAAvj8fUH4jB1Q3fYsiQIZj623mkF9C8FHMQ3y85icQ6KobikAvYeCeROxIjJ9ob9z2CkFWqg+Zdm8NEXg7Rd7biZtSzlk9YWIxyOXozmttlFJWeeqkQ5SDw6l4sOhSDDpNW4uQ3rRB3/ihi9G3QpYsT5IUVEFVUQlQpYfPkxyTw+O+4WmyGDjO+xddDXaEDS7j1sYUOuw8WbVhpecyO9cCuxd9i2dZgGLSfiJ//PozV/UylN3gNlaXZuH1yI07dTIVthwmYObw99NVfLA/lKC8vYXtiUBqNE2e82LJk1qk59UA5ylPx4OifmH2yGF/9/Dd2jrBBxJ3rKLFphJZNLSAprUSVmJZJ0cc1prg0H14X9uARnDFy8WyMbG1NfegG6DyqPtRAICGlSKWVfWxkDBBxFavmTmLz58w9EczFiL67D1sPPUbuP7rSeQg4sw/L/7oIicQIXb79Cq2kWziiIO4Otvx9BPGpCmgz/Xcs7mkoTahNWRyubFuJyRcEWPLbX/ixjSaCfXyh0tQVjW11ICqqApHQ5/JJiJHa5CC/kD5jKqZykvxw/2EMFbgWsKln/NQJkyJGXpIn9m7YhXt++Wg0eAR6NTKEwgutUl6YO654+CDdaig27v0aTaluEai7oGUPI1qWqyCuEjO+SC0kKMn2w5ENf+PSw3TY9RyIXs2soMplaWGKB7b9tRPeCl2xafF0NMgNgkceQZ+x3WFAiqgOktD7ieh9ped/TNI8N+Pb1dehqGKLAV/9gIGNX1B4TxEjN+ER9mzYDXf/AjgOGYleDgZ4UeM9owhFxVLPtSTZB+dOeaDUxBVtWraEOSduku79igXrH0DdsCmGTf0GnRvU9B8+ozT5Abb8tQd+yt2pLafCJjsADwqAvuN7Qp/asqSQs2Xd2+19RCqQHnYHf288AL/ICriOn4jeT/egrKbft5jqGfonrdNun7qGgNxiGLb/HgOcpGfUTToKi+g/9NqIIF+ERWRAp0Uj2GmockJLQvVREW376J8VmXh48QZ8U3Kg02oWhjdhT6D+djFiHp7Air1eMO02Bwfn9ED25cPwVLZA74EtoUK1TLmQEZBVVHRy1/wDr1Y2+bEISCRQNHOFFTd0pu/UAs0trOER5AdmbYM6/QG2ygJkW1hBF1fw4MRfWBR9HOl3fZHJLJQSWqOdK+PRFaOshDZEjNGCzmDx/Cg0HvsL5jSrQn5KEhKpAGhqZAx16iVot2iLNrI78ajoDtbPmonzCgWIoN6VX6wOBm+Zgs6WqpA8CkUgrZYt1BrAhBXOmQj2jENZsRjtOreFnrwCDK3sYAA/PLm6A0vzbiDfKwDxmiLIltqgm1t9mjsjkZmZRn1ySwwwYyY4M/eJwIGZWxCsa44uI79Bb4eXtuvleUNkqQBAVQWSH+zC4pmX2LjcyDt4lJKHphNnoKOBAtKnbsXWgWwSfR4xOL/3JNyjZNFn6ffo17orGivkwufcERy4nYPmA0dhYMdGiL38MxYcNUVseyZfVSEvLgAPH4bAsPci/DyqDZTk83Fr4wJsE/ugI+d2lqf646pHEoRVzTH7r+HSBR+V+Qi6tg8/7faD1YBvsHx8GyjT1qWgIJ96v07QJEkI8A9CjlkrtLSlTsBHHstn7Vmeg4ALm/B95BE2LtP/DMKFIrSfMxtOtIK5um0h1h95giwYQY86OV4Hf4bfQVrIBRpoPWYRRljl4/K5k7j2RIROU6ahf2MT6rNWI/PhYazZdROJJq2wcORAtLLUeTZ1QU4eqkb1YWlQikD3o1g1PwZGMnG4dioUcjZDMHt8M+mm1rQyvH94E5adzkCPOUuxdIgTJBV5KC4W0rKlDzVhGO75xoM06Ym2Zty8i4+GDGRlaOtXHI9b+9cg76604Ux5dBrpSkoYOXosWjcSQHfhVrSt2dE03wsblh9GhoYLxixdgCGdO8CiNAj7dp7DkxhF9Fs4Dz3M5BB2aT3+vsWtRkE+gi9ThzhZFQN/Wo/lfa2l0YXxuHLgAI77xaLUZTpWfd2J1p8vQMvDuU1rsOy2DOasW4fZXaxog+qL0lIJ1HS0oJznhfPeOdDrPhntX7r4I6FmRB1mDagoBeHi79+h9JQcChK8cS1SGW2/7o12jkYoCzyFdUcfoqCMUVBVKEgJwv1LEdDrNh5LpvSFOTOpPPI0Zm52h7aJG0bNHgtd+qxkmOeV7o6/lhRCQyBPq5ZiBN15DAWHvmjfrgWUYy9j9bG7SGOcRNqYlubS/HbSH4LWw7FoxlA0MOIa8Jz7+H3hL7ih2AO/LZ2CTva6SAgvpo2vHvR15CAOPYXzidpwnN4R1s8r0g8PFVC/rdyLh5VV0Oo6DQuGujwdpmUoDDiBtUcfo0jI2FKM/GRqy8uRMOgxCUun9IapJm3UIk5h5hYP6Ji1xKiZo+GgbwgbbV1oIgyHf1qIKBMVlKb64FIgaL08FAO72Es/I+46Fi7ajSfySnDoPhHTez7bbP0pOfewdvFq3FbuidVLpqCjnQ7ig4uoLfVhoCuLytAzuJisA8evOnx8W1Lyvffh58N+qGJ3lhYhM+oJPO4kw3Iwrf8ndML/2jsPqCiuto//l6X33kURQVGssWtQ7DU2NLHFGEtijBpjz2uLsXcTa9SoUbEQEVsSW6wRRAUVRaS3LeyyS122wv3uzK4CiuZNQsz7yfzO2XPYe2eGnWduee7cp9jRdlUW2Ayt8CMy4sOx/PMceNJxNerCdUhtu2Lj+uFoQOe0tGsHsCEiDYFdBiH0vY5wt/dFkK8JTklScXDxVDx1LUZq3C3EFPjiw/d7oqGzFXiBTdGOPqOEjNNYNbUIPnwJ7l29gUzTdlj6zXA0ZH5gWSkyoo5i2eafgbZjsfyTvvC0N8N9uZSOV3XgaCZDStzvSLIMwuRm/nB4tiH6R7zS8eL2SuJoxCOePb8jFXbdJeTa6sGkvh1d7tJ12rDDUkLK1EQQHUbGdXBjy+DTn6xcP5d0djQiznWmkausBaeW5EftIYNae+qPQQBZfFtBSsUJZP0IZwLf3mTV6SeGkBky8vj8ShLCHmf4+Hcjczb9QtLkCsKY1d9c4E1g7UV6Lb1MWAftgltkcc/mxBp+ZEkM/YflOpL3+Gcyo5veGBKeIWT+stmkR10bYmI2jvyqpKc8vUzm9HEgCBxJfozK0odDuPcN8YQx8Qp6nxxNqsb3/y3kn3K8UGTGkA1jAyqeIfPx6kbmbz9EYp8H1K5ESiQZ2cmP8NGfHGJj9BCiFj8m301oSs8NIlOZ0D304ec9vUKW9q50Tccg8v78reRGUq7BqUJBEi8fIZM7VDqGftp+vIYcP3WfsPby2mKS+Mta0rf7e2Tq1otV4uCJ49aQbjbepHXHDiTg3YFkwaFoUqis3rj9TTpeSB+eI3Pfq1flnuA7hGwOjyQJ0nIiS7tEpraoVFfpY+nkRZZdURJF0gUyc0B9WtaRLL+cRJTlVBSq38mCxu60zJV0GLOJ3H4pwGY5URUlk2NLhhH/StcMGLuenI/J1Ac+VYrJjR/mkk49RpNvjsU8N/Yu1ylIXMRcEuzagLTv8A7xChlDdlx8StSvMMR+U44X5VoVSbv6A/mwi8fz+2E/DceT/RcukZTqwnrR8dCJjocuPtMNYxohhXf2kcFtGdn1JnszC+lQqCBn5javes3WH5LdYZdJesmzey4ij0+vIb09bGl9czL58C1Son0hDEpJCjmx4mMS1GsK2fNbEikzeKqUqQTk3IaPSYe6QeTddk2JQ4+p5OyDCie2F3nzjhcaIkk6SiYHeBBjw/1buPqSUWvOkkdZ+ewYm3NiOvF2Ypx2DPJx9iP95uwj9xIFRGHoZqIfh9I6U1K/5X9IFJW1plBAru78jDT2tqo4z8SGBA5aRM7ciSdSeouinxeRpj7WFfW2HqTT57tITHwmKXrme5B7kcwKaUIajKTtPL0iFLtaep7MaNmUBHXoTnq2rk8aTNxBnkqqGaMob87xIouc+XIY8bBgHEl6kY3VBBPOCf+MeNhXkqWLPxkwbz+JfSp8Lkvh/kG0zoz4t1lEotlbUhBBfDj5vJkvsTCcZ2rnSoYsO0nup8kMMXBTSNjoLsSCb0Qs7ELJntRqOoSYjiXBgSRg9BYSYwjDwqCS/EKv3YQ06diD9GjtRxpO3kWSXiPLN+l4wTipMI5oz+Xl1ZKMWRpGHqRJiSHSESnTCcnlndPIO8+OoZ86faaRfb8+IsVl5aSsVE5OzW9Ly+uR0AXhJINtW0qSHbtJH6rK8HEMonPd3usky6Cz0BGcRB+ZTzpUOsaz63iyNTKOyNXMRcqJ5O5uMiKkGxn+TQRJy6vot6VZu0hvE2fSonMX0rxTVzJuy3mSW/ysUVelOseLV6c1U+YhKVsOYxt3+HjYPn/lpy4UQZRXDE0ZYO8dAFe6KC/XKiGXiiEv0dK+aQ9vN1PIciTQ8B3hVd8ZrBmGpgSiXCmKlcx7W3O4+frAhqdGvjgTsjJruLq4wN7ymWqqgChJUJEWxNwW7q7OsDWEXygRJ0GoMIGVkwe8GFfkMiXyRBIUlAJO9XzgYMoD0alRkCdiw3XA1BYeLuYoFudBUW4Lb39XmKoVkEkEKCB28HRzhrUZn/5bCZIEhTAxs4UbY4z5L7+9eRP8k2nNVPIsZFXO28Q8Bw9G1sZ4aRdBUwwhfT4lKjN4+nvAmq7cK54hDw7urnC0tWDfMJXk0ufPvBZnMLaAowuts2GcEPSQ8jIUiFMhrWSrZOXsDXcHS72dGSmHqjgPIrkW9vRcB6uKJVF5WTHEqSKwp5rZsKFCmBVedbzJtGbMPZXIciBi31QYMHOATx3av4x4KNMqkCcQoLCaLW4jvjGcvOrDzogeI81FgcIULnXcYG9B75vQfpkspPdrAmt7Z7i42jxPD1VBGVRFckjE+c8NqM2dfeDjaDCwIlqUyPMgURjB9Vlf0ldAqypAbpYUrMmghQPquDnCwrT6jvUm05oRuiLPl4qQV1xpH8ncGb4+jtXcP8UwHvJN6Jjmqx/TylSFEEvomKKygIefO2zoc1DIsiCQV3pGVk6o5+YAOrkYCsqgNMhSDUu4+NDnYG5StT+U03FRIoG8zJLK61XnUqxcUN/DviLl0Qv8O2nN1JBlCkEnLnYmMzIxg4OrN5ys9M9cVyJFVm4BdGVMLcXYDHbO7nAzhKpgYNIRpueWwsTcCZ70eTA1ZaX5EEpkUGoMe1Q8Pizs3eDpYs2OCWUKGXIkVC5aQz2ftmcnT/ZNyHN0RchOF0Pr4I36zpVlooY8SwSZSgPC2Jk6eqOu00tJ7VjeXFozDQqEYshKVPSp0zkrwJ22lqroSiTIEhca3kxRjM3peOYO10phn7SFOVSWSphSWXoYZMncb34OvXapmnUo41FZ2bvVgYsh7VvlZ8jjO8DLz+XlFH+MLNPE0FFZ+b4kSyGVJX3+PCMqS6/XyvJNpjXTFYuRLi6qML0xtYSTixttm1V7vE5TAHGGRD9mUUzt3ODlbKtPS0boOJyXA2F+OWycXODixDgTMpQiNykHFdOSLR1LXWFjCKHEUGVuoZjaOsPD2QFmhj11XSltw2IFLF94hsy1xfTarIOVCTPfucHZunJ9BdWlNfvD3LUcbzf/eO7at5h/JXftW8y/krv2Lebfzl37NvLmlLy3nzet5NUGqlPyKtRMDg4ODg4ODg6OtwZOyePg4ODg4ODgeAvh3bhxg2QUiLH46m6M6/AeZnQfbajiqA0IhUJ4ev5BoFyOalm6dCk6derEbdfWENx2bc3CbNdeuHABFhbV20Rx/HmYrTBmS6zydhjHX4OTZc2jUCjApEmzsanww+bFxMSQYm0pLqfchb9zHfRvE2Ko4qgNSKVSNvcrx5/n8uXLaNSoERs5nePvs2fPHvTt2xdeXn8c24/jj1m1ahXGjRsHE5NqXUk4/gLMBMpkNHBwYKP+c/wNGCWvuLgY9vYvZXPm+IsolUoQQqrY4fKEQiHrayISiVhDyHbt2rEVHLUDzvHir5Obm8u+JbG15eIp1gTZ2dnsgsOcyz5TI6SkpKB+/fr6GIscNQLneFFzcI4XNQ/neMHBwcHBwcHBUUvglDwODg4ODg4OjreQf03JK1OXoPRZYMs3Qjl0KgXU1ST1LdeqUGoI3lkjkHJoNBpodOU1d00ODg4ODg4Ojj8Bf9asWUuZP0pKSlijUm9vZ+SlpyM9WwBxbi5rd6T/FEDDM4OVVUVmgRdhopmny1SwsjB/ZRT2Z0ROtcfYh10xpQuTg1SPrkiEJKESNvaWMGZyFRItivPo75CrYGppDRNDoHy1NA2pcsDezuJPaKlC7Attgv1Os9G/gaHIQNyuUHTZX4RJvVpVii7/NxDfxZr1u3BL6YE2DV2rj6D/P0JeXt5b6XjBZDSQCVKRKVPDzMLaEFVci7zUx0jJMbTpQiWMzCxhxWRgUEjwOCkNYnEupPJCEHM7WDPRynUlEKalIyNHyJ4Dazc8CzbOeDIxRu1mZpWi6nPoKRHiYWI6KzNZkRJ8CxtYmBhBWyhEUmoGRFTO8gIqTmfarw2nFBUV0fHFCsbG1WcYedshOg3yhalIzhCwciuFJWws6XjL0yA35THSnrXbYg1MzS2pPGm71cqR+jgZObQ8v1gJEyt7GBIDQS6Xsw4CbN7XWoC2IAeJKZlsH5blF4Fv5URlRCtoHxbROS2T9mFmTiPP+nC5CnJhNtIzsiGi5RozJ9iZV4z/mpI8ZGekQKI0ga2VOfh0TmPmSKad1nbHC0VuIhLThFCbOsLOggdVkRRZaanIFhnaqNYcbrZMNiotCiVZSErLZssLdaZVZMk5XjBdOBOPk7OofPJQVMqHlQPVf2i5rkiMlLQMCERiSPJkMLJ2AZucQ1OMnKwMZGQzc1Ix+A6Oz7NzqVSq/8bxwgNnlm7GkftpKFWk4tbvctQLbgNPcy90G/Mxxoa+g1c1b+mVDQg9a4bdc8cjwO31GYkjPrHE114X8GBxZ0MJHZSurUKvhRKsP70OXR3obSqyELlpJtbc9cPy9cvQvYHeIDtmWVNMK1yLXzf0feVveRkB9g5+B7FTxNjW21BkIHb7YAx70BuPvp0Mq+cpmf4GojtYuS0SaDcKMwc2eTklzP8Qb6PjhU6dg7unLuGXi/txTtoYS1esxoAmjHNEBjZ3qo8dvPcQyNil1mmNjyZMwuAWZkjauQJjI1PgYaaDrkyDgH5LsXBiM5RGHcLi1WchNTICX/4QNiOOY+2UNvCgTZEZtDjHi+qQIX7Flxh7rRD1zFVQGzmg2+j/4NMhPniyZzVWX3qCci1BSZ4DPjq4CWPq6wf52u14QVCYHoXv123EFaGOrr5SUdbkc6xePg4tXARY2SkIYfze8Hekh/p1wYzJ4xDSEEg4uByT18XD2YePciNzdJy4AVP6+sGOTga1yvFCLcGlHaux+UYa+FodlPlStJ16DPM+cEXhjTB8vfo0xPQwvjwelqHHsGFqC5hlXML2Nfvwe7YSZpp0qDutxY5F/VGPmR/VhYiK3ELPWw9p502IWDYWdR1MOccLhvxUbF40GpuP3EabDRkI/8gFj05vorIKg9TWH0ymUYTMQeSMjlCKYnFoxRr8mKaBE5Gi0GkgVq74HB3qWnOOFyz5uLpyPlbE5MJcTVUxiwB88u1iDHDV4Nbhbfj21zgoaXlp9kP4f3Ieqz50Qe5vR7Eq7BKEhTpY5GvgOmYVVn7aHMyU9l86Xvhg4NKNCIuMROSOSWjh2AHz99K/I7dhOqvgleLpxYPYumUTNm3agh8O3YYEWkie3sSZn68j594V7N+1Fcdi5XSlpIEk8Qr2bWKO3YSfbiaisFJaxxdxbNkNvUgUwqPpuRRVYT5Ekmxk5UiRTFdo+lOzEX1JgZ4D2tPfooU06RbCv9dff9Oms0jVMVvAZSgQxuNGWCROngyj5eG4J8gHHTr1aBVIj/4Zx3+NheSl30OgkCXh1/3PrhmOuznPziUozrqFHw33c/TiPUieJbgrfIgjbPlWHI6MgkhpKKcUPT5ruNZ3OHD8GuiYwvEPUqaVIC1JAKdm3dD6hRBMPJ4RRqxk2jP9fLeQKnhudDERj907JJi8/TAt/wmbZvRC8blf8CQnEYd2Xgav1zQcOBGBk3u/Qt6h2biQZbgYR/UU38bqlcX46iiVccRBzO/TADnXopBdqkCpy0B8t/8oTkb8hEkd4nDgyH1w3YFCyuniQge/fl8jnLbN8B3z4RB7BdfS81iTD3MbJ3y01tBuN8ykCh7V9sRXMH/OLXTcfhSRJ45gwZCGiD93CAn64bN2oZFB5jIYuw6HU1mEY/GwRrgbFo6U3Kc4+v0llIVMwQ8/nUTkvoWQH5yJX59KcevML4g37oQVYScQ+eNKmJ+ei0OJzMXKqMJ9C1cfZMPRtzU8X/++opZRipQzG3DGfARGNTIUGQjoPhYb9hna6IxOtE1rIUqKRnxWK2wOp2XhGxAsiMO1lALOjOk5RVB4jMURps/TBW+3OvcQ+Usi1NpC5Nt3xTdbD7Ly3DEzGLG79iI2/TEORVyHVfA0HI6gMt0/CNGfLcctNrFt9fzJJZ4CCT/vxNLDN6Eq44HPK0fiue3YvPcmJHTy5PONwOPzwTc2Bp+uHkuLH+HCiXiU0u+anBjs/TES98VFbFLkarENwsDeljhznelpOuSJkiCSuaGnL0HagyTkMQpV0mn8cKc9OraxgSztFvbu3osbaUXsFk/x/TDMmnkESfRcWfpVbJu5EofPP4GC1j3fsqCDae7vh7Fq61mkq+jv1Zc+R1Oajohtq3AoRsJeU5V6GRuXH0RMfik9NQGnD9xBCS3XSR7j+NFw3EzJo/8tHze3z8HuGOZ30NVJ+kPEx2TqL1jwAD8siUAyPYe5HisjfQ3HP4SZdSuMWjgLvQNffsNG6PM/v2U6pk+fh80HLlPFgxby6sC/hQxnN4TjkVqIe9H34Rr8Ltxl6XisdUXrdg1gZc4HL7ArurhmITXzWRpqjmrh+SGoQyZVRiLwQJqKhCwp6rZpDndzD3Qd1gFe1mb0OSTQPs2Hu4Od4aRaDo8PpwbBGDqgCRidwsraBiamZrRcX61WFODURqbdfoUdJ6KRq6JDS9wd3HHrhg86O9FGbwX3hg3gAQGkslqoNtsE4v3RwfAyNwHPiAd7BydWkVDmZCBB44SWbf1hY8EHGnVFiFsmEu6nI1VQAqfmrVDPlcq53jvo55uLh0/oeK7Iw81b11Hg0R79mnsZkvpzMBQnXcbmOFNMHdUFdHlchYzoM1i3kGmjq+lCmDZQ8GFh4w1++T1cvRSF27dvQe4XhHY+Ntwc+Jy66D++M5xpa1UrU5CbYgpnWxs6ANRH/yHB8HexZmXl6OzKjgWMGsODNWysLMGGv2zQEB1wC09T2YtVy59T8opTcP5wMur2+xifTZ+OadOnYtyYAEgibkLh3hH9eneGV4tgjJ3wKUJb2MPE3BvtBw/HxGnTMHPGeDSSypAhzafrpFdhhRZtW0Fy/CIelKlRIBND7TkCw/q6oEiRgcJiDXLv/o6nvfqig7kC6bdjkFEYhNGz52Ia/R9zVvYH2ROGu7nMtTQw9qAK4sjPMXvaELTytNfvc2eewtqV19Fg1DRM7NcCLi/0YGXaNVy8aI1hCxaw1/xyaSg8H9zG3dQSKl1XvDNgGD6m5V/MmIjWvDJkZ4mgyruNXTvMMGrNHPacT8YNQnM/w+SlSMXN6Dtw6TCN1k3BmGHvwpsLQP8v4YpB685gyce90bWlN9J+Poh9Z+KQb1kPwxfNQzvhKowfNgk/JDXEe+OD4chTQkMnBmtTE0NH8YCLRzmKShTsN45XYN0Qk7asgG/sbEwY/zWua1uiz3st4MjYQT09iY9Gh2Lg4Ek45TUeXw0N/J82Z/h3UCD+9+tQNG6Gzt4OdFB3x/BVx7BgXG8EN7bF3SP7cZQuhMUlhSh3sYV+pDGGuYUj1fXUUKlfs11SC9BqsnHz6h349usJH54KGnMjWJmZUJWDwR2uHgTyggIooYW5jbnBJtQJ7t5GtFyO3Pvncfm6LbqH9oZ3ReIAjpJknNkTA/s2oQgJqmwoZYa67d7H9PlfYezQ3njH4i4WfLwdcXTh4kIXxh+Mao6Huz7F5BUx8H6vP9rU44RahYcHMGDAQIROWYWERqMwuUf9FxYWYpw/eg5ew6ge4xuEnh3dkBw2A8MHDKDn7UVmoAiFNfYmT5KN+yLAq54bjI2N6IrJGC4NmqCOcwJErGJVFZ6Oj8TIT9GycWO06PkJDl1KQMEfeJxavNsdoYKdOHldheRHccgLaIIe7dpCKS9EkiwRF8/9jtAPh8BBXQpJaiZklp5wc9ZPExZe7dGlxS0kJLNfYeXkAE9PN1S28Dm++DOcSCNo1DIQTgYD+sqoE2MRX+aN+nX0b4HMnBujddMspGeq6WDriPzrX6AVvZ/mXUfjuxOxyNfoUJ72ABdkHvD1YYw5jGHn6A43b4MxqVtPbD48BjeGNkbLTj2w+pJEX87xL2AJ34790b9/fwweMwx925pBcO0mcvKe4Pi85ZANPYz9K1cj1Pk2Vi75HnEFhtOeI4NMaviT4zXE4vsPF8Bo0jnsoSv7JvKfsX7baaQyurFPMBYuWYF1a/Ziqtd1LFlyAin6kzgMCKKPY+PZTAQP74PGrpZ03LGCf2d9ux06fjh6+hUi8fp95FUZ2MugUReh5DWDfW3htxXv4YBuBKaPCYK1oayCV/XhIsgk5dCpk3F6z254j/oUXTxePrv2UopHl47isYU7hnRpAzvGWe05fNi4NUC77vo2Ouo/H6N57AZEROkgTT+LMxHp6D7nKLZPaIKbm1dj7z0pt11bGb++WLduHTYuXYbuuotYt/0icgxVDLdW9cHi3JFYOLUVbM3s0HbEDGz8di+20HPWrRsI9wzDga/gzyl59g7wsbSutPIuh0ZVgJLceqD61EuITi7C4sudcTAuDnFX9+PTLoF0mv0DLHtj9EfFuB33FIq8VHRq2xIWjZsjuEiAxPMncOBCP4weQjufiSlsXdxRNQGSCOnxQaj7mqxII75Pxraxcny75SzyDGWVMfaqi6rOtzIIU7zh6WIK3S/TMXJnI+xh7ufGMcwbQhs7c4i7N5q+yrjZ2AbewbNxPjmWroJGIP2r8TiaYKjj+Ncw0mqhLjUF38YRhVfCsE3ZDh8MCkKT5i0xcMI4+OVfQLLYCLYyFQRFCoNNpgY8YoJ6Xh7sN47qyT7yLVZZjsRHgwPRolNXDA19F8aZ1/A0q5iuxJzQIKAhGtOFUnBwEHRP46iSbTiRA5KHZ7Bi4yF4D52PCT0bw5JfdWPLSKOBQmkNczs7+Nb3hfGDDOh3agjKy3Wwt7ajY3Ht9Vb8ba4nRt6ZisP7piLQ2hj29k6wlWsgKiihvZdBS6ctYwT6+8OVZwUZbXwlhnItPSCgnhpXDv6OeQM9YGfujl7zjiBy/acI6LMcibpX70G9/RRB8DQdp1Z+gY717WBpHoDZ0cDJaR0QMusUKuvNJkVFEJc3gLu9Cnd/OorYgMHo2zUQHUdOwrimIvzy22MQTsurwMqVdX5s2iwIbZt5QfE0ERLDC4Zbq9qh368jcPb0ArSw1b9zNrV2ho9fIHtOoPQhDisnoPu7bFW1/Dklz6kxuoUIsGlTGJKSMpCdkYFrJ84hu2sPBDnTi5mYwCQtFXFZmZCU6MAztYQpilGQl4fYKz8jKunRf2FkbYS+I6ci6sc5OBU9GO2aM5vQrvBtLMPNY+G4E9oXfZhfbWoLn1Z1IRccw5Hjt1kvnZidu3Gq11j0eY3jk7G5FTpNmIvmKWuxZO9tKLVVLQQtAruhkUc4Vm+4yF7zQXgEznk3Q3CgFSNdWPBL2Pt5FHUNN+OiwVpn+QSgo/sprFsbDUHaQ5w8uAMHTzzUbw9oSliXfsYFuljpCPemlqgJB16OV0PKS2m7EFKZF0JRqqArdBFyC0pxc8n7+OZ3Aftc4+/cxsXEVHh1aIZWgQFwyslGnDAHguxMJN+9itRiT9Tt2Bl9GsuRfu0xUlMFyDm0CnvzJiOkbdWJl6Mqdfyaw+FJPO6JqKzTExEfe59OEd5w1d3Dl18fQHxCGuuhGH3+Ogo8G8PzBeeY2kk5JAk/4Qs6NsmbTsWoTu4oEgohkCtwdVZPrI/Wt9t7167gqrQIAa394RzSA595XcBPYbQuKQFRZ+8hxboHGtZGZ0VtBvaMDcLAKx/i3A9DYJYrgjBXikKPBujVpBDZNx8hNZnK6fAq7JJ8iu793NCsrQtskqNxP5aWn96NVYnjMWboUBzXlUOrVkGlEuPCmpEYPHsnkn5diEbGtXngdkfveT/gEbM4ZmWThPXtgSHfRSFisjcubVmGXxL0bfTUru+QGBKKgf581PX0h/ppAp4IBRA+uo7LD1W0ffoy5mUcDOIzGDXzICu3jJRU3Il6BI23H1yshTg+qzuGRbyD43tGwVoihlCUC3mJEqWFMojo8QLBOcyaEoEBu/+DkNdocq/PXSv4CV9Of4BBu75Bl+cDcTIOfbIU+59kQ2Nkirq95mHLVz3BePajIBZbF23CqQeZaDD1EDb3NcOJlcOx8xbg1r49GsvrofOXg9G1sSei1vXAPpeN2PdRM/aqVYnBN92XILv/XKz5MoQNk5Ifsx9zNhxF3YmHsaink/4w5OPeT3vx7benkc589R+NAzsnwtekHIL4Ewjbm4KOsxeikzdTKcXZryYhaXAkvmyrRFrUMew7LEDI9BnwerwSi1La4scv3oO5SRmEjyOwdso2xDKnefXAomVT0M3fBUblZTi3LARrfwMcmzZFkHFztB8Wgm7B/rAURuKTDzbiCezRvEMfNHvHBZ5erdHDIQZjF+yDOL+U2T9Gm49XYsPw/52QJW9jCJXS/EtYPmgZbhq+M/gOWYRNbZIx+Kuj+gJrH/T48Et8+UErdksn/sAEzPoxGSq60Ldw88OIWRswoT1t1QX3aPveiDOPaHvnNcWC49vQ12BxzIVQeTUxm3thdgRjfA3YN+yESV8swMAmZbi6aT7Wnn2CEi0PDh7dMHv7Erxr6M61OoRKuRZpp5fho43XDAUGQmbjcu9kdJ9/Sv/dvhFCP/0CE/s11u+KiM9iyoi1eAwz1Gs1lCrRU9DCYA5cq0KoJJ/B5KW7kZhdycbCIwgfTJmHz1rIns9LajTBvOM70N+d1pem48yurfj+5B26WK+PiVQ5+TCwsr1YCeKObUZEfkt8Pro33GyMuRAqz8lF+GfDET8gHMs6qXBm/zqsO/FQX+X3PnZvnYSGVqZQ5CYhbM1EHLyrr6o3aAE2fNKTKjF6WTLKTe0OoZKHcwsnY811ZjvDDHWbD8LMbz5Hq8KrWLhmB64/EukPY7Cvg+5jJqC99Dy2H4ui2g8QMG4L9kxoqa+nVBdC5fVKHsdbz9uo5L0pOCWvZqndcfJqnlql5L0hOCWv5uCUvJrnv4yTx8HBwcHBwcHB8f8dTsnj4ODg4ODg4HgL4UVGRhImhxyT88zJyQn+/v6GKo7agFKpZLccOf48zHYDsxXG53OeNDWBWq1mcwFz24s1AzOmc1vfNQuTF5Rpp5xc/z6MLDUaDZf7uwbR6XSsXJlx9Bm89PR01iaPsS9ilL02bdqwFRy1g+TkZE6x/4tIpVJ2sLex4YJ71gSMfQ5jS8IN+jVDRkYGfHx8OKW5BmEmUaFQyMqV4+/BLJLFYjHq1KljKOH4uxQUFLB6nKMj6wrLwjle1HI4x4u/Dud4UbNwjhc1C+d4UfNwjhc1B+d4UfO87HgB/B+w0MFOGeFjoQAAAABJRU5ErkJggg=="/>
          <p:cNvSpPr>
            <a:spLocks noGrp="1" noChangeAspect="1" noChangeArrowheads="1"/>
          </p:cNvSpPr>
          <p:nvPr>
            <p:ph type="subTitle" idx="1"/>
          </p:nvPr>
        </p:nvSpPr>
        <p:spPr bwMode="auto">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Autofit/>
          </a:bodyPr>
          <a:lstStyle/>
          <a:p>
            <a:r>
              <a:rPr lang="en-US" sz="3200" dirty="0">
                <a:latin typeface="Calibri" panose="020F0502020204030204" pitchFamily="34" charset="0"/>
                <a:ea typeface="Calibri" panose="020F0502020204030204" pitchFamily="34" charset="0"/>
                <a:cs typeface="Calibri" panose="020F0502020204030204" pitchFamily="34" charset="0"/>
              </a:rPr>
              <a:t>Renee Ellis</a:t>
            </a:r>
          </a:p>
          <a:p>
            <a:r>
              <a:rPr lang="en-US" sz="3200" dirty="0">
                <a:latin typeface="Calibri" panose="020F0502020204030204" pitchFamily="34" charset="0"/>
                <a:ea typeface="Calibri" panose="020F0502020204030204" pitchFamily="34" charset="0"/>
                <a:cs typeface="Calibri" panose="020F0502020204030204" pitchFamily="34" charset="0"/>
              </a:rPr>
              <a:t>Rachel Horwitz</a:t>
            </a:r>
          </a:p>
          <a:p>
            <a:r>
              <a:rPr lang="en-US" sz="3200" dirty="0">
                <a:latin typeface="Calibri" panose="020F0502020204030204" pitchFamily="34" charset="0"/>
                <a:ea typeface="Calibri" panose="020F0502020204030204" pitchFamily="34" charset="0"/>
                <a:cs typeface="Calibri" panose="020F0502020204030204" pitchFamily="34" charset="0"/>
              </a:rPr>
              <a:t>U.S. Census Bureau</a:t>
            </a:r>
          </a:p>
          <a:p>
            <a:r>
              <a:rPr lang="en-US" sz="3200" dirty="0" err="1">
                <a:latin typeface="Calibri" panose="020F0502020204030204" pitchFamily="34" charset="0"/>
                <a:ea typeface="Calibri" panose="020F0502020204030204" pitchFamily="34" charset="0"/>
                <a:cs typeface="Calibri" panose="020F0502020204030204" pitchFamily="34" charset="0"/>
              </a:rPr>
              <a:t>FedCasic</a:t>
            </a:r>
            <a:r>
              <a:rPr lang="en-US" sz="3200" dirty="0">
                <a:latin typeface="Calibri" panose="020F0502020204030204" pitchFamily="34" charset="0"/>
                <a:ea typeface="Calibri" panose="020F0502020204030204" pitchFamily="34" charset="0"/>
                <a:cs typeface="Calibri" panose="020F0502020204030204" pitchFamily="34" charset="0"/>
              </a:rPr>
              <a:t> April, 2026</a:t>
            </a:r>
          </a:p>
        </p:txBody>
      </p:sp>
      <p:sp>
        <p:nvSpPr>
          <p:cNvPr id="2" name="Slide Number Placeholder 1"/>
          <p:cNvSpPr>
            <a:spLocks noGrp="1"/>
          </p:cNvSpPr>
          <p:nvPr>
            <p:ph type="sldNum" sz="quarter" idx="12"/>
          </p:nvPr>
        </p:nvSpPr>
        <p:spPr/>
        <p:txBody>
          <a:bodyPr/>
          <a:lstStyle/>
          <a:p>
            <a:fld id="{24BFE6D4-27A9-4AE4-9EAE-AF75F97B179B}" type="slidenum">
              <a:rPr lang="en-US" smtClean="0"/>
              <a:t>1</a:t>
            </a:fld>
            <a:endParaRPr lang="en-US" dirty="0"/>
          </a:p>
        </p:txBody>
      </p:sp>
      <p:sp>
        <p:nvSpPr>
          <p:cNvPr id="3" name="TextBox 2">
            <a:extLst>
              <a:ext uri="{FF2B5EF4-FFF2-40B4-BE49-F238E27FC236}">
                <a16:creationId xmlns:a16="http://schemas.microsoft.com/office/drawing/2014/main" id="{088FE0DB-BA6A-267D-B1FB-B47C5FAB3147}"/>
              </a:ext>
            </a:extLst>
          </p:cNvPr>
          <p:cNvSpPr txBox="1"/>
          <p:nvPr/>
        </p:nvSpPr>
        <p:spPr>
          <a:xfrm>
            <a:off x="4876800" y="6075144"/>
            <a:ext cx="6329082" cy="430887"/>
          </a:xfrm>
          <a:prstGeom prst="rect">
            <a:avLst/>
          </a:prstGeom>
          <a:noFill/>
        </p:spPr>
        <p:txBody>
          <a:bodyPr wrap="square" rtlCol="0">
            <a:spAutoFit/>
          </a:bodyPr>
          <a:lstStyle/>
          <a:p>
            <a:r>
              <a:rPr lang="en-US" sz="1100" i="1"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Disclaimer: This presentation is released to inform interested parties of research and to encourage discussion. The views expressed are those of the authors and not necessarily those of the U.S. Census Bureau.</a:t>
            </a:r>
            <a:endParaRPr lang="en-US" sz="11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08179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3580C-9962-E1AC-6154-CDF825CEC9F6}"/>
              </a:ext>
            </a:extLst>
          </p:cNvPr>
          <p:cNvSpPr>
            <a:spLocks noGrp="1"/>
          </p:cNvSpPr>
          <p:nvPr>
            <p:ph type="title"/>
          </p:nvPr>
        </p:nvSpPr>
        <p:spPr>
          <a:xfrm>
            <a:off x="839788" y="365125"/>
            <a:ext cx="10515600" cy="823913"/>
          </a:xfrm>
        </p:spPr>
        <p:txBody>
          <a:bodyPr/>
          <a:lstStyle/>
          <a:p>
            <a:r>
              <a:rPr lang="en-US" dirty="0"/>
              <a:t>Use </a:t>
            </a:r>
            <a:r>
              <a:rPr lang="en-US" sz="4000" dirty="0">
                <a:latin typeface="Calibri" panose="020F0502020204030204" pitchFamily="34" charset="0"/>
                <a:ea typeface="Calibri" panose="020F0502020204030204" pitchFamily="34" charset="0"/>
                <a:cs typeface="Calibri" panose="020F0502020204030204" pitchFamily="34" charset="0"/>
              </a:rPr>
              <a:t>Cases</a:t>
            </a:r>
            <a:r>
              <a:rPr lang="en-US" dirty="0"/>
              <a:t> Continued</a:t>
            </a:r>
          </a:p>
        </p:txBody>
      </p:sp>
      <p:sp>
        <p:nvSpPr>
          <p:cNvPr id="3" name="Text Placeholder 2">
            <a:extLst>
              <a:ext uri="{FF2B5EF4-FFF2-40B4-BE49-F238E27FC236}">
                <a16:creationId xmlns:a16="http://schemas.microsoft.com/office/drawing/2014/main" id="{3D597754-EFE5-C1FB-8E1E-E98705DA85FB}"/>
              </a:ext>
            </a:extLst>
          </p:cNvPr>
          <p:cNvSpPr>
            <a:spLocks noGrp="1"/>
          </p:cNvSpPr>
          <p:nvPr>
            <p:ph type="body" idx="1"/>
          </p:nvPr>
        </p:nvSpPr>
        <p:spPr>
          <a:xfrm>
            <a:off x="715802" y="1189038"/>
            <a:ext cx="5157787" cy="453782"/>
          </a:xfrm>
          <a:solidFill>
            <a:schemeClr val="accent4">
              <a:lumMod val="60000"/>
              <a:lumOff val="40000"/>
            </a:schemeClr>
          </a:solidFill>
        </p:spPr>
        <p:txBody>
          <a:bodyPr>
            <a:normAutofit lnSpcReduction="10000"/>
          </a:bodyPr>
          <a:lstStyle/>
          <a:p>
            <a:r>
              <a:rPr lang="en-US" sz="2800" dirty="0">
                <a:latin typeface="Calibri" panose="020F0502020204030204" pitchFamily="34" charset="0"/>
                <a:ea typeface="Calibri" panose="020F0502020204030204" pitchFamily="34" charset="0"/>
                <a:cs typeface="Calibri" panose="020F0502020204030204" pitchFamily="34" charset="0"/>
              </a:rPr>
              <a:t>Quality Assurance</a:t>
            </a:r>
          </a:p>
        </p:txBody>
      </p:sp>
      <p:sp>
        <p:nvSpPr>
          <p:cNvPr id="4" name="Content Placeholder 3">
            <a:extLst>
              <a:ext uri="{FF2B5EF4-FFF2-40B4-BE49-F238E27FC236}">
                <a16:creationId xmlns:a16="http://schemas.microsoft.com/office/drawing/2014/main" id="{39F21D67-664E-1F22-56D8-2DBC3FCB98E5}"/>
              </a:ext>
            </a:extLst>
          </p:cNvPr>
          <p:cNvSpPr>
            <a:spLocks noGrp="1"/>
          </p:cNvSpPr>
          <p:nvPr>
            <p:ph sz="half" idx="2"/>
          </p:nvPr>
        </p:nvSpPr>
        <p:spPr>
          <a:xfrm>
            <a:off x="839788" y="2012950"/>
            <a:ext cx="5157787" cy="4176713"/>
          </a:xfrm>
        </p:spPr>
        <p:txBody>
          <a:bodyPr>
            <a:normAutofit lnSpcReduction="10000"/>
          </a:bodyPr>
          <a:lstStyle/>
          <a:p>
            <a:r>
              <a:rPr lang="en-US" dirty="0">
                <a:latin typeface="Calibri" panose="020F0502020204030204" pitchFamily="34" charset="0"/>
                <a:ea typeface="Calibri" panose="020F0502020204030204" pitchFamily="34" charset="0"/>
                <a:cs typeface="Calibri" panose="020F0502020204030204" pitchFamily="34" charset="0"/>
              </a:rPr>
              <a:t>Response times for performance</a:t>
            </a:r>
          </a:p>
          <a:p>
            <a:pPr lvl="1"/>
            <a:r>
              <a:rPr lang="en-US" dirty="0">
                <a:latin typeface="Calibri" panose="020F0502020204030204" pitchFamily="34" charset="0"/>
                <a:ea typeface="Calibri" panose="020F0502020204030204" pitchFamily="34" charset="0"/>
                <a:cs typeface="Calibri" panose="020F0502020204030204" pitchFamily="34" charset="0"/>
              </a:rPr>
              <a:t>Low times suggest lower quality</a:t>
            </a:r>
          </a:p>
          <a:p>
            <a:pPr lvl="1"/>
            <a:r>
              <a:rPr lang="en-US" dirty="0">
                <a:latin typeface="Calibri" panose="020F0502020204030204" pitchFamily="34" charset="0"/>
                <a:ea typeface="Calibri" panose="020F0502020204030204" pitchFamily="34" charset="0"/>
                <a:cs typeface="Calibri" panose="020F0502020204030204" pitchFamily="34" charset="0"/>
              </a:rPr>
              <a:t>Long times suggest high burden or low engagement</a:t>
            </a:r>
          </a:p>
          <a:p>
            <a:pPr lvl="1"/>
            <a:r>
              <a:rPr lang="en-US" dirty="0">
                <a:latin typeface="Calibri" panose="020F0502020204030204" pitchFamily="34" charset="0"/>
                <a:ea typeface="Calibri" panose="020F0502020204030204" pitchFamily="34" charset="0"/>
                <a:cs typeface="Calibri" panose="020F0502020204030204" pitchFamily="34" charset="0"/>
              </a:rPr>
              <a:t>Screen time can be compared by other factors such as ID/</a:t>
            </a:r>
            <a:r>
              <a:rPr lang="en-US" dirty="0" err="1">
                <a:latin typeface="Calibri" panose="020F0502020204030204" pitchFamily="34" charset="0"/>
                <a:ea typeface="Calibri" panose="020F0502020204030204" pitchFamily="34" charset="0"/>
                <a:cs typeface="Calibri" panose="020F0502020204030204" pitchFamily="34" charset="0"/>
              </a:rPr>
              <a:t>nonID</a:t>
            </a:r>
            <a:r>
              <a:rPr lang="en-US" dirty="0">
                <a:latin typeface="Calibri" panose="020F0502020204030204" pitchFamily="34" charset="0"/>
                <a:ea typeface="Calibri" panose="020F0502020204030204" pitchFamily="34" charset="0"/>
                <a:cs typeface="Calibri" panose="020F0502020204030204" pitchFamily="34" charset="0"/>
              </a:rPr>
              <a:t> paths</a:t>
            </a:r>
          </a:p>
          <a:p>
            <a:r>
              <a:rPr lang="en-US" dirty="0">
                <a:latin typeface="Calibri" panose="020F0502020204030204" pitchFamily="34" charset="0"/>
                <a:ea typeface="Calibri" panose="020F0502020204030204" pitchFamily="34" charset="0"/>
                <a:cs typeface="Calibri" panose="020F0502020204030204" pitchFamily="34" charset="0"/>
              </a:rPr>
              <a:t>Check IP addresses for duplicates</a:t>
            </a:r>
          </a:p>
          <a:p>
            <a:pPr lvl="1"/>
            <a:r>
              <a:rPr lang="en-US" dirty="0">
                <a:latin typeface="Calibri" panose="020F0502020204030204" pitchFamily="34" charset="0"/>
                <a:ea typeface="Calibri" panose="020F0502020204030204" pitchFamily="34" charset="0"/>
                <a:cs typeface="Calibri" panose="020F0502020204030204" pitchFamily="34" charset="0"/>
              </a:rPr>
              <a:t>Helps identify fraudulent behavior or bots</a:t>
            </a:r>
          </a:p>
        </p:txBody>
      </p:sp>
      <p:sp>
        <p:nvSpPr>
          <p:cNvPr id="5" name="Text Placeholder 4">
            <a:extLst>
              <a:ext uri="{FF2B5EF4-FFF2-40B4-BE49-F238E27FC236}">
                <a16:creationId xmlns:a16="http://schemas.microsoft.com/office/drawing/2014/main" id="{F0BDCA8C-F3A5-037B-AC5A-2BD2535B8961}"/>
              </a:ext>
            </a:extLst>
          </p:cNvPr>
          <p:cNvSpPr>
            <a:spLocks noGrp="1"/>
          </p:cNvSpPr>
          <p:nvPr>
            <p:ph type="body" sz="quarter" idx="3"/>
          </p:nvPr>
        </p:nvSpPr>
        <p:spPr>
          <a:xfrm>
            <a:off x="6095999" y="1189038"/>
            <a:ext cx="5543227" cy="823912"/>
          </a:xfrm>
          <a:solidFill>
            <a:schemeClr val="accent1">
              <a:lumMod val="60000"/>
              <a:lumOff val="40000"/>
            </a:schemeClr>
          </a:solidFill>
        </p:spPr>
        <p:txBody>
          <a:bodyPr>
            <a:noAutofit/>
          </a:bodyPr>
          <a:lstStyle/>
          <a:p>
            <a:r>
              <a:rPr lang="en-US" sz="2800" dirty="0">
                <a:latin typeface="Calibri" panose="020F0502020204030204" pitchFamily="34" charset="0"/>
                <a:ea typeface="Calibri" panose="020F0502020204030204" pitchFamily="34" charset="0"/>
                <a:cs typeface="Calibri" panose="020F0502020204030204" pitchFamily="34" charset="0"/>
              </a:rPr>
              <a:t>Understanding Respondent Behavior</a:t>
            </a:r>
          </a:p>
        </p:txBody>
      </p:sp>
      <p:sp>
        <p:nvSpPr>
          <p:cNvPr id="6" name="Content Placeholder 5">
            <a:extLst>
              <a:ext uri="{FF2B5EF4-FFF2-40B4-BE49-F238E27FC236}">
                <a16:creationId xmlns:a16="http://schemas.microsoft.com/office/drawing/2014/main" id="{9DE3EE5C-12CF-1E50-A873-F31E66A072FB}"/>
              </a:ext>
            </a:extLst>
          </p:cNvPr>
          <p:cNvSpPr>
            <a:spLocks noGrp="1"/>
          </p:cNvSpPr>
          <p:nvPr>
            <p:ph sz="quarter" idx="4"/>
          </p:nvPr>
        </p:nvSpPr>
        <p:spPr>
          <a:xfrm>
            <a:off x="6172200" y="2012950"/>
            <a:ext cx="5183188" cy="4176713"/>
          </a:xfrm>
        </p:spPr>
        <p:txBody>
          <a:bodyPr>
            <a:normAutofit lnSpcReduction="10000"/>
          </a:bodyPr>
          <a:lstStyle/>
          <a:p>
            <a:r>
              <a:rPr lang="en-US" dirty="0">
                <a:latin typeface="Calibri" panose="020F0502020204030204" pitchFamily="34" charset="0"/>
                <a:ea typeface="Calibri" panose="020F0502020204030204" pitchFamily="34" charset="0"/>
                <a:cs typeface="Calibri" panose="020F0502020204030204" pitchFamily="34" charset="0"/>
              </a:rPr>
              <a:t>Assess response time for calculating burden</a:t>
            </a:r>
          </a:p>
          <a:p>
            <a:r>
              <a:rPr lang="en-US" dirty="0">
                <a:latin typeface="Calibri" panose="020F0502020204030204" pitchFamily="34" charset="0"/>
                <a:ea typeface="Calibri" panose="020F0502020204030204" pitchFamily="34" charset="0"/>
                <a:cs typeface="Calibri" panose="020F0502020204030204" pitchFamily="34" charset="0"/>
              </a:rPr>
              <a:t>Average response time within a section, by different groups</a:t>
            </a:r>
          </a:p>
          <a:p>
            <a:r>
              <a:rPr lang="en-US" dirty="0">
                <a:latin typeface="Calibri" panose="020F0502020204030204" pitchFamily="34" charset="0"/>
                <a:ea typeface="Calibri" panose="020F0502020204030204" pitchFamily="34" charset="0"/>
                <a:cs typeface="Calibri" panose="020F0502020204030204" pitchFamily="34" charset="0"/>
              </a:rPr>
              <a:t>Completion vs break-off</a:t>
            </a:r>
          </a:p>
          <a:p>
            <a:r>
              <a:rPr lang="en-US" dirty="0">
                <a:latin typeface="Calibri" panose="020F0502020204030204" pitchFamily="34" charset="0"/>
                <a:ea typeface="Calibri" panose="020F0502020204030204" pitchFamily="34" charset="0"/>
                <a:cs typeface="Calibri" panose="020F0502020204030204" pitchFamily="34" charset="0"/>
              </a:rPr>
              <a:t>Completion without submission</a:t>
            </a:r>
          </a:p>
          <a:p>
            <a:r>
              <a:rPr lang="en-US" dirty="0">
                <a:latin typeface="Calibri" panose="020F0502020204030204" pitchFamily="34" charset="0"/>
                <a:ea typeface="Calibri" panose="020F0502020204030204" pitchFamily="34" charset="0"/>
                <a:cs typeface="Calibri" panose="020F0502020204030204" pitchFamily="34" charset="0"/>
              </a:rPr>
              <a:t>Changing language</a:t>
            </a:r>
          </a:p>
        </p:txBody>
      </p:sp>
      <p:sp>
        <p:nvSpPr>
          <p:cNvPr id="7" name="Slide Number Placeholder 6">
            <a:extLst>
              <a:ext uri="{FF2B5EF4-FFF2-40B4-BE49-F238E27FC236}">
                <a16:creationId xmlns:a16="http://schemas.microsoft.com/office/drawing/2014/main" id="{1198672F-51D8-B3EA-8A02-14C78F3D37DA}"/>
              </a:ext>
            </a:extLst>
          </p:cNvPr>
          <p:cNvSpPr>
            <a:spLocks noGrp="1"/>
          </p:cNvSpPr>
          <p:nvPr>
            <p:ph type="sldNum" sz="quarter" idx="12"/>
          </p:nvPr>
        </p:nvSpPr>
        <p:spPr/>
        <p:txBody>
          <a:bodyPr/>
          <a:lstStyle/>
          <a:p>
            <a:fld id="{24BFE6D4-27A9-4AE4-9EAE-AF75F97B179B}" type="slidenum">
              <a:rPr lang="en-US" smtClean="0"/>
              <a:t>10</a:t>
            </a:fld>
            <a:endParaRPr lang="en-US"/>
          </a:p>
        </p:txBody>
      </p:sp>
    </p:spTree>
    <p:extLst>
      <p:ext uri="{BB962C8B-B14F-4D97-AF65-F5344CB8AC3E}">
        <p14:creationId xmlns:p14="http://schemas.microsoft.com/office/powerpoint/2010/main" val="3235242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1C5F8-0BDD-5746-99CB-EA7F383697AE}"/>
              </a:ext>
            </a:extLst>
          </p:cNvPr>
          <p:cNvSpPr>
            <a:spLocks noGrp="1"/>
          </p:cNvSpPr>
          <p:nvPr>
            <p:ph type="title"/>
          </p:nvPr>
        </p:nvSpPr>
        <p:spPr>
          <a:xfrm>
            <a:off x="481011" y="327025"/>
            <a:ext cx="11328697" cy="897341"/>
          </a:xfrm>
        </p:spPr>
        <p:txBody>
          <a:bodyPr anchor="b">
            <a:normAutofit/>
          </a:bodyPr>
          <a:lstStyle/>
          <a:p>
            <a:r>
              <a:rPr lang="en-US" sz="3600" dirty="0">
                <a:latin typeface="Calibri" panose="020F0502020204030204" pitchFamily="34" charset="0"/>
                <a:ea typeface="Calibri" panose="020F0502020204030204" pitchFamily="34" charset="0"/>
                <a:cs typeface="Calibri" panose="020F0502020204030204" pitchFamily="34" charset="0"/>
              </a:rPr>
              <a:t>Standard Formulas and Definitions</a:t>
            </a:r>
          </a:p>
        </p:txBody>
      </p:sp>
      <p:sp>
        <p:nvSpPr>
          <p:cNvPr id="4" name="Slide Number Placeholder 3">
            <a:extLst>
              <a:ext uri="{FF2B5EF4-FFF2-40B4-BE49-F238E27FC236}">
                <a16:creationId xmlns:a16="http://schemas.microsoft.com/office/drawing/2014/main" id="{6DAD56FF-F953-6A0B-26E1-D50E7ACF673A}"/>
              </a:ext>
            </a:extLst>
          </p:cNvPr>
          <p:cNvSpPr>
            <a:spLocks noGrp="1"/>
          </p:cNvSpPr>
          <p:nvPr>
            <p:ph type="sldNum" sz="quarter" idx="12"/>
          </p:nvPr>
        </p:nvSpPr>
        <p:spPr>
          <a:xfrm>
            <a:off x="10869612" y="6356350"/>
            <a:ext cx="819187" cy="365125"/>
          </a:xfrm>
        </p:spPr>
        <p:txBody>
          <a:bodyPr>
            <a:normAutofit/>
          </a:bodyPr>
          <a:lstStyle/>
          <a:p>
            <a:pPr>
              <a:spcAft>
                <a:spcPts val="600"/>
              </a:spcAft>
            </a:pPr>
            <a:fld id="{24BFE6D4-27A9-4AE4-9EAE-AF75F97B179B}" type="slidenum">
              <a:rPr lang="en-US">
                <a:solidFill>
                  <a:prstClr val="white"/>
                </a:solidFill>
              </a:rPr>
              <a:pPr>
                <a:spcAft>
                  <a:spcPts val="600"/>
                </a:spcAft>
              </a:pPr>
              <a:t>11</a:t>
            </a:fld>
            <a:endParaRPr lang="en-US">
              <a:solidFill>
                <a:prstClr val="white"/>
              </a:solidFill>
            </a:endParaRPr>
          </a:p>
        </p:txBody>
      </p:sp>
      <p:graphicFrame>
        <p:nvGraphicFramePr>
          <p:cNvPr id="6" name="Content Placeholder 2">
            <a:extLst>
              <a:ext uri="{FF2B5EF4-FFF2-40B4-BE49-F238E27FC236}">
                <a16:creationId xmlns:a16="http://schemas.microsoft.com/office/drawing/2014/main" id="{40A49E2F-BAD2-3B07-2A71-B0EE835E29E5}"/>
              </a:ext>
            </a:extLst>
          </p:cNvPr>
          <p:cNvGraphicFramePr>
            <a:graphicFrameLocks noGrp="1"/>
          </p:cNvGraphicFramePr>
          <p:nvPr>
            <p:ph idx="1"/>
            <p:extLst>
              <p:ext uri="{D42A27DB-BD31-4B8C-83A1-F6EECF244321}">
                <p14:modId xmlns:p14="http://schemas.microsoft.com/office/powerpoint/2010/main" val="3543197724"/>
              </p:ext>
            </p:extLst>
          </p:nvPr>
        </p:nvGraphicFramePr>
        <p:xfrm>
          <a:off x="481012" y="1224367"/>
          <a:ext cx="11096221" cy="46649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61893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FFBED-4E90-6E27-E9CA-3B343C9967FB}"/>
              </a:ext>
            </a:extLst>
          </p:cNvPr>
          <p:cNvSpPr>
            <a:spLocks noGrp="1"/>
          </p:cNvSpPr>
          <p:nvPr>
            <p:ph type="title"/>
          </p:nvPr>
        </p:nvSpPr>
        <p:spPr>
          <a:xfrm>
            <a:off x="838200" y="365125"/>
            <a:ext cx="10515600" cy="859241"/>
          </a:xfrm>
        </p:spPr>
        <p:txBody>
          <a:bodyPr/>
          <a:lstStyle/>
          <a:p>
            <a:r>
              <a:rPr lang="en-US" dirty="0"/>
              <a:t>Example </a:t>
            </a:r>
          </a:p>
        </p:txBody>
      </p:sp>
      <p:sp>
        <p:nvSpPr>
          <p:cNvPr id="3" name="Content Placeholder 2">
            <a:extLst>
              <a:ext uri="{FF2B5EF4-FFF2-40B4-BE49-F238E27FC236}">
                <a16:creationId xmlns:a16="http://schemas.microsoft.com/office/drawing/2014/main" id="{E832CB39-5E8F-7481-A68A-968AD6BDE321}"/>
              </a:ext>
            </a:extLst>
          </p:cNvPr>
          <p:cNvSpPr>
            <a:spLocks noGrp="1"/>
          </p:cNvSpPr>
          <p:nvPr>
            <p:ph idx="1"/>
          </p:nvPr>
        </p:nvSpPr>
        <p:spPr>
          <a:xfrm>
            <a:off x="838200" y="1053885"/>
            <a:ext cx="10515600" cy="1782305"/>
          </a:xfrm>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Use case- Measures for usability and question improvement</a:t>
            </a:r>
          </a:p>
          <a:p>
            <a:pPr lvl="1"/>
            <a:r>
              <a:rPr lang="en-US" dirty="0">
                <a:latin typeface="Calibri" panose="020F0502020204030204" pitchFamily="34" charset="0"/>
                <a:ea typeface="Calibri" panose="020F0502020204030204" pitchFamily="34" charset="0"/>
                <a:cs typeface="Calibri" panose="020F0502020204030204" pitchFamily="34" charset="0"/>
              </a:rPr>
              <a:t>Measures of time</a:t>
            </a:r>
          </a:p>
          <a:p>
            <a:pPr lvl="2"/>
            <a:r>
              <a:rPr lang="en-US" dirty="0">
                <a:latin typeface="Calibri" panose="020F0502020204030204" pitchFamily="34" charset="0"/>
                <a:ea typeface="Calibri" panose="020F0502020204030204" pitchFamily="34" charset="0"/>
                <a:cs typeface="Calibri" panose="020F0502020204030204" pitchFamily="34" charset="0"/>
              </a:rPr>
              <a:t>How long do users take to complete the survey?</a:t>
            </a:r>
          </a:p>
          <a:p>
            <a:pPr lvl="2"/>
            <a:r>
              <a:rPr lang="en-US" dirty="0">
                <a:latin typeface="Calibri" panose="020F0502020204030204" pitchFamily="34" charset="0"/>
                <a:ea typeface="Calibri" panose="020F0502020204030204" pitchFamily="34" charset="0"/>
                <a:cs typeface="Calibri" panose="020F0502020204030204" pitchFamily="34" charset="0"/>
              </a:rPr>
              <a:t>How long do users take on a particular page of the survey? </a:t>
            </a:r>
          </a:p>
        </p:txBody>
      </p:sp>
      <p:sp>
        <p:nvSpPr>
          <p:cNvPr id="4" name="Slide Number Placeholder 3">
            <a:extLst>
              <a:ext uri="{FF2B5EF4-FFF2-40B4-BE49-F238E27FC236}">
                <a16:creationId xmlns:a16="http://schemas.microsoft.com/office/drawing/2014/main" id="{F0655E28-675B-06A1-DE25-4C554B323898}"/>
              </a:ext>
            </a:extLst>
          </p:cNvPr>
          <p:cNvSpPr>
            <a:spLocks noGrp="1"/>
          </p:cNvSpPr>
          <p:nvPr>
            <p:ph type="sldNum" sz="quarter" idx="12"/>
          </p:nvPr>
        </p:nvSpPr>
        <p:spPr/>
        <p:txBody>
          <a:bodyPr/>
          <a:lstStyle/>
          <a:p>
            <a:fld id="{24BFE6D4-27A9-4AE4-9EAE-AF75F97B179B}" type="slidenum">
              <a:rPr lang="en-US" smtClean="0"/>
              <a:t>12</a:t>
            </a:fld>
            <a:endParaRPr lang="en-US"/>
          </a:p>
        </p:txBody>
      </p:sp>
      <p:sp>
        <p:nvSpPr>
          <p:cNvPr id="5" name="Right Brace 4">
            <a:extLst>
              <a:ext uri="{FF2B5EF4-FFF2-40B4-BE49-F238E27FC236}">
                <a16:creationId xmlns:a16="http://schemas.microsoft.com/office/drawing/2014/main" id="{12833FCC-4DA5-DEA0-4E41-32FC83E7AFA6}"/>
              </a:ext>
            </a:extLst>
          </p:cNvPr>
          <p:cNvSpPr/>
          <p:nvPr/>
        </p:nvSpPr>
        <p:spPr>
          <a:xfrm>
            <a:off x="7764651" y="1817176"/>
            <a:ext cx="1162373" cy="887277"/>
          </a:xfrm>
          <a:prstGeom prst="rightBrace">
            <a:avLst>
              <a:gd name="adj1" fmla="val 8333"/>
              <a:gd name="adj2" fmla="val 51747"/>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a:extLst>
              <a:ext uri="{FF2B5EF4-FFF2-40B4-BE49-F238E27FC236}">
                <a16:creationId xmlns:a16="http://schemas.microsoft.com/office/drawing/2014/main" id="{D94D70E6-E802-DBB1-2B7B-7E234C45BF83}"/>
              </a:ext>
            </a:extLst>
          </p:cNvPr>
          <p:cNvSpPr txBox="1"/>
          <p:nvPr/>
        </p:nvSpPr>
        <p:spPr>
          <a:xfrm>
            <a:off x="8741044" y="1421905"/>
            <a:ext cx="3146156" cy="2031325"/>
          </a:xfrm>
          <a:prstGeom prst="rect">
            <a:avLst/>
          </a:prstGeom>
          <a:noFill/>
        </p:spPr>
        <p:txBody>
          <a:bodyPr wrap="square" rtlCol="0">
            <a:spAutoFit/>
          </a:bodyPr>
          <a:lstStyle/>
          <a:p>
            <a:r>
              <a:rPr lang="en-US" i="1" dirty="0">
                <a:latin typeface="Calibri" panose="020F0502020204030204" pitchFamily="34" charset="0"/>
                <a:ea typeface="Calibri" panose="020F0502020204030204" pitchFamily="34" charset="0"/>
                <a:cs typeface="Calibri" panose="020F0502020204030204" pitchFamily="34" charset="0"/>
              </a:rPr>
              <a:t>These are levels of specificity – instrument level versus page or section level. We can also look at levels of frequency time to complete the survey across all sessions or time in a single session</a:t>
            </a:r>
          </a:p>
        </p:txBody>
      </p:sp>
      <p:sp>
        <p:nvSpPr>
          <p:cNvPr id="7" name="TextBox 6">
            <a:extLst>
              <a:ext uri="{FF2B5EF4-FFF2-40B4-BE49-F238E27FC236}">
                <a16:creationId xmlns:a16="http://schemas.microsoft.com/office/drawing/2014/main" id="{3DF1A3F3-F41D-49D3-56B6-A8BDD9537013}"/>
              </a:ext>
            </a:extLst>
          </p:cNvPr>
          <p:cNvSpPr txBox="1"/>
          <p:nvPr/>
        </p:nvSpPr>
        <p:spPr>
          <a:xfrm>
            <a:off x="838200" y="3429000"/>
            <a:ext cx="10515600" cy="2585323"/>
          </a:xfrm>
          <a:prstGeom prst="rect">
            <a:avLst/>
          </a:prstGeom>
          <a:noFill/>
        </p:spPr>
        <p:txBody>
          <a:bodyPr wrap="square" rtlCol="0">
            <a:spAutoFit/>
          </a:bodyPr>
          <a:lstStyle/>
          <a:p>
            <a:pPr fontAlgn="base"/>
            <a:r>
              <a:rPr lang="en-US" dirty="0">
                <a:latin typeface="Calibri" panose="020F0502020204030204" pitchFamily="34" charset="0"/>
                <a:ea typeface="Calibri" panose="020F0502020204030204" pitchFamily="34" charset="0"/>
                <a:cs typeface="Calibri" panose="020F0502020204030204" pitchFamily="34" charset="0"/>
              </a:rPr>
              <a:t>For time in instrument, where Ti = total time in instrument or on page or question across all sessions </a:t>
            </a:r>
          </a:p>
          <a:p>
            <a:pPr fontAlgn="base"/>
            <a:r>
              <a:rPr lang="en-US" dirty="0">
                <a:latin typeface="Calibri" panose="020F0502020204030204" pitchFamily="34" charset="0"/>
                <a:ea typeface="Calibri" panose="020F0502020204030204" pitchFamily="34" charset="0"/>
                <a:cs typeface="Calibri" panose="020F0502020204030204" pitchFamily="34" charset="0"/>
              </a:rPr>
              <a:t> </a:t>
            </a:r>
          </a:p>
          <a:p>
            <a:pPr fontAlgn="base"/>
            <a:r>
              <a:rPr lang="en-US" i="1" dirty="0">
                <a:highlight>
                  <a:srgbClr val="00FFFF"/>
                </a:highlight>
                <a:latin typeface="Calibri" panose="020F0502020204030204" pitchFamily="34" charset="0"/>
                <a:ea typeface="Calibri" panose="020F0502020204030204" pitchFamily="34" charset="0"/>
                <a:cs typeface="Calibri" panose="020F0502020204030204" pitchFamily="34" charset="0"/>
              </a:rPr>
              <a:t>Median[(Ti for UU</a:t>
            </a:r>
            <a:r>
              <a:rPr lang="en-US" i="1" baseline="-25000" dirty="0">
                <a:highlight>
                  <a:srgbClr val="00FFFF"/>
                </a:highlight>
                <a:latin typeface="Calibri" panose="020F0502020204030204" pitchFamily="34" charset="0"/>
                <a:ea typeface="Calibri" panose="020F0502020204030204" pitchFamily="34" charset="0"/>
                <a:cs typeface="Calibri" panose="020F0502020204030204" pitchFamily="34" charset="0"/>
              </a:rPr>
              <a:t>1</a:t>
            </a:r>
            <a:r>
              <a:rPr lang="en-US" i="1" dirty="0">
                <a:highlight>
                  <a:srgbClr val="00FFFF"/>
                </a:highlight>
                <a:latin typeface="Calibri" panose="020F0502020204030204" pitchFamily="34" charset="0"/>
                <a:ea typeface="Calibri" panose="020F0502020204030204" pitchFamily="34" charset="0"/>
                <a:cs typeface="Calibri" panose="020F0502020204030204" pitchFamily="34" charset="0"/>
              </a:rPr>
              <a:t>)+ (Ti for UU</a:t>
            </a:r>
            <a:r>
              <a:rPr lang="en-US" i="1" baseline="-25000" dirty="0">
                <a:highlight>
                  <a:srgbClr val="00FFFF"/>
                </a:highlight>
                <a:latin typeface="Calibri" panose="020F0502020204030204" pitchFamily="34" charset="0"/>
                <a:ea typeface="Calibri" panose="020F0502020204030204" pitchFamily="34" charset="0"/>
                <a:cs typeface="Calibri" panose="020F0502020204030204" pitchFamily="34" charset="0"/>
              </a:rPr>
              <a:t>2</a:t>
            </a:r>
            <a:r>
              <a:rPr lang="en-US" i="1" dirty="0">
                <a:highlight>
                  <a:srgbClr val="00FFFF"/>
                </a:highlight>
                <a:latin typeface="Calibri" panose="020F0502020204030204" pitchFamily="34" charset="0"/>
                <a:ea typeface="Calibri" panose="020F0502020204030204" pitchFamily="34" charset="0"/>
                <a:cs typeface="Calibri" panose="020F0502020204030204" pitchFamily="34" charset="0"/>
              </a:rPr>
              <a:t>)+…+(Ti for UU</a:t>
            </a:r>
            <a:r>
              <a:rPr lang="en-US" i="1" baseline="-25000" dirty="0">
                <a:highlight>
                  <a:srgbClr val="00FFFF"/>
                </a:highlight>
                <a:latin typeface="Calibri" panose="020F0502020204030204" pitchFamily="34" charset="0"/>
                <a:ea typeface="Calibri" panose="020F0502020204030204" pitchFamily="34" charset="0"/>
                <a:cs typeface="Calibri" panose="020F0502020204030204" pitchFamily="34" charset="0"/>
              </a:rPr>
              <a:t>N</a:t>
            </a:r>
            <a:r>
              <a:rPr lang="en-US" i="1" dirty="0">
                <a:highlight>
                  <a:srgbClr val="00FFFF"/>
                </a:highlight>
                <a:latin typeface="Calibri" panose="020F0502020204030204" pitchFamily="34" charset="0"/>
                <a:ea typeface="Calibri" panose="020F0502020204030204" pitchFamily="34" charset="0"/>
                <a:cs typeface="Calibri" panose="020F0502020204030204" pitchFamily="34" charset="0"/>
              </a:rPr>
              <a:t>)]</a:t>
            </a:r>
            <a:r>
              <a:rPr lang="en-US" dirty="0">
                <a:highlight>
                  <a:srgbClr val="00FFFF"/>
                </a:highlight>
                <a:latin typeface="Calibri" panose="020F0502020204030204" pitchFamily="34" charset="0"/>
                <a:ea typeface="Calibri" panose="020F0502020204030204" pitchFamily="34" charset="0"/>
                <a:cs typeface="Calibri" panose="020F0502020204030204" pitchFamily="34" charset="0"/>
              </a:rPr>
              <a:t> </a:t>
            </a:r>
          </a:p>
          <a:p>
            <a:pPr fontAlgn="base"/>
            <a:r>
              <a:rPr lang="en-US" dirty="0">
                <a:latin typeface="Calibri" panose="020F0502020204030204" pitchFamily="34" charset="0"/>
                <a:ea typeface="Calibri" panose="020F0502020204030204" pitchFamily="34" charset="0"/>
                <a:cs typeface="Calibri" panose="020F0502020204030204" pitchFamily="34" charset="0"/>
              </a:rPr>
              <a:t> Example  </a:t>
            </a:r>
          </a:p>
          <a:p>
            <a:pPr fontAlgn="base"/>
            <a:r>
              <a:rPr lang="en-US" dirty="0">
                <a:latin typeface="Calibri" panose="020F0502020204030204" pitchFamily="34" charset="0"/>
                <a:ea typeface="Calibri" panose="020F0502020204030204" pitchFamily="34" charset="0"/>
                <a:cs typeface="Calibri" panose="020F0502020204030204" pitchFamily="34" charset="0"/>
              </a:rPr>
              <a:t>Median time in instrument for all users across all sessions =x </a:t>
            </a:r>
          </a:p>
          <a:p>
            <a:pPr fontAlgn="base"/>
            <a:r>
              <a:rPr lang="en-US" dirty="0">
                <a:latin typeface="Calibri" panose="020F0502020204030204" pitchFamily="34" charset="0"/>
                <a:ea typeface="Calibri" panose="020F0502020204030204" pitchFamily="34" charset="0"/>
                <a:cs typeface="Calibri" panose="020F0502020204030204" pitchFamily="34" charset="0"/>
              </a:rPr>
              <a:t>Median time in instrument for users who used a mobile phone across all sessions =y </a:t>
            </a:r>
          </a:p>
          <a:p>
            <a:pPr fontAlgn="base"/>
            <a:r>
              <a:rPr lang="en-US" dirty="0">
                <a:latin typeface="Calibri" panose="020F0502020204030204" pitchFamily="34" charset="0"/>
                <a:ea typeface="Calibri" panose="020F0502020204030204" pitchFamily="34" charset="0"/>
                <a:cs typeface="Calibri" panose="020F0502020204030204" pitchFamily="34" charset="0"/>
              </a:rPr>
              <a:t>Median time on Age page for person 1= A </a:t>
            </a:r>
          </a:p>
          <a:p>
            <a:pPr fontAlgn="base"/>
            <a:r>
              <a:rPr lang="en-US" dirty="0">
                <a:latin typeface="Calibri" panose="020F0502020204030204" pitchFamily="34" charset="0"/>
                <a:ea typeface="Calibri" panose="020F0502020204030204" pitchFamily="34" charset="0"/>
                <a:cs typeface="Calibri" panose="020F0502020204030204" pitchFamily="34" charset="0"/>
              </a:rPr>
              <a:t>Median time on Age page for other household members=B </a:t>
            </a:r>
          </a:p>
          <a:p>
            <a:endParaRPr lang="en-US" dirty="0"/>
          </a:p>
        </p:txBody>
      </p:sp>
      <p:sp>
        <p:nvSpPr>
          <p:cNvPr id="8" name="Right Brace 7">
            <a:extLst>
              <a:ext uri="{FF2B5EF4-FFF2-40B4-BE49-F238E27FC236}">
                <a16:creationId xmlns:a16="http://schemas.microsoft.com/office/drawing/2014/main" id="{D1735D48-EA30-18C3-EE67-7A1E053505A0}"/>
              </a:ext>
            </a:extLst>
          </p:cNvPr>
          <p:cNvSpPr/>
          <p:nvPr/>
        </p:nvSpPr>
        <p:spPr>
          <a:xfrm>
            <a:off x="5579390" y="3998563"/>
            <a:ext cx="516610" cy="294468"/>
          </a:xfrm>
          <a:prstGeom prst="rightBrace">
            <a:avLst/>
          </a:prstGeom>
          <a:ln>
            <a:solidFill>
              <a:schemeClr val="accent3">
                <a:lumMod val="60000"/>
                <a:lumOff val="4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TextBox 8">
            <a:extLst>
              <a:ext uri="{FF2B5EF4-FFF2-40B4-BE49-F238E27FC236}">
                <a16:creationId xmlns:a16="http://schemas.microsoft.com/office/drawing/2014/main" id="{E06F716A-2BA7-DAB5-9522-7C8759C82807}"/>
              </a:ext>
            </a:extLst>
          </p:cNvPr>
          <p:cNvSpPr txBox="1"/>
          <p:nvPr/>
        </p:nvSpPr>
        <p:spPr>
          <a:xfrm>
            <a:off x="6096000" y="3812583"/>
            <a:ext cx="5791200" cy="646331"/>
          </a:xfrm>
          <a:prstGeom prst="rect">
            <a:avLst/>
          </a:prstGeom>
          <a:noFill/>
        </p:spPr>
        <p:txBody>
          <a:bodyPr wrap="square" rtlCol="0">
            <a:spAutoFit/>
          </a:bodyPr>
          <a:lstStyle/>
          <a:p>
            <a:r>
              <a:rPr lang="en-US" i="1" dirty="0">
                <a:latin typeface="Calibri" panose="020F0502020204030204" pitchFamily="34" charset="0"/>
                <a:ea typeface="Calibri" panose="020F0502020204030204" pitchFamily="34" charset="0"/>
                <a:cs typeface="Calibri" panose="020F0502020204030204" pitchFamily="34" charset="0"/>
              </a:rPr>
              <a:t>This is a formula for the metric of time. Other metrics include breakoff, use of help, error warnings, and backing</a:t>
            </a:r>
          </a:p>
        </p:txBody>
      </p:sp>
      <p:sp>
        <p:nvSpPr>
          <p:cNvPr id="10" name="Right Brace 9">
            <a:extLst>
              <a:ext uri="{FF2B5EF4-FFF2-40B4-BE49-F238E27FC236}">
                <a16:creationId xmlns:a16="http://schemas.microsoft.com/office/drawing/2014/main" id="{09B79C6C-6C33-C30E-9206-109D0E49777D}"/>
              </a:ext>
            </a:extLst>
          </p:cNvPr>
          <p:cNvSpPr/>
          <p:nvPr/>
        </p:nvSpPr>
        <p:spPr>
          <a:xfrm>
            <a:off x="8307092" y="4757980"/>
            <a:ext cx="883403" cy="929898"/>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 name="TextBox 11">
            <a:extLst>
              <a:ext uri="{FF2B5EF4-FFF2-40B4-BE49-F238E27FC236}">
                <a16:creationId xmlns:a16="http://schemas.microsoft.com/office/drawing/2014/main" id="{3DBE5A39-4ED1-491B-4F87-1C58DC9323BC}"/>
              </a:ext>
            </a:extLst>
          </p:cNvPr>
          <p:cNvSpPr txBox="1"/>
          <p:nvPr/>
        </p:nvSpPr>
        <p:spPr>
          <a:xfrm>
            <a:off x="9190496" y="4587498"/>
            <a:ext cx="2464230" cy="1477328"/>
          </a:xfrm>
          <a:prstGeom prst="rect">
            <a:avLst/>
          </a:prstGeom>
          <a:noFill/>
        </p:spPr>
        <p:txBody>
          <a:bodyPr wrap="square" rtlCol="0">
            <a:spAutoFit/>
          </a:bodyPr>
          <a:lstStyle/>
          <a:p>
            <a:r>
              <a:rPr lang="en-US" i="1" dirty="0">
                <a:latin typeface="Calibri" panose="020F0502020204030204" pitchFamily="34" charset="0"/>
                <a:ea typeface="Calibri" panose="020F0502020204030204" pitchFamily="34" charset="0"/>
                <a:cs typeface="Calibri" panose="020F0502020204030204" pitchFamily="34" charset="0"/>
              </a:rPr>
              <a:t>These are levels of people- subgroups like mobile phone users or for particular household members</a:t>
            </a:r>
          </a:p>
        </p:txBody>
      </p:sp>
    </p:spTree>
    <p:extLst>
      <p:ext uri="{BB962C8B-B14F-4D97-AF65-F5344CB8AC3E}">
        <p14:creationId xmlns:p14="http://schemas.microsoft.com/office/powerpoint/2010/main" val="414573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3">
                                            <p:txEl>
                                              <p:pRg st="1" end="1"/>
                                            </p:txEl>
                                          </p:spTgt>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3">
                                            <p:txEl>
                                              <p:pRg st="2" end="2"/>
                                            </p:txEl>
                                          </p:spTgt>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3">
                                            <p:txEl>
                                              <p:pRg st="3" end="3"/>
                                            </p:txEl>
                                          </p:spTgt>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5"/>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6"/>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fade">
                                      <p:cBhvr>
                                        <p:cTn id="43" dur="500"/>
                                        <p:tgtEl>
                                          <p:spTgt spid="8"/>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9"/>
                                        </p:tgtEl>
                                        <p:attrNameLst>
                                          <p:attrName>style.visibility</p:attrName>
                                        </p:attrNameLst>
                                      </p:cBhvr>
                                      <p:to>
                                        <p:strVal val="visible"/>
                                      </p:to>
                                    </p:set>
                                    <p:animEffect transition="in" filter="fade">
                                      <p:cBhvr>
                                        <p:cTn id="46" dur="500"/>
                                        <p:tgtEl>
                                          <p:spTgt spid="9"/>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fade">
                                      <p:cBhvr>
                                        <p:cTn id="51" dur="500"/>
                                        <p:tgtEl>
                                          <p:spTgt spid="10"/>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fade">
                                      <p:cBhvr>
                                        <p:cTn id="54" dur="500"/>
                                        <p:tgtEl>
                                          <p:spTgt spid="12"/>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2" nodeType="clickEffect">
                                  <p:stCondLst>
                                    <p:cond delay="0"/>
                                  </p:stCondLst>
                                  <p:childTnLst>
                                    <p:set>
                                      <p:cBhvr>
                                        <p:cTn id="58" dur="1" fill="hold">
                                          <p:stCondLst>
                                            <p:cond delay="0"/>
                                          </p:stCondLst>
                                        </p:cTn>
                                        <p:tgtEl>
                                          <p:spTgt spid="3">
                                            <p:txEl>
                                              <p:pRg st="0" end="0"/>
                                            </p:txEl>
                                          </p:spTgt>
                                        </p:tgtEl>
                                        <p:attrNameLst>
                                          <p:attrName>style.visibility</p:attrName>
                                        </p:attrNameLst>
                                      </p:cBhvr>
                                      <p:to>
                                        <p:strVal val="visible"/>
                                      </p:to>
                                    </p:set>
                                    <p:animEffect transition="in" filter="wipe(down)">
                                      <p:cBhvr>
                                        <p:cTn id="59" dur="500"/>
                                        <p:tgtEl>
                                          <p:spTgt spid="3">
                                            <p:txEl>
                                              <p:pRg st="0" end="0"/>
                                            </p:txEl>
                                          </p:spTgt>
                                        </p:tgtEl>
                                      </p:cBhvr>
                                    </p:animEffect>
                                  </p:childTnLst>
                                </p:cTn>
                              </p:par>
                              <p:par>
                                <p:cTn id="60" presetID="22" presetClass="entr" presetSubtype="4" fill="hold" grpId="2" nodeType="withEffect">
                                  <p:stCondLst>
                                    <p:cond delay="0"/>
                                  </p:stCondLst>
                                  <p:childTnLst>
                                    <p:set>
                                      <p:cBhvr>
                                        <p:cTn id="61" dur="1" fill="hold">
                                          <p:stCondLst>
                                            <p:cond delay="0"/>
                                          </p:stCondLst>
                                        </p:cTn>
                                        <p:tgtEl>
                                          <p:spTgt spid="3">
                                            <p:txEl>
                                              <p:pRg st="1" end="1"/>
                                            </p:txEl>
                                          </p:spTgt>
                                        </p:tgtEl>
                                        <p:attrNameLst>
                                          <p:attrName>style.visibility</p:attrName>
                                        </p:attrNameLst>
                                      </p:cBhvr>
                                      <p:to>
                                        <p:strVal val="visible"/>
                                      </p:to>
                                    </p:set>
                                    <p:animEffect transition="in" filter="wipe(down)">
                                      <p:cBhvr>
                                        <p:cTn id="62" dur="500"/>
                                        <p:tgtEl>
                                          <p:spTgt spid="3">
                                            <p:txEl>
                                              <p:pRg st="1" end="1"/>
                                            </p:txEl>
                                          </p:spTgt>
                                        </p:tgtEl>
                                      </p:cBhvr>
                                    </p:animEffect>
                                  </p:childTnLst>
                                </p:cTn>
                              </p:par>
                              <p:par>
                                <p:cTn id="63" presetID="22" presetClass="entr" presetSubtype="4" fill="hold" grpId="2" nodeType="withEffect">
                                  <p:stCondLst>
                                    <p:cond delay="0"/>
                                  </p:stCondLst>
                                  <p:childTnLst>
                                    <p:set>
                                      <p:cBhvr>
                                        <p:cTn id="64" dur="1" fill="hold">
                                          <p:stCondLst>
                                            <p:cond delay="0"/>
                                          </p:stCondLst>
                                        </p:cTn>
                                        <p:tgtEl>
                                          <p:spTgt spid="3">
                                            <p:txEl>
                                              <p:pRg st="2" end="2"/>
                                            </p:txEl>
                                          </p:spTgt>
                                        </p:tgtEl>
                                        <p:attrNameLst>
                                          <p:attrName>style.visibility</p:attrName>
                                        </p:attrNameLst>
                                      </p:cBhvr>
                                      <p:to>
                                        <p:strVal val="visible"/>
                                      </p:to>
                                    </p:set>
                                    <p:animEffect transition="in" filter="wipe(down)">
                                      <p:cBhvr>
                                        <p:cTn id="65" dur="500"/>
                                        <p:tgtEl>
                                          <p:spTgt spid="3">
                                            <p:txEl>
                                              <p:pRg st="2" end="2"/>
                                            </p:txEl>
                                          </p:spTgt>
                                        </p:tgtEl>
                                      </p:cBhvr>
                                    </p:animEffect>
                                  </p:childTnLst>
                                </p:cTn>
                              </p:par>
                              <p:par>
                                <p:cTn id="66" presetID="22" presetClass="entr" presetSubtype="4" fill="hold" grpId="2" nodeType="withEffect">
                                  <p:stCondLst>
                                    <p:cond delay="0"/>
                                  </p:stCondLst>
                                  <p:childTnLst>
                                    <p:set>
                                      <p:cBhvr>
                                        <p:cTn id="67" dur="1" fill="hold">
                                          <p:stCondLst>
                                            <p:cond delay="0"/>
                                          </p:stCondLst>
                                        </p:cTn>
                                        <p:tgtEl>
                                          <p:spTgt spid="3">
                                            <p:txEl>
                                              <p:pRg st="3" end="3"/>
                                            </p:txEl>
                                          </p:spTgt>
                                        </p:tgtEl>
                                        <p:attrNameLst>
                                          <p:attrName>style.visibility</p:attrName>
                                        </p:attrNameLst>
                                      </p:cBhvr>
                                      <p:to>
                                        <p:strVal val="visible"/>
                                      </p:to>
                                    </p:set>
                                    <p:animEffect transition="in" filter="wipe(down)">
                                      <p:cBhvr>
                                        <p:cTn id="68" dur="500"/>
                                        <p:tgtEl>
                                          <p:spTgt spid="3">
                                            <p:txEl>
                                              <p:pRg st="3" end="3"/>
                                            </p:txEl>
                                          </p:spTgt>
                                        </p:tgtEl>
                                      </p:cBhvr>
                                    </p:animEffect>
                                  </p:childTnLst>
                                </p:cTn>
                              </p:par>
                              <p:par>
                                <p:cTn id="69" presetID="22" presetClass="entr" presetSubtype="4" fill="hold" grpId="2" nodeType="withEffect">
                                  <p:stCondLst>
                                    <p:cond delay="0"/>
                                  </p:stCondLst>
                                  <p:childTnLst>
                                    <p:set>
                                      <p:cBhvr>
                                        <p:cTn id="70" dur="1" fill="hold">
                                          <p:stCondLst>
                                            <p:cond delay="0"/>
                                          </p:stCondLst>
                                        </p:cTn>
                                        <p:tgtEl>
                                          <p:spTgt spid="5"/>
                                        </p:tgtEl>
                                        <p:attrNameLst>
                                          <p:attrName>style.visibility</p:attrName>
                                        </p:attrNameLst>
                                      </p:cBhvr>
                                      <p:to>
                                        <p:strVal val="visible"/>
                                      </p:to>
                                    </p:set>
                                    <p:animEffect transition="in" filter="wipe(down)">
                                      <p:cBhvr>
                                        <p:cTn id="71" dur="500"/>
                                        <p:tgtEl>
                                          <p:spTgt spid="5"/>
                                        </p:tgtEl>
                                      </p:cBhvr>
                                    </p:animEffect>
                                  </p:childTnLst>
                                </p:cTn>
                              </p:par>
                              <p:par>
                                <p:cTn id="72" presetID="22" presetClass="entr" presetSubtype="4" fill="hold" grpId="2" nodeType="withEffect">
                                  <p:stCondLst>
                                    <p:cond delay="0"/>
                                  </p:stCondLst>
                                  <p:childTnLst>
                                    <p:set>
                                      <p:cBhvr>
                                        <p:cTn id="73" dur="1" fill="hold">
                                          <p:stCondLst>
                                            <p:cond delay="0"/>
                                          </p:stCondLst>
                                        </p:cTn>
                                        <p:tgtEl>
                                          <p:spTgt spid="6"/>
                                        </p:tgtEl>
                                        <p:attrNameLst>
                                          <p:attrName>style.visibility</p:attrName>
                                        </p:attrNameLst>
                                      </p:cBhvr>
                                      <p:to>
                                        <p:strVal val="visible"/>
                                      </p:to>
                                    </p:set>
                                    <p:animEffect transition="in" filter="wipe(down)">
                                      <p:cBhvr>
                                        <p:cTn id="7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p:bldP spid="3" grpId="2" build="p"/>
      <p:bldP spid="5" grpId="0" animBg="1"/>
      <p:bldP spid="5" grpId="1" animBg="1"/>
      <p:bldP spid="5" grpId="2" animBg="1"/>
      <p:bldP spid="6" grpId="0"/>
      <p:bldP spid="6" grpId="1"/>
      <p:bldP spid="6" grpId="2"/>
      <p:bldP spid="7" grpId="0"/>
      <p:bldP spid="8" grpId="0" animBg="1"/>
      <p:bldP spid="9" grpId="0"/>
      <p:bldP spid="10" grpId="0" animBg="1"/>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2173C-DF30-3114-C82B-A73DA6842BB4}"/>
              </a:ext>
            </a:extLst>
          </p:cNvPr>
          <p:cNvSpPr>
            <a:spLocks noGrp="1"/>
          </p:cNvSpPr>
          <p:nvPr>
            <p:ph type="title"/>
          </p:nvPr>
        </p:nvSpPr>
        <p:spPr>
          <a:xfrm>
            <a:off x="481013" y="490537"/>
            <a:ext cx="11228383" cy="1121287"/>
          </a:xfrm>
        </p:spPr>
        <p:txBody>
          <a:bodyPr anchor="b">
            <a:normAutofit/>
          </a:bodyPr>
          <a:lstStyle/>
          <a:p>
            <a:r>
              <a:rPr lang="en-US" sz="4000" dirty="0">
                <a:latin typeface="Calibri" panose="020F0502020204030204" pitchFamily="34" charset="0"/>
                <a:ea typeface="Calibri" panose="020F0502020204030204" pitchFamily="34" charset="0"/>
                <a:cs typeface="Calibri" panose="020F0502020204030204" pitchFamily="34" charset="0"/>
              </a:rPr>
              <a:t>Future steps </a:t>
            </a:r>
          </a:p>
        </p:txBody>
      </p:sp>
      <p:sp>
        <p:nvSpPr>
          <p:cNvPr id="4" name="Slide Number Placeholder 3">
            <a:extLst>
              <a:ext uri="{FF2B5EF4-FFF2-40B4-BE49-F238E27FC236}">
                <a16:creationId xmlns:a16="http://schemas.microsoft.com/office/drawing/2014/main" id="{C19E3BC0-AB0B-8ED2-B2CF-7831841266DE}"/>
              </a:ext>
            </a:extLst>
          </p:cNvPr>
          <p:cNvSpPr>
            <a:spLocks noGrp="1"/>
          </p:cNvSpPr>
          <p:nvPr>
            <p:ph type="sldNum" sz="quarter" idx="12"/>
          </p:nvPr>
        </p:nvSpPr>
        <p:spPr>
          <a:xfrm>
            <a:off x="481013" y="6356350"/>
            <a:ext cx="685800" cy="365125"/>
          </a:xfrm>
        </p:spPr>
        <p:txBody>
          <a:bodyPr>
            <a:normAutofit/>
          </a:bodyPr>
          <a:lstStyle/>
          <a:p>
            <a:pPr algn="l">
              <a:spcAft>
                <a:spcPts val="600"/>
              </a:spcAft>
            </a:pPr>
            <a:fld id="{24BFE6D4-27A9-4AE4-9EAE-AF75F97B179B}" type="slidenum">
              <a:rPr lang="en-US">
                <a:solidFill>
                  <a:srgbClr val="FFFFFF"/>
                </a:solidFill>
              </a:rPr>
              <a:pPr algn="l">
                <a:spcAft>
                  <a:spcPts val="600"/>
                </a:spcAft>
              </a:pPr>
              <a:t>13</a:t>
            </a:fld>
            <a:endParaRPr lang="en-US">
              <a:solidFill>
                <a:srgbClr val="FFFFFF"/>
              </a:solidFill>
            </a:endParaRPr>
          </a:p>
        </p:txBody>
      </p:sp>
      <p:graphicFrame>
        <p:nvGraphicFramePr>
          <p:cNvPr id="6" name="Content Placeholder 2">
            <a:extLst>
              <a:ext uri="{FF2B5EF4-FFF2-40B4-BE49-F238E27FC236}">
                <a16:creationId xmlns:a16="http://schemas.microsoft.com/office/drawing/2014/main" id="{EF69E5F0-BD17-AE7F-6BB2-459F3C19E5FE}"/>
              </a:ext>
            </a:extLst>
          </p:cNvPr>
          <p:cNvGraphicFramePr>
            <a:graphicFrameLocks noGrp="1"/>
          </p:cNvGraphicFramePr>
          <p:nvPr>
            <p:ph idx="1"/>
            <p:extLst>
              <p:ext uri="{D42A27DB-BD31-4B8C-83A1-F6EECF244321}">
                <p14:modId xmlns:p14="http://schemas.microsoft.com/office/powerpoint/2010/main" val="2411171326"/>
              </p:ext>
            </p:extLst>
          </p:nvPr>
        </p:nvGraphicFramePr>
        <p:xfrm>
          <a:off x="278970" y="1611824"/>
          <a:ext cx="11430428" cy="42465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90885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2039E-F23E-C328-07D7-AEA2E205D101}"/>
              </a:ext>
            </a:extLst>
          </p:cNvPr>
          <p:cNvSpPr>
            <a:spLocks noGrp="1"/>
          </p:cNvSpPr>
          <p:nvPr>
            <p:ph type="title"/>
          </p:nvPr>
        </p:nvSpPr>
        <p:spPr>
          <a:xfrm>
            <a:off x="831850" y="1709738"/>
            <a:ext cx="10515600" cy="893977"/>
          </a:xfrm>
        </p:spPr>
        <p:txBody>
          <a:bodyPr>
            <a:normAutofit fontScale="90000"/>
          </a:bodyPr>
          <a:lstStyle/>
          <a:p>
            <a:r>
              <a:rPr lang="en-US" dirty="0"/>
              <a:t>Thank you </a:t>
            </a:r>
          </a:p>
        </p:txBody>
      </p:sp>
      <p:sp>
        <p:nvSpPr>
          <p:cNvPr id="3" name="Text Placeholder 2">
            <a:extLst>
              <a:ext uri="{FF2B5EF4-FFF2-40B4-BE49-F238E27FC236}">
                <a16:creationId xmlns:a16="http://schemas.microsoft.com/office/drawing/2014/main" id="{A370B5D6-0BA0-BEAA-FAB3-5A3F7E4948A0}"/>
              </a:ext>
            </a:extLst>
          </p:cNvPr>
          <p:cNvSpPr>
            <a:spLocks noGrp="1"/>
          </p:cNvSpPr>
          <p:nvPr>
            <p:ph type="body" idx="1"/>
          </p:nvPr>
        </p:nvSpPr>
        <p:spPr>
          <a:xfrm>
            <a:off x="831850" y="3115159"/>
            <a:ext cx="10515600" cy="2974491"/>
          </a:xfrm>
        </p:spPr>
        <p:txBody>
          <a:bodyPr/>
          <a:lstStyle/>
          <a:p>
            <a:r>
              <a:rPr lang="en-US" dirty="0">
                <a:hlinkClick r:id="rId3"/>
              </a:rPr>
              <a:t>Renee.Ellis@census.gov</a:t>
            </a:r>
            <a:endParaRPr lang="en-US" dirty="0"/>
          </a:p>
          <a:p>
            <a:endParaRPr lang="en-US" dirty="0"/>
          </a:p>
          <a:p>
            <a:r>
              <a:rPr lang="en-US" dirty="0">
                <a:hlinkClick r:id="rId4"/>
              </a:rPr>
              <a:t>Rachel.T.Horwitz@census.gov</a:t>
            </a:r>
            <a:endParaRPr lang="en-US" dirty="0"/>
          </a:p>
          <a:p>
            <a:endParaRPr lang="en-US" dirty="0"/>
          </a:p>
        </p:txBody>
      </p:sp>
      <p:sp>
        <p:nvSpPr>
          <p:cNvPr id="4" name="Slide Number Placeholder 3">
            <a:extLst>
              <a:ext uri="{FF2B5EF4-FFF2-40B4-BE49-F238E27FC236}">
                <a16:creationId xmlns:a16="http://schemas.microsoft.com/office/drawing/2014/main" id="{640CB882-CE66-4E62-70FB-AD358FE507F0}"/>
              </a:ext>
            </a:extLst>
          </p:cNvPr>
          <p:cNvSpPr>
            <a:spLocks noGrp="1"/>
          </p:cNvSpPr>
          <p:nvPr>
            <p:ph type="sldNum" sz="quarter" idx="12"/>
          </p:nvPr>
        </p:nvSpPr>
        <p:spPr/>
        <p:txBody>
          <a:bodyPr/>
          <a:lstStyle/>
          <a:p>
            <a:fld id="{24BFE6D4-27A9-4AE4-9EAE-AF75F97B179B}" type="slidenum">
              <a:rPr lang="en-US" smtClean="0"/>
              <a:t>14</a:t>
            </a:fld>
            <a:endParaRPr lang="en-US"/>
          </a:p>
        </p:txBody>
      </p:sp>
    </p:spTree>
    <p:extLst>
      <p:ext uri="{BB962C8B-B14F-4D97-AF65-F5344CB8AC3E}">
        <p14:creationId xmlns:p14="http://schemas.microsoft.com/office/powerpoint/2010/main" val="2798059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p:txBody>
          <a:bodyPr anchor="ctr">
            <a:normAutofit/>
          </a:bodyPr>
          <a:lstStyle/>
          <a:p>
            <a:r>
              <a:rPr lang="en-US" dirty="0">
                <a:latin typeface="Calibri" panose="020F0502020204030204" pitchFamily="34" charset="0"/>
                <a:ea typeface="Calibri" panose="020F0502020204030204" pitchFamily="34" charset="0"/>
                <a:cs typeface="Calibri" panose="020F0502020204030204" pitchFamily="34" charset="0"/>
              </a:rPr>
              <a:t>Internet</a:t>
            </a:r>
            <a:r>
              <a:rPr lang="en-US" dirty="0"/>
              <a:t> Paradata</a:t>
            </a:r>
          </a:p>
        </p:txBody>
      </p:sp>
      <p:graphicFrame>
        <p:nvGraphicFramePr>
          <p:cNvPr id="7" name="Content Placeholder 2">
            <a:extLst>
              <a:ext uri="{FF2B5EF4-FFF2-40B4-BE49-F238E27FC236}">
                <a16:creationId xmlns:a16="http://schemas.microsoft.com/office/drawing/2014/main" id="{83D54410-9E6F-4A0B-3E90-0283243F09BF}"/>
              </a:ext>
            </a:extLst>
          </p:cNvPr>
          <p:cNvGraphicFramePr>
            <a:graphicFrameLocks noGrp="1"/>
          </p:cNvGraphicFramePr>
          <p:nvPr>
            <p:ph idx="1"/>
            <p:extLst>
              <p:ext uri="{D42A27DB-BD31-4B8C-83A1-F6EECF244321}">
                <p14:modId xmlns:p14="http://schemas.microsoft.com/office/powerpoint/2010/main" val="3732856135"/>
              </p:ext>
            </p:extLst>
          </p:nvPr>
        </p:nvGraphicFramePr>
        <p:xfrm>
          <a:off x="394447" y="1290918"/>
          <a:ext cx="11403105" cy="48860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p:cNvSpPr>
            <a:spLocks noGrp="1"/>
          </p:cNvSpPr>
          <p:nvPr>
            <p:ph type="sldNum" sz="quarter" idx="12"/>
          </p:nvPr>
        </p:nvSpPr>
        <p:spPr/>
        <p:txBody>
          <a:bodyPr anchor="ctr">
            <a:normAutofit/>
          </a:bodyPr>
          <a:lstStyle/>
          <a:p>
            <a:pPr>
              <a:spcAft>
                <a:spcPts val="600"/>
              </a:spcAft>
            </a:pPr>
            <a:fld id="{24BFE6D4-27A9-4AE4-9EAE-AF75F97B179B}" type="slidenum">
              <a:rPr lang="en-US" smtClean="0"/>
              <a:pPr>
                <a:spcAft>
                  <a:spcPts val="600"/>
                </a:spcAft>
              </a:pPr>
              <a:t>2</a:t>
            </a:fld>
            <a:endParaRPr lang="en-US"/>
          </a:p>
        </p:txBody>
      </p:sp>
    </p:spTree>
    <p:extLst>
      <p:ext uri="{BB962C8B-B14F-4D97-AF65-F5344CB8AC3E}">
        <p14:creationId xmlns:p14="http://schemas.microsoft.com/office/powerpoint/2010/main" val="3517656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557188"/>
            <a:ext cx="10515600" cy="1133499"/>
          </a:xfrm>
        </p:spPr>
        <p:txBody>
          <a:bodyPr>
            <a:normAutofit/>
          </a:bodyPr>
          <a:lstStyle/>
          <a:p>
            <a:pPr algn="ctr"/>
            <a:r>
              <a:rPr lang="en-US" sz="5200" dirty="0"/>
              <a:t>Paradata Challenges</a:t>
            </a:r>
          </a:p>
        </p:txBody>
      </p:sp>
      <p:sp>
        <p:nvSpPr>
          <p:cNvPr id="4" name="Slide Number Placeholder 3"/>
          <p:cNvSpPr>
            <a:spLocks noGrp="1"/>
          </p:cNvSpPr>
          <p:nvPr>
            <p:ph type="sldNum" sz="quarter" idx="12"/>
          </p:nvPr>
        </p:nvSpPr>
        <p:spPr>
          <a:xfrm>
            <a:off x="8610600" y="6356350"/>
            <a:ext cx="2743200" cy="365125"/>
          </a:xfrm>
        </p:spPr>
        <p:txBody>
          <a:bodyPr>
            <a:normAutofit/>
          </a:bodyPr>
          <a:lstStyle/>
          <a:p>
            <a:pPr>
              <a:spcAft>
                <a:spcPts val="600"/>
              </a:spcAft>
            </a:pPr>
            <a:fld id="{24BFE6D4-27A9-4AE4-9EAE-AF75F97B179B}" type="slidenum">
              <a:rPr lang="en-US" smtClean="0"/>
              <a:pPr>
                <a:spcAft>
                  <a:spcPts val="600"/>
                </a:spcAft>
              </a:pPr>
              <a:t>3</a:t>
            </a:fld>
            <a:endParaRPr lang="en-US"/>
          </a:p>
        </p:txBody>
      </p:sp>
      <p:graphicFrame>
        <p:nvGraphicFramePr>
          <p:cNvPr id="6" name="Content Placeholder 2">
            <a:extLst>
              <a:ext uri="{FF2B5EF4-FFF2-40B4-BE49-F238E27FC236}">
                <a16:creationId xmlns:a16="http://schemas.microsoft.com/office/drawing/2014/main" id="{85E2C102-92CE-5A27-E0FA-F80BFB403A55}"/>
              </a:ext>
            </a:extLst>
          </p:cNvPr>
          <p:cNvGraphicFramePr>
            <a:graphicFrameLocks noGrp="1"/>
          </p:cNvGraphicFramePr>
          <p:nvPr>
            <p:ph idx="1"/>
            <p:extLst>
              <p:ext uri="{D42A27DB-BD31-4B8C-83A1-F6EECF244321}">
                <p14:modId xmlns:p14="http://schemas.microsoft.com/office/powerpoint/2010/main" val="3718608329"/>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67994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5000" y="640823"/>
            <a:ext cx="3418659" cy="5583148"/>
          </a:xfrm>
        </p:spPr>
        <p:txBody>
          <a:bodyPr anchor="ctr">
            <a:normAutofit/>
          </a:bodyPr>
          <a:lstStyle/>
          <a:p>
            <a:r>
              <a:rPr lang="en-US" sz="3800">
                <a:latin typeface="Calibri" panose="020F0502020204030204" pitchFamily="34" charset="0"/>
                <a:ea typeface="Calibri" panose="020F0502020204030204" pitchFamily="34" charset="0"/>
                <a:cs typeface="Calibri" panose="020F0502020204030204" pitchFamily="34" charset="0"/>
              </a:rPr>
              <a:t>Standardization challenges are not unique to Census</a:t>
            </a:r>
          </a:p>
        </p:txBody>
      </p:sp>
      <p:sp>
        <p:nvSpPr>
          <p:cNvPr id="12"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p:cNvSpPr>
            <a:spLocks noGrp="1"/>
          </p:cNvSpPr>
          <p:nvPr>
            <p:ph type="sldNum" sz="quarter" idx="12"/>
          </p:nvPr>
        </p:nvSpPr>
        <p:spPr>
          <a:xfrm>
            <a:off x="8610600" y="6356350"/>
            <a:ext cx="2743200" cy="365125"/>
          </a:xfrm>
        </p:spPr>
        <p:txBody>
          <a:bodyPr>
            <a:normAutofit/>
          </a:bodyPr>
          <a:lstStyle/>
          <a:p>
            <a:pPr>
              <a:spcAft>
                <a:spcPts val="600"/>
              </a:spcAft>
            </a:pPr>
            <a:fld id="{24BFE6D4-27A9-4AE4-9EAE-AF75F97B179B}" type="slidenum">
              <a:rPr lang="en-US" smtClean="0"/>
              <a:pPr>
                <a:spcAft>
                  <a:spcPts val="600"/>
                </a:spcAft>
              </a:pPr>
              <a:t>4</a:t>
            </a:fld>
            <a:endParaRPr lang="en-US"/>
          </a:p>
        </p:txBody>
      </p:sp>
      <p:graphicFrame>
        <p:nvGraphicFramePr>
          <p:cNvPr id="6" name="Content Placeholder 2">
            <a:extLst>
              <a:ext uri="{FF2B5EF4-FFF2-40B4-BE49-F238E27FC236}">
                <a16:creationId xmlns:a16="http://schemas.microsoft.com/office/drawing/2014/main" id="{6871F9D6-C865-B097-ED25-D08CD7B68531}"/>
              </a:ext>
            </a:extLst>
          </p:cNvPr>
          <p:cNvGraphicFramePr>
            <a:graphicFrameLocks noGrp="1"/>
          </p:cNvGraphicFramePr>
          <p:nvPr>
            <p:ph idx="1"/>
            <p:extLst>
              <p:ext uri="{D42A27DB-BD31-4B8C-83A1-F6EECF244321}">
                <p14:modId xmlns:p14="http://schemas.microsoft.com/office/powerpoint/2010/main" val="836487127"/>
              </p:ext>
            </p:extLst>
          </p:nvPr>
        </p:nvGraphicFramePr>
        <p:xfrm>
          <a:off x="4527032" y="136525"/>
          <a:ext cx="7388374" cy="30251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54468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518F59-1311-5B79-CAD5-1BC1FC45104F}"/>
              </a:ext>
            </a:extLst>
          </p:cNvPr>
          <p:cNvSpPr>
            <a:spLocks noGrp="1"/>
          </p:cNvSpPr>
          <p:nvPr>
            <p:ph type="title"/>
          </p:nvPr>
        </p:nvSpPr>
        <p:spPr>
          <a:xfrm>
            <a:off x="635000" y="640823"/>
            <a:ext cx="3418659" cy="5583148"/>
          </a:xfrm>
        </p:spPr>
        <p:txBody>
          <a:bodyPr anchor="ctr">
            <a:normAutofit/>
          </a:bodyPr>
          <a:lstStyle/>
          <a:p>
            <a:r>
              <a:rPr lang="en-US" sz="4000" dirty="0">
                <a:latin typeface="Calibri" panose="020F0502020204030204" pitchFamily="34" charset="0"/>
                <a:ea typeface="Calibri" panose="020F0502020204030204" pitchFamily="34" charset="0"/>
                <a:cs typeface="Calibri" panose="020F0502020204030204" pitchFamily="34" charset="0"/>
              </a:rPr>
              <a:t>Census Bureau Standardization and data modernization efforts</a:t>
            </a:r>
          </a:p>
        </p:txBody>
      </p:sp>
      <p:sp>
        <p:nvSpPr>
          <p:cNvPr id="12"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060E9CAB-C725-4649-91E3-F60A722A9360}"/>
              </a:ext>
            </a:extLst>
          </p:cNvPr>
          <p:cNvSpPr>
            <a:spLocks noGrp="1"/>
          </p:cNvSpPr>
          <p:nvPr>
            <p:ph type="sldNum" sz="quarter" idx="12"/>
          </p:nvPr>
        </p:nvSpPr>
        <p:spPr>
          <a:xfrm>
            <a:off x="8610600" y="6356350"/>
            <a:ext cx="2743200" cy="365125"/>
          </a:xfrm>
        </p:spPr>
        <p:txBody>
          <a:bodyPr>
            <a:normAutofit/>
          </a:bodyPr>
          <a:lstStyle/>
          <a:p>
            <a:pPr>
              <a:spcAft>
                <a:spcPts val="600"/>
              </a:spcAft>
            </a:pPr>
            <a:fld id="{24BFE6D4-27A9-4AE4-9EAE-AF75F97B179B}" type="slidenum">
              <a:rPr lang="en-US" smtClean="0"/>
              <a:pPr>
                <a:spcAft>
                  <a:spcPts val="600"/>
                </a:spcAft>
              </a:pPr>
              <a:t>5</a:t>
            </a:fld>
            <a:endParaRPr lang="en-US"/>
          </a:p>
        </p:txBody>
      </p:sp>
      <p:graphicFrame>
        <p:nvGraphicFramePr>
          <p:cNvPr id="6" name="Content Placeholder 2">
            <a:extLst>
              <a:ext uri="{FF2B5EF4-FFF2-40B4-BE49-F238E27FC236}">
                <a16:creationId xmlns:a16="http://schemas.microsoft.com/office/drawing/2014/main" id="{4977883A-C3AF-85ED-A6A7-A42550C5DE5F}"/>
              </a:ext>
            </a:extLst>
          </p:cNvPr>
          <p:cNvGraphicFramePr>
            <a:graphicFrameLocks noGrp="1"/>
          </p:cNvGraphicFramePr>
          <p:nvPr>
            <p:ph idx="1"/>
            <p:extLst>
              <p:ext uri="{D42A27DB-BD31-4B8C-83A1-F6EECF244321}">
                <p14:modId xmlns:p14="http://schemas.microsoft.com/office/powerpoint/2010/main" val="255545707"/>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33263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C6C423E-16A8-8937-3AA7-4179CDA220B4}"/>
              </a:ext>
            </a:extLst>
          </p:cNvPr>
          <p:cNvSpPr>
            <a:spLocks noGrp="1"/>
          </p:cNvSpPr>
          <p:nvPr>
            <p:ph type="title"/>
          </p:nvPr>
        </p:nvSpPr>
        <p:spPr>
          <a:xfrm>
            <a:off x="838200" y="365125"/>
            <a:ext cx="10515600" cy="1325563"/>
          </a:xfrm>
        </p:spPr>
        <p:txBody>
          <a:bodyPr>
            <a:normAutofit/>
          </a:bodyPr>
          <a:lstStyle/>
          <a:p>
            <a:r>
              <a:rPr lang="en-US" sz="5400" dirty="0">
                <a:latin typeface="Calibri" panose="020F0502020204030204" pitchFamily="34" charset="0"/>
                <a:ea typeface="Calibri" panose="020F0502020204030204" pitchFamily="34" charset="0"/>
                <a:cs typeface="Calibri" panose="020F0502020204030204" pitchFamily="34" charset="0"/>
              </a:rPr>
              <a:t>Paradata</a:t>
            </a:r>
            <a:r>
              <a:rPr lang="en-US" sz="5400" dirty="0"/>
              <a:t> Standards</a:t>
            </a:r>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BDBFFAA-0A45-477B-C21D-9C3EF3F4091E}"/>
              </a:ext>
            </a:extLst>
          </p:cNvPr>
          <p:cNvSpPr>
            <a:spLocks noGrp="1"/>
          </p:cNvSpPr>
          <p:nvPr>
            <p:ph idx="1"/>
          </p:nvPr>
        </p:nvSpPr>
        <p:spPr>
          <a:xfrm>
            <a:off x="838200" y="1929384"/>
            <a:ext cx="10515600" cy="4251960"/>
          </a:xfrm>
        </p:spPr>
        <p:txBody>
          <a:bodyPr>
            <a:normAutofit/>
          </a:bodyPr>
          <a:lstStyle/>
          <a:p>
            <a:r>
              <a:rPr lang="en-US" sz="2400" dirty="0">
                <a:latin typeface="Calibri" panose="020F0502020204030204" pitchFamily="34" charset="0"/>
                <a:ea typeface="Calibri" panose="020F0502020204030204" pitchFamily="34" charset="0"/>
                <a:cs typeface="Calibri" panose="020F0502020204030204" pitchFamily="34" charset="0"/>
              </a:rPr>
              <a:t>A paradata standards group was approved</a:t>
            </a:r>
          </a:p>
          <a:p>
            <a:r>
              <a:rPr lang="en-US" sz="2400" dirty="0">
                <a:latin typeface="Calibri" panose="020F0502020204030204" pitchFamily="34" charset="0"/>
                <a:ea typeface="Calibri" panose="020F0502020204030204" pitchFamily="34" charset="0"/>
                <a:cs typeface="Calibri" panose="020F0502020204030204" pitchFamily="34" charset="0"/>
              </a:rPr>
              <a:t>Use case subgroup concentrated on developing examples of the ways we use paradata</a:t>
            </a:r>
          </a:p>
          <a:p>
            <a:pPr lvl="1"/>
            <a:r>
              <a:rPr lang="en-US" sz="2000" dirty="0">
                <a:latin typeface="Calibri" panose="020F0502020204030204" pitchFamily="34" charset="0"/>
                <a:ea typeface="Calibri" panose="020F0502020204030204" pitchFamily="34" charset="0"/>
                <a:cs typeface="Calibri" panose="020F0502020204030204" pitchFamily="34" charset="0"/>
              </a:rPr>
              <a:t>Have developed preliminary use cases and are finalizing document </a:t>
            </a:r>
          </a:p>
          <a:p>
            <a:r>
              <a:rPr lang="en-US" sz="2400" dirty="0">
                <a:latin typeface="Calibri" panose="020F0502020204030204" pitchFamily="34" charset="0"/>
                <a:ea typeface="Calibri" panose="020F0502020204030204" pitchFamily="34" charset="0"/>
                <a:cs typeface="Calibri" panose="020F0502020204030204" pitchFamily="34" charset="0"/>
              </a:rPr>
              <a:t>Definitions and standards subgroup concentrated on updating paradata definitions and common metrics as well as best practices for paradata analysis</a:t>
            </a:r>
          </a:p>
          <a:p>
            <a:pPr lvl="1"/>
            <a:r>
              <a:rPr lang="en-US" sz="2000" dirty="0">
                <a:latin typeface="Calibri" panose="020F0502020204030204" pitchFamily="34" charset="0"/>
                <a:ea typeface="Calibri" panose="020F0502020204030204" pitchFamily="34" charset="0"/>
                <a:cs typeface="Calibri" panose="020F0502020204030204" pitchFamily="34" charset="0"/>
              </a:rPr>
              <a:t>Have developed preliminary document and waiting on confirmation that metrics can be calculated in new system before releasing</a:t>
            </a:r>
            <a:endParaRPr lang="en-US" sz="2400" dirty="0">
              <a:latin typeface="Calibri" panose="020F0502020204030204" pitchFamily="34" charset="0"/>
              <a:ea typeface="Calibri" panose="020F0502020204030204" pitchFamily="34" charset="0"/>
              <a:cs typeface="Calibri" panose="020F0502020204030204" pitchFamily="34" charset="0"/>
            </a:endParaRPr>
          </a:p>
          <a:p>
            <a:r>
              <a:rPr lang="en-US" sz="2400" dirty="0">
                <a:latin typeface="Calibri" panose="020F0502020204030204" pitchFamily="34" charset="0"/>
                <a:ea typeface="Calibri" panose="020F0502020204030204" pitchFamily="34" charset="0"/>
                <a:cs typeface="Calibri" panose="020F0502020204030204" pitchFamily="34" charset="0"/>
              </a:rPr>
              <a:t>Future work will include development of standardized paradata analysis programs, creation of a paradata knowledge repository and development of paradata training</a:t>
            </a:r>
          </a:p>
          <a:p>
            <a:endParaRPr lang="en-US" sz="2200" dirty="0"/>
          </a:p>
        </p:txBody>
      </p:sp>
      <p:sp>
        <p:nvSpPr>
          <p:cNvPr id="4" name="Slide Number Placeholder 3">
            <a:extLst>
              <a:ext uri="{FF2B5EF4-FFF2-40B4-BE49-F238E27FC236}">
                <a16:creationId xmlns:a16="http://schemas.microsoft.com/office/drawing/2014/main" id="{78EDF22A-D8A6-6225-1E66-86BAB812F774}"/>
              </a:ext>
            </a:extLst>
          </p:cNvPr>
          <p:cNvSpPr>
            <a:spLocks noGrp="1"/>
          </p:cNvSpPr>
          <p:nvPr>
            <p:ph type="sldNum" sz="quarter" idx="12"/>
          </p:nvPr>
        </p:nvSpPr>
        <p:spPr>
          <a:xfrm>
            <a:off x="8610600" y="6356350"/>
            <a:ext cx="2743200" cy="365125"/>
          </a:xfrm>
        </p:spPr>
        <p:txBody>
          <a:bodyPr>
            <a:normAutofit/>
          </a:bodyPr>
          <a:lstStyle/>
          <a:p>
            <a:pPr>
              <a:spcAft>
                <a:spcPts val="600"/>
              </a:spcAft>
            </a:pPr>
            <a:fld id="{24BFE6D4-27A9-4AE4-9EAE-AF75F97B179B}" type="slidenum">
              <a:rPr lang="en-US" smtClean="0"/>
              <a:pPr>
                <a:spcAft>
                  <a:spcPts val="600"/>
                </a:spcAft>
              </a:pPr>
              <a:t>6</a:t>
            </a:fld>
            <a:endParaRPr lang="en-US"/>
          </a:p>
        </p:txBody>
      </p:sp>
    </p:spTree>
    <p:extLst>
      <p:ext uri="{BB962C8B-B14F-4D97-AF65-F5344CB8AC3E}">
        <p14:creationId xmlns:p14="http://schemas.microsoft.com/office/powerpoint/2010/main" val="532131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C592F-7F04-AB94-6887-E40238713619}"/>
              </a:ext>
            </a:extLst>
          </p:cNvPr>
          <p:cNvSpPr>
            <a:spLocks noGrp="1"/>
          </p:cNvSpPr>
          <p:nvPr>
            <p:ph type="title"/>
          </p:nvPr>
        </p:nvSpPr>
        <p:spPr>
          <a:xfrm>
            <a:off x="481013" y="490538"/>
            <a:ext cx="11228383" cy="966304"/>
          </a:xfrm>
        </p:spPr>
        <p:txBody>
          <a:bodyPr anchor="b">
            <a:normAutofit/>
          </a:bodyPr>
          <a:lstStyle/>
          <a:p>
            <a:r>
              <a:rPr lang="en-US" sz="4000" dirty="0">
                <a:latin typeface="Calibri" panose="020F0502020204030204" pitchFamily="34" charset="0"/>
                <a:ea typeface="Calibri" panose="020F0502020204030204" pitchFamily="34" charset="0"/>
                <a:cs typeface="Calibri" panose="020F0502020204030204" pitchFamily="34" charset="0"/>
              </a:rPr>
              <a:t>Use cases</a:t>
            </a:r>
          </a:p>
        </p:txBody>
      </p:sp>
      <p:sp>
        <p:nvSpPr>
          <p:cNvPr id="4" name="Slide Number Placeholder 3">
            <a:extLst>
              <a:ext uri="{FF2B5EF4-FFF2-40B4-BE49-F238E27FC236}">
                <a16:creationId xmlns:a16="http://schemas.microsoft.com/office/drawing/2014/main" id="{C0B435B4-960E-FAF1-5FB3-A366DE777794}"/>
              </a:ext>
            </a:extLst>
          </p:cNvPr>
          <p:cNvSpPr>
            <a:spLocks noGrp="1"/>
          </p:cNvSpPr>
          <p:nvPr>
            <p:ph type="sldNum" sz="quarter" idx="12"/>
          </p:nvPr>
        </p:nvSpPr>
        <p:spPr>
          <a:xfrm>
            <a:off x="481013" y="6356350"/>
            <a:ext cx="685800" cy="365125"/>
          </a:xfrm>
        </p:spPr>
        <p:txBody>
          <a:bodyPr>
            <a:normAutofit/>
          </a:bodyPr>
          <a:lstStyle/>
          <a:p>
            <a:pPr algn="l">
              <a:spcAft>
                <a:spcPts val="600"/>
              </a:spcAft>
            </a:pPr>
            <a:fld id="{24BFE6D4-27A9-4AE4-9EAE-AF75F97B179B}" type="slidenum">
              <a:rPr lang="en-US">
                <a:solidFill>
                  <a:srgbClr val="FFFFFF"/>
                </a:solidFill>
              </a:rPr>
              <a:pPr algn="l">
                <a:spcAft>
                  <a:spcPts val="600"/>
                </a:spcAft>
              </a:pPr>
              <a:t>7</a:t>
            </a:fld>
            <a:endParaRPr lang="en-US">
              <a:solidFill>
                <a:srgbClr val="FFFFFF"/>
              </a:solidFill>
            </a:endParaRPr>
          </a:p>
        </p:txBody>
      </p:sp>
      <p:graphicFrame>
        <p:nvGraphicFramePr>
          <p:cNvPr id="6" name="Content Placeholder 2">
            <a:extLst>
              <a:ext uri="{FF2B5EF4-FFF2-40B4-BE49-F238E27FC236}">
                <a16:creationId xmlns:a16="http://schemas.microsoft.com/office/drawing/2014/main" id="{A7CEBBE6-C229-BEA4-1870-FFEE27517B67}"/>
              </a:ext>
            </a:extLst>
          </p:cNvPr>
          <p:cNvGraphicFramePr>
            <a:graphicFrameLocks noGrp="1"/>
          </p:cNvGraphicFramePr>
          <p:nvPr>
            <p:ph idx="1"/>
            <p:extLst>
              <p:ext uri="{D42A27DB-BD31-4B8C-83A1-F6EECF244321}">
                <p14:modId xmlns:p14="http://schemas.microsoft.com/office/powerpoint/2010/main" val="4252665358"/>
              </p:ext>
            </p:extLst>
          </p:nvPr>
        </p:nvGraphicFramePr>
        <p:xfrm>
          <a:off x="1166814" y="1596326"/>
          <a:ext cx="10270935" cy="40140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16953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2B550-70AF-CF99-8707-B2DA3AC39651}"/>
              </a:ext>
            </a:extLst>
          </p:cNvPr>
          <p:cNvSpPr>
            <a:spLocks noGrp="1"/>
          </p:cNvSpPr>
          <p:nvPr>
            <p:ph type="title"/>
          </p:nvPr>
        </p:nvSpPr>
        <p:spPr>
          <a:xfrm>
            <a:off x="839788" y="365125"/>
            <a:ext cx="10515600" cy="823913"/>
          </a:xfrm>
        </p:spPr>
        <p:txBody>
          <a:bodyPr>
            <a:normAutofit/>
          </a:bodyPr>
          <a:lstStyle/>
          <a:p>
            <a:r>
              <a:rPr lang="en-US" sz="4000" dirty="0">
                <a:latin typeface="Calibri" panose="020F0502020204030204" pitchFamily="34" charset="0"/>
                <a:ea typeface="Calibri" panose="020F0502020204030204" pitchFamily="34" charset="0"/>
                <a:cs typeface="Calibri" panose="020F0502020204030204" pitchFamily="34" charset="0"/>
              </a:rPr>
              <a:t>Use Cases Continued</a:t>
            </a:r>
          </a:p>
        </p:txBody>
      </p:sp>
      <p:sp>
        <p:nvSpPr>
          <p:cNvPr id="3" name="Text Placeholder 2">
            <a:extLst>
              <a:ext uri="{FF2B5EF4-FFF2-40B4-BE49-F238E27FC236}">
                <a16:creationId xmlns:a16="http://schemas.microsoft.com/office/drawing/2014/main" id="{86CEE03C-952C-D145-EB8C-8954EFE70F37}"/>
              </a:ext>
            </a:extLst>
          </p:cNvPr>
          <p:cNvSpPr>
            <a:spLocks noGrp="1"/>
          </p:cNvSpPr>
          <p:nvPr>
            <p:ph type="body" idx="1"/>
          </p:nvPr>
        </p:nvSpPr>
        <p:spPr>
          <a:xfrm>
            <a:off x="862014" y="1023144"/>
            <a:ext cx="5157787" cy="1022632"/>
          </a:xfrm>
          <a:solidFill>
            <a:schemeClr val="accent5">
              <a:lumMod val="40000"/>
              <a:lumOff val="60000"/>
            </a:schemeClr>
          </a:solidFill>
        </p:spPr>
        <p:txBody>
          <a:bodyPr>
            <a:noAutofit/>
          </a:bodyPr>
          <a:lstStyle/>
          <a:p>
            <a:r>
              <a:rPr lang="en-US" sz="2800" dirty="0">
                <a:latin typeface="Calibri" panose="020F0502020204030204" pitchFamily="34" charset="0"/>
                <a:ea typeface="Calibri" panose="020F0502020204030204" pitchFamily="34" charset="0"/>
                <a:cs typeface="Calibri" panose="020F0502020204030204" pitchFamily="34" charset="0"/>
              </a:rPr>
              <a:t>Monitoring Responses during Data Collection</a:t>
            </a:r>
          </a:p>
        </p:txBody>
      </p:sp>
      <p:sp>
        <p:nvSpPr>
          <p:cNvPr id="4" name="Content Placeholder 3">
            <a:extLst>
              <a:ext uri="{FF2B5EF4-FFF2-40B4-BE49-F238E27FC236}">
                <a16:creationId xmlns:a16="http://schemas.microsoft.com/office/drawing/2014/main" id="{5D46088C-1614-26D6-D894-B51CE1E33F04}"/>
              </a:ext>
            </a:extLst>
          </p:cNvPr>
          <p:cNvSpPr>
            <a:spLocks noGrp="1"/>
          </p:cNvSpPr>
          <p:nvPr>
            <p:ph sz="half" idx="2"/>
          </p:nvPr>
        </p:nvSpPr>
        <p:spPr>
          <a:xfrm>
            <a:off x="839788" y="2045776"/>
            <a:ext cx="5157787" cy="4143887"/>
          </a:xfrm>
        </p:spPr>
        <p:txBody>
          <a:bodyPr>
            <a:normAutofit lnSpcReduction="10000"/>
          </a:bodyPr>
          <a:lstStyle/>
          <a:p>
            <a:r>
              <a:rPr lang="en-US" dirty="0"/>
              <a:t>Monitoring for issues in real time</a:t>
            </a:r>
          </a:p>
          <a:p>
            <a:r>
              <a:rPr lang="en-US" dirty="0"/>
              <a:t>Changes in break-offs or login failures</a:t>
            </a:r>
          </a:p>
          <a:p>
            <a:r>
              <a:rPr lang="en-US" dirty="0"/>
              <a:t>Monitoring days of week or period of times when respondents answer</a:t>
            </a:r>
          </a:p>
          <a:p>
            <a:r>
              <a:rPr lang="en-US" dirty="0"/>
              <a:t>Aids in making decisions about when to send people into the field</a:t>
            </a:r>
          </a:p>
        </p:txBody>
      </p:sp>
      <p:sp>
        <p:nvSpPr>
          <p:cNvPr id="5" name="Text Placeholder 4">
            <a:extLst>
              <a:ext uri="{FF2B5EF4-FFF2-40B4-BE49-F238E27FC236}">
                <a16:creationId xmlns:a16="http://schemas.microsoft.com/office/drawing/2014/main" id="{659771E5-EA11-2BF9-009C-9BBBC1E57B46}"/>
              </a:ext>
            </a:extLst>
          </p:cNvPr>
          <p:cNvSpPr>
            <a:spLocks noGrp="1"/>
          </p:cNvSpPr>
          <p:nvPr>
            <p:ph type="body" sz="quarter" idx="3"/>
          </p:nvPr>
        </p:nvSpPr>
        <p:spPr>
          <a:xfrm>
            <a:off x="6172200" y="1023144"/>
            <a:ext cx="5183188" cy="823912"/>
          </a:xfrm>
          <a:solidFill>
            <a:schemeClr val="accent5">
              <a:lumMod val="20000"/>
              <a:lumOff val="80000"/>
            </a:schemeClr>
          </a:solidFill>
        </p:spPr>
        <p:txBody>
          <a:bodyPr>
            <a:normAutofit/>
          </a:bodyPr>
          <a:lstStyle/>
          <a:p>
            <a:r>
              <a:rPr lang="en-US" sz="2800" dirty="0">
                <a:latin typeface="Calibri" panose="020F0502020204030204" pitchFamily="34" charset="0"/>
                <a:ea typeface="Calibri" panose="020F0502020204030204" pitchFamily="34" charset="0"/>
                <a:cs typeface="Calibri" panose="020F0502020204030204" pitchFamily="34" charset="0"/>
              </a:rPr>
              <a:t>Examples</a:t>
            </a:r>
          </a:p>
        </p:txBody>
      </p:sp>
      <p:sp>
        <p:nvSpPr>
          <p:cNvPr id="6" name="Content Placeholder 5">
            <a:extLst>
              <a:ext uri="{FF2B5EF4-FFF2-40B4-BE49-F238E27FC236}">
                <a16:creationId xmlns:a16="http://schemas.microsoft.com/office/drawing/2014/main" id="{ECFCF46C-2F3A-6041-E52E-3114D8DA1CCC}"/>
              </a:ext>
            </a:extLst>
          </p:cNvPr>
          <p:cNvSpPr>
            <a:spLocks noGrp="1"/>
          </p:cNvSpPr>
          <p:nvPr>
            <p:ph sz="quarter" idx="4"/>
          </p:nvPr>
        </p:nvSpPr>
        <p:spPr>
          <a:xfrm>
            <a:off x="6172200" y="2045776"/>
            <a:ext cx="5183188" cy="4143887"/>
          </a:xfrm>
        </p:spPr>
        <p:txBody>
          <a:bodyPr>
            <a:normAutofit lnSpcReduction="10000"/>
          </a:bodyPr>
          <a:lstStyle/>
          <a:p>
            <a:r>
              <a:rPr lang="en-US" sz="2400" dirty="0">
                <a:latin typeface="Calibri" panose="020F0502020204030204" pitchFamily="34" charset="0"/>
                <a:ea typeface="Calibri" panose="020F0502020204030204" pitchFamily="34" charset="0"/>
                <a:cs typeface="Calibri" panose="020F0502020204030204" pitchFamily="34" charset="0"/>
              </a:rPr>
              <a:t>While monitoring a survey, the team noticed high item non-response on a question. Paradata analysis revealed a pathing issue that was fixed</a:t>
            </a:r>
          </a:p>
          <a:p>
            <a:r>
              <a:rPr lang="en-US" sz="2400" dirty="0">
                <a:latin typeface="Calibri" panose="020F0502020204030204" pitchFamily="34" charset="0"/>
                <a:ea typeface="Calibri" panose="020F0502020204030204" pitchFamily="34" charset="0"/>
                <a:cs typeface="Calibri" panose="020F0502020204030204" pitchFamily="34" charset="0"/>
              </a:rPr>
              <a:t>In one survey the input file with id and password combinations was incorrect resulting in a spike of login failures that was noticed during monitoring and fixed</a:t>
            </a:r>
          </a:p>
        </p:txBody>
      </p:sp>
      <p:sp>
        <p:nvSpPr>
          <p:cNvPr id="7" name="Slide Number Placeholder 6">
            <a:extLst>
              <a:ext uri="{FF2B5EF4-FFF2-40B4-BE49-F238E27FC236}">
                <a16:creationId xmlns:a16="http://schemas.microsoft.com/office/drawing/2014/main" id="{F4809E23-DB8A-21CD-E3A8-41BC5275E49F}"/>
              </a:ext>
            </a:extLst>
          </p:cNvPr>
          <p:cNvSpPr>
            <a:spLocks noGrp="1"/>
          </p:cNvSpPr>
          <p:nvPr>
            <p:ph type="sldNum" sz="quarter" idx="12"/>
          </p:nvPr>
        </p:nvSpPr>
        <p:spPr/>
        <p:txBody>
          <a:bodyPr/>
          <a:lstStyle/>
          <a:p>
            <a:fld id="{24BFE6D4-27A9-4AE4-9EAE-AF75F97B179B}" type="slidenum">
              <a:rPr lang="en-US" smtClean="0"/>
              <a:t>8</a:t>
            </a:fld>
            <a:endParaRPr lang="en-US"/>
          </a:p>
        </p:txBody>
      </p:sp>
    </p:spTree>
    <p:extLst>
      <p:ext uri="{BB962C8B-B14F-4D97-AF65-F5344CB8AC3E}">
        <p14:creationId xmlns:p14="http://schemas.microsoft.com/office/powerpoint/2010/main" val="3257499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89552-C087-3253-867B-99F5715D70A8}"/>
              </a:ext>
            </a:extLst>
          </p:cNvPr>
          <p:cNvSpPr>
            <a:spLocks noGrp="1"/>
          </p:cNvSpPr>
          <p:nvPr>
            <p:ph type="title"/>
          </p:nvPr>
        </p:nvSpPr>
        <p:spPr>
          <a:xfrm>
            <a:off x="839788" y="365126"/>
            <a:ext cx="10515600" cy="823912"/>
          </a:xfrm>
        </p:spPr>
        <p:txBody>
          <a:bodyPr>
            <a:normAutofit/>
          </a:bodyPr>
          <a:lstStyle/>
          <a:p>
            <a:r>
              <a:rPr lang="en-US" sz="4000" dirty="0">
                <a:latin typeface="Calibri" panose="020F0502020204030204" pitchFamily="34" charset="0"/>
                <a:ea typeface="Calibri" panose="020F0502020204030204" pitchFamily="34" charset="0"/>
                <a:cs typeface="Calibri" panose="020F0502020204030204" pitchFamily="34" charset="0"/>
              </a:rPr>
              <a:t>Use cases continued</a:t>
            </a:r>
          </a:p>
        </p:txBody>
      </p:sp>
      <p:sp>
        <p:nvSpPr>
          <p:cNvPr id="3" name="Text Placeholder 2">
            <a:extLst>
              <a:ext uri="{FF2B5EF4-FFF2-40B4-BE49-F238E27FC236}">
                <a16:creationId xmlns:a16="http://schemas.microsoft.com/office/drawing/2014/main" id="{4AF6A75A-E377-E245-D8EC-A0ECC532862F}"/>
              </a:ext>
            </a:extLst>
          </p:cNvPr>
          <p:cNvSpPr>
            <a:spLocks noGrp="1"/>
          </p:cNvSpPr>
          <p:nvPr>
            <p:ph type="body" idx="1"/>
          </p:nvPr>
        </p:nvSpPr>
        <p:spPr>
          <a:xfrm>
            <a:off x="836612" y="1189038"/>
            <a:ext cx="5157787" cy="492125"/>
          </a:xfrm>
          <a:solidFill>
            <a:schemeClr val="accent3">
              <a:lumMod val="60000"/>
              <a:lumOff val="40000"/>
            </a:schemeClr>
          </a:solidFill>
        </p:spPr>
        <p:txBody>
          <a:bodyPr>
            <a:noAutofit/>
          </a:bodyPr>
          <a:lstStyle/>
          <a:p>
            <a:r>
              <a:rPr lang="en-US" dirty="0">
                <a:latin typeface="Calibri" panose="020F0502020204030204" pitchFamily="34" charset="0"/>
                <a:ea typeface="Calibri" panose="020F0502020204030204" pitchFamily="34" charset="0"/>
                <a:cs typeface="Calibri" panose="020F0502020204030204" pitchFamily="34" charset="0"/>
              </a:rPr>
              <a:t>Usability and Question Improvement</a:t>
            </a:r>
          </a:p>
        </p:txBody>
      </p:sp>
      <p:sp>
        <p:nvSpPr>
          <p:cNvPr id="4" name="Content Placeholder 3">
            <a:extLst>
              <a:ext uri="{FF2B5EF4-FFF2-40B4-BE49-F238E27FC236}">
                <a16:creationId xmlns:a16="http://schemas.microsoft.com/office/drawing/2014/main" id="{1987F8DD-1712-A1FB-6DA4-70D3131A2CCC}"/>
              </a:ext>
            </a:extLst>
          </p:cNvPr>
          <p:cNvSpPr>
            <a:spLocks noGrp="1"/>
          </p:cNvSpPr>
          <p:nvPr>
            <p:ph sz="half" idx="2"/>
          </p:nvPr>
        </p:nvSpPr>
        <p:spPr>
          <a:xfrm>
            <a:off x="839788" y="1875294"/>
            <a:ext cx="5157787" cy="4314369"/>
          </a:xfrm>
        </p:spPr>
        <p:txBody>
          <a:bodyPr>
            <a:normAutofit lnSpcReduction="10000"/>
          </a:bodyPr>
          <a:lstStyle/>
          <a:p>
            <a:r>
              <a:rPr lang="en-US" sz="2400" dirty="0">
                <a:latin typeface="Calibri" panose="020F0502020204030204" pitchFamily="34" charset="0"/>
                <a:ea typeface="Calibri" panose="020F0502020204030204" pitchFamily="34" charset="0"/>
                <a:cs typeface="Calibri" panose="020F0502020204030204" pitchFamily="34" charset="0"/>
              </a:rPr>
              <a:t>Paradata can be used to identify difficult or problematic questions in web surveys.</a:t>
            </a:r>
          </a:p>
          <a:p>
            <a:r>
              <a:rPr lang="en-US" sz="2400" dirty="0">
                <a:latin typeface="Calibri" panose="020F0502020204030204" pitchFamily="34" charset="0"/>
                <a:ea typeface="Calibri" panose="020F0502020204030204" pitchFamily="34" charset="0"/>
                <a:cs typeface="Calibri" panose="020F0502020204030204" pitchFamily="34" charset="0"/>
              </a:rPr>
              <a:t> Analyzing paradata metrics by device helps determine which types of questions may be problematic for mobile devices </a:t>
            </a:r>
          </a:p>
          <a:p>
            <a:r>
              <a:rPr lang="en-US" sz="2400" dirty="0">
                <a:latin typeface="Calibri" panose="020F0502020204030204" pitchFamily="34" charset="0"/>
                <a:ea typeface="Calibri" panose="020F0502020204030204" pitchFamily="34" charset="0"/>
                <a:cs typeface="Calibri" panose="020F0502020204030204" pitchFamily="34" charset="0"/>
              </a:rPr>
              <a:t>Assessing new or modified questions</a:t>
            </a:r>
          </a:p>
        </p:txBody>
      </p:sp>
      <p:sp>
        <p:nvSpPr>
          <p:cNvPr id="5" name="Text Placeholder 4">
            <a:extLst>
              <a:ext uri="{FF2B5EF4-FFF2-40B4-BE49-F238E27FC236}">
                <a16:creationId xmlns:a16="http://schemas.microsoft.com/office/drawing/2014/main" id="{42F0E530-2860-C055-E54F-13A1A2385A0F}"/>
              </a:ext>
            </a:extLst>
          </p:cNvPr>
          <p:cNvSpPr>
            <a:spLocks noGrp="1"/>
          </p:cNvSpPr>
          <p:nvPr>
            <p:ph type="body" sz="quarter" idx="3"/>
          </p:nvPr>
        </p:nvSpPr>
        <p:spPr>
          <a:xfrm>
            <a:off x="6083299" y="1189037"/>
            <a:ext cx="5183188" cy="492125"/>
          </a:xfrm>
          <a:solidFill>
            <a:schemeClr val="accent3">
              <a:lumMod val="40000"/>
              <a:lumOff val="60000"/>
            </a:schemeClr>
          </a:solidFill>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Examples</a:t>
            </a:r>
          </a:p>
        </p:txBody>
      </p:sp>
      <p:sp>
        <p:nvSpPr>
          <p:cNvPr id="6" name="Content Placeholder 5">
            <a:extLst>
              <a:ext uri="{FF2B5EF4-FFF2-40B4-BE49-F238E27FC236}">
                <a16:creationId xmlns:a16="http://schemas.microsoft.com/office/drawing/2014/main" id="{A4F3DD0F-69D6-C028-A42C-35BD1394ADB2}"/>
              </a:ext>
            </a:extLst>
          </p:cNvPr>
          <p:cNvSpPr>
            <a:spLocks noGrp="1"/>
          </p:cNvSpPr>
          <p:nvPr>
            <p:ph sz="quarter" idx="4"/>
          </p:nvPr>
        </p:nvSpPr>
        <p:spPr>
          <a:xfrm>
            <a:off x="6172200" y="1681163"/>
            <a:ext cx="5183188" cy="4508500"/>
          </a:xfrm>
        </p:spPr>
        <p:txBody>
          <a:bodyPr>
            <a:normAutofit lnSpcReduction="10000"/>
          </a:bodyPr>
          <a:lstStyle/>
          <a:p>
            <a:r>
              <a:rPr lang="en-US" sz="2000" dirty="0">
                <a:latin typeface="Calibri" panose="020F0502020204030204" pitchFamily="34" charset="0"/>
                <a:ea typeface="Calibri" panose="020F0502020204030204" pitchFamily="34" charset="0"/>
                <a:cs typeface="Calibri" panose="020F0502020204030204" pitchFamily="34" charset="0"/>
              </a:rPr>
              <a:t>Yes/No questions that trigger a skip pattern, have frequent backtracking. This was resolved by using an appear/disappear design, where the follow up question appears on the same screen once the question is answered</a:t>
            </a:r>
          </a:p>
          <a:p>
            <a:r>
              <a:rPr lang="en-US" sz="2000" dirty="0">
                <a:latin typeface="Calibri" panose="020F0502020204030204" pitchFamily="34" charset="0"/>
                <a:ea typeface="Calibri" panose="020F0502020204030204" pitchFamily="34" charset="0"/>
                <a:cs typeface="Calibri" panose="020F0502020204030204" pitchFamily="34" charset="0"/>
              </a:rPr>
              <a:t>Satisfaction questions presented in grids or horizontally were found to be small and difficult to navigate on smartphones. Updating to a vertical design reduced completion time for mobile users</a:t>
            </a:r>
          </a:p>
          <a:p>
            <a:r>
              <a:rPr lang="en-US" sz="2000" dirty="0">
                <a:latin typeface="Calibri" panose="020F0502020204030204" pitchFamily="34" charset="0"/>
                <a:ea typeface="Calibri" panose="020F0502020204030204" pitchFamily="34" charset="0"/>
                <a:cs typeface="Calibri" panose="020F0502020204030204" pitchFamily="34" charset="0"/>
              </a:rPr>
              <a:t> A high number of people changed answers on a question asking about the type of business/company people worked. Cognitive interviews identified confusion and descriptions and examples were updated reducing the number of changed answers</a:t>
            </a:r>
          </a:p>
          <a:p>
            <a:endParaRPr lang="en-US" sz="2000" dirty="0">
              <a:latin typeface="Calibri" panose="020F0502020204030204" pitchFamily="34" charset="0"/>
              <a:ea typeface="Calibri" panose="020F0502020204030204" pitchFamily="34" charset="0"/>
              <a:cs typeface="Calibri" panose="020F0502020204030204" pitchFamily="34" charset="0"/>
            </a:endParaRPr>
          </a:p>
          <a:p>
            <a:endParaRPr lang="en-US" dirty="0"/>
          </a:p>
        </p:txBody>
      </p:sp>
      <p:sp>
        <p:nvSpPr>
          <p:cNvPr id="7" name="Slide Number Placeholder 6">
            <a:extLst>
              <a:ext uri="{FF2B5EF4-FFF2-40B4-BE49-F238E27FC236}">
                <a16:creationId xmlns:a16="http://schemas.microsoft.com/office/drawing/2014/main" id="{CC25190C-3027-0103-DA31-6E4E33313A86}"/>
              </a:ext>
            </a:extLst>
          </p:cNvPr>
          <p:cNvSpPr>
            <a:spLocks noGrp="1"/>
          </p:cNvSpPr>
          <p:nvPr>
            <p:ph type="sldNum" sz="quarter" idx="12"/>
          </p:nvPr>
        </p:nvSpPr>
        <p:spPr/>
        <p:txBody>
          <a:bodyPr/>
          <a:lstStyle/>
          <a:p>
            <a:fld id="{24BFE6D4-27A9-4AE4-9EAE-AF75F97B179B}" type="slidenum">
              <a:rPr lang="en-US" smtClean="0"/>
              <a:t>9</a:t>
            </a:fld>
            <a:endParaRPr lang="en-US"/>
          </a:p>
        </p:txBody>
      </p:sp>
    </p:spTree>
    <p:extLst>
      <p:ext uri="{BB962C8B-B14F-4D97-AF65-F5344CB8AC3E}">
        <p14:creationId xmlns:p14="http://schemas.microsoft.com/office/powerpoint/2010/main" val="213593162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HAPE_LOCKS" val="1983"/>
</p:tagLst>
</file>

<file path=ppt/theme/theme1.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ocument_x0020_Type xmlns="e6db4f07-2e5e-4997-a3e4-76854ad13079">Minutes</Document_x0020_Typ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3DC7AC06673DB47AE3983B332D278A9" ma:contentTypeVersion="3" ma:contentTypeDescription="Create a new document." ma:contentTypeScope="" ma:versionID="24df3de390d737e792c5366cddaf9da8">
  <xsd:schema xmlns:xsd="http://www.w3.org/2001/XMLSchema" xmlns:xs="http://www.w3.org/2001/XMLSchema" xmlns:p="http://schemas.microsoft.com/office/2006/metadata/properties" xmlns:ns2="e6db4f07-2e5e-4997-a3e4-76854ad13079" xmlns:ns3="48fcb02c-68b6-4721-b044-ff19e869f574" targetNamespace="http://schemas.microsoft.com/office/2006/metadata/properties" ma:root="true" ma:fieldsID="277a4db21009f499ff9438ccd9951c18" ns2:_="" ns3:_="">
    <xsd:import namespace="e6db4f07-2e5e-4997-a3e4-76854ad13079"/>
    <xsd:import namespace="48fcb02c-68b6-4721-b044-ff19e869f574"/>
    <xsd:element name="properties">
      <xsd:complexType>
        <xsd:sequence>
          <xsd:element name="documentManagement">
            <xsd:complexType>
              <xsd:all>
                <xsd:element ref="ns2:Document_x0020_Typ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db4f07-2e5e-4997-a3e4-76854ad13079" elementFormDefault="qualified">
    <xsd:import namespace="http://schemas.microsoft.com/office/2006/documentManagement/types"/>
    <xsd:import namespace="http://schemas.microsoft.com/office/infopath/2007/PartnerControls"/>
    <xsd:element name="Document_x0020_Type" ma:index="8" nillable="true" ma:displayName="Document Type" ma:default="Minutes" ma:format="Dropdown" ma:internalName="Document_x0020_Type">
      <xsd:simpleType>
        <xsd:restriction base="dms:Choice">
          <xsd:enumeration value="Agenda"/>
          <xsd:enumeration value="Minutes"/>
          <xsd:enumeration value="Presentation"/>
          <xsd:enumeration value="Reference Guide"/>
          <xsd:enumeration value="Other"/>
        </xsd:restriction>
      </xsd:simpleType>
    </xsd:element>
  </xsd:schema>
  <xsd:schema xmlns:xsd="http://www.w3.org/2001/XMLSchema" xmlns:xs="http://www.w3.org/2001/XMLSchema" xmlns:dms="http://schemas.microsoft.com/office/2006/documentManagement/types" xmlns:pc="http://schemas.microsoft.com/office/infopath/2007/PartnerControls" targetNamespace="48fcb02c-68b6-4721-b044-ff19e869f574"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2F0B9AD-5FE1-47F7-97C4-FD87FADD30AE}">
  <ds:schemaRefs>
    <ds:schemaRef ds:uri="caecc2cd-c125-47bb-b7d8-61f5602bf9df"/>
    <ds:schemaRef ds:uri="http://schemas.openxmlformats.org/package/2006/metadata/core-properties"/>
    <ds:schemaRef ds:uri="f42af4b1-c551-450a-9f89-76df0847d194"/>
    <ds:schemaRef ds:uri="http://purl.org/dc/terms/"/>
    <ds:schemaRef ds:uri="http://schemas.microsoft.com/office/2006/metadata/properties"/>
    <ds:schemaRef ds:uri="http://schemas.microsoft.com/office/infopath/2007/PartnerControls"/>
    <ds:schemaRef ds:uri="http://purl.org/dc/dcmitype/"/>
    <ds:schemaRef ds:uri="http://schemas.microsoft.com/office/2006/documentManagement/types"/>
    <ds:schemaRef ds:uri="http://purl.org/dc/elements/1.1/"/>
    <ds:schemaRef ds:uri="http://www.w3.org/XML/1998/namespace"/>
  </ds:schemaRefs>
</ds:datastoreItem>
</file>

<file path=customXml/itemProps2.xml><?xml version="1.0" encoding="utf-8"?>
<ds:datastoreItem xmlns:ds="http://schemas.openxmlformats.org/officeDocument/2006/customXml" ds:itemID="{2A0E863F-11F6-4BA9-A757-B606CE651B5D}"/>
</file>

<file path=customXml/itemProps3.xml><?xml version="1.0" encoding="utf-8"?>
<ds:datastoreItem xmlns:ds="http://schemas.openxmlformats.org/officeDocument/2006/customXml" ds:itemID="{FAB00651-FE08-4BF5-B9EB-3D5E51C18001}">
  <ds:schemaRefs>
    <ds:schemaRef ds:uri="http://schemas.microsoft.com/sharepoint/v3/contenttype/forms"/>
  </ds:schemaRefs>
</ds:datastoreItem>
</file>

<file path=docMetadata/LabelInfo.xml><?xml version="1.0" encoding="utf-8"?>
<clbl:labelList xmlns:clbl="http://schemas.microsoft.com/office/2020/mipLabelMetadata">
  <clbl:label id="{3aa716f1-e559-41ce-a530-47d18313c603}" enabled="0" method="" siteId="{3aa716f1-e559-41ce-a530-47d18313c603}" removed="1"/>
</clbl:labelList>
</file>

<file path=docProps/app.xml><?xml version="1.0" encoding="utf-8"?>
<Properties xmlns="http://schemas.openxmlformats.org/officeDocument/2006/extended-properties" xmlns:vt="http://schemas.openxmlformats.org/officeDocument/2006/docPropsVTypes">
  <Template/>
  <TotalTime>946</TotalTime>
  <Words>2915</Words>
  <Application>Microsoft Office PowerPoint</Application>
  <PresentationFormat>Widescreen</PresentationFormat>
  <Paragraphs>191</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Calibri</vt:lpstr>
      <vt:lpstr>Office Theme</vt:lpstr>
      <vt:lpstr>Clear and Consistent: Building Internet Paradata Standards for Census Bureau Surveys </vt:lpstr>
      <vt:lpstr>Internet Paradata</vt:lpstr>
      <vt:lpstr>Paradata Challenges</vt:lpstr>
      <vt:lpstr>Standardization challenges are not unique to Census</vt:lpstr>
      <vt:lpstr>Census Bureau Standardization and data modernization efforts</vt:lpstr>
      <vt:lpstr>Paradata Standards</vt:lpstr>
      <vt:lpstr>Use cases</vt:lpstr>
      <vt:lpstr>Use Cases Continued</vt:lpstr>
      <vt:lpstr>Use cases continued</vt:lpstr>
      <vt:lpstr>Use Cases Continued</vt:lpstr>
      <vt:lpstr>Standard Formulas and Definitions</vt:lpstr>
      <vt:lpstr>Example </vt:lpstr>
      <vt:lpstr>Future steps </vt:lpstr>
      <vt:lpstr>Thank you </vt:lpstr>
    </vt:vector>
  </TitlesOfParts>
  <Company>Bureau of the Census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Standard Widescreen Template Instructions Slide</dc:title>
  <dc:creator>Terri Lyn Norris (CENSUS/PH FED)</dc:creator>
  <cp:lastModifiedBy>Rae Ellis (CENSUS/CBSM FED)</cp:lastModifiedBy>
  <cp:revision>13</cp:revision>
  <cp:lastPrinted>2018-03-14T19:21:29Z</cp:lastPrinted>
  <dcterms:created xsi:type="dcterms:W3CDTF">2018-06-26T12:58:10Z</dcterms:created>
  <dcterms:modified xsi:type="dcterms:W3CDTF">2026-04-15T19:39:02Z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0x01010003DC7AC06673DB47AE3983B332D278A9</vt:lpwstr>
  </property>
  <property fmtid="{D5CDD505-2E9C-101B-9397-08002B2CF9AE}" pid="3" name="_dlc_DocIdItemGuid">
    <vt:lpwstr>4679d283-419e-4149-a499-5e2b0634dae0</vt:lpwstr>
  </property>
</Properties>
</file>