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7"/>
  </p:notesMasterIdLst>
  <p:sldIdLst>
    <p:sldId id="256" r:id="rId5"/>
    <p:sldId id="2562" r:id="rId6"/>
    <p:sldId id="2563" r:id="rId7"/>
    <p:sldId id="257" r:id="rId8"/>
    <p:sldId id="2141412104" r:id="rId9"/>
    <p:sldId id="743" r:id="rId10"/>
    <p:sldId id="2141412096" r:id="rId11"/>
    <p:sldId id="277" r:id="rId12"/>
    <p:sldId id="2141412105" r:id="rId13"/>
    <p:sldId id="2568" r:id="rId14"/>
    <p:sldId id="2584" r:id="rId15"/>
    <p:sldId id="2585" r:id="rId16"/>
    <p:sldId id="2141412102" r:id="rId17"/>
    <p:sldId id="2571" r:id="rId18"/>
    <p:sldId id="2574" r:id="rId19"/>
    <p:sldId id="2572" r:id="rId20"/>
    <p:sldId id="2589" r:id="rId21"/>
    <p:sldId id="2586" r:id="rId22"/>
    <p:sldId id="2587" r:id="rId23"/>
    <p:sldId id="2588" r:id="rId24"/>
    <p:sldId id="2141412107" r:id="rId25"/>
    <p:sldId id="2141412106" r:id="rId26"/>
    <p:sldId id="2591" r:id="rId27"/>
    <p:sldId id="2592" r:id="rId28"/>
    <p:sldId id="2593" r:id="rId29"/>
    <p:sldId id="2594" r:id="rId30"/>
    <p:sldId id="2595" r:id="rId31"/>
    <p:sldId id="2141412109" r:id="rId32"/>
    <p:sldId id="2579" r:id="rId33"/>
    <p:sldId id="2596" r:id="rId34"/>
    <p:sldId id="2582" r:id="rId35"/>
    <p:sldId id="214141210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veraging REDCap for Managing Respondent Driven Sampling and Longitudinal Data in a Community Wound Study of Illicit Opioid Users in Rural NC" id="{2F1C5401-EA6F-4DE9-A7F8-45B3D5B9F74F}">
          <p14:sldIdLst>
            <p14:sldId id="256"/>
            <p14:sldId id="2562"/>
          </p14:sldIdLst>
        </p14:section>
        <p14:section name="Background and Study Rationale" id="{F40F62E3-F8FB-4144-9D8E-80F8E691FD73}">
          <p14:sldIdLst>
            <p14:sldId id="2563"/>
            <p14:sldId id="257"/>
            <p14:sldId id="2141412104"/>
            <p14:sldId id="743"/>
            <p14:sldId id="2141412096"/>
            <p14:sldId id="277"/>
            <p14:sldId id="2141412105"/>
            <p14:sldId id="2568"/>
            <p14:sldId id="2584"/>
            <p14:sldId id="2585"/>
            <p14:sldId id="2141412102"/>
          </p14:sldIdLst>
        </p14:section>
        <p14:section name="REDCap Implementation and Customization" id="{CB12F916-07F3-424B-93D4-C9B6EF10645C}">
          <p14:sldIdLst>
            <p14:sldId id="2571"/>
            <p14:sldId id="2574"/>
            <p14:sldId id="2572"/>
            <p14:sldId id="2589"/>
            <p14:sldId id="2586"/>
            <p14:sldId id="2587"/>
            <p14:sldId id="2588"/>
            <p14:sldId id="2141412107"/>
            <p14:sldId id="2141412106"/>
            <p14:sldId id="2591"/>
            <p14:sldId id="2592"/>
            <p14:sldId id="2593"/>
            <p14:sldId id="2594"/>
            <p14:sldId id="2595"/>
            <p14:sldId id="2141412109"/>
          </p14:sldIdLst>
        </p14:section>
        <p14:section name="Study Outcomes and Lessons Learned" id="{6500C85F-FC2B-411F-A489-9D6EAE68D9E1}">
          <p14:sldIdLst>
            <p14:sldId id="2579"/>
            <p14:sldId id="2596"/>
            <p14:sldId id="2582"/>
          </p14:sldIdLst>
        </p14:section>
        <p14:section name="Conclusion" id="{3C0DDF40-B818-40C3-831A-AD9669C65AB0}">
          <p14:sldIdLst>
            <p14:sldId id="214141210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1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 autoAdjust="0"/>
    <p:restoredTop sz="76764" autoAdjust="0"/>
  </p:normalViewPr>
  <p:slideViewPr>
    <p:cSldViewPr snapToGrid="0">
      <p:cViewPr varScale="1">
        <p:scale>
          <a:sx n="40" d="100"/>
          <a:sy n="40" d="100"/>
        </p:scale>
        <p:origin x="1620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ddleton, Deirdre" userId="6154c792-eeba-4068-a39f-2c9a842c3c93" providerId="ADAL" clId="{0BC1ABEA-58DF-42D1-81D3-37E76AA92377}"/>
    <pc:docChg chg="delSld modSld delSection modSection">
      <pc:chgData name="Middleton, Deirdre" userId="6154c792-eeba-4068-a39f-2c9a842c3c93" providerId="ADAL" clId="{0BC1ABEA-58DF-42D1-81D3-37E76AA92377}" dt="2026-04-23T15:12:53.353" v="31" actId="47"/>
      <pc:docMkLst>
        <pc:docMk/>
      </pc:docMkLst>
      <pc:sldChg chg="modNotesTx">
        <pc:chgData name="Middleton, Deirdre" userId="6154c792-eeba-4068-a39f-2c9a842c3c93" providerId="ADAL" clId="{0BC1ABEA-58DF-42D1-81D3-37E76AA92377}" dt="2026-04-23T15:08:56.843" v="0" actId="20577"/>
        <pc:sldMkLst>
          <pc:docMk/>
          <pc:sldMk cId="3246075370" sldId="256"/>
        </pc:sldMkLst>
      </pc:sldChg>
      <pc:sldChg chg="modNotesTx">
        <pc:chgData name="Middleton, Deirdre" userId="6154c792-eeba-4068-a39f-2c9a842c3c93" providerId="ADAL" clId="{0BC1ABEA-58DF-42D1-81D3-37E76AA92377}" dt="2026-04-23T15:09:27.714" v="3" actId="6549"/>
        <pc:sldMkLst>
          <pc:docMk/>
          <pc:sldMk cId="965134971" sldId="257"/>
        </pc:sldMkLst>
      </pc:sldChg>
      <pc:sldChg chg="modNotesTx">
        <pc:chgData name="Middleton, Deirdre" userId="6154c792-eeba-4068-a39f-2c9a842c3c93" providerId="ADAL" clId="{0BC1ABEA-58DF-42D1-81D3-37E76AA92377}" dt="2026-04-23T15:10:47.841" v="19" actId="20577"/>
        <pc:sldMkLst>
          <pc:docMk/>
          <pc:sldMk cId="1000676915" sldId="277"/>
        </pc:sldMkLst>
      </pc:sldChg>
      <pc:sldChg chg="modNotesTx">
        <pc:chgData name="Middleton, Deirdre" userId="6154c792-eeba-4068-a39f-2c9a842c3c93" providerId="ADAL" clId="{0BC1ABEA-58DF-42D1-81D3-37E76AA92377}" dt="2026-04-23T15:10:31.945" v="18" actId="20577"/>
        <pc:sldMkLst>
          <pc:docMk/>
          <pc:sldMk cId="2669171100" sldId="743"/>
        </pc:sldMkLst>
      </pc:sldChg>
      <pc:sldChg chg="del">
        <pc:chgData name="Middleton, Deirdre" userId="6154c792-eeba-4068-a39f-2c9a842c3c93" providerId="ADAL" clId="{0BC1ABEA-58DF-42D1-81D3-37E76AA92377}" dt="2026-04-23T15:12:53.353" v="31" actId="47"/>
        <pc:sldMkLst>
          <pc:docMk/>
          <pc:sldMk cId="2466643567" sldId="2095"/>
        </pc:sldMkLst>
      </pc:sldChg>
      <pc:sldChg chg="modNotesTx">
        <pc:chgData name="Middleton, Deirdre" userId="6154c792-eeba-4068-a39f-2c9a842c3c93" providerId="ADAL" clId="{0BC1ABEA-58DF-42D1-81D3-37E76AA92377}" dt="2026-04-23T15:09:06.680" v="1" actId="20577"/>
        <pc:sldMkLst>
          <pc:docMk/>
          <pc:sldMk cId="1977657940" sldId="2562"/>
        </pc:sldMkLst>
      </pc:sldChg>
      <pc:sldChg chg="modNotesTx">
        <pc:chgData name="Middleton, Deirdre" userId="6154c792-eeba-4068-a39f-2c9a842c3c93" providerId="ADAL" clId="{0BC1ABEA-58DF-42D1-81D3-37E76AA92377}" dt="2026-04-23T15:09:15.819" v="2" actId="20577"/>
        <pc:sldMkLst>
          <pc:docMk/>
          <pc:sldMk cId="2890601488" sldId="2563"/>
        </pc:sldMkLst>
      </pc:sldChg>
      <pc:sldChg chg="del">
        <pc:chgData name="Middleton, Deirdre" userId="6154c792-eeba-4068-a39f-2c9a842c3c93" providerId="ADAL" clId="{0BC1ABEA-58DF-42D1-81D3-37E76AA92377}" dt="2026-04-23T15:12:53.353" v="31" actId="47"/>
        <pc:sldMkLst>
          <pc:docMk/>
          <pc:sldMk cId="1012902538" sldId="2565"/>
        </pc:sldMkLst>
      </pc:sldChg>
      <pc:sldChg chg="del">
        <pc:chgData name="Middleton, Deirdre" userId="6154c792-eeba-4068-a39f-2c9a842c3c93" providerId="ADAL" clId="{0BC1ABEA-58DF-42D1-81D3-37E76AA92377}" dt="2026-04-23T15:12:53.353" v="31" actId="47"/>
        <pc:sldMkLst>
          <pc:docMk/>
          <pc:sldMk cId="2957118503" sldId="2567"/>
        </pc:sldMkLst>
      </pc:sldChg>
      <pc:sldChg chg="modNotesTx">
        <pc:chgData name="Middleton, Deirdre" userId="6154c792-eeba-4068-a39f-2c9a842c3c93" providerId="ADAL" clId="{0BC1ABEA-58DF-42D1-81D3-37E76AA92377}" dt="2026-04-23T15:11:01.174" v="21" actId="20577"/>
        <pc:sldMkLst>
          <pc:docMk/>
          <pc:sldMk cId="2824694315" sldId="2568"/>
        </pc:sldMkLst>
      </pc:sldChg>
      <pc:sldChg chg="del">
        <pc:chgData name="Middleton, Deirdre" userId="6154c792-eeba-4068-a39f-2c9a842c3c93" providerId="ADAL" clId="{0BC1ABEA-58DF-42D1-81D3-37E76AA92377}" dt="2026-04-23T15:12:53.353" v="31" actId="47"/>
        <pc:sldMkLst>
          <pc:docMk/>
          <pc:sldMk cId="1613167637" sldId="2569"/>
        </pc:sldMkLst>
      </pc:sldChg>
      <pc:sldChg chg="modNotesTx">
        <pc:chgData name="Middleton, Deirdre" userId="6154c792-eeba-4068-a39f-2c9a842c3c93" providerId="ADAL" clId="{0BC1ABEA-58DF-42D1-81D3-37E76AA92377}" dt="2026-04-23T15:11:21.837" v="23" actId="20577"/>
        <pc:sldMkLst>
          <pc:docMk/>
          <pc:sldMk cId="267126525" sldId="2571"/>
        </pc:sldMkLst>
      </pc:sldChg>
      <pc:sldChg chg="modNotesTx">
        <pc:chgData name="Middleton, Deirdre" userId="6154c792-eeba-4068-a39f-2c9a842c3c93" providerId="ADAL" clId="{0BC1ABEA-58DF-42D1-81D3-37E76AA92377}" dt="2026-04-23T15:11:33.420" v="25" actId="20577"/>
        <pc:sldMkLst>
          <pc:docMk/>
          <pc:sldMk cId="2063316067" sldId="2572"/>
        </pc:sldMkLst>
      </pc:sldChg>
      <pc:sldChg chg="modNotesTx">
        <pc:chgData name="Middleton, Deirdre" userId="6154c792-eeba-4068-a39f-2c9a842c3c93" providerId="ADAL" clId="{0BC1ABEA-58DF-42D1-81D3-37E76AA92377}" dt="2026-04-23T15:11:28.806" v="24" actId="20577"/>
        <pc:sldMkLst>
          <pc:docMk/>
          <pc:sldMk cId="4262502524" sldId="2574"/>
        </pc:sldMkLst>
      </pc:sldChg>
      <pc:sldChg chg="del">
        <pc:chgData name="Middleton, Deirdre" userId="6154c792-eeba-4068-a39f-2c9a842c3c93" providerId="ADAL" clId="{0BC1ABEA-58DF-42D1-81D3-37E76AA92377}" dt="2026-04-23T15:12:53.353" v="31" actId="47"/>
        <pc:sldMkLst>
          <pc:docMk/>
          <pc:sldMk cId="247624168" sldId="2576"/>
        </pc:sldMkLst>
      </pc:sldChg>
      <pc:sldChg chg="modNotesTx">
        <pc:chgData name="Middleton, Deirdre" userId="6154c792-eeba-4068-a39f-2c9a842c3c93" providerId="ADAL" clId="{0BC1ABEA-58DF-42D1-81D3-37E76AA92377}" dt="2026-04-23T15:12:27.531" v="29" actId="20577"/>
        <pc:sldMkLst>
          <pc:docMk/>
          <pc:sldMk cId="3967140315" sldId="2579"/>
        </pc:sldMkLst>
      </pc:sldChg>
      <pc:sldChg chg="del">
        <pc:chgData name="Middleton, Deirdre" userId="6154c792-eeba-4068-a39f-2c9a842c3c93" providerId="ADAL" clId="{0BC1ABEA-58DF-42D1-81D3-37E76AA92377}" dt="2026-04-23T15:12:53.353" v="31" actId="47"/>
        <pc:sldMkLst>
          <pc:docMk/>
          <pc:sldMk cId="990477678" sldId="2580"/>
        </pc:sldMkLst>
      </pc:sldChg>
      <pc:sldChg chg="modNotesTx">
        <pc:chgData name="Middleton, Deirdre" userId="6154c792-eeba-4068-a39f-2c9a842c3c93" providerId="ADAL" clId="{0BC1ABEA-58DF-42D1-81D3-37E76AA92377}" dt="2026-04-23T15:12:38.294" v="30" actId="20577"/>
        <pc:sldMkLst>
          <pc:docMk/>
          <pc:sldMk cId="1508068333" sldId="2582"/>
        </pc:sldMkLst>
      </pc:sldChg>
      <pc:sldChg chg="del">
        <pc:chgData name="Middleton, Deirdre" userId="6154c792-eeba-4068-a39f-2c9a842c3c93" providerId="ADAL" clId="{0BC1ABEA-58DF-42D1-81D3-37E76AA92377}" dt="2026-04-23T15:12:53.353" v="31" actId="47"/>
        <pc:sldMkLst>
          <pc:docMk/>
          <pc:sldMk cId="771511811" sldId="2583"/>
        </pc:sldMkLst>
      </pc:sldChg>
      <pc:sldChg chg="modNotesTx">
        <pc:chgData name="Middleton, Deirdre" userId="6154c792-eeba-4068-a39f-2c9a842c3c93" providerId="ADAL" clId="{0BC1ABEA-58DF-42D1-81D3-37E76AA92377}" dt="2026-04-23T15:11:08.344" v="22" actId="20577"/>
        <pc:sldMkLst>
          <pc:docMk/>
          <pc:sldMk cId="1509489036" sldId="2584"/>
        </pc:sldMkLst>
      </pc:sldChg>
      <pc:sldChg chg="modNotesTx">
        <pc:chgData name="Middleton, Deirdre" userId="6154c792-eeba-4068-a39f-2c9a842c3c93" providerId="ADAL" clId="{0BC1ABEA-58DF-42D1-81D3-37E76AA92377}" dt="2026-04-23T15:11:52.190" v="26" actId="20577"/>
        <pc:sldMkLst>
          <pc:docMk/>
          <pc:sldMk cId="2027386800" sldId="2588"/>
        </pc:sldMkLst>
      </pc:sldChg>
      <pc:sldChg chg="modNotesTx">
        <pc:chgData name="Middleton, Deirdre" userId="6154c792-eeba-4068-a39f-2c9a842c3c93" providerId="ADAL" clId="{0BC1ABEA-58DF-42D1-81D3-37E76AA92377}" dt="2026-04-23T15:12:01.580" v="27" actId="20577"/>
        <pc:sldMkLst>
          <pc:docMk/>
          <pc:sldMk cId="2513983964" sldId="2591"/>
        </pc:sldMkLst>
      </pc:sldChg>
      <pc:sldChg chg="modNotesTx">
        <pc:chgData name="Middleton, Deirdre" userId="6154c792-eeba-4068-a39f-2c9a842c3c93" providerId="ADAL" clId="{0BC1ABEA-58DF-42D1-81D3-37E76AA92377}" dt="2026-04-23T15:12:18.302" v="28" actId="20577"/>
        <pc:sldMkLst>
          <pc:docMk/>
          <pc:sldMk cId="267726229" sldId="2594"/>
        </pc:sldMkLst>
      </pc:sldChg>
      <pc:sldChg chg="del">
        <pc:chgData name="Middleton, Deirdre" userId="6154c792-eeba-4068-a39f-2c9a842c3c93" providerId="ADAL" clId="{0BC1ABEA-58DF-42D1-81D3-37E76AA92377}" dt="2026-04-23T15:12:53.353" v="31" actId="47"/>
        <pc:sldMkLst>
          <pc:docMk/>
          <pc:sldMk cId="3004988757" sldId="2598"/>
        </pc:sldMkLst>
      </pc:sldChg>
      <pc:sldChg chg="del">
        <pc:chgData name="Middleton, Deirdre" userId="6154c792-eeba-4068-a39f-2c9a842c3c93" providerId="ADAL" clId="{0BC1ABEA-58DF-42D1-81D3-37E76AA92377}" dt="2026-04-23T15:12:53.353" v="31" actId="47"/>
        <pc:sldMkLst>
          <pc:docMk/>
          <pc:sldMk cId="2804420896" sldId="2141412095"/>
        </pc:sldMkLst>
      </pc:sldChg>
      <pc:sldChg chg="del">
        <pc:chgData name="Middleton, Deirdre" userId="6154c792-eeba-4068-a39f-2c9a842c3c93" providerId="ADAL" clId="{0BC1ABEA-58DF-42D1-81D3-37E76AA92377}" dt="2026-04-23T15:12:53.353" v="31" actId="47"/>
        <pc:sldMkLst>
          <pc:docMk/>
          <pc:sldMk cId="3366135014" sldId="2141412098"/>
        </pc:sldMkLst>
      </pc:sldChg>
      <pc:sldChg chg="del">
        <pc:chgData name="Middleton, Deirdre" userId="6154c792-eeba-4068-a39f-2c9a842c3c93" providerId="ADAL" clId="{0BC1ABEA-58DF-42D1-81D3-37E76AA92377}" dt="2026-04-23T15:12:53.353" v="31" actId="47"/>
        <pc:sldMkLst>
          <pc:docMk/>
          <pc:sldMk cId="699525960" sldId="2141412099"/>
        </pc:sldMkLst>
      </pc:sldChg>
      <pc:sldChg chg="del">
        <pc:chgData name="Middleton, Deirdre" userId="6154c792-eeba-4068-a39f-2c9a842c3c93" providerId="ADAL" clId="{0BC1ABEA-58DF-42D1-81D3-37E76AA92377}" dt="2026-04-23T15:12:53.353" v="31" actId="47"/>
        <pc:sldMkLst>
          <pc:docMk/>
          <pc:sldMk cId="4143952381" sldId="2141412100"/>
        </pc:sldMkLst>
      </pc:sldChg>
      <pc:sldChg chg="modNotesTx">
        <pc:chgData name="Middleton, Deirdre" userId="6154c792-eeba-4068-a39f-2c9a842c3c93" providerId="ADAL" clId="{0BC1ABEA-58DF-42D1-81D3-37E76AA92377}" dt="2026-04-23T15:10:55.778" v="20" actId="20577"/>
        <pc:sldMkLst>
          <pc:docMk/>
          <pc:sldMk cId="653943351" sldId="2141412105"/>
        </pc:sldMkLst>
      </pc:sldChg>
      <pc:sldChg chg="del">
        <pc:chgData name="Middleton, Deirdre" userId="6154c792-eeba-4068-a39f-2c9a842c3c93" providerId="ADAL" clId="{0BC1ABEA-58DF-42D1-81D3-37E76AA92377}" dt="2026-04-23T15:12:53.353" v="31" actId="47"/>
        <pc:sldMkLst>
          <pc:docMk/>
          <pc:sldMk cId="3860680992" sldId="2141412108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image" Target="../media/image11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svg"/><Relationship Id="rId1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image" Target="../media/image11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svg"/><Relationship Id="rId1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CD2D60-A76A-43DD-A1D9-D2202D077A7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FFDA7482-B098-4167-B1BD-1E3E25051FB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There is a growing crisis of deep, necrotic wounds developing among people who use fentanyl in the US</a:t>
          </a:r>
        </a:p>
      </dgm:t>
    </dgm:pt>
    <dgm:pt modelId="{0FB2F5C6-86BE-487A-9870-CD0D6197CDBF}" type="parTrans" cxnId="{F481B218-1541-4DE1-9C5E-4DDA9736E03E}">
      <dgm:prSet/>
      <dgm:spPr/>
      <dgm:t>
        <a:bodyPr/>
        <a:lstStyle/>
        <a:p>
          <a:endParaRPr lang="en-US"/>
        </a:p>
      </dgm:t>
    </dgm:pt>
    <dgm:pt modelId="{08F5BC95-2CCC-47BE-8C76-64622910DF90}" type="sibTrans" cxnId="{F481B218-1541-4DE1-9C5E-4DDA9736E03E}">
      <dgm:prSet/>
      <dgm:spPr/>
      <dgm:t>
        <a:bodyPr/>
        <a:lstStyle/>
        <a:p>
          <a:endParaRPr lang="en-US"/>
        </a:p>
      </dgm:t>
    </dgm:pt>
    <dgm:pt modelId="{E620B434-BCE1-49A0-8415-F2B5C9A70B4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These wounds are a growing cause of morbidity and can cause sepsis, amputations, and even death  </a:t>
          </a:r>
        </a:p>
      </dgm:t>
    </dgm:pt>
    <dgm:pt modelId="{1A69AD1C-F42F-4EB4-863C-874EC9F3F19F}" type="parTrans" cxnId="{594414C3-8BE0-42F4-AACA-BFDFA6B7F1F1}">
      <dgm:prSet/>
      <dgm:spPr/>
      <dgm:t>
        <a:bodyPr/>
        <a:lstStyle/>
        <a:p>
          <a:endParaRPr lang="en-US"/>
        </a:p>
      </dgm:t>
    </dgm:pt>
    <dgm:pt modelId="{FAF19BF1-878A-4635-B2B1-B3C8958BD907}" type="sibTrans" cxnId="{594414C3-8BE0-42F4-AACA-BFDFA6B7F1F1}">
      <dgm:prSet/>
      <dgm:spPr/>
      <dgm:t>
        <a:bodyPr/>
        <a:lstStyle/>
        <a:p>
          <a:endParaRPr lang="en-US"/>
        </a:p>
      </dgm:t>
    </dgm:pt>
    <dgm:pt modelId="{7DC58496-9CCC-4623-BF3A-083AD17FB80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Xylazine, an adulterant in fentanyl, is believed to be driving cause of these novel wounds.  </a:t>
          </a:r>
        </a:p>
      </dgm:t>
    </dgm:pt>
    <dgm:pt modelId="{FBD8D74D-42A7-475A-B7EB-93DCF858B546}" type="parTrans" cxnId="{2F38C95E-97AF-4754-BE51-B9B976BABF29}">
      <dgm:prSet/>
      <dgm:spPr/>
      <dgm:t>
        <a:bodyPr/>
        <a:lstStyle/>
        <a:p>
          <a:endParaRPr lang="en-US"/>
        </a:p>
      </dgm:t>
    </dgm:pt>
    <dgm:pt modelId="{622A87BD-B541-4A8B-B229-0C272EA64BAA}" type="sibTrans" cxnId="{2F38C95E-97AF-4754-BE51-B9B976BABF29}">
      <dgm:prSet/>
      <dgm:spPr/>
      <dgm:t>
        <a:bodyPr/>
        <a:lstStyle/>
        <a:p>
          <a:endParaRPr lang="en-US"/>
        </a:p>
      </dgm:t>
    </dgm:pt>
    <dgm:pt modelId="{6957946B-07ED-4367-AE8F-795FC45349F7}" type="pres">
      <dgm:prSet presAssocID="{B5CD2D60-A76A-43DD-A1D9-D2202D077A75}" presName="root" presStyleCnt="0">
        <dgm:presLayoutVars>
          <dgm:dir/>
          <dgm:resizeHandles val="exact"/>
        </dgm:presLayoutVars>
      </dgm:prSet>
      <dgm:spPr/>
    </dgm:pt>
    <dgm:pt modelId="{1FA08AA9-3C77-40D3-8CB5-E3DDCCA1776B}" type="pres">
      <dgm:prSet presAssocID="{FFDA7482-B098-4167-B1BD-1E3E25051FB0}" presName="compNode" presStyleCnt="0"/>
      <dgm:spPr/>
    </dgm:pt>
    <dgm:pt modelId="{C1402D55-7033-411F-886C-50F874A26A5E}" type="pres">
      <dgm:prSet presAssocID="{FFDA7482-B098-4167-B1BD-1E3E25051FB0}" presName="bgRect" presStyleLbl="bgShp" presStyleIdx="0" presStyleCnt="3" custLinFactNeighborX="-29489" custLinFactNeighborY="-2483"/>
      <dgm:spPr/>
    </dgm:pt>
    <dgm:pt modelId="{EE428B8F-475E-4446-B592-3C45B619D3EA}" type="pres">
      <dgm:prSet presAssocID="{FFDA7482-B098-4167-B1BD-1E3E25051FB0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7446817C-43C6-440F-B571-B91BB93D1428}" type="pres">
      <dgm:prSet presAssocID="{FFDA7482-B098-4167-B1BD-1E3E25051FB0}" presName="spaceRect" presStyleCnt="0"/>
      <dgm:spPr/>
    </dgm:pt>
    <dgm:pt modelId="{AAB7BA0B-EDF8-48EA-87A9-FE1F4994E91E}" type="pres">
      <dgm:prSet presAssocID="{FFDA7482-B098-4167-B1BD-1E3E25051FB0}" presName="parTx" presStyleLbl="revTx" presStyleIdx="0" presStyleCnt="3">
        <dgm:presLayoutVars>
          <dgm:chMax val="0"/>
          <dgm:chPref val="0"/>
        </dgm:presLayoutVars>
      </dgm:prSet>
      <dgm:spPr/>
    </dgm:pt>
    <dgm:pt modelId="{1B671603-E329-4ED7-BB5F-8CF0F1FECC81}" type="pres">
      <dgm:prSet presAssocID="{08F5BC95-2CCC-47BE-8C76-64622910DF90}" presName="sibTrans" presStyleCnt="0"/>
      <dgm:spPr/>
    </dgm:pt>
    <dgm:pt modelId="{8636E8A6-0541-4A17-B6BC-49176C9088CC}" type="pres">
      <dgm:prSet presAssocID="{E620B434-BCE1-49A0-8415-F2B5C9A70B45}" presName="compNode" presStyleCnt="0"/>
      <dgm:spPr/>
    </dgm:pt>
    <dgm:pt modelId="{7BF66F2D-F900-40C8-B9B0-31D7B828E08A}" type="pres">
      <dgm:prSet presAssocID="{E620B434-BCE1-49A0-8415-F2B5C9A70B45}" presName="bgRect" presStyleLbl="bgShp" presStyleIdx="1" presStyleCnt="3"/>
      <dgm:spPr/>
    </dgm:pt>
    <dgm:pt modelId="{BC10FDEC-1E42-4237-A5C2-B179F92FC92C}" type="pres">
      <dgm:prSet presAssocID="{E620B434-BCE1-49A0-8415-F2B5C9A70B45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105AAE0F-F1F6-49E3-87B1-D890D9431195}" type="pres">
      <dgm:prSet presAssocID="{E620B434-BCE1-49A0-8415-F2B5C9A70B45}" presName="spaceRect" presStyleCnt="0"/>
      <dgm:spPr/>
    </dgm:pt>
    <dgm:pt modelId="{C01574C4-78E9-4F14-84F7-F8CAAF720EA9}" type="pres">
      <dgm:prSet presAssocID="{E620B434-BCE1-49A0-8415-F2B5C9A70B45}" presName="parTx" presStyleLbl="revTx" presStyleIdx="1" presStyleCnt="3">
        <dgm:presLayoutVars>
          <dgm:chMax val="0"/>
          <dgm:chPref val="0"/>
        </dgm:presLayoutVars>
      </dgm:prSet>
      <dgm:spPr/>
    </dgm:pt>
    <dgm:pt modelId="{5C479321-B0F4-473C-A800-1DFE99A58EC5}" type="pres">
      <dgm:prSet presAssocID="{FAF19BF1-878A-4635-B2B1-B3C8958BD907}" presName="sibTrans" presStyleCnt="0"/>
      <dgm:spPr/>
    </dgm:pt>
    <dgm:pt modelId="{6236F52C-C78D-4D82-9A1C-05F9199B2E58}" type="pres">
      <dgm:prSet presAssocID="{7DC58496-9CCC-4623-BF3A-083AD17FB80F}" presName="compNode" presStyleCnt="0"/>
      <dgm:spPr/>
    </dgm:pt>
    <dgm:pt modelId="{DE77EEF8-B357-4C2C-BA83-6BF3F99D43DD}" type="pres">
      <dgm:prSet presAssocID="{7DC58496-9CCC-4623-BF3A-083AD17FB80F}" presName="bgRect" presStyleLbl="bgShp" presStyleIdx="2" presStyleCnt="3"/>
      <dgm:spPr/>
    </dgm:pt>
    <dgm:pt modelId="{0FE4550C-352D-4821-B94F-44EB299EE53C}" type="pres">
      <dgm:prSet presAssocID="{7DC58496-9CCC-4623-BF3A-083AD17FB80F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eterinarian"/>
        </a:ext>
      </dgm:extLst>
    </dgm:pt>
    <dgm:pt modelId="{875CD55E-F87C-413E-9988-DAC2B4103DC1}" type="pres">
      <dgm:prSet presAssocID="{7DC58496-9CCC-4623-BF3A-083AD17FB80F}" presName="spaceRect" presStyleCnt="0"/>
      <dgm:spPr/>
    </dgm:pt>
    <dgm:pt modelId="{606E60BF-F747-4539-958B-0BCD622CC62D}" type="pres">
      <dgm:prSet presAssocID="{7DC58496-9CCC-4623-BF3A-083AD17FB80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481B218-1541-4DE1-9C5E-4DDA9736E03E}" srcId="{B5CD2D60-A76A-43DD-A1D9-D2202D077A75}" destId="{FFDA7482-B098-4167-B1BD-1E3E25051FB0}" srcOrd="0" destOrd="0" parTransId="{0FB2F5C6-86BE-487A-9870-CD0D6197CDBF}" sibTransId="{08F5BC95-2CCC-47BE-8C76-64622910DF90}"/>
    <dgm:cxn modelId="{3DDCD11C-A8FF-489F-9BEA-AA48B6194822}" type="presOf" srcId="{7DC58496-9CCC-4623-BF3A-083AD17FB80F}" destId="{606E60BF-F747-4539-958B-0BCD622CC62D}" srcOrd="0" destOrd="0" presId="urn:microsoft.com/office/officeart/2018/2/layout/IconVerticalSolidList"/>
    <dgm:cxn modelId="{AAAEF62C-50B4-43B6-A42E-EC1FF3B02A54}" type="presOf" srcId="{FFDA7482-B098-4167-B1BD-1E3E25051FB0}" destId="{AAB7BA0B-EDF8-48EA-87A9-FE1F4994E91E}" srcOrd="0" destOrd="0" presId="urn:microsoft.com/office/officeart/2018/2/layout/IconVerticalSolidList"/>
    <dgm:cxn modelId="{AAC5D85B-0EDA-4430-893C-9271C3739BC8}" type="presOf" srcId="{E620B434-BCE1-49A0-8415-F2B5C9A70B45}" destId="{C01574C4-78E9-4F14-84F7-F8CAAF720EA9}" srcOrd="0" destOrd="0" presId="urn:microsoft.com/office/officeart/2018/2/layout/IconVerticalSolidList"/>
    <dgm:cxn modelId="{2F38C95E-97AF-4754-BE51-B9B976BABF29}" srcId="{B5CD2D60-A76A-43DD-A1D9-D2202D077A75}" destId="{7DC58496-9CCC-4623-BF3A-083AD17FB80F}" srcOrd="2" destOrd="0" parTransId="{FBD8D74D-42A7-475A-B7EB-93DCF858B546}" sibTransId="{622A87BD-B541-4A8B-B229-0C272EA64BAA}"/>
    <dgm:cxn modelId="{94392591-9E48-4E5B-A16B-7107EF932883}" type="presOf" srcId="{B5CD2D60-A76A-43DD-A1D9-D2202D077A75}" destId="{6957946B-07ED-4367-AE8F-795FC45349F7}" srcOrd="0" destOrd="0" presId="urn:microsoft.com/office/officeart/2018/2/layout/IconVerticalSolidList"/>
    <dgm:cxn modelId="{594414C3-8BE0-42F4-AACA-BFDFA6B7F1F1}" srcId="{B5CD2D60-A76A-43DD-A1D9-D2202D077A75}" destId="{E620B434-BCE1-49A0-8415-F2B5C9A70B45}" srcOrd="1" destOrd="0" parTransId="{1A69AD1C-F42F-4EB4-863C-874EC9F3F19F}" sibTransId="{FAF19BF1-878A-4635-B2B1-B3C8958BD907}"/>
    <dgm:cxn modelId="{D053DFD7-125D-484D-B969-A5C627B6AF3D}" type="presParOf" srcId="{6957946B-07ED-4367-AE8F-795FC45349F7}" destId="{1FA08AA9-3C77-40D3-8CB5-E3DDCCA1776B}" srcOrd="0" destOrd="0" presId="urn:microsoft.com/office/officeart/2018/2/layout/IconVerticalSolidList"/>
    <dgm:cxn modelId="{648BEAA3-FA09-43F2-BDCD-7C5E9AD168E8}" type="presParOf" srcId="{1FA08AA9-3C77-40D3-8CB5-E3DDCCA1776B}" destId="{C1402D55-7033-411F-886C-50F874A26A5E}" srcOrd="0" destOrd="0" presId="urn:microsoft.com/office/officeart/2018/2/layout/IconVerticalSolidList"/>
    <dgm:cxn modelId="{D6568779-4DB3-4E1F-9381-27240A4291E9}" type="presParOf" srcId="{1FA08AA9-3C77-40D3-8CB5-E3DDCCA1776B}" destId="{EE428B8F-475E-4446-B592-3C45B619D3EA}" srcOrd="1" destOrd="0" presId="urn:microsoft.com/office/officeart/2018/2/layout/IconVerticalSolidList"/>
    <dgm:cxn modelId="{85EB0E61-1A4B-4530-B8C6-249475109825}" type="presParOf" srcId="{1FA08AA9-3C77-40D3-8CB5-E3DDCCA1776B}" destId="{7446817C-43C6-440F-B571-B91BB93D1428}" srcOrd="2" destOrd="0" presId="urn:microsoft.com/office/officeart/2018/2/layout/IconVerticalSolidList"/>
    <dgm:cxn modelId="{351C1CDC-B491-4734-89AC-1639865D8F59}" type="presParOf" srcId="{1FA08AA9-3C77-40D3-8CB5-E3DDCCA1776B}" destId="{AAB7BA0B-EDF8-48EA-87A9-FE1F4994E91E}" srcOrd="3" destOrd="0" presId="urn:microsoft.com/office/officeart/2018/2/layout/IconVerticalSolidList"/>
    <dgm:cxn modelId="{99763C65-1EDF-455F-94FC-9B9B0F3239CD}" type="presParOf" srcId="{6957946B-07ED-4367-AE8F-795FC45349F7}" destId="{1B671603-E329-4ED7-BB5F-8CF0F1FECC81}" srcOrd="1" destOrd="0" presId="urn:microsoft.com/office/officeart/2018/2/layout/IconVerticalSolidList"/>
    <dgm:cxn modelId="{2C8E0764-06A8-4D9B-B4C7-D08A89938301}" type="presParOf" srcId="{6957946B-07ED-4367-AE8F-795FC45349F7}" destId="{8636E8A6-0541-4A17-B6BC-49176C9088CC}" srcOrd="2" destOrd="0" presId="urn:microsoft.com/office/officeart/2018/2/layout/IconVerticalSolidList"/>
    <dgm:cxn modelId="{15C6E70B-EA74-4A7F-9A45-506CAF2534B0}" type="presParOf" srcId="{8636E8A6-0541-4A17-B6BC-49176C9088CC}" destId="{7BF66F2D-F900-40C8-B9B0-31D7B828E08A}" srcOrd="0" destOrd="0" presId="urn:microsoft.com/office/officeart/2018/2/layout/IconVerticalSolidList"/>
    <dgm:cxn modelId="{0DB42C82-EBA5-4223-BA2F-DCF6B97BC8A7}" type="presParOf" srcId="{8636E8A6-0541-4A17-B6BC-49176C9088CC}" destId="{BC10FDEC-1E42-4237-A5C2-B179F92FC92C}" srcOrd="1" destOrd="0" presId="urn:microsoft.com/office/officeart/2018/2/layout/IconVerticalSolidList"/>
    <dgm:cxn modelId="{01AB1478-1D6E-4F9D-9644-86657FBAEE30}" type="presParOf" srcId="{8636E8A6-0541-4A17-B6BC-49176C9088CC}" destId="{105AAE0F-F1F6-49E3-87B1-D890D9431195}" srcOrd="2" destOrd="0" presId="urn:microsoft.com/office/officeart/2018/2/layout/IconVerticalSolidList"/>
    <dgm:cxn modelId="{B6EA2B96-C555-48C8-A271-5D8EBB51A2B1}" type="presParOf" srcId="{8636E8A6-0541-4A17-B6BC-49176C9088CC}" destId="{C01574C4-78E9-4F14-84F7-F8CAAF720EA9}" srcOrd="3" destOrd="0" presId="urn:microsoft.com/office/officeart/2018/2/layout/IconVerticalSolidList"/>
    <dgm:cxn modelId="{179B042F-C6C5-4ABB-8DBC-9475A9163997}" type="presParOf" srcId="{6957946B-07ED-4367-AE8F-795FC45349F7}" destId="{5C479321-B0F4-473C-A800-1DFE99A58EC5}" srcOrd="3" destOrd="0" presId="urn:microsoft.com/office/officeart/2018/2/layout/IconVerticalSolidList"/>
    <dgm:cxn modelId="{2D5C70F2-2541-4083-BA41-3020F2A472BA}" type="presParOf" srcId="{6957946B-07ED-4367-AE8F-795FC45349F7}" destId="{6236F52C-C78D-4D82-9A1C-05F9199B2E58}" srcOrd="4" destOrd="0" presId="urn:microsoft.com/office/officeart/2018/2/layout/IconVerticalSolidList"/>
    <dgm:cxn modelId="{BABC1FA0-C88E-4F9C-B056-2884A3C3A64E}" type="presParOf" srcId="{6236F52C-C78D-4D82-9A1C-05F9199B2E58}" destId="{DE77EEF8-B357-4C2C-BA83-6BF3F99D43DD}" srcOrd="0" destOrd="0" presId="urn:microsoft.com/office/officeart/2018/2/layout/IconVerticalSolidList"/>
    <dgm:cxn modelId="{D12B2B0F-2299-4FB2-B62C-A6D8683DD3BF}" type="presParOf" srcId="{6236F52C-C78D-4D82-9A1C-05F9199B2E58}" destId="{0FE4550C-352D-4821-B94F-44EB299EE53C}" srcOrd="1" destOrd="0" presId="urn:microsoft.com/office/officeart/2018/2/layout/IconVerticalSolidList"/>
    <dgm:cxn modelId="{941EAC6F-71DA-4283-94E8-40043C4C4B3F}" type="presParOf" srcId="{6236F52C-C78D-4D82-9A1C-05F9199B2E58}" destId="{875CD55E-F87C-413E-9988-DAC2B4103DC1}" srcOrd="2" destOrd="0" presId="urn:microsoft.com/office/officeart/2018/2/layout/IconVerticalSolidList"/>
    <dgm:cxn modelId="{388C0E9E-1175-408F-9A5A-541CBE82A728}" type="presParOf" srcId="{6236F52C-C78D-4D82-9A1C-05F9199B2E58}" destId="{606E60BF-F747-4539-958B-0BCD622CC62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9FA79B-019E-4EAE-A0DD-70C066007832}" type="doc">
      <dgm:prSet loTypeId="urn:microsoft.com/office/officeart/2005/8/layout/process4" loCatId="process" qsTypeId="urn:microsoft.com/office/officeart/2005/8/quickstyle/simple2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618A1915-187D-48D1-95A7-BB8FC79B9051}">
      <dgm:prSet custT="1"/>
      <dgm:spPr/>
      <dgm:t>
        <a:bodyPr/>
        <a:lstStyle/>
        <a:p>
          <a:r>
            <a:rPr lang="en-US" sz="3200"/>
            <a:t>Seeds are participants recruited by the researchers</a:t>
          </a:r>
        </a:p>
      </dgm:t>
    </dgm:pt>
    <dgm:pt modelId="{39DF9258-43BA-46FE-B250-18FE96C4C67E}" type="parTrans" cxnId="{908F1C89-BBFC-4338-BBA6-80895336876C}">
      <dgm:prSet/>
      <dgm:spPr/>
      <dgm:t>
        <a:bodyPr/>
        <a:lstStyle/>
        <a:p>
          <a:endParaRPr lang="en-US"/>
        </a:p>
      </dgm:t>
    </dgm:pt>
    <dgm:pt modelId="{B8710C5C-FEE5-46B3-BD2B-6969C0D7D10D}" type="sibTrans" cxnId="{908F1C89-BBFC-4338-BBA6-80895336876C}">
      <dgm:prSet/>
      <dgm:spPr/>
      <dgm:t>
        <a:bodyPr/>
        <a:lstStyle/>
        <a:p>
          <a:endParaRPr lang="en-US"/>
        </a:p>
      </dgm:t>
    </dgm:pt>
    <dgm:pt modelId="{379E881E-F1AC-419E-9CBE-1EA42E40BD90}">
      <dgm:prSet custT="1"/>
      <dgm:spPr/>
      <dgm:t>
        <a:bodyPr/>
        <a:lstStyle/>
        <a:p>
          <a:r>
            <a:rPr lang="en-US" sz="3200" dirty="0"/>
            <a:t>Each seed is given 5 recruitment coupons</a:t>
          </a:r>
        </a:p>
      </dgm:t>
    </dgm:pt>
    <dgm:pt modelId="{C92DABB4-AC11-40B6-9EB4-D142D36AB93F}" type="parTrans" cxnId="{EBCAA94E-7D33-4180-8C86-FFEF291534EA}">
      <dgm:prSet/>
      <dgm:spPr/>
      <dgm:t>
        <a:bodyPr/>
        <a:lstStyle/>
        <a:p>
          <a:endParaRPr lang="en-US"/>
        </a:p>
      </dgm:t>
    </dgm:pt>
    <dgm:pt modelId="{8404FDB3-9704-4DEE-B0A7-5E9F73BE9A67}" type="sibTrans" cxnId="{EBCAA94E-7D33-4180-8C86-FFEF291534EA}">
      <dgm:prSet/>
      <dgm:spPr/>
      <dgm:t>
        <a:bodyPr/>
        <a:lstStyle/>
        <a:p>
          <a:endParaRPr lang="en-US"/>
        </a:p>
      </dgm:t>
    </dgm:pt>
    <dgm:pt modelId="{50EB112B-EC96-4371-84EE-339D15E9D8C9}">
      <dgm:prSet custT="1"/>
      <dgm:spPr/>
      <dgm:t>
        <a:bodyPr/>
        <a:lstStyle/>
        <a:p>
          <a:r>
            <a:rPr lang="en-US" sz="2800"/>
            <a:t>Seeds are given dual incentives</a:t>
          </a:r>
        </a:p>
      </dgm:t>
    </dgm:pt>
    <dgm:pt modelId="{AF13592A-73FB-4695-B5B3-564C45DE4EFF}" type="parTrans" cxnId="{7D0DF01C-7E14-47B6-84C9-D3A0AE818E90}">
      <dgm:prSet/>
      <dgm:spPr/>
      <dgm:t>
        <a:bodyPr/>
        <a:lstStyle/>
        <a:p>
          <a:endParaRPr lang="en-US"/>
        </a:p>
      </dgm:t>
    </dgm:pt>
    <dgm:pt modelId="{43B98388-6B87-47C5-A46F-B2DD8C39B17B}" type="sibTrans" cxnId="{7D0DF01C-7E14-47B6-84C9-D3A0AE818E90}">
      <dgm:prSet/>
      <dgm:spPr/>
      <dgm:t>
        <a:bodyPr/>
        <a:lstStyle/>
        <a:p>
          <a:endParaRPr lang="en-US"/>
        </a:p>
      </dgm:t>
    </dgm:pt>
    <dgm:pt modelId="{E4036D9A-977E-4AC8-A91A-B2420B5D0C09}">
      <dgm:prSet/>
      <dgm:spPr/>
      <dgm:t>
        <a:bodyPr/>
        <a:lstStyle/>
        <a:p>
          <a:r>
            <a:rPr lang="en-US" dirty="0"/>
            <a:t>For participating in first study visit </a:t>
          </a:r>
        </a:p>
      </dgm:t>
    </dgm:pt>
    <dgm:pt modelId="{657C4794-DB15-4AE0-923C-CEE54B835609}" type="parTrans" cxnId="{657D5AEF-A0BA-47D2-B2FF-420077228D0E}">
      <dgm:prSet/>
      <dgm:spPr/>
      <dgm:t>
        <a:bodyPr/>
        <a:lstStyle/>
        <a:p>
          <a:endParaRPr lang="en-US"/>
        </a:p>
      </dgm:t>
    </dgm:pt>
    <dgm:pt modelId="{AD1A52EE-2A99-4BF0-B426-D16F38F836B9}" type="sibTrans" cxnId="{657D5AEF-A0BA-47D2-B2FF-420077228D0E}">
      <dgm:prSet/>
      <dgm:spPr/>
      <dgm:t>
        <a:bodyPr/>
        <a:lstStyle/>
        <a:p>
          <a:endParaRPr lang="en-US"/>
        </a:p>
      </dgm:t>
    </dgm:pt>
    <dgm:pt modelId="{61F42390-C39F-4EB7-AAEA-210DEC89DA49}">
      <dgm:prSet/>
      <dgm:spPr/>
      <dgm:t>
        <a:bodyPr/>
        <a:lstStyle/>
        <a:p>
          <a:r>
            <a:rPr lang="en-US" dirty="0"/>
            <a:t>For each successful recruit</a:t>
          </a:r>
        </a:p>
      </dgm:t>
    </dgm:pt>
    <dgm:pt modelId="{7B16C8A4-D4EF-444C-82AA-DF0EF91A6B78}" type="parTrans" cxnId="{FAA5B8BE-B045-4E84-83FC-CC56E9A7C0F1}">
      <dgm:prSet/>
      <dgm:spPr/>
      <dgm:t>
        <a:bodyPr/>
        <a:lstStyle/>
        <a:p>
          <a:endParaRPr lang="en-US"/>
        </a:p>
      </dgm:t>
    </dgm:pt>
    <dgm:pt modelId="{C293FABF-A76B-4FBD-92F3-ABE6E34E0C8B}" type="sibTrans" cxnId="{FAA5B8BE-B045-4E84-83FC-CC56E9A7C0F1}">
      <dgm:prSet/>
      <dgm:spPr/>
      <dgm:t>
        <a:bodyPr/>
        <a:lstStyle/>
        <a:p>
          <a:endParaRPr lang="en-US"/>
        </a:p>
      </dgm:t>
    </dgm:pt>
    <dgm:pt modelId="{3273A963-5E99-404A-8FAB-701647A7299D}" type="pres">
      <dgm:prSet presAssocID="{C79FA79B-019E-4EAE-A0DD-70C066007832}" presName="Name0" presStyleCnt="0">
        <dgm:presLayoutVars>
          <dgm:dir/>
          <dgm:animLvl val="lvl"/>
          <dgm:resizeHandles val="exact"/>
        </dgm:presLayoutVars>
      </dgm:prSet>
      <dgm:spPr/>
    </dgm:pt>
    <dgm:pt modelId="{4042F4F4-3FEC-47FF-A2C6-852E696FDA52}" type="pres">
      <dgm:prSet presAssocID="{50EB112B-EC96-4371-84EE-339D15E9D8C9}" presName="boxAndChildren" presStyleCnt="0"/>
      <dgm:spPr/>
    </dgm:pt>
    <dgm:pt modelId="{680EDA35-723D-42C9-8A57-3550AE3C3043}" type="pres">
      <dgm:prSet presAssocID="{50EB112B-EC96-4371-84EE-339D15E9D8C9}" presName="parentTextBox" presStyleLbl="node1" presStyleIdx="0" presStyleCnt="3"/>
      <dgm:spPr/>
    </dgm:pt>
    <dgm:pt modelId="{232AF8D8-6B6B-453E-8100-B3170E615980}" type="pres">
      <dgm:prSet presAssocID="{50EB112B-EC96-4371-84EE-339D15E9D8C9}" presName="entireBox" presStyleLbl="node1" presStyleIdx="0" presStyleCnt="3"/>
      <dgm:spPr/>
    </dgm:pt>
    <dgm:pt modelId="{74E993BE-949A-401E-AF72-8AC08106D4FC}" type="pres">
      <dgm:prSet presAssocID="{50EB112B-EC96-4371-84EE-339D15E9D8C9}" presName="descendantBox" presStyleCnt="0"/>
      <dgm:spPr/>
    </dgm:pt>
    <dgm:pt modelId="{E3ECD5AC-9472-4AD5-B73F-7EF48BE58A5C}" type="pres">
      <dgm:prSet presAssocID="{E4036D9A-977E-4AC8-A91A-B2420B5D0C09}" presName="childTextBox" presStyleLbl="fgAccFollowNode1" presStyleIdx="0" presStyleCnt="2">
        <dgm:presLayoutVars>
          <dgm:bulletEnabled val="1"/>
        </dgm:presLayoutVars>
      </dgm:prSet>
      <dgm:spPr/>
    </dgm:pt>
    <dgm:pt modelId="{9EE43858-13F6-4968-8132-FE70FE337D4C}" type="pres">
      <dgm:prSet presAssocID="{61F42390-C39F-4EB7-AAEA-210DEC89DA49}" presName="childTextBox" presStyleLbl="fgAccFollowNode1" presStyleIdx="1" presStyleCnt="2">
        <dgm:presLayoutVars>
          <dgm:bulletEnabled val="1"/>
        </dgm:presLayoutVars>
      </dgm:prSet>
      <dgm:spPr/>
    </dgm:pt>
    <dgm:pt modelId="{3988B11A-C7E0-4221-BF6A-D111100F03E0}" type="pres">
      <dgm:prSet presAssocID="{8404FDB3-9704-4DEE-B0A7-5E9F73BE9A67}" presName="sp" presStyleCnt="0"/>
      <dgm:spPr/>
    </dgm:pt>
    <dgm:pt modelId="{348493E0-A55A-4DC4-86D7-7B0735E83D86}" type="pres">
      <dgm:prSet presAssocID="{379E881E-F1AC-419E-9CBE-1EA42E40BD90}" presName="arrowAndChildren" presStyleCnt="0"/>
      <dgm:spPr/>
    </dgm:pt>
    <dgm:pt modelId="{327BADEF-4FF7-41D8-B534-96680469D664}" type="pres">
      <dgm:prSet presAssocID="{379E881E-F1AC-419E-9CBE-1EA42E40BD90}" presName="parentTextArrow" presStyleLbl="node1" presStyleIdx="1" presStyleCnt="3"/>
      <dgm:spPr/>
    </dgm:pt>
    <dgm:pt modelId="{574FDC9D-4DD4-4210-8744-EFD9F843D022}" type="pres">
      <dgm:prSet presAssocID="{B8710C5C-FEE5-46B3-BD2B-6969C0D7D10D}" presName="sp" presStyleCnt="0"/>
      <dgm:spPr/>
    </dgm:pt>
    <dgm:pt modelId="{CAAF6EC0-C049-4E7B-88D6-247DBF7BEDCA}" type="pres">
      <dgm:prSet presAssocID="{618A1915-187D-48D1-95A7-BB8FC79B9051}" presName="arrowAndChildren" presStyleCnt="0"/>
      <dgm:spPr/>
    </dgm:pt>
    <dgm:pt modelId="{F520AE56-2653-4D00-A640-3035B9DA74DA}" type="pres">
      <dgm:prSet presAssocID="{618A1915-187D-48D1-95A7-BB8FC79B9051}" presName="parentTextArrow" presStyleLbl="node1" presStyleIdx="2" presStyleCnt="3"/>
      <dgm:spPr/>
    </dgm:pt>
  </dgm:ptLst>
  <dgm:cxnLst>
    <dgm:cxn modelId="{7D0DF01C-7E14-47B6-84C9-D3A0AE818E90}" srcId="{C79FA79B-019E-4EAE-A0DD-70C066007832}" destId="{50EB112B-EC96-4371-84EE-339D15E9D8C9}" srcOrd="2" destOrd="0" parTransId="{AF13592A-73FB-4695-B5B3-564C45DE4EFF}" sibTransId="{43B98388-6B87-47C5-A46F-B2DD8C39B17B}"/>
    <dgm:cxn modelId="{85B64B32-02EF-4767-8F7A-E6E11EC17A9C}" type="presOf" srcId="{50EB112B-EC96-4371-84EE-339D15E9D8C9}" destId="{232AF8D8-6B6B-453E-8100-B3170E615980}" srcOrd="1" destOrd="0" presId="urn:microsoft.com/office/officeart/2005/8/layout/process4"/>
    <dgm:cxn modelId="{845F9735-618E-4E54-B128-2E22081B4C2F}" type="presOf" srcId="{379E881E-F1AC-419E-9CBE-1EA42E40BD90}" destId="{327BADEF-4FF7-41D8-B534-96680469D664}" srcOrd="0" destOrd="0" presId="urn:microsoft.com/office/officeart/2005/8/layout/process4"/>
    <dgm:cxn modelId="{C2322643-34A3-4FD7-8647-9909E56F1A0D}" type="presOf" srcId="{61F42390-C39F-4EB7-AAEA-210DEC89DA49}" destId="{9EE43858-13F6-4968-8132-FE70FE337D4C}" srcOrd="0" destOrd="0" presId="urn:microsoft.com/office/officeart/2005/8/layout/process4"/>
    <dgm:cxn modelId="{EBCAA94E-7D33-4180-8C86-FFEF291534EA}" srcId="{C79FA79B-019E-4EAE-A0DD-70C066007832}" destId="{379E881E-F1AC-419E-9CBE-1EA42E40BD90}" srcOrd="1" destOrd="0" parTransId="{C92DABB4-AC11-40B6-9EB4-D142D36AB93F}" sibTransId="{8404FDB3-9704-4DEE-B0A7-5E9F73BE9A67}"/>
    <dgm:cxn modelId="{8704CD58-D323-45FA-96A7-8BADD0D2D32A}" type="presOf" srcId="{618A1915-187D-48D1-95A7-BB8FC79B9051}" destId="{F520AE56-2653-4D00-A640-3035B9DA74DA}" srcOrd="0" destOrd="0" presId="urn:microsoft.com/office/officeart/2005/8/layout/process4"/>
    <dgm:cxn modelId="{908F1C89-BBFC-4338-BBA6-80895336876C}" srcId="{C79FA79B-019E-4EAE-A0DD-70C066007832}" destId="{618A1915-187D-48D1-95A7-BB8FC79B9051}" srcOrd="0" destOrd="0" parTransId="{39DF9258-43BA-46FE-B250-18FE96C4C67E}" sibTransId="{B8710C5C-FEE5-46B3-BD2B-6969C0D7D10D}"/>
    <dgm:cxn modelId="{FAA5B8BE-B045-4E84-83FC-CC56E9A7C0F1}" srcId="{50EB112B-EC96-4371-84EE-339D15E9D8C9}" destId="{61F42390-C39F-4EB7-AAEA-210DEC89DA49}" srcOrd="1" destOrd="0" parTransId="{7B16C8A4-D4EF-444C-82AA-DF0EF91A6B78}" sibTransId="{C293FABF-A76B-4FBD-92F3-ABE6E34E0C8B}"/>
    <dgm:cxn modelId="{D5E0FECF-6CFD-4A7C-A48E-D27806FDD5DE}" type="presOf" srcId="{C79FA79B-019E-4EAE-A0DD-70C066007832}" destId="{3273A963-5E99-404A-8FAB-701647A7299D}" srcOrd="0" destOrd="0" presId="urn:microsoft.com/office/officeart/2005/8/layout/process4"/>
    <dgm:cxn modelId="{37E923E3-09EC-4A4F-9BBA-0416A1BA103E}" type="presOf" srcId="{50EB112B-EC96-4371-84EE-339D15E9D8C9}" destId="{680EDA35-723D-42C9-8A57-3550AE3C3043}" srcOrd="0" destOrd="0" presId="urn:microsoft.com/office/officeart/2005/8/layout/process4"/>
    <dgm:cxn modelId="{657D5AEF-A0BA-47D2-B2FF-420077228D0E}" srcId="{50EB112B-EC96-4371-84EE-339D15E9D8C9}" destId="{E4036D9A-977E-4AC8-A91A-B2420B5D0C09}" srcOrd="0" destOrd="0" parTransId="{657C4794-DB15-4AE0-923C-CEE54B835609}" sibTransId="{AD1A52EE-2A99-4BF0-B426-D16F38F836B9}"/>
    <dgm:cxn modelId="{7B0E90F8-1E6A-41C5-97DE-B20389FCE3BE}" type="presOf" srcId="{E4036D9A-977E-4AC8-A91A-B2420B5D0C09}" destId="{E3ECD5AC-9472-4AD5-B73F-7EF48BE58A5C}" srcOrd="0" destOrd="0" presId="urn:microsoft.com/office/officeart/2005/8/layout/process4"/>
    <dgm:cxn modelId="{0AD8B267-1860-40E6-A583-F9F55A9A6E57}" type="presParOf" srcId="{3273A963-5E99-404A-8FAB-701647A7299D}" destId="{4042F4F4-3FEC-47FF-A2C6-852E696FDA52}" srcOrd="0" destOrd="0" presId="urn:microsoft.com/office/officeart/2005/8/layout/process4"/>
    <dgm:cxn modelId="{29E12CC3-EF88-4D38-9A7D-9B81F9E6DDEB}" type="presParOf" srcId="{4042F4F4-3FEC-47FF-A2C6-852E696FDA52}" destId="{680EDA35-723D-42C9-8A57-3550AE3C3043}" srcOrd="0" destOrd="0" presId="urn:microsoft.com/office/officeart/2005/8/layout/process4"/>
    <dgm:cxn modelId="{83B1A044-4504-4988-B444-5C7FDD1D1398}" type="presParOf" srcId="{4042F4F4-3FEC-47FF-A2C6-852E696FDA52}" destId="{232AF8D8-6B6B-453E-8100-B3170E615980}" srcOrd="1" destOrd="0" presId="urn:microsoft.com/office/officeart/2005/8/layout/process4"/>
    <dgm:cxn modelId="{859D0C3B-5280-4A92-8B39-950AC05528A2}" type="presParOf" srcId="{4042F4F4-3FEC-47FF-A2C6-852E696FDA52}" destId="{74E993BE-949A-401E-AF72-8AC08106D4FC}" srcOrd="2" destOrd="0" presId="urn:microsoft.com/office/officeart/2005/8/layout/process4"/>
    <dgm:cxn modelId="{A21518B9-F149-4095-9F5D-9040650CA240}" type="presParOf" srcId="{74E993BE-949A-401E-AF72-8AC08106D4FC}" destId="{E3ECD5AC-9472-4AD5-B73F-7EF48BE58A5C}" srcOrd="0" destOrd="0" presId="urn:microsoft.com/office/officeart/2005/8/layout/process4"/>
    <dgm:cxn modelId="{AD34ABEE-0570-48D3-B723-F766F631E0A9}" type="presParOf" srcId="{74E993BE-949A-401E-AF72-8AC08106D4FC}" destId="{9EE43858-13F6-4968-8132-FE70FE337D4C}" srcOrd="1" destOrd="0" presId="urn:microsoft.com/office/officeart/2005/8/layout/process4"/>
    <dgm:cxn modelId="{35DAEB06-E4ED-42CB-9118-BAF5B29DBEAB}" type="presParOf" srcId="{3273A963-5E99-404A-8FAB-701647A7299D}" destId="{3988B11A-C7E0-4221-BF6A-D111100F03E0}" srcOrd="1" destOrd="0" presId="urn:microsoft.com/office/officeart/2005/8/layout/process4"/>
    <dgm:cxn modelId="{33797B5F-9F09-4964-B460-CAE5CC34A460}" type="presParOf" srcId="{3273A963-5E99-404A-8FAB-701647A7299D}" destId="{348493E0-A55A-4DC4-86D7-7B0735E83D86}" srcOrd="2" destOrd="0" presId="urn:microsoft.com/office/officeart/2005/8/layout/process4"/>
    <dgm:cxn modelId="{72AEAC9C-0045-40B5-B59F-EDB8FB858CB6}" type="presParOf" srcId="{348493E0-A55A-4DC4-86D7-7B0735E83D86}" destId="{327BADEF-4FF7-41D8-B534-96680469D664}" srcOrd="0" destOrd="0" presId="urn:microsoft.com/office/officeart/2005/8/layout/process4"/>
    <dgm:cxn modelId="{A8B258B1-62E7-478A-9FF3-5A5E01DF138F}" type="presParOf" srcId="{3273A963-5E99-404A-8FAB-701647A7299D}" destId="{574FDC9D-4DD4-4210-8744-EFD9F843D022}" srcOrd="3" destOrd="0" presId="urn:microsoft.com/office/officeart/2005/8/layout/process4"/>
    <dgm:cxn modelId="{B960C3F4-D4AA-48E0-A77A-F68A683B4C4B}" type="presParOf" srcId="{3273A963-5E99-404A-8FAB-701647A7299D}" destId="{CAAF6EC0-C049-4E7B-88D6-247DBF7BEDCA}" srcOrd="4" destOrd="0" presId="urn:microsoft.com/office/officeart/2005/8/layout/process4"/>
    <dgm:cxn modelId="{D769F3C4-9F08-440D-8E42-185D6A45F750}" type="presParOf" srcId="{CAAF6EC0-C049-4E7B-88D6-247DBF7BEDCA}" destId="{F520AE56-2653-4D00-A640-3035B9DA74D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6720DF-3B27-4BDC-80E2-CC1172483828}" type="doc">
      <dgm:prSet loTypeId="urn:microsoft.com/office/officeart/2005/8/layout/process4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1D5198-7BEF-48AE-9F9A-21CA5B2307AD}">
      <dgm:prSet custT="1"/>
      <dgm:spPr/>
      <dgm:t>
        <a:bodyPr/>
        <a:lstStyle/>
        <a:p>
          <a:r>
            <a:rPr lang="en-US" sz="2400" dirty="0"/>
            <a:t>New recruits return with coupons given to them by previous participants</a:t>
          </a:r>
        </a:p>
      </dgm:t>
    </dgm:pt>
    <dgm:pt modelId="{2177499D-A9E5-43FD-9803-96134B456A03}" type="parTrans" cxnId="{4FFCAAC5-3552-4EF0-9527-38796C2B3800}">
      <dgm:prSet/>
      <dgm:spPr/>
      <dgm:t>
        <a:bodyPr/>
        <a:lstStyle/>
        <a:p>
          <a:endParaRPr lang="en-US"/>
        </a:p>
      </dgm:t>
    </dgm:pt>
    <dgm:pt modelId="{960877DA-362A-45AE-A71B-BB183A0CFC1F}" type="sibTrans" cxnId="{4FFCAAC5-3552-4EF0-9527-38796C2B3800}">
      <dgm:prSet/>
      <dgm:spPr/>
      <dgm:t>
        <a:bodyPr/>
        <a:lstStyle/>
        <a:p>
          <a:endParaRPr lang="en-US"/>
        </a:p>
      </dgm:t>
    </dgm:pt>
    <dgm:pt modelId="{753CBD44-1576-40FC-A045-E0E5C360B833}">
      <dgm:prSet custT="1"/>
      <dgm:spPr/>
      <dgm:t>
        <a:bodyPr/>
        <a:lstStyle/>
        <a:p>
          <a:r>
            <a:rPr lang="en-US" sz="2400"/>
            <a:t>If the recruits are eligible, they can participate and become recruiters too.  </a:t>
          </a:r>
        </a:p>
      </dgm:t>
    </dgm:pt>
    <dgm:pt modelId="{C30CAF35-1BFF-493E-B06B-1291A6CD10BA}" type="parTrans" cxnId="{5F130328-05B6-449D-8730-3EB5468FA600}">
      <dgm:prSet/>
      <dgm:spPr/>
      <dgm:t>
        <a:bodyPr/>
        <a:lstStyle/>
        <a:p>
          <a:endParaRPr lang="en-US"/>
        </a:p>
      </dgm:t>
    </dgm:pt>
    <dgm:pt modelId="{A352B362-99B0-464C-BDE1-1552DA277A93}" type="sibTrans" cxnId="{5F130328-05B6-449D-8730-3EB5468FA600}">
      <dgm:prSet/>
      <dgm:spPr/>
      <dgm:t>
        <a:bodyPr/>
        <a:lstStyle/>
        <a:p>
          <a:endParaRPr lang="en-US"/>
        </a:p>
      </dgm:t>
    </dgm:pt>
    <dgm:pt modelId="{3B283766-E85B-4917-9C46-18986C33EC09}">
      <dgm:prSet custT="1"/>
      <dgm:spPr/>
      <dgm:t>
        <a:bodyPr/>
        <a:lstStyle/>
        <a:p>
          <a:r>
            <a:rPr lang="en-US" sz="2400"/>
            <a:t>Each non-seed participant is given 3 coupons to recruit. </a:t>
          </a:r>
        </a:p>
      </dgm:t>
    </dgm:pt>
    <dgm:pt modelId="{30C624DA-790E-440D-AA43-260E44D727F5}" type="parTrans" cxnId="{8CE5675D-E42A-4037-9FD0-9C7A4AF72126}">
      <dgm:prSet/>
      <dgm:spPr/>
      <dgm:t>
        <a:bodyPr/>
        <a:lstStyle/>
        <a:p>
          <a:endParaRPr lang="en-US"/>
        </a:p>
      </dgm:t>
    </dgm:pt>
    <dgm:pt modelId="{82A88327-EC40-43B0-8001-E3FFB823C0F9}" type="sibTrans" cxnId="{8CE5675D-E42A-4037-9FD0-9C7A4AF72126}">
      <dgm:prSet/>
      <dgm:spPr/>
      <dgm:t>
        <a:bodyPr/>
        <a:lstStyle/>
        <a:p>
          <a:endParaRPr lang="en-US"/>
        </a:p>
      </dgm:t>
    </dgm:pt>
    <dgm:pt modelId="{522ED0DE-CE13-48BF-8184-B9004A5500B5}">
      <dgm:prSet custT="1"/>
      <dgm:spPr/>
      <dgm:t>
        <a:bodyPr/>
        <a:lstStyle/>
        <a:p>
          <a:r>
            <a:rPr lang="en-US" sz="2400"/>
            <a:t>Like the seeds, recruits receive dual incentives for </a:t>
          </a:r>
        </a:p>
      </dgm:t>
    </dgm:pt>
    <dgm:pt modelId="{A69FE51D-2E37-4E2B-9070-B0F198E1F450}" type="parTrans" cxnId="{FA1B11EB-065F-4952-B3F2-A6636A73E02B}">
      <dgm:prSet/>
      <dgm:spPr/>
      <dgm:t>
        <a:bodyPr/>
        <a:lstStyle/>
        <a:p>
          <a:endParaRPr lang="en-US"/>
        </a:p>
      </dgm:t>
    </dgm:pt>
    <dgm:pt modelId="{118775F6-46E3-4406-BD8F-09882120659B}" type="sibTrans" cxnId="{FA1B11EB-065F-4952-B3F2-A6636A73E02B}">
      <dgm:prSet/>
      <dgm:spPr/>
      <dgm:t>
        <a:bodyPr/>
        <a:lstStyle/>
        <a:p>
          <a:endParaRPr lang="en-US"/>
        </a:p>
      </dgm:t>
    </dgm:pt>
    <dgm:pt modelId="{40C1B741-F2A2-4655-A1B9-D89F62990D81}">
      <dgm:prSet custT="1"/>
      <dgm:spPr/>
      <dgm:t>
        <a:bodyPr/>
        <a:lstStyle/>
        <a:p>
          <a:r>
            <a:rPr lang="en-US" sz="1800" dirty="0"/>
            <a:t>Participation in the survey </a:t>
          </a:r>
        </a:p>
      </dgm:t>
    </dgm:pt>
    <dgm:pt modelId="{79B4F81C-513D-4B55-8725-94C0B2F5B341}" type="parTrans" cxnId="{6888EC10-5181-45F2-84A7-C26C2E949190}">
      <dgm:prSet/>
      <dgm:spPr/>
      <dgm:t>
        <a:bodyPr/>
        <a:lstStyle/>
        <a:p>
          <a:endParaRPr lang="en-US"/>
        </a:p>
      </dgm:t>
    </dgm:pt>
    <dgm:pt modelId="{72B4D677-7D54-4AC1-8931-1C6D28C5D964}" type="sibTrans" cxnId="{6888EC10-5181-45F2-84A7-C26C2E949190}">
      <dgm:prSet/>
      <dgm:spPr/>
      <dgm:t>
        <a:bodyPr/>
        <a:lstStyle/>
        <a:p>
          <a:endParaRPr lang="en-US"/>
        </a:p>
      </dgm:t>
    </dgm:pt>
    <dgm:pt modelId="{BF2CAD25-9574-4B64-8783-0C5690F69DB5}">
      <dgm:prSet custT="1"/>
      <dgm:spPr/>
      <dgm:t>
        <a:bodyPr/>
        <a:lstStyle/>
        <a:p>
          <a:r>
            <a:rPr lang="en-US" sz="1800" dirty="0"/>
            <a:t>Each eligible recruit who chooses to participate  </a:t>
          </a:r>
        </a:p>
      </dgm:t>
    </dgm:pt>
    <dgm:pt modelId="{53C28EB1-7B8F-4498-9936-734EFF0C4E4C}" type="parTrans" cxnId="{FD21F3C9-9A9D-4CC6-9F51-92A7132E56C8}">
      <dgm:prSet/>
      <dgm:spPr/>
      <dgm:t>
        <a:bodyPr/>
        <a:lstStyle/>
        <a:p>
          <a:endParaRPr lang="en-US"/>
        </a:p>
      </dgm:t>
    </dgm:pt>
    <dgm:pt modelId="{28233CE0-09B4-45FE-A035-B74A90CF490C}" type="sibTrans" cxnId="{FD21F3C9-9A9D-4CC6-9F51-92A7132E56C8}">
      <dgm:prSet/>
      <dgm:spPr/>
      <dgm:t>
        <a:bodyPr/>
        <a:lstStyle/>
        <a:p>
          <a:endParaRPr lang="en-US"/>
        </a:p>
      </dgm:t>
    </dgm:pt>
    <dgm:pt modelId="{355CC133-9DE6-430D-8195-CB0F766B31D4}" type="pres">
      <dgm:prSet presAssocID="{F06720DF-3B27-4BDC-80E2-CC1172483828}" presName="Name0" presStyleCnt="0">
        <dgm:presLayoutVars>
          <dgm:dir/>
          <dgm:animLvl val="lvl"/>
          <dgm:resizeHandles val="exact"/>
        </dgm:presLayoutVars>
      </dgm:prSet>
      <dgm:spPr/>
    </dgm:pt>
    <dgm:pt modelId="{477EDFEB-4D3E-456F-8FFE-FF9A1EF1BD98}" type="pres">
      <dgm:prSet presAssocID="{522ED0DE-CE13-48BF-8184-B9004A5500B5}" presName="boxAndChildren" presStyleCnt="0"/>
      <dgm:spPr/>
    </dgm:pt>
    <dgm:pt modelId="{F22CBD0B-B32C-417B-9579-314B45FC2A53}" type="pres">
      <dgm:prSet presAssocID="{522ED0DE-CE13-48BF-8184-B9004A5500B5}" presName="parentTextBox" presStyleLbl="node1" presStyleIdx="0" presStyleCnt="4"/>
      <dgm:spPr/>
    </dgm:pt>
    <dgm:pt modelId="{B17D0352-95A1-40C6-B9B6-C48C6B075FA2}" type="pres">
      <dgm:prSet presAssocID="{522ED0DE-CE13-48BF-8184-B9004A5500B5}" presName="entireBox" presStyleLbl="node1" presStyleIdx="0" presStyleCnt="4"/>
      <dgm:spPr/>
    </dgm:pt>
    <dgm:pt modelId="{8A1C0554-44D7-48C0-9CAB-721427135AFD}" type="pres">
      <dgm:prSet presAssocID="{522ED0DE-CE13-48BF-8184-B9004A5500B5}" presName="descendantBox" presStyleCnt="0"/>
      <dgm:spPr/>
    </dgm:pt>
    <dgm:pt modelId="{94CAC4AD-E7F7-40EC-B1A5-A311631CCEF1}" type="pres">
      <dgm:prSet presAssocID="{40C1B741-F2A2-4655-A1B9-D89F62990D81}" presName="childTextBox" presStyleLbl="fgAccFollowNode1" presStyleIdx="0" presStyleCnt="2">
        <dgm:presLayoutVars>
          <dgm:bulletEnabled val="1"/>
        </dgm:presLayoutVars>
      </dgm:prSet>
      <dgm:spPr/>
    </dgm:pt>
    <dgm:pt modelId="{EA86AD45-B16C-4FBC-9B74-C25F0EC411A1}" type="pres">
      <dgm:prSet presAssocID="{BF2CAD25-9574-4B64-8783-0C5690F69DB5}" presName="childTextBox" presStyleLbl="fgAccFollowNode1" presStyleIdx="1" presStyleCnt="2">
        <dgm:presLayoutVars>
          <dgm:bulletEnabled val="1"/>
        </dgm:presLayoutVars>
      </dgm:prSet>
      <dgm:spPr/>
    </dgm:pt>
    <dgm:pt modelId="{31122285-5658-4C3F-9284-EDC25CDB2BCB}" type="pres">
      <dgm:prSet presAssocID="{82A88327-EC40-43B0-8001-E3FFB823C0F9}" presName="sp" presStyleCnt="0"/>
      <dgm:spPr/>
    </dgm:pt>
    <dgm:pt modelId="{D5C27B89-DAAF-4034-9F1B-3D24490003D1}" type="pres">
      <dgm:prSet presAssocID="{3B283766-E85B-4917-9C46-18986C33EC09}" presName="arrowAndChildren" presStyleCnt="0"/>
      <dgm:spPr/>
    </dgm:pt>
    <dgm:pt modelId="{F75F07AA-7496-4BB1-8667-3A868A6E3173}" type="pres">
      <dgm:prSet presAssocID="{3B283766-E85B-4917-9C46-18986C33EC09}" presName="parentTextArrow" presStyleLbl="node1" presStyleIdx="1" presStyleCnt="4"/>
      <dgm:spPr/>
    </dgm:pt>
    <dgm:pt modelId="{A407D997-CDCF-4B1E-8AEC-6653EB745142}" type="pres">
      <dgm:prSet presAssocID="{A352B362-99B0-464C-BDE1-1552DA277A93}" presName="sp" presStyleCnt="0"/>
      <dgm:spPr/>
    </dgm:pt>
    <dgm:pt modelId="{B9AA09D9-3E3E-4FEA-A809-B92499CA7949}" type="pres">
      <dgm:prSet presAssocID="{753CBD44-1576-40FC-A045-E0E5C360B833}" presName="arrowAndChildren" presStyleCnt="0"/>
      <dgm:spPr/>
    </dgm:pt>
    <dgm:pt modelId="{C5568D66-107D-4EBE-BF4D-0D2386E6C473}" type="pres">
      <dgm:prSet presAssocID="{753CBD44-1576-40FC-A045-E0E5C360B833}" presName="parentTextArrow" presStyleLbl="node1" presStyleIdx="2" presStyleCnt="4"/>
      <dgm:spPr/>
    </dgm:pt>
    <dgm:pt modelId="{B739BA10-E18D-4FA0-8547-AE5F3D84A588}" type="pres">
      <dgm:prSet presAssocID="{960877DA-362A-45AE-A71B-BB183A0CFC1F}" presName="sp" presStyleCnt="0"/>
      <dgm:spPr/>
    </dgm:pt>
    <dgm:pt modelId="{8C5170B9-600E-4D57-A634-D17206093BE2}" type="pres">
      <dgm:prSet presAssocID="{BE1D5198-7BEF-48AE-9F9A-21CA5B2307AD}" presName="arrowAndChildren" presStyleCnt="0"/>
      <dgm:spPr/>
    </dgm:pt>
    <dgm:pt modelId="{C56C6956-5498-40DC-9B0D-01E8D142F6BE}" type="pres">
      <dgm:prSet presAssocID="{BE1D5198-7BEF-48AE-9F9A-21CA5B2307AD}" presName="parentTextArrow" presStyleLbl="node1" presStyleIdx="3" presStyleCnt="4"/>
      <dgm:spPr/>
    </dgm:pt>
  </dgm:ptLst>
  <dgm:cxnLst>
    <dgm:cxn modelId="{8A4A8205-680B-4247-91A4-5F4FA4304064}" type="presOf" srcId="{522ED0DE-CE13-48BF-8184-B9004A5500B5}" destId="{B17D0352-95A1-40C6-B9B6-C48C6B075FA2}" srcOrd="1" destOrd="0" presId="urn:microsoft.com/office/officeart/2005/8/layout/process4"/>
    <dgm:cxn modelId="{6888EC10-5181-45F2-84A7-C26C2E949190}" srcId="{522ED0DE-CE13-48BF-8184-B9004A5500B5}" destId="{40C1B741-F2A2-4655-A1B9-D89F62990D81}" srcOrd="0" destOrd="0" parTransId="{79B4F81C-513D-4B55-8725-94C0B2F5B341}" sibTransId="{72B4D677-7D54-4AC1-8931-1C6D28C5D964}"/>
    <dgm:cxn modelId="{5F130328-05B6-449D-8730-3EB5468FA600}" srcId="{F06720DF-3B27-4BDC-80E2-CC1172483828}" destId="{753CBD44-1576-40FC-A045-E0E5C360B833}" srcOrd="1" destOrd="0" parTransId="{C30CAF35-1BFF-493E-B06B-1291A6CD10BA}" sibTransId="{A352B362-99B0-464C-BDE1-1552DA277A93}"/>
    <dgm:cxn modelId="{3308F72E-0FB5-48AD-B7D3-EBCC199CB8F5}" type="presOf" srcId="{40C1B741-F2A2-4655-A1B9-D89F62990D81}" destId="{94CAC4AD-E7F7-40EC-B1A5-A311631CCEF1}" srcOrd="0" destOrd="0" presId="urn:microsoft.com/office/officeart/2005/8/layout/process4"/>
    <dgm:cxn modelId="{8CE5675D-E42A-4037-9FD0-9C7A4AF72126}" srcId="{F06720DF-3B27-4BDC-80E2-CC1172483828}" destId="{3B283766-E85B-4917-9C46-18986C33EC09}" srcOrd="2" destOrd="0" parTransId="{30C624DA-790E-440D-AA43-260E44D727F5}" sibTransId="{82A88327-EC40-43B0-8001-E3FFB823C0F9}"/>
    <dgm:cxn modelId="{22BAAF60-CA22-4F9A-BDC3-56B1F87BCEE6}" type="presOf" srcId="{3B283766-E85B-4917-9C46-18986C33EC09}" destId="{F75F07AA-7496-4BB1-8667-3A868A6E3173}" srcOrd="0" destOrd="0" presId="urn:microsoft.com/office/officeart/2005/8/layout/process4"/>
    <dgm:cxn modelId="{947B1D6A-D3E1-40F7-B6D8-E53DE6AC3C2B}" type="presOf" srcId="{BF2CAD25-9574-4B64-8783-0C5690F69DB5}" destId="{EA86AD45-B16C-4FBC-9B74-C25F0EC411A1}" srcOrd="0" destOrd="0" presId="urn:microsoft.com/office/officeart/2005/8/layout/process4"/>
    <dgm:cxn modelId="{F11B257A-C919-44A6-ADC6-1C5547ED16C2}" type="presOf" srcId="{F06720DF-3B27-4BDC-80E2-CC1172483828}" destId="{355CC133-9DE6-430D-8195-CB0F766B31D4}" srcOrd="0" destOrd="0" presId="urn:microsoft.com/office/officeart/2005/8/layout/process4"/>
    <dgm:cxn modelId="{2AE3B187-4A61-4D55-BA3F-DDFFF5AF699F}" type="presOf" srcId="{753CBD44-1576-40FC-A045-E0E5C360B833}" destId="{C5568D66-107D-4EBE-BF4D-0D2386E6C473}" srcOrd="0" destOrd="0" presId="urn:microsoft.com/office/officeart/2005/8/layout/process4"/>
    <dgm:cxn modelId="{707DA8AA-0B4A-4847-B7AB-DC8568B1F979}" type="presOf" srcId="{522ED0DE-CE13-48BF-8184-B9004A5500B5}" destId="{F22CBD0B-B32C-417B-9579-314B45FC2A53}" srcOrd="0" destOrd="0" presId="urn:microsoft.com/office/officeart/2005/8/layout/process4"/>
    <dgm:cxn modelId="{4FFCAAC5-3552-4EF0-9527-38796C2B3800}" srcId="{F06720DF-3B27-4BDC-80E2-CC1172483828}" destId="{BE1D5198-7BEF-48AE-9F9A-21CA5B2307AD}" srcOrd="0" destOrd="0" parTransId="{2177499D-A9E5-43FD-9803-96134B456A03}" sibTransId="{960877DA-362A-45AE-A71B-BB183A0CFC1F}"/>
    <dgm:cxn modelId="{FD21F3C9-9A9D-4CC6-9F51-92A7132E56C8}" srcId="{522ED0DE-CE13-48BF-8184-B9004A5500B5}" destId="{BF2CAD25-9574-4B64-8783-0C5690F69DB5}" srcOrd="1" destOrd="0" parTransId="{53C28EB1-7B8F-4498-9936-734EFF0C4E4C}" sibTransId="{28233CE0-09B4-45FE-A035-B74A90CF490C}"/>
    <dgm:cxn modelId="{E85055E0-6302-4C4D-9CF1-A4AE2DC10E75}" type="presOf" srcId="{BE1D5198-7BEF-48AE-9F9A-21CA5B2307AD}" destId="{C56C6956-5498-40DC-9B0D-01E8D142F6BE}" srcOrd="0" destOrd="0" presId="urn:microsoft.com/office/officeart/2005/8/layout/process4"/>
    <dgm:cxn modelId="{FA1B11EB-065F-4952-B3F2-A6636A73E02B}" srcId="{F06720DF-3B27-4BDC-80E2-CC1172483828}" destId="{522ED0DE-CE13-48BF-8184-B9004A5500B5}" srcOrd="3" destOrd="0" parTransId="{A69FE51D-2E37-4E2B-9070-B0F198E1F450}" sibTransId="{118775F6-46E3-4406-BD8F-09882120659B}"/>
    <dgm:cxn modelId="{8C9E8892-2751-4ADB-88D3-3E3B8CD08482}" type="presParOf" srcId="{355CC133-9DE6-430D-8195-CB0F766B31D4}" destId="{477EDFEB-4D3E-456F-8FFE-FF9A1EF1BD98}" srcOrd="0" destOrd="0" presId="urn:microsoft.com/office/officeart/2005/8/layout/process4"/>
    <dgm:cxn modelId="{5C6EC15B-F8F4-4734-BE47-C0F6B0DF2773}" type="presParOf" srcId="{477EDFEB-4D3E-456F-8FFE-FF9A1EF1BD98}" destId="{F22CBD0B-B32C-417B-9579-314B45FC2A53}" srcOrd="0" destOrd="0" presId="urn:microsoft.com/office/officeart/2005/8/layout/process4"/>
    <dgm:cxn modelId="{E59AB932-B679-446B-A72A-8E8CFF6F86BF}" type="presParOf" srcId="{477EDFEB-4D3E-456F-8FFE-FF9A1EF1BD98}" destId="{B17D0352-95A1-40C6-B9B6-C48C6B075FA2}" srcOrd="1" destOrd="0" presId="urn:microsoft.com/office/officeart/2005/8/layout/process4"/>
    <dgm:cxn modelId="{52E68890-4A16-459F-83F3-5AFDA6C029AA}" type="presParOf" srcId="{477EDFEB-4D3E-456F-8FFE-FF9A1EF1BD98}" destId="{8A1C0554-44D7-48C0-9CAB-721427135AFD}" srcOrd="2" destOrd="0" presId="urn:microsoft.com/office/officeart/2005/8/layout/process4"/>
    <dgm:cxn modelId="{C47BF05F-5BC2-46CA-BA58-9225794CD9FB}" type="presParOf" srcId="{8A1C0554-44D7-48C0-9CAB-721427135AFD}" destId="{94CAC4AD-E7F7-40EC-B1A5-A311631CCEF1}" srcOrd="0" destOrd="0" presId="urn:microsoft.com/office/officeart/2005/8/layout/process4"/>
    <dgm:cxn modelId="{3D590020-8CEA-4D17-BBDE-DBEC4833DFAB}" type="presParOf" srcId="{8A1C0554-44D7-48C0-9CAB-721427135AFD}" destId="{EA86AD45-B16C-4FBC-9B74-C25F0EC411A1}" srcOrd="1" destOrd="0" presId="urn:microsoft.com/office/officeart/2005/8/layout/process4"/>
    <dgm:cxn modelId="{56E37DB3-4E4C-4FB4-A9A8-294CBF8A599E}" type="presParOf" srcId="{355CC133-9DE6-430D-8195-CB0F766B31D4}" destId="{31122285-5658-4C3F-9284-EDC25CDB2BCB}" srcOrd="1" destOrd="0" presId="urn:microsoft.com/office/officeart/2005/8/layout/process4"/>
    <dgm:cxn modelId="{15F0353A-57A6-4318-B9BA-832C745BFE2B}" type="presParOf" srcId="{355CC133-9DE6-430D-8195-CB0F766B31D4}" destId="{D5C27B89-DAAF-4034-9F1B-3D24490003D1}" srcOrd="2" destOrd="0" presId="urn:microsoft.com/office/officeart/2005/8/layout/process4"/>
    <dgm:cxn modelId="{11A06CD5-5862-4BCE-BC16-EFABE1F318EB}" type="presParOf" srcId="{D5C27B89-DAAF-4034-9F1B-3D24490003D1}" destId="{F75F07AA-7496-4BB1-8667-3A868A6E3173}" srcOrd="0" destOrd="0" presId="urn:microsoft.com/office/officeart/2005/8/layout/process4"/>
    <dgm:cxn modelId="{25C63B56-9347-4044-B322-CD94595A297D}" type="presParOf" srcId="{355CC133-9DE6-430D-8195-CB0F766B31D4}" destId="{A407D997-CDCF-4B1E-8AEC-6653EB745142}" srcOrd="3" destOrd="0" presId="urn:microsoft.com/office/officeart/2005/8/layout/process4"/>
    <dgm:cxn modelId="{0FAC0502-B94E-428E-A6C7-4A3B33388EA0}" type="presParOf" srcId="{355CC133-9DE6-430D-8195-CB0F766B31D4}" destId="{B9AA09D9-3E3E-4FEA-A809-B92499CA7949}" srcOrd="4" destOrd="0" presId="urn:microsoft.com/office/officeart/2005/8/layout/process4"/>
    <dgm:cxn modelId="{AF1C8F15-B9E1-4134-A5C0-4E1966A064DF}" type="presParOf" srcId="{B9AA09D9-3E3E-4FEA-A809-B92499CA7949}" destId="{C5568D66-107D-4EBE-BF4D-0D2386E6C473}" srcOrd="0" destOrd="0" presId="urn:microsoft.com/office/officeart/2005/8/layout/process4"/>
    <dgm:cxn modelId="{CB4F9C96-2E5F-4AE4-AE92-E7ED12A086C5}" type="presParOf" srcId="{355CC133-9DE6-430D-8195-CB0F766B31D4}" destId="{B739BA10-E18D-4FA0-8547-AE5F3D84A588}" srcOrd="5" destOrd="0" presId="urn:microsoft.com/office/officeart/2005/8/layout/process4"/>
    <dgm:cxn modelId="{C6375819-1221-441C-B3EC-88379576FC00}" type="presParOf" srcId="{355CC133-9DE6-430D-8195-CB0F766B31D4}" destId="{8C5170B9-600E-4D57-A634-D17206093BE2}" srcOrd="6" destOrd="0" presId="urn:microsoft.com/office/officeart/2005/8/layout/process4"/>
    <dgm:cxn modelId="{E9B14552-3DD7-425E-BEFF-ADADA92BE6EA}" type="presParOf" srcId="{8C5170B9-600E-4D57-A634-D17206093BE2}" destId="{C56C6956-5498-40DC-9B0D-01E8D142F6B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47BFED-D474-4B86-A329-663082BB8FD2}" type="doc">
      <dgm:prSet loTypeId="urn:microsoft.com/office/officeart/2005/8/layout/matrix1" loCatId="matrix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99B82-15F7-4546-86D5-FFB80D8BD209}">
      <dgm:prSet phldrT="[Text]" phldr="0"/>
      <dgm:spPr/>
      <dgm:t>
        <a:bodyPr/>
        <a:lstStyle/>
        <a:p>
          <a:r>
            <a:rPr lang="en-US" dirty="0"/>
            <a:t>Data Types</a:t>
          </a:r>
        </a:p>
      </dgm:t>
    </dgm:pt>
    <dgm:pt modelId="{F451DD68-D965-4641-A098-17CCD84B80C0}" type="parTrans" cxnId="{5AE02541-365F-4932-811E-510F4B85405D}">
      <dgm:prSet/>
      <dgm:spPr/>
      <dgm:t>
        <a:bodyPr/>
        <a:lstStyle/>
        <a:p>
          <a:endParaRPr lang="en-US"/>
        </a:p>
      </dgm:t>
    </dgm:pt>
    <dgm:pt modelId="{503B03B4-8EC4-4AB5-8345-E455B145C27B}" type="sibTrans" cxnId="{5AE02541-365F-4932-811E-510F4B85405D}">
      <dgm:prSet/>
      <dgm:spPr/>
      <dgm:t>
        <a:bodyPr/>
        <a:lstStyle/>
        <a:p>
          <a:endParaRPr lang="en-US"/>
        </a:p>
      </dgm:t>
    </dgm:pt>
    <dgm:pt modelId="{9FCFB0D8-BAB1-42E9-8521-ED6EC878B9AD}">
      <dgm:prSet phldrT="[Text]" phldr="0" custT="1"/>
      <dgm:spPr/>
      <dgm:t>
        <a:bodyPr/>
        <a:lstStyle/>
        <a:p>
          <a:r>
            <a:rPr lang="en-US" sz="3300" dirty="0"/>
            <a:t>Behavioral Health</a:t>
          </a:r>
        </a:p>
        <a:p>
          <a:r>
            <a:rPr lang="en-US" sz="3300" dirty="0"/>
            <a:t> </a:t>
          </a:r>
          <a:r>
            <a:rPr lang="en-US" sz="2800" dirty="0"/>
            <a:t>Surveys</a:t>
          </a:r>
          <a:endParaRPr lang="en-US" sz="3300" dirty="0"/>
        </a:p>
      </dgm:t>
    </dgm:pt>
    <dgm:pt modelId="{E4284612-03E4-4371-9CA7-EFF1D9D4A543}" type="parTrans" cxnId="{27790B78-AF4C-4C66-9C91-405F7E95437E}">
      <dgm:prSet/>
      <dgm:spPr/>
      <dgm:t>
        <a:bodyPr/>
        <a:lstStyle/>
        <a:p>
          <a:endParaRPr lang="en-US"/>
        </a:p>
      </dgm:t>
    </dgm:pt>
    <dgm:pt modelId="{6F821E73-C439-46D4-BC7C-913361465563}" type="sibTrans" cxnId="{27790B78-AF4C-4C66-9C91-405F7E95437E}">
      <dgm:prSet/>
      <dgm:spPr/>
      <dgm:t>
        <a:bodyPr/>
        <a:lstStyle/>
        <a:p>
          <a:endParaRPr lang="en-US"/>
        </a:p>
      </dgm:t>
    </dgm:pt>
    <dgm:pt modelId="{B6019E7C-2BE6-4C9A-9772-A180D1D9B754}">
      <dgm:prSet phldrT="[Text]" phldr="0" custT="1"/>
      <dgm:spPr/>
      <dgm:t>
        <a:bodyPr/>
        <a:lstStyle/>
        <a:p>
          <a:r>
            <a:rPr lang="en-US" sz="3100" dirty="0"/>
            <a:t>Drug Samples</a:t>
          </a:r>
        </a:p>
        <a:p>
          <a:r>
            <a:rPr lang="en-US" sz="2400" dirty="0"/>
            <a:t>Test submission and results</a:t>
          </a:r>
        </a:p>
      </dgm:t>
    </dgm:pt>
    <dgm:pt modelId="{CF7F003D-3A60-408E-854B-29A142F6C505}" type="parTrans" cxnId="{7AD5D745-09FC-4220-BC48-20CA6ACF3656}">
      <dgm:prSet/>
      <dgm:spPr/>
      <dgm:t>
        <a:bodyPr/>
        <a:lstStyle/>
        <a:p>
          <a:endParaRPr lang="en-US"/>
        </a:p>
      </dgm:t>
    </dgm:pt>
    <dgm:pt modelId="{6B390325-14CA-412B-AEAB-0B082DBC8674}" type="sibTrans" cxnId="{7AD5D745-09FC-4220-BC48-20CA6ACF3656}">
      <dgm:prSet/>
      <dgm:spPr/>
      <dgm:t>
        <a:bodyPr/>
        <a:lstStyle/>
        <a:p>
          <a:endParaRPr lang="en-US"/>
        </a:p>
      </dgm:t>
    </dgm:pt>
    <dgm:pt modelId="{9D640AAF-824B-40BD-ACBE-D87A7C416AD3}">
      <dgm:prSet phldrT="[Text]" phldr="0" custT="1"/>
      <dgm:spPr/>
      <dgm:t>
        <a:bodyPr/>
        <a:lstStyle/>
        <a:p>
          <a:r>
            <a:rPr lang="en-US" sz="3100" dirty="0"/>
            <a:t>Medical Wound Data </a:t>
          </a:r>
        </a:p>
        <a:p>
          <a:r>
            <a:rPr lang="en-US" sz="2400" dirty="0"/>
            <a:t>Photos and Surveys</a:t>
          </a:r>
          <a:endParaRPr lang="en-US" sz="3100" dirty="0"/>
        </a:p>
      </dgm:t>
    </dgm:pt>
    <dgm:pt modelId="{F3FE24B6-8259-4678-966A-168CEE0F95A8}" type="parTrans" cxnId="{ED7F1D63-AF71-40FA-A67C-65D84BF309FF}">
      <dgm:prSet/>
      <dgm:spPr/>
      <dgm:t>
        <a:bodyPr/>
        <a:lstStyle/>
        <a:p>
          <a:endParaRPr lang="en-US"/>
        </a:p>
      </dgm:t>
    </dgm:pt>
    <dgm:pt modelId="{3944F838-BB5B-4809-8277-8F15D8C9C2E7}" type="sibTrans" cxnId="{ED7F1D63-AF71-40FA-A67C-65D84BF309FF}">
      <dgm:prSet/>
      <dgm:spPr/>
      <dgm:t>
        <a:bodyPr/>
        <a:lstStyle/>
        <a:p>
          <a:endParaRPr lang="en-US"/>
        </a:p>
      </dgm:t>
    </dgm:pt>
    <dgm:pt modelId="{6EE5D9C2-488E-4CBF-8269-164D0755AD89}">
      <dgm:prSet phldrT="[Text]" phldr="0" custT="1"/>
      <dgm:spPr/>
      <dgm:t>
        <a:bodyPr/>
        <a:lstStyle/>
        <a:p>
          <a:r>
            <a:rPr lang="en-US" sz="2800" dirty="0"/>
            <a:t>RDS</a:t>
          </a:r>
        </a:p>
        <a:p>
          <a:r>
            <a:rPr lang="en-US" sz="2200" dirty="0"/>
            <a:t>Recruitment &amp; Incentives</a:t>
          </a:r>
        </a:p>
      </dgm:t>
    </dgm:pt>
    <dgm:pt modelId="{D86EB075-8D57-4DDA-936E-40429E113F52}" type="parTrans" cxnId="{DD65402E-17E7-46C9-AD64-F5195BB30661}">
      <dgm:prSet/>
      <dgm:spPr/>
      <dgm:t>
        <a:bodyPr/>
        <a:lstStyle/>
        <a:p>
          <a:endParaRPr lang="en-US"/>
        </a:p>
      </dgm:t>
    </dgm:pt>
    <dgm:pt modelId="{84CD60E4-2AFC-4EF1-8DC7-3536885EB34B}" type="sibTrans" cxnId="{DD65402E-17E7-46C9-AD64-F5195BB30661}">
      <dgm:prSet/>
      <dgm:spPr/>
      <dgm:t>
        <a:bodyPr/>
        <a:lstStyle/>
        <a:p>
          <a:endParaRPr lang="en-US"/>
        </a:p>
      </dgm:t>
    </dgm:pt>
    <dgm:pt modelId="{50DBE83B-3A1B-493E-861B-43C2BDBC6D12}" type="pres">
      <dgm:prSet presAssocID="{CD47BFED-D474-4B86-A329-663082BB8FD2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5683065-39F8-4FF6-9431-579AD708EBEF}" type="pres">
      <dgm:prSet presAssocID="{CD47BFED-D474-4B86-A329-663082BB8FD2}" presName="matrix" presStyleCnt="0"/>
      <dgm:spPr/>
    </dgm:pt>
    <dgm:pt modelId="{CD65D5BB-1401-4725-B046-A5ACDA3B6F97}" type="pres">
      <dgm:prSet presAssocID="{CD47BFED-D474-4B86-A329-663082BB8FD2}" presName="tile1" presStyleLbl="node1" presStyleIdx="0" presStyleCnt="4"/>
      <dgm:spPr/>
    </dgm:pt>
    <dgm:pt modelId="{C7FF68E2-D262-46C1-99C0-5BB3EB70A3E0}" type="pres">
      <dgm:prSet presAssocID="{CD47BFED-D474-4B86-A329-663082BB8FD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E4564BA-7190-433F-99F9-3002B2CB9768}" type="pres">
      <dgm:prSet presAssocID="{CD47BFED-D474-4B86-A329-663082BB8FD2}" presName="tile2" presStyleLbl="node1" presStyleIdx="1" presStyleCnt="4"/>
      <dgm:spPr/>
    </dgm:pt>
    <dgm:pt modelId="{7D86CAA2-5EDF-4432-AC47-5FCDD1E6A73A}" type="pres">
      <dgm:prSet presAssocID="{CD47BFED-D474-4B86-A329-663082BB8FD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1298880-07E8-4E1A-960B-B9331A6EDDE2}" type="pres">
      <dgm:prSet presAssocID="{CD47BFED-D474-4B86-A329-663082BB8FD2}" presName="tile3" presStyleLbl="node1" presStyleIdx="2" presStyleCnt="4"/>
      <dgm:spPr/>
    </dgm:pt>
    <dgm:pt modelId="{68E4FD1A-C8A4-4D3F-ACA9-D9051944C4A0}" type="pres">
      <dgm:prSet presAssocID="{CD47BFED-D474-4B86-A329-663082BB8FD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C989D6F-7C45-4033-878E-67F5B66C1F12}" type="pres">
      <dgm:prSet presAssocID="{CD47BFED-D474-4B86-A329-663082BB8FD2}" presName="tile4" presStyleLbl="node1" presStyleIdx="3" presStyleCnt="4"/>
      <dgm:spPr/>
    </dgm:pt>
    <dgm:pt modelId="{66415776-4850-4BF1-A545-406FEF971CE3}" type="pres">
      <dgm:prSet presAssocID="{CD47BFED-D474-4B86-A329-663082BB8FD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3E681817-C99E-44E0-98CA-8D3CE0B04D7A}" type="pres">
      <dgm:prSet presAssocID="{CD47BFED-D474-4B86-A329-663082BB8FD2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4672342C-9032-4CB2-8E13-CEEB53A1E259}" type="presOf" srcId="{B6019E7C-2BE6-4C9A-9772-A180D1D9B754}" destId="{7D86CAA2-5EDF-4432-AC47-5FCDD1E6A73A}" srcOrd="1" destOrd="0" presId="urn:microsoft.com/office/officeart/2005/8/layout/matrix1"/>
    <dgm:cxn modelId="{EDBA2D2D-91E4-4431-8FE1-8559A0F6FC10}" type="presOf" srcId="{CD47BFED-D474-4B86-A329-663082BB8FD2}" destId="{50DBE83B-3A1B-493E-861B-43C2BDBC6D12}" srcOrd="0" destOrd="0" presId="urn:microsoft.com/office/officeart/2005/8/layout/matrix1"/>
    <dgm:cxn modelId="{DD65402E-17E7-46C9-AD64-F5195BB30661}" srcId="{E5599B82-15F7-4546-86D5-FFB80D8BD209}" destId="{6EE5D9C2-488E-4CBF-8269-164D0755AD89}" srcOrd="3" destOrd="0" parTransId="{D86EB075-8D57-4DDA-936E-40429E113F52}" sibTransId="{84CD60E4-2AFC-4EF1-8DC7-3536885EB34B}"/>
    <dgm:cxn modelId="{5AE02541-365F-4932-811E-510F4B85405D}" srcId="{CD47BFED-D474-4B86-A329-663082BB8FD2}" destId="{E5599B82-15F7-4546-86D5-FFB80D8BD209}" srcOrd="0" destOrd="0" parTransId="{F451DD68-D965-4641-A098-17CCD84B80C0}" sibTransId="{503B03B4-8EC4-4AB5-8345-E455B145C27B}"/>
    <dgm:cxn modelId="{ED7F1D63-AF71-40FA-A67C-65D84BF309FF}" srcId="{E5599B82-15F7-4546-86D5-FFB80D8BD209}" destId="{9D640AAF-824B-40BD-ACBE-D87A7C416AD3}" srcOrd="2" destOrd="0" parTransId="{F3FE24B6-8259-4678-966A-168CEE0F95A8}" sibTransId="{3944F838-BB5B-4809-8277-8F15D8C9C2E7}"/>
    <dgm:cxn modelId="{7AD5D745-09FC-4220-BC48-20CA6ACF3656}" srcId="{E5599B82-15F7-4546-86D5-FFB80D8BD209}" destId="{B6019E7C-2BE6-4C9A-9772-A180D1D9B754}" srcOrd="1" destOrd="0" parTransId="{CF7F003D-3A60-408E-854B-29A142F6C505}" sibTransId="{6B390325-14CA-412B-AEAB-0B082DBC8674}"/>
    <dgm:cxn modelId="{06BA8973-BD46-49A3-B682-FB02988FB202}" type="presOf" srcId="{E5599B82-15F7-4546-86D5-FFB80D8BD209}" destId="{3E681817-C99E-44E0-98CA-8D3CE0B04D7A}" srcOrd="0" destOrd="0" presId="urn:microsoft.com/office/officeart/2005/8/layout/matrix1"/>
    <dgm:cxn modelId="{1CE3B375-CE50-4103-BC2D-D562E3CD1F0D}" type="presOf" srcId="{9D640AAF-824B-40BD-ACBE-D87A7C416AD3}" destId="{68E4FD1A-C8A4-4D3F-ACA9-D9051944C4A0}" srcOrd="1" destOrd="0" presId="urn:microsoft.com/office/officeart/2005/8/layout/matrix1"/>
    <dgm:cxn modelId="{27790B78-AF4C-4C66-9C91-405F7E95437E}" srcId="{E5599B82-15F7-4546-86D5-FFB80D8BD209}" destId="{9FCFB0D8-BAB1-42E9-8521-ED6EC878B9AD}" srcOrd="0" destOrd="0" parTransId="{E4284612-03E4-4371-9CA7-EFF1D9D4A543}" sibTransId="{6F821E73-C439-46D4-BC7C-913361465563}"/>
    <dgm:cxn modelId="{84921599-11D2-4604-A461-6E607864AA40}" type="presOf" srcId="{9FCFB0D8-BAB1-42E9-8521-ED6EC878B9AD}" destId="{CD65D5BB-1401-4725-B046-A5ACDA3B6F97}" srcOrd="0" destOrd="0" presId="urn:microsoft.com/office/officeart/2005/8/layout/matrix1"/>
    <dgm:cxn modelId="{CCC68EA4-59DA-4BC8-8A5A-E5CFD55F5200}" type="presOf" srcId="{9FCFB0D8-BAB1-42E9-8521-ED6EC878B9AD}" destId="{C7FF68E2-D262-46C1-99C0-5BB3EB70A3E0}" srcOrd="1" destOrd="0" presId="urn:microsoft.com/office/officeart/2005/8/layout/matrix1"/>
    <dgm:cxn modelId="{DD6C9EA7-7983-4B24-8C70-545C9731AA2A}" type="presOf" srcId="{6EE5D9C2-488E-4CBF-8269-164D0755AD89}" destId="{66415776-4850-4BF1-A545-406FEF971CE3}" srcOrd="1" destOrd="0" presId="urn:microsoft.com/office/officeart/2005/8/layout/matrix1"/>
    <dgm:cxn modelId="{009E46E3-C559-4746-A6D8-F48CC9405BE6}" type="presOf" srcId="{6EE5D9C2-488E-4CBF-8269-164D0755AD89}" destId="{4C989D6F-7C45-4033-878E-67F5B66C1F12}" srcOrd="0" destOrd="0" presId="urn:microsoft.com/office/officeart/2005/8/layout/matrix1"/>
    <dgm:cxn modelId="{24B580EF-2678-4EB0-AA2D-03699F97F05D}" type="presOf" srcId="{9D640AAF-824B-40BD-ACBE-D87A7C416AD3}" destId="{C1298880-07E8-4E1A-960B-B9331A6EDDE2}" srcOrd="0" destOrd="0" presId="urn:microsoft.com/office/officeart/2005/8/layout/matrix1"/>
    <dgm:cxn modelId="{015EBAF6-1403-4D28-94DD-DE572D02C9E4}" type="presOf" srcId="{B6019E7C-2BE6-4C9A-9772-A180D1D9B754}" destId="{6E4564BA-7190-433F-99F9-3002B2CB9768}" srcOrd="0" destOrd="0" presId="urn:microsoft.com/office/officeart/2005/8/layout/matrix1"/>
    <dgm:cxn modelId="{0CE81D60-8C66-47F0-84BD-2BBE5CB33B7D}" type="presParOf" srcId="{50DBE83B-3A1B-493E-861B-43C2BDBC6D12}" destId="{A5683065-39F8-4FF6-9431-579AD708EBEF}" srcOrd="0" destOrd="0" presId="urn:microsoft.com/office/officeart/2005/8/layout/matrix1"/>
    <dgm:cxn modelId="{FA3BE508-4637-45E9-8800-E2D558087F74}" type="presParOf" srcId="{A5683065-39F8-4FF6-9431-579AD708EBEF}" destId="{CD65D5BB-1401-4725-B046-A5ACDA3B6F97}" srcOrd="0" destOrd="0" presId="urn:microsoft.com/office/officeart/2005/8/layout/matrix1"/>
    <dgm:cxn modelId="{2AE30913-51C8-4347-B993-C6047270943A}" type="presParOf" srcId="{A5683065-39F8-4FF6-9431-579AD708EBEF}" destId="{C7FF68E2-D262-46C1-99C0-5BB3EB70A3E0}" srcOrd="1" destOrd="0" presId="urn:microsoft.com/office/officeart/2005/8/layout/matrix1"/>
    <dgm:cxn modelId="{7A9A8AAF-E698-46BE-A074-ECDA66559629}" type="presParOf" srcId="{A5683065-39F8-4FF6-9431-579AD708EBEF}" destId="{6E4564BA-7190-433F-99F9-3002B2CB9768}" srcOrd="2" destOrd="0" presId="urn:microsoft.com/office/officeart/2005/8/layout/matrix1"/>
    <dgm:cxn modelId="{3209F84E-BC22-43C2-9F21-E49A9B5C9196}" type="presParOf" srcId="{A5683065-39F8-4FF6-9431-579AD708EBEF}" destId="{7D86CAA2-5EDF-4432-AC47-5FCDD1E6A73A}" srcOrd="3" destOrd="0" presId="urn:microsoft.com/office/officeart/2005/8/layout/matrix1"/>
    <dgm:cxn modelId="{A124FF80-3FAD-44A5-AA9B-7F7BE5E588D4}" type="presParOf" srcId="{A5683065-39F8-4FF6-9431-579AD708EBEF}" destId="{C1298880-07E8-4E1A-960B-B9331A6EDDE2}" srcOrd="4" destOrd="0" presId="urn:microsoft.com/office/officeart/2005/8/layout/matrix1"/>
    <dgm:cxn modelId="{5187A7CE-389C-4FF6-B9F3-8B6BE296A900}" type="presParOf" srcId="{A5683065-39F8-4FF6-9431-579AD708EBEF}" destId="{68E4FD1A-C8A4-4D3F-ACA9-D9051944C4A0}" srcOrd="5" destOrd="0" presId="urn:microsoft.com/office/officeart/2005/8/layout/matrix1"/>
    <dgm:cxn modelId="{4230392A-E202-418E-9A5A-6DACF299138E}" type="presParOf" srcId="{A5683065-39F8-4FF6-9431-579AD708EBEF}" destId="{4C989D6F-7C45-4033-878E-67F5B66C1F12}" srcOrd="6" destOrd="0" presId="urn:microsoft.com/office/officeart/2005/8/layout/matrix1"/>
    <dgm:cxn modelId="{6F162C1D-9EC7-44D7-A6E9-A5C310BCB609}" type="presParOf" srcId="{A5683065-39F8-4FF6-9431-579AD708EBEF}" destId="{66415776-4850-4BF1-A545-406FEF971CE3}" srcOrd="7" destOrd="0" presId="urn:microsoft.com/office/officeart/2005/8/layout/matrix1"/>
    <dgm:cxn modelId="{F26722AE-F80D-42CA-B91B-057D744FB8D1}" type="presParOf" srcId="{50DBE83B-3A1B-493E-861B-43C2BDBC6D12}" destId="{3E681817-C99E-44E0-98CA-8D3CE0B04D7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8425EE-26CB-4B54-8D55-42D484FC23CD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AAD094C-02BD-4AE9-9772-A548A7099D02}">
      <dgm:prSet/>
      <dgm:spPr/>
      <dgm:t>
        <a:bodyPr/>
        <a:lstStyle/>
        <a:p>
          <a:r>
            <a:rPr lang="en-US"/>
            <a:t>Shows each coupon distributed and whether it has been redeemed </a:t>
          </a:r>
        </a:p>
      </dgm:t>
    </dgm:pt>
    <dgm:pt modelId="{56EC7397-BB6A-4D20-A4D8-06075C6B9A04}" type="parTrans" cxnId="{F844DF83-6B1D-4239-AF04-9C2BE497766F}">
      <dgm:prSet/>
      <dgm:spPr/>
      <dgm:t>
        <a:bodyPr/>
        <a:lstStyle/>
        <a:p>
          <a:endParaRPr lang="en-US"/>
        </a:p>
      </dgm:t>
    </dgm:pt>
    <dgm:pt modelId="{C63B9BC5-C94D-4E2F-80BE-171D731040AF}" type="sibTrans" cxnId="{F844DF83-6B1D-4239-AF04-9C2BE497766F}">
      <dgm:prSet/>
      <dgm:spPr/>
      <dgm:t>
        <a:bodyPr/>
        <a:lstStyle/>
        <a:p>
          <a:endParaRPr lang="en-US"/>
        </a:p>
      </dgm:t>
    </dgm:pt>
    <dgm:pt modelId="{71E6C9EB-C52E-41AF-B204-61358860663F}">
      <dgm:prSet/>
      <dgm:spPr/>
      <dgm:t>
        <a:bodyPr/>
        <a:lstStyle/>
        <a:p>
          <a:r>
            <a:rPr lang="en-US"/>
            <a:t>Shows eligibility status at a glance, and colored dots indicate each component of data collection the person has participated in</a:t>
          </a:r>
        </a:p>
      </dgm:t>
    </dgm:pt>
    <dgm:pt modelId="{56ACA0E7-80F4-4FA5-B4BA-90BAB1B6128D}" type="parTrans" cxnId="{B6638044-E2D9-40E4-B2D4-E5277F045CC5}">
      <dgm:prSet/>
      <dgm:spPr/>
      <dgm:t>
        <a:bodyPr/>
        <a:lstStyle/>
        <a:p>
          <a:endParaRPr lang="en-US"/>
        </a:p>
      </dgm:t>
    </dgm:pt>
    <dgm:pt modelId="{61CD4469-AA62-482F-B72E-93E81A133FAC}" type="sibTrans" cxnId="{B6638044-E2D9-40E4-B2D4-E5277F045CC5}">
      <dgm:prSet/>
      <dgm:spPr/>
      <dgm:t>
        <a:bodyPr/>
        <a:lstStyle/>
        <a:p>
          <a:endParaRPr lang="en-US"/>
        </a:p>
      </dgm:t>
    </dgm:pt>
    <dgm:pt modelId="{12B1A7C2-A906-4D33-8A7B-8194C309A636}">
      <dgm:prSet/>
      <dgm:spPr/>
      <dgm:t>
        <a:bodyPr/>
        <a:lstStyle/>
        <a:p>
          <a:r>
            <a:rPr lang="en-US"/>
            <a:t>Follows the flow of data collection, starting with enrollment, eligibility and consent </a:t>
          </a:r>
        </a:p>
      </dgm:t>
    </dgm:pt>
    <dgm:pt modelId="{A341CCE8-B0BD-492B-8515-EADBBB7183A3}" type="parTrans" cxnId="{1541E7DA-59BD-4EC8-9602-79CDD5B33A77}">
      <dgm:prSet/>
      <dgm:spPr/>
      <dgm:t>
        <a:bodyPr/>
        <a:lstStyle/>
        <a:p>
          <a:endParaRPr lang="en-US"/>
        </a:p>
      </dgm:t>
    </dgm:pt>
    <dgm:pt modelId="{AFD0F9D6-E771-4212-9E24-D4BA42FB37EA}" type="sibTrans" cxnId="{1541E7DA-59BD-4EC8-9602-79CDD5B33A77}">
      <dgm:prSet/>
      <dgm:spPr/>
      <dgm:t>
        <a:bodyPr/>
        <a:lstStyle/>
        <a:p>
          <a:endParaRPr lang="en-US"/>
        </a:p>
      </dgm:t>
    </dgm:pt>
    <dgm:pt modelId="{8C6507CE-3381-4CF6-9E55-654645364CF6}">
      <dgm:prSet/>
      <dgm:spPr/>
      <dgm:t>
        <a:bodyPr/>
        <a:lstStyle/>
        <a:p>
          <a:r>
            <a:rPr lang="en-US"/>
            <a:t>Includes the baseline visit and up to 4 follow-up visits </a:t>
          </a:r>
        </a:p>
      </dgm:t>
    </dgm:pt>
    <dgm:pt modelId="{DF980BE9-19C4-4F58-BB36-F7A66833CB49}" type="parTrans" cxnId="{C5E7F9E0-4553-4093-82B4-9F8A55B3C1C0}">
      <dgm:prSet/>
      <dgm:spPr/>
      <dgm:t>
        <a:bodyPr/>
        <a:lstStyle/>
        <a:p>
          <a:endParaRPr lang="en-US"/>
        </a:p>
      </dgm:t>
    </dgm:pt>
    <dgm:pt modelId="{2A3F32A2-8EFA-4AA4-9DE2-6E2F19680842}" type="sibTrans" cxnId="{C5E7F9E0-4553-4093-82B4-9F8A55B3C1C0}">
      <dgm:prSet/>
      <dgm:spPr/>
      <dgm:t>
        <a:bodyPr/>
        <a:lstStyle/>
        <a:p>
          <a:endParaRPr lang="en-US"/>
        </a:p>
      </dgm:t>
    </dgm:pt>
    <dgm:pt modelId="{49AA04F9-77D8-4819-ADBB-4A784D810EED}" type="pres">
      <dgm:prSet presAssocID="{F28425EE-26CB-4B54-8D55-42D484FC23CD}" presName="vert0" presStyleCnt="0">
        <dgm:presLayoutVars>
          <dgm:dir/>
          <dgm:animOne val="branch"/>
          <dgm:animLvl val="lvl"/>
        </dgm:presLayoutVars>
      </dgm:prSet>
      <dgm:spPr/>
    </dgm:pt>
    <dgm:pt modelId="{3DE7006A-FA3E-4815-A96C-E868F34D2602}" type="pres">
      <dgm:prSet presAssocID="{5AAD094C-02BD-4AE9-9772-A548A7099D02}" presName="thickLine" presStyleLbl="alignNode1" presStyleIdx="0" presStyleCnt="4"/>
      <dgm:spPr/>
    </dgm:pt>
    <dgm:pt modelId="{3EDA2BFD-89A7-4D3B-87AD-72F741E95DCC}" type="pres">
      <dgm:prSet presAssocID="{5AAD094C-02BD-4AE9-9772-A548A7099D02}" presName="horz1" presStyleCnt="0"/>
      <dgm:spPr/>
    </dgm:pt>
    <dgm:pt modelId="{215F81AF-B13F-40A2-97BD-7C980F078B29}" type="pres">
      <dgm:prSet presAssocID="{5AAD094C-02BD-4AE9-9772-A548A7099D02}" presName="tx1" presStyleLbl="revTx" presStyleIdx="0" presStyleCnt="4"/>
      <dgm:spPr/>
    </dgm:pt>
    <dgm:pt modelId="{48495438-BFF9-4AA5-90A2-E9C263F05D5B}" type="pres">
      <dgm:prSet presAssocID="{5AAD094C-02BD-4AE9-9772-A548A7099D02}" presName="vert1" presStyleCnt="0"/>
      <dgm:spPr/>
    </dgm:pt>
    <dgm:pt modelId="{1044F637-6AB0-4BE2-AD55-E55EDC2181B6}" type="pres">
      <dgm:prSet presAssocID="{71E6C9EB-C52E-41AF-B204-61358860663F}" presName="thickLine" presStyleLbl="alignNode1" presStyleIdx="1" presStyleCnt="4"/>
      <dgm:spPr/>
    </dgm:pt>
    <dgm:pt modelId="{6F6A9DA2-61FD-4C98-AC08-C948624EE81F}" type="pres">
      <dgm:prSet presAssocID="{71E6C9EB-C52E-41AF-B204-61358860663F}" presName="horz1" presStyleCnt="0"/>
      <dgm:spPr/>
    </dgm:pt>
    <dgm:pt modelId="{2CDDE459-F7AD-4ED1-9EFD-FFAD7A6DC394}" type="pres">
      <dgm:prSet presAssocID="{71E6C9EB-C52E-41AF-B204-61358860663F}" presName="tx1" presStyleLbl="revTx" presStyleIdx="1" presStyleCnt="4"/>
      <dgm:spPr/>
    </dgm:pt>
    <dgm:pt modelId="{68A71D1C-9314-4009-9A31-42A29FDCE1A0}" type="pres">
      <dgm:prSet presAssocID="{71E6C9EB-C52E-41AF-B204-61358860663F}" presName="vert1" presStyleCnt="0"/>
      <dgm:spPr/>
    </dgm:pt>
    <dgm:pt modelId="{DDC37F5C-67EA-4B83-863E-C724267EFE5D}" type="pres">
      <dgm:prSet presAssocID="{12B1A7C2-A906-4D33-8A7B-8194C309A636}" presName="thickLine" presStyleLbl="alignNode1" presStyleIdx="2" presStyleCnt="4"/>
      <dgm:spPr/>
    </dgm:pt>
    <dgm:pt modelId="{D8747E01-0D9E-42A0-9BB4-5117003D410F}" type="pres">
      <dgm:prSet presAssocID="{12B1A7C2-A906-4D33-8A7B-8194C309A636}" presName="horz1" presStyleCnt="0"/>
      <dgm:spPr/>
    </dgm:pt>
    <dgm:pt modelId="{AB690F11-81AA-43F7-B616-0E434134C350}" type="pres">
      <dgm:prSet presAssocID="{12B1A7C2-A906-4D33-8A7B-8194C309A636}" presName="tx1" presStyleLbl="revTx" presStyleIdx="2" presStyleCnt="4"/>
      <dgm:spPr/>
    </dgm:pt>
    <dgm:pt modelId="{B0767774-9DCA-41FE-A2B4-8CB802B50C03}" type="pres">
      <dgm:prSet presAssocID="{12B1A7C2-A906-4D33-8A7B-8194C309A636}" presName="vert1" presStyleCnt="0"/>
      <dgm:spPr/>
    </dgm:pt>
    <dgm:pt modelId="{5F6139E1-36CC-4565-A30F-1677A42C6C4D}" type="pres">
      <dgm:prSet presAssocID="{8C6507CE-3381-4CF6-9E55-654645364CF6}" presName="thickLine" presStyleLbl="alignNode1" presStyleIdx="3" presStyleCnt="4"/>
      <dgm:spPr/>
    </dgm:pt>
    <dgm:pt modelId="{9E849C37-5114-4260-878E-5F37DFD616CF}" type="pres">
      <dgm:prSet presAssocID="{8C6507CE-3381-4CF6-9E55-654645364CF6}" presName="horz1" presStyleCnt="0"/>
      <dgm:spPr/>
    </dgm:pt>
    <dgm:pt modelId="{7E91E57F-3850-461D-B965-1009A863183A}" type="pres">
      <dgm:prSet presAssocID="{8C6507CE-3381-4CF6-9E55-654645364CF6}" presName="tx1" presStyleLbl="revTx" presStyleIdx="3" presStyleCnt="4"/>
      <dgm:spPr/>
    </dgm:pt>
    <dgm:pt modelId="{8E51CED7-63CF-4307-AB1C-65CEC8309A6C}" type="pres">
      <dgm:prSet presAssocID="{8C6507CE-3381-4CF6-9E55-654645364CF6}" presName="vert1" presStyleCnt="0"/>
      <dgm:spPr/>
    </dgm:pt>
  </dgm:ptLst>
  <dgm:cxnLst>
    <dgm:cxn modelId="{27088602-4007-4EF2-B163-6BFB41CA9C10}" type="presOf" srcId="{8C6507CE-3381-4CF6-9E55-654645364CF6}" destId="{7E91E57F-3850-461D-B965-1009A863183A}" srcOrd="0" destOrd="0" presId="urn:microsoft.com/office/officeart/2008/layout/LinedList"/>
    <dgm:cxn modelId="{8292461A-78CD-4857-8764-D5E6534385A9}" type="presOf" srcId="{12B1A7C2-A906-4D33-8A7B-8194C309A636}" destId="{AB690F11-81AA-43F7-B616-0E434134C350}" srcOrd="0" destOrd="0" presId="urn:microsoft.com/office/officeart/2008/layout/LinedList"/>
    <dgm:cxn modelId="{B6638044-E2D9-40E4-B2D4-E5277F045CC5}" srcId="{F28425EE-26CB-4B54-8D55-42D484FC23CD}" destId="{71E6C9EB-C52E-41AF-B204-61358860663F}" srcOrd="1" destOrd="0" parTransId="{56ACA0E7-80F4-4FA5-B4BA-90BAB1B6128D}" sibTransId="{61CD4469-AA62-482F-B72E-93E81A133FAC}"/>
    <dgm:cxn modelId="{F844DF83-6B1D-4239-AF04-9C2BE497766F}" srcId="{F28425EE-26CB-4B54-8D55-42D484FC23CD}" destId="{5AAD094C-02BD-4AE9-9772-A548A7099D02}" srcOrd="0" destOrd="0" parTransId="{56EC7397-BB6A-4D20-A4D8-06075C6B9A04}" sibTransId="{C63B9BC5-C94D-4E2F-80BE-171D731040AF}"/>
    <dgm:cxn modelId="{38F4D788-CA20-4737-B132-258BB540E465}" type="presOf" srcId="{71E6C9EB-C52E-41AF-B204-61358860663F}" destId="{2CDDE459-F7AD-4ED1-9EFD-FFAD7A6DC394}" srcOrd="0" destOrd="0" presId="urn:microsoft.com/office/officeart/2008/layout/LinedList"/>
    <dgm:cxn modelId="{7DE63AD3-BBD9-471C-A3B8-FFED32AE628A}" type="presOf" srcId="{F28425EE-26CB-4B54-8D55-42D484FC23CD}" destId="{49AA04F9-77D8-4819-ADBB-4A784D810EED}" srcOrd="0" destOrd="0" presId="urn:microsoft.com/office/officeart/2008/layout/LinedList"/>
    <dgm:cxn modelId="{1541E7DA-59BD-4EC8-9602-79CDD5B33A77}" srcId="{F28425EE-26CB-4B54-8D55-42D484FC23CD}" destId="{12B1A7C2-A906-4D33-8A7B-8194C309A636}" srcOrd="2" destOrd="0" parTransId="{A341CCE8-B0BD-492B-8515-EADBBB7183A3}" sibTransId="{AFD0F9D6-E771-4212-9E24-D4BA42FB37EA}"/>
    <dgm:cxn modelId="{C5E7F9E0-4553-4093-82B4-9F8A55B3C1C0}" srcId="{F28425EE-26CB-4B54-8D55-42D484FC23CD}" destId="{8C6507CE-3381-4CF6-9E55-654645364CF6}" srcOrd="3" destOrd="0" parTransId="{DF980BE9-19C4-4F58-BB36-F7A66833CB49}" sibTransId="{2A3F32A2-8EFA-4AA4-9DE2-6E2F19680842}"/>
    <dgm:cxn modelId="{36E158F9-5B00-4442-AF84-50B54E89DAD7}" type="presOf" srcId="{5AAD094C-02BD-4AE9-9772-A548A7099D02}" destId="{215F81AF-B13F-40A2-97BD-7C980F078B29}" srcOrd="0" destOrd="0" presId="urn:microsoft.com/office/officeart/2008/layout/LinedList"/>
    <dgm:cxn modelId="{920381CB-C00A-4FF2-A80F-BE7C1BB10F73}" type="presParOf" srcId="{49AA04F9-77D8-4819-ADBB-4A784D810EED}" destId="{3DE7006A-FA3E-4815-A96C-E868F34D2602}" srcOrd="0" destOrd="0" presId="urn:microsoft.com/office/officeart/2008/layout/LinedList"/>
    <dgm:cxn modelId="{33FEF8D8-9C57-49C9-AC00-7C8CEAA35F5E}" type="presParOf" srcId="{49AA04F9-77D8-4819-ADBB-4A784D810EED}" destId="{3EDA2BFD-89A7-4D3B-87AD-72F741E95DCC}" srcOrd="1" destOrd="0" presId="urn:microsoft.com/office/officeart/2008/layout/LinedList"/>
    <dgm:cxn modelId="{563B969C-5F9B-4534-8B78-E487249CA898}" type="presParOf" srcId="{3EDA2BFD-89A7-4D3B-87AD-72F741E95DCC}" destId="{215F81AF-B13F-40A2-97BD-7C980F078B29}" srcOrd="0" destOrd="0" presId="urn:microsoft.com/office/officeart/2008/layout/LinedList"/>
    <dgm:cxn modelId="{A984DDE1-6F44-428F-B087-EA066EF828F1}" type="presParOf" srcId="{3EDA2BFD-89A7-4D3B-87AD-72F741E95DCC}" destId="{48495438-BFF9-4AA5-90A2-E9C263F05D5B}" srcOrd="1" destOrd="0" presId="urn:microsoft.com/office/officeart/2008/layout/LinedList"/>
    <dgm:cxn modelId="{6E0A9B67-7EDD-4A5C-AEDE-A018DC9E2EDB}" type="presParOf" srcId="{49AA04F9-77D8-4819-ADBB-4A784D810EED}" destId="{1044F637-6AB0-4BE2-AD55-E55EDC2181B6}" srcOrd="2" destOrd="0" presId="urn:microsoft.com/office/officeart/2008/layout/LinedList"/>
    <dgm:cxn modelId="{7F9B0DCB-6586-4E1E-8D37-860CA5DA5EE6}" type="presParOf" srcId="{49AA04F9-77D8-4819-ADBB-4A784D810EED}" destId="{6F6A9DA2-61FD-4C98-AC08-C948624EE81F}" srcOrd="3" destOrd="0" presId="urn:microsoft.com/office/officeart/2008/layout/LinedList"/>
    <dgm:cxn modelId="{AF43EF43-BFE0-4FC5-AE3E-967B78D46494}" type="presParOf" srcId="{6F6A9DA2-61FD-4C98-AC08-C948624EE81F}" destId="{2CDDE459-F7AD-4ED1-9EFD-FFAD7A6DC394}" srcOrd="0" destOrd="0" presId="urn:microsoft.com/office/officeart/2008/layout/LinedList"/>
    <dgm:cxn modelId="{4402F08D-3A8C-40AC-B789-E4132AAF084C}" type="presParOf" srcId="{6F6A9DA2-61FD-4C98-AC08-C948624EE81F}" destId="{68A71D1C-9314-4009-9A31-42A29FDCE1A0}" srcOrd="1" destOrd="0" presId="urn:microsoft.com/office/officeart/2008/layout/LinedList"/>
    <dgm:cxn modelId="{6466E049-D658-4926-BB7F-74C4BE395B99}" type="presParOf" srcId="{49AA04F9-77D8-4819-ADBB-4A784D810EED}" destId="{DDC37F5C-67EA-4B83-863E-C724267EFE5D}" srcOrd="4" destOrd="0" presId="urn:microsoft.com/office/officeart/2008/layout/LinedList"/>
    <dgm:cxn modelId="{820ABD5E-0B5A-483A-99B3-49A61AC6753F}" type="presParOf" srcId="{49AA04F9-77D8-4819-ADBB-4A784D810EED}" destId="{D8747E01-0D9E-42A0-9BB4-5117003D410F}" srcOrd="5" destOrd="0" presId="urn:microsoft.com/office/officeart/2008/layout/LinedList"/>
    <dgm:cxn modelId="{3F728200-E0B8-4401-A860-0D81F9895109}" type="presParOf" srcId="{D8747E01-0D9E-42A0-9BB4-5117003D410F}" destId="{AB690F11-81AA-43F7-B616-0E434134C350}" srcOrd="0" destOrd="0" presId="urn:microsoft.com/office/officeart/2008/layout/LinedList"/>
    <dgm:cxn modelId="{DB5E7754-285C-4796-9ECE-C204557F8615}" type="presParOf" srcId="{D8747E01-0D9E-42A0-9BB4-5117003D410F}" destId="{B0767774-9DCA-41FE-A2B4-8CB802B50C03}" srcOrd="1" destOrd="0" presId="urn:microsoft.com/office/officeart/2008/layout/LinedList"/>
    <dgm:cxn modelId="{10D7DA98-4378-4DE4-9695-0C17B51BB923}" type="presParOf" srcId="{49AA04F9-77D8-4819-ADBB-4A784D810EED}" destId="{5F6139E1-36CC-4565-A30F-1677A42C6C4D}" srcOrd="6" destOrd="0" presId="urn:microsoft.com/office/officeart/2008/layout/LinedList"/>
    <dgm:cxn modelId="{76E39341-06D5-4625-9C74-3E4CF47AA8FA}" type="presParOf" srcId="{49AA04F9-77D8-4819-ADBB-4A784D810EED}" destId="{9E849C37-5114-4260-878E-5F37DFD616CF}" srcOrd="7" destOrd="0" presId="urn:microsoft.com/office/officeart/2008/layout/LinedList"/>
    <dgm:cxn modelId="{72680F80-A59B-4802-BCC2-916685ACA695}" type="presParOf" srcId="{9E849C37-5114-4260-878E-5F37DFD616CF}" destId="{7E91E57F-3850-461D-B965-1009A863183A}" srcOrd="0" destOrd="0" presId="urn:microsoft.com/office/officeart/2008/layout/LinedList"/>
    <dgm:cxn modelId="{D6806B6A-6AAE-4EFB-A6AA-C103D8FEC895}" type="presParOf" srcId="{9E849C37-5114-4260-878E-5F37DFD616CF}" destId="{8E51CED7-63CF-4307-AB1C-65CEC8309A6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F09E0E-B031-4874-BD5A-CBA199800B8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613E92C-1A4B-4546-9B06-1F5B57E22B0B}">
      <dgm:prSet/>
      <dgm:spPr/>
      <dgm:t>
        <a:bodyPr/>
        <a:lstStyle/>
        <a:p>
          <a:r>
            <a:rPr lang="en-US"/>
            <a:t>Coupon distribution and redemption </a:t>
          </a:r>
        </a:p>
      </dgm:t>
    </dgm:pt>
    <dgm:pt modelId="{B66CF650-0A60-42E3-9340-DE7A94C2A4A1}" type="parTrans" cxnId="{38768015-C687-4EA4-8A49-3367F797D1E6}">
      <dgm:prSet/>
      <dgm:spPr/>
      <dgm:t>
        <a:bodyPr/>
        <a:lstStyle/>
        <a:p>
          <a:endParaRPr lang="en-US"/>
        </a:p>
      </dgm:t>
    </dgm:pt>
    <dgm:pt modelId="{3D09CA6A-A1F3-47EE-AED8-916E34DB92DE}" type="sibTrans" cxnId="{38768015-C687-4EA4-8A49-3367F797D1E6}">
      <dgm:prSet/>
      <dgm:spPr/>
      <dgm:t>
        <a:bodyPr/>
        <a:lstStyle/>
        <a:p>
          <a:endParaRPr lang="en-US"/>
        </a:p>
      </dgm:t>
    </dgm:pt>
    <dgm:pt modelId="{7EB933AB-6BC2-47FF-A7A6-51BE910AA9AD}">
      <dgm:prSet/>
      <dgm:spPr/>
      <dgm:t>
        <a:bodyPr/>
        <a:lstStyle/>
        <a:p>
          <a:r>
            <a:rPr lang="en-US"/>
            <a:t>Incentives owed and payments </a:t>
          </a:r>
        </a:p>
      </dgm:t>
    </dgm:pt>
    <dgm:pt modelId="{13A8F596-FEA9-4DC4-AF36-2D44B59ED687}" type="parTrans" cxnId="{F8E9E5FC-9DC4-4CE0-B439-94E09BC226FB}">
      <dgm:prSet/>
      <dgm:spPr/>
      <dgm:t>
        <a:bodyPr/>
        <a:lstStyle/>
        <a:p>
          <a:endParaRPr lang="en-US"/>
        </a:p>
      </dgm:t>
    </dgm:pt>
    <dgm:pt modelId="{60BBFFD9-F727-441C-876E-6054132BB630}" type="sibTrans" cxnId="{F8E9E5FC-9DC4-4CE0-B439-94E09BC226FB}">
      <dgm:prSet/>
      <dgm:spPr/>
      <dgm:t>
        <a:bodyPr/>
        <a:lstStyle/>
        <a:p>
          <a:endParaRPr lang="en-US"/>
        </a:p>
      </dgm:t>
    </dgm:pt>
    <dgm:pt modelId="{F8B4FD7D-442D-44FA-A29B-8E41799D6383}">
      <dgm:prSet/>
      <dgm:spPr/>
      <dgm:t>
        <a:bodyPr/>
        <a:lstStyle/>
        <a:p>
          <a:r>
            <a:rPr lang="en-US"/>
            <a:t>Study ID Manager </a:t>
          </a:r>
        </a:p>
      </dgm:t>
    </dgm:pt>
    <dgm:pt modelId="{045B6370-BA87-4BC8-9900-CFE43DEA5435}" type="parTrans" cxnId="{F1380BC3-30B8-4004-9A03-8A41183B2649}">
      <dgm:prSet/>
      <dgm:spPr/>
      <dgm:t>
        <a:bodyPr/>
        <a:lstStyle/>
        <a:p>
          <a:endParaRPr lang="en-US"/>
        </a:p>
      </dgm:t>
    </dgm:pt>
    <dgm:pt modelId="{7685464E-94AD-4777-A765-4369E46E8C74}" type="sibTrans" cxnId="{F1380BC3-30B8-4004-9A03-8A41183B2649}">
      <dgm:prSet/>
      <dgm:spPr/>
      <dgm:t>
        <a:bodyPr/>
        <a:lstStyle/>
        <a:p>
          <a:endParaRPr lang="en-US"/>
        </a:p>
      </dgm:t>
    </dgm:pt>
    <dgm:pt modelId="{50BCA75F-9514-40F5-82D2-FC69E34A9F9A}" type="pres">
      <dgm:prSet presAssocID="{C6F09E0E-B031-4874-BD5A-CBA199800B87}" presName="root" presStyleCnt="0">
        <dgm:presLayoutVars>
          <dgm:dir/>
          <dgm:resizeHandles val="exact"/>
        </dgm:presLayoutVars>
      </dgm:prSet>
      <dgm:spPr/>
    </dgm:pt>
    <dgm:pt modelId="{DCCB64B3-C3B3-49B2-AEE0-2A11BC86413E}" type="pres">
      <dgm:prSet presAssocID="{6613E92C-1A4B-4546-9B06-1F5B57E22B0B}" presName="compNode" presStyleCnt="0"/>
      <dgm:spPr/>
    </dgm:pt>
    <dgm:pt modelId="{258F3F11-4B1B-4B87-A397-96AF2BBF30A2}" type="pres">
      <dgm:prSet presAssocID="{6613E92C-1A4B-4546-9B06-1F5B57E22B0B}" presName="bgRect" presStyleLbl="bgShp" presStyleIdx="0" presStyleCnt="3"/>
      <dgm:spPr/>
    </dgm:pt>
    <dgm:pt modelId="{2363BB57-78E2-40DD-A04F-4022B14613FB}" type="pres">
      <dgm:prSet presAssocID="{6613E92C-1A4B-4546-9B06-1F5B57E22B0B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pping cart"/>
        </a:ext>
      </dgm:extLst>
    </dgm:pt>
    <dgm:pt modelId="{44DD5A09-F314-4E77-87C9-0F4A4AD6449A}" type="pres">
      <dgm:prSet presAssocID="{6613E92C-1A4B-4546-9B06-1F5B57E22B0B}" presName="spaceRect" presStyleCnt="0"/>
      <dgm:spPr/>
    </dgm:pt>
    <dgm:pt modelId="{8874B655-CEC3-46FF-881F-27A92CA8B877}" type="pres">
      <dgm:prSet presAssocID="{6613E92C-1A4B-4546-9B06-1F5B57E22B0B}" presName="parTx" presStyleLbl="revTx" presStyleIdx="0" presStyleCnt="3">
        <dgm:presLayoutVars>
          <dgm:chMax val="0"/>
          <dgm:chPref val="0"/>
        </dgm:presLayoutVars>
      </dgm:prSet>
      <dgm:spPr/>
    </dgm:pt>
    <dgm:pt modelId="{858314FB-373A-4089-94F6-BAF3757D6026}" type="pres">
      <dgm:prSet presAssocID="{3D09CA6A-A1F3-47EE-AED8-916E34DB92DE}" presName="sibTrans" presStyleCnt="0"/>
      <dgm:spPr/>
    </dgm:pt>
    <dgm:pt modelId="{DD8BFE2C-0528-4BB3-B2DF-0B6ED931570B}" type="pres">
      <dgm:prSet presAssocID="{7EB933AB-6BC2-47FF-A7A6-51BE910AA9AD}" presName="compNode" presStyleCnt="0"/>
      <dgm:spPr/>
    </dgm:pt>
    <dgm:pt modelId="{57AD8A78-5F9D-4E9C-98E6-313E4217B34C}" type="pres">
      <dgm:prSet presAssocID="{7EB933AB-6BC2-47FF-A7A6-51BE910AA9AD}" presName="bgRect" presStyleLbl="bgShp" presStyleIdx="1" presStyleCnt="3"/>
      <dgm:spPr/>
    </dgm:pt>
    <dgm:pt modelId="{D1A94BFB-48C5-47EC-AF29-7BA8C690B563}" type="pres">
      <dgm:prSet presAssocID="{7EB933AB-6BC2-47FF-A7A6-51BE910AA9AD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6523F271-463B-47C6-813B-09065F4EF267}" type="pres">
      <dgm:prSet presAssocID="{7EB933AB-6BC2-47FF-A7A6-51BE910AA9AD}" presName="spaceRect" presStyleCnt="0"/>
      <dgm:spPr/>
    </dgm:pt>
    <dgm:pt modelId="{8F866763-B5A9-45A6-85D7-96B5D0570682}" type="pres">
      <dgm:prSet presAssocID="{7EB933AB-6BC2-47FF-A7A6-51BE910AA9AD}" presName="parTx" presStyleLbl="revTx" presStyleIdx="1" presStyleCnt="3">
        <dgm:presLayoutVars>
          <dgm:chMax val="0"/>
          <dgm:chPref val="0"/>
        </dgm:presLayoutVars>
      </dgm:prSet>
      <dgm:spPr/>
    </dgm:pt>
    <dgm:pt modelId="{06DD627D-55B2-45C3-8453-12AE16695CC6}" type="pres">
      <dgm:prSet presAssocID="{60BBFFD9-F727-441C-876E-6054132BB630}" presName="sibTrans" presStyleCnt="0"/>
      <dgm:spPr/>
    </dgm:pt>
    <dgm:pt modelId="{201B1061-4D7D-4965-9B92-4583F534514E}" type="pres">
      <dgm:prSet presAssocID="{F8B4FD7D-442D-44FA-A29B-8E41799D6383}" presName="compNode" presStyleCnt="0"/>
      <dgm:spPr/>
    </dgm:pt>
    <dgm:pt modelId="{20783E7C-8E20-41FC-961F-39B89763E6E4}" type="pres">
      <dgm:prSet presAssocID="{F8B4FD7D-442D-44FA-A29B-8E41799D6383}" presName="bgRect" presStyleLbl="bgShp" presStyleIdx="2" presStyleCnt="3"/>
      <dgm:spPr/>
    </dgm:pt>
    <dgm:pt modelId="{40A6E14F-49D7-4B36-B0AC-8D209B9E4BA5}" type="pres">
      <dgm:prSet presAssocID="{F8B4FD7D-442D-44FA-A29B-8E41799D6383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CD58B210-75CB-441E-AB11-1E0A1707E60E}" type="pres">
      <dgm:prSet presAssocID="{F8B4FD7D-442D-44FA-A29B-8E41799D6383}" presName="spaceRect" presStyleCnt="0"/>
      <dgm:spPr/>
    </dgm:pt>
    <dgm:pt modelId="{3EB00CCF-B688-45C2-B155-75AD5DAD8613}" type="pres">
      <dgm:prSet presAssocID="{F8B4FD7D-442D-44FA-A29B-8E41799D638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8768015-C687-4EA4-8A49-3367F797D1E6}" srcId="{C6F09E0E-B031-4874-BD5A-CBA199800B87}" destId="{6613E92C-1A4B-4546-9B06-1F5B57E22B0B}" srcOrd="0" destOrd="0" parTransId="{B66CF650-0A60-42E3-9340-DE7A94C2A4A1}" sibTransId="{3D09CA6A-A1F3-47EE-AED8-916E34DB92DE}"/>
    <dgm:cxn modelId="{2B6B9468-A5E6-4849-85C0-8E563FD91E8E}" type="presOf" srcId="{6613E92C-1A4B-4546-9B06-1F5B57E22B0B}" destId="{8874B655-CEC3-46FF-881F-27A92CA8B877}" srcOrd="0" destOrd="0" presId="urn:microsoft.com/office/officeart/2018/2/layout/IconVerticalSolidList"/>
    <dgm:cxn modelId="{63E9A758-A148-4DAC-92DC-CB25D8961BD4}" type="presOf" srcId="{C6F09E0E-B031-4874-BD5A-CBA199800B87}" destId="{50BCA75F-9514-40F5-82D2-FC69E34A9F9A}" srcOrd="0" destOrd="0" presId="urn:microsoft.com/office/officeart/2018/2/layout/IconVerticalSolidList"/>
    <dgm:cxn modelId="{F1380BC3-30B8-4004-9A03-8A41183B2649}" srcId="{C6F09E0E-B031-4874-BD5A-CBA199800B87}" destId="{F8B4FD7D-442D-44FA-A29B-8E41799D6383}" srcOrd="2" destOrd="0" parTransId="{045B6370-BA87-4BC8-9900-CFE43DEA5435}" sibTransId="{7685464E-94AD-4777-A765-4369E46E8C74}"/>
    <dgm:cxn modelId="{8DAB08F2-FF66-430B-8CDB-C68B58CFD11A}" type="presOf" srcId="{F8B4FD7D-442D-44FA-A29B-8E41799D6383}" destId="{3EB00CCF-B688-45C2-B155-75AD5DAD8613}" srcOrd="0" destOrd="0" presId="urn:microsoft.com/office/officeart/2018/2/layout/IconVerticalSolidList"/>
    <dgm:cxn modelId="{F8E9E5FC-9DC4-4CE0-B439-94E09BC226FB}" srcId="{C6F09E0E-B031-4874-BD5A-CBA199800B87}" destId="{7EB933AB-6BC2-47FF-A7A6-51BE910AA9AD}" srcOrd="1" destOrd="0" parTransId="{13A8F596-FEA9-4DC4-AF36-2D44B59ED687}" sibTransId="{60BBFFD9-F727-441C-876E-6054132BB630}"/>
    <dgm:cxn modelId="{15C803FF-01F6-4229-BD14-CD8DA3A55291}" type="presOf" srcId="{7EB933AB-6BC2-47FF-A7A6-51BE910AA9AD}" destId="{8F866763-B5A9-45A6-85D7-96B5D0570682}" srcOrd="0" destOrd="0" presId="urn:microsoft.com/office/officeart/2018/2/layout/IconVerticalSolidList"/>
    <dgm:cxn modelId="{3DCCC7BC-3374-40DD-A4E5-5A96D9D4735A}" type="presParOf" srcId="{50BCA75F-9514-40F5-82D2-FC69E34A9F9A}" destId="{DCCB64B3-C3B3-49B2-AEE0-2A11BC86413E}" srcOrd="0" destOrd="0" presId="urn:microsoft.com/office/officeart/2018/2/layout/IconVerticalSolidList"/>
    <dgm:cxn modelId="{333DE5D6-4F7E-450D-AEDC-DF07CAC9BC5F}" type="presParOf" srcId="{DCCB64B3-C3B3-49B2-AEE0-2A11BC86413E}" destId="{258F3F11-4B1B-4B87-A397-96AF2BBF30A2}" srcOrd="0" destOrd="0" presId="urn:microsoft.com/office/officeart/2018/2/layout/IconVerticalSolidList"/>
    <dgm:cxn modelId="{3128A1CB-3A9A-42EC-88B7-FBB7E141E650}" type="presParOf" srcId="{DCCB64B3-C3B3-49B2-AEE0-2A11BC86413E}" destId="{2363BB57-78E2-40DD-A04F-4022B14613FB}" srcOrd="1" destOrd="0" presId="urn:microsoft.com/office/officeart/2018/2/layout/IconVerticalSolidList"/>
    <dgm:cxn modelId="{B064B92E-464B-4177-998A-5CCC49FE9617}" type="presParOf" srcId="{DCCB64B3-C3B3-49B2-AEE0-2A11BC86413E}" destId="{44DD5A09-F314-4E77-87C9-0F4A4AD6449A}" srcOrd="2" destOrd="0" presId="urn:microsoft.com/office/officeart/2018/2/layout/IconVerticalSolidList"/>
    <dgm:cxn modelId="{35A5CD38-6F3B-4C03-96AE-34D89B2427C5}" type="presParOf" srcId="{DCCB64B3-C3B3-49B2-AEE0-2A11BC86413E}" destId="{8874B655-CEC3-46FF-881F-27A92CA8B877}" srcOrd="3" destOrd="0" presId="urn:microsoft.com/office/officeart/2018/2/layout/IconVerticalSolidList"/>
    <dgm:cxn modelId="{9EDC4DA4-00B4-44C6-A1A0-DD7FE2F2C98F}" type="presParOf" srcId="{50BCA75F-9514-40F5-82D2-FC69E34A9F9A}" destId="{858314FB-373A-4089-94F6-BAF3757D6026}" srcOrd="1" destOrd="0" presId="urn:microsoft.com/office/officeart/2018/2/layout/IconVerticalSolidList"/>
    <dgm:cxn modelId="{AEE0C54E-BB4F-46A8-B7E3-7A5122905252}" type="presParOf" srcId="{50BCA75F-9514-40F5-82D2-FC69E34A9F9A}" destId="{DD8BFE2C-0528-4BB3-B2DF-0B6ED931570B}" srcOrd="2" destOrd="0" presId="urn:microsoft.com/office/officeart/2018/2/layout/IconVerticalSolidList"/>
    <dgm:cxn modelId="{699EEA86-042D-4279-B98B-A889FFC3FCF1}" type="presParOf" srcId="{DD8BFE2C-0528-4BB3-B2DF-0B6ED931570B}" destId="{57AD8A78-5F9D-4E9C-98E6-313E4217B34C}" srcOrd="0" destOrd="0" presId="urn:microsoft.com/office/officeart/2018/2/layout/IconVerticalSolidList"/>
    <dgm:cxn modelId="{9AEDCA28-4001-4663-8245-9F90C875DB66}" type="presParOf" srcId="{DD8BFE2C-0528-4BB3-B2DF-0B6ED931570B}" destId="{D1A94BFB-48C5-47EC-AF29-7BA8C690B563}" srcOrd="1" destOrd="0" presId="urn:microsoft.com/office/officeart/2018/2/layout/IconVerticalSolidList"/>
    <dgm:cxn modelId="{11E1DF7D-EB06-4977-A08A-3671D99F931B}" type="presParOf" srcId="{DD8BFE2C-0528-4BB3-B2DF-0B6ED931570B}" destId="{6523F271-463B-47C6-813B-09065F4EF267}" srcOrd="2" destOrd="0" presId="urn:microsoft.com/office/officeart/2018/2/layout/IconVerticalSolidList"/>
    <dgm:cxn modelId="{EA324659-546F-4740-9391-47E15633898D}" type="presParOf" srcId="{DD8BFE2C-0528-4BB3-B2DF-0B6ED931570B}" destId="{8F866763-B5A9-45A6-85D7-96B5D0570682}" srcOrd="3" destOrd="0" presId="urn:microsoft.com/office/officeart/2018/2/layout/IconVerticalSolidList"/>
    <dgm:cxn modelId="{B050BC19-6903-4A32-AF4C-B957CCCACCE2}" type="presParOf" srcId="{50BCA75F-9514-40F5-82D2-FC69E34A9F9A}" destId="{06DD627D-55B2-45C3-8453-12AE16695CC6}" srcOrd="3" destOrd="0" presId="urn:microsoft.com/office/officeart/2018/2/layout/IconVerticalSolidList"/>
    <dgm:cxn modelId="{67F2140B-2EB5-4BE2-8664-3202D174F7AD}" type="presParOf" srcId="{50BCA75F-9514-40F5-82D2-FC69E34A9F9A}" destId="{201B1061-4D7D-4965-9B92-4583F534514E}" srcOrd="4" destOrd="0" presId="urn:microsoft.com/office/officeart/2018/2/layout/IconVerticalSolidList"/>
    <dgm:cxn modelId="{4319F7AE-DA93-4036-9F48-850E5A3ABAF4}" type="presParOf" srcId="{201B1061-4D7D-4965-9B92-4583F534514E}" destId="{20783E7C-8E20-41FC-961F-39B89763E6E4}" srcOrd="0" destOrd="0" presId="urn:microsoft.com/office/officeart/2018/2/layout/IconVerticalSolidList"/>
    <dgm:cxn modelId="{9637099D-5B5A-4A30-80F0-8DA90EFE2A95}" type="presParOf" srcId="{201B1061-4D7D-4965-9B92-4583F534514E}" destId="{40A6E14F-49D7-4B36-B0AC-8D209B9E4BA5}" srcOrd="1" destOrd="0" presId="urn:microsoft.com/office/officeart/2018/2/layout/IconVerticalSolidList"/>
    <dgm:cxn modelId="{5DA583F6-AE3C-4E96-88E8-70762EA0DC99}" type="presParOf" srcId="{201B1061-4D7D-4965-9B92-4583F534514E}" destId="{CD58B210-75CB-441E-AB11-1E0A1707E60E}" srcOrd="2" destOrd="0" presId="urn:microsoft.com/office/officeart/2018/2/layout/IconVerticalSolidList"/>
    <dgm:cxn modelId="{A6EE0EB6-4DF6-4090-8FC1-BADB4BFB7A0B}" type="presParOf" srcId="{201B1061-4D7D-4965-9B92-4583F534514E}" destId="{3EB00CCF-B688-45C2-B155-75AD5DAD861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02D55-7033-411F-886C-50F874A26A5E}">
      <dsp:nvSpPr>
        <dsp:cNvPr id="0" name=""/>
        <dsp:cNvSpPr/>
      </dsp:nvSpPr>
      <dsp:spPr>
        <a:xfrm>
          <a:off x="0" y="0"/>
          <a:ext cx="7101840" cy="1208631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428B8F-475E-4446-B592-3C45B619D3EA}">
      <dsp:nvSpPr>
        <dsp:cNvPr id="0" name=""/>
        <dsp:cNvSpPr/>
      </dsp:nvSpPr>
      <dsp:spPr>
        <a:xfrm>
          <a:off x="365611" y="272458"/>
          <a:ext cx="664747" cy="66474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7BA0B-EDF8-48EA-87A9-FE1F4994E91E}">
      <dsp:nvSpPr>
        <dsp:cNvPr id="0" name=""/>
        <dsp:cNvSpPr/>
      </dsp:nvSpPr>
      <dsp:spPr>
        <a:xfrm>
          <a:off x="1395969" y="516"/>
          <a:ext cx="5705870" cy="1208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914" tIns="127914" rIns="127914" bIns="12791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There is a growing crisis of deep, necrotic wounds developing among people who use fentanyl in the US</a:t>
          </a:r>
        </a:p>
      </dsp:txBody>
      <dsp:txXfrm>
        <a:off x="1395969" y="516"/>
        <a:ext cx="5705870" cy="1208631"/>
      </dsp:txXfrm>
    </dsp:sp>
    <dsp:sp modelId="{7BF66F2D-F900-40C8-B9B0-31D7B828E08A}">
      <dsp:nvSpPr>
        <dsp:cNvPr id="0" name=""/>
        <dsp:cNvSpPr/>
      </dsp:nvSpPr>
      <dsp:spPr>
        <a:xfrm>
          <a:off x="0" y="1511306"/>
          <a:ext cx="7101840" cy="1208631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10FDEC-1E42-4237-A5C2-B179F92FC92C}">
      <dsp:nvSpPr>
        <dsp:cNvPr id="0" name=""/>
        <dsp:cNvSpPr/>
      </dsp:nvSpPr>
      <dsp:spPr>
        <a:xfrm>
          <a:off x="365611" y="1783248"/>
          <a:ext cx="664747" cy="66474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1574C4-78E9-4F14-84F7-F8CAAF720EA9}">
      <dsp:nvSpPr>
        <dsp:cNvPr id="0" name=""/>
        <dsp:cNvSpPr/>
      </dsp:nvSpPr>
      <dsp:spPr>
        <a:xfrm>
          <a:off x="1395969" y="1511306"/>
          <a:ext cx="5705870" cy="1208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914" tIns="127914" rIns="127914" bIns="12791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These wounds are a growing cause of morbidity and can cause sepsis, amputations, and even death  </a:t>
          </a:r>
        </a:p>
      </dsp:txBody>
      <dsp:txXfrm>
        <a:off x="1395969" y="1511306"/>
        <a:ext cx="5705870" cy="1208631"/>
      </dsp:txXfrm>
    </dsp:sp>
    <dsp:sp modelId="{DE77EEF8-B357-4C2C-BA83-6BF3F99D43DD}">
      <dsp:nvSpPr>
        <dsp:cNvPr id="0" name=""/>
        <dsp:cNvSpPr/>
      </dsp:nvSpPr>
      <dsp:spPr>
        <a:xfrm>
          <a:off x="0" y="3022096"/>
          <a:ext cx="7101840" cy="1208631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E4550C-352D-4821-B94F-44EB299EE53C}">
      <dsp:nvSpPr>
        <dsp:cNvPr id="0" name=""/>
        <dsp:cNvSpPr/>
      </dsp:nvSpPr>
      <dsp:spPr>
        <a:xfrm>
          <a:off x="365611" y="3294038"/>
          <a:ext cx="664747" cy="66474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E60BF-F747-4539-958B-0BCD622CC62D}">
      <dsp:nvSpPr>
        <dsp:cNvPr id="0" name=""/>
        <dsp:cNvSpPr/>
      </dsp:nvSpPr>
      <dsp:spPr>
        <a:xfrm>
          <a:off x="1395969" y="3022096"/>
          <a:ext cx="5705870" cy="1208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914" tIns="127914" rIns="127914" bIns="12791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Xylazine, an adulterant in fentanyl, is believed to be driving cause of these novel wounds.  </a:t>
          </a:r>
        </a:p>
      </dsp:txBody>
      <dsp:txXfrm>
        <a:off x="1395969" y="3022096"/>
        <a:ext cx="5705870" cy="12086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2AF8D8-6B6B-453E-8100-B3170E615980}">
      <dsp:nvSpPr>
        <dsp:cNvPr id="0" name=""/>
        <dsp:cNvSpPr/>
      </dsp:nvSpPr>
      <dsp:spPr>
        <a:xfrm>
          <a:off x="0" y="3805778"/>
          <a:ext cx="7126224" cy="1249141"/>
        </a:xfrm>
        <a:prstGeom prst="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Seeds are given dual incentives</a:t>
          </a:r>
        </a:p>
      </dsp:txBody>
      <dsp:txXfrm>
        <a:off x="0" y="3805778"/>
        <a:ext cx="7126224" cy="674536"/>
      </dsp:txXfrm>
    </dsp:sp>
    <dsp:sp modelId="{E3ECD5AC-9472-4AD5-B73F-7EF48BE58A5C}">
      <dsp:nvSpPr>
        <dsp:cNvPr id="0" name=""/>
        <dsp:cNvSpPr/>
      </dsp:nvSpPr>
      <dsp:spPr>
        <a:xfrm>
          <a:off x="0" y="4455331"/>
          <a:ext cx="3563112" cy="574604"/>
        </a:xfrm>
        <a:prstGeom prst="rect">
          <a:avLst/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For participating in first study visit </a:t>
          </a:r>
        </a:p>
      </dsp:txBody>
      <dsp:txXfrm>
        <a:off x="0" y="4455331"/>
        <a:ext cx="3563112" cy="574604"/>
      </dsp:txXfrm>
    </dsp:sp>
    <dsp:sp modelId="{9EE43858-13F6-4968-8132-FE70FE337D4C}">
      <dsp:nvSpPr>
        <dsp:cNvPr id="0" name=""/>
        <dsp:cNvSpPr/>
      </dsp:nvSpPr>
      <dsp:spPr>
        <a:xfrm>
          <a:off x="3563112" y="4455331"/>
          <a:ext cx="3563112" cy="574604"/>
        </a:xfrm>
        <a:prstGeom prst="rect">
          <a:avLst/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For each successful recruit</a:t>
          </a:r>
        </a:p>
      </dsp:txBody>
      <dsp:txXfrm>
        <a:off x="3563112" y="4455331"/>
        <a:ext cx="3563112" cy="574604"/>
      </dsp:txXfrm>
    </dsp:sp>
    <dsp:sp modelId="{327BADEF-4FF7-41D8-B534-96680469D664}">
      <dsp:nvSpPr>
        <dsp:cNvPr id="0" name=""/>
        <dsp:cNvSpPr/>
      </dsp:nvSpPr>
      <dsp:spPr>
        <a:xfrm rot="10800000">
          <a:off x="0" y="1903335"/>
          <a:ext cx="7126224" cy="1921179"/>
        </a:xfrm>
        <a:prstGeom prst="upArrowCallout">
          <a:avLst/>
        </a:prstGeom>
        <a:solidFill>
          <a:schemeClr val="accent4">
            <a:shade val="50000"/>
            <a:hueOff val="-71627"/>
            <a:satOff val="3863"/>
            <a:lumOff val="2445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Each seed is given 5 recruitment coupons</a:t>
          </a:r>
        </a:p>
      </dsp:txBody>
      <dsp:txXfrm rot="10800000">
        <a:off x="0" y="1903335"/>
        <a:ext cx="7126224" cy="1248324"/>
      </dsp:txXfrm>
    </dsp:sp>
    <dsp:sp modelId="{F520AE56-2653-4D00-A640-3035B9DA74DA}">
      <dsp:nvSpPr>
        <dsp:cNvPr id="0" name=""/>
        <dsp:cNvSpPr/>
      </dsp:nvSpPr>
      <dsp:spPr>
        <a:xfrm rot="10800000">
          <a:off x="0" y="893"/>
          <a:ext cx="7126224" cy="1921179"/>
        </a:xfrm>
        <a:prstGeom prst="upArrowCallout">
          <a:avLst/>
        </a:prstGeom>
        <a:solidFill>
          <a:schemeClr val="accent4">
            <a:shade val="50000"/>
            <a:hueOff val="-71627"/>
            <a:satOff val="3863"/>
            <a:lumOff val="2445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Seeds are participants recruited by the researchers</a:t>
          </a:r>
        </a:p>
      </dsp:txBody>
      <dsp:txXfrm rot="10800000">
        <a:off x="0" y="893"/>
        <a:ext cx="7126224" cy="12483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D0352-95A1-40C6-B9B6-C48C6B075FA2}">
      <dsp:nvSpPr>
        <dsp:cNvPr id="0" name=""/>
        <dsp:cNvSpPr/>
      </dsp:nvSpPr>
      <dsp:spPr>
        <a:xfrm>
          <a:off x="0" y="4426525"/>
          <a:ext cx="7126224" cy="9684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Like the seeds, recruits receive dual incentives for </a:t>
          </a:r>
        </a:p>
      </dsp:txBody>
      <dsp:txXfrm>
        <a:off x="0" y="4426525"/>
        <a:ext cx="7126224" cy="522944"/>
      </dsp:txXfrm>
    </dsp:sp>
    <dsp:sp modelId="{94CAC4AD-E7F7-40EC-B1A5-A311631CCEF1}">
      <dsp:nvSpPr>
        <dsp:cNvPr id="0" name=""/>
        <dsp:cNvSpPr/>
      </dsp:nvSpPr>
      <dsp:spPr>
        <a:xfrm>
          <a:off x="0" y="4930101"/>
          <a:ext cx="3563112" cy="4454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Participation in the survey </a:t>
          </a:r>
        </a:p>
      </dsp:txBody>
      <dsp:txXfrm>
        <a:off x="0" y="4930101"/>
        <a:ext cx="3563112" cy="445471"/>
      </dsp:txXfrm>
    </dsp:sp>
    <dsp:sp modelId="{EA86AD45-B16C-4FBC-9B74-C25F0EC411A1}">
      <dsp:nvSpPr>
        <dsp:cNvPr id="0" name=""/>
        <dsp:cNvSpPr/>
      </dsp:nvSpPr>
      <dsp:spPr>
        <a:xfrm>
          <a:off x="3563112" y="4930101"/>
          <a:ext cx="3563112" cy="4454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Each eligible recruit who chooses to participate  </a:t>
          </a:r>
        </a:p>
      </dsp:txBody>
      <dsp:txXfrm>
        <a:off x="3563112" y="4930101"/>
        <a:ext cx="3563112" cy="445471"/>
      </dsp:txXfrm>
    </dsp:sp>
    <dsp:sp modelId="{F75F07AA-7496-4BB1-8667-3A868A6E3173}">
      <dsp:nvSpPr>
        <dsp:cNvPr id="0" name=""/>
        <dsp:cNvSpPr/>
      </dsp:nvSpPr>
      <dsp:spPr>
        <a:xfrm rot="10800000">
          <a:off x="0" y="2951628"/>
          <a:ext cx="7126224" cy="148942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Each non-seed participant is given 3 coupons to recruit. </a:t>
          </a:r>
        </a:p>
      </dsp:txBody>
      <dsp:txXfrm rot="10800000">
        <a:off x="0" y="2951628"/>
        <a:ext cx="7126224" cy="967782"/>
      </dsp:txXfrm>
    </dsp:sp>
    <dsp:sp modelId="{C5568D66-107D-4EBE-BF4D-0D2386E6C473}">
      <dsp:nvSpPr>
        <dsp:cNvPr id="0" name=""/>
        <dsp:cNvSpPr/>
      </dsp:nvSpPr>
      <dsp:spPr>
        <a:xfrm rot="10800000">
          <a:off x="0" y="1476731"/>
          <a:ext cx="7126224" cy="148942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If the recruits are eligible, they can participate and become recruiters too.  </a:t>
          </a:r>
        </a:p>
      </dsp:txBody>
      <dsp:txXfrm rot="10800000">
        <a:off x="0" y="1476731"/>
        <a:ext cx="7126224" cy="967782"/>
      </dsp:txXfrm>
    </dsp:sp>
    <dsp:sp modelId="{C56C6956-5498-40DC-9B0D-01E8D142F6BE}">
      <dsp:nvSpPr>
        <dsp:cNvPr id="0" name=""/>
        <dsp:cNvSpPr/>
      </dsp:nvSpPr>
      <dsp:spPr>
        <a:xfrm rot="10800000">
          <a:off x="0" y="1834"/>
          <a:ext cx="7126224" cy="148942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New recruits return with coupons given to them by previous participants</a:t>
          </a:r>
        </a:p>
      </dsp:txBody>
      <dsp:txXfrm rot="10800000">
        <a:off x="0" y="1834"/>
        <a:ext cx="7126224" cy="9677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5D5BB-1401-4725-B046-A5ACDA3B6F97}">
      <dsp:nvSpPr>
        <dsp:cNvPr id="0" name=""/>
        <dsp:cNvSpPr/>
      </dsp:nvSpPr>
      <dsp:spPr>
        <a:xfrm rot="16200000">
          <a:off x="1303421" y="-1303421"/>
          <a:ext cx="1989221" cy="4596063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Behavioral Health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 </a:t>
          </a:r>
          <a:r>
            <a:rPr lang="en-US" sz="2800" kern="1200" dirty="0"/>
            <a:t>Surveys</a:t>
          </a:r>
          <a:endParaRPr lang="en-US" sz="3300" kern="1200" dirty="0"/>
        </a:p>
      </dsp:txBody>
      <dsp:txXfrm rot="5400000">
        <a:off x="-1" y="1"/>
        <a:ext cx="4596063" cy="1491915"/>
      </dsp:txXfrm>
    </dsp:sp>
    <dsp:sp modelId="{6E4564BA-7190-433F-99F9-3002B2CB9768}">
      <dsp:nvSpPr>
        <dsp:cNvPr id="0" name=""/>
        <dsp:cNvSpPr/>
      </dsp:nvSpPr>
      <dsp:spPr>
        <a:xfrm>
          <a:off x="4596063" y="0"/>
          <a:ext cx="4596063" cy="1989221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Drug Samples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Test submission and results</a:t>
          </a:r>
        </a:p>
      </dsp:txBody>
      <dsp:txXfrm>
        <a:off x="4596063" y="0"/>
        <a:ext cx="4596063" cy="1491915"/>
      </dsp:txXfrm>
    </dsp:sp>
    <dsp:sp modelId="{C1298880-07E8-4E1A-960B-B9331A6EDDE2}">
      <dsp:nvSpPr>
        <dsp:cNvPr id="0" name=""/>
        <dsp:cNvSpPr/>
      </dsp:nvSpPr>
      <dsp:spPr>
        <a:xfrm rot="10800000">
          <a:off x="0" y="1989221"/>
          <a:ext cx="4596063" cy="1989221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Medical Wound Data 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Photos and Surveys</a:t>
          </a:r>
          <a:endParaRPr lang="en-US" sz="3100" kern="1200" dirty="0"/>
        </a:p>
      </dsp:txBody>
      <dsp:txXfrm rot="10800000">
        <a:off x="0" y="2486526"/>
        <a:ext cx="4596063" cy="1491915"/>
      </dsp:txXfrm>
    </dsp:sp>
    <dsp:sp modelId="{4C989D6F-7C45-4033-878E-67F5B66C1F12}">
      <dsp:nvSpPr>
        <dsp:cNvPr id="0" name=""/>
        <dsp:cNvSpPr/>
      </dsp:nvSpPr>
      <dsp:spPr>
        <a:xfrm rot="5400000">
          <a:off x="5899484" y="685799"/>
          <a:ext cx="1989221" cy="4596063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RDS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Recruitment &amp; Incentives</a:t>
          </a:r>
        </a:p>
      </dsp:txBody>
      <dsp:txXfrm rot="-5400000">
        <a:off x="4596063" y="2486526"/>
        <a:ext cx="4596063" cy="1491915"/>
      </dsp:txXfrm>
    </dsp:sp>
    <dsp:sp modelId="{3E681817-C99E-44E0-98CA-8D3CE0B04D7A}">
      <dsp:nvSpPr>
        <dsp:cNvPr id="0" name=""/>
        <dsp:cNvSpPr/>
      </dsp:nvSpPr>
      <dsp:spPr>
        <a:xfrm>
          <a:off x="3217244" y="1491915"/>
          <a:ext cx="2757638" cy="994610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Data Types</a:t>
          </a:r>
        </a:p>
      </dsp:txBody>
      <dsp:txXfrm>
        <a:off x="3265797" y="1540468"/>
        <a:ext cx="2660532" cy="8975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7006A-FA3E-4815-A96C-E868F34D2602}">
      <dsp:nvSpPr>
        <dsp:cNvPr id="0" name=""/>
        <dsp:cNvSpPr/>
      </dsp:nvSpPr>
      <dsp:spPr>
        <a:xfrm>
          <a:off x="0" y="0"/>
          <a:ext cx="1085697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15F81AF-B13F-40A2-97BD-7C980F078B29}">
      <dsp:nvSpPr>
        <dsp:cNvPr id="0" name=""/>
        <dsp:cNvSpPr/>
      </dsp:nvSpPr>
      <dsp:spPr>
        <a:xfrm>
          <a:off x="0" y="0"/>
          <a:ext cx="10856976" cy="924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Shows each coupon distributed and whether it has been redeemed </a:t>
          </a:r>
        </a:p>
      </dsp:txBody>
      <dsp:txXfrm>
        <a:off x="0" y="0"/>
        <a:ext cx="10856976" cy="924021"/>
      </dsp:txXfrm>
    </dsp:sp>
    <dsp:sp modelId="{1044F637-6AB0-4BE2-AD55-E55EDC2181B6}">
      <dsp:nvSpPr>
        <dsp:cNvPr id="0" name=""/>
        <dsp:cNvSpPr/>
      </dsp:nvSpPr>
      <dsp:spPr>
        <a:xfrm>
          <a:off x="0" y="924020"/>
          <a:ext cx="1085697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CDDE459-F7AD-4ED1-9EFD-FFAD7A6DC394}">
      <dsp:nvSpPr>
        <dsp:cNvPr id="0" name=""/>
        <dsp:cNvSpPr/>
      </dsp:nvSpPr>
      <dsp:spPr>
        <a:xfrm>
          <a:off x="0" y="924021"/>
          <a:ext cx="10856976" cy="924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Shows eligibility status at a glance, and colored dots indicate each component of data collection the person has participated in</a:t>
          </a:r>
        </a:p>
      </dsp:txBody>
      <dsp:txXfrm>
        <a:off x="0" y="924021"/>
        <a:ext cx="10856976" cy="924021"/>
      </dsp:txXfrm>
    </dsp:sp>
    <dsp:sp modelId="{DDC37F5C-67EA-4B83-863E-C724267EFE5D}">
      <dsp:nvSpPr>
        <dsp:cNvPr id="0" name=""/>
        <dsp:cNvSpPr/>
      </dsp:nvSpPr>
      <dsp:spPr>
        <a:xfrm>
          <a:off x="0" y="1848041"/>
          <a:ext cx="1085697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B690F11-81AA-43F7-B616-0E434134C350}">
      <dsp:nvSpPr>
        <dsp:cNvPr id="0" name=""/>
        <dsp:cNvSpPr/>
      </dsp:nvSpPr>
      <dsp:spPr>
        <a:xfrm>
          <a:off x="0" y="1848042"/>
          <a:ext cx="10856976" cy="924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Follows the flow of data collection, starting with enrollment, eligibility and consent </a:t>
          </a:r>
        </a:p>
      </dsp:txBody>
      <dsp:txXfrm>
        <a:off x="0" y="1848042"/>
        <a:ext cx="10856976" cy="924021"/>
      </dsp:txXfrm>
    </dsp:sp>
    <dsp:sp modelId="{5F6139E1-36CC-4565-A30F-1677A42C6C4D}">
      <dsp:nvSpPr>
        <dsp:cNvPr id="0" name=""/>
        <dsp:cNvSpPr/>
      </dsp:nvSpPr>
      <dsp:spPr>
        <a:xfrm>
          <a:off x="0" y="2772063"/>
          <a:ext cx="1085697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91E57F-3850-461D-B965-1009A863183A}">
      <dsp:nvSpPr>
        <dsp:cNvPr id="0" name=""/>
        <dsp:cNvSpPr/>
      </dsp:nvSpPr>
      <dsp:spPr>
        <a:xfrm>
          <a:off x="0" y="2772063"/>
          <a:ext cx="10856976" cy="924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Includes the baseline visit and up to 4 follow-up visits </a:t>
          </a:r>
        </a:p>
      </dsp:txBody>
      <dsp:txXfrm>
        <a:off x="0" y="2772063"/>
        <a:ext cx="10856976" cy="9240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F3F11-4B1B-4B87-A397-96AF2BBF30A2}">
      <dsp:nvSpPr>
        <dsp:cNvPr id="0" name=""/>
        <dsp:cNvSpPr/>
      </dsp:nvSpPr>
      <dsp:spPr>
        <a:xfrm>
          <a:off x="0" y="573"/>
          <a:ext cx="7126224" cy="13425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63BB57-78E2-40DD-A04F-4022B14613FB}">
      <dsp:nvSpPr>
        <dsp:cNvPr id="0" name=""/>
        <dsp:cNvSpPr/>
      </dsp:nvSpPr>
      <dsp:spPr>
        <a:xfrm>
          <a:off x="406123" y="302649"/>
          <a:ext cx="738406" cy="73840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4B655-CEC3-46FF-881F-27A92CA8B877}">
      <dsp:nvSpPr>
        <dsp:cNvPr id="0" name=""/>
        <dsp:cNvSpPr/>
      </dsp:nvSpPr>
      <dsp:spPr>
        <a:xfrm>
          <a:off x="1550653" y="573"/>
          <a:ext cx="5575570" cy="1342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087" tIns="142087" rIns="142087" bIns="14208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Coupon distribution and redemption </a:t>
          </a:r>
        </a:p>
      </dsp:txBody>
      <dsp:txXfrm>
        <a:off x="1550653" y="573"/>
        <a:ext cx="5575570" cy="1342556"/>
      </dsp:txXfrm>
    </dsp:sp>
    <dsp:sp modelId="{57AD8A78-5F9D-4E9C-98E6-313E4217B34C}">
      <dsp:nvSpPr>
        <dsp:cNvPr id="0" name=""/>
        <dsp:cNvSpPr/>
      </dsp:nvSpPr>
      <dsp:spPr>
        <a:xfrm>
          <a:off x="0" y="1678769"/>
          <a:ext cx="7126224" cy="13425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A94BFB-48C5-47EC-AF29-7BA8C690B563}">
      <dsp:nvSpPr>
        <dsp:cNvPr id="0" name=""/>
        <dsp:cNvSpPr/>
      </dsp:nvSpPr>
      <dsp:spPr>
        <a:xfrm>
          <a:off x="406123" y="1980844"/>
          <a:ext cx="738406" cy="73840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866763-B5A9-45A6-85D7-96B5D0570682}">
      <dsp:nvSpPr>
        <dsp:cNvPr id="0" name=""/>
        <dsp:cNvSpPr/>
      </dsp:nvSpPr>
      <dsp:spPr>
        <a:xfrm>
          <a:off x="1550653" y="1678769"/>
          <a:ext cx="5575570" cy="1342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087" tIns="142087" rIns="142087" bIns="14208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Incentives owed and payments </a:t>
          </a:r>
        </a:p>
      </dsp:txBody>
      <dsp:txXfrm>
        <a:off x="1550653" y="1678769"/>
        <a:ext cx="5575570" cy="1342556"/>
      </dsp:txXfrm>
    </dsp:sp>
    <dsp:sp modelId="{20783E7C-8E20-41FC-961F-39B89763E6E4}">
      <dsp:nvSpPr>
        <dsp:cNvPr id="0" name=""/>
        <dsp:cNvSpPr/>
      </dsp:nvSpPr>
      <dsp:spPr>
        <a:xfrm>
          <a:off x="0" y="3356965"/>
          <a:ext cx="7126224" cy="13425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A6E14F-49D7-4B36-B0AC-8D209B9E4BA5}">
      <dsp:nvSpPr>
        <dsp:cNvPr id="0" name=""/>
        <dsp:cNvSpPr/>
      </dsp:nvSpPr>
      <dsp:spPr>
        <a:xfrm>
          <a:off x="406123" y="3659040"/>
          <a:ext cx="738406" cy="73840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B00CCF-B688-45C2-B155-75AD5DAD8613}">
      <dsp:nvSpPr>
        <dsp:cNvPr id="0" name=""/>
        <dsp:cNvSpPr/>
      </dsp:nvSpPr>
      <dsp:spPr>
        <a:xfrm>
          <a:off x="1550653" y="3356965"/>
          <a:ext cx="5575570" cy="1342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087" tIns="142087" rIns="142087" bIns="14208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Study ID Manager </a:t>
          </a:r>
        </a:p>
      </dsp:txBody>
      <dsp:txXfrm>
        <a:off x="1550653" y="3356965"/>
        <a:ext cx="5575570" cy="1342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60F17-536E-4AD1-A945-502542DCCA4D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8F758-B1D2-4FB9-9A0C-ED7E102F8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94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CFDB9-6911-4224-BD33-F2A22120AC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23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8F758-B1D2-4FB9-9A0C-ED7E102F8F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49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8F758-B1D2-4FB9-9A0C-ED7E102F8F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29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CA0E1-17BA-4E74-8674-BD2104F2FC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34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CA0E1-17BA-4E74-8674-BD2104F2FC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05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CA0E1-17BA-4E74-8674-BD2104F2FC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60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Notice Eligibility; coupons not yet redeemed have coupon numbers but no study ID.  The dashboard shows enrollment, eligibility, and consent.  Network questions and baseline demographics are the first survey modules they complete.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8F758-B1D2-4FB9-9A0C-ED7E102F8F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46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Describe baseline data collection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8F758-B1D2-4FB9-9A0C-ED7E102F8F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69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8F758-B1D2-4FB9-9A0C-ED7E102F8F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62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8F758-B1D2-4FB9-9A0C-ED7E102F8F4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480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8F758-B1D2-4FB9-9A0C-ED7E102F8F4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96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CA0E1-17BA-4E74-8674-BD2104F2FC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332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Shows what is owed to the participant based on their current participation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8F758-B1D2-4FB9-9A0C-ED7E102F8F4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683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33862-E2D1-E105-F219-0DA4A50D4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4CCAAE-3BF7-617A-B7EF-0AD98BFEDE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D1ECB7-09CC-7D1E-2C51-14B0A06F20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F83540-6A05-5FDA-5F85-7804A5B398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8F758-B1D2-4FB9-9A0C-ED7E102F8F4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176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8F758-B1D2-4FB9-9A0C-ED7E102F8F4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466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CA0E1-17BA-4E74-8674-BD2104F2FCB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955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CA0E1-17BA-4E74-8674-BD2104F2FCB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358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8F758-B1D2-4FB9-9A0C-ED7E102F8F4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04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CA0E1-17BA-4E74-8674-BD2104F2FC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40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CFDB9-6911-4224-BD33-F2A22120AC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31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2 different people showing different presentations. Grape Jelly like appearance. It’s not clear why some have multiple vs one spot.  </a:t>
            </a:r>
          </a:p>
          <a:p>
            <a:r>
              <a:rPr lang="en-US" dirty="0"/>
              <a:t>Believed to be an autoimmune type reaction.  There is some sort of interaction with receptors.  </a:t>
            </a:r>
          </a:p>
          <a:p>
            <a:r>
              <a:rPr lang="en-US" dirty="0"/>
              <a:t>These do not only appear at the injection sites, but are often distal.  A person can inject in their arm and have the wound on their leg.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8F758-B1D2-4FB9-9A0C-ED7E102F8F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85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342900" fontAlgn="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463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HHS has made rural health a priority </a:t>
            </a:r>
          </a:p>
          <a:p>
            <a:pPr marL="685800" lvl="1" indent="-342900" fontAlgn="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463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Rural communities are experiencing unique health impacts from the opioid epidemic</a:t>
            </a:r>
          </a:p>
          <a:p>
            <a:pPr marL="685800" lvl="1" indent="-342900" fontAlgn="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/>
              <a:t>Rural populations face limited access to primary care, harm‑reduction services, and evidence-based treatment</a:t>
            </a:r>
          </a:p>
          <a:p>
            <a:pPr marL="685800" lvl="1" indent="-342900" fontAlgn="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/>
              <a:t>Findings can inform federal policy to address rising morbidity.</a:t>
            </a:r>
          </a:p>
          <a:p>
            <a:pPr marL="685800" lvl="1" indent="-342900" fontAlgn="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US" sz="1600" dirty="0"/>
          </a:p>
          <a:p>
            <a:pPr marL="685800" lvl="1" indent="-342900" fontAlgn="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/>
              <a:t>This study was designed to address the specific challenges of a rural population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8F758-B1D2-4FB9-9A0C-ED7E102F8F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37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CFDB9-6911-4224-BD33-F2A22120AC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1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7DB12-F181-D01D-A2AC-E7CC27C01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8BAC10-1342-805C-D297-0C3B3BABEC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441718-49B2-C067-8CCF-2B9DA4CEA6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74EFC-38A5-9A54-68D8-795634F310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CA0E1-17BA-4E74-8674-BD2104F2FC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13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CA0E1-17BA-4E74-8674-BD2104F2FC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30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513" y="4592116"/>
            <a:ext cx="10872216" cy="97614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0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1" y="5971761"/>
            <a:ext cx="10872217" cy="33628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0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9C8A7-72AC-0719-E46F-68CFF8D5F31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DA28C-4307-6E8D-E3C0-B0F65FE4626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A06B8-E88E-0500-3055-3E24279A65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E4FD85-5D6D-4FA4-A373-26EC0F227592}" type="datetime1">
              <a:rPr lang="en-US" smtClean="0"/>
              <a:pPr/>
              <a:t>4/23/2026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7513" y="1260124"/>
            <a:ext cx="10872216" cy="3012032"/>
          </a:xfr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377443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512" y="1417671"/>
            <a:ext cx="7909560" cy="490692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7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Section Header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DA50637-A622-7C30-4294-5F1922E28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512" y="187882"/>
            <a:ext cx="266609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900" b="1">
                <a:solidFill>
                  <a:schemeClr val="tx2"/>
                </a:solidFill>
                <a:latin typeface="+mj-lt"/>
              </a:defRPr>
            </a:lvl1pPr>
          </a:lstStyle>
          <a:p>
            <a:fld id="{7ECAF3DD-865B-4F9E-8AEE-28157E83B0D8}" type="slidenum">
              <a:rPr lang="en-US" smtClean="0"/>
              <a:pPr/>
              <a:t>‹#›</a:t>
            </a:fld>
            <a:endParaRPr lang="en-US">
              <a:latin typeface="+mj-lt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965AD4B1-7C0F-72F1-2A34-6A72E98A14B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34122" y="181066"/>
            <a:ext cx="3144101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743094F-E5D5-33D5-ADFF-BFE94FDF5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7084" y="181004"/>
            <a:ext cx="220264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fld id="{65B2509D-965F-4D5C-AA8C-1314C4C48EBF}" type="datetime1">
              <a:rPr lang="en-US" smtClean="0"/>
              <a:t>4/23/2026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1774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4592116"/>
            <a:ext cx="3752088" cy="1688062"/>
          </a:xfrm>
        </p:spPr>
        <p:txBody>
          <a:bodyPr anchor="b">
            <a:norm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ED8BA8E-A006-8C0A-F38E-602DF5AF0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512" y="187882"/>
            <a:ext cx="266609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9A35277B-D24E-0714-C9C2-B2B7094606C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34122" y="181066"/>
            <a:ext cx="3144101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0FB8408-E1DE-0075-A836-ACF00DE7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7084" y="181004"/>
            <a:ext cx="220264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E71648E9-1ACD-47F4-BD5E-FC035F672F21}" type="datetime1">
              <a:rPr lang="en-US" smtClean="0"/>
              <a:t>4/23/2026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41848" y="1283188"/>
            <a:ext cx="5897880" cy="4996990"/>
          </a:xfrm>
        </p:spPr>
        <p:txBody>
          <a:bodyPr>
            <a:normAutofit/>
          </a:bodyPr>
          <a:lstStyle>
            <a:lvl1pPr marL="457200" indent="-457200">
              <a:spcAft>
                <a:spcPts val="1200"/>
              </a:spcAft>
              <a:buFont typeface="+mj-lt"/>
              <a:buNone/>
              <a:defRPr sz="2400"/>
            </a:lvl1pPr>
            <a:lvl2pPr marL="685800" indent="-457200">
              <a:spcAft>
                <a:spcPts val="1200"/>
              </a:spcAft>
              <a:buFont typeface="+mj-lt"/>
              <a:buNone/>
              <a:defRPr sz="2000"/>
            </a:lvl2pPr>
            <a:lvl3pPr marL="800100" indent="-342900">
              <a:spcAft>
                <a:spcPts val="1200"/>
              </a:spcAft>
              <a:buFont typeface="+mj-lt"/>
              <a:buNone/>
              <a:defRPr sz="1800"/>
            </a:lvl3pPr>
            <a:lvl4pPr marL="1028700" indent="-342900">
              <a:spcAft>
                <a:spcPts val="1200"/>
              </a:spcAft>
              <a:buFont typeface="+mj-lt"/>
              <a:buNone/>
              <a:defRPr sz="1800"/>
            </a:lvl4pPr>
            <a:lvl5pPr marL="1257300" indent="-342900">
              <a:spcAft>
                <a:spcPts val="1200"/>
              </a:spcAft>
              <a:buFont typeface="+mj-lt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2552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849" y="1260124"/>
            <a:ext cx="5862658" cy="1004010"/>
          </a:xfrm>
        </p:spPr>
        <p:txBody>
          <a:bodyPr anchor="b">
            <a:norm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BCE8229-9007-2FAE-541D-CF30EAC42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512" y="187882"/>
            <a:ext cx="266609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2004FD0C-EB35-93A6-EC72-0F5DE0E272F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34122" y="181066"/>
            <a:ext cx="3144101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01E1BC1-6226-4EA7-B474-B8325F678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7084" y="181004"/>
            <a:ext cx="220264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01021C2D-F782-4D42-9559-DD770C4FCA33}" type="datetime1">
              <a:rPr lang="en-US" smtClean="0"/>
              <a:t>4/23/2026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D26684C-23E4-F6A1-5A03-70AE7BEA72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7512" y="1261872"/>
            <a:ext cx="4634315" cy="5004291"/>
          </a:xfrm>
          <a:custGeom>
            <a:avLst/>
            <a:gdLst>
              <a:gd name="connsiteX0" fmla="*/ 0 w 4565591"/>
              <a:gd name="connsiteY0" fmla="*/ 0 h 6858000"/>
              <a:gd name="connsiteX1" fmla="*/ 4565591 w 4565591"/>
              <a:gd name="connsiteY1" fmla="*/ 0 h 6858000"/>
              <a:gd name="connsiteX2" fmla="*/ 4565591 w 4565591"/>
              <a:gd name="connsiteY2" fmla="*/ 6858000 h 6858000"/>
              <a:gd name="connsiteX3" fmla="*/ 0 w 456559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5591" h="6858000">
                <a:moveTo>
                  <a:pt x="0" y="0"/>
                </a:moveTo>
                <a:lnTo>
                  <a:pt x="4565591" y="0"/>
                </a:lnTo>
                <a:lnTo>
                  <a:pt x="4565591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 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41848" y="2568329"/>
            <a:ext cx="5897880" cy="3711850"/>
          </a:xfrm>
        </p:spPr>
        <p:txBody>
          <a:bodyPr>
            <a:normAutofit/>
          </a:bodyPr>
          <a:lstStyle>
            <a:lvl1pPr marL="457200" indent="-457200">
              <a:spcAft>
                <a:spcPts val="600"/>
              </a:spcAft>
              <a:buFont typeface="+mj-lt"/>
              <a:buAutoNum type="arabicPeriod"/>
              <a:defRPr sz="2000"/>
            </a:lvl1pPr>
            <a:lvl2pPr marL="571500" indent="-342900">
              <a:spcAft>
                <a:spcPts val="600"/>
              </a:spcAft>
              <a:buFont typeface="+mj-lt"/>
              <a:buAutoNum type="alphaLcPeriod"/>
              <a:defRPr sz="1800"/>
            </a:lvl2pPr>
            <a:lvl3pPr marL="800100" indent="-342900">
              <a:spcAft>
                <a:spcPts val="600"/>
              </a:spcAft>
              <a:buFont typeface="+mj-lt"/>
              <a:buAutoNum type="romanLcPeriod"/>
              <a:defRPr sz="1600"/>
            </a:lvl3pPr>
            <a:lvl4pPr marL="1028700" indent="-342900">
              <a:spcAft>
                <a:spcPts val="600"/>
              </a:spcAft>
              <a:buFont typeface="+mj-lt"/>
              <a:buAutoNum type="arabicParenR"/>
              <a:defRPr sz="1400"/>
            </a:lvl4pPr>
            <a:lvl5pPr>
              <a:spcAft>
                <a:spcPts val="600"/>
              </a:spcAft>
              <a:buFont typeface="+mj-lt"/>
              <a:buAutoNum type="romanLcPeriod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2692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856" y="1580083"/>
            <a:ext cx="8400288" cy="1688061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D88E5CD-667C-25ED-8BCA-A5BE1A8E3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512" y="187882"/>
            <a:ext cx="266609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997D79AB-D4D3-090F-161F-760A912F957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34122" y="181066"/>
            <a:ext cx="3144101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FF089D4-4A77-D29A-52E7-D665AAF454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7084" y="181004"/>
            <a:ext cx="220264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FC08E3F2-FA4C-45C3-B304-C7155F821EF4}" type="datetime1">
              <a:rPr lang="en-US" smtClean="0"/>
              <a:t>4/23/2026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54680" y="3588104"/>
            <a:ext cx="5897880" cy="1688062"/>
          </a:xfrm>
        </p:spPr>
        <p:txBody>
          <a:bodyPr/>
          <a:lstStyle>
            <a:lvl1pPr marL="0" indent="0" algn="ctr">
              <a:buNone/>
              <a:defRPr/>
            </a:lvl1pPr>
            <a:lvl2pPr marL="228600" indent="0" algn="ctr">
              <a:buNone/>
              <a:defRPr/>
            </a:lvl2pPr>
            <a:lvl3pPr marL="457200" indent="0" algn="ctr">
              <a:buNone/>
              <a:defRPr/>
            </a:lvl3pPr>
            <a:lvl4pPr marL="685800" indent="0" algn="ctr">
              <a:buNone/>
              <a:defRPr/>
            </a:lvl4pPr>
            <a:lvl5pPr marL="9144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2018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094" y="1580083"/>
            <a:ext cx="5897881" cy="1688061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201908F-A131-1AC9-55DC-24F30F3D9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512" y="187882"/>
            <a:ext cx="266609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CFA71DD-9DE1-BEED-E848-60BD2C61C4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34122" y="181066"/>
            <a:ext cx="3144101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DD6374B-C852-C9D4-33D1-2CFFC45F7B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7084" y="181004"/>
            <a:ext cx="220264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98660297-D8F2-43D6-A03C-5CF88A6EFBC3}" type="datetime1">
              <a:rPr lang="en-US" smtClean="0"/>
              <a:t>4/23/2026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98263" y="3588103"/>
            <a:ext cx="5897881" cy="2008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1655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580082"/>
            <a:ext cx="3425951" cy="3696085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B83B9E2-E297-4012-1ECB-FA03F04BA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512" y="187882"/>
            <a:ext cx="266609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7704DBE-D116-ED60-D1CF-18F68FE5C2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34122" y="181066"/>
            <a:ext cx="3144101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4419A51-22C5-527A-E9A2-55754680A4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7084" y="181004"/>
            <a:ext cx="220264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84BDE8FE-5F50-4185-919E-FC4EE33352DD}" type="datetime1">
              <a:rPr lang="en-US" smtClean="0"/>
              <a:t>4/23/2026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98263" y="1580082"/>
            <a:ext cx="7126225" cy="36960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3753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580083"/>
            <a:ext cx="3410711" cy="4700096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A5310C2-C284-D8C3-9305-365864CDB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512" y="187882"/>
            <a:ext cx="266609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9BA3B80-47BF-CB3F-B5FD-9891B8B1B36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34122" y="181066"/>
            <a:ext cx="3144101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84059C7-F1E0-7CC6-AD88-A02B403DF3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7084" y="181004"/>
            <a:ext cx="220264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9DB681F3-0509-4A81-9DD5-419606C45B5D}" type="datetime1">
              <a:rPr lang="en-US" smtClean="0"/>
              <a:t>4/23/2026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98264" y="1580083"/>
            <a:ext cx="7126224" cy="47000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7706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1" y="985802"/>
            <a:ext cx="3410711" cy="260230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86EE7AF-7DD3-DC19-6D34-E940BB352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512" y="187882"/>
            <a:ext cx="266609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109FC5-1FFE-CF58-7E13-C19F02C3F5C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34122" y="181066"/>
            <a:ext cx="3144101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F968FDB-AE03-25F6-2343-C1F6FC98A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7084" y="181004"/>
            <a:ext cx="220264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B9D778C0-E5EB-44EE-A66D-646756E7A69F}" type="datetime1">
              <a:rPr lang="en-US" smtClean="0"/>
              <a:t>4/23/2026</a:t>
            </a:fld>
            <a:endParaRPr lang="en-US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5E5EC60F-1A48-E51E-B856-ADF7D557AF6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98264" y="985802"/>
            <a:ext cx="7141464" cy="52943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8532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1" y="985802"/>
            <a:ext cx="3410711" cy="529437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86EE7AF-7DD3-DC19-6D34-E940BB352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512" y="187882"/>
            <a:ext cx="266609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E86BA4-9811-C1B5-796E-C61FA5F0EC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34122" y="181066"/>
            <a:ext cx="3144101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F968FDB-AE03-25F6-2343-C1F6FC98A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7084" y="181004"/>
            <a:ext cx="220264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863A7118-B3C6-4EBA-A0E2-4AEA652F57A1}" type="datetime1">
              <a:rPr lang="en-US" smtClean="0"/>
              <a:t>4/23/2026</a:t>
            </a:fld>
            <a:endParaRPr lang="en-US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ED0FE484-E6A5-7D93-A7B2-C71CD2671A7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98264" y="985802"/>
            <a:ext cx="7141464" cy="52943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7723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263" y="1260122"/>
            <a:ext cx="7126225" cy="100401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BF44B22-81A3-5C11-73E6-B955ED9D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512" y="187882"/>
            <a:ext cx="266609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9DF2317-5307-1F2B-B3F1-77031B8F1A4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34122" y="181066"/>
            <a:ext cx="3144101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5AAA207-A5C4-56FC-5D30-CD58B9341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7084" y="181004"/>
            <a:ext cx="220264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F89F8195-FAEE-47A9-804C-E84DD4E62923}" type="datetime1">
              <a:rPr lang="en-US" smtClean="0"/>
              <a:t>4/23/2026</a:t>
            </a:fld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F6718FE-EF5C-5023-A98D-91BFEF2C03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7512" y="1260123"/>
            <a:ext cx="3410711" cy="5020056"/>
          </a:xfrm>
          <a:custGeom>
            <a:avLst/>
            <a:gdLst>
              <a:gd name="connsiteX0" fmla="*/ 0 w 4560454"/>
              <a:gd name="connsiteY0" fmla="*/ 0 h 6858000"/>
              <a:gd name="connsiteX1" fmla="*/ 4560454 w 4560454"/>
              <a:gd name="connsiteY1" fmla="*/ 0 h 6858000"/>
              <a:gd name="connsiteX2" fmla="*/ 4560454 w 4560454"/>
              <a:gd name="connsiteY2" fmla="*/ 6858000 h 6858000"/>
              <a:gd name="connsiteX3" fmla="*/ 0 w 45604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0454" h="6858000">
                <a:moveTo>
                  <a:pt x="0" y="0"/>
                </a:moveTo>
                <a:lnTo>
                  <a:pt x="4560454" y="0"/>
                </a:lnTo>
                <a:lnTo>
                  <a:pt x="4560454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98265" y="2584093"/>
            <a:ext cx="7126224" cy="36960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1687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0CABD-2C3E-3981-7474-14066C60A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EF4C9-A376-49B1-2605-259BE261D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F5E17-B569-458A-61B5-EBD7257A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FD85-5D6D-4FA4-A373-26EC0F227592}" type="datetime1">
              <a:rPr lang="en-US" smtClean="0"/>
              <a:pPr/>
              <a:t>4/23/2026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5717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260121"/>
            <a:ext cx="7141464" cy="1004011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4B5B55D-2B4C-9E36-9E67-3505A7332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512" y="187882"/>
            <a:ext cx="266609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BB043B8-CC94-789F-E530-4DF519EEA3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34122" y="181066"/>
            <a:ext cx="3144101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DC335D7-A0F7-BD3D-BF97-982A94656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7084" y="181004"/>
            <a:ext cx="220264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50D3EE2A-95C7-4C56-A79A-AF03B1B5A7C8}" type="datetime1">
              <a:rPr lang="en-US" smtClean="0"/>
              <a:t>4/23/2026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7512" y="2584094"/>
            <a:ext cx="7141464" cy="36960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29016" y="1260122"/>
            <a:ext cx="3410712" cy="5020057"/>
          </a:xfr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884635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680" y="1260122"/>
            <a:ext cx="8385048" cy="100401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E0EDC41-A2C4-8CCD-B67B-6AC19F5C3E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512" y="187882"/>
            <a:ext cx="266609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2A6FEF80-5427-AC06-FBE6-7B508E000D8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34122" y="181066"/>
            <a:ext cx="3144101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D3E4458-96F1-7F5C-6181-D0D27E031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7084" y="181004"/>
            <a:ext cx="220264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B9349C3D-A8C4-4AA1-A98E-1056B589D2B7}" type="datetime1">
              <a:rPr lang="en-US" smtClean="0"/>
              <a:t>4/23/2026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7511" y="1260123"/>
            <a:ext cx="2167129" cy="5020056"/>
          </a:xfr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154680" y="2584094"/>
            <a:ext cx="8369808" cy="36960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276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09" y="1261872"/>
            <a:ext cx="8385049" cy="102707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FB53CBC-C7D5-BE96-42C9-5AAA98187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512" y="187882"/>
            <a:ext cx="266609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10EECF8C-0C46-0E43-4558-0F8C402813C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34122" y="181066"/>
            <a:ext cx="3144101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3B3AA0F-2358-6DB4-C617-B03E73D5F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7084" y="181004"/>
            <a:ext cx="220264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3726E815-75B0-4614-92F7-BD367E20C4E3}" type="datetime1">
              <a:rPr lang="en-US" smtClean="0"/>
              <a:t>4/23/2026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7511" y="2584092"/>
            <a:ext cx="8385048" cy="36960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72601" y="1261872"/>
            <a:ext cx="2151888" cy="5018307"/>
          </a:xfr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591806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5431" y="1260122"/>
            <a:ext cx="4654297" cy="100400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A4D1053-884E-2834-2D03-511FB6195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512" y="187882"/>
            <a:ext cx="266609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3E831349-76B0-627A-3E4B-D553FAE865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34122" y="181066"/>
            <a:ext cx="3144101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A9CCFE9-2B59-7691-C45A-6E839A016D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7084" y="181004"/>
            <a:ext cx="220264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3FD556D2-FA47-46C5-A609-377AE88E2EE7}" type="datetime1">
              <a:rPr lang="en-US" smtClean="0"/>
              <a:t>4/23/2026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7512" y="1261872"/>
            <a:ext cx="5897879" cy="5004290"/>
          </a:xfr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85431" y="2584093"/>
            <a:ext cx="4654297" cy="36960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05836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260122"/>
            <a:ext cx="4654296" cy="100401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BF00F9C-205B-81C5-6180-2E06739DAD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512" y="187882"/>
            <a:ext cx="266609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A0F2BA95-39FC-18B4-5653-76E60E40B8A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34122" y="181066"/>
            <a:ext cx="3144101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06DFB43-B155-62E3-B572-4F16FC492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7084" y="181004"/>
            <a:ext cx="220264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8D2E3C2C-8032-4A70-BAC0-53E5F160545E}" type="datetime1">
              <a:rPr lang="en-US" smtClean="0"/>
              <a:t>4/23/2026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7512" y="2584093"/>
            <a:ext cx="4654296" cy="36960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58928" y="1260122"/>
            <a:ext cx="5880800" cy="5020056"/>
          </a:xfr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96392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1" y="4592116"/>
            <a:ext cx="4974337" cy="168806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1ADEBC8-C157-BE2E-7400-E9AB575201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512" y="187882"/>
            <a:ext cx="266609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A727BF52-DE0B-B350-6511-8DF5414DC78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34122" y="181066"/>
            <a:ext cx="3144101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FB95C57-5544-14E7-C212-633EA7147F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7084" y="181004"/>
            <a:ext cx="220264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6389D7D8-FC2E-4190-898F-1892B48FB8DA}" type="datetime1">
              <a:rPr lang="en-US" smtClean="0"/>
              <a:t>4/23/2026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7512" y="1260123"/>
            <a:ext cx="4951958" cy="3012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29016" y="4272155"/>
            <a:ext cx="3395472" cy="1997514"/>
          </a:xfr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6749697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260123"/>
            <a:ext cx="10872216" cy="1004010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1ADEBC8-C157-BE2E-7400-E9AB575201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512" y="187882"/>
            <a:ext cx="266609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76B9F801-2896-6C4E-7B87-B0B8D2692BA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34122" y="181066"/>
            <a:ext cx="3144101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FB95C57-5544-14E7-C212-633EA7147F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7084" y="181004"/>
            <a:ext cx="220264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3B81B63-4F4E-4260-AE70-7F34DF91DF77}" type="datetime1">
              <a:rPr lang="en-US" smtClean="0"/>
              <a:t>4/23/2026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7512" y="2584095"/>
            <a:ext cx="10872216" cy="1688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7512" y="4592115"/>
            <a:ext cx="10872216" cy="1688064"/>
          </a:xfr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696507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9017" y="1260122"/>
            <a:ext cx="3395471" cy="200802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B3A19B8-D27C-60F2-CCE1-9B2FE208D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512" y="187882"/>
            <a:ext cx="266609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A1A6486-75F8-1B85-1DC5-D9B9240EEE0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34122" y="181066"/>
            <a:ext cx="3144101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56EEBDA-EC71-4385-DB53-41C22E7854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7084" y="181004"/>
            <a:ext cx="220264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8E95A402-7419-498A-A98C-BC10C9D9E62D}" type="datetime1">
              <a:rPr lang="en-US" smtClean="0"/>
              <a:t>4/23/2026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CA946DA-5AE8-39E2-3ADD-B8F06308C1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7511" y="1260122"/>
            <a:ext cx="7141465" cy="5020057"/>
          </a:xfrm>
          <a:custGeom>
            <a:avLst/>
            <a:gdLst>
              <a:gd name="connsiteX0" fmla="*/ 0 w 8326323"/>
              <a:gd name="connsiteY0" fmla="*/ 0 h 6858000"/>
              <a:gd name="connsiteX1" fmla="*/ 8326323 w 8326323"/>
              <a:gd name="connsiteY1" fmla="*/ 0 h 6858000"/>
              <a:gd name="connsiteX2" fmla="*/ 8326323 w 8326323"/>
              <a:gd name="connsiteY2" fmla="*/ 6858000 h 6858000"/>
              <a:gd name="connsiteX3" fmla="*/ 0 w 832632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323" h="6858000">
                <a:moveTo>
                  <a:pt x="0" y="0"/>
                </a:moveTo>
                <a:lnTo>
                  <a:pt x="8326323" y="0"/>
                </a:lnTo>
                <a:lnTo>
                  <a:pt x="8326323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29015" y="3588105"/>
            <a:ext cx="3410713" cy="269207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70658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1" y="1260122"/>
            <a:ext cx="3410710" cy="200802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5FF7B8E-8644-33FB-5A6E-02F11C554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512" y="187882"/>
            <a:ext cx="266609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6C8FF2C-ECDB-3C80-34C6-03494864778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34122" y="181066"/>
            <a:ext cx="3144101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1E01ADE-6A9B-F59C-F74A-6468B6F9CD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7084" y="181004"/>
            <a:ext cx="220264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F67C6F2A-F4B3-4F44-A388-FF5233ABC527}" type="datetime1">
              <a:rPr lang="en-US" smtClean="0"/>
              <a:t>4/23/2026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7511" y="3588105"/>
            <a:ext cx="3410711" cy="269207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CA946DA-5AE8-39E2-3ADD-B8F06308C1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98263" y="1260122"/>
            <a:ext cx="7126225" cy="5020057"/>
          </a:xfrm>
          <a:custGeom>
            <a:avLst/>
            <a:gdLst>
              <a:gd name="connsiteX0" fmla="*/ 0 w 8326323"/>
              <a:gd name="connsiteY0" fmla="*/ 0 h 6858000"/>
              <a:gd name="connsiteX1" fmla="*/ 8326323 w 8326323"/>
              <a:gd name="connsiteY1" fmla="*/ 0 h 6858000"/>
              <a:gd name="connsiteX2" fmla="*/ 8326323 w 8326323"/>
              <a:gd name="connsiteY2" fmla="*/ 6858000 h 6858000"/>
              <a:gd name="connsiteX3" fmla="*/ 0 w 832632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323" h="6858000">
                <a:moveTo>
                  <a:pt x="0" y="0"/>
                </a:moveTo>
                <a:lnTo>
                  <a:pt x="8326323" y="0"/>
                </a:lnTo>
                <a:lnTo>
                  <a:pt x="8326323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156566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4592115"/>
            <a:ext cx="4654296" cy="168806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9A92118-3DF4-2424-85AC-8ED02E2C6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512" y="187882"/>
            <a:ext cx="266609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24FEFCB-BC12-FCF8-8106-AEB614BAD7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34122" y="181066"/>
            <a:ext cx="3144101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F3F6702-15C0-4E20-444E-5921157E09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7084" y="181004"/>
            <a:ext cx="220264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01B1B67D-B094-4A84-BC89-E29D9EFC45B3}" type="datetime1">
              <a:rPr lang="en-US" smtClean="0"/>
              <a:t>4/23/2026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7512" y="1260122"/>
            <a:ext cx="10887457" cy="3012033"/>
          </a:xfr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41847" y="4592115"/>
            <a:ext cx="5913121" cy="168806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880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5432" y="1260123"/>
            <a:ext cx="4639056" cy="333199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60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5430" y="5276167"/>
            <a:ext cx="4639057" cy="100401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E9EE4A5-77BA-B98A-B7C9-E73454ECBF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512" y="187882"/>
            <a:ext cx="266609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3044E3-8B6D-8A14-DF79-CAB3CCD720D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34122" y="181066"/>
            <a:ext cx="3144101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5ABF2A6-C99B-8F4B-07CD-C27BE4C33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7084" y="181004"/>
            <a:ext cx="220264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C49802C6-10E7-4049-A420-490D82DD2D49}" type="datetime1">
              <a:rPr lang="en-US" smtClean="0"/>
              <a:t>4/23/2026</a:t>
            </a:fld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1A639AF-317A-79DF-3175-64C726EA31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7511" y="1260122"/>
            <a:ext cx="5897881" cy="5020057"/>
          </a:xfrm>
          <a:custGeom>
            <a:avLst/>
            <a:gdLst>
              <a:gd name="connsiteX0" fmla="*/ 0 w 7195675"/>
              <a:gd name="connsiteY0" fmla="*/ 0 h 6858000"/>
              <a:gd name="connsiteX1" fmla="*/ 7195675 w 7195675"/>
              <a:gd name="connsiteY1" fmla="*/ 0 h 6858000"/>
              <a:gd name="connsiteX2" fmla="*/ 7195675 w 7195675"/>
              <a:gd name="connsiteY2" fmla="*/ 6858000 h 6858000"/>
              <a:gd name="connsiteX3" fmla="*/ 0 w 71956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5675" h="6858000">
                <a:moveTo>
                  <a:pt x="0" y="0"/>
                </a:moveTo>
                <a:lnTo>
                  <a:pt x="7195675" y="0"/>
                </a:lnTo>
                <a:lnTo>
                  <a:pt x="719567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864184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0" y="3572339"/>
            <a:ext cx="3410713" cy="2707840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C29D452-4290-AF7B-A928-BE3D83E36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512" y="187882"/>
            <a:ext cx="266609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99F289CA-951A-9E32-F0F8-4551AB9107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34122" y="181066"/>
            <a:ext cx="3144101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4EC5306-39CD-9B46-EF6C-7D0453859F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7084" y="181004"/>
            <a:ext cx="220264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CED1FEB8-BE8B-43F2-985F-302B2C416D66}" type="datetime1">
              <a:rPr lang="en-US" smtClean="0"/>
              <a:t>4/23/2026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7512" y="1261872"/>
            <a:ext cx="10872216" cy="1992256"/>
          </a:xfr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98265" y="3588106"/>
            <a:ext cx="7126224" cy="269207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47341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1" y="1260121"/>
            <a:ext cx="3410712" cy="2008021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91B962A-9F00-E9C8-C37D-B133691D4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512" y="187882"/>
            <a:ext cx="266609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DDF310E-58A5-07FC-4ACF-A497529411D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34122" y="181066"/>
            <a:ext cx="3144101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7C8D897-C374-7A6F-BEED-22F80EF2E1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7084" y="181004"/>
            <a:ext cx="220264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F127A4B6-6434-4FBE-A6ED-A07EC373AA47}" type="datetime1">
              <a:rPr lang="en-US" smtClean="0"/>
              <a:t>4/23/2026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98265" y="1260122"/>
            <a:ext cx="7126224" cy="200802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DB92F6E-55FC-C88B-734D-26D3B9923E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7512" y="3588106"/>
            <a:ext cx="10872216" cy="2692074"/>
          </a:xfrm>
          <a:custGeom>
            <a:avLst/>
            <a:gdLst>
              <a:gd name="connsiteX0" fmla="*/ 0 w 12192000"/>
              <a:gd name="connsiteY0" fmla="*/ 0 h 3221477"/>
              <a:gd name="connsiteX1" fmla="*/ 12192000 w 12192000"/>
              <a:gd name="connsiteY1" fmla="*/ 0 h 3221477"/>
              <a:gd name="connsiteX2" fmla="*/ 12192000 w 12192000"/>
              <a:gd name="connsiteY2" fmla="*/ 3221477 h 3221477"/>
              <a:gd name="connsiteX3" fmla="*/ 0 w 12192000"/>
              <a:gd name="connsiteY3" fmla="*/ 3221477 h 322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221477">
                <a:moveTo>
                  <a:pt x="0" y="0"/>
                </a:moveTo>
                <a:lnTo>
                  <a:pt x="12192000" y="0"/>
                </a:lnTo>
                <a:lnTo>
                  <a:pt x="12192000" y="3221477"/>
                </a:lnTo>
                <a:lnTo>
                  <a:pt x="0" y="3221477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6385018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D8D190F-4AD9-1493-D6E9-4312C8744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260122"/>
            <a:ext cx="10872216" cy="100400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900D201-0F2A-159F-0160-00CC1D230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512" y="187882"/>
            <a:ext cx="266609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AB7B2F7A-427C-CBDE-5E80-74CCE63A1B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34122" y="181066"/>
            <a:ext cx="3144101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89A2B14-20C4-D5EB-A86B-842E1230D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7084" y="181004"/>
            <a:ext cx="220264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7AB27BDA-AAC0-4DA8-BBDD-04965AEE49AE}" type="datetime1">
              <a:rPr lang="en-US" smtClean="0"/>
              <a:t>4/23/2026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7512" y="2584094"/>
            <a:ext cx="5897880" cy="36960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6F64025-FA05-CC42-8294-F944BC95DD0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85432" y="2584094"/>
            <a:ext cx="4639056" cy="3696085"/>
          </a:xfrm>
          <a:custGeom>
            <a:avLst/>
            <a:gdLst>
              <a:gd name="connsiteX0" fmla="*/ 0 w 6460672"/>
              <a:gd name="connsiteY0" fmla="*/ 0 h 5029200"/>
              <a:gd name="connsiteX1" fmla="*/ 6460672 w 6460672"/>
              <a:gd name="connsiteY1" fmla="*/ 0 h 5029200"/>
              <a:gd name="connsiteX2" fmla="*/ 6460672 w 6460672"/>
              <a:gd name="connsiteY2" fmla="*/ 5029200 h 5029200"/>
              <a:gd name="connsiteX3" fmla="*/ 0 w 6460672"/>
              <a:gd name="connsiteY3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60672" h="5029200">
                <a:moveTo>
                  <a:pt x="0" y="0"/>
                </a:moveTo>
                <a:lnTo>
                  <a:pt x="6460672" y="0"/>
                </a:lnTo>
                <a:lnTo>
                  <a:pt x="6460672" y="5029200"/>
                </a:lnTo>
                <a:lnTo>
                  <a:pt x="0" y="502920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>
              <a:buNone/>
              <a:defRPr lang="en-US" dirty="0"/>
            </a:lvl1pPr>
          </a:lstStyle>
          <a:p>
            <a:pPr marL="228600" lvl="0" indent="-228600"/>
            <a:r>
              <a:rPr lang="en-US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370289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260122"/>
            <a:ext cx="10872216" cy="100400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3A2EAFF-C6B2-37A8-E58D-5D3F3E8DC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512" y="187882"/>
            <a:ext cx="266609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E787D6A-B2C4-9067-158A-25EF772947A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34122" y="181066"/>
            <a:ext cx="3144101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CADB45D-F788-D3E9-0EC9-B9A177E83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7084" y="181004"/>
            <a:ext cx="220264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58ACD03D-933A-4322-AC92-AD22A072A17A}" type="datetime1">
              <a:rPr lang="en-US" smtClean="0"/>
              <a:t>4/23/2026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7512" y="2584094"/>
            <a:ext cx="3425952" cy="36960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1A5194B-746E-D0FD-A7D1-71D10560BC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98264" y="2584093"/>
            <a:ext cx="7126224" cy="3696085"/>
          </a:xfrm>
          <a:custGeom>
            <a:avLst/>
            <a:gdLst>
              <a:gd name="connsiteX0" fmla="*/ 0 w 5560101"/>
              <a:gd name="connsiteY0" fmla="*/ 0 h 4074407"/>
              <a:gd name="connsiteX1" fmla="*/ 5560101 w 5560101"/>
              <a:gd name="connsiteY1" fmla="*/ 0 h 4074407"/>
              <a:gd name="connsiteX2" fmla="*/ 5560101 w 5560101"/>
              <a:gd name="connsiteY2" fmla="*/ 4074407 h 4074407"/>
              <a:gd name="connsiteX3" fmla="*/ 0 w 5560101"/>
              <a:gd name="connsiteY3" fmla="*/ 4074407 h 407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0101" h="4074407">
                <a:moveTo>
                  <a:pt x="0" y="0"/>
                </a:moveTo>
                <a:lnTo>
                  <a:pt x="5560101" y="0"/>
                </a:lnTo>
                <a:lnTo>
                  <a:pt x="5560101" y="4074407"/>
                </a:lnTo>
                <a:lnTo>
                  <a:pt x="0" y="4074407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>
              <a:buNone/>
              <a:defRPr lang="en-US" dirty="0"/>
            </a:lvl1pPr>
          </a:lstStyle>
          <a:p>
            <a:pPr marL="228600" lvl="0" indent="-228600"/>
            <a:r>
              <a:rPr lang="en-US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2490904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261872"/>
            <a:ext cx="10872216" cy="98824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BDE8171-69C8-B120-58D4-1407B9848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512" y="187882"/>
            <a:ext cx="266609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B73D389F-7A28-F651-26AB-E5DDD5BC22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34122" y="181066"/>
            <a:ext cx="3144101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8DF7310-550A-F0CB-F5F2-C221FE5EEC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7084" y="181004"/>
            <a:ext cx="220264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E3B5C16E-44E5-4BAF-8F36-291C3913D8C8}" type="datetime1">
              <a:rPr lang="en-US" smtClean="0"/>
              <a:t>4/23/2026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6F64025-FA05-CC42-8294-F944BC95DD0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7513" y="2584094"/>
            <a:ext cx="4654296" cy="3716122"/>
          </a:xfrm>
          <a:custGeom>
            <a:avLst/>
            <a:gdLst>
              <a:gd name="connsiteX0" fmla="*/ 0 w 6460672"/>
              <a:gd name="connsiteY0" fmla="*/ 0 h 5029200"/>
              <a:gd name="connsiteX1" fmla="*/ 6460672 w 6460672"/>
              <a:gd name="connsiteY1" fmla="*/ 0 h 5029200"/>
              <a:gd name="connsiteX2" fmla="*/ 6460672 w 6460672"/>
              <a:gd name="connsiteY2" fmla="*/ 5029200 h 5029200"/>
              <a:gd name="connsiteX3" fmla="*/ 0 w 6460672"/>
              <a:gd name="connsiteY3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60672" h="5029200">
                <a:moveTo>
                  <a:pt x="0" y="0"/>
                </a:moveTo>
                <a:lnTo>
                  <a:pt x="6460672" y="0"/>
                </a:lnTo>
                <a:lnTo>
                  <a:pt x="6460672" y="5029200"/>
                </a:lnTo>
                <a:lnTo>
                  <a:pt x="0" y="502920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>
              <a:buNone/>
              <a:defRPr lang="en-US" dirty="0"/>
            </a:lvl1pPr>
          </a:lstStyle>
          <a:p>
            <a:pPr marL="228600" lvl="0" indent="-228600"/>
            <a:r>
              <a:rPr lang="en-US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41848" y="2584094"/>
            <a:ext cx="5882640" cy="36960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43784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260124"/>
            <a:ext cx="4654296" cy="1004010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ABAF444-0EFC-B8EE-DF68-7CD4EEBA3A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512" y="187882"/>
            <a:ext cx="266609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7DBC6452-8FE0-731A-B20B-59CF47CE74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34122" y="181066"/>
            <a:ext cx="3144101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C9BACBF-74CC-DF75-A77E-6C3DBA3666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7084" y="181004"/>
            <a:ext cx="220264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4FF032E9-B94F-48D6-9953-A37CC3DD361D}" type="datetime1">
              <a:rPr lang="en-US" smtClean="0"/>
              <a:t>4/23/2026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7512" y="2584094"/>
            <a:ext cx="4654296" cy="3696086"/>
          </a:xfr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41849" y="1260123"/>
            <a:ext cx="5882639" cy="5020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5849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4592116"/>
            <a:ext cx="3851146" cy="168806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593EE06-439E-037F-0A22-AA611D80F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512" y="187882"/>
            <a:ext cx="266609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3613FCCC-8ADB-1A41-6DDF-0B695DF18EF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34122" y="181066"/>
            <a:ext cx="3144101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D966141-9B99-F2D0-A663-3003B791A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7084" y="181004"/>
            <a:ext cx="220264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720DC4C1-6C99-451D-B95A-6A6C83FBEA90}" type="datetime1">
              <a:rPr lang="en-US" smtClean="0"/>
              <a:t>4/23/2026</a:t>
            </a:fld>
            <a:endParaRPr lang="en-US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35F6B1E0-54AD-E2E3-07CF-89CD66B9EE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7512" y="985802"/>
            <a:ext cx="3851146" cy="3286161"/>
          </a:xfr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73752" y="985802"/>
            <a:ext cx="6665976" cy="52943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91034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985802"/>
            <a:ext cx="3410710" cy="2692075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593EE06-439E-037F-0A22-AA611D80F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512" y="187882"/>
            <a:ext cx="266609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4237CAFE-8E53-72CD-67ED-D6FF3F989B9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34122" y="181066"/>
            <a:ext cx="3144101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D966141-9B99-F2D0-A663-3003B791A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7084" y="181004"/>
            <a:ext cx="220264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720DC4C1-6C99-451D-B95A-6A6C83FBEA90}" type="datetime1">
              <a:rPr lang="en-US" smtClean="0"/>
              <a:t>4/23/2026</a:t>
            </a:fld>
            <a:endParaRPr lang="en-US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35F6B1E0-54AD-E2E3-07CF-89CD66B9EE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7512" y="3997837"/>
            <a:ext cx="3410776" cy="2282341"/>
          </a:xfr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98264" y="985802"/>
            <a:ext cx="7141464" cy="52943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77386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272" y="4876801"/>
            <a:ext cx="10887456" cy="990598"/>
          </a:xfrm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F8FBE7-CB31-F823-094B-CB9EA8AAF9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512" y="187882"/>
            <a:ext cx="266609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900" b="1">
                <a:solidFill>
                  <a:schemeClr val="tx2"/>
                </a:solidFill>
                <a:latin typeface="+mj-lt"/>
              </a:defRPr>
            </a:lvl1pPr>
          </a:lstStyle>
          <a:p>
            <a:fld id="{7ECAF3DD-865B-4F9E-8AEE-28157E83B0D8}" type="slidenum">
              <a:rPr lang="en-US" smtClean="0"/>
              <a:pPr/>
              <a:t>‹#›</a:t>
            </a:fld>
            <a:endParaRPr lang="en-US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5B8BCE-73A3-7CA7-CC58-747C3404C3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34122" y="181066"/>
            <a:ext cx="3144101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1BD17B6-3206-38BE-87EC-CD9B9EE33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7084" y="181004"/>
            <a:ext cx="220264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fld id="{C6450B90-FA5F-4260-B63F-4293C21AA5D8}" type="datetime1">
              <a:rPr lang="en-US" smtClean="0"/>
              <a:t>4/23/2026</a:t>
            </a:fld>
            <a:endParaRPr lang="en-US">
              <a:latin typeface="+mj-l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7512" y="1260123"/>
            <a:ext cx="10872216" cy="4001867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7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F6D8E38-7B87-F523-02E2-2B25CEB03608}"/>
              </a:ext>
            </a:extLst>
          </p:cNvPr>
          <p:cNvCxnSpPr>
            <a:cxnSpLocks/>
          </p:cNvCxnSpPr>
          <p:nvPr userDrawn="1"/>
        </p:nvCxnSpPr>
        <p:spPr>
          <a:xfrm>
            <a:off x="652272" y="6280179"/>
            <a:ext cx="108874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496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A1B35B-8229-46A8-D790-35535AAFE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5432" y="3588103"/>
            <a:ext cx="4654296" cy="1004011"/>
          </a:xfrm>
        </p:spPr>
        <p:txBody>
          <a:bodyPr/>
          <a:lstStyle>
            <a:lvl1pPr>
              <a:defRPr sz="18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C520017-DEED-A8B1-38E4-3D9C706F4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512" y="187882"/>
            <a:ext cx="266609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EDC55A2-A0E7-BC03-FB67-1AA758AD2B7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34122" y="181066"/>
            <a:ext cx="3144101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E5AE077-DF0B-A15B-4A79-30F0A8C23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7084" y="181004"/>
            <a:ext cx="220264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42AEA91B-A988-4C4E-9746-AA5ABE9BBB3F}" type="datetime1">
              <a:rPr lang="en-US" smtClean="0"/>
              <a:t>4/23/2026</a:t>
            </a:fld>
            <a:endParaRPr lang="en-US"/>
          </a:p>
        </p:txBody>
      </p:sp>
      <p:sp>
        <p:nvSpPr>
          <p:cNvPr id="58" name="Content Placeholder 6">
            <a:extLst>
              <a:ext uri="{FF2B5EF4-FFF2-40B4-BE49-F238E27FC236}">
                <a16:creationId xmlns:a16="http://schemas.microsoft.com/office/drawing/2014/main" id="{0C283261-D09F-D80B-DF02-09F283F5457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7512" y="2340333"/>
            <a:ext cx="5897880" cy="2841267"/>
          </a:xfrm>
        </p:spPr>
        <p:txBody>
          <a:bodyPr anchor="b">
            <a:normAutofit/>
          </a:bodyPr>
          <a:lstStyle>
            <a:lvl1pPr marL="0" indent="0" algn="r">
              <a:lnSpc>
                <a:spcPct val="90000"/>
              </a:lnSpc>
              <a:buNone/>
              <a:defRPr sz="18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F68E3B3-F766-2399-A850-117BB05D38EC}"/>
              </a:ext>
            </a:extLst>
          </p:cNvPr>
          <p:cNvCxnSpPr>
            <a:cxnSpLocks/>
          </p:cNvCxnSpPr>
          <p:nvPr userDrawn="1"/>
        </p:nvCxnSpPr>
        <p:spPr>
          <a:xfrm>
            <a:off x="652272" y="6280179"/>
            <a:ext cx="108874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972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24216" y="1260124"/>
            <a:ext cx="3700272" cy="299680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8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24216" y="4576885"/>
            <a:ext cx="3700273" cy="170329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998A4B6-1ED2-0175-5171-79D752A4B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512" y="187882"/>
            <a:ext cx="266609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7DA747-225E-C3D7-9B45-5A82A81437B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34122" y="181066"/>
            <a:ext cx="3144101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06E5107-A554-D167-5D26-04303F099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7084" y="181004"/>
            <a:ext cx="220264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F55ADCF-3664-4479-8ED8-BAA5E6653B62}" type="datetime1">
              <a:rPr lang="en-US" smtClean="0"/>
              <a:t>4/23/2026</a:t>
            </a:fld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1A639AF-317A-79DF-3175-64C726EA31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7512" y="1260122"/>
            <a:ext cx="6780009" cy="5020057"/>
          </a:xfrm>
          <a:custGeom>
            <a:avLst/>
            <a:gdLst>
              <a:gd name="connsiteX0" fmla="*/ 0 w 7195675"/>
              <a:gd name="connsiteY0" fmla="*/ 0 h 6858000"/>
              <a:gd name="connsiteX1" fmla="*/ 7195675 w 7195675"/>
              <a:gd name="connsiteY1" fmla="*/ 0 h 6858000"/>
              <a:gd name="connsiteX2" fmla="*/ 7195675 w 7195675"/>
              <a:gd name="connsiteY2" fmla="*/ 6858000 h 6858000"/>
              <a:gd name="connsiteX3" fmla="*/ 0 w 71956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5675" h="6858000">
                <a:moveTo>
                  <a:pt x="0" y="0"/>
                </a:moveTo>
                <a:lnTo>
                  <a:pt x="7195675" y="0"/>
                </a:lnTo>
                <a:lnTo>
                  <a:pt x="719567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828902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6998A46-1881-B476-51CF-DDBA11933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0" y="4953000"/>
            <a:ext cx="6434328" cy="914399"/>
          </a:xfrm>
        </p:spPr>
        <p:txBody>
          <a:bodyPr anchor="b">
            <a:normAutofit/>
          </a:bodyPr>
          <a:lstStyle>
            <a:lvl1pPr algn="r">
              <a:lnSpc>
                <a:spcPct val="110000"/>
              </a:lnSpc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9D111AB-E6BB-B51B-3774-250F8A2195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512" y="187882"/>
            <a:ext cx="266609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086923B-C836-873F-BA3F-1171CEF3818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34122" y="181066"/>
            <a:ext cx="3144101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DD07E36-A89A-C684-334C-95E913FD7A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7084" y="181004"/>
            <a:ext cx="220264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767A4C6E-5706-496D-877F-B4C57BC6FFA4}" type="datetime1">
              <a:rPr lang="en-US" smtClean="0"/>
              <a:t>4/23/2026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A625DF0-C949-7B52-0DA5-761A193DD14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7512" y="1260122"/>
            <a:ext cx="8567928" cy="3321050"/>
          </a:xfrm>
        </p:spPr>
        <p:txBody>
          <a:bodyPr lIns="0" anchor="t"/>
          <a:lstStyle>
            <a:lvl1pPr marL="0" indent="0">
              <a:lnSpc>
                <a:spcPct val="90000"/>
              </a:lnSpc>
              <a:buNone/>
              <a:defRPr sz="27000" baseline="0">
                <a:latin typeface="+mj-lt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5CE8610-8DAD-B42F-CE17-9A61CF604E32}"/>
              </a:ext>
            </a:extLst>
          </p:cNvPr>
          <p:cNvCxnSpPr>
            <a:cxnSpLocks/>
          </p:cNvCxnSpPr>
          <p:nvPr userDrawn="1"/>
        </p:nvCxnSpPr>
        <p:spPr>
          <a:xfrm>
            <a:off x="652272" y="6280179"/>
            <a:ext cx="108874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4334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A1D4649-10A0-CD50-74CC-45C45343A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260121"/>
            <a:ext cx="6434328" cy="914399"/>
          </a:xfrm>
        </p:spPr>
        <p:txBody>
          <a:bodyPr anchor="t"/>
          <a:lstStyle>
            <a:lvl1pPr>
              <a:lnSpc>
                <a:spcPct val="110000"/>
              </a:lnSpc>
              <a:defRPr sz="2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F3C09-A143-7C58-8361-A1A30E09BB7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7C42FF-AD7C-F8F7-C545-16F1396B041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864F6-5492-7E93-732A-79871A38F6A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EE4FD85-5D6D-4FA4-A373-26EC0F227592}" type="datetime1">
              <a:rPr lang="en-US" smtClean="0"/>
              <a:pPr/>
              <a:t>4/23/2026</a:t>
            </a:fld>
            <a:endParaRPr lang="en-US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DF5EC54E-20FB-F3A9-2BC4-1F199E02BB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67512" y="2867038"/>
            <a:ext cx="10872216" cy="3803080"/>
          </a:xfrm>
        </p:spPr>
        <p:txBody>
          <a:bodyPr anchor="b">
            <a:normAutofit/>
          </a:bodyPr>
          <a:lstStyle>
            <a:lvl1pPr marL="0" indent="0" algn="r">
              <a:lnSpc>
                <a:spcPct val="90000"/>
              </a:lnSpc>
              <a:buNone/>
              <a:defRPr sz="27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B48B3D8-4B19-BAF5-1D40-0762FE6DB9DE}"/>
              </a:ext>
            </a:extLst>
          </p:cNvPr>
          <p:cNvCxnSpPr>
            <a:cxnSpLocks/>
          </p:cNvCxnSpPr>
          <p:nvPr userDrawn="1"/>
        </p:nvCxnSpPr>
        <p:spPr>
          <a:xfrm>
            <a:off x="652272" y="6280179"/>
            <a:ext cx="108874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763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3C7CD-28CA-A697-2C6E-4988B96F159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A6BF3-667A-870C-5D19-51619AB6B2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420FB-9218-95EB-46B9-29FD0F851C0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E4FD85-5D6D-4FA4-A373-26EC0F227592}" type="datetime1">
              <a:rPr lang="en-US" smtClean="0"/>
              <a:pPr/>
              <a:t>4/23/2026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DC45E6-A328-ED2E-0067-FADFC532E1C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67512" y="2263803"/>
            <a:ext cx="10872216" cy="401637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6600" b="1"/>
            </a:lvl1pPr>
            <a:lvl2pPr>
              <a:lnSpc>
                <a:spcPct val="90000"/>
              </a:lnSpc>
              <a:buNone/>
              <a:defRPr sz="6000" b="1"/>
            </a:lvl2pPr>
            <a:lvl3pPr>
              <a:lnSpc>
                <a:spcPct val="90000"/>
              </a:lnSpc>
              <a:buNone/>
              <a:defRPr sz="5400" b="1"/>
            </a:lvl3pPr>
            <a:lvl4pPr>
              <a:lnSpc>
                <a:spcPct val="90000"/>
              </a:lnSpc>
              <a:buNone/>
              <a:defRPr sz="4800" b="1"/>
            </a:lvl4pPr>
            <a:lvl5pPr>
              <a:lnSpc>
                <a:spcPct val="90000"/>
              </a:lnSpc>
              <a:buNone/>
              <a:defRPr sz="4400" b="1"/>
            </a:lvl5pPr>
          </a:lstStyle>
          <a:p>
            <a:pPr lvl="0"/>
            <a:r>
              <a:rPr lang="en-US"/>
              <a:t>Click to add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6421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F02D43-D898-074B-2F4A-2E266C52B9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CA496B-7B93-03B1-B65E-BA88677389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8DF7A4-E0F3-8D7E-0ABC-3BCF9DE309F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E4FD85-5D6D-4FA4-A373-26EC0F227592}" type="datetime1">
              <a:rPr lang="en-US" smtClean="0"/>
              <a:pPr/>
              <a:t>4/23/2026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7512" y="2584093"/>
            <a:ext cx="7141464" cy="3696085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buNone/>
              <a:defRPr sz="5400" b="1">
                <a:solidFill>
                  <a:schemeClr val="tx1"/>
                </a:solidFill>
              </a:defRPr>
            </a:lvl1pPr>
            <a:lvl2pPr marL="228600" indent="0">
              <a:lnSpc>
                <a:spcPct val="80000"/>
              </a:lnSpc>
              <a:buNone/>
              <a:defRPr sz="4800" b="1">
                <a:solidFill>
                  <a:schemeClr val="tx1"/>
                </a:solidFill>
              </a:defRPr>
            </a:lvl2pPr>
            <a:lvl3pPr marL="457200" indent="0">
              <a:lnSpc>
                <a:spcPct val="80000"/>
              </a:lnSpc>
              <a:buNone/>
              <a:defRPr sz="4400" b="1">
                <a:solidFill>
                  <a:schemeClr val="tx1"/>
                </a:solidFill>
              </a:defRPr>
            </a:lvl3pPr>
            <a:lvl4pPr marL="685800" indent="0">
              <a:lnSpc>
                <a:spcPct val="80000"/>
              </a:lnSpc>
              <a:buNone/>
              <a:defRPr sz="4000" b="1">
                <a:solidFill>
                  <a:schemeClr val="tx1"/>
                </a:solidFill>
              </a:defRPr>
            </a:lvl4pPr>
            <a:lvl5pPr marL="914400" indent="0">
              <a:lnSpc>
                <a:spcPct val="80000"/>
              </a:lnSpc>
              <a:buNone/>
              <a:defRPr sz="3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90668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F1BA4B-6C36-0F18-9372-DA7A5F1C85C2}"/>
              </a:ext>
            </a:extLst>
          </p:cNvPr>
          <p:cNvCxnSpPr>
            <a:cxnSpLocks/>
          </p:cNvCxnSpPr>
          <p:nvPr userDrawn="1"/>
        </p:nvCxnSpPr>
        <p:spPr>
          <a:xfrm>
            <a:off x="652272" y="6280179"/>
            <a:ext cx="108874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6092CA-ECA9-8DE8-53B7-CDFBCE831D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4674DE-B35B-F149-D476-49F8B87CF1B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470E04-C92A-571D-EE15-1EA7F7A15C3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E4FD85-5D6D-4FA4-A373-26EC0F227592}" type="datetime1">
              <a:rPr lang="en-US" smtClean="0"/>
              <a:pPr/>
              <a:t>4/23/2026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11096" y="1260123"/>
            <a:ext cx="8385048" cy="4336005"/>
          </a:xfr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5400" b="1"/>
            </a:lvl1pPr>
            <a:lvl2pPr marL="228600" indent="0" algn="ctr">
              <a:lnSpc>
                <a:spcPct val="80000"/>
              </a:lnSpc>
              <a:buNone/>
              <a:defRPr sz="4800" b="1"/>
            </a:lvl2pPr>
            <a:lvl3pPr marL="457200" indent="0" algn="ctr">
              <a:lnSpc>
                <a:spcPct val="80000"/>
              </a:lnSpc>
              <a:buNone/>
              <a:defRPr sz="4400" b="1"/>
            </a:lvl3pPr>
            <a:lvl4pPr marL="685800" indent="0" algn="ctr">
              <a:lnSpc>
                <a:spcPct val="80000"/>
              </a:lnSpc>
              <a:buNone/>
              <a:defRPr sz="4000" b="1"/>
            </a:lvl4pPr>
            <a:lvl5pPr marL="914400" indent="0" algn="ctr">
              <a:lnSpc>
                <a:spcPct val="80000"/>
              </a:lnSpc>
              <a:buNone/>
              <a:defRPr sz="3600" b="1"/>
            </a:lvl5pPr>
          </a:lstStyle>
          <a:p>
            <a:pPr lvl="0"/>
            <a:r>
              <a:rPr lang="en-US"/>
              <a:t>Click to add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99986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794304-0909-E703-ABD0-A8D3AA1D3CCB}"/>
              </a:ext>
            </a:extLst>
          </p:cNvPr>
          <p:cNvCxnSpPr>
            <a:cxnSpLocks/>
          </p:cNvCxnSpPr>
          <p:nvPr userDrawn="1"/>
        </p:nvCxnSpPr>
        <p:spPr>
          <a:xfrm>
            <a:off x="652272" y="6280179"/>
            <a:ext cx="108874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B9D34-540A-0829-F717-D8DDCD95ED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B738BA-7842-B75F-DB1F-0E8B3174D12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DC4253-2B14-9D47-A10A-ABC853ABD5F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EE4FD85-5D6D-4FA4-A373-26EC0F227592}" type="datetime1">
              <a:rPr lang="en-US" smtClean="0"/>
              <a:pPr/>
              <a:t>4/23/2026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6E1CB6-4A50-1364-430B-EF249B6D001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67512" y="1260123"/>
            <a:ext cx="10856976" cy="4378678"/>
          </a:xfr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6600" b="1">
                <a:solidFill>
                  <a:schemeClr val="tx1"/>
                </a:solidFill>
              </a:defRPr>
            </a:lvl1pPr>
            <a:lvl2pPr marL="228600" indent="0" algn="ctr">
              <a:lnSpc>
                <a:spcPct val="80000"/>
              </a:lnSpc>
              <a:buNone/>
              <a:defRPr sz="6600" b="1">
                <a:solidFill>
                  <a:schemeClr val="tx1"/>
                </a:solidFill>
              </a:defRPr>
            </a:lvl2pPr>
            <a:lvl3pPr marL="457200" indent="0" algn="ctr">
              <a:lnSpc>
                <a:spcPct val="80000"/>
              </a:lnSpc>
              <a:buNone/>
              <a:defRPr sz="6600" b="1">
                <a:solidFill>
                  <a:schemeClr val="tx1"/>
                </a:solidFill>
              </a:defRPr>
            </a:lvl3pPr>
            <a:lvl4pPr marL="685800" indent="0" algn="ctr">
              <a:lnSpc>
                <a:spcPct val="80000"/>
              </a:lnSpc>
              <a:buNone/>
              <a:defRPr sz="6600" b="1">
                <a:solidFill>
                  <a:schemeClr val="tx1"/>
                </a:solidFill>
              </a:defRPr>
            </a:lvl4pPr>
            <a:lvl5pPr marL="914400" indent="0" algn="ctr">
              <a:lnSpc>
                <a:spcPct val="80000"/>
              </a:lnSpc>
              <a:buNone/>
              <a:defRPr sz="6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6589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2339983-4EA3-348A-36E4-6BDF2E720E7F}"/>
              </a:ext>
            </a:extLst>
          </p:cNvPr>
          <p:cNvCxnSpPr>
            <a:cxnSpLocks/>
          </p:cNvCxnSpPr>
          <p:nvPr userDrawn="1"/>
        </p:nvCxnSpPr>
        <p:spPr>
          <a:xfrm>
            <a:off x="652272" y="6280179"/>
            <a:ext cx="108874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222C3D-C209-8D3D-CD43-54C045382B9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9EE51E-D132-4B65-C82B-431B5CE662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61169C-A599-D4B1-B140-DEA20B291D6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E4FD85-5D6D-4FA4-A373-26EC0F227592}" type="datetime1">
              <a:rPr lang="en-US" smtClean="0"/>
              <a:pPr/>
              <a:t>4/23/2026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7512" y="1260122"/>
            <a:ext cx="10872216" cy="4336005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lang="en-US" sz="6600" b="1" dirty="0"/>
            </a:lvl1pPr>
            <a:lvl2pPr marL="228600" indent="0" algn="ctr">
              <a:lnSpc>
                <a:spcPct val="80000"/>
              </a:lnSpc>
              <a:buNone/>
              <a:defRPr lang="en-US" sz="6000" b="1" dirty="0"/>
            </a:lvl2pPr>
            <a:lvl3pPr marL="457200" indent="0" algn="ctr">
              <a:lnSpc>
                <a:spcPct val="80000"/>
              </a:lnSpc>
              <a:buNone/>
              <a:defRPr lang="en-US" sz="5400" b="1" dirty="0"/>
            </a:lvl3pPr>
            <a:lvl4pPr marL="685800" indent="0" algn="ctr">
              <a:lnSpc>
                <a:spcPct val="80000"/>
              </a:lnSpc>
              <a:buNone/>
              <a:defRPr lang="en-US" sz="4800" b="1" dirty="0"/>
            </a:lvl4pPr>
            <a:lvl5pPr marL="914400" indent="0" algn="ctr">
              <a:lnSpc>
                <a:spcPct val="80000"/>
              </a:lnSpc>
              <a:buNone/>
              <a:defRPr lang="en-US" sz="4400" b="1" dirty="0"/>
            </a:lvl5pPr>
          </a:lstStyle>
          <a:p>
            <a:pPr lvl="0"/>
            <a:r>
              <a:rPr lang="en-US"/>
              <a:t>Click to add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3865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9616" y="5029200"/>
            <a:ext cx="9198864" cy="64008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spc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Quote Author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3DBFA62-C703-0AC1-148A-B14C03AEBBCC}"/>
              </a:ext>
            </a:extLst>
          </p:cNvPr>
          <p:cNvCxnSpPr>
            <a:cxnSpLocks/>
          </p:cNvCxnSpPr>
          <p:nvPr userDrawn="1"/>
        </p:nvCxnSpPr>
        <p:spPr>
          <a:xfrm>
            <a:off x="652272" y="6280179"/>
            <a:ext cx="108874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FB2CD-26DD-138F-E7D5-D99CF92FC0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DD61F-5499-1F7B-3D4F-C205EDFB346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DC4E4-BD80-9BA6-E269-5F53DEFE8EF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E4FD85-5D6D-4FA4-A373-26EC0F227592}" type="datetime1">
              <a:rPr lang="en-US" smtClean="0"/>
              <a:pPr/>
              <a:t>4/23/2026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188720"/>
            <a:ext cx="9198864" cy="333248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80000"/>
              </a:lnSpc>
              <a:spcBef>
                <a:spcPts val="0"/>
              </a:spcBef>
              <a:buNone/>
              <a:defRPr sz="4800">
                <a:latin typeface="+mj-lt"/>
              </a:defRPr>
            </a:lvl1pPr>
          </a:lstStyle>
          <a:p>
            <a:pPr lvl="0"/>
            <a:r>
              <a:rPr lang="en-US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12326313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4458" y="4955722"/>
            <a:ext cx="8863084" cy="669472"/>
          </a:xfrm>
        </p:spPr>
        <p:txBody>
          <a:bodyPr anchor="ctr">
            <a:normAutofit/>
          </a:bodyPr>
          <a:lstStyle>
            <a:lvl1pPr algn="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Quote Author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06AA888-6209-5DDB-D7BD-AFFE2FC73553}"/>
              </a:ext>
            </a:extLst>
          </p:cNvPr>
          <p:cNvCxnSpPr>
            <a:cxnSpLocks/>
          </p:cNvCxnSpPr>
          <p:nvPr userDrawn="1"/>
        </p:nvCxnSpPr>
        <p:spPr>
          <a:xfrm>
            <a:off x="652272" y="6280179"/>
            <a:ext cx="108874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31659-F86C-4E1E-BF5A-D3C97715A17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EEDE5-19B7-1E08-E491-B9E81966AF7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69BF3-C0E3-D599-94DA-A66273FC81C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E4FD85-5D6D-4FA4-A373-26EC0F227592}" type="datetime1">
              <a:rPr lang="en-US" smtClean="0"/>
              <a:pPr/>
              <a:t>4/23/2026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64458" y="1344168"/>
            <a:ext cx="8863085" cy="329184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80000"/>
              </a:lnSpc>
              <a:spcBef>
                <a:spcPts val="0"/>
              </a:spcBef>
              <a:buNone/>
              <a:defRPr sz="4800">
                <a:latin typeface="+mj-lt"/>
              </a:defRPr>
            </a:lvl1pPr>
          </a:lstStyle>
          <a:p>
            <a:pPr lvl="0"/>
            <a:r>
              <a:rPr lang="en-US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1796904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7468" y="4893733"/>
            <a:ext cx="5638800" cy="788610"/>
          </a:xfrm>
        </p:spPr>
        <p:txBody>
          <a:bodyPr anchor="ctr">
            <a:normAutofit/>
          </a:bodyPr>
          <a:lstStyle>
            <a:lvl1pPr algn="r">
              <a:lnSpc>
                <a:spcPct val="120000"/>
              </a:lnSpc>
              <a:defRPr sz="2000" b="1" spc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Quote Author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BEA7269-E0C0-24FF-83AE-918E65572670}"/>
              </a:ext>
            </a:extLst>
          </p:cNvPr>
          <p:cNvCxnSpPr>
            <a:cxnSpLocks/>
          </p:cNvCxnSpPr>
          <p:nvPr userDrawn="1"/>
        </p:nvCxnSpPr>
        <p:spPr>
          <a:xfrm>
            <a:off x="652272" y="6280179"/>
            <a:ext cx="108874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6EDFB-F0D6-8773-D221-6D97A3A8374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2A14C-8640-6C73-0A10-13EC61472A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D7FDF-AAFD-AF9A-6E11-36DE42D52AF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E4FD85-5D6D-4FA4-A373-26EC0F227592}" type="datetime1">
              <a:rPr lang="en-US" smtClean="0"/>
              <a:pPr/>
              <a:t>4/23/2026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62666" y="1388534"/>
            <a:ext cx="8483601" cy="3371246"/>
          </a:xfrm>
        </p:spPr>
        <p:txBody>
          <a:bodyPr anchor="ctr">
            <a:normAutofit/>
          </a:bodyPr>
          <a:lstStyle>
            <a:lvl1pPr marL="164592" indent="-164592">
              <a:lnSpc>
                <a:spcPct val="80000"/>
              </a:lnSpc>
              <a:spcBef>
                <a:spcPts val="0"/>
              </a:spcBef>
              <a:buNone/>
              <a:defRPr sz="5400">
                <a:latin typeface="+mj-lt"/>
              </a:defRPr>
            </a:lvl1pPr>
          </a:lstStyle>
          <a:p>
            <a:pPr lvl="0"/>
            <a:r>
              <a:rPr lang="en-US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2687152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512" y="1261872"/>
            <a:ext cx="5897880" cy="299626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60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0" y="4592115"/>
            <a:ext cx="5897882" cy="1688063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E398B4-AE63-C902-83C3-1A4A85D8BA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512" y="187882"/>
            <a:ext cx="266609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4AAA3B-0D59-4204-802D-5471962CF6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34122" y="181066"/>
            <a:ext cx="3144101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31F4DFA-B85C-EFE8-48B9-F27537048D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7084" y="181004"/>
            <a:ext cx="220264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CECF7E77-8611-47D0-A92F-5C18E9C5DC54}" type="datetime1">
              <a:rPr lang="en-US" smtClean="0"/>
              <a:t>4/23/2026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85432" y="1261872"/>
            <a:ext cx="4654296" cy="5018306"/>
          </a:xfr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316140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0" y="1261872"/>
            <a:ext cx="10872217" cy="103395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54150AE-A7C6-D328-35D7-F5B840930E3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65392" y="2584093"/>
            <a:ext cx="4974336" cy="36960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DE775-DB75-CB1A-BFE8-78BCAD77D75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A12C1-730A-27D0-9441-4063B2F4C8C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BC83B6-5689-7B78-207A-AE1FEA615FD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EE4FD85-5D6D-4FA4-A373-26EC0F227592}" type="datetime1">
              <a:rPr lang="en-US" smtClean="0"/>
              <a:pPr/>
              <a:t>4/23/2026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27D5A5-84C3-7EDE-A8EB-2DE057DE46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67511" y="2584093"/>
            <a:ext cx="4974337" cy="36960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20656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8405356D-E1B4-45BE-D7D0-42A7AAB8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0" y="1261872"/>
            <a:ext cx="10872217" cy="103395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59815-8676-26E4-EA5A-1B1ACFB6E9B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E3E38B-0671-3294-31A5-2E4961FF527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3455C6-2D37-DA7B-B30D-DEC4B5CFB92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EE4FD85-5D6D-4FA4-A373-26EC0F227592}" type="datetime1">
              <a:rPr lang="en-US" smtClean="0"/>
              <a:pPr/>
              <a:t>4/23/2026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272" y="2584094"/>
            <a:ext cx="4989576" cy="665483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6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76AAF7-C632-FCD0-6A60-E0EA4A52F22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67512" y="3569539"/>
            <a:ext cx="4974336" cy="27106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65392" y="2565527"/>
            <a:ext cx="4974336" cy="72118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6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D998360-6973-27D8-8B08-ACAE10572B3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65392" y="3569538"/>
            <a:ext cx="4974336" cy="27106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08088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69C627C0-7428-BA8A-D0E2-CC8A8D377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0" y="1261872"/>
            <a:ext cx="10872217" cy="103395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C0BCA-D1D7-CF64-AEC7-33E55DBC4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9B36D5-9101-EA9F-061C-3EB80ED08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FC613A-845B-FD71-729B-17AC533A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FD85-5D6D-4FA4-A373-26EC0F227592}" type="datetime1">
              <a:rPr lang="en-US" smtClean="0"/>
              <a:pPr/>
              <a:t>4/23/2026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670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DE469-E242-00F6-D36A-8C98D6219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2F422C-D8A7-AE2F-E398-B64591AD4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4113CA-1CE1-FE6B-9D3C-9E9AB40F4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FD85-5D6D-4FA4-A373-26EC0F227592}" type="datetime1">
              <a:rPr lang="en-US" smtClean="0"/>
              <a:pPr/>
              <a:t>4/23/2026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585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260123"/>
            <a:ext cx="4654296" cy="1004010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7512" y="2584094"/>
            <a:ext cx="4654296" cy="369608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1848" y="1260123"/>
            <a:ext cx="5882640" cy="504860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561563-9E70-4586-A914-471E339CD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72062-C159-A70C-DAB3-C80E0D341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A7ED0D-2631-05E7-635A-88D81CC3A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FD85-5D6D-4FA4-A373-26EC0F227592}" type="datetime1">
              <a:rPr lang="en-US" smtClean="0"/>
              <a:pPr/>
              <a:t>4/23/2026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195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260123"/>
            <a:ext cx="3429386" cy="1004011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9AD1E-0BFD-0C6E-EED4-3782FB824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7554B-B714-3610-BD99-8CAEFA566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FEDF4-9C70-920E-A49D-7787AA6DA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FD85-5D6D-4FA4-A373-26EC0F227592}" type="datetime1">
              <a:rPr lang="en-US" smtClean="0"/>
              <a:pPr/>
              <a:t>4/23/2026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7511" y="2584094"/>
            <a:ext cx="3410711" cy="3696085"/>
          </a:xfr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398262" y="1260123"/>
            <a:ext cx="7141465" cy="5020056"/>
          </a:xfr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1898336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260121"/>
            <a:ext cx="10856976" cy="2008021"/>
          </a:xfrm>
        </p:spPr>
        <p:txBody>
          <a:bodyPr anchor="b">
            <a:norm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D07FC-43F1-4E18-580C-3C44320F91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25ABD4-FA73-E749-3EA0-9C6BA20EAC2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A1E3B5-40D2-5FD4-06BA-E77052C7F05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E4FD85-5D6D-4FA4-A373-26EC0F227592}" type="datetime1">
              <a:rPr lang="en-US" smtClean="0"/>
              <a:pPr/>
              <a:t>4/23/2026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7511" y="3588104"/>
            <a:ext cx="10856977" cy="2692075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1616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2584093"/>
            <a:ext cx="8375902" cy="1688061"/>
          </a:xfrm>
        </p:spPr>
        <p:txBody>
          <a:bodyPr anchor="b">
            <a:no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6AA90F-CC56-0B2B-76BD-895A361811F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8B045D-0D5B-3227-835A-58CF4E8119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A6090A-D950-230B-F6B3-C5035C3CEAC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EE4FD85-5D6D-4FA4-A373-26EC0F227592}" type="datetime1">
              <a:rPr lang="en-US" smtClean="0"/>
              <a:pPr/>
              <a:t>4/23/2026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7512" y="4592115"/>
            <a:ext cx="8385048" cy="168806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200"/>
            </a:lvl2pPr>
            <a:lvl3pPr marL="457200" indent="0">
              <a:buNone/>
              <a:defRPr sz="1100"/>
            </a:lvl3pPr>
            <a:lvl4pPr marL="685800" indent="0">
              <a:buNone/>
              <a:defRPr sz="110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9433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/Map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06794E-A6BE-2940-826C-679610EBB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r="2954"/>
          <a:stretch/>
        </p:blipFill>
        <p:spPr>
          <a:xfrm>
            <a:off x="5283200" y="0"/>
            <a:ext cx="6908800" cy="6195328"/>
          </a:xfrm>
          <a:prstGeom prst="rect">
            <a:avLst/>
          </a:prstGeom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7253" y="393056"/>
            <a:ext cx="6216748" cy="763285"/>
          </a:xfrm>
          <a:prstGeom prst="rect">
            <a:avLst/>
          </a:prstGeom>
          <a:noFill/>
        </p:spPr>
        <p:txBody>
          <a:bodyPr lIns="91440" rIns="91440"/>
          <a:lstStyle>
            <a:lvl1pPr algn="l">
              <a:defRPr b="1" i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7253" y="1536699"/>
            <a:ext cx="6216747" cy="6096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1" charset="2"/>
              <a:buNone/>
              <a:defRPr sz="2667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87253" y="2349499"/>
            <a:ext cx="4895948" cy="812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E8577B-8E27-6B43-8606-B7C04E5289F9}"/>
              </a:ext>
            </a:extLst>
          </p:cNvPr>
          <p:cNvSpPr/>
          <p:nvPr/>
        </p:nvSpPr>
        <p:spPr>
          <a:xfrm>
            <a:off x="0" y="6510529"/>
            <a:ext cx="12192000" cy="368823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5" name="Footer Placeholder 13">
            <a:extLst>
              <a:ext uri="{FF2B5EF4-FFF2-40B4-BE49-F238E27FC236}">
                <a16:creationId xmlns:a16="http://schemas.microsoft.com/office/drawing/2014/main" id="{DE614C68-2BC7-9347-A228-B493586C8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8000" y="6510528"/>
            <a:ext cx="1524000" cy="353568"/>
          </a:xfrm>
          <a:prstGeom prst="rect">
            <a:avLst/>
          </a:prstGeom>
        </p:spPr>
        <p:txBody>
          <a:bodyPr/>
          <a:lstStyle>
            <a:lvl1pPr>
              <a:defRPr sz="1067"/>
            </a:lvl1pPr>
          </a:lstStyle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7179475-7FE7-704F-96FB-9C1D46D5F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892" y="5275567"/>
            <a:ext cx="1616109" cy="757184"/>
          </a:xfrm>
          <a:prstGeom prst="rect">
            <a:avLst/>
          </a:prstGeom>
        </p:spPr>
      </p:pic>
      <p:sp>
        <p:nvSpPr>
          <p:cNvPr id="12" name="Text Box 14">
            <a:extLst>
              <a:ext uri="{FF2B5EF4-FFF2-40B4-BE49-F238E27FC236}">
                <a16:creationId xmlns:a16="http://schemas.microsoft.com/office/drawing/2014/main" id="{5AC64515-2573-A54D-8C70-ABDEEAFCF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37" y="6497827"/>
            <a:ext cx="131035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www.rti.org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F8DA85-61E5-F64B-9F6A-DD9A4EF815BD}"/>
              </a:ext>
            </a:extLst>
          </p:cNvPr>
          <p:cNvSpPr txBox="1"/>
          <p:nvPr/>
        </p:nvSpPr>
        <p:spPr>
          <a:xfrm>
            <a:off x="1624225" y="6575686"/>
            <a:ext cx="749435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67" b="0" i="0" kern="12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ヒラギノ角ゴ Pro W3" pitchFamily="1" charset="-128"/>
                <a:cs typeface="Arial Narrow" panose="020B0604020202020204" pitchFamily="34" charset="0"/>
              </a:rPr>
              <a:t>RTI International is a trade name of Research Triangle Institute. RTI and the RTI logo are U.S. registered trademarks of Research Triangle Institute.</a:t>
            </a:r>
          </a:p>
        </p:txBody>
      </p:sp>
    </p:spTree>
    <p:extLst>
      <p:ext uri="{BB962C8B-B14F-4D97-AF65-F5344CB8AC3E}">
        <p14:creationId xmlns:p14="http://schemas.microsoft.com/office/powerpoint/2010/main" val="26085736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Pictur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985802"/>
            <a:ext cx="3410710" cy="2692075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593EE06-439E-037F-0A22-AA611D80F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512" y="187882"/>
            <a:ext cx="266609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4237CAFE-8E53-72CD-67ED-D6FF3F989B9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34122" y="181066"/>
            <a:ext cx="3144101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D966141-9B99-F2D0-A663-3003B791A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7084" y="181004"/>
            <a:ext cx="220264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720DC4C1-6C99-451D-B95A-6A6C83FBEA90}" type="datetime1">
              <a:rPr lang="en-US" smtClean="0"/>
              <a:t>4/23/2026</a:t>
            </a:fld>
            <a:endParaRPr lang="en-US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35F6B1E0-54AD-E2E3-07CF-89CD66B9EE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7512" y="3997837"/>
            <a:ext cx="3410776" cy="2282341"/>
          </a:xfr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98264" y="985802"/>
            <a:ext cx="7141464" cy="52943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593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30C5601D-25D6-0852-460F-4F5EDDCA527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sX0" fmla="*/ 650748 w 12192000"/>
              <a:gd name="csY0" fmla="*/ 557784 h 6858000"/>
              <a:gd name="csX1" fmla="*/ 650748 w 12192000"/>
              <a:gd name="csY1" fmla="*/ 566928 h 6858000"/>
              <a:gd name="csX2" fmla="*/ 11541252 w 12192000"/>
              <a:gd name="csY2" fmla="*/ 566928 h 6858000"/>
              <a:gd name="csX3" fmla="*/ 11541252 w 12192000"/>
              <a:gd name="csY3" fmla="*/ 557784 h 6858000"/>
              <a:gd name="csX4" fmla="*/ 0 w 12192000"/>
              <a:gd name="csY4" fmla="*/ 0 h 6858000"/>
              <a:gd name="csX5" fmla="*/ 12192000 w 12192000"/>
              <a:gd name="csY5" fmla="*/ 0 h 6858000"/>
              <a:gd name="csX6" fmla="*/ 12192000 w 12192000"/>
              <a:gd name="csY6" fmla="*/ 6858000 h 6858000"/>
              <a:gd name="csX7" fmla="*/ 0 w 12192000"/>
              <a:gd name="csY7" fmla="*/ 6858000 h 685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12192000" h="6858000">
                <a:moveTo>
                  <a:pt x="650748" y="557784"/>
                </a:moveTo>
                <a:lnTo>
                  <a:pt x="650748" y="566928"/>
                </a:lnTo>
                <a:lnTo>
                  <a:pt x="11541252" y="566928"/>
                </a:lnTo>
                <a:lnTo>
                  <a:pt x="11541252" y="55778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29000"/>
            <a:ext cx="12192000" cy="2159828"/>
          </a:xfrm>
          <a:gradFill flip="none" rotWithShape="1">
            <a:gsLst>
              <a:gs pos="0">
                <a:schemeClr val="bg2">
                  <a:alpha val="50000"/>
                </a:schemeClr>
              </a:gs>
              <a:gs pos="100000">
                <a:schemeClr val="bg2">
                  <a:alpha val="0"/>
                </a:schemeClr>
              </a:gs>
            </a:gsLst>
            <a:lin ang="16200000" scaled="1"/>
            <a:tileRect/>
          </a:gradFill>
        </p:spPr>
        <p:txBody>
          <a:bodyPr vert="horz" lIns="777240" tIns="45720" rIns="2286000" bIns="45720" rtlCol="0" anchor="b">
            <a:normAutofit/>
          </a:bodyPr>
          <a:lstStyle>
            <a:lvl1pPr>
              <a:defRPr lang="en-US" sz="60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6DADE99-E3CE-8A7B-349A-714ACCF25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586478"/>
            <a:ext cx="12192000" cy="1271522"/>
          </a:xfrm>
          <a:solidFill>
            <a:schemeClr val="bg2">
              <a:alpha val="50000"/>
            </a:schemeClr>
          </a:solidFill>
        </p:spPr>
        <p:txBody>
          <a:bodyPr vert="horz" lIns="777240" tIns="45720" rIns="2286000" bIns="45720" rtlCol="0" anchor="t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E398B4-AE63-C902-83C3-1A4A85D8BA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512" y="187882"/>
            <a:ext cx="266609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08CFED4-8CC8-E28A-89D6-61226616DEC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34122" y="181066"/>
            <a:ext cx="3144101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31F4DFA-B85C-EFE8-48B9-F27537048D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7084" y="181004"/>
            <a:ext cx="220264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96E56145-139A-45B3-88FA-F743CAE4E319}" type="datetime1">
              <a:rPr lang="en-US" smtClean="0"/>
              <a:t>4/23/2026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40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1" y="985802"/>
            <a:ext cx="3410711" cy="529437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86EE7AF-7DD3-DC19-6D34-E940BB352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512" y="187882"/>
            <a:ext cx="266609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E86BA4-9811-C1B5-796E-C61FA5F0EC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34122" y="181066"/>
            <a:ext cx="3144101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F968FDB-AE03-25F6-2343-C1F6FC98A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7084" y="181004"/>
            <a:ext cx="220264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863A7118-B3C6-4EBA-A0E2-4AEA652F57A1}" type="datetime1">
              <a:rPr lang="en-US" smtClean="0"/>
              <a:t>4/23/2026</a:t>
            </a:fld>
            <a:endParaRPr lang="en-US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ED0FE484-E6A5-7D93-A7B2-C71CD2671A7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98264" y="985802"/>
            <a:ext cx="7141464" cy="52943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7113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512" y="1260124"/>
            <a:ext cx="9643872" cy="401604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80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754" y="5586478"/>
            <a:ext cx="9633390" cy="684051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57C6A260-43E4-A5BD-9313-44FB4C8FD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512" y="187882"/>
            <a:ext cx="266609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900" b="1">
                <a:solidFill>
                  <a:schemeClr val="tx2"/>
                </a:solidFill>
                <a:latin typeface="+mj-lt"/>
              </a:defRPr>
            </a:lvl1pPr>
          </a:lstStyle>
          <a:p>
            <a:fld id="{7ECAF3DD-865B-4F9E-8AEE-28157E83B0D8}" type="slidenum">
              <a:rPr lang="en-US" smtClean="0"/>
              <a:pPr/>
              <a:t>‹#›</a:t>
            </a:fld>
            <a:endParaRPr lang="en-US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F1631E-53EB-24F5-F76E-4F04521F6D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34122" y="181066"/>
            <a:ext cx="3144101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356155AC-04E0-CB97-F010-9D55F5F5B6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7084" y="181004"/>
            <a:ext cx="220264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fld id="{817601D0-08EE-4682-8251-778D57A7E59F}" type="datetime1">
              <a:rPr lang="en-US" smtClean="0"/>
              <a:t>4/23/2026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1735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512" y="1260124"/>
            <a:ext cx="9613392" cy="297802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80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5596127"/>
            <a:ext cx="7272528" cy="6840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CE12327-0DBC-89BC-C60D-F10DD6C51F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512" y="187882"/>
            <a:ext cx="266609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0783AD-1C4D-25CE-23D9-0E1ABAF268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34122" y="181066"/>
            <a:ext cx="3144101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0079EBF4-5BB8-6610-5CA9-9590C73BE5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7084" y="181004"/>
            <a:ext cx="220264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79AEA953-F661-4DC3-A0D2-B373BF29D9D6}" type="datetime1">
              <a:rPr lang="en-US" smtClean="0"/>
              <a:t>4/23/2026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50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892" y="1260123"/>
            <a:ext cx="10872216" cy="3012032"/>
          </a:xfrm>
        </p:spPr>
        <p:txBody>
          <a:bodyPr anchor="b">
            <a:normAutofit/>
          </a:bodyPr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592115"/>
            <a:ext cx="7588155" cy="16880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AFE07ED-31D7-7A85-4532-82403B99B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512" y="187882"/>
            <a:ext cx="266609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F8273-94AD-6BE6-8CBB-845CAE6B0C3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34122" y="181066"/>
            <a:ext cx="3144101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AB0BDEA6-A6F0-73B8-F39C-CD7566F660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7084" y="181004"/>
            <a:ext cx="220264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BDCAF013-27A5-43A7-9ADC-F67B09F12BCD}" type="datetime1">
              <a:rPr lang="en-US" smtClean="0"/>
              <a:t>4/23/2026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33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260121"/>
            <a:ext cx="10872216" cy="10040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87E7F9E7-BD7C-7BD1-18C4-D0670D6F7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512" y="187882"/>
            <a:ext cx="266609" cy="365125"/>
          </a:xfrm>
          <a:prstGeom prst="rect">
            <a:avLst/>
          </a:prstGeom>
        </p:spPr>
        <p:txBody>
          <a:bodyPr lIns="0" rIns="0" anchor="ctr"/>
          <a:lstStyle>
            <a:lvl1pPr algn="l" rtl="0"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fld id="{7ECAF3DD-865B-4F9E-8AEE-28157E83B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4122" y="181066"/>
            <a:ext cx="3144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7084" y="181004"/>
            <a:ext cx="220264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DEE4FD85-5D6D-4FA4-A373-26EC0F227592}" type="datetime1">
              <a:rPr lang="en-US" smtClean="0"/>
              <a:pPr/>
              <a:t>4/23/2026</a:t>
            </a:fld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E2FCF00-BAB5-9903-A021-C98277BB5056}"/>
              </a:ext>
            </a:extLst>
          </p:cNvPr>
          <p:cNvCxnSpPr>
            <a:cxnSpLocks/>
          </p:cNvCxnSpPr>
          <p:nvPr userDrawn="1"/>
        </p:nvCxnSpPr>
        <p:spPr>
          <a:xfrm>
            <a:off x="652272" y="567605"/>
            <a:ext cx="108874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7512" y="2584094"/>
            <a:ext cx="10856976" cy="3696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78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36" r:id="rId59"/>
    <p:sldLayoutId id="2147483737" r:id="rId60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800" b="0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9" orient="horz" pos="2160">
          <p15:clr>
            <a:srgbClr val="F26B43"/>
          </p15:clr>
        </p15:guide>
        <p15:guide id="20" pos="3840">
          <p15:clr>
            <a:srgbClr val="F26B43"/>
          </p15:clr>
        </p15:guide>
        <p15:guide id="21" pos="7296">
          <p15:clr>
            <a:srgbClr val="F26B43"/>
          </p15:clr>
        </p15:guide>
        <p15:guide id="22" pos="3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9.sv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9.xml"/><Relationship Id="rId4" Type="http://schemas.openxmlformats.org/officeDocument/2006/relationships/hyperlink" Target="https://guides.uflib.ufl.edu/datamanagement/tool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Relationship Id="rId4" Type="http://schemas.openxmlformats.org/officeDocument/2006/relationships/hyperlink" Target="https://guides.uflib.ufl.edu/datamanagement/tool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31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dmiddleton@rti.or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BF8EFF9-FE66-8E52-3629-40B941FDF4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594" y="255639"/>
            <a:ext cx="11804748" cy="8849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Leveraging REDCap for Managing Respondent Driven Sampling and Longitudinal Data in a Community Wound Study of Illicit Opioid Users in Rural NC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8085EC0-621F-C36E-37F8-065F06236F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8207" y="5407506"/>
            <a:ext cx="4149213" cy="6096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FedCASIC: April 22, 2026 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563C477-E9EF-790D-79ED-27E587B73A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7304" y="1327120"/>
            <a:ext cx="4668253" cy="10621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80000"/>
              <a:defRPr/>
            </a:pPr>
            <a:r>
              <a:rPr lang="en-US" sz="2400" kern="0" dirty="0">
                <a:solidFill>
                  <a:srgbClr val="0070C0"/>
                </a:solidFill>
                <a:latin typeface="Arial Narrow"/>
              </a:rPr>
              <a:t>Deirdre Middleton, MPH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80000"/>
              <a:defRPr/>
            </a:pPr>
            <a:endParaRPr lang="en-US" sz="2400" kern="0" dirty="0">
              <a:solidFill>
                <a:srgbClr val="0070C0"/>
              </a:solidFill>
              <a:latin typeface="Arial Narrow"/>
            </a:endParaRP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80000"/>
              <a:defRPr/>
            </a:pPr>
            <a:endParaRPr lang="en-US" sz="2400" kern="0" dirty="0">
              <a:solidFill>
                <a:srgbClr val="0070C0"/>
              </a:solidFill>
              <a:latin typeface="Arial Narrow"/>
            </a:endParaRP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80000"/>
              <a:defRPr/>
            </a:pPr>
            <a:endParaRPr lang="en-US" sz="2400" kern="0" dirty="0">
              <a:solidFill>
                <a:srgbClr val="808080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246075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1ADC-D895-49A0-E9B7-452D5961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0" y="3572339"/>
            <a:ext cx="3410712" cy="2707840"/>
          </a:xfrm>
        </p:spPr>
        <p:txBody>
          <a:bodyPr anchor="t">
            <a:normAutofit/>
          </a:bodyPr>
          <a:lstStyle/>
          <a:p>
            <a:r>
              <a:rPr lang="en-US" dirty="0"/>
              <a:t>Recruitment via RDS Methodology</a:t>
            </a:r>
          </a:p>
        </p:txBody>
      </p:sp>
      <p:pic>
        <p:nvPicPr>
          <p:cNvPr id="11" name="Picture Placeholder 10" descr="Worm's-eye view of a large tree">
            <a:extLst>
              <a:ext uri="{FF2B5EF4-FFF2-40B4-BE49-F238E27FC236}">
                <a16:creationId xmlns:a16="http://schemas.microsoft.com/office/drawing/2014/main" id="{4C61BDDE-944D-0970-33CA-64CF19AF74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61" b="36261"/>
          <a:stretch>
            <a:fillRect/>
          </a:stretch>
        </p:blipFill>
        <p:spPr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07011-BE25-B6BD-0632-8550DAE67618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078222" y="3429000"/>
            <a:ext cx="7822229" cy="3247934"/>
          </a:xfrm>
        </p:spPr>
        <p:txBody>
          <a:bodyPr>
            <a:no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2000" b="1" dirty="0"/>
              <a:t>Seed Participants </a:t>
            </a:r>
            <a:r>
              <a:rPr lang="en-US" sz="2000" dirty="0"/>
              <a:t>Initial participants, known as seeds, start the recruitment process by engaging peers in their social networks.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2000" b="1" dirty="0"/>
              <a:t>Chain-Referral Sampling </a:t>
            </a:r>
            <a:r>
              <a:rPr lang="en-US" sz="2000" dirty="0"/>
              <a:t>Recruitment occurs through a chain- referral process with dual incentives, reaching this hard-to-access populations effectively.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2000" b="1" dirty="0"/>
              <a:t>Approximate a Probability Sample </a:t>
            </a:r>
            <a:r>
              <a:rPr lang="en-US" sz="2000" dirty="0"/>
              <a:t>Allows us greater confidence in our prevalence estimates </a:t>
            </a:r>
            <a:endParaRPr lang="en-US" sz="2000" b="1" dirty="0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46943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55E4-C662-027D-7B9D-C35F9BA8E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224366"/>
            <a:ext cx="3730752" cy="5055813"/>
          </a:xfrm>
        </p:spPr>
        <p:txBody>
          <a:bodyPr anchor="t">
            <a:normAutofit/>
          </a:bodyPr>
          <a:lstStyle/>
          <a:p>
            <a:r>
              <a:rPr lang="en-US" dirty="0"/>
              <a:t>Understanding RDS: Seeds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2C4AD56B-B2F6-035F-1E8F-3E100026B64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31116712"/>
              </p:ext>
            </p:extLst>
          </p:nvPr>
        </p:nvGraphicFramePr>
        <p:xfrm>
          <a:off x="4398264" y="1224366"/>
          <a:ext cx="7126224" cy="5055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9489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7DBC0-4EB1-8E15-0B4A-08E0BB210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883403"/>
            <a:ext cx="3410711" cy="5396776"/>
          </a:xfrm>
        </p:spPr>
        <p:txBody>
          <a:bodyPr anchor="t">
            <a:normAutofit/>
          </a:bodyPr>
          <a:lstStyle/>
          <a:p>
            <a:r>
              <a:rPr lang="en-US" sz="3700"/>
              <a:t>Understanding RDS: Recruits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04A91F18-A4A8-155F-27B1-D6A39C58DDA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05923951"/>
              </p:ext>
            </p:extLst>
          </p:nvPr>
        </p:nvGraphicFramePr>
        <p:xfrm>
          <a:off x="4398264" y="883403"/>
          <a:ext cx="7126224" cy="5396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7049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715B4E5-E70C-C80F-3BB3-98FC544180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4646945"/>
              </p:ext>
            </p:extLst>
          </p:nvPr>
        </p:nvGraphicFramePr>
        <p:xfrm>
          <a:off x="1246279" y="1439779"/>
          <a:ext cx="9192127" cy="3978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C0443D69-1202-8456-5643-2C0A86431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1" y="764934"/>
            <a:ext cx="11107393" cy="1004010"/>
          </a:xfrm>
        </p:spPr>
        <p:txBody>
          <a:bodyPr>
            <a:normAutofit/>
          </a:bodyPr>
          <a:lstStyle/>
          <a:p>
            <a:r>
              <a:rPr lang="en-US" sz="3400" dirty="0"/>
              <a:t>Study Design for Community-Based Study of X-Wounds</a:t>
            </a:r>
          </a:p>
        </p:txBody>
      </p:sp>
      <p:pic>
        <p:nvPicPr>
          <p:cNvPr id="11" name="Graphic 10" descr="Circle with left arrow with solid fill">
            <a:extLst>
              <a:ext uri="{FF2B5EF4-FFF2-40B4-BE49-F238E27FC236}">
                <a16:creationId xmlns:a16="http://schemas.microsoft.com/office/drawing/2014/main" id="{EEFCD248-DB20-793D-B981-3C889D67443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2844971" y="5677567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4E2989C-7204-045F-2B10-DEAD59522735}"/>
              </a:ext>
            </a:extLst>
          </p:cNvPr>
          <p:cNvSpPr txBox="1"/>
          <p:nvPr/>
        </p:nvSpPr>
        <p:spPr>
          <a:xfrm>
            <a:off x="3759371" y="5677567"/>
            <a:ext cx="4673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Longitudinal Data Collection Baseline + 4 follow-up visits </a:t>
            </a:r>
          </a:p>
        </p:txBody>
      </p:sp>
    </p:spTree>
    <p:extLst>
      <p:ext uri="{BB962C8B-B14F-4D97-AF65-F5344CB8AC3E}">
        <p14:creationId xmlns:p14="http://schemas.microsoft.com/office/powerpoint/2010/main" val="3506558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8CB87-E72B-1102-E0F1-12BF8FC78A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en-US"/>
              <a:t>REDCap Implementation and Customization</a:t>
            </a:r>
          </a:p>
        </p:txBody>
      </p:sp>
    </p:spTree>
    <p:extLst>
      <p:ext uri="{BB962C8B-B14F-4D97-AF65-F5344CB8AC3E}">
        <p14:creationId xmlns:p14="http://schemas.microsoft.com/office/powerpoint/2010/main" val="267126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3685C-F882-AD68-3612-88D26180A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985802"/>
            <a:ext cx="3410710" cy="2692075"/>
          </a:xfrm>
        </p:spPr>
        <p:txBody>
          <a:bodyPr anchor="t">
            <a:normAutofit/>
          </a:bodyPr>
          <a:lstStyle/>
          <a:p>
            <a:r>
              <a:rPr lang="en-US" sz="3400" dirty="0"/>
              <a:t>Configuring Modules for Survey, Wound, and Drug Sample Data</a:t>
            </a:r>
          </a:p>
        </p:txBody>
      </p:sp>
      <p:pic>
        <p:nvPicPr>
          <p:cNvPr id="9" name="Content Placeholder 10">
            <a:extLst>
              <a:ext uri="{FF2B5EF4-FFF2-40B4-BE49-F238E27FC236}">
                <a16:creationId xmlns:a16="http://schemas.microsoft.com/office/drawing/2014/main" id="{9C50F083-FB37-449B-FF7D-B92183837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/>
        </p:blipFill>
        <p:spPr>
          <a:xfrm>
            <a:off x="667512" y="4551804"/>
            <a:ext cx="3410776" cy="1174406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65C80-8ED2-1876-DFB5-B0602EB2AB3A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398264" y="985802"/>
            <a:ext cx="7141464" cy="5294376"/>
          </a:xfrm>
        </p:spPr>
        <p:txBody>
          <a:bodyPr>
            <a:no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2000" b="1" dirty="0"/>
              <a:t>Behavioral Health Survey 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2000" dirty="0"/>
              <a:t>Modules were set up to capture self-reported behavioral health measures  through surveys.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2000" b="1" dirty="0"/>
              <a:t>Wound Questionnaire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2000" dirty="0"/>
              <a:t>Wound Modules allow linkage of photos with associated data for physician review and classification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2000" b="1" dirty="0"/>
              <a:t>Drug Sample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2000" dirty="0"/>
              <a:t>Samples of drugs identify the presence or absence of adulterants that may be linked to wounds </a:t>
            </a:r>
          </a:p>
        </p:txBody>
      </p:sp>
    </p:spTree>
    <p:extLst>
      <p:ext uri="{BB962C8B-B14F-4D97-AF65-F5344CB8AC3E}">
        <p14:creationId xmlns:p14="http://schemas.microsoft.com/office/powerpoint/2010/main" val="42625025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FAAD9-CA3D-737D-1E0F-A3FFF1CF4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/>
              <a:t>Integrating RDS Workflow with REDCap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DCA2798-B6B9-89FD-65D9-2D0EED62854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/>
        </p:blipFill>
        <p:spPr>
          <a:xfrm>
            <a:off x="405084" y="4186679"/>
            <a:ext cx="3856950" cy="1328034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ED009-79BF-46F5-D1A4-BC2DDC5E0A97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2000" b="1" dirty="0"/>
              <a:t>Custom Modules in REDCap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2000" dirty="0"/>
              <a:t>Custom REDCap modules facilitate managing complex recruitment chains efficiently within the study workflow.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2000" b="1" dirty="0"/>
              <a:t>Link Recruiters and Recruits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2000" dirty="0"/>
              <a:t>Modules enable seamless linking between recruiters and recruits, ensuring clear tracking of recruitment progress and incentive payments.</a:t>
            </a:r>
          </a:p>
        </p:txBody>
      </p:sp>
    </p:spTree>
    <p:extLst>
      <p:ext uri="{BB962C8B-B14F-4D97-AF65-F5344CB8AC3E}">
        <p14:creationId xmlns:p14="http://schemas.microsoft.com/office/powerpoint/2010/main" val="20633160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3136D-A91D-7202-9B2A-6B9C39314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260121"/>
            <a:ext cx="10872216" cy="1004011"/>
          </a:xfrm>
        </p:spPr>
        <p:txBody>
          <a:bodyPr anchor="b">
            <a:normAutofit/>
          </a:bodyPr>
          <a:lstStyle/>
          <a:p>
            <a:r>
              <a:rPr lang="en-US"/>
              <a:t>Record Status Dashboard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A8CEAAE1-278D-DFAF-050B-DD16BF6E48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9865374"/>
              </p:ext>
            </p:extLst>
          </p:nvPr>
        </p:nvGraphicFramePr>
        <p:xfrm>
          <a:off x="667512" y="2584094"/>
          <a:ext cx="10856976" cy="3696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013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3BE2FEA-2447-27F3-E7FB-DD867068D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0AAE1A6-208C-342D-6AE3-A22C65A68B7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 l="-1" t="-1" r="-5319" b="36991"/>
          <a:stretch>
            <a:fillRect/>
          </a:stretch>
        </p:blipFill>
        <p:spPr>
          <a:xfrm>
            <a:off x="536849" y="752826"/>
            <a:ext cx="10590933" cy="5924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8373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C1AE126-543A-6AFB-8517-4ED8D0082E0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62674" y="1518833"/>
            <a:ext cx="11077053" cy="46800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3804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70179-2FE7-3E61-2506-9FE489F6A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849" y="1260124"/>
            <a:ext cx="5862658" cy="1004010"/>
          </a:xfrm>
        </p:spPr>
        <p:txBody>
          <a:bodyPr anchor="b">
            <a:normAutofit/>
          </a:bodyPr>
          <a:lstStyle/>
          <a:p>
            <a:r>
              <a:rPr lang="en-US" sz="4500"/>
              <a:t>Presentation Lineup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4B13A18E-E5C2-B118-189F-A3525D6D3C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512" y="187882"/>
            <a:ext cx="26660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ECAF3DD-865B-4F9E-8AEE-28157E83B0D8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69AF49C-7D76-ED98-FC77-6FF12013E6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34122" y="181066"/>
            <a:ext cx="314410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8154CE2B-8776-9443-0E4B-B80F67FF4F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7084" y="181004"/>
            <a:ext cx="220264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01021C2D-F782-4D42-9559-DD770C4FCA33}" type="datetime1">
              <a:rPr lang="en-US" smtClean="0"/>
              <a:pPr>
                <a:spcAft>
                  <a:spcPts val="600"/>
                </a:spcAft>
              </a:pPr>
              <a:t>4/23/2026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D5D719-6944-6823-57DA-965ACFB247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393" r="2" b="2"/>
          <a:stretch>
            <a:fillRect/>
          </a:stretch>
        </p:blipFill>
        <p:spPr>
          <a:xfrm>
            <a:off x="667512" y="1261872"/>
            <a:ext cx="4634315" cy="5004291"/>
          </a:xfrm>
          <a:custGeom>
            <a:avLst/>
            <a:gdLst>
              <a:gd name="connsiteX0" fmla="*/ 0 w 4565591"/>
              <a:gd name="connsiteY0" fmla="*/ 0 h 6858000"/>
              <a:gd name="connsiteX1" fmla="*/ 4565591 w 4565591"/>
              <a:gd name="connsiteY1" fmla="*/ 0 h 6858000"/>
              <a:gd name="connsiteX2" fmla="*/ 4565591 w 4565591"/>
              <a:gd name="connsiteY2" fmla="*/ 6858000 h 6858000"/>
              <a:gd name="connsiteX3" fmla="*/ 0 w 456559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5591" h="6858000">
                <a:moveTo>
                  <a:pt x="0" y="0"/>
                </a:moveTo>
                <a:lnTo>
                  <a:pt x="4565591" y="0"/>
                </a:lnTo>
                <a:lnTo>
                  <a:pt x="4565591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93BF42-E02B-F490-5F47-EC473B896BE3}"/>
              </a:ext>
            </a:extLst>
          </p:cNvPr>
          <p:cNvSpPr>
            <a:spLocks noGrp="1"/>
          </p:cNvSpPr>
          <p:nvPr>
            <p:ph sz="quarter" idx="13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5641848" y="2568329"/>
            <a:ext cx="5897880" cy="371185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Background &amp; Study Goals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Methodological Approach (What data we need REDCap to wrangle)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REDCap Implementation and Customization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Initial Results</a:t>
            </a:r>
          </a:p>
        </p:txBody>
      </p:sp>
    </p:spTree>
    <p:extLst>
      <p:ext uri="{BB962C8B-B14F-4D97-AF65-F5344CB8AC3E}">
        <p14:creationId xmlns:p14="http://schemas.microsoft.com/office/powerpoint/2010/main" val="19776579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2C03892-ED61-B709-3101-CEE682A5E0E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32453" y="1096505"/>
            <a:ext cx="10793820" cy="4664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7386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B723F07-930A-11D9-F02F-4F622F391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1" y="985802"/>
            <a:ext cx="3410711" cy="5294377"/>
          </a:xfrm>
        </p:spPr>
        <p:txBody>
          <a:bodyPr anchor="b">
            <a:normAutofit/>
          </a:bodyPr>
          <a:lstStyle/>
          <a:p>
            <a:r>
              <a:rPr lang="en-US" dirty="0"/>
              <a:t>Record </a:t>
            </a:r>
            <a:r>
              <a:rPr lang="en-US" dirty="0" err="1"/>
              <a:t>HomePage</a:t>
            </a:r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6869E1-BE39-3164-5817-A2EE7BC39D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" b="13885"/>
          <a:stretch>
            <a:fillRect/>
          </a:stretch>
        </p:blipFill>
        <p:spPr>
          <a:xfrm>
            <a:off x="5405249" y="620676"/>
            <a:ext cx="5608510" cy="60563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237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6B24687-E3AB-EC21-6E76-F5BD0D3C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1" y="985802"/>
            <a:ext cx="3410711" cy="5294377"/>
          </a:xfrm>
        </p:spPr>
        <p:txBody>
          <a:bodyPr/>
          <a:lstStyle/>
          <a:p>
            <a:r>
              <a:rPr lang="en-US" dirty="0"/>
              <a:t>Graphs and Reports for Data Monitoring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623CC3F-2C0D-8065-5D50-91D701647E3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946616" y="587708"/>
            <a:ext cx="4491790" cy="60905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3081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80007-FD3F-13F5-D66F-10FDFA3F6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580083"/>
            <a:ext cx="3410711" cy="4700096"/>
          </a:xfrm>
        </p:spPr>
        <p:txBody>
          <a:bodyPr anchor="t">
            <a:normAutofit/>
          </a:bodyPr>
          <a:lstStyle/>
          <a:p>
            <a:r>
              <a:rPr lang="en-US" dirty="0"/>
              <a:t>RDS Specific Features using Custom Modules</a:t>
            </a:r>
          </a:p>
        </p:txBody>
      </p:sp>
      <p:graphicFrame>
        <p:nvGraphicFramePr>
          <p:cNvPr id="18" name="Content Placeholder 6">
            <a:extLst>
              <a:ext uri="{FF2B5EF4-FFF2-40B4-BE49-F238E27FC236}">
                <a16:creationId xmlns:a16="http://schemas.microsoft.com/office/drawing/2014/main" id="{F07273DE-692E-A61E-E257-EB31805E8E4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4438232"/>
              </p:ext>
            </p:extLst>
          </p:nvPr>
        </p:nvGraphicFramePr>
        <p:xfrm>
          <a:off x="4398264" y="1580083"/>
          <a:ext cx="7126224" cy="4700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3983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D069A03-4665-5083-B4B5-E8E8CC60B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5991643"/>
            <a:ext cx="9452882" cy="685291"/>
          </a:xfrm>
        </p:spPr>
        <p:txBody>
          <a:bodyPr anchor="b">
            <a:normAutofit/>
          </a:bodyPr>
          <a:lstStyle/>
          <a:p>
            <a:r>
              <a:rPr lang="en-US"/>
              <a:t>Coupons Assigned to a Recruiter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94B5C4-076C-0E39-387D-4B5F944FE9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" r="-1719" b="12049"/>
          <a:stretch>
            <a:fillRect/>
          </a:stretch>
        </p:blipFill>
        <p:spPr>
          <a:xfrm>
            <a:off x="667511" y="690451"/>
            <a:ext cx="7850143" cy="5294376"/>
          </a:xfrm>
          <a:prstGeom prst="rect">
            <a:avLst/>
          </a:prstGeom>
          <a:noFill/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052279-1CE2-EA72-A002-96AF0E672441}"/>
              </a:ext>
            </a:extLst>
          </p:cNvPr>
          <p:cNvSpPr/>
          <p:nvPr/>
        </p:nvSpPr>
        <p:spPr>
          <a:xfrm>
            <a:off x="667511" y="4479010"/>
            <a:ext cx="3145072" cy="1162373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00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A9B88-8FD7-9633-B5F2-BE07F5391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1" y="985802"/>
            <a:ext cx="3410711" cy="5294377"/>
          </a:xfrm>
        </p:spPr>
        <p:txBody>
          <a:bodyPr anchor="b">
            <a:normAutofit/>
          </a:bodyPr>
          <a:lstStyle/>
          <a:p>
            <a:r>
              <a:rPr lang="en-US"/>
              <a:t>Payment Manager 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9803101-D06A-0D68-638C-4AB78E63A4D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3642102" y="647433"/>
            <a:ext cx="7897626" cy="5449361"/>
          </a:xfrm>
          <a:custGeom>
            <a:avLst/>
            <a:gdLst>
              <a:gd name="connsiteX0" fmla="*/ 0 w 7195675"/>
              <a:gd name="connsiteY0" fmla="*/ 0 h 6858000"/>
              <a:gd name="connsiteX1" fmla="*/ 7195675 w 7195675"/>
              <a:gd name="connsiteY1" fmla="*/ 0 h 6858000"/>
              <a:gd name="connsiteX2" fmla="*/ 7195675 w 7195675"/>
              <a:gd name="connsiteY2" fmla="*/ 6858000 h 6858000"/>
              <a:gd name="connsiteX3" fmla="*/ 0 w 71956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5675" h="6858000">
                <a:moveTo>
                  <a:pt x="0" y="0"/>
                </a:moveTo>
                <a:lnTo>
                  <a:pt x="7195675" y="0"/>
                </a:lnTo>
                <a:lnTo>
                  <a:pt x="71956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pic>
        <p:nvPicPr>
          <p:cNvPr id="11" name="Graphic 10" descr="Arrow: Slight curve with solid fill">
            <a:extLst>
              <a:ext uri="{FF2B5EF4-FFF2-40B4-BE49-F238E27FC236}">
                <a16:creationId xmlns:a16="http://schemas.microsoft.com/office/drawing/2014/main" id="{21F12180-DCB5-4C75-C334-B7CAAF6610E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79219" y="3065578"/>
            <a:ext cx="1862883" cy="18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99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D4521-31DE-9FCE-07F0-3F223B1DA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24467-915D-A63A-FF91-FB2969ADA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1" y="985802"/>
            <a:ext cx="3410711" cy="5294377"/>
          </a:xfrm>
        </p:spPr>
        <p:txBody>
          <a:bodyPr anchor="b">
            <a:normAutofit/>
          </a:bodyPr>
          <a:lstStyle/>
          <a:p>
            <a:r>
              <a:rPr lang="en-US"/>
              <a:t>Payment Manager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A90152-2F69-3F96-93D0-BA6A2C37F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166" y="830969"/>
            <a:ext cx="8844268" cy="5041229"/>
          </a:xfrm>
          <a:prstGeom prst="rect">
            <a:avLst/>
          </a:prstGeom>
          <a:noFill/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960CF4A-9752-B00E-0AF0-56EB1AEB69AA}"/>
              </a:ext>
            </a:extLst>
          </p:cNvPr>
          <p:cNvSpPr/>
          <p:nvPr/>
        </p:nvSpPr>
        <p:spPr>
          <a:xfrm>
            <a:off x="3053165" y="3429000"/>
            <a:ext cx="7873139" cy="2041902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6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4136FBCC-186C-6F3E-8A1B-5DDEAB2C3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985802"/>
            <a:ext cx="2509642" cy="5294377"/>
          </a:xfrm>
        </p:spPr>
        <p:txBody>
          <a:bodyPr/>
          <a:lstStyle/>
          <a:p>
            <a:r>
              <a:rPr lang="en-US"/>
              <a:t>Study ID 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51EF2E7-6CE8-91B9-C838-6509D694E4A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/>
        </p:blipFill>
        <p:spPr>
          <a:xfrm>
            <a:off x="3874576" y="613356"/>
            <a:ext cx="7665152" cy="5653047"/>
          </a:xfrm>
          <a:prstGeom prst="rect">
            <a:avLst/>
          </a:prstGeom>
          <a:noFill/>
        </p:spPr>
      </p:pic>
      <p:pic>
        <p:nvPicPr>
          <p:cNvPr id="10" name="Graphic 9" descr="Arrow: Slight curve with solid fill">
            <a:extLst>
              <a:ext uri="{FF2B5EF4-FFF2-40B4-BE49-F238E27FC236}">
                <a16:creationId xmlns:a16="http://schemas.microsoft.com/office/drawing/2014/main" id="{2F5001D4-CF47-C682-5876-9062AADB2FB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9506964" y="4417296"/>
            <a:ext cx="1862883" cy="18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64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9BB28-3B56-CCF5-A1BD-EF6AB8F2F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4B97F7B-6E40-DA6B-B1C9-69FE751D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260121"/>
            <a:ext cx="10872216" cy="1004011"/>
          </a:xfrm>
        </p:spPr>
        <p:txBody>
          <a:bodyPr anchor="b">
            <a:normAutofit/>
          </a:bodyPr>
          <a:lstStyle/>
          <a:p>
            <a:r>
              <a:rPr lang="en-US" sz="3700"/>
              <a:t>RDS Specific Reports</a:t>
            </a:r>
            <a:br>
              <a:rPr lang="en-US" sz="3700"/>
            </a:br>
            <a:r>
              <a:rPr lang="en-US" sz="3700"/>
              <a:t>Recruitment Chain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CD7EF46-8E9E-76E7-ABC7-7374E6E07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10932" r="-2" b="12992"/>
          <a:stretch>
            <a:fillRect/>
          </a:stretch>
        </p:blipFill>
        <p:spPr>
          <a:xfrm>
            <a:off x="667512" y="2264132"/>
            <a:ext cx="10856976" cy="40160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1732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4D72E-3F5E-C54A-17D9-99FEBB1594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Initial Results</a:t>
            </a:r>
          </a:p>
        </p:txBody>
      </p:sp>
    </p:spTree>
    <p:extLst>
      <p:ext uri="{BB962C8B-B14F-4D97-AF65-F5344CB8AC3E}">
        <p14:creationId xmlns:p14="http://schemas.microsoft.com/office/powerpoint/2010/main" val="39671403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34FBD-3A51-7775-5445-3E78A45CB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4592116"/>
            <a:ext cx="3752088" cy="1688062"/>
          </a:xfrm>
        </p:spPr>
        <p:txBody>
          <a:bodyPr anchor="b">
            <a:normAutofit/>
          </a:bodyPr>
          <a:lstStyle/>
          <a:p>
            <a:r>
              <a:rPr lang="en-US" sz="4000"/>
              <a:t>Background and Study Rationale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F9475A-F835-887B-D20B-EDDA3080B5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613" r="2" b="5664"/>
          <a:stretch>
            <a:fillRect/>
          </a:stretch>
        </p:blipFill>
        <p:spPr>
          <a:xfrm>
            <a:off x="5641848" y="1283188"/>
            <a:ext cx="5897880" cy="4996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06014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44C3B-60E0-8CA3-EE7A-A92CDB4A3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1" y="985802"/>
            <a:ext cx="3410711" cy="2602303"/>
          </a:xfrm>
        </p:spPr>
        <p:txBody>
          <a:bodyPr anchor="t">
            <a:normAutofit/>
          </a:bodyPr>
          <a:lstStyle/>
          <a:p>
            <a:r>
              <a:rPr lang="en-US" dirty="0"/>
              <a:t>Participation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4F2522-E128-F3A5-2F4B-CF7469CD06A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98264" y="985802"/>
            <a:ext cx="7141464" cy="5294376"/>
          </a:xfrm>
        </p:spPr>
        <p:txBody>
          <a:bodyPr>
            <a:normAutofit/>
          </a:bodyPr>
          <a:lstStyle/>
          <a:p>
            <a:r>
              <a:rPr lang="en-US" sz="2400" b="1" dirty="0"/>
              <a:t>Seeds</a:t>
            </a:r>
            <a:r>
              <a:rPr lang="en-US" sz="2400" dirty="0"/>
              <a:t>: 2</a:t>
            </a:r>
          </a:p>
          <a:p>
            <a:r>
              <a:rPr lang="en-US" sz="2400" b="1" dirty="0"/>
              <a:t>Coupons returned</a:t>
            </a:r>
            <a:r>
              <a:rPr lang="en-US" sz="2400" dirty="0"/>
              <a:t>: 31</a:t>
            </a:r>
          </a:p>
          <a:p>
            <a:pPr lvl="1"/>
            <a:r>
              <a:rPr lang="en-US" sz="2400" b="1" dirty="0"/>
              <a:t>Coupons returned from eligible and consenting participants</a:t>
            </a:r>
            <a:r>
              <a:rPr lang="en-US" sz="2400" dirty="0"/>
              <a:t>: 29</a:t>
            </a:r>
          </a:p>
          <a:p>
            <a:r>
              <a:rPr lang="en-US" sz="2400" b="1" dirty="0"/>
              <a:t>Scheduled appointments</a:t>
            </a:r>
            <a:r>
              <a:rPr lang="en-US" sz="2400" dirty="0"/>
              <a:t>: 81 total (49 upcoming)</a:t>
            </a:r>
          </a:p>
          <a:p>
            <a:r>
              <a:rPr lang="en-US" sz="2400" b="1" dirty="0"/>
              <a:t>Participants who have completed at least 1 follow-up visit so far</a:t>
            </a:r>
            <a:r>
              <a:rPr lang="en-US" sz="2400" dirty="0"/>
              <a:t>: 14</a:t>
            </a:r>
          </a:p>
          <a:p>
            <a:r>
              <a:rPr lang="en-US" sz="2400" b="1" dirty="0"/>
              <a:t>Total drug samples collected</a:t>
            </a:r>
            <a:r>
              <a:rPr lang="en-US" sz="2400" dirty="0"/>
              <a:t>: 33</a:t>
            </a:r>
          </a:p>
          <a:p>
            <a:r>
              <a:rPr lang="en-US" sz="2400" b="1" dirty="0"/>
              <a:t>Wounds identified so far </a:t>
            </a:r>
            <a:r>
              <a:rPr lang="en-US" sz="2400" dirty="0"/>
              <a:t>: 10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970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2CA8-B807-817C-1884-8EA5FDEB2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680" y="1260122"/>
            <a:ext cx="8385048" cy="1004010"/>
          </a:xfrm>
        </p:spPr>
        <p:txBody>
          <a:bodyPr anchor="b">
            <a:normAutofit/>
          </a:bodyPr>
          <a:lstStyle/>
          <a:p>
            <a:r>
              <a:rPr lang="en-US" sz="3700" dirty="0"/>
              <a:t>Conclusions</a:t>
            </a:r>
          </a:p>
        </p:txBody>
      </p:sp>
      <p:pic>
        <p:nvPicPr>
          <p:cNvPr id="1026" name="Picture 2" descr="What is community-based participatory research and how do I use it ...">
            <a:extLst>
              <a:ext uri="{FF2B5EF4-FFF2-40B4-BE49-F238E27FC236}">
                <a16:creationId xmlns:a16="http://schemas.microsoft.com/office/drawing/2014/main" id="{39971C67-76BB-050A-7865-E744F83AA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6" r="27814" b="-1"/>
          <a:stretch>
            <a:fillRect/>
          </a:stretch>
        </p:blipFill>
        <p:spPr bwMode="auto">
          <a:xfrm>
            <a:off x="667511" y="1260123"/>
            <a:ext cx="2167129" cy="502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933E7-5851-E4FA-4FCA-3636E27E69F7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3154680" y="2584094"/>
            <a:ext cx="8369808" cy="3696085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Leveraging REDCap Tools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dirty="0"/>
              <a:t>REDCap provides efficient data management for research in complex community settings with vulnerable groups. 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dirty="0"/>
              <a:t>Building Custom Modules specific to RDS has led to a user-friendly data collection tool that supports field staff.  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Respondent-Driven Sampling (RDS)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dirty="0"/>
              <a:t>RDS methodology has typically been used in urban settings, but this study shows it may be appropriate for some rural populations as well. </a:t>
            </a:r>
          </a:p>
          <a:p>
            <a:pPr marL="0" lvl="1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0683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ABB05-692E-ADB7-07EC-7DC03997D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512" y="1417671"/>
            <a:ext cx="7909560" cy="4906929"/>
          </a:xfrm>
        </p:spPr>
        <p:txBody>
          <a:bodyPr anchor="b">
            <a:normAutofit fontScale="90000"/>
          </a:bodyPr>
          <a:lstStyle/>
          <a:p>
            <a:pPr fontAlgn="base"/>
            <a:br>
              <a:rPr lang="en-US" sz="3000" dirty="0"/>
            </a:br>
            <a:br>
              <a:rPr lang="en-US" sz="3000" dirty="0"/>
            </a:br>
            <a:r>
              <a:rPr lang="en-US" sz="3000" dirty="0"/>
              <a:t>Deirdre Middleton, MPH </a:t>
            </a:r>
            <a:br>
              <a:rPr lang="en-US" sz="3000" dirty="0"/>
            </a:br>
            <a:r>
              <a:rPr lang="en-US" sz="3000" dirty="0">
                <a:hlinkClick r:id="rId3"/>
              </a:rPr>
              <a:t>dmiddleton@rti.org</a:t>
            </a:r>
            <a:r>
              <a:rPr lang="en-US" sz="3000" dirty="0"/>
              <a:t> </a:t>
            </a:r>
            <a:br>
              <a:rPr lang="en-US" sz="3000" dirty="0"/>
            </a:br>
            <a:br>
              <a:rPr lang="en-US" sz="3000" dirty="0"/>
            </a:br>
            <a:r>
              <a:rPr lang="en-US" sz="3000" b="1" dirty="0"/>
              <a:t>Thanks to team and coauthors: </a:t>
            </a:r>
            <a:br>
              <a:rPr lang="en-US" sz="3000" dirty="0"/>
            </a:br>
            <a:r>
              <a:rPr lang="en-US" sz="3000" dirty="0"/>
              <a:t>Erin Erickson​, RTI</a:t>
            </a:r>
            <a:br>
              <a:rPr lang="en-US" sz="3000" dirty="0"/>
            </a:br>
            <a:r>
              <a:rPr lang="en-US" sz="3000" dirty="0"/>
              <a:t>Arnie Aldridge​, RTI</a:t>
            </a:r>
            <a:br>
              <a:rPr lang="en-US" sz="3000" dirty="0"/>
            </a:br>
            <a:r>
              <a:rPr lang="en-US" sz="3000" dirty="0"/>
              <a:t>David Leblond​, RTI</a:t>
            </a:r>
            <a:br>
              <a:rPr lang="en-US" sz="3000" dirty="0"/>
            </a:br>
            <a:r>
              <a:rPr lang="en-US" sz="3200" dirty="0"/>
              <a:t>Asher Schranz, UNC </a:t>
            </a:r>
            <a:br>
              <a:rPr lang="en-US" sz="3000" dirty="0"/>
            </a:br>
            <a:r>
              <a:rPr lang="en-US" sz="3000" dirty="0"/>
              <a:t>Michelle Mathis, Olive Branch Ministry </a:t>
            </a:r>
            <a:br>
              <a:rPr lang="en-US" sz="3000" dirty="0"/>
            </a:br>
            <a:r>
              <a:rPr lang="en-US" sz="3000" dirty="0"/>
              <a:t>Jon E. Zibbell, RTI </a:t>
            </a:r>
            <a:br>
              <a:rPr lang="en-US" sz="3000" dirty="0"/>
            </a:br>
            <a:br>
              <a:rPr lang="en-US" sz="3000" dirty="0"/>
            </a:br>
            <a:endParaRPr lang="en-US" sz="3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C8F7BE-D06A-7BC6-F05D-9D4829BF58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512" y="187882"/>
            <a:ext cx="26660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ECAF3DD-865B-4F9E-8AEE-28157E83B0D8}" type="slidenum">
              <a:rPr lang="en-US" smtClean="0"/>
              <a:pPr>
                <a:spcAft>
                  <a:spcPts val="600"/>
                </a:spcAft>
              </a:pPr>
              <a:t>32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BB53A0-DBB0-703E-1985-1F3A1D688A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34122" y="181066"/>
            <a:ext cx="314410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59024-D0F0-CBF4-71A8-5C4F1ABCE2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7084" y="181004"/>
            <a:ext cx="220264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EE4FD85-5D6D-4FA4-A373-26EC0F227592}" type="datetime1">
              <a:rPr lang="en-US" smtClean="0"/>
              <a:pPr>
                <a:spcAft>
                  <a:spcPts val="600"/>
                </a:spcAft>
              </a:pPr>
              <a:t>4/23/2026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15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3A5DB81-EC00-17B9-0D67-8D0B3371D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703" y="932919"/>
            <a:ext cx="10186985" cy="561585"/>
          </a:xfrm>
        </p:spPr>
        <p:txBody>
          <a:bodyPr anchor="b">
            <a:normAutofit fontScale="90000"/>
          </a:bodyPr>
          <a:lstStyle/>
          <a:p>
            <a:r>
              <a:rPr lang="en-US" sz="2900" dirty="0"/>
              <a:t>Emergence of Deep Necrotic (X) Wounds Among Fentanyl Users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43BE05AC-CC4E-55C9-FF06-B8974148EAA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44043018"/>
              </p:ext>
            </p:extLst>
          </p:nvPr>
        </p:nvGraphicFramePr>
        <p:xfrm>
          <a:off x="2545080" y="1960443"/>
          <a:ext cx="7101840" cy="4231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5134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9E1876A5-A451-5442-9462-A6629C3FB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-1194511"/>
            <a:ext cx="10872216" cy="10040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DC3EEA-F9AF-9289-E086-A21ADA51F5B4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LargePlainText"/>
                  </p202:designTagLst>
                </p202:designPr>
              </p:ext>
            </p:extLst>
          </p:nvPr>
        </p:nvSpPr>
        <p:spPr>
          <a:xfrm>
            <a:off x="667512" y="2584094"/>
            <a:ext cx="10856976" cy="3696084"/>
          </a:xfrm>
        </p:spPr>
        <p:txBody>
          <a:bodyPr anchor="t">
            <a:normAutofit/>
          </a:bodyPr>
          <a:lstStyle/>
          <a:p>
            <a:pPr indent="0">
              <a:buNone/>
            </a:pPr>
            <a:r>
              <a:rPr lang="en-US" sz="80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next slide displays pictures of wounds. </a:t>
            </a:r>
            <a:endParaRPr lang="en-US" sz="8000"/>
          </a:p>
        </p:txBody>
      </p:sp>
    </p:spTree>
    <p:extLst>
      <p:ext uri="{BB962C8B-B14F-4D97-AF65-F5344CB8AC3E}">
        <p14:creationId xmlns:p14="http://schemas.microsoft.com/office/powerpoint/2010/main" val="665797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5AC475-55DB-4828-821A-D3D4895D5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602" y="857250"/>
            <a:ext cx="2311357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34D0E6-41EA-41F3-8C64-5DA6B9F880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6811839" y="857250"/>
            <a:ext cx="3856162" cy="5143500"/>
          </a:xfrm>
          <a:prstGeom prst="rect">
            <a:avLst/>
          </a:prstGeom>
          <a:scene3d>
            <a:camera prst="orthographicFront">
              <a:rot lat="21299997" lon="0" rev="0"/>
            </a:camera>
            <a:lightRig rig="threePt" dir="t"/>
          </a:scene3d>
        </p:spPr>
      </p:pic>
      <p:cxnSp>
        <p:nvCxnSpPr>
          <p:cNvPr id="4" name="Google Shape;372;p55">
            <a:extLst>
              <a:ext uri="{FF2B5EF4-FFF2-40B4-BE49-F238E27FC236}">
                <a16:creationId xmlns:a16="http://schemas.microsoft.com/office/drawing/2014/main" id="{328C34A1-ADD7-463A-9078-61A5C75A14B2}"/>
              </a:ext>
            </a:extLst>
          </p:cNvPr>
          <p:cNvCxnSpPr>
            <a:cxnSpLocks/>
          </p:cNvCxnSpPr>
          <p:nvPr/>
        </p:nvCxnSpPr>
        <p:spPr>
          <a:xfrm>
            <a:off x="9176481" y="1112084"/>
            <a:ext cx="577121" cy="89941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496B535-4407-F8CE-8155-48FB67C0DCB0}"/>
              </a:ext>
            </a:extLst>
          </p:cNvPr>
          <p:cNvSpPr txBox="1"/>
          <p:nvPr/>
        </p:nvSpPr>
        <p:spPr>
          <a:xfrm>
            <a:off x="65315" y="6642556"/>
            <a:ext cx="1200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Source: Jason Bienert</a:t>
            </a:r>
          </a:p>
        </p:txBody>
      </p:sp>
    </p:spTree>
    <p:extLst>
      <p:ext uri="{BB962C8B-B14F-4D97-AF65-F5344CB8AC3E}">
        <p14:creationId xmlns:p14="http://schemas.microsoft.com/office/powerpoint/2010/main" val="2669171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C333F76-C1F1-66AD-B2BD-AA0FCE7C2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272" y="817670"/>
            <a:ext cx="10872216" cy="55884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Why This Study Matters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3E38EB-EB3F-8DF2-D67D-03D78B698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47996"/>
            <a:ext cx="11965859" cy="4632182"/>
          </a:xfrm>
        </p:spPr>
        <p:txBody>
          <a:bodyPr>
            <a:normAutofit/>
          </a:bodyPr>
          <a:lstStyle/>
          <a:p>
            <a:pPr marL="11430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1463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Rural health is a federal </a:t>
            </a:r>
            <a:r>
              <a:rPr lang="en-US" sz="2200" b="1" dirty="0">
                <a:solidFill>
                  <a:srgbClr val="01463E"/>
                </a:solidFill>
                <a:latin typeface="Avenir Next LT Pro Light"/>
              </a:rPr>
              <a:t>priority</a:t>
            </a:r>
            <a:endParaRPr lang="en-US" sz="2400" dirty="0"/>
          </a:p>
          <a:p>
            <a:pPr marL="457200" indent="-342900" fontAlgn="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/>
              <a:t>This study was designed to address the specific challenges of a rural population </a:t>
            </a:r>
          </a:p>
          <a:p>
            <a:pPr marL="342900" lvl="1" indent="0" fontAlgn="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US" sz="1600" dirty="0"/>
          </a:p>
          <a:p>
            <a:pPr marL="114300" indent="0" fontAlgn="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200" b="1" dirty="0"/>
              <a:t>Epidemiological investigation is needed to detect emerging substances &amp; adverse consequences</a:t>
            </a:r>
          </a:p>
          <a:p>
            <a:pPr lvl="2" fontAlgn="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/>
              <a:t>Emerging sedative-adulterants (e.g., xylazine) are not captured by existing surveillance systems</a:t>
            </a:r>
          </a:p>
          <a:p>
            <a:pPr lvl="2" fontAlgn="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/>
              <a:t>Rural drug markets are harder to monitor compared to urban drug markets</a:t>
            </a:r>
          </a:p>
          <a:p>
            <a:pPr lvl="2" fontAlgn="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/>
              <a:t>Need community‑based epidemiologic studies to identify associations between the illicit drug supply and adverse health</a:t>
            </a:r>
          </a:p>
          <a:p>
            <a:pPr lvl="2" fontAlgn="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/>
              <a:t>Community‑based studies generate evidence needed to improve federal data systems and public health surveillance.</a:t>
            </a:r>
          </a:p>
          <a:p>
            <a:pPr marL="0" lvl="0" indent="-342900" fontAlgn="t">
              <a:lnSpc>
                <a:spcPct val="100000"/>
              </a:lnSpc>
              <a:spcBef>
                <a:spcPts val="0"/>
              </a:spcBef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1463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00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97FCD-1616-8BC8-7C07-747662FF3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71" y="1083080"/>
            <a:ext cx="3855327" cy="1004011"/>
          </a:xfrm>
        </p:spPr>
        <p:txBody>
          <a:bodyPr/>
          <a:lstStyle/>
          <a:p>
            <a:r>
              <a:rPr lang="en-US" dirty="0"/>
              <a:t>Study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358D7-8937-836B-EB87-7DCE77625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17188"/>
            <a:ext cx="12427973" cy="3257732"/>
          </a:xfrm>
        </p:spPr>
        <p:txBody>
          <a:bodyPr>
            <a:normAutofit/>
          </a:bodyPr>
          <a:lstStyle/>
          <a:p>
            <a:pPr marL="608965" lvl="1" indent="-308610">
              <a:spcAft>
                <a:spcPts val="1800"/>
              </a:spcAft>
            </a:pPr>
            <a:r>
              <a:rPr lang="en-US" sz="2400" b="1" i="1" dirty="0"/>
              <a:t>Investigate</a:t>
            </a:r>
            <a:r>
              <a:rPr lang="en-US" sz="2400" dirty="0"/>
              <a:t> the epidemiology of the wound crisis</a:t>
            </a:r>
            <a:endParaRPr lang="en-US" sz="2400" dirty="0">
              <a:cs typeface="Arial"/>
            </a:endParaRPr>
          </a:p>
          <a:p>
            <a:pPr marL="608965" lvl="1" indent="-308610">
              <a:spcAft>
                <a:spcPts val="1800"/>
              </a:spcAft>
            </a:pPr>
            <a:r>
              <a:rPr lang="en-US" sz="2400" b="1" i="1" dirty="0"/>
              <a:t>Understand</a:t>
            </a:r>
            <a:r>
              <a:rPr lang="en-US" sz="2400" dirty="0"/>
              <a:t> supply-side drivers of the epidemic (Looking beyond self-report) </a:t>
            </a:r>
          </a:p>
          <a:p>
            <a:pPr marL="608965" lvl="1" indent="-308610">
              <a:spcAft>
                <a:spcPts val="1800"/>
              </a:spcAft>
            </a:pPr>
            <a:r>
              <a:rPr lang="en-US" sz="2400" b="1" i="1" dirty="0"/>
              <a:t>Develop</a:t>
            </a:r>
            <a:r>
              <a:rPr lang="en-US" sz="2400" dirty="0"/>
              <a:t> strategies for typologizing X wounds; need to distinguish from abscesses</a:t>
            </a:r>
          </a:p>
          <a:p>
            <a:pPr marL="608965" lvl="1" indent="-308610">
              <a:spcAft>
                <a:spcPts val="1800"/>
              </a:spcAft>
            </a:pPr>
            <a:r>
              <a:rPr lang="en-US" sz="2400" b="1" i="1" dirty="0"/>
              <a:t>Disseminate</a:t>
            </a:r>
            <a:r>
              <a:rPr lang="en-US" sz="2400" dirty="0"/>
              <a:t> real-time information to inform community response</a:t>
            </a:r>
          </a:p>
          <a:p>
            <a:pPr marL="300355" indent="-300355"/>
            <a:endParaRPr lang="en-US" sz="2400" dirty="0">
              <a:cs typeface="Arial"/>
            </a:endParaRPr>
          </a:p>
          <a:p>
            <a:pPr marL="300355" indent="-300355"/>
            <a:endParaRPr lang="en-US" sz="2400" dirty="0">
              <a:cs typeface="Arial"/>
            </a:endParaRPr>
          </a:p>
        </p:txBody>
      </p:sp>
      <p:pic>
        <p:nvPicPr>
          <p:cNvPr id="1026" name="Picture 1160044619">
            <a:extLst>
              <a:ext uri="{FF2B5EF4-FFF2-40B4-BE49-F238E27FC236}">
                <a16:creationId xmlns:a16="http://schemas.microsoft.com/office/drawing/2014/main" id="{5B642B97-731A-E751-A736-0B313B0E6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355" y="204685"/>
            <a:ext cx="1943133" cy="129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676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DAD8C-B4B4-B528-1DBF-42ACA7434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705BD-73BD-AED8-6406-8D8514396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4984851"/>
            <a:ext cx="3062660" cy="1309841"/>
          </a:xfrm>
        </p:spPr>
        <p:txBody>
          <a:bodyPr anchor="b">
            <a:normAutofit fontScale="90000"/>
          </a:bodyPr>
          <a:lstStyle/>
          <a:p>
            <a:r>
              <a:rPr lang="en-US" sz="4800" dirty="0"/>
              <a:t>Study Methods and Data Types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3157BACB-AFAD-CBAB-1C6E-2E4FD42AB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027" y="890379"/>
            <a:ext cx="6746462" cy="456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433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Greener acres">
  <a:themeElements>
    <a:clrScheme name="Custom 74">
      <a:dk1>
        <a:srgbClr val="01463E"/>
      </a:dk1>
      <a:lt1>
        <a:sysClr val="window" lastClr="FFFFFF"/>
      </a:lt1>
      <a:dk2>
        <a:srgbClr val="000000"/>
      </a:dk2>
      <a:lt2>
        <a:srgbClr val="FFFFFF"/>
      </a:lt2>
      <a:accent1>
        <a:srgbClr val="88B1CA"/>
      </a:accent1>
      <a:accent2>
        <a:srgbClr val="E15544"/>
      </a:accent2>
      <a:accent3>
        <a:srgbClr val="E37A8B"/>
      </a:accent3>
      <a:accent4>
        <a:srgbClr val="8AB9A8"/>
      </a:accent4>
      <a:accent5>
        <a:srgbClr val="A28CD2"/>
      </a:accent5>
      <a:accent6>
        <a:srgbClr val="EBE1D8"/>
      </a:accent6>
      <a:hlink>
        <a:srgbClr val="467886"/>
      </a:hlink>
      <a:folHlink>
        <a:srgbClr val="96607D"/>
      </a:folHlink>
    </a:clrScheme>
    <a:fontScheme name="Custom 21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B-B01_Document_win32_LW_V6" id="{D7C51510-76B3-4E3E-B1F1-02C5966E46FE}" vid="{7A8C32E0-CE1D-4A5A-82D6-24B0B725BB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DC7AC06673DB47AE3983B332D278A9" ma:contentTypeVersion="3" ma:contentTypeDescription="Create a new document." ma:contentTypeScope="" ma:versionID="24df3de390d737e792c5366cddaf9da8">
  <xsd:schema xmlns:xsd="http://www.w3.org/2001/XMLSchema" xmlns:xs="http://www.w3.org/2001/XMLSchema" xmlns:p="http://schemas.microsoft.com/office/2006/metadata/properties" xmlns:ns2="e6db4f07-2e5e-4997-a3e4-76854ad13079" xmlns:ns3="48fcb02c-68b6-4721-b044-ff19e869f574" targetNamespace="http://schemas.microsoft.com/office/2006/metadata/properties" ma:root="true" ma:fieldsID="277a4db21009f499ff9438ccd9951c18" ns2:_="" ns3:_="">
    <xsd:import namespace="e6db4f07-2e5e-4997-a3e4-76854ad13079"/>
    <xsd:import namespace="48fcb02c-68b6-4721-b044-ff19e869f57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b4f07-2e5e-4997-a3e4-76854ad13079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nillable="true" ma:displayName="Document Type" ma:default="Minutes" ma:format="Dropdown" ma:internalName="Document_x0020_Type">
      <xsd:simpleType>
        <xsd:restriction base="dms:Choice">
          <xsd:enumeration value="Agenda"/>
          <xsd:enumeration value="Minutes"/>
          <xsd:enumeration value="Presentation"/>
          <xsd:enumeration value="Reference Guide"/>
          <xsd:enumeration value="Oth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cb02c-68b6-4721-b044-ff19e869f574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e6db4f07-2e5e-4997-a3e4-76854ad13079">Minutes</Document_x0020_Typ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8E1A71-CFFC-46C3-A743-734691589492}"/>
</file>

<file path=customXml/itemProps2.xml><?xml version="1.0" encoding="utf-8"?>
<ds:datastoreItem xmlns:ds="http://schemas.openxmlformats.org/officeDocument/2006/customXml" ds:itemID="{7C5DE3F1-D207-4C0A-8BF5-C24851262B60}">
  <ds:schemaRefs>
    <ds:schemaRef ds:uri="37ab9ed5-554d-490a-819e-cce875cfcb40"/>
    <ds:schemaRef ds:uri="55b6a266-2b71-4a2a-a3c6-0b79e818f24a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6C4D816-1204-4D91-AE91-F91ED822F6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9593</TotalTime>
  <Words>1075</Words>
  <Application>Microsoft Office PowerPoint</Application>
  <PresentationFormat>Widescreen</PresentationFormat>
  <Paragraphs>149</Paragraphs>
  <Slides>32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Aptos</vt:lpstr>
      <vt:lpstr>Arial</vt:lpstr>
      <vt:lpstr>Arial Narrow</vt:lpstr>
      <vt:lpstr>Avenir Next LT Pro</vt:lpstr>
      <vt:lpstr>Avenir Next LT Pro Light</vt:lpstr>
      <vt:lpstr>Wingdings</vt:lpstr>
      <vt:lpstr>Greener acres</vt:lpstr>
      <vt:lpstr>Leveraging REDCap for Managing Respondent Driven Sampling and Longitudinal Data in a Community Wound Study of Illicit Opioid Users in Rural NC</vt:lpstr>
      <vt:lpstr>Presentation Lineup</vt:lpstr>
      <vt:lpstr>Background and Study Rationale</vt:lpstr>
      <vt:lpstr>Emergence of Deep Necrotic (X) Wounds Among Fentanyl Users</vt:lpstr>
      <vt:lpstr>PowerPoint Presentation</vt:lpstr>
      <vt:lpstr>PowerPoint Presentation</vt:lpstr>
      <vt:lpstr>Why This Study Matters</vt:lpstr>
      <vt:lpstr>Study Goals</vt:lpstr>
      <vt:lpstr>Study Methods and Data Types</vt:lpstr>
      <vt:lpstr>Recruitment via RDS Methodology</vt:lpstr>
      <vt:lpstr>Understanding RDS: Seeds</vt:lpstr>
      <vt:lpstr>Understanding RDS: Recruits</vt:lpstr>
      <vt:lpstr>Study Design for Community-Based Study of X-Wounds</vt:lpstr>
      <vt:lpstr>REDCap Implementation and Customization</vt:lpstr>
      <vt:lpstr>Configuring Modules for Survey, Wound, and Drug Sample Data</vt:lpstr>
      <vt:lpstr>Integrating RDS Workflow with REDCap</vt:lpstr>
      <vt:lpstr>Record Status Dashboard</vt:lpstr>
      <vt:lpstr>PowerPoint Presentation</vt:lpstr>
      <vt:lpstr>PowerPoint Presentation</vt:lpstr>
      <vt:lpstr>PowerPoint Presentation</vt:lpstr>
      <vt:lpstr>Record HomePage </vt:lpstr>
      <vt:lpstr>Graphs and Reports for Data Monitoring</vt:lpstr>
      <vt:lpstr>RDS Specific Features using Custom Modules</vt:lpstr>
      <vt:lpstr>Coupons Assigned to a Recruiter</vt:lpstr>
      <vt:lpstr>Payment Manager </vt:lpstr>
      <vt:lpstr>Payment Manager </vt:lpstr>
      <vt:lpstr>Study ID </vt:lpstr>
      <vt:lpstr>RDS Specific Reports Recruitment Chain</vt:lpstr>
      <vt:lpstr>Initial Results</vt:lpstr>
      <vt:lpstr>Participation</vt:lpstr>
      <vt:lpstr>Conclusions</vt:lpstr>
      <vt:lpstr>  Deirdre Middleton, MPH  dmiddleton@rti.org   Thanks to team and coauthors:  Erin Erickson​, RTI Arnie Aldridge​, RTI David Leblond​, RTI Asher Schranz, UNC  Michelle Mathis, Olive Branch Ministry  Jon E. Zibbell, RTI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Middleton, Deirdre</dc:creator>
  <cp:lastModifiedBy>Middleton, Deirdre</cp:lastModifiedBy>
  <cp:revision>11</cp:revision>
  <dcterms:created xsi:type="dcterms:W3CDTF">2026-04-09T16:41:08Z</dcterms:created>
  <dcterms:modified xsi:type="dcterms:W3CDTF">2026-04-23T15:13:02Z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0x01010003DC7AC06673DB47AE3983B332D278A9</vt:lpwstr>
  </property>
  <property fmtid="{D5CDD505-2E9C-101B-9397-08002B2CF9AE}" pid="3" name="MediaServiceImageTags">
    <vt:lpwstr/>
  </property>
</Properties>
</file>