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sldIdLst>
    <p:sldId id="483" r:id="rId5"/>
    <p:sldId id="495" r:id="rId6"/>
    <p:sldId id="482" r:id="rId7"/>
    <p:sldId id="496" r:id="rId8"/>
    <p:sldId id="497" r:id="rId9"/>
    <p:sldId id="488" r:id="rId10"/>
    <p:sldId id="485" r:id="rId11"/>
    <p:sldId id="491" r:id="rId12"/>
    <p:sldId id="489" r:id="rId13"/>
    <p:sldId id="490" r:id="rId14"/>
    <p:sldId id="498" r:id="rId15"/>
    <p:sldId id="500" r:id="rId16"/>
    <p:sldId id="499" r:id="rId17"/>
    <p:sldId id="486" r:id="rId18"/>
    <p:sldId id="487" r:id="rId19"/>
    <p:sldId id="492" r:id="rId20"/>
    <p:sldId id="501" r:id="rId21"/>
    <p:sldId id="494" r:id="rId2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0754" autoAdjust="0"/>
  </p:normalViewPr>
  <p:slideViewPr>
    <p:cSldViewPr snapToGrid="0">
      <p:cViewPr varScale="1">
        <p:scale>
          <a:sx n="35" d="100"/>
          <a:sy n="35" d="100"/>
        </p:scale>
        <p:origin x="996"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1" Type="http://schemas.openxmlformats.org/officeDocument/2006/relationships/image" Target="../media/image2.png"/></Relationships>
</file>

<file path=ppt/diagrams/_rels/drawing1.xml.rels><?xml version="1.0" encoding="UTF-8" standalone="yes"?>
<Relationships xmlns="http://schemas.openxmlformats.org/package/2006/relationships"><Relationship Id="rId1" Type="http://schemas.openxmlformats.org/officeDocument/2006/relationships/image" Target="../media/image2.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994F43-D053-4688-838D-928AC94DCD33}"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A92EE06C-95AB-4745-B647-B6EE0BFC1E4F}">
      <dgm:prSet phldrT="[Text]"/>
      <dgm:spPr/>
      <dgm:t>
        <a:bodyPr/>
        <a:lstStyle/>
        <a:p>
          <a:r>
            <a:rPr lang="en-US" dirty="0"/>
            <a:t>Roxanne Moadel-Attie, </a:t>
          </a:r>
          <a:r>
            <a:rPr lang="en-US" i="1" dirty="0"/>
            <a:t>DICE Program</a:t>
          </a:r>
          <a:endParaRPr lang="en-US" dirty="0"/>
        </a:p>
      </dgm:t>
    </dgm:pt>
    <dgm:pt modelId="{5E6E142A-5A88-494E-8DFB-C4DAFE4B9363}" type="parTrans" cxnId="{D0255EC8-F8BC-4023-A053-E7E35154150A}">
      <dgm:prSet/>
      <dgm:spPr/>
      <dgm:t>
        <a:bodyPr/>
        <a:lstStyle/>
        <a:p>
          <a:endParaRPr lang="en-US"/>
        </a:p>
      </dgm:t>
    </dgm:pt>
    <dgm:pt modelId="{A7B9B048-7D56-442D-BA4B-D0A0A27B0014}" type="sibTrans" cxnId="{D0255EC8-F8BC-4023-A053-E7E35154150A}">
      <dgm:prSet/>
      <dgm:spPr/>
      <dgm:t>
        <a:bodyPr/>
        <a:lstStyle/>
        <a:p>
          <a:endParaRPr lang="en-US"/>
        </a:p>
      </dgm:t>
    </dgm:pt>
    <dgm:pt modelId="{E1569237-CB77-4813-B63C-DA98BBF87E42}">
      <dgm:prSet phldrT="[Text]"/>
      <dgm:spPr/>
      <dgm:t>
        <a:bodyPr/>
        <a:lstStyle/>
        <a:p>
          <a:r>
            <a:rPr lang="en-US" dirty="0"/>
            <a:t>Emily Reece, </a:t>
          </a:r>
          <a:r>
            <a:rPr lang="en-US" i="1" dirty="0"/>
            <a:t>DICE Program</a:t>
          </a:r>
          <a:endParaRPr lang="en-US" dirty="0"/>
        </a:p>
      </dgm:t>
    </dgm:pt>
    <dgm:pt modelId="{66CB4FD9-1AC0-46DE-B3F9-A11C5BC943DC}" type="parTrans" cxnId="{C0720B0A-0403-47A2-9F0D-964914C1DA1B}">
      <dgm:prSet/>
      <dgm:spPr/>
      <dgm:t>
        <a:bodyPr/>
        <a:lstStyle/>
        <a:p>
          <a:endParaRPr lang="en-US"/>
        </a:p>
      </dgm:t>
    </dgm:pt>
    <dgm:pt modelId="{96A5A896-E150-4D1A-B598-B6F5DD2C2FF4}" type="sibTrans" cxnId="{C0720B0A-0403-47A2-9F0D-964914C1DA1B}">
      <dgm:prSet/>
      <dgm:spPr/>
      <dgm:t>
        <a:bodyPr/>
        <a:lstStyle/>
        <a:p>
          <a:endParaRPr lang="en-US"/>
        </a:p>
      </dgm:t>
    </dgm:pt>
    <dgm:pt modelId="{DDFFE929-5F4A-4AC3-A6E5-0D85E8020731}">
      <dgm:prSet phldrT="[Text]"/>
      <dgm:spPr/>
      <dgm:t>
        <a:bodyPr/>
        <a:lstStyle/>
        <a:p>
          <a:r>
            <a:rPr lang="en-US" dirty="0"/>
            <a:t> Mark Govoni, </a:t>
          </a:r>
          <a:r>
            <a:rPr lang="en-US" i="1" dirty="0"/>
            <a:t>Economic Directorate</a:t>
          </a:r>
          <a:endParaRPr lang="en-US" dirty="0"/>
        </a:p>
      </dgm:t>
    </dgm:pt>
    <dgm:pt modelId="{E3315AA9-2A9B-4CF4-9474-9267E06BD7C3}" type="parTrans" cxnId="{7210A254-245F-475B-872C-AE39A843F3ED}">
      <dgm:prSet/>
      <dgm:spPr/>
      <dgm:t>
        <a:bodyPr/>
        <a:lstStyle/>
        <a:p>
          <a:endParaRPr lang="en-US"/>
        </a:p>
      </dgm:t>
    </dgm:pt>
    <dgm:pt modelId="{A3705569-3D94-49B1-8F68-1D7A1F1F9230}" type="sibTrans" cxnId="{7210A254-245F-475B-872C-AE39A843F3ED}">
      <dgm:prSet/>
      <dgm:spPr/>
      <dgm:t>
        <a:bodyPr/>
        <a:lstStyle/>
        <a:p>
          <a:endParaRPr lang="en-US"/>
        </a:p>
      </dgm:t>
    </dgm:pt>
    <dgm:pt modelId="{11F3936F-84FE-42B4-86B2-5BC93647E973}">
      <dgm:prSet phldrT="[Text]"/>
      <dgm:spPr/>
      <dgm:t>
        <a:bodyPr/>
        <a:lstStyle/>
        <a:p>
          <a:r>
            <a:rPr lang="en-US" dirty="0"/>
            <a:t>Dameka Reese, </a:t>
          </a:r>
          <a:r>
            <a:rPr lang="en-US" i="1" dirty="0"/>
            <a:t>Demographic Directorate</a:t>
          </a:r>
          <a:endParaRPr lang="en-US" dirty="0"/>
        </a:p>
      </dgm:t>
    </dgm:pt>
    <dgm:pt modelId="{E12C1E20-6470-4CCE-A74D-00BE05AB04E6}" type="parTrans" cxnId="{7154FCBE-6C5C-4B94-993A-0086C4047707}">
      <dgm:prSet/>
      <dgm:spPr/>
      <dgm:t>
        <a:bodyPr/>
        <a:lstStyle/>
        <a:p>
          <a:endParaRPr lang="en-US"/>
        </a:p>
      </dgm:t>
    </dgm:pt>
    <dgm:pt modelId="{F76DFAFF-D7B0-4395-8F10-BFE05046FAC6}" type="sibTrans" cxnId="{7154FCBE-6C5C-4B94-993A-0086C4047707}">
      <dgm:prSet/>
      <dgm:spPr/>
      <dgm:t>
        <a:bodyPr/>
        <a:lstStyle/>
        <a:p>
          <a:endParaRPr lang="en-US"/>
        </a:p>
      </dgm:t>
    </dgm:pt>
    <dgm:pt modelId="{CDC2741B-4D11-4DB8-8048-6EC2B92AC609}">
      <dgm:prSet phldrT="[Text]"/>
      <dgm:spPr/>
      <dgm:t>
        <a:bodyPr/>
        <a:lstStyle/>
        <a:p>
          <a:r>
            <a:rPr lang="en-US" dirty="0"/>
            <a:t>Kristen Hearns, Decennial Directorate</a:t>
          </a:r>
        </a:p>
      </dgm:t>
    </dgm:pt>
    <dgm:pt modelId="{35ADB61F-6E6A-4581-9743-B678DF33E95F}" type="parTrans" cxnId="{EF7EF194-3D6B-4D7C-A42E-566F40C2BE29}">
      <dgm:prSet/>
      <dgm:spPr/>
      <dgm:t>
        <a:bodyPr/>
        <a:lstStyle/>
        <a:p>
          <a:endParaRPr lang="en-US"/>
        </a:p>
      </dgm:t>
    </dgm:pt>
    <dgm:pt modelId="{FD654FC8-BC89-49C1-86EF-B23F6C33F1CA}" type="sibTrans" cxnId="{EF7EF194-3D6B-4D7C-A42E-566F40C2BE29}">
      <dgm:prSet/>
      <dgm:spPr/>
      <dgm:t>
        <a:bodyPr/>
        <a:lstStyle/>
        <a:p>
          <a:endParaRPr lang="en-US"/>
        </a:p>
      </dgm:t>
    </dgm:pt>
    <dgm:pt modelId="{B4B4B8D5-1701-4017-A80F-5B07F8FBB571}" type="pres">
      <dgm:prSet presAssocID="{13994F43-D053-4688-838D-928AC94DCD33}" presName="Name0" presStyleCnt="0">
        <dgm:presLayoutVars>
          <dgm:chMax val="7"/>
          <dgm:chPref val="7"/>
          <dgm:dir/>
        </dgm:presLayoutVars>
      </dgm:prSet>
      <dgm:spPr/>
    </dgm:pt>
    <dgm:pt modelId="{70A09108-B5EA-4CFA-9DFC-EE140F3C7C64}" type="pres">
      <dgm:prSet presAssocID="{13994F43-D053-4688-838D-928AC94DCD33}" presName="Name1" presStyleCnt="0"/>
      <dgm:spPr/>
    </dgm:pt>
    <dgm:pt modelId="{3F0B0C9A-F939-4A66-9136-CA8EE1EBB731}" type="pres">
      <dgm:prSet presAssocID="{13994F43-D053-4688-838D-928AC94DCD33}" presName="cycle" presStyleCnt="0"/>
      <dgm:spPr/>
    </dgm:pt>
    <dgm:pt modelId="{6AC6E3EE-9A27-4D22-8F76-5C12F2E8D1B5}" type="pres">
      <dgm:prSet presAssocID="{13994F43-D053-4688-838D-928AC94DCD33}" presName="srcNode" presStyleLbl="node1" presStyleIdx="0" presStyleCnt="5"/>
      <dgm:spPr/>
    </dgm:pt>
    <dgm:pt modelId="{80645EA7-91B7-4161-B1F9-59722C8A0E4B}" type="pres">
      <dgm:prSet presAssocID="{13994F43-D053-4688-838D-928AC94DCD33}" presName="conn" presStyleLbl="parChTrans1D2" presStyleIdx="0" presStyleCnt="1"/>
      <dgm:spPr/>
    </dgm:pt>
    <dgm:pt modelId="{5D873B5F-4F42-4FA4-B79E-BD92136428D8}" type="pres">
      <dgm:prSet presAssocID="{13994F43-D053-4688-838D-928AC94DCD33}" presName="extraNode" presStyleLbl="node1" presStyleIdx="0" presStyleCnt="5"/>
      <dgm:spPr/>
    </dgm:pt>
    <dgm:pt modelId="{2CFB7895-A30A-4A03-BC77-F12A5F2E6810}" type="pres">
      <dgm:prSet presAssocID="{13994F43-D053-4688-838D-928AC94DCD33}" presName="dstNode" presStyleLbl="node1" presStyleIdx="0" presStyleCnt="5"/>
      <dgm:spPr/>
    </dgm:pt>
    <dgm:pt modelId="{ED9FAD8D-2B0E-4F82-8877-D95027C7F9A4}" type="pres">
      <dgm:prSet presAssocID="{A92EE06C-95AB-4745-B647-B6EE0BFC1E4F}" presName="text_1" presStyleLbl="node1" presStyleIdx="0" presStyleCnt="5">
        <dgm:presLayoutVars>
          <dgm:bulletEnabled val="1"/>
        </dgm:presLayoutVars>
      </dgm:prSet>
      <dgm:spPr/>
    </dgm:pt>
    <dgm:pt modelId="{7112CB06-CAF0-4FCB-8EF1-6FF264AEB708}" type="pres">
      <dgm:prSet presAssocID="{A92EE06C-95AB-4745-B647-B6EE0BFC1E4F}" presName="accent_1" presStyleCnt="0"/>
      <dgm:spPr/>
    </dgm:pt>
    <dgm:pt modelId="{88504C28-413C-4CF7-A0E4-7FFF5FD8DAAE}" type="pres">
      <dgm:prSet presAssocID="{A92EE06C-95AB-4745-B647-B6EE0BFC1E4F}" presName="accentRepeatNode" presStyleLbl="solidFgAcc1" presStyleIdx="0" presStyleCnt="5"/>
      <dgm:spPr>
        <a:prstGeom prst="rect">
          <a:avLst/>
        </a:prstGeom>
      </dgm:spPr>
    </dgm:pt>
    <dgm:pt modelId="{D832C3B9-D57B-426D-AD1F-332D5A62A3E1}" type="pres">
      <dgm:prSet presAssocID="{E1569237-CB77-4813-B63C-DA98BBF87E42}" presName="text_2" presStyleLbl="node1" presStyleIdx="1" presStyleCnt="5">
        <dgm:presLayoutVars>
          <dgm:bulletEnabled val="1"/>
        </dgm:presLayoutVars>
      </dgm:prSet>
      <dgm:spPr/>
    </dgm:pt>
    <dgm:pt modelId="{9E88753A-19FB-4D17-8EC0-2CADD4774D9C}" type="pres">
      <dgm:prSet presAssocID="{E1569237-CB77-4813-B63C-DA98BBF87E42}" presName="accent_2" presStyleCnt="0"/>
      <dgm:spPr/>
    </dgm:pt>
    <dgm:pt modelId="{7D6FCED0-C4FC-43E8-84C7-096083F676A4}" type="pres">
      <dgm:prSet presAssocID="{E1569237-CB77-4813-B63C-DA98BBF87E42}" presName="accentRepeatNode" presStyleLbl="solidFgAcc1" presStyleIdx="1" presStyleCnt="5"/>
      <dgm:spPr>
        <a:prstGeom prst="rect">
          <a:avLst/>
        </a:prstGeom>
      </dgm:spPr>
    </dgm:pt>
    <dgm:pt modelId="{2A9B3C46-9846-4EE0-8CF3-1F3A0279F34C}" type="pres">
      <dgm:prSet presAssocID="{DDFFE929-5F4A-4AC3-A6E5-0D85E8020731}" presName="text_3" presStyleLbl="node1" presStyleIdx="2" presStyleCnt="5">
        <dgm:presLayoutVars>
          <dgm:bulletEnabled val="1"/>
        </dgm:presLayoutVars>
      </dgm:prSet>
      <dgm:spPr/>
    </dgm:pt>
    <dgm:pt modelId="{D19CE218-707D-431E-B557-B84370128A18}" type="pres">
      <dgm:prSet presAssocID="{DDFFE929-5F4A-4AC3-A6E5-0D85E8020731}" presName="accent_3" presStyleCnt="0"/>
      <dgm:spPr/>
    </dgm:pt>
    <dgm:pt modelId="{5E7ECE1D-74AC-406C-8ECD-76078DBD9F1A}" type="pres">
      <dgm:prSet presAssocID="{DDFFE929-5F4A-4AC3-A6E5-0D85E8020731}" presName="accentRepeatNode" presStyleLbl="solidFgAcc1" presStyleIdx="2" presStyleCnt="5"/>
      <dgm:spPr>
        <a:prstGeom prst="rect">
          <a:avLst/>
        </a:prstGeom>
      </dgm:spPr>
    </dgm:pt>
    <dgm:pt modelId="{FA5EBBA1-EDD9-4BC2-89EE-EFA8D0E937AD}" type="pres">
      <dgm:prSet presAssocID="{11F3936F-84FE-42B4-86B2-5BC93647E973}" presName="text_4" presStyleLbl="node1" presStyleIdx="3" presStyleCnt="5">
        <dgm:presLayoutVars>
          <dgm:bulletEnabled val="1"/>
        </dgm:presLayoutVars>
      </dgm:prSet>
      <dgm:spPr/>
    </dgm:pt>
    <dgm:pt modelId="{94361CF4-766D-4E2B-AB42-829B989A19D4}" type="pres">
      <dgm:prSet presAssocID="{11F3936F-84FE-42B4-86B2-5BC93647E973}" presName="accent_4" presStyleCnt="0"/>
      <dgm:spPr/>
    </dgm:pt>
    <dgm:pt modelId="{91EADFFA-C15D-44CE-A92B-5E2DEDC8BEE2}" type="pres">
      <dgm:prSet presAssocID="{11F3936F-84FE-42B4-86B2-5BC93647E973}" presName="accentRepeatNode" presStyleLbl="solidFgAcc1" presStyleIdx="3" presStyleCnt="5"/>
      <dgm:spPr>
        <a:prstGeom prst="rect">
          <a:avLst/>
        </a:prstGeom>
        <a:blipFill rotWithShape="0">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dgm:spPr>
    </dgm:pt>
    <dgm:pt modelId="{700471E4-1C96-4FBA-8899-A03088588A8B}" type="pres">
      <dgm:prSet presAssocID="{CDC2741B-4D11-4DB8-8048-6EC2B92AC609}" presName="text_5" presStyleLbl="node1" presStyleIdx="4" presStyleCnt="5">
        <dgm:presLayoutVars>
          <dgm:bulletEnabled val="1"/>
        </dgm:presLayoutVars>
      </dgm:prSet>
      <dgm:spPr/>
    </dgm:pt>
    <dgm:pt modelId="{825CB61D-3264-4755-A875-EBB3E418CDE9}" type="pres">
      <dgm:prSet presAssocID="{CDC2741B-4D11-4DB8-8048-6EC2B92AC609}" presName="accent_5" presStyleCnt="0"/>
      <dgm:spPr/>
    </dgm:pt>
    <dgm:pt modelId="{2111AD63-4D35-40E2-A37E-80BBBA4E8E6D}" type="pres">
      <dgm:prSet presAssocID="{CDC2741B-4D11-4DB8-8048-6EC2B92AC609}" presName="accentRepeatNode" presStyleLbl="solidFgAcc1" presStyleIdx="4" presStyleCnt="5"/>
      <dgm:spPr/>
    </dgm:pt>
  </dgm:ptLst>
  <dgm:cxnLst>
    <dgm:cxn modelId="{2F410109-969F-4ECA-8ECD-52D4E80C5616}" type="presOf" srcId="{E1569237-CB77-4813-B63C-DA98BBF87E42}" destId="{D832C3B9-D57B-426D-AD1F-332D5A62A3E1}" srcOrd="0" destOrd="0" presId="urn:microsoft.com/office/officeart/2008/layout/VerticalCurvedList"/>
    <dgm:cxn modelId="{C0720B0A-0403-47A2-9F0D-964914C1DA1B}" srcId="{13994F43-D053-4688-838D-928AC94DCD33}" destId="{E1569237-CB77-4813-B63C-DA98BBF87E42}" srcOrd="1" destOrd="0" parTransId="{66CB4FD9-1AC0-46DE-B3F9-A11C5BC943DC}" sibTransId="{96A5A896-E150-4D1A-B598-B6F5DD2C2FF4}"/>
    <dgm:cxn modelId="{7210A254-245F-475B-872C-AE39A843F3ED}" srcId="{13994F43-D053-4688-838D-928AC94DCD33}" destId="{DDFFE929-5F4A-4AC3-A6E5-0D85E8020731}" srcOrd="2" destOrd="0" parTransId="{E3315AA9-2A9B-4CF4-9474-9267E06BD7C3}" sibTransId="{A3705569-3D94-49B1-8F68-1D7A1F1F9230}"/>
    <dgm:cxn modelId="{F0777987-76B5-4D5D-A9A8-463ADC5FB202}" type="presOf" srcId="{11F3936F-84FE-42B4-86B2-5BC93647E973}" destId="{FA5EBBA1-EDD9-4BC2-89EE-EFA8D0E937AD}" srcOrd="0" destOrd="0" presId="urn:microsoft.com/office/officeart/2008/layout/VerticalCurvedList"/>
    <dgm:cxn modelId="{EF7EF194-3D6B-4D7C-A42E-566F40C2BE29}" srcId="{13994F43-D053-4688-838D-928AC94DCD33}" destId="{CDC2741B-4D11-4DB8-8048-6EC2B92AC609}" srcOrd="4" destOrd="0" parTransId="{35ADB61F-6E6A-4581-9743-B678DF33E95F}" sibTransId="{FD654FC8-BC89-49C1-86EF-B23F6C33F1CA}"/>
    <dgm:cxn modelId="{14BE619A-6C0C-4D3D-B8DA-F5838CB90CD0}" type="presOf" srcId="{CDC2741B-4D11-4DB8-8048-6EC2B92AC609}" destId="{700471E4-1C96-4FBA-8899-A03088588A8B}" srcOrd="0" destOrd="0" presId="urn:microsoft.com/office/officeart/2008/layout/VerticalCurvedList"/>
    <dgm:cxn modelId="{1C2D2EA1-D2FA-4577-97F4-59F13A6F1E72}" type="presOf" srcId="{A7B9B048-7D56-442D-BA4B-D0A0A27B0014}" destId="{80645EA7-91B7-4161-B1F9-59722C8A0E4B}" srcOrd="0" destOrd="0" presId="urn:microsoft.com/office/officeart/2008/layout/VerticalCurvedList"/>
    <dgm:cxn modelId="{7154FCBE-6C5C-4B94-993A-0086C4047707}" srcId="{13994F43-D053-4688-838D-928AC94DCD33}" destId="{11F3936F-84FE-42B4-86B2-5BC93647E973}" srcOrd="3" destOrd="0" parTransId="{E12C1E20-6470-4CCE-A74D-00BE05AB04E6}" sibTransId="{F76DFAFF-D7B0-4395-8F10-BFE05046FAC6}"/>
    <dgm:cxn modelId="{890E1DC4-3D4C-4809-B676-72B13A0C0798}" type="presOf" srcId="{13994F43-D053-4688-838D-928AC94DCD33}" destId="{B4B4B8D5-1701-4017-A80F-5B07F8FBB571}" srcOrd="0" destOrd="0" presId="urn:microsoft.com/office/officeart/2008/layout/VerticalCurvedList"/>
    <dgm:cxn modelId="{D0255EC8-F8BC-4023-A053-E7E35154150A}" srcId="{13994F43-D053-4688-838D-928AC94DCD33}" destId="{A92EE06C-95AB-4745-B647-B6EE0BFC1E4F}" srcOrd="0" destOrd="0" parTransId="{5E6E142A-5A88-494E-8DFB-C4DAFE4B9363}" sibTransId="{A7B9B048-7D56-442D-BA4B-D0A0A27B0014}"/>
    <dgm:cxn modelId="{A9DA83CA-37ED-44CE-931D-98DCE23D3930}" type="presOf" srcId="{A92EE06C-95AB-4745-B647-B6EE0BFC1E4F}" destId="{ED9FAD8D-2B0E-4F82-8877-D95027C7F9A4}" srcOrd="0" destOrd="0" presId="urn:microsoft.com/office/officeart/2008/layout/VerticalCurvedList"/>
    <dgm:cxn modelId="{FB6062E8-2894-4EB9-B726-E246C5D8770C}" type="presOf" srcId="{DDFFE929-5F4A-4AC3-A6E5-0D85E8020731}" destId="{2A9B3C46-9846-4EE0-8CF3-1F3A0279F34C}" srcOrd="0" destOrd="0" presId="urn:microsoft.com/office/officeart/2008/layout/VerticalCurvedList"/>
    <dgm:cxn modelId="{B0966E75-3E2B-495A-A424-B6CB139782B4}" type="presParOf" srcId="{B4B4B8D5-1701-4017-A80F-5B07F8FBB571}" destId="{70A09108-B5EA-4CFA-9DFC-EE140F3C7C64}" srcOrd="0" destOrd="0" presId="urn:microsoft.com/office/officeart/2008/layout/VerticalCurvedList"/>
    <dgm:cxn modelId="{2CD4D039-7293-4155-9F4F-B0E2D7200B93}" type="presParOf" srcId="{70A09108-B5EA-4CFA-9DFC-EE140F3C7C64}" destId="{3F0B0C9A-F939-4A66-9136-CA8EE1EBB731}" srcOrd="0" destOrd="0" presId="urn:microsoft.com/office/officeart/2008/layout/VerticalCurvedList"/>
    <dgm:cxn modelId="{FFEC89B9-A86B-450F-A368-699B6AE10082}" type="presParOf" srcId="{3F0B0C9A-F939-4A66-9136-CA8EE1EBB731}" destId="{6AC6E3EE-9A27-4D22-8F76-5C12F2E8D1B5}" srcOrd="0" destOrd="0" presId="urn:microsoft.com/office/officeart/2008/layout/VerticalCurvedList"/>
    <dgm:cxn modelId="{1F51EEE3-17CD-42C8-B603-23D63A49EAB4}" type="presParOf" srcId="{3F0B0C9A-F939-4A66-9136-CA8EE1EBB731}" destId="{80645EA7-91B7-4161-B1F9-59722C8A0E4B}" srcOrd="1" destOrd="0" presId="urn:microsoft.com/office/officeart/2008/layout/VerticalCurvedList"/>
    <dgm:cxn modelId="{53D4FDBB-46BF-460B-BBDD-56FC5E27B235}" type="presParOf" srcId="{3F0B0C9A-F939-4A66-9136-CA8EE1EBB731}" destId="{5D873B5F-4F42-4FA4-B79E-BD92136428D8}" srcOrd="2" destOrd="0" presId="urn:microsoft.com/office/officeart/2008/layout/VerticalCurvedList"/>
    <dgm:cxn modelId="{F479B7D2-D56C-48D6-8392-DAFCD61B78D5}" type="presParOf" srcId="{3F0B0C9A-F939-4A66-9136-CA8EE1EBB731}" destId="{2CFB7895-A30A-4A03-BC77-F12A5F2E6810}" srcOrd="3" destOrd="0" presId="urn:microsoft.com/office/officeart/2008/layout/VerticalCurvedList"/>
    <dgm:cxn modelId="{6F939ABA-5BCC-4572-92E0-35F52642E12F}" type="presParOf" srcId="{70A09108-B5EA-4CFA-9DFC-EE140F3C7C64}" destId="{ED9FAD8D-2B0E-4F82-8877-D95027C7F9A4}" srcOrd="1" destOrd="0" presId="urn:microsoft.com/office/officeart/2008/layout/VerticalCurvedList"/>
    <dgm:cxn modelId="{98D85657-AF60-4062-9904-DE8020095655}" type="presParOf" srcId="{70A09108-B5EA-4CFA-9DFC-EE140F3C7C64}" destId="{7112CB06-CAF0-4FCB-8EF1-6FF264AEB708}" srcOrd="2" destOrd="0" presId="urn:microsoft.com/office/officeart/2008/layout/VerticalCurvedList"/>
    <dgm:cxn modelId="{18F51302-DFE6-42AA-BAFA-824A40785B60}" type="presParOf" srcId="{7112CB06-CAF0-4FCB-8EF1-6FF264AEB708}" destId="{88504C28-413C-4CF7-A0E4-7FFF5FD8DAAE}" srcOrd="0" destOrd="0" presId="urn:microsoft.com/office/officeart/2008/layout/VerticalCurvedList"/>
    <dgm:cxn modelId="{12638FF0-9C2B-46EC-80CF-657383B03D32}" type="presParOf" srcId="{70A09108-B5EA-4CFA-9DFC-EE140F3C7C64}" destId="{D832C3B9-D57B-426D-AD1F-332D5A62A3E1}" srcOrd="3" destOrd="0" presId="urn:microsoft.com/office/officeart/2008/layout/VerticalCurvedList"/>
    <dgm:cxn modelId="{93F19823-BB9C-4B5A-A501-3D8EA2F86700}" type="presParOf" srcId="{70A09108-B5EA-4CFA-9DFC-EE140F3C7C64}" destId="{9E88753A-19FB-4D17-8EC0-2CADD4774D9C}" srcOrd="4" destOrd="0" presId="urn:microsoft.com/office/officeart/2008/layout/VerticalCurvedList"/>
    <dgm:cxn modelId="{BBD8AF91-C6B2-4F1A-B665-53BC50819498}" type="presParOf" srcId="{9E88753A-19FB-4D17-8EC0-2CADD4774D9C}" destId="{7D6FCED0-C4FC-43E8-84C7-096083F676A4}" srcOrd="0" destOrd="0" presId="urn:microsoft.com/office/officeart/2008/layout/VerticalCurvedList"/>
    <dgm:cxn modelId="{8572CF90-DC6E-4272-A95A-0D84790648E7}" type="presParOf" srcId="{70A09108-B5EA-4CFA-9DFC-EE140F3C7C64}" destId="{2A9B3C46-9846-4EE0-8CF3-1F3A0279F34C}" srcOrd="5" destOrd="0" presId="urn:microsoft.com/office/officeart/2008/layout/VerticalCurvedList"/>
    <dgm:cxn modelId="{6A02AF74-E426-4A50-863E-5E9EC356B526}" type="presParOf" srcId="{70A09108-B5EA-4CFA-9DFC-EE140F3C7C64}" destId="{D19CE218-707D-431E-B557-B84370128A18}" srcOrd="6" destOrd="0" presId="urn:microsoft.com/office/officeart/2008/layout/VerticalCurvedList"/>
    <dgm:cxn modelId="{1F8046FA-C052-4BDF-B2F1-2CFC50D3677A}" type="presParOf" srcId="{D19CE218-707D-431E-B557-B84370128A18}" destId="{5E7ECE1D-74AC-406C-8ECD-76078DBD9F1A}" srcOrd="0" destOrd="0" presId="urn:microsoft.com/office/officeart/2008/layout/VerticalCurvedList"/>
    <dgm:cxn modelId="{154F5A85-06F1-4C8F-813C-F6299AF83317}" type="presParOf" srcId="{70A09108-B5EA-4CFA-9DFC-EE140F3C7C64}" destId="{FA5EBBA1-EDD9-4BC2-89EE-EFA8D0E937AD}" srcOrd="7" destOrd="0" presId="urn:microsoft.com/office/officeart/2008/layout/VerticalCurvedList"/>
    <dgm:cxn modelId="{1C4127DA-6428-42ED-ADF5-EA36B4D11B10}" type="presParOf" srcId="{70A09108-B5EA-4CFA-9DFC-EE140F3C7C64}" destId="{94361CF4-766D-4E2B-AB42-829B989A19D4}" srcOrd="8" destOrd="0" presId="urn:microsoft.com/office/officeart/2008/layout/VerticalCurvedList"/>
    <dgm:cxn modelId="{C6BD46E3-A864-4249-9545-B1334F157F3B}" type="presParOf" srcId="{94361CF4-766D-4E2B-AB42-829B989A19D4}" destId="{91EADFFA-C15D-44CE-A92B-5E2DEDC8BEE2}" srcOrd="0" destOrd="0" presId="urn:microsoft.com/office/officeart/2008/layout/VerticalCurvedList"/>
    <dgm:cxn modelId="{49C5831A-546D-4B8D-A3F0-6240DDE90361}" type="presParOf" srcId="{70A09108-B5EA-4CFA-9DFC-EE140F3C7C64}" destId="{700471E4-1C96-4FBA-8899-A03088588A8B}" srcOrd="9" destOrd="0" presId="urn:microsoft.com/office/officeart/2008/layout/VerticalCurvedList"/>
    <dgm:cxn modelId="{BF562104-EA09-4E68-8D84-E425C6FDF24B}" type="presParOf" srcId="{70A09108-B5EA-4CFA-9DFC-EE140F3C7C64}" destId="{825CB61D-3264-4755-A875-EBB3E418CDE9}" srcOrd="10" destOrd="0" presId="urn:microsoft.com/office/officeart/2008/layout/VerticalCurvedList"/>
    <dgm:cxn modelId="{7EA7A317-2F8E-42DF-8F90-D6914227C345}" type="presParOf" srcId="{825CB61D-3264-4755-A875-EBB3E418CDE9}" destId="{2111AD63-4D35-40E2-A37E-80BBBA4E8E6D}"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D135E83-B6F9-4D06-BA9D-D369F281A7D2}" type="doc">
      <dgm:prSet loTypeId="urn:microsoft.com/office/officeart/2005/8/layout/venn3" loCatId="relationship" qsTypeId="urn:microsoft.com/office/officeart/2005/8/quickstyle/simple5" qsCatId="simple" csTypeId="urn:microsoft.com/office/officeart/2005/8/colors/accent1_2" csCatId="accent1" phldr="1"/>
      <dgm:spPr/>
      <dgm:t>
        <a:bodyPr/>
        <a:lstStyle/>
        <a:p>
          <a:endParaRPr lang="en-US"/>
        </a:p>
      </dgm:t>
    </dgm:pt>
    <dgm:pt modelId="{0799ACCE-6826-4DA7-B140-08D303DF8983}">
      <dgm:prSet phldrT="[Text]"/>
      <dgm:spPr/>
      <dgm:t>
        <a:bodyPr/>
        <a:lstStyle/>
        <a:p>
          <a:r>
            <a:rPr lang="en-US"/>
            <a:t> Designing and updating business rules</a:t>
          </a:r>
          <a:endParaRPr lang="en-US" dirty="0"/>
        </a:p>
      </dgm:t>
    </dgm:pt>
    <dgm:pt modelId="{4A43A7A5-134B-4E9F-9421-FC561AF50C00}" type="parTrans" cxnId="{34BA1B1D-F16E-4709-851B-4FEF6D186671}">
      <dgm:prSet/>
      <dgm:spPr/>
      <dgm:t>
        <a:bodyPr/>
        <a:lstStyle/>
        <a:p>
          <a:endParaRPr lang="en-US"/>
        </a:p>
      </dgm:t>
    </dgm:pt>
    <dgm:pt modelId="{8777A8EE-AE75-462C-B50A-5764399FDC4D}" type="sibTrans" cxnId="{34BA1B1D-F16E-4709-851B-4FEF6D186671}">
      <dgm:prSet/>
      <dgm:spPr/>
      <dgm:t>
        <a:bodyPr/>
        <a:lstStyle/>
        <a:p>
          <a:endParaRPr lang="en-US"/>
        </a:p>
      </dgm:t>
    </dgm:pt>
    <dgm:pt modelId="{7ED8FED9-79E9-4653-8117-800C0A1A0F70}">
      <dgm:prSet phldrT="[Text]"/>
      <dgm:spPr/>
      <dgm:t>
        <a:bodyPr/>
        <a:lstStyle/>
        <a:p>
          <a:r>
            <a:rPr lang="en-US" dirty="0"/>
            <a:t>  System and instrument testing </a:t>
          </a:r>
        </a:p>
      </dgm:t>
    </dgm:pt>
    <dgm:pt modelId="{E598CD15-9123-4ACC-BCF6-0BC4D93EBDB1}" type="parTrans" cxnId="{126C737C-0383-40E1-B3C2-FA86DB0ADB1F}">
      <dgm:prSet/>
      <dgm:spPr/>
      <dgm:t>
        <a:bodyPr/>
        <a:lstStyle/>
        <a:p>
          <a:endParaRPr lang="en-US"/>
        </a:p>
      </dgm:t>
    </dgm:pt>
    <dgm:pt modelId="{6C21841A-0427-4CE2-B0A7-109683EC0546}" type="sibTrans" cxnId="{126C737C-0383-40E1-B3C2-FA86DB0ADB1F}">
      <dgm:prSet/>
      <dgm:spPr/>
      <dgm:t>
        <a:bodyPr/>
        <a:lstStyle/>
        <a:p>
          <a:endParaRPr lang="en-US"/>
        </a:p>
      </dgm:t>
    </dgm:pt>
    <dgm:pt modelId="{4E0B9A82-4B98-427C-A932-B1AEC33CFFD3}">
      <dgm:prSet phldrT="[Text]"/>
      <dgm:spPr/>
      <dgm:t>
        <a:bodyPr/>
        <a:lstStyle/>
        <a:p>
          <a:r>
            <a:rPr lang="en-US"/>
            <a:t>Authoring survey instrument</a:t>
          </a:r>
          <a:endParaRPr lang="en-US" dirty="0"/>
        </a:p>
      </dgm:t>
    </dgm:pt>
    <dgm:pt modelId="{1B9C4389-EDD8-4A8E-822A-C54960AFD2D1}" type="sibTrans" cxnId="{0B0A77F8-79CB-4EEA-8BAC-A2C52D9145FE}">
      <dgm:prSet/>
      <dgm:spPr/>
      <dgm:t>
        <a:bodyPr/>
        <a:lstStyle/>
        <a:p>
          <a:endParaRPr lang="en-US"/>
        </a:p>
      </dgm:t>
    </dgm:pt>
    <dgm:pt modelId="{264F3015-6C41-4B0B-A474-29873DEB88A9}" type="parTrans" cxnId="{0B0A77F8-79CB-4EEA-8BAC-A2C52D9145FE}">
      <dgm:prSet/>
      <dgm:spPr/>
      <dgm:t>
        <a:bodyPr/>
        <a:lstStyle/>
        <a:p>
          <a:endParaRPr lang="en-US"/>
        </a:p>
      </dgm:t>
    </dgm:pt>
    <dgm:pt modelId="{7C758A7F-4750-4119-8E6A-6217A602A725}">
      <dgm:prSet phldrT="[Text]"/>
      <dgm:spPr/>
      <dgm:t>
        <a:bodyPr/>
        <a:lstStyle/>
        <a:p>
          <a:r>
            <a:rPr lang="en-US" dirty="0"/>
            <a:t>Managing survey operations</a:t>
          </a:r>
        </a:p>
      </dgm:t>
    </dgm:pt>
    <dgm:pt modelId="{346481BB-0BA0-4821-B95B-7459DFCEB872}" type="parTrans" cxnId="{DC23AF20-79AA-4D82-BE04-938E47ACBB38}">
      <dgm:prSet/>
      <dgm:spPr/>
      <dgm:t>
        <a:bodyPr/>
        <a:lstStyle/>
        <a:p>
          <a:endParaRPr lang="en-US"/>
        </a:p>
      </dgm:t>
    </dgm:pt>
    <dgm:pt modelId="{D9921E0B-B744-46C8-AC59-59AE0FCA605C}" type="sibTrans" cxnId="{DC23AF20-79AA-4D82-BE04-938E47ACBB38}">
      <dgm:prSet/>
      <dgm:spPr/>
      <dgm:t>
        <a:bodyPr/>
        <a:lstStyle/>
        <a:p>
          <a:endParaRPr lang="en-US"/>
        </a:p>
      </dgm:t>
    </dgm:pt>
    <dgm:pt modelId="{9DBD4BA9-8700-47A0-8B05-2F2F31AF6163}">
      <dgm:prSet phldrT="[Text]"/>
      <dgm:spPr/>
      <dgm:t>
        <a:bodyPr/>
        <a:lstStyle/>
        <a:p>
          <a:r>
            <a:rPr lang="en-US" dirty="0"/>
            <a:t>Data and </a:t>
          </a:r>
          <a:r>
            <a:rPr lang="en-US" dirty="0" err="1"/>
            <a:t>paradata</a:t>
          </a:r>
          <a:r>
            <a:rPr lang="en-US" dirty="0"/>
            <a:t> extraction</a:t>
          </a:r>
        </a:p>
      </dgm:t>
    </dgm:pt>
    <dgm:pt modelId="{9D4A3698-D400-477D-8258-18F215D60311}" type="parTrans" cxnId="{77B8D03E-461D-4656-BBAA-C187DB8CAB94}">
      <dgm:prSet/>
      <dgm:spPr/>
      <dgm:t>
        <a:bodyPr/>
        <a:lstStyle/>
        <a:p>
          <a:endParaRPr lang="en-US"/>
        </a:p>
      </dgm:t>
    </dgm:pt>
    <dgm:pt modelId="{699AE149-B4D4-489E-8C37-8F5FBB8B9FE3}" type="sibTrans" cxnId="{77B8D03E-461D-4656-BBAA-C187DB8CAB94}">
      <dgm:prSet/>
      <dgm:spPr/>
      <dgm:t>
        <a:bodyPr/>
        <a:lstStyle/>
        <a:p>
          <a:endParaRPr lang="en-US"/>
        </a:p>
      </dgm:t>
    </dgm:pt>
    <dgm:pt modelId="{8623B5E9-0302-4E3E-8D7C-9C068F3CFF6F}" type="pres">
      <dgm:prSet presAssocID="{CD135E83-B6F9-4D06-BA9D-D369F281A7D2}" presName="Name0" presStyleCnt="0">
        <dgm:presLayoutVars>
          <dgm:dir/>
          <dgm:resizeHandles val="exact"/>
        </dgm:presLayoutVars>
      </dgm:prSet>
      <dgm:spPr/>
    </dgm:pt>
    <dgm:pt modelId="{F25A47B1-A8D9-4F59-9D74-8F5F0390867A}" type="pres">
      <dgm:prSet presAssocID="{4E0B9A82-4B98-427C-A932-B1AEC33CFFD3}" presName="Name5" presStyleLbl="vennNode1" presStyleIdx="0" presStyleCnt="5">
        <dgm:presLayoutVars>
          <dgm:bulletEnabled val="1"/>
        </dgm:presLayoutVars>
      </dgm:prSet>
      <dgm:spPr/>
    </dgm:pt>
    <dgm:pt modelId="{21E0C772-66AB-402C-AA9C-AA49A9D1CBF3}" type="pres">
      <dgm:prSet presAssocID="{1B9C4389-EDD8-4A8E-822A-C54960AFD2D1}" presName="space" presStyleCnt="0"/>
      <dgm:spPr/>
    </dgm:pt>
    <dgm:pt modelId="{244F780E-117B-41D0-864F-95835DB21225}" type="pres">
      <dgm:prSet presAssocID="{0799ACCE-6826-4DA7-B140-08D303DF8983}" presName="Name5" presStyleLbl="vennNode1" presStyleIdx="1" presStyleCnt="5">
        <dgm:presLayoutVars>
          <dgm:bulletEnabled val="1"/>
        </dgm:presLayoutVars>
      </dgm:prSet>
      <dgm:spPr/>
    </dgm:pt>
    <dgm:pt modelId="{505003B4-A64C-412D-9E6A-29F91E6094F7}" type="pres">
      <dgm:prSet presAssocID="{8777A8EE-AE75-462C-B50A-5764399FDC4D}" presName="space" presStyleCnt="0"/>
      <dgm:spPr/>
    </dgm:pt>
    <dgm:pt modelId="{A362B2F1-CC77-4202-983C-869C97523417}" type="pres">
      <dgm:prSet presAssocID="{7ED8FED9-79E9-4653-8117-800C0A1A0F70}" presName="Name5" presStyleLbl="vennNode1" presStyleIdx="2" presStyleCnt="5">
        <dgm:presLayoutVars>
          <dgm:bulletEnabled val="1"/>
        </dgm:presLayoutVars>
      </dgm:prSet>
      <dgm:spPr/>
    </dgm:pt>
    <dgm:pt modelId="{18308B00-9262-4610-8836-CBEE10F304D8}" type="pres">
      <dgm:prSet presAssocID="{6C21841A-0427-4CE2-B0A7-109683EC0546}" presName="space" presStyleCnt="0"/>
      <dgm:spPr/>
    </dgm:pt>
    <dgm:pt modelId="{666AA62A-86FB-4621-8639-A4B11AB704CD}" type="pres">
      <dgm:prSet presAssocID="{7C758A7F-4750-4119-8E6A-6217A602A725}" presName="Name5" presStyleLbl="vennNode1" presStyleIdx="3" presStyleCnt="5">
        <dgm:presLayoutVars>
          <dgm:bulletEnabled val="1"/>
        </dgm:presLayoutVars>
      </dgm:prSet>
      <dgm:spPr/>
    </dgm:pt>
    <dgm:pt modelId="{78AE83F5-910E-4914-85B4-929146D07639}" type="pres">
      <dgm:prSet presAssocID="{D9921E0B-B744-46C8-AC59-59AE0FCA605C}" presName="space" presStyleCnt="0"/>
      <dgm:spPr/>
    </dgm:pt>
    <dgm:pt modelId="{0CD8F5E6-6A4C-4BD2-9774-AF4A99FCE386}" type="pres">
      <dgm:prSet presAssocID="{9DBD4BA9-8700-47A0-8B05-2F2F31AF6163}" presName="Name5" presStyleLbl="vennNode1" presStyleIdx="4" presStyleCnt="5">
        <dgm:presLayoutVars>
          <dgm:bulletEnabled val="1"/>
        </dgm:presLayoutVars>
      </dgm:prSet>
      <dgm:spPr/>
    </dgm:pt>
  </dgm:ptLst>
  <dgm:cxnLst>
    <dgm:cxn modelId="{C47D1A14-1426-402E-B632-D9CC6F9A780D}" type="presOf" srcId="{CD135E83-B6F9-4D06-BA9D-D369F281A7D2}" destId="{8623B5E9-0302-4E3E-8D7C-9C068F3CFF6F}" srcOrd="0" destOrd="0" presId="urn:microsoft.com/office/officeart/2005/8/layout/venn3"/>
    <dgm:cxn modelId="{34BA1B1D-F16E-4709-851B-4FEF6D186671}" srcId="{CD135E83-B6F9-4D06-BA9D-D369F281A7D2}" destId="{0799ACCE-6826-4DA7-B140-08D303DF8983}" srcOrd="1" destOrd="0" parTransId="{4A43A7A5-134B-4E9F-9421-FC561AF50C00}" sibTransId="{8777A8EE-AE75-462C-B50A-5764399FDC4D}"/>
    <dgm:cxn modelId="{DC23AF20-79AA-4D82-BE04-938E47ACBB38}" srcId="{CD135E83-B6F9-4D06-BA9D-D369F281A7D2}" destId="{7C758A7F-4750-4119-8E6A-6217A602A725}" srcOrd="3" destOrd="0" parTransId="{346481BB-0BA0-4821-B95B-7459DFCEB872}" sibTransId="{D9921E0B-B744-46C8-AC59-59AE0FCA605C}"/>
    <dgm:cxn modelId="{77B8D03E-461D-4656-BBAA-C187DB8CAB94}" srcId="{CD135E83-B6F9-4D06-BA9D-D369F281A7D2}" destId="{9DBD4BA9-8700-47A0-8B05-2F2F31AF6163}" srcOrd="4" destOrd="0" parTransId="{9D4A3698-D400-477D-8258-18F215D60311}" sibTransId="{699AE149-B4D4-489E-8C37-8F5FBB8B9FE3}"/>
    <dgm:cxn modelId="{83D2D36D-B05C-47FE-B2AA-AE36DA5679B3}" type="presOf" srcId="{0799ACCE-6826-4DA7-B140-08D303DF8983}" destId="{244F780E-117B-41D0-864F-95835DB21225}" srcOrd="0" destOrd="0" presId="urn:microsoft.com/office/officeart/2005/8/layout/venn3"/>
    <dgm:cxn modelId="{126C737C-0383-40E1-B3C2-FA86DB0ADB1F}" srcId="{CD135E83-B6F9-4D06-BA9D-D369F281A7D2}" destId="{7ED8FED9-79E9-4653-8117-800C0A1A0F70}" srcOrd="2" destOrd="0" parTransId="{E598CD15-9123-4ACC-BCF6-0BC4D93EBDB1}" sibTransId="{6C21841A-0427-4CE2-B0A7-109683EC0546}"/>
    <dgm:cxn modelId="{AECA007D-2372-4742-BB32-7C6202E1225E}" type="presOf" srcId="{7C758A7F-4750-4119-8E6A-6217A602A725}" destId="{666AA62A-86FB-4621-8639-A4B11AB704CD}" srcOrd="0" destOrd="0" presId="urn:microsoft.com/office/officeart/2005/8/layout/venn3"/>
    <dgm:cxn modelId="{040B3CA6-7CAA-4B06-A75E-8E53AAC375C3}" type="presOf" srcId="{7ED8FED9-79E9-4653-8117-800C0A1A0F70}" destId="{A362B2F1-CC77-4202-983C-869C97523417}" srcOrd="0" destOrd="0" presId="urn:microsoft.com/office/officeart/2005/8/layout/venn3"/>
    <dgm:cxn modelId="{1980A8A6-9189-4364-9069-D73CE8F57425}" type="presOf" srcId="{4E0B9A82-4B98-427C-A932-B1AEC33CFFD3}" destId="{F25A47B1-A8D9-4F59-9D74-8F5F0390867A}" srcOrd="0" destOrd="0" presId="urn:microsoft.com/office/officeart/2005/8/layout/venn3"/>
    <dgm:cxn modelId="{D07744C8-E987-4A86-9371-FB0698D0E54F}" type="presOf" srcId="{9DBD4BA9-8700-47A0-8B05-2F2F31AF6163}" destId="{0CD8F5E6-6A4C-4BD2-9774-AF4A99FCE386}" srcOrd="0" destOrd="0" presId="urn:microsoft.com/office/officeart/2005/8/layout/venn3"/>
    <dgm:cxn modelId="{0B0A77F8-79CB-4EEA-8BAC-A2C52D9145FE}" srcId="{CD135E83-B6F9-4D06-BA9D-D369F281A7D2}" destId="{4E0B9A82-4B98-427C-A932-B1AEC33CFFD3}" srcOrd="0" destOrd="0" parTransId="{264F3015-6C41-4B0B-A474-29873DEB88A9}" sibTransId="{1B9C4389-EDD8-4A8E-822A-C54960AFD2D1}"/>
    <dgm:cxn modelId="{8F7F35F0-BB18-46C8-B444-2A6727406468}" type="presParOf" srcId="{8623B5E9-0302-4E3E-8D7C-9C068F3CFF6F}" destId="{F25A47B1-A8D9-4F59-9D74-8F5F0390867A}" srcOrd="0" destOrd="0" presId="urn:microsoft.com/office/officeart/2005/8/layout/venn3"/>
    <dgm:cxn modelId="{A9A5222B-54D9-4884-B7D1-725F2FE4BF31}" type="presParOf" srcId="{8623B5E9-0302-4E3E-8D7C-9C068F3CFF6F}" destId="{21E0C772-66AB-402C-AA9C-AA49A9D1CBF3}" srcOrd="1" destOrd="0" presId="urn:microsoft.com/office/officeart/2005/8/layout/venn3"/>
    <dgm:cxn modelId="{E2C25B99-EDFB-46A4-8313-797576C7672B}" type="presParOf" srcId="{8623B5E9-0302-4E3E-8D7C-9C068F3CFF6F}" destId="{244F780E-117B-41D0-864F-95835DB21225}" srcOrd="2" destOrd="0" presId="urn:microsoft.com/office/officeart/2005/8/layout/venn3"/>
    <dgm:cxn modelId="{9433D322-9CDF-4033-AE56-3FC4853F9EFB}" type="presParOf" srcId="{8623B5E9-0302-4E3E-8D7C-9C068F3CFF6F}" destId="{505003B4-A64C-412D-9E6A-29F91E6094F7}" srcOrd="3" destOrd="0" presId="urn:microsoft.com/office/officeart/2005/8/layout/venn3"/>
    <dgm:cxn modelId="{5DADBA97-05A5-49CE-A081-276998D1078D}" type="presParOf" srcId="{8623B5E9-0302-4E3E-8D7C-9C068F3CFF6F}" destId="{A362B2F1-CC77-4202-983C-869C97523417}" srcOrd="4" destOrd="0" presId="urn:microsoft.com/office/officeart/2005/8/layout/venn3"/>
    <dgm:cxn modelId="{C824A0E2-96E1-4B32-AA51-B68F1F8D717C}" type="presParOf" srcId="{8623B5E9-0302-4E3E-8D7C-9C068F3CFF6F}" destId="{18308B00-9262-4610-8836-CBEE10F304D8}" srcOrd="5" destOrd="0" presId="urn:microsoft.com/office/officeart/2005/8/layout/venn3"/>
    <dgm:cxn modelId="{2D2EFA07-B951-4F9A-B0AD-BF3F0C0B623C}" type="presParOf" srcId="{8623B5E9-0302-4E3E-8D7C-9C068F3CFF6F}" destId="{666AA62A-86FB-4621-8639-A4B11AB704CD}" srcOrd="6" destOrd="0" presId="urn:microsoft.com/office/officeart/2005/8/layout/venn3"/>
    <dgm:cxn modelId="{45B7BAC4-2799-4B7F-B0C7-B16833AFF995}" type="presParOf" srcId="{8623B5E9-0302-4E3E-8D7C-9C068F3CFF6F}" destId="{78AE83F5-910E-4914-85B4-929146D07639}" srcOrd="7" destOrd="0" presId="urn:microsoft.com/office/officeart/2005/8/layout/venn3"/>
    <dgm:cxn modelId="{8A9B317A-341B-46BF-AE76-98276D98E04A}" type="presParOf" srcId="{8623B5E9-0302-4E3E-8D7C-9C068F3CFF6F}" destId="{0CD8F5E6-6A4C-4BD2-9774-AF4A99FCE386}" srcOrd="8" destOrd="0" presId="urn:microsoft.com/office/officeart/2005/8/layout/ven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645EA7-91B7-4161-B1F9-59722C8A0E4B}">
      <dsp:nvSpPr>
        <dsp:cNvPr id="0" name=""/>
        <dsp:cNvSpPr/>
      </dsp:nvSpPr>
      <dsp:spPr>
        <a:xfrm>
          <a:off x="-5057761" y="-774860"/>
          <a:ext cx="6023331" cy="6023331"/>
        </a:xfrm>
        <a:prstGeom prst="blockArc">
          <a:avLst>
            <a:gd name="adj1" fmla="val 18900000"/>
            <a:gd name="adj2" fmla="val 2700000"/>
            <a:gd name="adj3" fmla="val 359"/>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D9FAD8D-2B0E-4F82-8877-D95027C7F9A4}">
      <dsp:nvSpPr>
        <dsp:cNvPr id="0" name=""/>
        <dsp:cNvSpPr/>
      </dsp:nvSpPr>
      <dsp:spPr>
        <a:xfrm>
          <a:off x="422388" y="279511"/>
          <a:ext cx="9380646" cy="55938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4008" tIns="73660" rIns="73660" bIns="73660" numCol="1" spcCol="1270" anchor="ctr" anchorCtr="0">
          <a:noAutofit/>
        </a:bodyPr>
        <a:lstStyle/>
        <a:p>
          <a:pPr marL="0" lvl="0" indent="0" algn="l" defTabSz="1289050">
            <a:lnSpc>
              <a:spcPct val="90000"/>
            </a:lnSpc>
            <a:spcBef>
              <a:spcPct val="0"/>
            </a:spcBef>
            <a:spcAft>
              <a:spcPct val="35000"/>
            </a:spcAft>
            <a:buNone/>
          </a:pPr>
          <a:r>
            <a:rPr lang="en-US" sz="2900" kern="1200" dirty="0"/>
            <a:t>Roxanne Moadel-Attie, </a:t>
          </a:r>
          <a:r>
            <a:rPr lang="en-US" sz="2900" i="1" kern="1200" dirty="0"/>
            <a:t>DICE Program</a:t>
          </a:r>
          <a:endParaRPr lang="en-US" sz="2900" kern="1200" dirty="0"/>
        </a:p>
      </dsp:txBody>
      <dsp:txXfrm>
        <a:off x="422388" y="279511"/>
        <a:ext cx="9380646" cy="559380"/>
      </dsp:txXfrm>
    </dsp:sp>
    <dsp:sp modelId="{88504C28-413C-4CF7-A0E4-7FFF5FD8DAAE}">
      <dsp:nvSpPr>
        <dsp:cNvPr id="0" name=""/>
        <dsp:cNvSpPr/>
      </dsp:nvSpPr>
      <dsp:spPr>
        <a:xfrm>
          <a:off x="72776" y="209588"/>
          <a:ext cx="699225" cy="699225"/>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832C3B9-D57B-426D-AD1F-332D5A62A3E1}">
      <dsp:nvSpPr>
        <dsp:cNvPr id="0" name=""/>
        <dsp:cNvSpPr/>
      </dsp:nvSpPr>
      <dsp:spPr>
        <a:xfrm>
          <a:off x="823224" y="1118313"/>
          <a:ext cx="8979810" cy="55938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4008" tIns="73660" rIns="73660" bIns="73660" numCol="1" spcCol="1270" anchor="ctr" anchorCtr="0">
          <a:noAutofit/>
        </a:bodyPr>
        <a:lstStyle/>
        <a:p>
          <a:pPr marL="0" lvl="0" indent="0" algn="l" defTabSz="1289050">
            <a:lnSpc>
              <a:spcPct val="90000"/>
            </a:lnSpc>
            <a:spcBef>
              <a:spcPct val="0"/>
            </a:spcBef>
            <a:spcAft>
              <a:spcPct val="35000"/>
            </a:spcAft>
            <a:buNone/>
          </a:pPr>
          <a:r>
            <a:rPr lang="en-US" sz="2900" kern="1200" dirty="0"/>
            <a:t>Emily Reece, </a:t>
          </a:r>
          <a:r>
            <a:rPr lang="en-US" sz="2900" i="1" kern="1200" dirty="0"/>
            <a:t>DICE Program</a:t>
          </a:r>
          <a:endParaRPr lang="en-US" sz="2900" kern="1200" dirty="0"/>
        </a:p>
      </dsp:txBody>
      <dsp:txXfrm>
        <a:off x="823224" y="1118313"/>
        <a:ext cx="8979810" cy="559380"/>
      </dsp:txXfrm>
    </dsp:sp>
    <dsp:sp modelId="{7D6FCED0-C4FC-43E8-84C7-096083F676A4}">
      <dsp:nvSpPr>
        <dsp:cNvPr id="0" name=""/>
        <dsp:cNvSpPr/>
      </dsp:nvSpPr>
      <dsp:spPr>
        <a:xfrm>
          <a:off x="473611" y="1048390"/>
          <a:ext cx="699225" cy="699225"/>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A9B3C46-9846-4EE0-8CF3-1F3A0279F34C}">
      <dsp:nvSpPr>
        <dsp:cNvPr id="0" name=""/>
        <dsp:cNvSpPr/>
      </dsp:nvSpPr>
      <dsp:spPr>
        <a:xfrm>
          <a:off x="946248" y="1957114"/>
          <a:ext cx="8856786" cy="55938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4008" tIns="73660" rIns="73660" bIns="73660" numCol="1" spcCol="1270" anchor="ctr" anchorCtr="0">
          <a:noAutofit/>
        </a:bodyPr>
        <a:lstStyle/>
        <a:p>
          <a:pPr marL="0" lvl="0" indent="0" algn="l" defTabSz="1289050">
            <a:lnSpc>
              <a:spcPct val="90000"/>
            </a:lnSpc>
            <a:spcBef>
              <a:spcPct val="0"/>
            </a:spcBef>
            <a:spcAft>
              <a:spcPct val="35000"/>
            </a:spcAft>
            <a:buNone/>
          </a:pPr>
          <a:r>
            <a:rPr lang="en-US" sz="2900" kern="1200" dirty="0"/>
            <a:t> Mark Govoni, </a:t>
          </a:r>
          <a:r>
            <a:rPr lang="en-US" sz="2900" i="1" kern="1200" dirty="0"/>
            <a:t>Economic Directorate</a:t>
          </a:r>
          <a:endParaRPr lang="en-US" sz="2900" kern="1200" dirty="0"/>
        </a:p>
      </dsp:txBody>
      <dsp:txXfrm>
        <a:off x="946248" y="1957114"/>
        <a:ext cx="8856786" cy="559380"/>
      </dsp:txXfrm>
    </dsp:sp>
    <dsp:sp modelId="{5E7ECE1D-74AC-406C-8ECD-76078DBD9F1A}">
      <dsp:nvSpPr>
        <dsp:cNvPr id="0" name=""/>
        <dsp:cNvSpPr/>
      </dsp:nvSpPr>
      <dsp:spPr>
        <a:xfrm>
          <a:off x="596635" y="1887192"/>
          <a:ext cx="699225" cy="699225"/>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A5EBBA1-EDD9-4BC2-89EE-EFA8D0E937AD}">
      <dsp:nvSpPr>
        <dsp:cNvPr id="0" name=""/>
        <dsp:cNvSpPr/>
      </dsp:nvSpPr>
      <dsp:spPr>
        <a:xfrm>
          <a:off x="823224" y="2795916"/>
          <a:ext cx="8979810" cy="55938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4008" tIns="73660" rIns="73660" bIns="73660" numCol="1" spcCol="1270" anchor="ctr" anchorCtr="0">
          <a:noAutofit/>
        </a:bodyPr>
        <a:lstStyle/>
        <a:p>
          <a:pPr marL="0" lvl="0" indent="0" algn="l" defTabSz="1289050">
            <a:lnSpc>
              <a:spcPct val="90000"/>
            </a:lnSpc>
            <a:spcBef>
              <a:spcPct val="0"/>
            </a:spcBef>
            <a:spcAft>
              <a:spcPct val="35000"/>
            </a:spcAft>
            <a:buNone/>
          </a:pPr>
          <a:r>
            <a:rPr lang="en-US" sz="2900" kern="1200" dirty="0"/>
            <a:t>Dameka Reese, </a:t>
          </a:r>
          <a:r>
            <a:rPr lang="en-US" sz="2900" i="1" kern="1200" dirty="0"/>
            <a:t>Demographic Directorate</a:t>
          </a:r>
          <a:endParaRPr lang="en-US" sz="2900" kern="1200" dirty="0"/>
        </a:p>
      </dsp:txBody>
      <dsp:txXfrm>
        <a:off x="823224" y="2795916"/>
        <a:ext cx="8979810" cy="559380"/>
      </dsp:txXfrm>
    </dsp:sp>
    <dsp:sp modelId="{91EADFFA-C15D-44CE-A92B-5E2DEDC8BEE2}">
      <dsp:nvSpPr>
        <dsp:cNvPr id="0" name=""/>
        <dsp:cNvSpPr/>
      </dsp:nvSpPr>
      <dsp:spPr>
        <a:xfrm>
          <a:off x="473611" y="2725994"/>
          <a:ext cx="699225" cy="699225"/>
        </a:xfrm>
        <a:prstGeom prst="rect">
          <a:avLst/>
        </a:prstGeom>
        <a:blipFill rotWithShape="0">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00471E4-1C96-4FBA-8899-A03088588A8B}">
      <dsp:nvSpPr>
        <dsp:cNvPr id="0" name=""/>
        <dsp:cNvSpPr/>
      </dsp:nvSpPr>
      <dsp:spPr>
        <a:xfrm>
          <a:off x="422388" y="3634718"/>
          <a:ext cx="9380646" cy="55938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4008" tIns="73660" rIns="73660" bIns="73660" numCol="1" spcCol="1270" anchor="ctr" anchorCtr="0">
          <a:noAutofit/>
        </a:bodyPr>
        <a:lstStyle/>
        <a:p>
          <a:pPr marL="0" lvl="0" indent="0" algn="l" defTabSz="1289050">
            <a:lnSpc>
              <a:spcPct val="90000"/>
            </a:lnSpc>
            <a:spcBef>
              <a:spcPct val="0"/>
            </a:spcBef>
            <a:spcAft>
              <a:spcPct val="35000"/>
            </a:spcAft>
            <a:buNone/>
          </a:pPr>
          <a:r>
            <a:rPr lang="en-US" sz="2900" kern="1200" dirty="0"/>
            <a:t>Kristen Hearns, Decennial Directorate</a:t>
          </a:r>
        </a:p>
      </dsp:txBody>
      <dsp:txXfrm>
        <a:off x="422388" y="3634718"/>
        <a:ext cx="9380646" cy="559380"/>
      </dsp:txXfrm>
    </dsp:sp>
    <dsp:sp modelId="{2111AD63-4D35-40E2-A37E-80BBBA4E8E6D}">
      <dsp:nvSpPr>
        <dsp:cNvPr id="0" name=""/>
        <dsp:cNvSpPr/>
      </dsp:nvSpPr>
      <dsp:spPr>
        <a:xfrm>
          <a:off x="72776" y="3564796"/>
          <a:ext cx="699225" cy="699225"/>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5A47B1-A8D9-4F59-9D74-8F5F0390867A}">
      <dsp:nvSpPr>
        <dsp:cNvPr id="0" name=""/>
        <dsp:cNvSpPr/>
      </dsp:nvSpPr>
      <dsp:spPr>
        <a:xfrm>
          <a:off x="1180" y="1538416"/>
          <a:ext cx="2302849" cy="2302849"/>
        </a:xfrm>
        <a:prstGeom prst="ellipse">
          <a:avLst/>
        </a:prstGeom>
        <a:gradFill rotWithShape="0">
          <a:gsLst>
            <a:gs pos="0">
              <a:schemeClr val="accent1">
                <a:alpha val="50000"/>
                <a:hueOff val="0"/>
                <a:satOff val="0"/>
                <a:lumOff val="0"/>
                <a:alphaOff val="0"/>
                <a:satMod val="103000"/>
                <a:lumMod val="102000"/>
                <a:tint val="94000"/>
              </a:schemeClr>
            </a:gs>
            <a:gs pos="50000">
              <a:schemeClr val="accent1">
                <a:alpha val="50000"/>
                <a:hueOff val="0"/>
                <a:satOff val="0"/>
                <a:lumOff val="0"/>
                <a:alphaOff val="0"/>
                <a:satMod val="110000"/>
                <a:lumMod val="100000"/>
                <a:shade val="100000"/>
              </a:schemeClr>
            </a:gs>
            <a:gs pos="100000">
              <a:schemeClr val="accent1">
                <a:alpha val="5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tx1"/>
        </a:fontRef>
      </dsp:style>
      <dsp:txBody>
        <a:bodyPr spcFirstLastPara="0" vert="horz" wrap="square" lIns="126733" tIns="27940" rIns="126733" bIns="27940" numCol="1" spcCol="1270" anchor="ctr" anchorCtr="0">
          <a:noAutofit/>
        </a:bodyPr>
        <a:lstStyle/>
        <a:p>
          <a:pPr marL="0" lvl="0" indent="0" algn="ctr" defTabSz="977900">
            <a:lnSpc>
              <a:spcPct val="90000"/>
            </a:lnSpc>
            <a:spcBef>
              <a:spcPct val="0"/>
            </a:spcBef>
            <a:spcAft>
              <a:spcPct val="35000"/>
            </a:spcAft>
            <a:buNone/>
          </a:pPr>
          <a:r>
            <a:rPr lang="en-US" sz="2200" kern="1200"/>
            <a:t>Authoring survey instrument</a:t>
          </a:r>
          <a:endParaRPr lang="en-US" sz="2200" kern="1200" dirty="0"/>
        </a:p>
      </dsp:txBody>
      <dsp:txXfrm>
        <a:off x="338424" y="1875660"/>
        <a:ext cx="1628361" cy="1628361"/>
      </dsp:txXfrm>
    </dsp:sp>
    <dsp:sp modelId="{244F780E-117B-41D0-864F-95835DB21225}">
      <dsp:nvSpPr>
        <dsp:cNvPr id="0" name=""/>
        <dsp:cNvSpPr/>
      </dsp:nvSpPr>
      <dsp:spPr>
        <a:xfrm>
          <a:off x="1843460" y="1538416"/>
          <a:ext cx="2302849" cy="2302849"/>
        </a:xfrm>
        <a:prstGeom prst="ellipse">
          <a:avLst/>
        </a:prstGeom>
        <a:gradFill rotWithShape="0">
          <a:gsLst>
            <a:gs pos="0">
              <a:schemeClr val="accent1">
                <a:alpha val="50000"/>
                <a:hueOff val="0"/>
                <a:satOff val="0"/>
                <a:lumOff val="0"/>
                <a:alphaOff val="0"/>
                <a:satMod val="103000"/>
                <a:lumMod val="102000"/>
                <a:tint val="94000"/>
              </a:schemeClr>
            </a:gs>
            <a:gs pos="50000">
              <a:schemeClr val="accent1">
                <a:alpha val="50000"/>
                <a:hueOff val="0"/>
                <a:satOff val="0"/>
                <a:lumOff val="0"/>
                <a:alphaOff val="0"/>
                <a:satMod val="110000"/>
                <a:lumMod val="100000"/>
                <a:shade val="100000"/>
              </a:schemeClr>
            </a:gs>
            <a:gs pos="100000">
              <a:schemeClr val="accent1">
                <a:alpha val="5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tx1"/>
        </a:fontRef>
      </dsp:style>
      <dsp:txBody>
        <a:bodyPr spcFirstLastPara="0" vert="horz" wrap="square" lIns="126733" tIns="27940" rIns="126733" bIns="27940" numCol="1" spcCol="1270" anchor="ctr" anchorCtr="0">
          <a:noAutofit/>
        </a:bodyPr>
        <a:lstStyle/>
        <a:p>
          <a:pPr marL="0" lvl="0" indent="0" algn="ctr" defTabSz="977900">
            <a:lnSpc>
              <a:spcPct val="90000"/>
            </a:lnSpc>
            <a:spcBef>
              <a:spcPct val="0"/>
            </a:spcBef>
            <a:spcAft>
              <a:spcPct val="35000"/>
            </a:spcAft>
            <a:buNone/>
          </a:pPr>
          <a:r>
            <a:rPr lang="en-US" sz="2200" kern="1200"/>
            <a:t> Designing and updating business rules</a:t>
          </a:r>
          <a:endParaRPr lang="en-US" sz="2200" kern="1200" dirty="0"/>
        </a:p>
      </dsp:txBody>
      <dsp:txXfrm>
        <a:off x="2180704" y="1875660"/>
        <a:ext cx="1628361" cy="1628361"/>
      </dsp:txXfrm>
    </dsp:sp>
    <dsp:sp modelId="{A362B2F1-CC77-4202-983C-869C97523417}">
      <dsp:nvSpPr>
        <dsp:cNvPr id="0" name=""/>
        <dsp:cNvSpPr/>
      </dsp:nvSpPr>
      <dsp:spPr>
        <a:xfrm>
          <a:off x="3685740" y="1538416"/>
          <a:ext cx="2302849" cy="2302849"/>
        </a:xfrm>
        <a:prstGeom prst="ellipse">
          <a:avLst/>
        </a:prstGeom>
        <a:gradFill rotWithShape="0">
          <a:gsLst>
            <a:gs pos="0">
              <a:schemeClr val="accent1">
                <a:alpha val="50000"/>
                <a:hueOff val="0"/>
                <a:satOff val="0"/>
                <a:lumOff val="0"/>
                <a:alphaOff val="0"/>
                <a:satMod val="103000"/>
                <a:lumMod val="102000"/>
                <a:tint val="94000"/>
              </a:schemeClr>
            </a:gs>
            <a:gs pos="50000">
              <a:schemeClr val="accent1">
                <a:alpha val="50000"/>
                <a:hueOff val="0"/>
                <a:satOff val="0"/>
                <a:lumOff val="0"/>
                <a:alphaOff val="0"/>
                <a:satMod val="110000"/>
                <a:lumMod val="100000"/>
                <a:shade val="100000"/>
              </a:schemeClr>
            </a:gs>
            <a:gs pos="100000">
              <a:schemeClr val="accent1">
                <a:alpha val="5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tx1"/>
        </a:fontRef>
      </dsp:style>
      <dsp:txBody>
        <a:bodyPr spcFirstLastPara="0" vert="horz" wrap="square" lIns="126733" tIns="27940" rIns="126733" bIns="27940" numCol="1" spcCol="1270" anchor="ctr" anchorCtr="0">
          <a:noAutofit/>
        </a:bodyPr>
        <a:lstStyle/>
        <a:p>
          <a:pPr marL="0" lvl="0" indent="0" algn="ctr" defTabSz="977900">
            <a:lnSpc>
              <a:spcPct val="90000"/>
            </a:lnSpc>
            <a:spcBef>
              <a:spcPct val="0"/>
            </a:spcBef>
            <a:spcAft>
              <a:spcPct val="35000"/>
            </a:spcAft>
            <a:buNone/>
          </a:pPr>
          <a:r>
            <a:rPr lang="en-US" sz="2200" kern="1200" dirty="0"/>
            <a:t>  System and instrument testing </a:t>
          </a:r>
        </a:p>
      </dsp:txBody>
      <dsp:txXfrm>
        <a:off x="4022984" y="1875660"/>
        <a:ext cx="1628361" cy="1628361"/>
      </dsp:txXfrm>
    </dsp:sp>
    <dsp:sp modelId="{666AA62A-86FB-4621-8639-A4B11AB704CD}">
      <dsp:nvSpPr>
        <dsp:cNvPr id="0" name=""/>
        <dsp:cNvSpPr/>
      </dsp:nvSpPr>
      <dsp:spPr>
        <a:xfrm>
          <a:off x="5528019" y="1538416"/>
          <a:ext cx="2302849" cy="2302849"/>
        </a:xfrm>
        <a:prstGeom prst="ellipse">
          <a:avLst/>
        </a:prstGeom>
        <a:gradFill rotWithShape="0">
          <a:gsLst>
            <a:gs pos="0">
              <a:schemeClr val="accent1">
                <a:alpha val="50000"/>
                <a:hueOff val="0"/>
                <a:satOff val="0"/>
                <a:lumOff val="0"/>
                <a:alphaOff val="0"/>
                <a:satMod val="103000"/>
                <a:lumMod val="102000"/>
                <a:tint val="94000"/>
              </a:schemeClr>
            </a:gs>
            <a:gs pos="50000">
              <a:schemeClr val="accent1">
                <a:alpha val="50000"/>
                <a:hueOff val="0"/>
                <a:satOff val="0"/>
                <a:lumOff val="0"/>
                <a:alphaOff val="0"/>
                <a:satMod val="110000"/>
                <a:lumMod val="100000"/>
                <a:shade val="100000"/>
              </a:schemeClr>
            </a:gs>
            <a:gs pos="100000">
              <a:schemeClr val="accent1">
                <a:alpha val="5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tx1"/>
        </a:fontRef>
      </dsp:style>
      <dsp:txBody>
        <a:bodyPr spcFirstLastPara="0" vert="horz" wrap="square" lIns="126733" tIns="27940" rIns="126733" bIns="27940" numCol="1" spcCol="1270" anchor="ctr" anchorCtr="0">
          <a:noAutofit/>
        </a:bodyPr>
        <a:lstStyle/>
        <a:p>
          <a:pPr marL="0" lvl="0" indent="0" algn="ctr" defTabSz="977900">
            <a:lnSpc>
              <a:spcPct val="90000"/>
            </a:lnSpc>
            <a:spcBef>
              <a:spcPct val="0"/>
            </a:spcBef>
            <a:spcAft>
              <a:spcPct val="35000"/>
            </a:spcAft>
            <a:buNone/>
          </a:pPr>
          <a:r>
            <a:rPr lang="en-US" sz="2200" kern="1200" dirty="0"/>
            <a:t>Managing survey operations</a:t>
          </a:r>
        </a:p>
      </dsp:txBody>
      <dsp:txXfrm>
        <a:off x="5865263" y="1875660"/>
        <a:ext cx="1628361" cy="1628361"/>
      </dsp:txXfrm>
    </dsp:sp>
    <dsp:sp modelId="{0CD8F5E6-6A4C-4BD2-9774-AF4A99FCE386}">
      <dsp:nvSpPr>
        <dsp:cNvPr id="0" name=""/>
        <dsp:cNvSpPr/>
      </dsp:nvSpPr>
      <dsp:spPr>
        <a:xfrm>
          <a:off x="7370299" y="1538416"/>
          <a:ext cx="2302849" cy="2302849"/>
        </a:xfrm>
        <a:prstGeom prst="ellipse">
          <a:avLst/>
        </a:prstGeom>
        <a:gradFill rotWithShape="0">
          <a:gsLst>
            <a:gs pos="0">
              <a:schemeClr val="accent1">
                <a:alpha val="50000"/>
                <a:hueOff val="0"/>
                <a:satOff val="0"/>
                <a:lumOff val="0"/>
                <a:alphaOff val="0"/>
                <a:satMod val="103000"/>
                <a:lumMod val="102000"/>
                <a:tint val="94000"/>
              </a:schemeClr>
            </a:gs>
            <a:gs pos="50000">
              <a:schemeClr val="accent1">
                <a:alpha val="50000"/>
                <a:hueOff val="0"/>
                <a:satOff val="0"/>
                <a:lumOff val="0"/>
                <a:alphaOff val="0"/>
                <a:satMod val="110000"/>
                <a:lumMod val="100000"/>
                <a:shade val="100000"/>
              </a:schemeClr>
            </a:gs>
            <a:gs pos="100000">
              <a:schemeClr val="accent1">
                <a:alpha val="5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tx1"/>
        </a:fontRef>
      </dsp:style>
      <dsp:txBody>
        <a:bodyPr spcFirstLastPara="0" vert="horz" wrap="square" lIns="126733" tIns="27940" rIns="126733" bIns="27940" numCol="1" spcCol="1270" anchor="ctr" anchorCtr="0">
          <a:noAutofit/>
        </a:bodyPr>
        <a:lstStyle/>
        <a:p>
          <a:pPr marL="0" lvl="0" indent="0" algn="ctr" defTabSz="977900">
            <a:lnSpc>
              <a:spcPct val="90000"/>
            </a:lnSpc>
            <a:spcBef>
              <a:spcPct val="0"/>
            </a:spcBef>
            <a:spcAft>
              <a:spcPct val="35000"/>
            </a:spcAft>
            <a:buNone/>
          </a:pPr>
          <a:r>
            <a:rPr lang="en-US" sz="2200" kern="1200" dirty="0"/>
            <a:t>Data and </a:t>
          </a:r>
          <a:r>
            <a:rPr lang="en-US" sz="2200" kern="1200" dirty="0" err="1"/>
            <a:t>paradata</a:t>
          </a:r>
          <a:r>
            <a:rPr lang="en-US" sz="2200" kern="1200" dirty="0"/>
            <a:t> extraction</a:t>
          </a:r>
        </a:p>
      </dsp:txBody>
      <dsp:txXfrm>
        <a:off x="7707543" y="1875660"/>
        <a:ext cx="1628361" cy="1628361"/>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A235F9E-7F22-46ED-A69C-0DF20990157C}" type="datetimeFigureOut">
              <a:rPr lang="en-US" smtClean="0"/>
              <a:t>4/22/2026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6A33367-C7DD-4070-8A8A-4A94FB71ED67}" type="slidenum">
              <a:rPr lang="en-US" smtClean="0"/>
              <a:t>‹#›</a:t>
            </a:fld>
            <a:endParaRPr lang="en-US"/>
          </a:p>
        </p:txBody>
      </p:sp>
    </p:spTree>
    <p:extLst>
      <p:ext uri="{BB962C8B-B14F-4D97-AF65-F5344CB8AC3E}">
        <p14:creationId xmlns:p14="http://schemas.microsoft.com/office/powerpoint/2010/main" val="37988597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mailto:FedCASIC@bls.gov"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mj-lt"/>
              <a:defRPr/>
            </a:pPr>
            <a:r>
              <a:rPr lang="en-US" sz="1200" b="0" i="0" kern="1200" dirty="0">
                <a:solidFill>
                  <a:schemeClr val="tx1"/>
                </a:solidFill>
                <a:effectLst/>
                <a:latin typeface="+mn-lt"/>
                <a:ea typeface="+mn-ea"/>
                <a:cs typeface="+mn-cs"/>
              </a:rPr>
              <a:t>Welcome I’m Roxanne Moadel-Attie and I’m the moderator for this session. Thank you for joining this roundtable discussion. At this time, all attendees are in listen-only mode. Attendees can submit written comments or questions using the Chat feature at the bottom of your </a:t>
            </a:r>
            <a:r>
              <a:rPr lang="en-US" sz="1200" b="0" i="0" kern="1200" dirty="0" err="1">
                <a:solidFill>
                  <a:schemeClr val="tx1"/>
                </a:solidFill>
                <a:effectLst/>
                <a:latin typeface="+mn-lt"/>
                <a:ea typeface="+mn-ea"/>
                <a:cs typeface="+mn-cs"/>
              </a:rPr>
              <a:t>WebEx</a:t>
            </a:r>
            <a:r>
              <a:rPr lang="en-US" sz="1200" b="0" i="0" kern="1200" dirty="0">
                <a:solidFill>
                  <a:schemeClr val="tx1"/>
                </a:solidFill>
                <a:effectLst/>
                <a:latin typeface="+mn-lt"/>
                <a:ea typeface="+mn-ea"/>
                <a:cs typeface="+mn-cs"/>
              </a:rPr>
              <a:t> screen. Once we begin the discussion portion of this session, you may raise your hand to ask a question verbally. I will call on you and your settings will be updated so you can unmute yourself. If you encounter any technical issues during the session, try exiting the session and rejoining using the </a:t>
            </a:r>
            <a:r>
              <a:rPr lang="en-US" sz="1200" b="0" i="0" kern="1200" dirty="0" err="1">
                <a:solidFill>
                  <a:schemeClr val="tx1"/>
                </a:solidFill>
                <a:effectLst/>
                <a:latin typeface="+mn-lt"/>
                <a:ea typeface="+mn-ea"/>
                <a:cs typeface="+mn-cs"/>
              </a:rPr>
              <a:t>WebEx</a:t>
            </a:r>
            <a:r>
              <a:rPr lang="en-US" sz="1200" b="0" i="0" kern="1200" dirty="0">
                <a:solidFill>
                  <a:schemeClr val="tx1"/>
                </a:solidFill>
                <a:effectLst/>
                <a:latin typeface="+mn-lt"/>
                <a:ea typeface="+mn-ea"/>
                <a:cs typeface="+mn-cs"/>
              </a:rPr>
              <a:t> browser version.  If technical issues persist, contact </a:t>
            </a:r>
            <a:r>
              <a:rPr lang="en-US" sz="1200" b="0" i="0" u="sng" kern="1200" dirty="0">
                <a:solidFill>
                  <a:schemeClr val="tx1"/>
                </a:solidFill>
                <a:effectLst/>
                <a:latin typeface="+mn-lt"/>
                <a:ea typeface="+mn-ea"/>
                <a:cs typeface="+mn-cs"/>
                <a:hlinkClick r:id="rId3" tooltip="mailto:FedCASIC@bls.gov"/>
              </a:rPr>
              <a:t>FedCASIC@bls.gov</a:t>
            </a:r>
            <a:r>
              <a:rPr lang="en-US" sz="1200" b="0" i="0" kern="1200" dirty="0">
                <a:solidFill>
                  <a:schemeClr val="tx1"/>
                </a:solidFill>
                <a:effectLst/>
                <a:latin typeface="+mn-lt"/>
                <a:ea typeface="+mn-ea"/>
                <a:cs typeface="+mn-cs"/>
              </a:rPr>
              <a:t>. Also, a personal warning that the lights intermittently turn off in this conference room for energy saving. No need for alarm.</a:t>
            </a:r>
          </a:p>
          <a:p>
            <a:pPr>
              <a:buFont typeface="+mj-lt"/>
              <a:defRPr/>
            </a:pPr>
            <a:endParaRPr lang="en-US" sz="1200" b="0" i="0" kern="1200" dirty="0">
              <a:solidFill>
                <a:schemeClr val="tx1"/>
              </a:solidFill>
              <a:effectLst/>
              <a:latin typeface="+mn-lt"/>
              <a:ea typeface="+mn-ea"/>
              <a:cs typeface="+mn-cs"/>
            </a:endParaRPr>
          </a:p>
          <a:p>
            <a:pPr>
              <a:buFont typeface="+mj-lt"/>
              <a:defRPr/>
            </a:pPr>
            <a:r>
              <a:rPr lang="en-US" sz="1200" b="0" i="0" kern="1200" dirty="0">
                <a:solidFill>
                  <a:schemeClr val="tx1"/>
                </a:solidFill>
                <a:effectLst/>
                <a:latin typeface="+mn-lt"/>
                <a:ea typeface="+mn-ea"/>
                <a:cs typeface="+mn-cs"/>
              </a:rPr>
              <a:t>This is all a prelude to our session entitled: From System-Driven to Self-Service Models of Survey Development: Challenges and Opportunities, presented by members of the Census Bureau.</a:t>
            </a:r>
            <a:endParaRPr lang="en-US" sz="1200" b="1" i="0" dirty="0">
              <a:solidFill>
                <a:srgbClr val="172B4D"/>
              </a:solidFill>
              <a:effectLst/>
              <a:latin typeface="-apple-system"/>
            </a:endParaRPr>
          </a:p>
        </p:txBody>
      </p:sp>
      <p:sp>
        <p:nvSpPr>
          <p:cNvPr id="4" name="Slide Number Placeholder 3"/>
          <p:cNvSpPr>
            <a:spLocks noGrp="1"/>
          </p:cNvSpPr>
          <p:nvPr>
            <p:ph type="sldNum" sz="quarter" idx="5"/>
          </p:nvPr>
        </p:nvSpPr>
        <p:spPr/>
        <p:txBody>
          <a:bodyPr/>
          <a:lstStyle/>
          <a:p>
            <a:fld id="{F6A33367-C7DD-4070-8A8A-4A94FB71ED67}" type="slidenum">
              <a:rPr lang="en-US" smtClean="0"/>
              <a:t>1</a:t>
            </a:fld>
            <a:endParaRPr lang="en-US"/>
          </a:p>
        </p:txBody>
      </p:sp>
    </p:spTree>
    <p:extLst>
      <p:ext uri="{BB962C8B-B14F-4D97-AF65-F5344CB8AC3E}">
        <p14:creationId xmlns:p14="http://schemas.microsoft.com/office/powerpoint/2010/main" val="41268310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5938D1-FECC-B9EF-CE56-5824925AE7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28DCFE-9E7E-7B9E-0137-F975E9E923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CFED73-9E32-9AFA-DBA4-FB59B6F4AA6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9600" dirty="0"/>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With one survey area responsible for survey development, the process can become overwhelming to keep up with different components and to be trained in multiple skillsets. </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It would be beneficial to have trained groups within survey clusters who focused on some aspects of the self-service model, such as creating test scenarios, writing business rules, extracting data, etc.</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Reduce bottlenecks for system support across surveys in development.</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Differentiate the SMEs who create survey instruments and validate business rules, survey design, etc. and skilled team members who assist in development (in parallel).</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Survey redesign will be less of a strain on survey programs once their survey is onboarded to enterprise systems.</a:t>
            </a:r>
          </a:p>
        </p:txBody>
      </p:sp>
      <p:sp>
        <p:nvSpPr>
          <p:cNvPr id="4" name="Slide Number Placeholder 3">
            <a:extLst>
              <a:ext uri="{FF2B5EF4-FFF2-40B4-BE49-F238E27FC236}">
                <a16:creationId xmlns:a16="http://schemas.microsoft.com/office/drawing/2014/main" id="{22B57282-34EE-49DA-E30D-2C21CA0EE5B0}"/>
              </a:ext>
            </a:extLst>
          </p:cNvPr>
          <p:cNvSpPr>
            <a:spLocks noGrp="1"/>
          </p:cNvSpPr>
          <p:nvPr>
            <p:ph type="sldNum" sz="quarter" idx="5"/>
          </p:nvPr>
        </p:nvSpPr>
        <p:spPr/>
        <p:txBody>
          <a:bodyPr/>
          <a:lstStyle/>
          <a:p>
            <a:fld id="{F6A33367-C7DD-4070-8A8A-4A94FB71ED67}" type="slidenum">
              <a:rPr lang="en-US" smtClean="0"/>
              <a:t>10</a:t>
            </a:fld>
            <a:endParaRPr lang="en-US"/>
          </a:p>
        </p:txBody>
      </p:sp>
    </p:spTree>
    <p:extLst>
      <p:ext uri="{BB962C8B-B14F-4D97-AF65-F5344CB8AC3E}">
        <p14:creationId xmlns:p14="http://schemas.microsoft.com/office/powerpoint/2010/main" val="40120361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73602B-6BE4-2995-0360-33903229A0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0272AB-F577-31BF-C787-441C0F6854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49F25A-379B-89DB-1D86-31FB1353C0BE}"/>
              </a:ext>
            </a:extLst>
          </p:cNvPr>
          <p:cNvSpPr>
            <a:spLocks noGrp="1"/>
          </p:cNvSpPr>
          <p:nvPr>
            <p:ph type="body" idx="1"/>
          </p:nvPr>
        </p:nvSpPr>
        <p:spPr/>
        <p:txBody>
          <a:bodyPr/>
          <a:lstStyle/>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There will be a self-service model for extracting data and less custom/system support for data processing.</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Data mapping will be needed for new databases (e.g., data lake); however, once this mapping is determined, it could be used across surveys due to standardization.</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This would allow for more standard data cleaning and data analysis scripts/tools across surveys, which will also enable easier adoption of open-source programming languages.</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We need clear data crosswalks and </a:t>
            </a:r>
            <a:r>
              <a:rPr lang="en-US" sz="9600" dirty="0" err="1"/>
              <a:t>paradata</a:t>
            </a:r>
            <a:r>
              <a:rPr lang="en-US" sz="9600" dirty="0"/>
              <a:t> guidelines to ensure that all data is treated the same way across surveys.</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Feedback from research and data consumers can be more easily impact the survey in future iterations (e.g., </a:t>
            </a:r>
            <a:r>
              <a:rPr lang="en-US" sz="9600" dirty="0" err="1"/>
              <a:t>paradata</a:t>
            </a:r>
            <a:r>
              <a:rPr lang="en-US" sz="9600" dirty="0"/>
              <a:t> definitions/standards).</a:t>
            </a:r>
          </a:p>
        </p:txBody>
      </p:sp>
      <p:sp>
        <p:nvSpPr>
          <p:cNvPr id="4" name="Slide Number Placeholder 3">
            <a:extLst>
              <a:ext uri="{FF2B5EF4-FFF2-40B4-BE49-F238E27FC236}">
                <a16:creationId xmlns:a16="http://schemas.microsoft.com/office/drawing/2014/main" id="{8E710372-4400-83B4-79D1-5DE0F04F1A93}"/>
              </a:ext>
            </a:extLst>
          </p:cNvPr>
          <p:cNvSpPr>
            <a:spLocks noGrp="1"/>
          </p:cNvSpPr>
          <p:nvPr>
            <p:ph type="sldNum" sz="quarter" idx="5"/>
          </p:nvPr>
        </p:nvSpPr>
        <p:spPr/>
        <p:txBody>
          <a:bodyPr/>
          <a:lstStyle/>
          <a:p>
            <a:fld id="{F6A33367-C7DD-4070-8A8A-4A94FB71ED67}" type="slidenum">
              <a:rPr lang="en-US" smtClean="0"/>
              <a:t>11</a:t>
            </a:fld>
            <a:endParaRPr lang="en-US"/>
          </a:p>
        </p:txBody>
      </p:sp>
    </p:spTree>
    <p:extLst>
      <p:ext uri="{BB962C8B-B14F-4D97-AF65-F5344CB8AC3E}">
        <p14:creationId xmlns:p14="http://schemas.microsoft.com/office/powerpoint/2010/main" val="7976763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049890-B72E-47AC-F397-708E53D66E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5102A1-77C4-39EB-8BD6-8DE819C8E2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0DF83F-10D1-261C-2C64-F53A05F33D23}"/>
              </a:ext>
            </a:extLst>
          </p:cNvPr>
          <p:cNvSpPr>
            <a:spLocks noGrp="1"/>
          </p:cNvSpPr>
          <p:nvPr>
            <p:ph type="body" idx="1"/>
          </p:nvPr>
        </p:nvSpPr>
        <p:spPr/>
        <p:txBody>
          <a:bodyPr/>
          <a:lstStyle/>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Would require management of survey programs and their deadlines, higher level management of directorates/survey program groups, and of the DICE program with different perspectives of the deadlines for surveys vs systems.</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Would need to provide confirmed dates across surveys that are attainable for what is in scope for system development, releases, etc.</a:t>
            </a:r>
          </a:p>
        </p:txBody>
      </p:sp>
      <p:sp>
        <p:nvSpPr>
          <p:cNvPr id="4" name="Slide Number Placeholder 3">
            <a:extLst>
              <a:ext uri="{FF2B5EF4-FFF2-40B4-BE49-F238E27FC236}">
                <a16:creationId xmlns:a16="http://schemas.microsoft.com/office/drawing/2014/main" id="{DC1B7D6B-579C-A599-AC01-39AC79FD8914}"/>
              </a:ext>
            </a:extLst>
          </p:cNvPr>
          <p:cNvSpPr>
            <a:spLocks noGrp="1"/>
          </p:cNvSpPr>
          <p:nvPr>
            <p:ph type="sldNum" sz="quarter" idx="5"/>
          </p:nvPr>
        </p:nvSpPr>
        <p:spPr/>
        <p:txBody>
          <a:bodyPr/>
          <a:lstStyle/>
          <a:p>
            <a:fld id="{F6A33367-C7DD-4070-8A8A-4A94FB71ED67}" type="slidenum">
              <a:rPr lang="en-US" smtClean="0"/>
              <a:t>12</a:t>
            </a:fld>
            <a:endParaRPr lang="en-US"/>
          </a:p>
        </p:txBody>
      </p:sp>
    </p:spTree>
    <p:extLst>
      <p:ext uri="{BB962C8B-B14F-4D97-AF65-F5344CB8AC3E}">
        <p14:creationId xmlns:p14="http://schemas.microsoft.com/office/powerpoint/2010/main" val="21582918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B521D-19AB-6C42-8EA9-D093D322F7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68C094-F595-C865-76A4-0434EB0696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94BEB4-481C-BCA7-BB22-5042B337FA69}"/>
              </a:ext>
            </a:extLst>
          </p:cNvPr>
          <p:cNvSpPr>
            <a:spLocks noGrp="1"/>
          </p:cNvSpPr>
          <p:nvPr>
            <p:ph type="body" idx="1"/>
          </p:nvPr>
        </p:nvSpPr>
        <p:spPr/>
        <p:txBody>
          <a:bodyPr/>
          <a:lstStyle/>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As issues arise, changes can be made to resolve the issue with minimal development (e.g., business rules) or by shifting to the use of another system, as system integration allows.</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In an integrated system developed in-house, there is more flexibility for a multi-mode approach, allowing respondents to respond a variety of ways with the ability to stop attempts in another modes aimed at the same respondent. </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There is greater adaptive design permitted in a self-service model as well.</a:t>
            </a:r>
          </a:p>
        </p:txBody>
      </p:sp>
      <p:sp>
        <p:nvSpPr>
          <p:cNvPr id="4" name="Slide Number Placeholder 3">
            <a:extLst>
              <a:ext uri="{FF2B5EF4-FFF2-40B4-BE49-F238E27FC236}">
                <a16:creationId xmlns:a16="http://schemas.microsoft.com/office/drawing/2014/main" id="{666557D3-16F7-233E-2356-D741F0C6BD9B}"/>
              </a:ext>
            </a:extLst>
          </p:cNvPr>
          <p:cNvSpPr>
            <a:spLocks noGrp="1"/>
          </p:cNvSpPr>
          <p:nvPr>
            <p:ph type="sldNum" sz="quarter" idx="5"/>
          </p:nvPr>
        </p:nvSpPr>
        <p:spPr/>
        <p:txBody>
          <a:bodyPr/>
          <a:lstStyle/>
          <a:p>
            <a:fld id="{F6A33367-C7DD-4070-8A8A-4A94FB71ED67}" type="slidenum">
              <a:rPr lang="en-US" smtClean="0"/>
              <a:t>13</a:t>
            </a:fld>
            <a:endParaRPr lang="en-US"/>
          </a:p>
        </p:txBody>
      </p:sp>
    </p:spTree>
    <p:extLst>
      <p:ext uri="{BB962C8B-B14F-4D97-AF65-F5344CB8AC3E}">
        <p14:creationId xmlns:p14="http://schemas.microsoft.com/office/powerpoint/2010/main" val="12834886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6C2ECC-B463-D9C5-1A96-AA436245BF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0DE07D-BEC3-2E0B-44C3-1EA69B2AB1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DAF15C-4761-EAE9-8CCF-09B935EC8E0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9600" dirty="0"/>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In requirements gathering, focus SMEs on the survey needs and system needs rather than what is currently in systems.</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Ask for out-of-the-box solutions (what would be wanted in the future) to practice adaptive design and for future directions.</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Set up a culture with group meetings, discussions, etc. to change the mindset about new systems.</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Provide users with greater familiarity with new systems and possibilities.</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Lean into change.</a:t>
            </a:r>
          </a:p>
        </p:txBody>
      </p:sp>
      <p:sp>
        <p:nvSpPr>
          <p:cNvPr id="4" name="Slide Number Placeholder 3">
            <a:extLst>
              <a:ext uri="{FF2B5EF4-FFF2-40B4-BE49-F238E27FC236}">
                <a16:creationId xmlns:a16="http://schemas.microsoft.com/office/drawing/2014/main" id="{26A2D050-B674-2198-E042-0498495AC182}"/>
              </a:ext>
            </a:extLst>
          </p:cNvPr>
          <p:cNvSpPr>
            <a:spLocks noGrp="1"/>
          </p:cNvSpPr>
          <p:nvPr>
            <p:ph type="sldNum" sz="quarter" idx="5"/>
          </p:nvPr>
        </p:nvSpPr>
        <p:spPr/>
        <p:txBody>
          <a:bodyPr/>
          <a:lstStyle/>
          <a:p>
            <a:fld id="{F6A33367-C7DD-4070-8A8A-4A94FB71ED67}" type="slidenum">
              <a:rPr lang="en-US" smtClean="0"/>
              <a:t>14</a:t>
            </a:fld>
            <a:endParaRPr lang="en-US"/>
          </a:p>
        </p:txBody>
      </p:sp>
    </p:spTree>
    <p:extLst>
      <p:ext uri="{BB962C8B-B14F-4D97-AF65-F5344CB8AC3E}">
        <p14:creationId xmlns:p14="http://schemas.microsoft.com/office/powerpoint/2010/main" val="5775183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E3F448-9C7C-ACA4-28D9-D58DDF588A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AB9286-56D7-0283-9F43-5C595F0FC8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628C5B-2975-6CBC-DE2B-F7F1EB3BB0D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9600" dirty="0"/>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Create working groups and townhall meetings to discuss changes and encourage a grassroots approach.</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Identify potential sticking points for users and create support to solve/solution those issues.</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Design an MVP that will cover various content and functionality to promote support and usage of new systems.</a:t>
            </a:r>
          </a:p>
        </p:txBody>
      </p:sp>
      <p:sp>
        <p:nvSpPr>
          <p:cNvPr id="4" name="Slide Number Placeholder 3">
            <a:extLst>
              <a:ext uri="{FF2B5EF4-FFF2-40B4-BE49-F238E27FC236}">
                <a16:creationId xmlns:a16="http://schemas.microsoft.com/office/drawing/2014/main" id="{F396E14D-5B72-0EEB-289E-A530C6299F3C}"/>
              </a:ext>
            </a:extLst>
          </p:cNvPr>
          <p:cNvSpPr>
            <a:spLocks noGrp="1"/>
          </p:cNvSpPr>
          <p:nvPr>
            <p:ph type="sldNum" sz="quarter" idx="5"/>
          </p:nvPr>
        </p:nvSpPr>
        <p:spPr/>
        <p:txBody>
          <a:bodyPr/>
          <a:lstStyle/>
          <a:p>
            <a:fld id="{F6A33367-C7DD-4070-8A8A-4A94FB71ED67}" type="slidenum">
              <a:rPr lang="en-US" smtClean="0"/>
              <a:t>15</a:t>
            </a:fld>
            <a:endParaRPr lang="en-US"/>
          </a:p>
        </p:txBody>
      </p:sp>
    </p:spTree>
    <p:extLst>
      <p:ext uri="{BB962C8B-B14F-4D97-AF65-F5344CB8AC3E}">
        <p14:creationId xmlns:p14="http://schemas.microsoft.com/office/powerpoint/2010/main" val="35174218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3DB66D-D2C8-3845-A62B-E191FB081B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E35DE8-CC05-60F4-351A-9866FDB7CB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636B5D-75E1-CE71-3020-618179AAD492}"/>
              </a:ext>
            </a:extLst>
          </p:cNvPr>
          <p:cNvSpPr>
            <a:spLocks noGrp="1"/>
          </p:cNvSpPr>
          <p:nvPr>
            <p:ph type="body" idx="1"/>
          </p:nvPr>
        </p:nvSpPr>
        <p:spPr/>
        <p:txBody>
          <a:bodyPr/>
          <a:lstStyle/>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Number of surveys onboarded?</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Less oversight needed by system teams</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Systems will not be needed for O&amp;M but will only be needed if an issue occurs as the second tier of support.</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The speed at which surveys can be updated and maintained.</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The ability to onboard new modalities.</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Flexibility of business rules</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Cost savings with fewer licenses needed for proprietary systems, less contract support needed, and greater system flexibility.</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9600" dirty="0"/>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9600" dirty="0"/>
          </a:p>
        </p:txBody>
      </p:sp>
      <p:sp>
        <p:nvSpPr>
          <p:cNvPr id="4" name="Slide Number Placeholder 3">
            <a:extLst>
              <a:ext uri="{FF2B5EF4-FFF2-40B4-BE49-F238E27FC236}">
                <a16:creationId xmlns:a16="http://schemas.microsoft.com/office/drawing/2014/main" id="{F4C6E7C3-A4B3-31AA-E870-AFA7F9012465}"/>
              </a:ext>
            </a:extLst>
          </p:cNvPr>
          <p:cNvSpPr>
            <a:spLocks noGrp="1"/>
          </p:cNvSpPr>
          <p:nvPr>
            <p:ph type="sldNum" sz="quarter" idx="5"/>
          </p:nvPr>
        </p:nvSpPr>
        <p:spPr/>
        <p:txBody>
          <a:bodyPr/>
          <a:lstStyle/>
          <a:p>
            <a:fld id="{F6A33367-C7DD-4070-8A8A-4A94FB71ED67}" type="slidenum">
              <a:rPr lang="en-US" smtClean="0"/>
              <a:t>16</a:t>
            </a:fld>
            <a:endParaRPr lang="en-US"/>
          </a:p>
        </p:txBody>
      </p:sp>
    </p:spTree>
    <p:extLst>
      <p:ext uri="{BB962C8B-B14F-4D97-AF65-F5344CB8AC3E}">
        <p14:creationId xmlns:p14="http://schemas.microsoft.com/office/powerpoint/2010/main" val="6340765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BF6FE1-6761-060B-2918-04C4F7AF76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A406CF-EF7A-11A1-DCA2-92D92C88D4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638200-74E2-2D4C-5500-B9C72CD8267B}"/>
              </a:ext>
            </a:extLst>
          </p:cNvPr>
          <p:cNvSpPr>
            <a:spLocks noGrp="1"/>
          </p:cNvSpPr>
          <p:nvPr>
            <p:ph type="body" idx="1"/>
          </p:nvPr>
        </p:nvSpPr>
        <p:spPr/>
        <p:txBody>
          <a:bodyPr/>
          <a:lstStyle/>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9600" dirty="0"/>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Some of the largest obstacles for surveys in the self-service model of development is to develop a comprehensive testing protocol and to write their own business rules. AI could aid in this endeavor to reduce training needed and possible bottlenecks for these processes.</a:t>
            </a:r>
          </a:p>
        </p:txBody>
      </p:sp>
      <p:sp>
        <p:nvSpPr>
          <p:cNvPr id="4" name="Slide Number Placeholder 3">
            <a:extLst>
              <a:ext uri="{FF2B5EF4-FFF2-40B4-BE49-F238E27FC236}">
                <a16:creationId xmlns:a16="http://schemas.microsoft.com/office/drawing/2014/main" id="{F3CE0362-F033-F8AE-0EA6-92D400BA3954}"/>
              </a:ext>
            </a:extLst>
          </p:cNvPr>
          <p:cNvSpPr>
            <a:spLocks noGrp="1"/>
          </p:cNvSpPr>
          <p:nvPr>
            <p:ph type="sldNum" sz="quarter" idx="5"/>
          </p:nvPr>
        </p:nvSpPr>
        <p:spPr/>
        <p:txBody>
          <a:bodyPr/>
          <a:lstStyle/>
          <a:p>
            <a:fld id="{F6A33367-C7DD-4070-8A8A-4A94FB71ED67}" type="slidenum">
              <a:rPr lang="en-US" smtClean="0"/>
              <a:t>17</a:t>
            </a:fld>
            <a:endParaRPr lang="en-US"/>
          </a:p>
        </p:txBody>
      </p:sp>
    </p:spTree>
    <p:extLst>
      <p:ext uri="{BB962C8B-B14F-4D97-AF65-F5344CB8AC3E}">
        <p14:creationId xmlns:p14="http://schemas.microsoft.com/office/powerpoint/2010/main" val="34024246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03CB03-96E7-DC57-F325-9BB3055E16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720D12-546A-99F1-83E4-6FBED99F20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9EFA8A-C075-46C6-E2D0-BF73F96B85F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9600" dirty="0"/>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9600" dirty="0"/>
          </a:p>
        </p:txBody>
      </p:sp>
      <p:sp>
        <p:nvSpPr>
          <p:cNvPr id="4" name="Slide Number Placeholder 3">
            <a:extLst>
              <a:ext uri="{FF2B5EF4-FFF2-40B4-BE49-F238E27FC236}">
                <a16:creationId xmlns:a16="http://schemas.microsoft.com/office/drawing/2014/main" id="{0EBC4BD8-B878-DE88-2F6B-2048F05821E0}"/>
              </a:ext>
            </a:extLst>
          </p:cNvPr>
          <p:cNvSpPr>
            <a:spLocks noGrp="1"/>
          </p:cNvSpPr>
          <p:nvPr>
            <p:ph type="sldNum" sz="quarter" idx="5"/>
          </p:nvPr>
        </p:nvSpPr>
        <p:spPr/>
        <p:txBody>
          <a:bodyPr/>
          <a:lstStyle/>
          <a:p>
            <a:fld id="{F6A33367-C7DD-4070-8A8A-4A94FB71ED67}" type="slidenum">
              <a:rPr lang="en-US" smtClean="0"/>
              <a:t>18</a:t>
            </a:fld>
            <a:endParaRPr lang="en-US"/>
          </a:p>
        </p:txBody>
      </p:sp>
    </p:spTree>
    <p:extLst>
      <p:ext uri="{BB962C8B-B14F-4D97-AF65-F5344CB8AC3E}">
        <p14:creationId xmlns:p14="http://schemas.microsoft.com/office/powerpoint/2010/main" val="10123266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1FE2BA-2AE1-D892-F1FA-25BAD16018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386906-59D6-49D2-FF3D-C868242B00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3FAC7D-FE31-9D41-F8FE-BE1709693C0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9600" dirty="0"/>
              <a:t>Now, to introduce our panel. Emily Reece and I represent the DICE Program (the IT transformation initiative at the Census Bureau) and Mark Govoni, Dameka Reese, and Kristen Hearns represent survey directorates.</a:t>
            </a: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9600" dirty="0"/>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9600" dirty="0"/>
              <a:t>With this representation, we hope to provide a well-rounded perspective of the current transition from system-driven to self-service models of survey development at the Census Bureau. </a:t>
            </a:r>
          </a:p>
        </p:txBody>
      </p:sp>
      <p:sp>
        <p:nvSpPr>
          <p:cNvPr id="4" name="Slide Number Placeholder 3">
            <a:extLst>
              <a:ext uri="{FF2B5EF4-FFF2-40B4-BE49-F238E27FC236}">
                <a16:creationId xmlns:a16="http://schemas.microsoft.com/office/drawing/2014/main" id="{360C8966-12A7-6CBC-F48B-62BCB4023CB2}"/>
              </a:ext>
            </a:extLst>
          </p:cNvPr>
          <p:cNvSpPr>
            <a:spLocks noGrp="1"/>
          </p:cNvSpPr>
          <p:nvPr>
            <p:ph type="sldNum" sz="quarter" idx="5"/>
          </p:nvPr>
        </p:nvSpPr>
        <p:spPr/>
        <p:txBody>
          <a:bodyPr/>
          <a:lstStyle/>
          <a:p>
            <a:fld id="{F6A33367-C7DD-4070-8A8A-4A94FB71ED67}" type="slidenum">
              <a:rPr lang="en-US" smtClean="0"/>
              <a:t>2</a:t>
            </a:fld>
            <a:endParaRPr lang="en-US"/>
          </a:p>
        </p:txBody>
      </p:sp>
    </p:spTree>
    <p:extLst>
      <p:ext uri="{BB962C8B-B14F-4D97-AF65-F5344CB8AC3E}">
        <p14:creationId xmlns:p14="http://schemas.microsoft.com/office/powerpoint/2010/main" val="24270098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9600" dirty="0"/>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9600" i="0" dirty="0"/>
              <a:t>DICE stands for Data Ingest and Collection for the Enterprise (DICE). This decade-long program aims to transform data collection/ingest systems and operations at the U.S. Census Bureau. Essentially, it is an IT transformation initiative.</a:t>
            </a: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9600" dirty="0"/>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9600" dirty="0"/>
              <a:t>Pivoting from previous legacy systems with proprietary, license-based, and in-house solutions with high operations and maintenance costs, the DICE Program is developing cloud-based in-house solutions to support roughly 113 surveys and sub-operations, aiming to decrease IT costs and increase flexibility for survey stakeholders.</a:t>
            </a: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9600" dirty="0"/>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9600" dirty="0"/>
              <a:t>DICE maintains a just-in-time development strategy, which means that systems are developing functionality based on survey onboarding timelines and requirements which are collected by systems. So, it is an iterative model of development with MVPs for the initial occurrence of each mode, such as internet self-response (ISR).</a:t>
            </a: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9600" dirty="0"/>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9600" dirty="0"/>
              <a:t>In all, DICE will support the following data collection modes: ISR, CAPI, CATI, TQA, PAPI, data ingest, and email/text communication (in addition to mailing).</a:t>
            </a:r>
          </a:p>
        </p:txBody>
      </p:sp>
      <p:sp>
        <p:nvSpPr>
          <p:cNvPr id="4" name="Slide Number Placeholder 3"/>
          <p:cNvSpPr>
            <a:spLocks noGrp="1"/>
          </p:cNvSpPr>
          <p:nvPr>
            <p:ph type="sldNum" sz="quarter" idx="5"/>
          </p:nvPr>
        </p:nvSpPr>
        <p:spPr/>
        <p:txBody>
          <a:bodyPr/>
          <a:lstStyle/>
          <a:p>
            <a:fld id="{F6A33367-C7DD-4070-8A8A-4A94FB71ED67}" type="slidenum">
              <a:rPr lang="en-US" smtClean="0"/>
              <a:t>3</a:t>
            </a:fld>
            <a:endParaRPr lang="en-US"/>
          </a:p>
        </p:txBody>
      </p:sp>
    </p:spTree>
    <p:extLst>
      <p:ext uri="{BB962C8B-B14F-4D97-AF65-F5344CB8AC3E}">
        <p14:creationId xmlns:p14="http://schemas.microsoft.com/office/powerpoint/2010/main" val="21068527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C7E35F-C615-C3D3-3254-91829A4F0F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337309-684E-ACDD-6C38-8FBF43A174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543983-1C14-F78C-BF6B-3B13EB93674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9600" dirty="0"/>
              <a:t>Shifting from our legacy model which was system-driven (a handful of technical SMEs working across surveys), DICE is based on a self-service framework, which will enable survey areas to share some of the technical ownership of survey operations.</a:t>
            </a: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9600" dirty="0"/>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9600" dirty="0"/>
              <a:t>With this self-service framework, DICE aims to meet several objectives:</a:t>
            </a: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9600" dirty="0"/>
          </a:p>
          <a:p>
            <a:pPr marL="742950" lvl="1" indent="-285750">
              <a:buFont typeface="Arial" panose="020B0604020202020204" pitchFamily="34" charset="0"/>
              <a:buChar char="•"/>
            </a:pPr>
            <a:r>
              <a:rPr lang="en-US" sz="2200" dirty="0"/>
              <a:t>Reduce system redundancies to improve operational ease and system support across surveys. </a:t>
            </a:r>
          </a:p>
          <a:p>
            <a:pPr marL="742950" lvl="1" indent="-285750">
              <a:buFont typeface="Arial" panose="020B0604020202020204" pitchFamily="34" charset="0"/>
              <a:buChar char="•"/>
            </a:pPr>
            <a:endParaRPr lang="en-US" sz="2200" dirty="0"/>
          </a:p>
          <a:p>
            <a:pPr marL="742950" lvl="1" indent="-285750">
              <a:buFont typeface="Arial" panose="020B0604020202020204" pitchFamily="34" charset="0"/>
              <a:buChar char="•"/>
            </a:pPr>
            <a:r>
              <a:rPr lang="en-US" sz="2200" dirty="0"/>
              <a:t>Support in-house and open-source solutions on the cloud for greater flexibility, decreased operations and maintenance, and lower licensing and contracting costs.</a:t>
            </a:r>
          </a:p>
          <a:p>
            <a:pPr lvl="1"/>
            <a:endParaRPr lang="en-US" sz="2200" dirty="0"/>
          </a:p>
          <a:p>
            <a:pPr marL="742950" lvl="1" indent="-285750">
              <a:buFont typeface="Arial" panose="020B0604020202020204" pitchFamily="34" charset="0"/>
              <a:buChar char="•"/>
            </a:pPr>
            <a:r>
              <a:rPr lang="en-US" sz="2200" dirty="0"/>
              <a:t>Standardize event processing and instrument usability across surveys. This standardization framework will create a streamlined user experience and increase the potential for cross-survey analysis.</a:t>
            </a:r>
          </a:p>
          <a:p>
            <a:pPr marL="742950" lvl="1" indent="-285750">
              <a:buFont typeface="Arial" panose="020B0604020202020204" pitchFamily="34" charset="0"/>
              <a:buChar char="•"/>
            </a:pPr>
            <a:endParaRPr lang="en-US" sz="2200" dirty="0"/>
          </a:p>
          <a:p>
            <a:pPr marL="742950" lvl="1" indent="-285750">
              <a:buFont typeface="Arial" panose="020B0604020202020204" pitchFamily="34" charset="0"/>
              <a:buChar char="•"/>
            </a:pPr>
            <a:r>
              <a:rPr lang="en-US" sz="2200" dirty="0"/>
              <a:t>Empower survey owners to manage survey instruments, testing, system operations, and business rules, increasing flexibility and minimizing single points of failure. This was the greatest proponent of why we have a self-service framework in DICE to put more power in the hands of survey areas.</a:t>
            </a: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9600" dirty="0"/>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9600" dirty="0"/>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9600" dirty="0"/>
              <a:t>JIT: a management strategy designed to increase efficiency and reduce waste by producing or delivering items exactly when they are needed in the development cycle</a:t>
            </a:r>
            <a:r>
              <a:rPr lang="en-US" sz="1200" b="0" i="0" kern="1200" dirty="0">
                <a:solidFill>
                  <a:schemeClr val="tx1"/>
                </a:solidFill>
                <a:effectLst/>
                <a:latin typeface="+mn-lt"/>
                <a:ea typeface="+mn-ea"/>
                <a:cs typeface="+mn-cs"/>
              </a:rPr>
              <a:t>.</a:t>
            </a:r>
            <a:endParaRPr lang="en-US" sz="9600" dirty="0"/>
          </a:p>
        </p:txBody>
      </p:sp>
      <p:sp>
        <p:nvSpPr>
          <p:cNvPr id="4" name="Slide Number Placeholder 3">
            <a:extLst>
              <a:ext uri="{FF2B5EF4-FFF2-40B4-BE49-F238E27FC236}">
                <a16:creationId xmlns:a16="http://schemas.microsoft.com/office/drawing/2014/main" id="{51678429-211F-BF5D-1CCF-1C5A1EA244EF}"/>
              </a:ext>
            </a:extLst>
          </p:cNvPr>
          <p:cNvSpPr>
            <a:spLocks noGrp="1"/>
          </p:cNvSpPr>
          <p:nvPr>
            <p:ph type="sldNum" sz="quarter" idx="5"/>
          </p:nvPr>
        </p:nvSpPr>
        <p:spPr/>
        <p:txBody>
          <a:bodyPr/>
          <a:lstStyle/>
          <a:p>
            <a:fld id="{F6A33367-C7DD-4070-8A8A-4A94FB71ED67}" type="slidenum">
              <a:rPr lang="en-US" smtClean="0"/>
              <a:t>4</a:t>
            </a:fld>
            <a:endParaRPr lang="en-US"/>
          </a:p>
        </p:txBody>
      </p:sp>
    </p:spTree>
    <p:extLst>
      <p:ext uri="{BB962C8B-B14F-4D97-AF65-F5344CB8AC3E}">
        <p14:creationId xmlns:p14="http://schemas.microsoft.com/office/powerpoint/2010/main" val="4593796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42D209-CAE2-316D-0A8E-7690BE0621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AC670C-D1D7-9DC1-4FA9-1ADD8DE54F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2CC617-7A86-8B27-94B6-408F42BE8B9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9600" dirty="0"/>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9600" dirty="0"/>
              <a:t>In particular, we will empower survey areas in the following spheres: </a:t>
            </a: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9600" dirty="0"/>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9600" dirty="0"/>
              <a:t>-authoring survey instruments</a:t>
            </a:r>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9600" dirty="0"/>
              <a:t>-designing and updating business rules including adaptive design</a:t>
            </a:r>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9600" dirty="0"/>
              <a:t>-expanding system and instrument testing</a:t>
            </a:r>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9600" dirty="0"/>
              <a:t>-managing survey operations decreasing time latencies</a:t>
            </a:r>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9600" dirty="0"/>
              <a:t>-data and </a:t>
            </a:r>
            <a:r>
              <a:rPr lang="en-US" sz="9600" dirty="0" err="1"/>
              <a:t>paradata</a:t>
            </a:r>
            <a:r>
              <a:rPr lang="en-US" sz="9600" dirty="0"/>
              <a:t> extraction with increased data points available</a:t>
            </a: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9600" dirty="0"/>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9600" dirty="0"/>
              <a:t>Before moving on to our discussion, does anyone have any questions about DICE, the self-service framework, or any other items discussed?</a:t>
            </a:r>
          </a:p>
        </p:txBody>
      </p:sp>
      <p:sp>
        <p:nvSpPr>
          <p:cNvPr id="4" name="Slide Number Placeholder 3">
            <a:extLst>
              <a:ext uri="{FF2B5EF4-FFF2-40B4-BE49-F238E27FC236}">
                <a16:creationId xmlns:a16="http://schemas.microsoft.com/office/drawing/2014/main" id="{CDF8AB1B-B3FE-E665-A341-194743B4A75F}"/>
              </a:ext>
            </a:extLst>
          </p:cNvPr>
          <p:cNvSpPr>
            <a:spLocks noGrp="1"/>
          </p:cNvSpPr>
          <p:nvPr>
            <p:ph type="sldNum" sz="quarter" idx="5"/>
          </p:nvPr>
        </p:nvSpPr>
        <p:spPr/>
        <p:txBody>
          <a:bodyPr/>
          <a:lstStyle/>
          <a:p>
            <a:fld id="{F6A33367-C7DD-4070-8A8A-4A94FB71ED67}" type="slidenum">
              <a:rPr lang="en-US" smtClean="0"/>
              <a:t>5</a:t>
            </a:fld>
            <a:endParaRPr lang="en-US"/>
          </a:p>
        </p:txBody>
      </p:sp>
    </p:spTree>
    <p:extLst>
      <p:ext uri="{BB962C8B-B14F-4D97-AF65-F5344CB8AC3E}">
        <p14:creationId xmlns:p14="http://schemas.microsoft.com/office/powerpoint/2010/main" val="20879688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9A5D0-A356-C171-309C-904E59BC20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4FC391-C03B-DA6C-6164-C0CC512170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F8E430-A74E-88ED-CDE9-A3FC1D41A11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9600" dirty="0"/>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Greater insights by survey area on development</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More control by survey areas in terms of content and timing</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Greater system flexibility for new functionality</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Better validation of the survey operations and business rules</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Breaking survey silos (e.g., directorates at the census bureau)</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Wealth of events and </a:t>
            </a:r>
            <a:r>
              <a:rPr lang="en-US" sz="9600" dirty="0" err="1"/>
              <a:t>paradata</a:t>
            </a:r>
            <a:r>
              <a:rPr lang="en-US" sz="9600" dirty="0"/>
              <a:t> that provides greater opportunity for survey areas and sponsors to delve into</a:t>
            </a: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9600" dirty="0"/>
          </a:p>
        </p:txBody>
      </p:sp>
      <p:sp>
        <p:nvSpPr>
          <p:cNvPr id="4" name="Slide Number Placeholder 3">
            <a:extLst>
              <a:ext uri="{FF2B5EF4-FFF2-40B4-BE49-F238E27FC236}">
                <a16:creationId xmlns:a16="http://schemas.microsoft.com/office/drawing/2014/main" id="{AF615BCE-3928-61C4-5F50-B36816EF1ED3}"/>
              </a:ext>
            </a:extLst>
          </p:cNvPr>
          <p:cNvSpPr>
            <a:spLocks noGrp="1"/>
          </p:cNvSpPr>
          <p:nvPr>
            <p:ph type="sldNum" sz="quarter" idx="5"/>
          </p:nvPr>
        </p:nvSpPr>
        <p:spPr/>
        <p:txBody>
          <a:bodyPr/>
          <a:lstStyle/>
          <a:p>
            <a:fld id="{F6A33367-C7DD-4070-8A8A-4A94FB71ED67}" type="slidenum">
              <a:rPr lang="en-US" smtClean="0"/>
              <a:t>6</a:t>
            </a:fld>
            <a:endParaRPr lang="en-US"/>
          </a:p>
        </p:txBody>
      </p:sp>
    </p:spTree>
    <p:extLst>
      <p:ext uri="{BB962C8B-B14F-4D97-AF65-F5344CB8AC3E}">
        <p14:creationId xmlns:p14="http://schemas.microsoft.com/office/powerpoint/2010/main" val="14776051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7447C1-8F7C-1B9E-8D93-956E2AC3BF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540B18-40CD-7DA6-5FD4-2BAD2500C8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6A91FD-3D77-71C6-14DD-1E8E6FCA1FD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9600" dirty="0"/>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Technical skills to use new systems to develop surveys, maintain operations, and extract data from databases.</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Analytic skills to develop business rules.</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System training is necessary, but also to have team members who are able to use SQL to extract data or other technical skills to interact with a data lake.</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For requirements, broader awareness of integrated components, such as other mode solutions (e.g., phone, printing, email, text) and field/data collection operations.</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Learn how to manage business rules in relevant programming language or UI.</a:t>
            </a: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9600" dirty="0"/>
          </a:p>
        </p:txBody>
      </p:sp>
      <p:sp>
        <p:nvSpPr>
          <p:cNvPr id="4" name="Slide Number Placeholder 3">
            <a:extLst>
              <a:ext uri="{FF2B5EF4-FFF2-40B4-BE49-F238E27FC236}">
                <a16:creationId xmlns:a16="http://schemas.microsoft.com/office/drawing/2014/main" id="{BCD0C7BE-2770-BD10-3D61-167C601576C9}"/>
              </a:ext>
            </a:extLst>
          </p:cNvPr>
          <p:cNvSpPr>
            <a:spLocks noGrp="1"/>
          </p:cNvSpPr>
          <p:nvPr>
            <p:ph type="sldNum" sz="quarter" idx="5"/>
          </p:nvPr>
        </p:nvSpPr>
        <p:spPr/>
        <p:txBody>
          <a:bodyPr/>
          <a:lstStyle/>
          <a:p>
            <a:fld id="{F6A33367-C7DD-4070-8A8A-4A94FB71ED67}" type="slidenum">
              <a:rPr lang="en-US" smtClean="0"/>
              <a:t>7</a:t>
            </a:fld>
            <a:endParaRPr lang="en-US"/>
          </a:p>
        </p:txBody>
      </p:sp>
    </p:spTree>
    <p:extLst>
      <p:ext uri="{BB962C8B-B14F-4D97-AF65-F5344CB8AC3E}">
        <p14:creationId xmlns:p14="http://schemas.microsoft.com/office/powerpoint/2010/main" val="37795691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B4C8DC-DCFF-B1C8-57CE-894005EB9E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CC5A03-23B6-A81E-4431-8258945152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6CF7B0-BC73-30B1-0B6F-43F9F2CBB49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9600" dirty="0"/>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Web and CAPI/CATI standards have been developed at the Census Bureau, using usability research to inform constraints on instrument design.</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There have been struggles to standardize functionality, events processing, common instruments, etc. across surveys in this model as requirements differ by survey and surveys have their own sponsors that may also influence the look-and-feel of instruments, survey design, etc. which differs across the board.</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We have a standards group which presides over this content and there is a change control board to allow for changes to standards with appropriate evidence/presentation.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600" dirty="0"/>
          </a:p>
        </p:txBody>
      </p:sp>
      <p:sp>
        <p:nvSpPr>
          <p:cNvPr id="4" name="Slide Number Placeholder 3">
            <a:extLst>
              <a:ext uri="{FF2B5EF4-FFF2-40B4-BE49-F238E27FC236}">
                <a16:creationId xmlns:a16="http://schemas.microsoft.com/office/drawing/2014/main" id="{D5C4B8B7-9C0E-87A3-982F-D324D76FF46C}"/>
              </a:ext>
            </a:extLst>
          </p:cNvPr>
          <p:cNvSpPr>
            <a:spLocks noGrp="1"/>
          </p:cNvSpPr>
          <p:nvPr>
            <p:ph type="sldNum" sz="quarter" idx="5"/>
          </p:nvPr>
        </p:nvSpPr>
        <p:spPr/>
        <p:txBody>
          <a:bodyPr/>
          <a:lstStyle/>
          <a:p>
            <a:fld id="{F6A33367-C7DD-4070-8A8A-4A94FB71ED67}" type="slidenum">
              <a:rPr lang="en-US" smtClean="0"/>
              <a:t>8</a:t>
            </a:fld>
            <a:endParaRPr lang="en-US"/>
          </a:p>
        </p:txBody>
      </p:sp>
    </p:spTree>
    <p:extLst>
      <p:ext uri="{BB962C8B-B14F-4D97-AF65-F5344CB8AC3E}">
        <p14:creationId xmlns:p14="http://schemas.microsoft.com/office/powerpoint/2010/main" val="7601279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D05267-439D-B6A1-CF6D-116B375256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F5C664-6343-88E2-474C-6433293421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407B23-0DCA-82C8-73E3-B48B2416B7F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9600" dirty="0"/>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In a self-service model, survey areas will be responsible for testing beyond the typical response scenarios and instrument testing.</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Survey areas would need to conduct regression testing during development and multiple surveys are being developed on the same timeline – content freeze would be necessary to ensure stability in production.</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600" dirty="0"/>
              <a:t>Testing of the business rules needed in production is also in scope and will also require end-to-end testing.</a:t>
            </a:r>
          </a:p>
          <a:p>
            <a:pPr marL="1143000" marR="0" lvl="0" indent="-1143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9600" dirty="0"/>
          </a:p>
        </p:txBody>
      </p:sp>
      <p:sp>
        <p:nvSpPr>
          <p:cNvPr id="4" name="Slide Number Placeholder 3">
            <a:extLst>
              <a:ext uri="{FF2B5EF4-FFF2-40B4-BE49-F238E27FC236}">
                <a16:creationId xmlns:a16="http://schemas.microsoft.com/office/drawing/2014/main" id="{D935F67B-8513-5CC6-6215-37F8B51A7CD4}"/>
              </a:ext>
            </a:extLst>
          </p:cNvPr>
          <p:cNvSpPr>
            <a:spLocks noGrp="1"/>
          </p:cNvSpPr>
          <p:nvPr>
            <p:ph type="sldNum" sz="quarter" idx="5"/>
          </p:nvPr>
        </p:nvSpPr>
        <p:spPr/>
        <p:txBody>
          <a:bodyPr/>
          <a:lstStyle/>
          <a:p>
            <a:fld id="{F6A33367-C7DD-4070-8A8A-4A94FB71ED67}" type="slidenum">
              <a:rPr lang="en-US" smtClean="0"/>
              <a:t>9</a:t>
            </a:fld>
            <a:endParaRPr lang="en-US"/>
          </a:p>
        </p:txBody>
      </p:sp>
    </p:spTree>
    <p:extLst>
      <p:ext uri="{BB962C8B-B14F-4D97-AF65-F5344CB8AC3E}">
        <p14:creationId xmlns:p14="http://schemas.microsoft.com/office/powerpoint/2010/main" val="34024255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4286397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203020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257117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3835003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350106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686677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2438400" y="6319447"/>
            <a:ext cx="2743200" cy="365125"/>
          </a:xfrm>
          <a:prstGeom prst="rect">
            <a:avLst/>
          </a:prstGeom>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599559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2438400" y="6319447"/>
            <a:ext cx="2743200" cy="365125"/>
          </a:xfrm>
          <a:prstGeom prst="rect">
            <a:avLst/>
          </a:prstGeom>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030695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438400" y="6319447"/>
            <a:ext cx="2743200" cy="365125"/>
          </a:xfrm>
          <a:prstGeom prst="rect">
            <a:avLst/>
          </a:prstGeom>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640345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829127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3194733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63ECC8-719A-498E-B101-491B6A35558E}" type="slidenum">
              <a:rPr lang="en-US" smtClean="0"/>
              <a:t>‹#›</a:t>
            </a:fld>
            <a:endParaRPr lang="en-US"/>
          </a:p>
        </p:txBody>
      </p:sp>
      <p:pic>
        <p:nvPicPr>
          <p:cNvPr id="8" name="Picture 7"/>
          <p:cNvPicPr>
            <a:picLocks noSelect="1" noChangeAspect="1"/>
          </p:cNvPicPr>
          <p:nvPr userDrawn="1"/>
        </p:nvPicPr>
        <p:blipFill>
          <a:blip r:embed="rId13">
            <a:extLst>
              <a:ext uri="{28A0092B-C50C-407E-A947-70E740481C1C}">
                <a14:useLocalDpi xmlns:a14="http://schemas.microsoft.com/office/drawing/2010/main" val="0"/>
              </a:ext>
            </a:extLst>
          </a:blip>
          <a:stretch>
            <a:fillRect/>
          </a:stretch>
        </p:blipFill>
        <p:spPr>
          <a:xfrm>
            <a:off x="115325" y="5796743"/>
            <a:ext cx="1810669" cy="1030313"/>
          </a:xfrm>
          <a:prstGeom prst="rect">
            <a:avLst/>
          </a:prstGeom>
        </p:spPr>
      </p:pic>
    </p:spTree>
    <p:extLst>
      <p:ext uri="{BB962C8B-B14F-4D97-AF65-F5344CB8AC3E}">
        <p14:creationId xmlns:p14="http://schemas.microsoft.com/office/powerpoint/2010/main" val="2338593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3FB155C-675C-4D40-8858-70F77D07302F}"/>
              </a:ext>
            </a:extLst>
          </p:cNvPr>
          <p:cNvSpPr>
            <a:spLocks noGrp="1"/>
          </p:cNvSpPr>
          <p:nvPr>
            <p:ph type="sldNum" sz="quarter" idx="12"/>
          </p:nvPr>
        </p:nvSpPr>
        <p:spPr/>
        <p:txBody>
          <a:bodyPr/>
          <a:lstStyle/>
          <a:p>
            <a:fld id="{FC63ECC8-719A-498E-B101-491B6A35558E}" type="slidenum">
              <a:rPr lang="en-US" smtClean="0"/>
              <a:t>1</a:t>
            </a:fld>
            <a:endParaRPr lang="en-US"/>
          </a:p>
        </p:txBody>
      </p:sp>
      <p:sp>
        <p:nvSpPr>
          <p:cNvPr id="7" name="Text Placeholder 7">
            <a:extLst>
              <a:ext uri="{FF2B5EF4-FFF2-40B4-BE49-F238E27FC236}">
                <a16:creationId xmlns:a16="http://schemas.microsoft.com/office/drawing/2014/main" id="{F96018B1-5662-47BC-A694-EDE0C3B17600}"/>
              </a:ext>
            </a:extLst>
          </p:cNvPr>
          <p:cNvSpPr txBox="1">
            <a:spLocks/>
          </p:cNvSpPr>
          <p:nvPr/>
        </p:nvSpPr>
        <p:spPr>
          <a:xfrm>
            <a:off x="869997" y="1461904"/>
            <a:ext cx="10452006" cy="139182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None/>
              <a:tabLst/>
              <a:defRPr/>
            </a:pPr>
            <a:r>
              <a:rPr lang="en-US" b="1" i="0" u="none" strike="noStrike" dirty="0">
                <a:solidFill>
                  <a:srgbClr val="000000"/>
                </a:solidFill>
                <a:effectLst/>
                <a:latin typeface="Calibri" panose="020F0502020204030204" pitchFamily="34" charset="0"/>
              </a:rPr>
              <a:t>From System-Driven to Self-Service Models of Survey Development:</a:t>
            </a:r>
          </a:p>
          <a:p>
            <a:pPr marL="0" marR="0" lvl="0" indent="0" algn="ctr" defTabSz="914400" rtl="0" eaLnBrk="1" fontAlgn="auto" latinLnBrk="0" hangingPunct="1">
              <a:lnSpc>
                <a:spcPct val="100000"/>
              </a:lnSpc>
              <a:spcBef>
                <a:spcPts val="0"/>
              </a:spcBef>
              <a:spcAft>
                <a:spcPts val="0"/>
              </a:spcAft>
              <a:buClrTx/>
              <a:buSzTx/>
              <a:buNone/>
              <a:tabLst/>
              <a:defRPr/>
            </a:pPr>
            <a:r>
              <a:rPr lang="en-US" b="1" dirty="0">
                <a:solidFill>
                  <a:srgbClr val="000000"/>
                </a:solidFill>
                <a:latin typeface="Calibri" panose="020F0502020204030204" pitchFamily="34" charset="0"/>
              </a:rPr>
              <a:t>Challenges and Opportunities</a:t>
            </a:r>
            <a:r>
              <a:rPr lang="en-US" b="1" i="0" u="none" strike="noStrike" dirty="0">
                <a:solidFill>
                  <a:srgbClr val="000000"/>
                </a:solidFill>
                <a:effectLst/>
                <a:latin typeface="Calibri" panose="020F0502020204030204" pitchFamily="34" charset="0"/>
              </a:rPr>
              <a:t> </a:t>
            </a:r>
            <a:endParaRPr lang="en-US" b="1" dirty="0"/>
          </a:p>
        </p:txBody>
      </p:sp>
      <p:sp>
        <p:nvSpPr>
          <p:cNvPr id="6" name="TextBox 5">
            <a:extLst>
              <a:ext uri="{FF2B5EF4-FFF2-40B4-BE49-F238E27FC236}">
                <a16:creationId xmlns:a16="http://schemas.microsoft.com/office/drawing/2014/main" id="{B986FBCB-A112-3313-EC6B-5B472DCB4553}"/>
              </a:ext>
            </a:extLst>
          </p:cNvPr>
          <p:cNvSpPr txBox="1"/>
          <p:nvPr/>
        </p:nvSpPr>
        <p:spPr>
          <a:xfrm>
            <a:off x="1380744" y="3575304"/>
            <a:ext cx="9537192" cy="1569660"/>
          </a:xfrm>
          <a:prstGeom prst="rect">
            <a:avLst/>
          </a:prstGeom>
          <a:noFill/>
        </p:spPr>
        <p:txBody>
          <a:bodyPr wrap="square" rtlCol="0">
            <a:spAutoFit/>
          </a:bodyPr>
          <a:lstStyle/>
          <a:p>
            <a:pPr algn="ctr"/>
            <a:r>
              <a:rPr lang="en-US" sz="2400" dirty="0">
                <a:solidFill>
                  <a:schemeClr val="accent5">
                    <a:lumMod val="75000"/>
                  </a:schemeClr>
                </a:solidFill>
              </a:rPr>
              <a:t>Roxanne Moadel-Attie, PhD, U.S. Census Bureau</a:t>
            </a:r>
          </a:p>
          <a:p>
            <a:pPr algn="ctr"/>
            <a:r>
              <a:rPr lang="en-US" sz="2400" dirty="0">
                <a:solidFill>
                  <a:schemeClr val="accent5">
                    <a:lumMod val="75000"/>
                  </a:schemeClr>
                </a:solidFill>
              </a:rPr>
              <a:t>Emily Reece, U.S. Census Bureau</a:t>
            </a:r>
          </a:p>
          <a:p>
            <a:pPr algn="ctr"/>
            <a:r>
              <a:rPr lang="en-US" sz="2400" dirty="0">
                <a:solidFill>
                  <a:schemeClr val="accent5">
                    <a:lumMod val="75000"/>
                  </a:schemeClr>
                </a:solidFill>
              </a:rPr>
              <a:t>Dameka Reese, U.S. Census Bureau</a:t>
            </a:r>
          </a:p>
          <a:p>
            <a:pPr algn="ctr"/>
            <a:r>
              <a:rPr lang="en-US" sz="2400" dirty="0">
                <a:solidFill>
                  <a:schemeClr val="accent5">
                    <a:lumMod val="75000"/>
                  </a:schemeClr>
                </a:solidFill>
              </a:rPr>
              <a:t>Mark Govoni, U.S. Census Bureau</a:t>
            </a:r>
          </a:p>
        </p:txBody>
      </p:sp>
    </p:spTree>
    <p:extLst>
      <p:ext uri="{BB962C8B-B14F-4D97-AF65-F5344CB8AC3E}">
        <p14:creationId xmlns:p14="http://schemas.microsoft.com/office/powerpoint/2010/main" val="20458600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C67E37-9D39-C384-09DE-D9A069CE36D3}"/>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C42F33-A176-0926-6584-C8A8CFF0365C}"/>
              </a:ext>
            </a:extLst>
          </p:cNvPr>
          <p:cNvSpPr>
            <a:spLocks noGrp="1"/>
          </p:cNvSpPr>
          <p:nvPr>
            <p:ph type="sldNum" sz="quarter" idx="12"/>
          </p:nvPr>
        </p:nvSpPr>
        <p:spPr/>
        <p:txBody>
          <a:bodyPr/>
          <a:lstStyle/>
          <a:p>
            <a:fld id="{FC63ECC8-719A-498E-B101-491B6A35558E}" type="slidenum">
              <a:rPr lang="en-US" smtClean="0"/>
              <a:t>10</a:t>
            </a:fld>
            <a:endParaRPr lang="en-US"/>
          </a:p>
        </p:txBody>
      </p:sp>
      <p:sp>
        <p:nvSpPr>
          <p:cNvPr id="7" name="Text Placeholder 7">
            <a:extLst>
              <a:ext uri="{FF2B5EF4-FFF2-40B4-BE49-F238E27FC236}">
                <a16:creationId xmlns:a16="http://schemas.microsoft.com/office/drawing/2014/main" id="{793C3190-2471-055A-CAC0-1FF524F25A9C}"/>
              </a:ext>
            </a:extLst>
          </p:cNvPr>
          <p:cNvSpPr txBox="1">
            <a:spLocks/>
          </p:cNvSpPr>
          <p:nvPr/>
        </p:nvSpPr>
        <p:spPr>
          <a:xfrm>
            <a:off x="653316" y="446921"/>
            <a:ext cx="10452006" cy="36072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None/>
              <a:tabLst/>
              <a:defRPr/>
            </a:pPr>
            <a:r>
              <a:rPr lang="en-US" sz="3000" b="1" i="0" u="none" strike="noStrike" dirty="0">
                <a:solidFill>
                  <a:srgbClr val="000000"/>
                </a:solidFill>
                <a:effectLst/>
                <a:latin typeface="Calibri" panose="020F0502020204030204" pitchFamily="34" charset="0"/>
              </a:rPr>
              <a:t>Discussion Question 5</a:t>
            </a:r>
            <a:endParaRPr lang="en-US" sz="3000" b="1" dirty="0"/>
          </a:p>
        </p:txBody>
      </p:sp>
      <p:sp>
        <p:nvSpPr>
          <p:cNvPr id="2" name="TextBox 1">
            <a:extLst>
              <a:ext uri="{FF2B5EF4-FFF2-40B4-BE49-F238E27FC236}">
                <a16:creationId xmlns:a16="http://schemas.microsoft.com/office/drawing/2014/main" id="{FA7E9551-AAF2-84F5-0A9F-345C99CEAF19}"/>
              </a:ext>
            </a:extLst>
          </p:cNvPr>
          <p:cNvSpPr txBox="1"/>
          <p:nvPr/>
        </p:nvSpPr>
        <p:spPr>
          <a:xfrm>
            <a:off x="896396" y="2566335"/>
            <a:ext cx="10399207" cy="1015663"/>
          </a:xfrm>
          <a:prstGeom prst="rect">
            <a:avLst/>
          </a:prstGeom>
          <a:noFill/>
        </p:spPr>
        <p:txBody>
          <a:bodyPr wrap="square" rtlCol="0">
            <a:spAutoFit/>
          </a:bodyPr>
          <a:lstStyle/>
          <a:p>
            <a:pPr algn="ctr"/>
            <a:r>
              <a:rPr lang="en-US" sz="3000" b="1" dirty="0">
                <a:solidFill>
                  <a:schemeClr val="accent5">
                    <a:lumMod val="75000"/>
                  </a:schemeClr>
                </a:solidFill>
              </a:rPr>
              <a:t>How can organizations balance speed and agility with methodological rigor in a self-service environment?</a:t>
            </a:r>
          </a:p>
        </p:txBody>
      </p:sp>
    </p:spTree>
    <p:extLst>
      <p:ext uri="{BB962C8B-B14F-4D97-AF65-F5344CB8AC3E}">
        <p14:creationId xmlns:p14="http://schemas.microsoft.com/office/powerpoint/2010/main" val="1327901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889B9D-571D-6255-CF93-7E4B1D870ED8}"/>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8439BA3-B19A-14BD-4CF5-7A1405F310C2}"/>
              </a:ext>
            </a:extLst>
          </p:cNvPr>
          <p:cNvSpPr>
            <a:spLocks noGrp="1"/>
          </p:cNvSpPr>
          <p:nvPr>
            <p:ph type="sldNum" sz="quarter" idx="12"/>
          </p:nvPr>
        </p:nvSpPr>
        <p:spPr/>
        <p:txBody>
          <a:bodyPr/>
          <a:lstStyle/>
          <a:p>
            <a:fld id="{FC63ECC8-719A-498E-B101-491B6A35558E}" type="slidenum">
              <a:rPr lang="en-US" smtClean="0"/>
              <a:t>11</a:t>
            </a:fld>
            <a:endParaRPr lang="en-US"/>
          </a:p>
        </p:txBody>
      </p:sp>
      <p:sp>
        <p:nvSpPr>
          <p:cNvPr id="7" name="Text Placeholder 7">
            <a:extLst>
              <a:ext uri="{FF2B5EF4-FFF2-40B4-BE49-F238E27FC236}">
                <a16:creationId xmlns:a16="http://schemas.microsoft.com/office/drawing/2014/main" id="{D9C2D3A3-A936-D6D1-F3E0-E199EB0BC130}"/>
              </a:ext>
            </a:extLst>
          </p:cNvPr>
          <p:cNvSpPr txBox="1">
            <a:spLocks/>
          </p:cNvSpPr>
          <p:nvPr/>
        </p:nvSpPr>
        <p:spPr>
          <a:xfrm>
            <a:off x="653316" y="446921"/>
            <a:ext cx="10452006" cy="36072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None/>
              <a:tabLst/>
              <a:defRPr/>
            </a:pPr>
            <a:r>
              <a:rPr lang="en-US" sz="3000" b="1" i="0" u="none" strike="noStrike" dirty="0">
                <a:solidFill>
                  <a:srgbClr val="000000"/>
                </a:solidFill>
                <a:effectLst/>
                <a:latin typeface="Calibri" panose="020F0502020204030204" pitchFamily="34" charset="0"/>
              </a:rPr>
              <a:t>Discussion Question </a:t>
            </a:r>
            <a:r>
              <a:rPr lang="en-US" sz="3000" b="1" dirty="0">
                <a:solidFill>
                  <a:srgbClr val="000000"/>
                </a:solidFill>
                <a:latin typeface="Calibri" panose="020F0502020204030204" pitchFamily="34" charset="0"/>
              </a:rPr>
              <a:t>6</a:t>
            </a:r>
            <a:endParaRPr lang="en-US" sz="3000" b="1" dirty="0"/>
          </a:p>
        </p:txBody>
      </p:sp>
      <p:sp>
        <p:nvSpPr>
          <p:cNvPr id="2" name="TextBox 1">
            <a:extLst>
              <a:ext uri="{FF2B5EF4-FFF2-40B4-BE49-F238E27FC236}">
                <a16:creationId xmlns:a16="http://schemas.microsoft.com/office/drawing/2014/main" id="{847574F5-C078-B930-F602-D0CCE8C67DCB}"/>
              </a:ext>
            </a:extLst>
          </p:cNvPr>
          <p:cNvSpPr txBox="1"/>
          <p:nvPr/>
        </p:nvSpPr>
        <p:spPr>
          <a:xfrm>
            <a:off x="896396" y="2566335"/>
            <a:ext cx="10399207" cy="1015663"/>
          </a:xfrm>
          <a:prstGeom prst="rect">
            <a:avLst/>
          </a:prstGeom>
          <a:noFill/>
        </p:spPr>
        <p:txBody>
          <a:bodyPr wrap="square" rtlCol="0">
            <a:spAutoFit/>
          </a:bodyPr>
          <a:lstStyle/>
          <a:p>
            <a:pPr algn="ctr"/>
            <a:r>
              <a:rPr lang="en-US" sz="3000" b="1" dirty="0">
                <a:solidFill>
                  <a:schemeClr val="accent5">
                    <a:lumMod val="75000"/>
                  </a:schemeClr>
                </a:solidFill>
              </a:rPr>
              <a:t>What are some of the impacts of such a transformation on researchers and statisticians who are consumers of survey data?</a:t>
            </a:r>
          </a:p>
        </p:txBody>
      </p:sp>
    </p:spTree>
    <p:extLst>
      <p:ext uri="{BB962C8B-B14F-4D97-AF65-F5344CB8AC3E}">
        <p14:creationId xmlns:p14="http://schemas.microsoft.com/office/powerpoint/2010/main" val="17674881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602B6E-8BAF-23D4-DF57-D9C2AFCC182D}"/>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05F0265-E7C7-C76B-174A-051FF0B2750B}"/>
              </a:ext>
            </a:extLst>
          </p:cNvPr>
          <p:cNvSpPr>
            <a:spLocks noGrp="1"/>
          </p:cNvSpPr>
          <p:nvPr>
            <p:ph type="sldNum" sz="quarter" idx="12"/>
          </p:nvPr>
        </p:nvSpPr>
        <p:spPr/>
        <p:txBody>
          <a:bodyPr/>
          <a:lstStyle/>
          <a:p>
            <a:fld id="{FC63ECC8-719A-498E-B101-491B6A35558E}" type="slidenum">
              <a:rPr lang="en-US" smtClean="0"/>
              <a:t>12</a:t>
            </a:fld>
            <a:endParaRPr lang="en-US"/>
          </a:p>
        </p:txBody>
      </p:sp>
      <p:sp>
        <p:nvSpPr>
          <p:cNvPr id="7" name="Text Placeholder 7">
            <a:extLst>
              <a:ext uri="{FF2B5EF4-FFF2-40B4-BE49-F238E27FC236}">
                <a16:creationId xmlns:a16="http://schemas.microsoft.com/office/drawing/2014/main" id="{733E563B-0DA3-0D94-BD5C-3BA1C1272719}"/>
              </a:ext>
            </a:extLst>
          </p:cNvPr>
          <p:cNvSpPr txBox="1">
            <a:spLocks/>
          </p:cNvSpPr>
          <p:nvPr/>
        </p:nvSpPr>
        <p:spPr>
          <a:xfrm>
            <a:off x="653316" y="446921"/>
            <a:ext cx="10452006" cy="36072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None/>
              <a:tabLst/>
              <a:defRPr/>
            </a:pPr>
            <a:r>
              <a:rPr lang="en-US" sz="3000" b="1" i="0" u="none" strike="noStrike" dirty="0">
                <a:solidFill>
                  <a:srgbClr val="000000"/>
                </a:solidFill>
                <a:effectLst/>
                <a:latin typeface="Calibri" panose="020F0502020204030204" pitchFamily="34" charset="0"/>
              </a:rPr>
              <a:t>Discussion Question 7</a:t>
            </a:r>
            <a:endParaRPr lang="en-US" sz="3000" b="1" dirty="0"/>
          </a:p>
        </p:txBody>
      </p:sp>
      <p:sp>
        <p:nvSpPr>
          <p:cNvPr id="2" name="TextBox 1">
            <a:extLst>
              <a:ext uri="{FF2B5EF4-FFF2-40B4-BE49-F238E27FC236}">
                <a16:creationId xmlns:a16="http://schemas.microsoft.com/office/drawing/2014/main" id="{5DAFE1C8-6379-5A7B-9EC2-5024EE594041}"/>
              </a:ext>
            </a:extLst>
          </p:cNvPr>
          <p:cNvSpPr txBox="1"/>
          <p:nvPr/>
        </p:nvSpPr>
        <p:spPr>
          <a:xfrm>
            <a:off x="896396" y="2566335"/>
            <a:ext cx="10399207" cy="1015663"/>
          </a:xfrm>
          <a:prstGeom prst="rect">
            <a:avLst/>
          </a:prstGeom>
          <a:noFill/>
        </p:spPr>
        <p:txBody>
          <a:bodyPr wrap="square" rtlCol="0">
            <a:spAutoFit/>
          </a:bodyPr>
          <a:lstStyle/>
          <a:p>
            <a:pPr algn="ctr"/>
            <a:r>
              <a:rPr lang="en-US" sz="3000" b="1" dirty="0">
                <a:solidFill>
                  <a:schemeClr val="accent5">
                    <a:lumMod val="75000"/>
                  </a:schemeClr>
                </a:solidFill>
              </a:rPr>
              <a:t>How would such a transformation impact program management?</a:t>
            </a:r>
          </a:p>
        </p:txBody>
      </p:sp>
    </p:spTree>
    <p:extLst>
      <p:ext uri="{BB962C8B-B14F-4D97-AF65-F5344CB8AC3E}">
        <p14:creationId xmlns:p14="http://schemas.microsoft.com/office/powerpoint/2010/main" val="20058646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DDF5A9-7A66-FC88-9CC8-0C426AE49A99}"/>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04B4CDA-6AA2-8E1C-6803-4D9C7BFBFAAF}"/>
              </a:ext>
            </a:extLst>
          </p:cNvPr>
          <p:cNvSpPr>
            <a:spLocks noGrp="1"/>
          </p:cNvSpPr>
          <p:nvPr>
            <p:ph type="sldNum" sz="quarter" idx="12"/>
          </p:nvPr>
        </p:nvSpPr>
        <p:spPr/>
        <p:txBody>
          <a:bodyPr/>
          <a:lstStyle/>
          <a:p>
            <a:fld id="{FC63ECC8-719A-498E-B101-491B6A35558E}" type="slidenum">
              <a:rPr lang="en-US" smtClean="0"/>
              <a:t>13</a:t>
            </a:fld>
            <a:endParaRPr lang="en-US"/>
          </a:p>
        </p:txBody>
      </p:sp>
      <p:sp>
        <p:nvSpPr>
          <p:cNvPr id="7" name="Text Placeholder 7">
            <a:extLst>
              <a:ext uri="{FF2B5EF4-FFF2-40B4-BE49-F238E27FC236}">
                <a16:creationId xmlns:a16="http://schemas.microsoft.com/office/drawing/2014/main" id="{3583FC88-36BF-B6EF-FEDF-00AE25C5E7D2}"/>
              </a:ext>
            </a:extLst>
          </p:cNvPr>
          <p:cNvSpPr txBox="1">
            <a:spLocks/>
          </p:cNvSpPr>
          <p:nvPr/>
        </p:nvSpPr>
        <p:spPr>
          <a:xfrm>
            <a:off x="653316" y="446921"/>
            <a:ext cx="10452006" cy="36072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None/>
              <a:tabLst/>
              <a:defRPr/>
            </a:pPr>
            <a:r>
              <a:rPr lang="en-US" sz="3000" b="1" i="0" u="none" strike="noStrike" dirty="0">
                <a:solidFill>
                  <a:srgbClr val="000000"/>
                </a:solidFill>
                <a:effectLst/>
                <a:latin typeface="Calibri" panose="020F0502020204030204" pitchFamily="34" charset="0"/>
              </a:rPr>
              <a:t>Discussion Question 8</a:t>
            </a:r>
            <a:endParaRPr lang="en-US" sz="3000" b="1" dirty="0"/>
          </a:p>
        </p:txBody>
      </p:sp>
      <p:sp>
        <p:nvSpPr>
          <p:cNvPr id="2" name="TextBox 1">
            <a:extLst>
              <a:ext uri="{FF2B5EF4-FFF2-40B4-BE49-F238E27FC236}">
                <a16:creationId xmlns:a16="http://schemas.microsoft.com/office/drawing/2014/main" id="{A7EAEFF7-00DD-0696-0F2E-FE993C2F6337}"/>
              </a:ext>
            </a:extLst>
          </p:cNvPr>
          <p:cNvSpPr txBox="1"/>
          <p:nvPr/>
        </p:nvSpPr>
        <p:spPr>
          <a:xfrm>
            <a:off x="896396" y="2566335"/>
            <a:ext cx="10399207" cy="1015663"/>
          </a:xfrm>
          <a:prstGeom prst="rect">
            <a:avLst/>
          </a:prstGeom>
          <a:noFill/>
        </p:spPr>
        <p:txBody>
          <a:bodyPr wrap="square" rtlCol="0">
            <a:spAutoFit/>
          </a:bodyPr>
          <a:lstStyle/>
          <a:p>
            <a:pPr algn="ctr"/>
            <a:r>
              <a:rPr lang="en-US" sz="3000" b="1" dirty="0">
                <a:solidFill>
                  <a:schemeClr val="accent5">
                    <a:lumMod val="75000"/>
                  </a:schemeClr>
                </a:solidFill>
              </a:rPr>
              <a:t>How would our respondents benefit from increased service flexibility associated with a self-service development model?</a:t>
            </a:r>
          </a:p>
        </p:txBody>
      </p:sp>
    </p:spTree>
    <p:extLst>
      <p:ext uri="{BB962C8B-B14F-4D97-AF65-F5344CB8AC3E}">
        <p14:creationId xmlns:p14="http://schemas.microsoft.com/office/powerpoint/2010/main" val="37792700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329737-ACD9-DDA0-C756-DC2FF6128753}"/>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75D6079-FBE9-C5F0-C713-26EDEB93186A}"/>
              </a:ext>
            </a:extLst>
          </p:cNvPr>
          <p:cNvSpPr>
            <a:spLocks noGrp="1"/>
          </p:cNvSpPr>
          <p:nvPr>
            <p:ph type="sldNum" sz="quarter" idx="12"/>
          </p:nvPr>
        </p:nvSpPr>
        <p:spPr/>
        <p:txBody>
          <a:bodyPr/>
          <a:lstStyle/>
          <a:p>
            <a:fld id="{FC63ECC8-719A-498E-B101-491B6A35558E}" type="slidenum">
              <a:rPr lang="en-US" smtClean="0"/>
              <a:t>14</a:t>
            </a:fld>
            <a:endParaRPr lang="en-US"/>
          </a:p>
        </p:txBody>
      </p:sp>
      <p:sp>
        <p:nvSpPr>
          <p:cNvPr id="7" name="Text Placeholder 7">
            <a:extLst>
              <a:ext uri="{FF2B5EF4-FFF2-40B4-BE49-F238E27FC236}">
                <a16:creationId xmlns:a16="http://schemas.microsoft.com/office/drawing/2014/main" id="{FF5FC5B8-D5E8-329B-D214-81D1FD541FE0}"/>
              </a:ext>
            </a:extLst>
          </p:cNvPr>
          <p:cNvSpPr txBox="1">
            <a:spLocks/>
          </p:cNvSpPr>
          <p:nvPr/>
        </p:nvSpPr>
        <p:spPr>
          <a:xfrm>
            <a:off x="653316" y="446921"/>
            <a:ext cx="10452006" cy="36072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None/>
              <a:tabLst/>
              <a:defRPr/>
            </a:pPr>
            <a:r>
              <a:rPr lang="en-US" sz="3000" b="1" i="0" u="none" strike="noStrike" dirty="0">
                <a:solidFill>
                  <a:srgbClr val="000000"/>
                </a:solidFill>
                <a:effectLst/>
                <a:latin typeface="Calibri" panose="020F0502020204030204" pitchFamily="34" charset="0"/>
              </a:rPr>
              <a:t>Discussion Question 9</a:t>
            </a:r>
            <a:endParaRPr lang="en-US" sz="3000" b="1" dirty="0"/>
          </a:p>
        </p:txBody>
      </p:sp>
      <p:sp>
        <p:nvSpPr>
          <p:cNvPr id="2" name="TextBox 1">
            <a:extLst>
              <a:ext uri="{FF2B5EF4-FFF2-40B4-BE49-F238E27FC236}">
                <a16:creationId xmlns:a16="http://schemas.microsoft.com/office/drawing/2014/main" id="{C3D871D3-678C-1C23-7A52-E37DD8766B72}"/>
              </a:ext>
            </a:extLst>
          </p:cNvPr>
          <p:cNvSpPr txBox="1"/>
          <p:nvPr/>
        </p:nvSpPr>
        <p:spPr>
          <a:xfrm>
            <a:off x="896396" y="2566335"/>
            <a:ext cx="10399207" cy="1938992"/>
          </a:xfrm>
          <a:prstGeom prst="rect">
            <a:avLst/>
          </a:prstGeom>
          <a:noFill/>
        </p:spPr>
        <p:txBody>
          <a:bodyPr wrap="square" rtlCol="0">
            <a:spAutoFit/>
          </a:bodyPr>
          <a:lstStyle/>
          <a:p>
            <a:pPr algn="ctr"/>
            <a:r>
              <a:rPr lang="en-US" sz="3000" b="1" dirty="0">
                <a:solidFill>
                  <a:schemeClr val="accent5">
                    <a:lumMod val="75000"/>
                  </a:schemeClr>
                </a:solidFill>
              </a:rPr>
              <a:t>In shifting from system-driven to self-service models, how do we challenge the assumption that functionality and user experience (UX) must remain unchanged, and instead refocus teams on true user needs over legacy implementation?</a:t>
            </a:r>
          </a:p>
        </p:txBody>
      </p:sp>
    </p:spTree>
    <p:extLst>
      <p:ext uri="{BB962C8B-B14F-4D97-AF65-F5344CB8AC3E}">
        <p14:creationId xmlns:p14="http://schemas.microsoft.com/office/powerpoint/2010/main" val="36224511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134620-FF61-516A-0340-B61D84765009}"/>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3D13A53-378D-5317-5225-5078B6B3B42D}"/>
              </a:ext>
            </a:extLst>
          </p:cNvPr>
          <p:cNvSpPr>
            <a:spLocks noGrp="1"/>
          </p:cNvSpPr>
          <p:nvPr>
            <p:ph type="sldNum" sz="quarter" idx="12"/>
          </p:nvPr>
        </p:nvSpPr>
        <p:spPr/>
        <p:txBody>
          <a:bodyPr/>
          <a:lstStyle/>
          <a:p>
            <a:fld id="{FC63ECC8-719A-498E-B101-491B6A35558E}" type="slidenum">
              <a:rPr lang="en-US" smtClean="0"/>
              <a:t>15</a:t>
            </a:fld>
            <a:endParaRPr lang="en-US"/>
          </a:p>
        </p:txBody>
      </p:sp>
      <p:sp>
        <p:nvSpPr>
          <p:cNvPr id="7" name="Text Placeholder 7">
            <a:extLst>
              <a:ext uri="{FF2B5EF4-FFF2-40B4-BE49-F238E27FC236}">
                <a16:creationId xmlns:a16="http://schemas.microsoft.com/office/drawing/2014/main" id="{A51AA4B9-29FF-3BD3-9C77-20E6AA357EA9}"/>
              </a:ext>
            </a:extLst>
          </p:cNvPr>
          <p:cNvSpPr txBox="1">
            <a:spLocks/>
          </p:cNvSpPr>
          <p:nvPr/>
        </p:nvSpPr>
        <p:spPr>
          <a:xfrm>
            <a:off x="653316" y="446921"/>
            <a:ext cx="10452006" cy="36072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None/>
              <a:tabLst/>
              <a:defRPr/>
            </a:pPr>
            <a:r>
              <a:rPr lang="en-US" sz="3000" b="1" i="0" u="none" strike="noStrike" dirty="0">
                <a:solidFill>
                  <a:srgbClr val="000000"/>
                </a:solidFill>
                <a:effectLst/>
                <a:latin typeface="Calibri" panose="020F0502020204030204" pitchFamily="34" charset="0"/>
              </a:rPr>
              <a:t>Discussion Question 10</a:t>
            </a:r>
            <a:endParaRPr lang="en-US" sz="3000" b="1" dirty="0"/>
          </a:p>
        </p:txBody>
      </p:sp>
      <p:sp>
        <p:nvSpPr>
          <p:cNvPr id="2" name="TextBox 1">
            <a:extLst>
              <a:ext uri="{FF2B5EF4-FFF2-40B4-BE49-F238E27FC236}">
                <a16:creationId xmlns:a16="http://schemas.microsoft.com/office/drawing/2014/main" id="{1D95A424-2322-07A2-88E8-828BF6D809D2}"/>
              </a:ext>
            </a:extLst>
          </p:cNvPr>
          <p:cNvSpPr txBox="1"/>
          <p:nvPr/>
        </p:nvSpPr>
        <p:spPr>
          <a:xfrm>
            <a:off x="896396" y="2566335"/>
            <a:ext cx="10399207" cy="1015663"/>
          </a:xfrm>
          <a:prstGeom prst="rect">
            <a:avLst/>
          </a:prstGeom>
          <a:noFill/>
        </p:spPr>
        <p:txBody>
          <a:bodyPr wrap="square" rtlCol="0">
            <a:spAutoFit/>
          </a:bodyPr>
          <a:lstStyle/>
          <a:p>
            <a:pPr algn="ctr"/>
            <a:r>
              <a:rPr lang="en-US" sz="3000" b="1" dirty="0">
                <a:solidFill>
                  <a:schemeClr val="accent5">
                    <a:lumMod val="75000"/>
                  </a:schemeClr>
                </a:solidFill>
              </a:rPr>
              <a:t>What are some ways that systems and leadership can support the organization in navigating this transformation?</a:t>
            </a:r>
          </a:p>
        </p:txBody>
      </p:sp>
    </p:spTree>
    <p:extLst>
      <p:ext uri="{BB962C8B-B14F-4D97-AF65-F5344CB8AC3E}">
        <p14:creationId xmlns:p14="http://schemas.microsoft.com/office/powerpoint/2010/main" val="1937682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B67199-F4EC-9FD3-C426-509139FB8CF6}"/>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D5CE18C-0C00-B09C-9548-831E922F91DC}"/>
              </a:ext>
            </a:extLst>
          </p:cNvPr>
          <p:cNvSpPr>
            <a:spLocks noGrp="1"/>
          </p:cNvSpPr>
          <p:nvPr>
            <p:ph type="sldNum" sz="quarter" idx="12"/>
          </p:nvPr>
        </p:nvSpPr>
        <p:spPr/>
        <p:txBody>
          <a:bodyPr/>
          <a:lstStyle/>
          <a:p>
            <a:fld id="{FC63ECC8-719A-498E-B101-491B6A35558E}" type="slidenum">
              <a:rPr lang="en-US" smtClean="0"/>
              <a:t>16</a:t>
            </a:fld>
            <a:endParaRPr lang="en-US"/>
          </a:p>
        </p:txBody>
      </p:sp>
      <p:sp>
        <p:nvSpPr>
          <p:cNvPr id="7" name="Text Placeholder 7">
            <a:extLst>
              <a:ext uri="{FF2B5EF4-FFF2-40B4-BE49-F238E27FC236}">
                <a16:creationId xmlns:a16="http://schemas.microsoft.com/office/drawing/2014/main" id="{C0AC1B98-5470-4EAA-186F-B1C802CBBFE8}"/>
              </a:ext>
            </a:extLst>
          </p:cNvPr>
          <p:cNvSpPr txBox="1">
            <a:spLocks/>
          </p:cNvSpPr>
          <p:nvPr/>
        </p:nvSpPr>
        <p:spPr>
          <a:xfrm>
            <a:off x="653316" y="446921"/>
            <a:ext cx="10452006" cy="36072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None/>
              <a:tabLst/>
              <a:defRPr/>
            </a:pPr>
            <a:r>
              <a:rPr lang="en-US" sz="3000" b="1" i="0" u="none" strike="noStrike" dirty="0">
                <a:solidFill>
                  <a:srgbClr val="000000"/>
                </a:solidFill>
                <a:effectLst/>
                <a:latin typeface="Calibri" panose="020F0502020204030204" pitchFamily="34" charset="0"/>
              </a:rPr>
              <a:t>Discussion Question </a:t>
            </a:r>
            <a:r>
              <a:rPr lang="en-US" sz="3000" b="1" dirty="0">
                <a:solidFill>
                  <a:srgbClr val="000000"/>
                </a:solidFill>
                <a:latin typeface="Calibri" panose="020F0502020204030204" pitchFamily="34" charset="0"/>
              </a:rPr>
              <a:t>11</a:t>
            </a:r>
            <a:endParaRPr lang="en-US" sz="3000" b="1" dirty="0"/>
          </a:p>
        </p:txBody>
      </p:sp>
      <p:sp>
        <p:nvSpPr>
          <p:cNvPr id="2" name="TextBox 1">
            <a:extLst>
              <a:ext uri="{FF2B5EF4-FFF2-40B4-BE49-F238E27FC236}">
                <a16:creationId xmlns:a16="http://schemas.microsoft.com/office/drawing/2014/main" id="{A9EB392D-552A-11EF-4242-E505D78B9FE4}"/>
              </a:ext>
            </a:extLst>
          </p:cNvPr>
          <p:cNvSpPr txBox="1"/>
          <p:nvPr/>
        </p:nvSpPr>
        <p:spPr>
          <a:xfrm>
            <a:off x="896396" y="2566335"/>
            <a:ext cx="10399207" cy="1015663"/>
          </a:xfrm>
          <a:prstGeom prst="rect">
            <a:avLst/>
          </a:prstGeom>
          <a:noFill/>
        </p:spPr>
        <p:txBody>
          <a:bodyPr wrap="square" rtlCol="0">
            <a:spAutoFit/>
          </a:bodyPr>
          <a:lstStyle/>
          <a:p>
            <a:pPr algn="ctr"/>
            <a:r>
              <a:rPr lang="en-US" sz="3000" b="1" dirty="0">
                <a:solidFill>
                  <a:schemeClr val="accent5">
                    <a:lumMod val="75000"/>
                  </a:schemeClr>
                </a:solidFill>
              </a:rPr>
              <a:t>How should success be measured in transitioning from system-driven to self-service survey development?</a:t>
            </a:r>
          </a:p>
        </p:txBody>
      </p:sp>
    </p:spTree>
    <p:extLst>
      <p:ext uri="{BB962C8B-B14F-4D97-AF65-F5344CB8AC3E}">
        <p14:creationId xmlns:p14="http://schemas.microsoft.com/office/powerpoint/2010/main" val="23361974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8AEC2F-F639-426B-5E14-4CD7EFFEEACF}"/>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0DE4CAE-75ED-DB91-F321-369E463913C5}"/>
              </a:ext>
            </a:extLst>
          </p:cNvPr>
          <p:cNvSpPr>
            <a:spLocks noGrp="1"/>
          </p:cNvSpPr>
          <p:nvPr>
            <p:ph type="sldNum" sz="quarter" idx="12"/>
          </p:nvPr>
        </p:nvSpPr>
        <p:spPr/>
        <p:txBody>
          <a:bodyPr/>
          <a:lstStyle/>
          <a:p>
            <a:fld id="{FC63ECC8-719A-498E-B101-491B6A35558E}" type="slidenum">
              <a:rPr lang="en-US" smtClean="0"/>
              <a:t>17</a:t>
            </a:fld>
            <a:endParaRPr lang="en-US"/>
          </a:p>
        </p:txBody>
      </p:sp>
      <p:sp>
        <p:nvSpPr>
          <p:cNvPr id="7" name="Text Placeholder 7">
            <a:extLst>
              <a:ext uri="{FF2B5EF4-FFF2-40B4-BE49-F238E27FC236}">
                <a16:creationId xmlns:a16="http://schemas.microsoft.com/office/drawing/2014/main" id="{D21C13CA-B4E3-042F-7E78-DFB57B5DC522}"/>
              </a:ext>
            </a:extLst>
          </p:cNvPr>
          <p:cNvSpPr txBox="1">
            <a:spLocks/>
          </p:cNvSpPr>
          <p:nvPr/>
        </p:nvSpPr>
        <p:spPr>
          <a:xfrm>
            <a:off x="653316" y="446921"/>
            <a:ext cx="10452006" cy="36072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None/>
              <a:tabLst/>
              <a:defRPr/>
            </a:pPr>
            <a:r>
              <a:rPr lang="en-US" sz="3000" b="1" i="0" u="none" strike="noStrike" dirty="0">
                <a:solidFill>
                  <a:srgbClr val="000000"/>
                </a:solidFill>
                <a:effectLst/>
                <a:latin typeface="Calibri" panose="020F0502020204030204" pitchFamily="34" charset="0"/>
              </a:rPr>
              <a:t>Discussion Question </a:t>
            </a:r>
            <a:r>
              <a:rPr lang="en-US" sz="3000" b="1" dirty="0">
                <a:solidFill>
                  <a:srgbClr val="000000"/>
                </a:solidFill>
                <a:latin typeface="Calibri" panose="020F0502020204030204" pitchFamily="34" charset="0"/>
              </a:rPr>
              <a:t>12</a:t>
            </a:r>
            <a:endParaRPr lang="en-US" sz="3000" b="1" dirty="0"/>
          </a:p>
        </p:txBody>
      </p:sp>
      <p:sp>
        <p:nvSpPr>
          <p:cNvPr id="2" name="TextBox 1">
            <a:extLst>
              <a:ext uri="{FF2B5EF4-FFF2-40B4-BE49-F238E27FC236}">
                <a16:creationId xmlns:a16="http://schemas.microsoft.com/office/drawing/2014/main" id="{B7D0B709-058E-E330-F329-30C435A8F8F4}"/>
              </a:ext>
            </a:extLst>
          </p:cNvPr>
          <p:cNvSpPr txBox="1"/>
          <p:nvPr/>
        </p:nvSpPr>
        <p:spPr>
          <a:xfrm>
            <a:off x="896396" y="2566335"/>
            <a:ext cx="10399207" cy="1477328"/>
          </a:xfrm>
          <a:prstGeom prst="rect">
            <a:avLst/>
          </a:prstGeom>
          <a:noFill/>
        </p:spPr>
        <p:txBody>
          <a:bodyPr wrap="square" rtlCol="0">
            <a:spAutoFit/>
          </a:bodyPr>
          <a:lstStyle/>
          <a:p>
            <a:pPr algn="ctr"/>
            <a:r>
              <a:rPr lang="en-US" sz="3000" b="1" dirty="0">
                <a:solidFill>
                  <a:schemeClr val="accent5">
                    <a:lumMod val="75000"/>
                  </a:schemeClr>
                </a:solidFill>
              </a:rPr>
              <a:t>Future directions: how could AI agents be used to facilitate the self-service model, aiding surveys in writing their own business rules and developing comprehensive testing scenarios?</a:t>
            </a:r>
          </a:p>
        </p:txBody>
      </p:sp>
    </p:spTree>
    <p:extLst>
      <p:ext uri="{BB962C8B-B14F-4D97-AF65-F5344CB8AC3E}">
        <p14:creationId xmlns:p14="http://schemas.microsoft.com/office/powerpoint/2010/main" val="23915781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355B6C-2922-E192-8D85-766ADCBF055D}"/>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460C3F3-5656-6980-E295-C0DC7B42EF8F}"/>
              </a:ext>
            </a:extLst>
          </p:cNvPr>
          <p:cNvSpPr>
            <a:spLocks noGrp="1"/>
          </p:cNvSpPr>
          <p:nvPr>
            <p:ph type="sldNum" sz="quarter" idx="12"/>
          </p:nvPr>
        </p:nvSpPr>
        <p:spPr/>
        <p:txBody>
          <a:bodyPr/>
          <a:lstStyle/>
          <a:p>
            <a:fld id="{FC63ECC8-719A-498E-B101-491B6A35558E}" type="slidenum">
              <a:rPr lang="en-US" smtClean="0"/>
              <a:t>18</a:t>
            </a:fld>
            <a:endParaRPr lang="en-US"/>
          </a:p>
        </p:txBody>
      </p:sp>
      <p:sp>
        <p:nvSpPr>
          <p:cNvPr id="7" name="Text Placeholder 7">
            <a:extLst>
              <a:ext uri="{FF2B5EF4-FFF2-40B4-BE49-F238E27FC236}">
                <a16:creationId xmlns:a16="http://schemas.microsoft.com/office/drawing/2014/main" id="{C9C9D8B6-49E6-04CF-AD7B-4E530F0018FF}"/>
              </a:ext>
            </a:extLst>
          </p:cNvPr>
          <p:cNvSpPr txBox="1">
            <a:spLocks/>
          </p:cNvSpPr>
          <p:nvPr/>
        </p:nvSpPr>
        <p:spPr>
          <a:xfrm>
            <a:off x="653316" y="446921"/>
            <a:ext cx="10452006" cy="36072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None/>
              <a:tabLst/>
              <a:defRPr/>
            </a:pPr>
            <a:r>
              <a:rPr lang="en-US" sz="3000" b="1" i="0" u="none" strike="noStrike" dirty="0">
                <a:solidFill>
                  <a:srgbClr val="000000"/>
                </a:solidFill>
                <a:effectLst/>
                <a:latin typeface="Calibri" panose="020F0502020204030204" pitchFamily="34" charset="0"/>
              </a:rPr>
              <a:t>Questions &amp; Answers</a:t>
            </a:r>
            <a:endParaRPr lang="en-US" sz="3000" b="1" dirty="0"/>
          </a:p>
        </p:txBody>
      </p:sp>
      <p:pic>
        <p:nvPicPr>
          <p:cNvPr id="2" name="Picture 2" descr="Outstanding Answers to the Common Question “Tell Me about Yourself” - Hyatt  - Fennell">
            <a:extLst>
              <a:ext uri="{FF2B5EF4-FFF2-40B4-BE49-F238E27FC236}">
                <a16:creationId xmlns:a16="http://schemas.microsoft.com/office/drawing/2014/main" id="{E5606171-9980-0031-0B89-D1B8CB60A11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01171" y="2028527"/>
            <a:ext cx="4356295" cy="24504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2817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73296B-2E9D-94B2-5065-209F5A3A4F47}"/>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7C9761D-05D0-4FCC-537D-B9E5266D08CA}"/>
              </a:ext>
            </a:extLst>
          </p:cNvPr>
          <p:cNvSpPr>
            <a:spLocks noGrp="1"/>
          </p:cNvSpPr>
          <p:nvPr>
            <p:ph type="sldNum" sz="quarter" idx="12"/>
          </p:nvPr>
        </p:nvSpPr>
        <p:spPr/>
        <p:txBody>
          <a:bodyPr/>
          <a:lstStyle/>
          <a:p>
            <a:fld id="{FC63ECC8-719A-498E-B101-491B6A35558E}" type="slidenum">
              <a:rPr lang="en-US" smtClean="0"/>
              <a:t>2</a:t>
            </a:fld>
            <a:endParaRPr lang="en-US"/>
          </a:p>
        </p:txBody>
      </p:sp>
      <p:sp>
        <p:nvSpPr>
          <p:cNvPr id="7" name="Text Placeholder 7">
            <a:extLst>
              <a:ext uri="{FF2B5EF4-FFF2-40B4-BE49-F238E27FC236}">
                <a16:creationId xmlns:a16="http://schemas.microsoft.com/office/drawing/2014/main" id="{047EB7BD-FCB8-7038-695E-31EB6CE923E2}"/>
              </a:ext>
            </a:extLst>
          </p:cNvPr>
          <p:cNvSpPr txBox="1">
            <a:spLocks/>
          </p:cNvSpPr>
          <p:nvPr/>
        </p:nvSpPr>
        <p:spPr>
          <a:xfrm>
            <a:off x="653316" y="446921"/>
            <a:ext cx="10452006" cy="36072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None/>
              <a:tabLst/>
              <a:defRPr/>
            </a:pPr>
            <a:r>
              <a:rPr lang="en-US" sz="3000" b="1" dirty="0">
                <a:solidFill>
                  <a:srgbClr val="000000"/>
                </a:solidFill>
                <a:latin typeface="Calibri" panose="020F0502020204030204" pitchFamily="34" charset="0"/>
              </a:rPr>
              <a:t>Introductions</a:t>
            </a:r>
            <a:endParaRPr lang="en-US" sz="3000" b="1" dirty="0"/>
          </a:p>
        </p:txBody>
      </p:sp>
      <p:grpSp>
        <p:nvGrpSpPr>
          <p:cNvPr id="9" name="Group 8">
            <a:extLst>
              <a:ext uri="{FF2B5EF4-FFF2-40B4-BE49-F238E27FC236}">
                <a16:creationId xmlns:a16="http://schemas.microsoft.com/office/drawing/2014/main" id="{CAD8ACA1-6022-928A-6CCF-9000F55B078F}"/>
              </a:ext>
            </a:extLst>
          </p:cNvPr>
          <p:cNvGrpSpPr/>
          <p:nvPr/>
        </p:nvGrpSpPr>
        <p:grpSpPr>
          <a:xfrm>
            <a:off x="1489109" y="1063031"/>
            <a:ext cx="9864691" cy="4473610"/>
            <a:chOff x="1660210" y="309405"/>
            <a:chExt cx="9071429" cy="4473610"/>
          </a:xfrm>
        </p:grpSpPr>
        <p:graphicFrame>
          <p:nvGraphicFramePr>
            <p:cNvPr id="3" name="Diagram 2">
              <a:extLst>
                <a:ext uri="{FF2B5EF4-FFF2-40B4-BE49-F238E27FC236}">
                  <a16:creationId xmlns:a16="http://schemas.microsoft.com/office/drawing/2014/main" id="{F2021CE7-FFA2-E8E8-676C-CFAA5ACAB2BD}"/>
                </a:ext>
              </a:extLst>
            </p:cNvPr>
            <p:cNvGraphicFramePr/>
            <p:nvPr>
              <p:extLst>
                <p:ext uri="{D42A27DB-BD31-4B8C-83A1-F6EECF244321}">
                  <p14:modId xmlns:p14="http://schemas.microsoft.com/office/powerpoint/2010/main" val="1355819188"/>
                </p:ext>
              </p:extLst>
            </p:nvPr>
          </p:nvGraphicFramePr>
          <p:xfrm>
            <a:off x="1660210" y="309405"/>
            <a:ext cx="9071429" cy="44736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2" descr="Census Bureau Logo in Blue">
              <a:extLst>
                <a:ext uri="{FF2B5EF4-FFF2-40B4-BE49-F238E27FC236}">
                  <a16:creationId xmlns:a16="http://schemas.microsoft.com/office/drawing/2014/main" id="{3AFA2B34-6751-95A8-6433-E5A5479D1FEC}"/>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194435" y="2194672"/>
              <a:ext cx="702046" cy="70307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ensus Bureau Logo in Blue">
              <a:extLst>
                <a:ext uri="{FF2B5EF4-FFF2-40B4-BE49-F238E27FC236}">
                  <a16:creationId xmlns:a16="http://schemas.microsoft.com/office/drawing/2014/main" id="{81C18E52-DEF7-B7FC-329B-7D39F4DA3BEC}"/>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086955" y="1337276"/>
              <a:ext cx="743488" cy="74457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Census Bureau Logo in Blue">
              <a:extLst>
                <a:ext uri="{FF2B5EF4-FFF2-40B4-BE49-F238E27FC236}">
                  <a16:creationId xmlns:a16="http://schemas.microsoft.com/office/drawing/2014/main" id="{716D22F1-408F-6CBD-3C69-B5D61E200967}"/>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675784" y="497862"/>
              <a:ext cx="702046" cy="744580"/>
            </a:xfrm>
            <a:prstGeom prst="rect">
              <a:avLst/>
            </a:prstGeom>
            <a:noFill/>
            <a:extLst>
              <a:ext uri="{909E8E84-426E-40DD-AFC4-6F175D3DCCD1}">
                <a14:hiddenFill xmlns:a14="http://schemas.microsoft.com/office/drawing/2010/main">
                  <a:solidFill>
                    <a:srgbClr val="FFFFFF"/>
                  </a:solidFill>
                </a14:hiddenFill>
              </a:ext>
            </a:extLst>
          </p:spPr>
        </p:pic>
      </p:grpSp>
      <p:pic>
        <p:nvPicPr>
          <p:cNvPr id="2" name="Picture 2" descr="Census Bureau Logo in Blue">
            <a:extLst>
              <a:ext uri="{FF2B5EF4-FFF2-40B4-BE49-F238E27FC236}">
                <a16:creationId xmlns:a16="http://schemas.microsoft.com/office/drawing/2014/main" id="{7202CF0E-EC22-76A3-5C10-77E105F8D1BB}"/>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506045" y="4596210"/>
            <a:ext cx="808503" cy="7445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4765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3FB155C-675C-4D40-8858-70F77D07302F}"/>
              </a:ext>
            </a:extLst>
          </p:cNvPr>
          <p:cNvSpPr>
            <a:spLocks noGrp="1"/>
          </p:cNvSpPr>
          <p:nvPr>
            <p:ph type="sldNum" sz="quarter" idx="12"/>
          </p:nvPr>
        </p:nvSpPr>
        <p:spPr/>
        <p:txBody>
          <a:bodyPr/>
          <a:lstStyle/>
          <a:p>
            <a:fld id="{FC63ECC8-719A-498E-B101-491B6A35558E}" type="slidenum">
              <a:rPr lang="en-US" smtClean="0"/>
              <a:t>3</a:t>
            </a:fld>
            <a:endParaRPr lang="en-US"/>
          </a:p>
        </p:txBody>
      </p:sp>
      <p:sp>
        <p:nvSpPr>
          <p:cNvPr id="7" name="Text Placeholder 7">
            <a:extLst>
              <a:ext uri="{FF2B5EF4-FFF2-40B4-BE49-F238E27FC236}">
                <a16:creationId xmlns:a16="http://schemas.microsoft.com/office/drawing/2014/main" id="{F96018B1-5662-47BC-A694-EDE0C3B17600}"/>
              </a:ext>
            </a:extLst>
          </p:cNvPr>
          <p:cNvSpPr txBox="1">
            <a:spLocks/>
          </p:cNvSpPr>
          <p:nvPr/>
        </p:nvSpPr>
        <p:spPr>
          <a:xfrm>
            <a:off x="653316" y="446920"/>
            <a:ext cx="10452006" cy="46747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None/>
              <a:tabLst/>
              <a:defRPr/>
            </a:pPr>
            <a:r>
              <a:rPr lang="en-US" sz="3000" b="1" dirty="0">
                <a:solidFill>
                  <a:srgbClr val="000000"/>
                </a:solidFill>
                <a:latin typeface="Calibri" panose="020F0502020204030204" pitchFamily="34" charset="0"/>
              </a:rPr>
              <a:t>What is DICE?</a:t>
            </a:r>
            <a:endParaRPr lang="en-US" sz="3000" b="1" dirty="0"/>
          </a:p>
        </p:txBody>
      </p:sp>
      <p:sp>
        <p:nvSpPr>
          <p:cNvPr id="3" name="TextBox 2">
            <a:extLst>
              <a:ext uri="{FF2B5EF4-FFF2-40B4-BE49-F238E27FC236}">
                <a16:creationId xmlns:a16="http://schemas.microsoft.com/office/drawing/2014/main" id="{A9B7F978-CAC1-03FE-21B3-72D4913CB4CB}"/>
              </a:ext>
            </a:extLst>
          </p:cNvPr>
          <p:cNvSpPr txBox="1"/>
          <p:nvPr/>
        </p:nvSpPr>
        <p:spPr>
          <a:xfrm>
            <a:off x="1067019" y="1723370"/>
            <a:ext cx="10038303" cy="4324261"/>
          </a:xfrm>
          <a:prstGeom prst="rect">
            <a:avLst/>
          </a:prstGeom>
          <a:noFill/>
        </p:spPr>
        <p:txBody>
          <a:bodyPr wrap="square" rtlCol="0">
            <a:spAutoFit/>
          </a:bodyPr>
          <a:lstStyle/>
          <a:p>
            <a:pPr marL="285750" indent="-285750">
              <a:buFont typeface="Arial" panose="020B0604020202020204" pitchFamily="34" charset="0"/>
              <a:buChar char="•"/>
            </a:pPr>
            <a:r>
              <a:rPr lang="en-US" sz="2500" i="1" dirty="0"/>
              <a:t>Data Ingest and Collection for the Enterprise (DICE) </a:t>
            </a:r>
            <a:r>
              <a:rPr lang="en-US" sz="2500" dirty="0"/>
              <a:t>aims to transform data collection/ingest systems and operations at the U.S. Census Bureau.</a:t>
            </a:r>
          </a:p>
          <a:p>
            <a:endParaRPr lang="en-US" sz="2500" dirty="0"/>
          </a:p>
          <a:p>
            <a:pPr marL="285750" indent="-285750">
              <a:buFont typeface="Arial" panose="020B0604020202020204" pitchFamily="34" charset="0"/>
              <a:buChar char="•"/>
            </a:pPr>
            <a:r>
              <a:rPr lang="en-US" sz="2500" dirty="0"/>
              <a:t>DICE plans to onboard </a:t>
            </a:r>
            <a:r>
              <a:rPr lang="en-US" sz="2500" i="1" dirty="0"/>
              <a:t>113 surveys</a:t>
            </a:r>
            <a:r>
              <a:rPr lang="en-US" sz="2500" dirty="0"/>
              <a:t> to in-house cloud enterprise systems.</a:t>
            </a:r>
            <a:br>
              <a:rPr lang="en-US" sz="2500" dirty="0"/>
            </a:br>
            <a:endParaRPr lang="en-US" sz="2500" dirty="0"/>
          </a:p>
          <a:p>
            <a:pPr marL="285750" indent="-285750">
              <a:buFont typeface="Arial" panose="020B0604020202020204" pitchFamily="34" charset="0"/>
              <a:buChar char="•"/>
            </a:pPr>
            <a:r>
              <a:rPr lang="en-US" sz="2500" dirty="0"/>
              <a:t>Just-in-Time development strategy</a:t>
            </a:r>
          </a:p>
          <a:p>
            <a:endParaRPr lang="en-US" sz="2500" dirty="0"/>
          </a:p>
          <a:p>
            <a:pPr marL="285750" indent="-285750">
              <a:buFont typeface="Arial" panose="020B0604020202020204" pitchFamily="34" charset="0"/>
              <a:buChar char="•"/>
            </a:pPr>
            <a:r>
              <a:rPr lang="en-US" sz="2500" b="1" dirty="0"/>
              <a:t>Modes:</a:t>
            </a:r>
            <a:r>
              <a:rPr lang="en-US" sz="2500" dirty="0"/>
              <a:t> Internet (ISR), Personal Interview (CAPI), Telephone Interview (CATI), Telephone Questionnaire Assistance (TQA), Paper Interview (PAPI), Data Ingest, and Email/Text Communication.</a:t>
            </a:r>
          </a:p>
          <a:p>
            <a:endParaRPr lang="en-US" sz="2500" dirty="0"/>
          </a:p>
        </p:txBody>
      </p:sp>
    </p:spTree>
    <p:extLst>
      <p:ext uri="{BB962C8B-B14F-4D97-AF65-F5344CB8AC3E}">
        <p14:creationId xmlns:p14="http://schemas.microsoft.com/office/powerpoint/2010/main" val="4149685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92691D-FE6E-9543-93FC-EC18C27CB1C5}"/>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92DE443-6A51-DF7C-1C8A-8F563772A2EA}"/>
              </a:ext>
            </a:extLst>
          </p:cNvPr>
          <p:cNvSpPr>
            <a:spLocks noGrp="1"/>
          </p:cNvSpPr>
          <p:nvPr>
            <p:ph type="sldNum" sz="quarter" idx="12"/>
          </p:nvPr>
        </p:nvSpPr>
        <p:spPr/>
        <p:txBody>
          <a:bodyPr/>
          <a:lstStyle/>
          <a:p>
            <a:fld id="{FC63ECC8-719A-498E-B101-491B6A35558E}" type="slidenum">
              <a:rPr lang="en-US" smtClean="0"/>
              <a:t>4</a:t>
            </a:fld>
            <a:endParaRPr lang="en-US"/>
          </a:p>
        </p:txBody>
      </p:sp>
      <p:sp>
        <p:nvSpPr>
          <p:cNvPr id="7" name="Text Placeholder 7">
            <a:extLst>
              <a:ext uri="{FF2B5EF4-FFF2-40B4-BE49-F238E27FC236}">
                <a16:creationId xmlns:a16="http://schemas.microsoft.com/office/drawing/2014/main" id="{9D0E51A1-3BD7-F47A-3BD5-2D15251719CE}"/>
              </a:ext>
            </a:extLst>
          </p:cNvPr>
          <p:cNvSpPr txBox="1">
            <a:spLocks/>
          </p:cNvSpPr>
          <p:nvPr/>
        </p:nvSpPr>
        <p:spPr>
          <a:xfrm>
            <a:off x="653316" y="446920"/>
            <a:ext cx="10452006" cy="46747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None/>
              <a:tabLst/>
              <a:defRPr/>
            </a:pPr>
            <a:r>
              <a:rPr lang="en-US" sz="3000" b="1" dirty="0">
                <a:solidFill>
                  <a:srgbClr val="000000"/>
                </a:solidFill>
                <a:latin typeface="Calibri" panose="020F0502020204030204" pitchFamily="34" charset="0"/>
              </a:rPr>
              <a:t>DICE Self-Service Framework</a:t>
            </a:r>
            <a:endParaRPr lang="en-US" sz="3000" b="1" dirty="0"/>
          </a:p>
        </p:txBody>
      </p:sp>
      <p:sp>
        <p:nvSpPr>
          <p:cNvPr id="3" name="TextBox 2">
            <a:extLst>
              <a:ext uri="{FF2B5EF4-FFF2-40B4-BE49-F238E27FC236}">
                <a16:creationId xmlns:a16="http://schemas.microsoft.com/office/drawing/2014/main" id="{5A57A26D-1D3D-1D28-F4F4-2C825670B63E}"/>
              </a:ext>
            </a:extLst>
          </p:cNvPr>
          <p:cNvSpPr txBox="1"/>
          <p:nvPr/>
        </p:nvSpPr>
        <p:spPr>
          <a:xfrm>
            <a:off x="1076847" y="1337933"/>
            <a:ext cx="10038303" cy="4493538"/>
          </a:xfrm>
          <a:prstGeom prst="rect">
            <a:avLst/>
          </a:prstGeom>
          <a:noFill/>
        </p:spPr>
        <p:txBody>
          <a:bodyPr wrap="square" rtlCol="0">
            <a:spAutoFit/>
          </a:bodyPr>
          <a:lstStyle/>
          <a:p>
            <a:r>
              <a:rPr lang="en-US" sz="2200" dirty="0"/>
              <a:t>DICE aims to:</a:t>
            </a:r>
          </a:p>
          <a:p>
            <a:endParaRPr lang="en-US" sz="2200" dirty="0"/>
          </a:p>
          <a:p>
            <a:pPr marL="742950" lvl="1" indent="-285750">
              <a:buFont typeface="Arial" panose="020B0604020202020204" pitchFamily="34" charset="0"/>
              <a:buChar char="•"/>
            </a:pPr>
            <a:r>
              <a:rPr lang="en-US" sz="2200" dirty="0"/>
              <a:t>Reduce system redundancies to improve operational ease and system support across surveys. </a:t>
            </a:r>
          </a:p>
          <a:p>
            <a:pPr marL="742950" lvl="1" indent="-285750">
              <a:buFont typeface="Arial" panose="020B0604020202020204" pitchFamily="34" charset="0"/>
              <a:buChar char="•"/>
            </a:pPr>
            <a:endParaRPr lang="en-US" sz="2200" dirty="0"/>
          </a:p>
          <a:p>
            <a:pPr marL="742950" lvl="1" indent="-285750">
              <a:buFont typeface="Arial" panose="020B0604020202020204" pitchFamily="34" charset="0"/>
              <a:buChar char="•"/>
            </a:pPr>
            <a:r>
              <a:rPr lang="en-US" sz="2200" dirty="0"/>
              <a:t>Support in-house and open-source solutions on the cloud for greater flexibility, decreased operations and maintenance, and lower licensing and contracting costs.</a:t>
            </a:r>
          </a:p>
          <a:p>
            <a:pPr lvl="1"/>
            <a:endParaRPr lang="en-US" sz="2200" dirty="0"/>
          </a:p>
          <a:p>
            <a:pPr marL="742950" lvl="1" indent="-285750">
              <a:buFont typeface="Arial" panose="020B0604020202020204" pitchFamily="34" charset="0"/>
              <a:buChar char="•"/>
            </a:pPr>
            <a:r>
              <a:rPr lang="en-US" sz="2200" dirty="0"/>
              <a:t>Standardize event processing and instrument usability across surveys.</a:t>
            </a:r>
          </a:p>
          <a:p>
            <a:pPr marL="742950" lvl="1" indent="-285750">
              <a:buFont typeface="Arial" panose="020B0604020202020204" pitchFamily="34" charset="0"/>
              <a:buChar char="•"/>
            </a:pPr>
            <a:endParaRPr lang="en-US" sz="2200" dirty="0"/>
          </a:p>
          <a:p>
            <a:pPr marL="742950" lvl="1" indent="-285750">
              <a:buFont typeface="Arial" panose="020B0604020202020204" pitchFamily="34" charset="0"/>
              <a:buChar char="•"/>
            </a:pPr>
            <a:r>
              <a:rPr lang="en-US" sz="2200" dirty="0"/>
              <a:t>Empower survey owners to manage survey instruments, testing, system operations, and business rules.</a:t>
            </a:r>
          </a:p>
        </p:txBody>
      </p:sp>
      <p:sp>
        <p:nvSpPr>
          <p:cNvPr id="2" name="Rectangle 1">
            <a:extLst>
              <a:ext uri="{FF2B5EF4-FFF2-40B4-BE49-F238E27FC236}">
                <a16:creationId xmlns:a16="http://schemas.microsoft.com/office/drawing/2014/main" id="{DE57997E-0AC6-F721-A1F8-7C8D151537AF}"/>
              </a:ext>
            </a:extLst>
          </p:cNvPr>
          <p:cNvSpPr/>
          <p:nvPr/>
        </p:nvSpPr>
        <p:spPr>
          <a:xfrm>
            <a:off x="1579264" y="4957658"/>
            <a:ext cx="9033468" cy="873813"/>
          </a:xfrm>
          <a:prstGeom prst="rect">
            <a:avLst/>
          </a:prstGeom>
          <a:noFill/>
          <a:ln w="254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33704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B155EF-EB91-EFF2-E2B1-A06AA85A5D2C}"/>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9D72807-0FED-E587-365D-DA8A913F4816}"/>
              </a:ext>
            </a:extLst>
          </p:cNvPr>
          <p:cNvSpPr>
            <a:spLocks noGrp="1"/>
          </p:cNvSpPr>
          <p:nvPr>
            <p:ph type="sldNum" sz="quarter" idx="12"/>
          </p:nvPr>
        </p:nvSpPr>
        <p:spPr/>
        <p:txBody>
          <a:bodyPr/>
          <a:lstStyle/>
          <a:p>
            <a:fld id="{FC63ECC8-719A-498E-B101-491B6A35558E}" type="slidenum">
              <a:rPr lang="en-US" smtClean="0"/>
              <a:t>5</a:t>
            </a:fld>
            <a:endParaRPr lang="en-US"/>
          </a:p>
        </p:txBody>
      </p:sp>
      <p:sp>
        <p:nvSpPr>
          <p:cNvPr id="7" name="Text Placeholder 7">
            <a:extLst>
              <a:ext uri="{FF2B5EF4-FFF2-40B4-BE49-F238E27FC236}">
                <a16:creationId xmlns:a16="http://schemas.microsoft.com/office/drawing/2014/main" id="{029EE04A-8A08-3FEB-2CEA-89AB8408BB66}"/>
              </a:ext>
            </a:extLst>
          </p:cNvPr>
          <p:cNvSpPr txBox="1">
            <a:spLocks/>
          </p:cNvSpPr>
          <p:nvPr/>
        </p:nvSpPr>
        <p:spPr>
          <a:xfrm>
            <a:off x="653316" y="446920"/>
            <a:ext cx="10452006" cy="46747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None/>
              <a:tabLst/>
              <a:defRPr/>
            </a:pPr>
            <a:r>
              <a:rPr lang="en-US" sz="3000" b="1" dirty="0">
                <a:solidFill>
                  <a:srgbClr val="000000"/>
                </a:solidFill>
                <a:latin typeface="Calibri" panose="020F0502020204030204" pitchFamily="34" charset="0"/>
              </a:rPr>
              <a:t>System-Driven to Survey-Driven Transition</a:t>
            </a:r>
            <a:endParaRPr lang="en-US" sz="3000" b="1" dirty="0"/>
          </a:p>
        </p:txBody>
      </p:sp>
      <p:graphicFrame>
        <p:nvGraphicFramePr>
          <p:cNvPr id="2" name="Diagram 1">
            <a:extLst>
              <a:ext uri="{FF2B5EF4-FFF2-40B4-BE49-F238E27FC236}">
                <a16:creationId xmlns:a16="http://schemas.microsoft.com/office/drawing/2014/main" id="{C8EC574F-1A0F-5806-6CA2-D148CD81DAB9}"/>
              </a:ext>
            </a:extLst>
          </p:cNvPr>
          <p:cNvGraphicFramePr/>
          <p:nvPr>
            <p:extLst>
              <p:ext uri="{D42A27DB-BD31-4B8C-83A1-F6EECF244321}">
                <p14:modId xmlns:p14="http://schemas.microsoft.com/office/powerpoint/2010/main" val="684567634"/>
              </p:ext>
            </p:extLst>
          </p:nvPr>
        </p:nvGraphicFramePr>
        <p:xfrm>
          <a:off x="1258835" y="739158"/>
          <a:ext cx="9674330" cy="53796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95069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6F3E2-037A-8023-FD79-B57A2F4F6E41}"/>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1DEECF6-F86C-27CE-A6E2-6E25EB12B890}"/>
              </a:ext>
            </a:extLst>
          </p:cNvPr>
          <p:cNvSpPr>
            <a:spLocks noGrp="1"/>
          </p:cNvSpPr>
          <p:nvPr>
            <p:ph type="sldNum" sz="quarter" idx="12"/>
          </p:nvPr>
        </p:nvSpPr>
        <p:spPr/>
        <p:txBody>
          <a:bodyPr/>
          <a:lstStyle/>
          <a:p>
            <a:fld id="{FC63ECC8-719A-498E-B101-491B6A35558E}" type="slidenum">
              <a:rPr lang="en-US" smtClean="0"/>
              <a:t>6</a:t>
            </a:fld>
            <a:endParaRPr lang="en-US"/>
          </a:p>
        </p:txBody>
      </p:sp>
      <p:sp>
        <p:nvSpPr>
          <p:cNvPr id="7" name="Text Placeholder 7">
            <a:extLst>
              <a:ext uri="{FF2B5EF4-FFF2-40B4-BE49-F238E27FC236}">
                <a16:creationId xmlns:a16="http://schemas.microsoft.com/office/drawing/2014/main" id="{CD0B2003-3C67-7A5A-307B-670660A2C5A7}"/>
              </a:ext>
            </a:extLst>
          </p:cNvPr>
          <p:cNvSpPr txBox="1">
            <a:spLocks/>
          </p:cNvSpPr>
          <p:nvPr/>
        </p:nvSpPr>
        <p:spPr>
          <a:xfrm>
            <a:off x="653316" y="446921"/>
            <a:ext cx="10452006" cy="36072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None/>
              <a:tabLst/>
              <a:defRPr/>
            </a:pPr>
            <a:r>
              <a:rPr lang="en-US" sz="3000" b="1" i="0" u="none" strike="noStrike" dirty="0">
                <a:solidFill>
                  <a:srgbClr val="000000"/>
                </a:solidFill>
                <a:effectLst/>
                <a:latin typeface="Calibri" panose="020F0502020204030204" pitchFamily="34" charset="0"/>
              </a:rPr>
              <a:t>Discussion Question 1</a:t>
            </a:r>
          </a:p>
        </p:txBody>
      </p:sp>
      <p:sp>
        <p:nvSpPr>
          <p:cNvPr id="2" name="TextBox 1">
            <a:extLst>
              <a:ext uri="{FF2B5EF4-FFF2-40B4-BE49-F238E27FC236}">
                <a16:creationId xmlns:a16="http://schemas.microsoft.com/office/drawing/2014/main" id="{1850A9A3-54B6-7B3E-82A1-257818BE9751}"/>
              </a:ext>
            </a:extLst>
          </p:cNvPr>
          <p:cNvSpPr txBox="1"/>
          <p:nvPr/>
        </p:nvSpPr>
        <p:spPr>
          <a:xfrm>
            <a:off x="896396" y="2566335"/>
            <a:ext cx="10399207" cy="1015663"/>
          </a:xfrm>
          <a:prstGeom prst="rect">
            <a:avLst/>
          </a:prstGeom>
          <a:noFill/>
        </p:spPr>
        <p:txBody>
          <a:bodyPr wrap="square" rtlCol="0">
            <a:spAutoFit/>
          </a:bodyPr>
          <a:lstStyle/>
          <a:p>
            <a:pPr algn="ctr"/>
            <a:r>
              <a:rPr lang="en-US" sz="3000" b="1" dirty="0">
                <a:solidFill>
                  <a:schemeClr val="accent5">
                    <a:lumMod val="75000"/>
                  </a:schemeClr>
                </a:solidFill>
              </a:rPr>
              <a:t>What are opportunities associated with moving to a self-service model of development?</a:t>
            </a:r>
          </a:p>
        </p:txBody>
      </p:sp>
    </p:spTree>
    <p:extLst>
      <p:ext uri="{BB962C8B-B14F-4D97-AF65-F5344CB8AC3E}">
        <p14:creationId xmlns:p14="http://schemas.microsoft.com/office/powerpoint/2010/main" val="1849799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979F9F-2089-F15D-ED43-A448C87F1111}"/>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A78ECAA-0ED6-CB57-FBC4-8A1475A6998C}"/>
              </a:ext>
            </a:extLst>
          </p:cNvPr>
          <p:cNvSpPr>
            <a:spLocks noGrp="1"/>
          </p:cNvSpPr>
          <p:nvPr>
            <p:ph type="sldNum" sz="quarter" idx="12"/>
          </p:nvPr>
        </p:nvSpPr>
        <p:spPr/>
        <p:txBody>
          <a:bodyPr/>
          <a:lstStyle/>
          <a:p>
            <a:fld id="{FC63ECC8-719A-498E-B101-491B6A35558E}" type="slidenum">
              <a:rPr lang="en-US" smtClean="0"/>
              <a:t>7</a:t>
            </a:fld>
            <a:endParaRPr lang="en-US"/>
          </a:p>
        </p:txBody>
      </p:sp>
      <p:sp>
        <p:nvSpPr>
          <p:cNvPr id="7" name="Text Placeholder 7">
            <a:extLst>
              <a:ext uri="{FF2B5EF4-FFF2-40B4-BE49-F238E27FC236}">
                <a16:creationId xmlns:a16="http://schemas.microsoft.com/office/drawing/2014/main" id="{6B0BC4CA-8E9D-AAFD-0CF7-E786C9691AE8}"/>
              </a:ext>
            </a:extLst>
          </p:cNvPr>
          <p:cNvSpPr txBox="1">
            <a:spLocks/>
          </p:cNvSpPr>
          <p:nvPr/>
        </p:nvSpPr>
        <p:spPr>
          <a:xfrm>
            <a:off x="653316" y="446921"/>
            <a:ext cx="10452006" cy="36072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None/>
              <a:tabLst/>
              <a:defRPr/>
            </a:pPr>
            <a:r>
              <a:rPr lang="en-US" sz="3000" b="1" i="0" u="none" strike="noStrike" dirty="0">
                <a:solidFill>
                  <a:srgbClr val="000000"/>
                </a:solidFill>
                <a:effectLst/>
                <a:latin typeface="Calibri" panose="020F0502020204030204" pitchFamily="34" charset="0"/>
              </a:rPr>
              <a:t>Discussion Question </a:t>
            </a:r>
            <a:r>
              <a:rPr lang="en-US" sz="3000" b="1" dirty="0">
                <a:solidFill>
                  <a:srgbClr val="000000"/>
                </a:solidFill>
                <a:latin typeface="Calibri" panose="020F0502020204030204" pitchFamily="34" charset="0"/>
              </a:rPr>
              <a:t>2</a:t>
            </a:r>
            <a:endParaRPr lang="en-US" sz="3000" b="1" dirty="0"/>
          </a:p>
        </p:txBody>
      </p:sp>
      <p:sp>
        <p:nvSpPr>
          <p:cNvPr id="2" name="TextBox 1">
            <a:extLst>
              <a:ext uri="{FF2B5EF4-FFF2-40B4-BE49-F238E27FC236}">
                <a16:creationId xmlns:a16="http://schemas.microsoft.com/office/drawing/2014/main" id="{E6A6546A-30EA-7A59-48D5-FD770F778E93}"/>
              </a:ext>
            </a:extLst>
          </p:cNvPr>
          <p:cNvSpPr txBox="1"/>
          <p:nvPr/>
        </p:nvSpPr>
        <p:spPr>
          <a:xfrm>
            <a:off x="896396" y="2566335"/>
            <a:ext cx="10399207" cy="1015663"/>
          </a:xfrm>
          <a:prstGeom prst="rect">
            <a:avLst/>
          </a:prstGeom>
          <a:noFill/>
        </p:spPr>
        <p:txBody>
          <a:bodyPr wrap="square" rtlCol="0">
            <a:spAutoFit/>
          </a:bodyPr>
          <a:lstStyle/>
          <a:p>
            <a:pPr algn="ctr"/>
            <a:r>
              <a:rPr lang="en-US" sz="3000" b="1" dirty="0">
                <a:solidFill>
                  <a:schemeClr val="accent5">
                    <a:lumMod val="75000"/>
                  </a:schemeClr>
                </a:solidFill>
              </a:rPr>
              <a:t>What are the growth areas for survey areas and survey support teams when shifting to a self-service development model?</a:t>
            </a:r>
          </a:p>
        </p:txBody>
      </p:sp>
    </p:spTree>
    <p:extLst>
      <p:ext uri="{BB962C8B-B14F-4D97-AF65-F5344CB8AC3E}">
        <p14:creationId xmlns:p14="http://schemas.microsoft.com/office/powerpoint/2010/main" val="1687995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CE6C3A-37BB-02B4-28DD-194C5C99B7C9}"/>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876F514-5D8D-6DC4-2005-C057A54D2323}"/>
              </a:ext>
            </a:extLst>
          </p:cNvPr>
          <p:cNvSpPr>
            <a:spLocks noGrp="1"/>
          </p:cNvSpPr>
          <p:nvPr>
            <p:ph type="sldNum" sz="quarter" idx="12"/>
          </p:nvPr>
        </p:nvSpPr>
        <p:spPr/>
        <p:txBody>
          <a:bodyPr/>
          <a:lstStyle/>
          <a:p>
            <a:fld id="{FC63ECC8-719A-498E-B101-491B6A35558E}" type="slidenum">
              <a:rPr lang="en-US" smtClean="0"/>
              <a:t>8</a:t>
            </a:fld>
            <a:endParaRPr lang="en-US"/>
          </a:p>
        </p:txBody>
      </p:sp>
      <p:sp>
        <p:nvSpPr>
          <p:cNvPr id="7" name="Text Placeholder 7">
            <a:extLst>
              <a:ext uri="{FF2B5EF4-FFF2-40B4-BE49-F238E27FC236}">
                <a16:creationId xmlns:a16="http://schemas.microsoft.com/office/drawing/2014/main" id="{82593A9C-B21F-6052-3067-26F67E1D407E}"/>
              </a:ext>
            </a:extLst>
          </p:cNvPr>
          <p:cNvSpPr txBox="1">
            <a:spLocks/>
          </p:cNvSpPr>
          <p:nvPr/>
        </p:nvSpPr>
        <p:spPr>
          <a:xfrm>
            <a:off x="653316" y="446921"/>
            <a:ext cx="10452006" cy="36072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None/>
              <a:tabLst/>
              <a:defRPr/>
            </a:pPr>
            <a:r>
              <a:rPr lang="en-US" sz="3000" b="1" i="0" u="none" strike="noStrike" dirty="0">
                <a:solidFill>
                  <a:srgbClr val="000000"/>
                </a:solidFill>
                <a:effectLst/>
                <a:latin typeface="Calibri" panose="020F0502020204030204" pitchFamily="34" charset="0"/>
              </a:rPr>
              <a:t>Discussion Question 3</a:t>
            </a:r>
            <a:endParaRPr lang="en-US" sz="3000" b="1" dirty="0"/>
          </a:p>
        </p:txBody>
      </p:sp>
      <p:sp>
        <p:nvSpPr>
          <p:cNvPr id="2" name="TextBox 1">
            <a:extLst>
              <a:ext uri="{FF2B5EF4-FFF2-40B4-BE49-F238E27FC236}">
                <a16:creationId xmlns:a16="http://schemas.microsoft.com/office/drawing/2014/main" id="{6137F6A1-23C2-1A36-B4CE-8769347A9BDF}"/>
              </a:ext>
            </a:extLst>
          </p:cNvPr>
          <p:cNvSpPr txBox="1"/>
          <p:nvPr/>
        </p:nvSpPr>
        <p:spPr>
          <a:xfrm>
            <a:off x="896396" y="2084014"/>
            <a:ext cx="10399207" cy="2400657"/>
          </a:xfrm>
          <a:prstGeom prst="rect">
            <a:avLst/>
          </a:prstGeom>
          <a:noFill/>
        </p:spPr>
        <p:txBody>
          <a:bodyPr wrap="square" rtlCol="0">
            <a:spAutoFit/>
          </a:bodyPr>
          <a:lstStyle/>
          <a:p>
            <a:pPr algn="ctr"/>
            <a:r>
              <a:rPr lang="en-US" sz="3000" b="1" dirty="0">
                <a:solidFill>
                  <a:schemeClr val="accent5">
                    <a:lumMod val="75000"/>
                  </a:schemeClr>
                </a:solidFill>
              </a:rPr>
              <a:t>What role should centralized guidelines and standards play in a decentralized, self-service model? </a:t>
            </a:r>
          </a:p>
          <a:p>
            <a:pPr algn="ctr"/>
            <a:endParaRPr lang="en-US" sz="3000" b="1" dirty="0">
              <a:solidFill>
                <a:schemeClr val="accent5">
                  <a:lumMod val="75000"/>
                </a:schemeClr>
              </a:solidFill>
            </a:endParaRPr>
          </a:p>
          <a:p>
            <a:pPr algn="ctr"/>
            <a:r>
              <a:rPr lang="en-US" sz="3000" b="1" dirty="0">
                <a:solidFill>
                  <a:schemeClr val="accent5">
                    <a:lumMod val="75000"/>
                  </a:schemeClr>
                </a:solidFill>
              </a:rPr>
              <a:t>How should organizations handle conflicting insights generated by multiple survey areas across teams?</a:t>
            </a:r>
          </a:p>
        </p:txBody>
      </p:sp>
    </p:spTree>
    <p:extLst>
      <p:ext uri="{BB962C8B-B14F-4D97-AF65-F5344CB8AC3E}">
        <p14:creationId xmlns:p14="http://schemas.microsoft.com/office/powerpoint/2010/main" val="32555378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A74F3E-B3B7-5611-9997-1496B222A269}"/>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E85E3AB-E4BA-B8FD-6FAC-9A51BD33DE93}"/>
              </a:ext>
            </a:extLst>
          </p:cNvPr>
          <p:cNvSpPr>
            <a:spLocks noGrp="1"/>
          </p:cNvSpPr>
          <p:nvPr>
            <p:ph type="sldNum" sz="quarter" idx="12"/>
          </p:nvPr>
        </p:nvSpPr>
        <p:spPr/>
        <p:txBody>
          <a:bodyPr/>
          <a:lstStyle/>
          <a:p>
            <a:fld id="{FC63ECC8-719A-498E-B101-491B6A35558E}" type="slidenum">
              <a:rPr lang="en-US" smtClean="0"/>
              <a:t>9</a:t>
            </a:fld>
            <a:endParaRPr lang="en-US"/>
          </a:p>
        </p:txBody>
      </p:sp>
      <p:sp>
        <p:nvSpPr>
          <p:cNvPr id="7" name="Text Placeholder 7">
            <a:extLst>
              <a:ext uri="{FF2B5EF4-FFF2-40B4-BE49-F238E27FC236}">
                <a16:creationId xmlns:a16="http://schemas.microsoft.com/office/drawing/2014/main" id="{1041606F-0EE2-BE52-D239-7EDFF5E6C8B9}"/>
              </a:ext>
            </a:extLst>
          </p:cNvPr>
          <p:cNvSpPr txBox="1">
            <a:spLocks/>
          </p:cNvSpPr>
          <p:nvPr/>
        </p:nvSpPr>
        <p:spPr>
          <a:xfrm>
            <a:off x="653316" y="446921"/>
            <a:ext cx="10452006" cy="36072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None/>
              <a:tabLst/>
              <a:defRPr/>
            </a:pPr>
            <a:r>
              <a:rPr lang="en-US" sz="3000" b="1" i="0" u="none" strike="noStrike" dirty="0">
                <a:solidFill>
                  <a:srgbClr val="000000"/>
                </a:solidFill>
                <a:effectLst/>
                <a:latin typeface="Calibri" panose="020F0502020204030204" pitchFamily="34" charset="0"/>
              </a:rPr>
              <a:t>Discussion Question </a:t>
            </a:r>
            <a:r>
              <a:rPr lang="en-US" sz="3000" b="1" dirty="0">
                <a:solidFill>
                  <a:srgbClr val="000000"/>
                </a:solidFill>
                <a:latin typeface="Calibri" panose="020F0502020204030204" pitchFamily="34" charset="0"/>
              </a:rPr>
              <a:t>4</a:t>
            </a:r>
            <a:endParaRPr lang="en-US" sz="3000" b="1" dirty="0"/>
          </a:p>
        </p:txBody>
      </p:sp>
      <p:sp>
        <p:nvSpPr>
          <p:cNvPr id="2" name="TextBox 1">
            <a:extLst>
              <a:ext uri="{FF2B5EF4-FFF2-40B4-BE49-F238E27FC236}">
                <a16:creationId xmlns:a16="http://schemas.microsoft.com/office/drawing/2014/main" id="{9AD8AA24-CDA1-A4C1-411E-BF993FBD6C25}"/>
              </a:ext>
            </a:extLst>
          </p:cNvPr>
          <p:cNvSpPr txBox="1"/>
          <p:nvPr/>
        </p:nvSpPr>
        <p:spPr>
          <a:xfrm>
            <a:off x="896396" y="2566335"/>
            <a:ext cx="10399207" cy="1015663"/>
          </a:xfrm>
          <a:prstGeom prst="rect">
            <a:avLst/>
          </a:prstGeom>
          <a:noFill/>
        </p:spPr>
        <p:txBody>
          <a:bodyPr wrap="square" rtlCol="0">
            <a:spAutoFit/>
          </a:bodyPr>
          <a:lstStyle/>
          <a:p>
            <a:pPr algn="ctr"/>
            <a:r>
              <a:rPr lang="en-US" sz="3000" b="1" dirty="0">
                <a:solidFill>
                  <a:schemeClr val="accent5">
                    <a:lumMod val="75000"/>
                  </a:schemeClr>
                </a:solidFill>
              </a:rPr>
              <a:t>How does shifting from system-driven to self-service survey development change testing by survey areas?</a:t>
            </a:r>
          </a:p>
        </p:txBody>
      </p:sp>
    </p:spTree>
    <p:extLst>
      <p:ext uri="{BB962C8B-B14F-4D97-AF65-F5344CB8AC3E}">
        <p14:creationId xmlns:p14="http://schemas.microsoft.com/office/powerpoint/2010/main" val="15907379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Standard Template Document Labeling Version 11-25-2019" id="{2B29FCDE-9991-402A-BF7C-68A845CABF27}" vid="{4C5D4FD4-241C-44A8-88F4-A8E870F593C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Document_x0020_Type xmlns="e6db4f07-2e5e-4997-a3e4-76854ad13079">Minutes</Document_x0020_Typ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3DC7AC06673DB47AE3983B332D278A9" ma:contentTypeVersion="3" ma:contentTypeDescription="Create a new document." ma:contentTypeScope="" ma:versionID="24df3de390d737e792c5366cddaf9da8">
  <xsd:schema xmlns:xsd="http://www.w3.org/2001/XMLSchema" xmlns:xs="http://www.w3.org/2001/XMLSchema" xmlns:p="http://schemas.microsoft.com/office/2006/metadata/properties" xmlns:ns2="e6db4f07-2e5e-4997-a3e4-76854ad13079" xmlns:ns3="48fcb02c-68b6-4721-b044-ff19e869f574" targetNamespace="http://schemas.microsoft.com/office/2006/metadata/properties" ma:root="true" ma:fieldsID="277a4db21009f499ff9438ccd9951c18" ns2:_="" ns3:_="">
    <xsd:import namespace="e6db4f07-2e5e-4997-a3e4-76854ad13079"/>
    <xsd:import namespace="48fcb02c-68b6-4721-b044-ff19e869f574"/>
    <xsd:element name="properties">
      <xsd:complexType>
        <xsd:sequence>
          <xsd:element name="documentManagement">
            <xsd:complexType>
              <xsd:all>
                <xsd:element ref="ns2:Document_x0020_Type"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db4f07-2e5e-4997-a3e4-76854ad13079" elementFormDefault="qualified">
    <xsd:import namespace="http://schemas.microsoft.com/office/2006/documentManagement/types"/>
    <xsd:import namespace="http://schemas.microsoft.com/office/infopath/2007/PartnerControls"/>
    <xsd:element name="Document_x0020_Type" ma:index="8" nillable="true" ma:displayName="Document Type" ma:default="Minutes" ma:format="Dropdown" ma:internalName="Document_x0020_Type">
      <xsd:simpleType>
        <xsd:restriction base="dms:Choice">
          <xsd:enumeration value="Agenda"/>
          <xsd:enumeration value="Minutes"/>
          <xsd:enumeration value="Presentation"/>
          <xsd:enumeration value="Reference Guide"/>
          <xsd:enumeration value="Other"/>
        </xsd:restriction>
      </xsd:simpleType>
    </xsd:element>
  </xsd:schema>
  <xsd:schema xmlns:xsd="http://www.w3.org/2001/XMLSchema" xmlns:xs="http://www.w3.org/2001/XMLSchema" xmlns:dms="http://schemas.microsoft.com/office/2006/documentManagement/types" xmlns:pc="http://schemas.microsoft.com/office/infopath/2007/PartnerControls" targetNamespace="48fcb02c-68b6-4721-b044-ff19e869f574"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AABB135-AD88-424B-A70F-93719B4573DA}">
  <ds:schemaRefs>
    <ds:schemaRef ds:uri="http://schemas.microsoft.com/sharepoint/v3/contenttype/forms"/>
  </ds:schemaRefs>
</ds:datastoreItem>
</file>

<file path=customXml/itemProps2.xml><?xml version="1.0" encoding="utf-8"?>
<ds:datastoreItem xmlns:ds="http://schemas.openxmlformats.org/officeDocument/2006/customXml" ds:itemID="{C29D7FDE-784D-4DEC-B49C-6F84CF51374D}">
  <ds:schemaRefs>
    <ds:schemaRef ds:uri="0fa36f77-a62e-4337-becf-f71c1e7359ec"/>
    <ds:schemaRef ds:uri="d668ae30-b07a-4906-9b20-01a21cb7c33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C5FBEF95-2089-4239-8BF8-61BD8BAC952B}"/>
</file>

<file path=docProps/app.xml><?xml version="1.0" encoding="utf-8"?>
<Properties xmlns="http://schemas.openxmlformats.org/officeDocument/2006/extended-properties" xmlns:vt="http://schemas.openxmlformats.org/officeDocument/2006/docPropsVTypes">
  <Template>PPT Standard Template Document Labeling Version 11-25-2019</Template>
  <TotalTime>872</TotalTime>
  <Words>2259</Words>
  <Application>Microsoft Office PowerPoint</Application>
  <PresentationFormat>Widescreen</PresentationFormat>
  <Paragraphs>192</Paragraphs>
  <Slides>18</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-apple-system</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U.S. Census Bureau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D Little (CENSUS/CED FED)</dc:creator>
  <cp:lastModifiedBy>Roxanne G Moadel Attie (CENSUS/CIO FED)</cp:lastModifiedBy>
  <cp:revision>99</cp:revision>
  <dcterms:created xsi:type="dcterms:W3CDTF">2024-03-20T14:00:53Z</dcterms:created>
  <dcterms:modified xsi:type="dcterms:W3CDTF">2026-04-22T16:28:14Z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0x01010003DC7AC06673DB47AE3983B332D278A9</vt:lpwstr>
  </property>
  <property fmtid="{D5CDD505-2E9C-101B-9397-08002B2CF9AE}" pid="3" name="MediaServiceImageTags">
    <vt:lpwstr/>
  </property>
</Properties>
</file>