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6" r:id="rId5"/>
  </p:sldMasterIdLst>
  <p:notesMasterIdLst>
    <p:notesMasterId r:id="rId28"/>
  </p:notesMasterIdLst>
  <p:handoutMasterIdLst>
    <p:handoutMasterId r:id="rId29"/>
  </p:handoutMasterIdLst>
  <p:sldIdLst>
    <p:sldId id="257" r:id="rId6"/>
    <p:sldId id="373" r:id="rId7"/>
    <p:sldId id="552" r:id="rId8"/>
    <p:sldId id="570" r:id="rId9"/>
    <p:sldId id="571" r:id="rId10"/>
    <p:sldId id="572" r:id="rId11"/>
    <p:sldId id="578" r:id="rId12"/>
    <p:sldId id="576" r:id="rId13"/>
    <p:sldId id="577" r:id="rId14"/>
    <p:sldId id="575" r:id="rId15"/>
    <p:sldId id="574" r:id="rId16"/>
    <p:sldId id="573" r:id="rId17"/>
    <p:sldId id="317" r:id="rId18"/>
    <p:sldId id="360" r:id="rId19"/>
    <p:sldId id="322" r:id="rId20"/>
    <p:sldId id="369" r:id="rId21"/>
    <p:sldId id="324" r:id="rId22"/>
    <p:sldId id="259" r:id="rId23"/>
    <p:sldId id="378" r:id="rId24"/>
    <p:sldId id="362" r:id="rId25"/>
    <p:sldId id="345" r:id="rId26"/>
    <p:sldId id="326"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78CEBB-21A3-4CEE-98E5-1E65718E1211}">
          <p14:sldIdLst>
            <p14:sldId id="257"/>
            <p14:sldId id="373"/>
            <p14:sldId id="552"/>
            <p14:sldId id="570"/>
            <p14:sldId id="571"/>
            <p14:sldId id="572"/>
            <p14:sldId id="578"/>
            <p14:sldId id="576"/>
            <p14:sldId id="577"/>
            <p14:sldId id="575"/>
            <p14:sldId id="574"/>
            <p14:sldId id="573"/>
            <p14:sldId id="317"/>
            <p14:sldId id="360"/>
            <p14:sldId id="322"/>
            <p14:sldId id="369"/>
            <p14:sldId id="324"/>
            <p14:sldId id="259"/>
            <p14:sldId id="378"/>
            <p14:sldId id="362"/>
            <p14:sldId id="345"/>
            <p14:sldId id="3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Gramigna, Giuseppe E." initials="GGE" lastIdx="2" clrIdx="1">
    <p:extLst>
      <p:ext uri="{19B8F6BF-5375-455C-9EA6-DF929625EA0E}">
        <p15:presenceInfo xmlns:p15="http://schemas.microsoft.com/office/powerpoint/2012/main" userId="S::GEGiusep@sba.gov::4016f191-df55-4ef6-9a42-d28fbddddaa8" providerId="AD"/>
      </p:ext>
    </p:extLst>
  </p:cmAuthor>
  <p:cmAuthor id="3" name="Gibson, Patricia M" initials="GPM" lastIdx="9" clrIdx="2">
    <p:extLst>
      <p:ext uri="{19B8F6BF-5375-455C-9EA6-DF929625EA0E}">
        <p15:presenceInfo xmlns:p15="http://schemas.microsoft.com/office/powerpoint/2012/main" userId="S::PMGibson@sba.gov::8fe00576-c4b5-46e3-b761-0866c31d3d94" providerId="AD"/>
      </p:ext>
    </p:extLst>
  </p:cmAuthor>
  <p:cmAuthor id="4" name="Roebker, Andrea N." initials="RN" lastIdx="5" clrIdx="3">
    <p:extLst>
      <p:ext uri="{19B8F6BF-5375-455C-9EA6-DF929625EA0E}">
        <p15:presenceInfo xmlns:p15="http://schemas.microsoft.com/office/powerpoint/2012/main" userId="S::aroebke@sba.gov::fb2d2af5-02f5-4dbb-b8ba-7d22d256b8f6" providerId="AD"/>
      </p:ext>
    </p:extLst>
  </p:cmAuthor>
  <p:cmAuthor id="5" name="Schimpp, Michele J." initials="SMJ" lastIdx="1" clrIdx="4">
    <p:extLst>
      <p:ext uri="{19B8F6BF-5375-455C-9EA6-DF929625EA0E}">
        <p15:presenceInfo xmlns:p15="http://schemas.microsoft.com/office/powerpoint/2012/main" userId="S::MJSchimp@sba.gov::47d3d2d5-efd4-400c-a487-8013814be935" providerId="AD"/>
      </p:ext>
    </p:extLst>
  </p:cmAuthor>
  <p:cmAuthor id="6" name="Eskelinen, Christopher O." initials="ECO" lastIdx="1" clrIdx="5">
    <p:extLst>
      <p:ext uri="{19B8F6BF-5375-455C-9EA6-DF929625EA0E}">
        <p15:presenceInfo xmlns:p15="http://schemas.microsoft.com/office/powerpoint/2012/main" userId="S::COESKELI@sba.gov::61e09370-ddda-4c0c-ba10-8fe026e0be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0"/>
    <a:srgbClr val="0091C9"/>
    <a:srgbClr val="007EB4"/>
    <a:srgbClr val="003E7F"/>
    <a:srgbClr val="000000"/>
    <a:srgbClr val="CC0000"/>
    <a:srgbClr val="002060"/>
    <a:srgbClr val="898989"/>
    <a:srgbClr val="002E6D"/>
    <a:srgbClr val="CC3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CCBB2-5511-4612-A492-5C3B59A74C1D}" v="6" dt="2020-09-23T14:27:34.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4249" autoAdjust="0"/>
  </p:normalViewPr>
  <p:slideViewPr>
    <p:cSldViewPr snapToGrid="0" snapToObjects="1">
      <p:cViewPr varScale="1">
        <p:scale>
          <a:sx n="72" d="100"/>
          <a:sy n="72" d="100"/>
        </p:scale>
        <p:origin x="1476" y="66"/>
      </p:cViewPr>
      <p:guideLst/>
    </p:cSldViewPr>
  </p:slideViewPr>
  <p:outlineViewPr>
    <p:cViewPr>
      <p:scale>
        <a:sx n="33" d="100"/>
        <a:sy n="33" d="100"/>
      </p:scale>
      <p:origin x="0" y="-3828"/>
    </p:cViewPr>
  </p:outlineViewPr>
  <p:notesTextViewPr>
    <p:cViewPr>
      <p:scale>
        <a:sx n="125" d="100"/>
        <a:sy n="125" d="100"/>
      </p:scale>
      <p:origin x="0" y="0"/>
    </p:cViewPr>
  </p:notesTextViewPr>
  <p:sorterViewPr>
    <p:cViewPr>
      <p:scale>
        <a:sx n="90" d="100"/>
        <a:sy n="90" d="100"/>
      </p:scale>
      <p:origin x="0" y="0"/>
    </p:cViewPr>
  </p:sorterViewPr>
  <p:notesViewPr>
    <p:cSldViewPr snapToGrid="0" snapToObjects="1">
      <p:cViewPr>
        <p:scale>
          <a:sx n="92" d="100"/>
          <a:sy n="92" d="100"/>
        </p:scale>
        <p:origin x="1692" y="-17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7072"/>
          </a:xfrm>
          <a:prstGeom prst="rect">
            <a:avLst/>
          </a:prstGeom>
        </p:spPr>
        <p:txBody>
          <a:bodyPr vert="horz" lIns="93313" tIns="46657" rIns="93313" bIns="46657" rtlCol="0"/>
          <a:lstStyle>
            <a:lvl1pPr algn="r">
              <a:defRPr sz="1200"/>
            </a:lvl1pPr>
          </a:lstStyle>
          <a:p>
            <a:fld id="{17062E8F-0327-1B44-880E-F1AFCA2C073C}" type="datetimeFigureOut">
              <a:rPr lang="en-US" smtClean="0"/>
              <a:t>10/29/2020</a:t>
            </a:fld>
            <a:endParaRPr lang="en-US"/>
          </a:p>
        </p:txBody>
      </p:sp>
      <p:sp>
        <p:nvSpPr>
          <p:cNvPr id="4" name="Footer Placeholder 3"/>
          <p:cNvSpPr>
            <a:spLocks noGrp="1"/>
          </p:cNvSpPr>
          <p:nvPr>
            <p:ph type="ftr" sz="quarter" idx="2"/>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3" tIns="46657" rIns="93313" bIns="46657"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3978133" y="0"/>
            <a:ext cx="3043343" cy="467072"/>
          </a:xfrm>
          <a:prstGeom prst="rect">
            <a:avLst/>
          </a:prstGeom>
        </p:spPr>
        <p:txBody>
          <a:bodyPr vert="horz" lIns="93313" tIns="46657" rIns="93313" bIns="46657" rtlCol="0"/>
          <a:lstStyle>
            <a:lvl1pPr algn="r">
              <a:defRPr sz="1200"/>
            </a:lvl1pPr>
          </a:lstStyle>
          <a:p>
            <a:fld id="{0C0BF4D7-81BE-0B4C-B655-82AD930F9C8A}" type="datetimeFigureOut">
              <a:rPr lang="en-US" smtClean="0"/>
              <a:t>10/29/2020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3" tIns="46657" rIns="93313"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3" tIns="46657" rIns="93313" bIns="46657"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international@sba.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Thanks Wendy!  Hello all.  Thank you so much for joining us today.  </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We are so pleased that you are taking the time today to help us celebrate SBA’s 2020 Small Business Exporter of the Year.  We hope that hearing their story will help you along your path to global sales success.</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Normally we would be celebrating our Exporter of the Year in May, but as you well know, this is no normal year.  National Small Businesses week was moved to this week.  For SBA’s Office of International Trade, this is the highlight of National Small Business Week.</a:t>
            </a:r>
            <a:endParaRPr lang="en-US" sz="1200" b="1" i="1" kern="1200" dirty="0">
              <a:solidFill>
                <a:schemeClr val="tx1"/>
              </a:solidFill>
              <a:effectLst/>
              <a:latin typeface="+mn-lt"/>
              <a:ea typeface="+mn-ea"/>
              <a:cs typeface="+mn-cs"/>
            </a:endParaRPr>
          </a:p>
          <a:p>
            <a:pPr lvl="0"/>
            <a:endParaRPr lang="en-US" sz="1200" b="1" i="1"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Again I want to thank you for taking the time out of you busy day to make sure that you are aware of some of the support we can offer to help you face the challenges of the times we currently face. </a:t>
            </a:r>
          </a:p>
          <a:p>
            <a:pPr lvl="0"/>
            <a:endParaRPr lang="en-US" sz="1200" b="0" kern="1200" dirty="0">
              <a:solidFill>
                <a:schemeClr val="tx1"/>
              </a:solidFill>
              <a:effectLst/>
              <a:latin typeface="+mn-lt"/>
              <a:ea typeface="+mn-ea"/>
              <a:cs typeface="+mn-cs"/>
            </a:endParaRPr>
          </a:p>
          <a:p>
            <a:pPr lvl="0"/>
            <a:r>
              <a:rPr lang="en-US" sz="1200" b="0" kern="1200" dirty="0">
                <a:solidFill>
                  <a:schemeClr val="tx1"/>
                </a:solidFill>
                <a:effectLst/>
                <a:latin typeface="+mn-lt"/>
                <a:ea typeface="+mn-ea"/>
                <a:cs typeface="+mn-cs"/>
              </a:rPr>
              <a:t>U.S small businesses, taking advantage of support from Federal, state, and local governments will play a significant role in our country emerging from the current crisis stronger than ever.  SBA is committed to being a valuable resource for U.S. manufacturers, particularly during the challenging times we currently face.</a:t>
            </a:r>
          </a:p>
          <a:p>
            <a:pPr lvl="0"/>
            <a:endParaRPr lang="en-US" sz="1200" b="0" kern="1200" dirty="0">
              <a:solidFill>
                <a:schemeClr val="tx1"/>
              </a:solidFill>
              <a:effectLst/>
              <a:latin typeface="+mn-lt"/>
              <a:ea typeface="+mn-ea"/>
              <a:cs typeface="+mn-cs"/>
            </a:endParaRPr>
          </a:p>
          <a:p>
            <a:r>
              <a:rPr lang="en-US" dirty="0"/>
              <a:t>So let’s take a look at the Agenda for today’s webinar…</a:t>
            </a:r>
          </a:p>
          <a:p>
            <a:r>
              <a:rPr lang="en-US" dirty="0"/>
              <a:t> </a:t>
            </a:r>
          </a:p>
          <a:p>
            <a:r>
              <a:rPr lang="en-US" dirty="0"/>
              <a:t>NEXT SLIDE please</a:t>
            </a:r>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89298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Nick to explain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07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Great pictures Nick!  Thanks for sharing.</a:t>
            </a:r>
          </a:p>
          <a:p>
            <a:endParaRPr lang="en-US" b="0" i="0" dirty="0">
              <a:solidFill>
                <a:srgbClr val="1B1E29"/>
              </a:solidFill>
              <a:effectLst/>
              <a:latin typeface="Source Sans Pro" panose="020B0503030403020204" pitchFamily="34" charset="0"/>
            </a:endParaRPr>
          </a:p>
          <a:p>
            <a:r>
              <a:rPr lang="en-US" b="0" i="0" dirty="0">
                <a:solidFill>
                  <a:srgbClr val="1B1E29"/>
                </a:solidFill>
                <a:effectLst/>
                <a:latin typeface="Source Sans Pro" panose="020B0503030403020204" pitchFamily="34" charset="0"/>
              </a:rPr>
              <a:t>I have a few more questions.</a:t>
            </a:r>
          </a:p>
          <a:p>
            <a:endParaRPr lang="en-US" b="0" i="0" dirty="0">
              <a:solidFill>
                <a:srgbClr val="1B1E29"/>
              </a:solidFill>
              <a:effectLst/>
              <a:latin typeface="Source Sans Pro" panose="020B0503030403020204" pitchFamily="34" charset="0"/>
            </a:endParaRPr>
          </a:p>
          <a:p>
            <a:pPr marL="0" marR="0" lvl="0" indent="0">
              <a:spcBef>
                <a:spcPts val="0"/>
              </a:spcBef>
              <a:spcAft>
                <a:spcPts val="0"/>
              </a:spcAft>
              <a:buFontTx/>
              <a:buNone/>
            </a:pPr>
            <a:r>
              <a:rPr lang="en-US" sz="1200" dirty="0">
                <a:effectLst/>
                <a:latin typeface="Calibri" panose="020F0502020204030204" pitchFamily="34" charset="0"/>
                <a:ea typeface="Times New Roman" panose="02020603050405020304" pitchFamily="18" charset="0"/>
              </a:rPr>
              <a:t>5. How has COVID-19 affected your business? </a:t>
            </a:r>
          </a:p>
          <a:p>
            <a:pPr marL="0" marR="0" lvl="0" indent="0">
              <a:spcBef>
                <a:spcPts val="0"/>
              </a:spcBef>
              <a:spcAft>
                <a:spcPts val="0"/>
              </a:spcAft>
              <a:buFontTx/>
              <a:buNone/>
            </a:pPr>
            <a:endParaRPr lang="en-US" sz="12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200" dirty="0">
                <a:effectLst/>
                <a:latin typeface="Calibri" panose="020F0502020204030204" pitchFamily="34" charset="0"/>
                <a:ea typeface="Times New Roman" panose="02020603050405020304" pitchFamily="18" charset="0"/>
              </a:rPr>
              <a:t>6. What are you seeing in foreign markets these days?  Is business picking up?</a:t>
            </a:r>
          </a:p>
          <a:p>
            <a:pPr marL="0" marR="0" lvl="0" indent="0">
              <a:spcBef>
                <a:spcPts val="0"/>
              </a:spcBef>
              <a:spcAft>
                <a:spcPts val="0"/>
              </a:spcAft>
              <a:buFontTx/>
              <a:buNone/>
            </a:pPr>
            <a:endParaRPr lang="en-US" sz="12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200" dirty="0">
                <a:effectLst/>
                <a:latin typeface="Calibri" panose="020F0502020204030204" pitchFamily="34" charset="0"/>
                <a:ea typeface="Times New Roman" panose="02020603050405020304" pitchFamily="18" charset="0"/>
              </a:rPr>
              <a:t>7. What do you expect for 2021?  Has COVID changed the way you will do business in the future?</a:t>
            </a:r>
          </a:p>
          <a:p>
            <a:pPr marL="0" marR="0" lvl="0" indent="0">
              <a:spcBef>
                <a:spcPts val="0"/>
              </a:spcBef>
              <a:spcAft>
                <a:spcPts val="0"/>
              </a:spcAft>
              <a:buFontTx/>
              <a:buNone/>
            </a:pPr>
            <a:r>
              <a:rPr lang="en-US" sz="1200" dirty="0">
                <a:effectLst/>
                <a:latin typeface="Calibri" panose="020F0502020204030204" pitchFamily="34" charset="0"/>
                <a:ea typeface="Times New Roman" panose="02020603050405020304" pitchFamily="18" charset="0"/>
              </a:rPr>
              <a:t>	</a:t>
            </a:r>
          </a:p>
          <a:p>
            <a:pPr marL="0" marR="0" lvl="0" indent="0">
              <a:spcBef>
                <a:spcPts val="0"/>
              </a:spcBef>
              <a:spcAft>
                <a:spcPts val="0"/>
              </a:spcAft>
              <a:buFontTx/>
              <a:buNone/>
            </a:pPr>
            <a:r>
              <a:rPr lang="en-US" sz="1200" dirty="0">
                <a:effectLst/>
                <a:latin typeface="Calibri" panose="020F0502020204030204" pitchFamily="34" charset="0"/>
                <a:ea typeface="Calibri" panose="020F0502020204030204" pitchFamily="34" charset="0"/>
              </a:rPr>
              <a:t>8. You mentioned a “new- </a:t>
            </a:r>
            <a:r>
              <a:rPr lang="en-US" sz="1200">
                <a:effectLst/>
                <a:latin typeface="Calibri" panose="020F0502020204030204" pitchFamily="34" charset="0"/>
                <a:ea typeface="Calibri" panose="020F0502020204030204" pitchFamily="34" charset="0"/>
              </a:rPr>
              <a:t>normal,” </a:t>
            </a:r>
            <a:r>
              <a:rPr lang="en-US" sz="1200" dirty="0">
                <a:effectLst/>
                <a:latin typeface="Calibri" panose="020F0502020204030204" pitchFamily="34" charset="0"/>
                <a:ea typeface="Calibri" panose="020F0502020204030204" pitchFamily="34" charset="0"/>
              </a:rPr>
              <a:t>what does that mean to you?</a:t>
            </a:r>
          </a:p>
          <a:p>
            <a:pPr marL="0" marR="0" lvl="0" indent="0">
              <a:spcBef>
                <a:spcPts val="0"/>
              </a:spcBef>
              <a:spcAft>
                <a:spcPts val="0"/>
              </a:spcAft>
              <a:buFontTx/>
              <a:buNone/>
            </a:pPr>
            <a:endParaRPr lang="en-US" sz="12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200" dirty="0">
                <a:effectLst/>
                <a:latin typeface="Calibri" panose="020F0502020204030204" pitchFamily="34" charset="0"/>
                <a:ea typeface="Times New Roman" panose="02020603050405020304" pitchFamily="18" charset="0"/>
              </a:rPr>
              <a:t>9. And finally, what advice do you have for other U.S. businesses that are considering global market opportunities?</a:t>
            </a:r>
          </a:p>
          <a:p>
            <a:pPr marL="0" marR="0" lvl="0" indent="0">
              <a:spcBef>
                <a:spcPts val="0"/>
              </a:spcBef>
              <a:spcAft>
                <a:spcPts val="0"/>
              </a:spcAft>
              <a:buFontTx/>
              <a:buNone/>
            </a:pPr>
            <a:endParaRPr lang="en-US" sz="12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200" dirty="0">
                <a:effectLst/>
                <a:latin typeface="Calibri" panose="020F0502020204030204" pitchFamily="34" charset="0"/>
                <a:ea typeface="Calibri" panose="020F0502020204030204" pitchFamily="34" charset="0"/>
              </a:rPr>
              <a:t>Let’s jump to the next slide where you summarized this advice in bullets.</a:t>
            </a:r>
          </a:p>
          <a:p>
            <a:endParaRPr lang="en-US" b="0" i="0" dirty="0">
              <a:solidFill>
                <a:srgbClr val="1B1E2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38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(Nick to answer question)</a:t>
            </a:r>
          </a:p>
          <a:p>
            <a:endParaRPr lang="en-US" b="0" i="0" dirty="0">
              <a:solidFill>
                <a:srgbClr val="1B1E29"/>
              </a:solidFill>
              <a:effectLst/>
              <a:latin typeface="Source Sans Pro" panose="020B0503030403020204" pitchFamily="34" charset="0"/>
            </a:endParaRPr>
          </a:p>
          <a:p>
            <a:r>
              <a:rPr lang="en-US" b="0" i="0" dirty="0">
                <a:solidFill>
                  <a:srgbClr val="1B1E29"/>
                </a:solidFill>
                <a:effectLst/>
                <a:latin typeface="Source Sans Pro" panose="020B0503030403020204" pitchFamily="34" charset="0"/>
              </a:rPr>
              <a:t>Thank you so much Nick and congratulations again, not only for your export success but also for doing good in the world.  You make us all proud.</a:t>
            </a:r>
          </a:p>
          <a:p>
            <a:endParaRPr lang="en-US" b="0" i="0" dirty="0">
              <a:solidFill>
                <a:srgbClr val="1B1E29"/>
              </a:solidFill>
              <a:effectLst/>
              <a:latin typeface="Source Sans Pro" panose="020B0503030403020204" pitchFamily="34" charset="0"/>
            </a:endParaRPr>
          </a:p>
          <a:p>
            <a:r>
              <a:rPr lang="en-US" b="0" i="0" dirty="0">
                <a:solidFill>
                  <a:srgbClr val="1B1E29"/>
                </a:solidFill>
                <a:effectLst/>
                <a:latin typeface="Source Sans Pro" panose="020B0503030403020204" pitchFamily="34" charset="0"/>
              </a:rPr>
              <a:t>I will turn it back to Michele now.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94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Thank you Nick and Loretta.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Again, a reminder, please send any questions for Nick or any other presenters to oit@sba.gov.  </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Nick shared some of his experience with SBA and our resource partners.  I do want to make sure you are all familiar with the variety of assistance available from SBA to small businesses in global markets and supply chains.</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95% of the world’s consumers live outside the U.S. yet only a small percentage of our 30 million U.S. small businesses are actively focused on global market growth.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Perhaps not enough small business owners know that exporters are more financially stable, expand faster, and create higher paying jobs than non exporters.  Exporters are also more resilient as they reduce their dependency on a single market.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are constantly asking ourselves, why don’t more small businesses export?:   Three main reasons that we consistently see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They don’t know where to start,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They believe that the regulatory environment is too complex 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They find it difficult to finance global sales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Fortunately, SBA has solutions to each of these obstacles with </a:t>
            </a:r>
            <a:r>
              <a:rPr lang="en-US" sz="1800" b="1" dirty="0">
                <a:effectLst/>
                <a:latin typeface="Calibri" panose="020F0502020204030204" pitchFamily="34" charset="0"/>
                <a:ea typeface="Calibri" panose="020F0502020204030204" pitchFamily="34" charset="0"/>
                <a:cs typeface="Calibri" panose="020F0502020204030204" pitchFamily="34" charset="0"/>
              </a:rPr>
              <a:t>business intelligence, grants and financing</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want every business to know that SBA has solutions to obstacles they face in selling to international customers: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Advice and counseling for businesses that don’t know where to start or are worried about complex regulations.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Grants to cover costs associated with finding international buyers or entering new foreign markets.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Loans tailored to provide export working capital, business expansion or other costs associated with international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88075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78933" y="4480004"/>
            <a:ext cx="5429956" cy="4362026"/>
          </a:xfrm>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Our newest service, which has gotten increasing attention of late </a:t>
            </a:r>
            <a:r>
              <a:rPr lang="en-US" sz="1800" b="1" u="sng" dirty="0">
                <a:effectLst/>
                <a:latin typeface="Calibri" panose="020F0502020204030204" pitchFamily="34" charset="0"/>
                <a:ea typeface="Calibri" panose="020F0502020204030204" pitchFamily="34" charset="0"/>
                <a:cs typeface="Calibri" panose="020F0502020204030204" pitchFamily="34" charset="0"/>
              </a:rPr>
              <a:t>is SBA’s Fast Track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Here, a U.S. small business will meet privately with SBA senior trade and technical leads to discuss their unique challenges and identify potential resource solutions available within SBA or other U.S. government agencies.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business counseling will provide faster access to accurate information, guidance on eligibility requirements, and insights into how to maximize relevant Federal and State trade related resources for recovery and resilience.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As appropriate, SBA will provide introductions and professional referrals to Federal, State or local resource partners.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COVID-19 has only increased pressures on small business manufacturers to pivot and address new unknowns and risks.  Navigating the myriad of resources available need not be an unknown.  With so many new issues to confront, let SBA help your business to shorten the research cycle and speed recovery.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To Schedule Fast Track Service </a:t>
            </a:r>
            <a:r>
              <a:rPr lang="en-US" sz="1800" dirty="0">
                <a:effectLst/>
                <a:latin typeface="Calibri" panose="020F0502020204030204" pitchFamily="34" charset="0"/>
                <a:ea typeface="Calibri" panose="020F0502020204030204" pitchFamily="34" charset="0"/>
                <a:cs typeface="Calibri" panose="020F0502020204030204" pitchFamily="34" charset="0"/>
              </a:rPr>
              <a:t>Interested small businesses can call SBA toll free at (855) 722-4877 or send an email to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international@sba.gov</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SBA’s Office of International Trade will respond within 24 hours on weekdays to requests for an appointment.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33237">
              <a:defRPr/>
            </a:pPr>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14</a:t>
            </a:fld>
            <a:endParaRPr lang="en-US"/>
          </a:p>
        </p:txBody>
      </p:sp>
    </p:spTree>
    <p:extLst>
      <p:ext uri="{BB962C8B-B14F-4D97-AF65-F5344CB8AC3E}">
        <p14:creationId xmlns:p14="http://schemas.microsoft.com/office/powerpoint/2010/main" val="408689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I want to make sure that you are all familiar with the State Trade Expansion Program, a partnership between SBA and the states to support small business global sales growth.</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The STEP grant helps U.S. small businesses to begin exporting, find new markets or expand sales in current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Last year, STEP helped over 6,000 businesses with $18 million in grants to 44 States/territories.  These businesses, in turn, reported over $550 million in export sales.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Each State/Territory runs the program slightly differently, sometimes focused on distinct strategies, but in general </a:t>
            </a: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STEP offers grants to help your business: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Take part in export training 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Participate in foreign </a:t>
            </a:r>
            <a:r>
              <a:rPr lang="en-US" sz="1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and virtual </a:t>
            </a: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trade missions and trade shows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Obtain services to support foreign market entry </a:t>
            </a:r>
            <a:r>
              <a:rPr lang="en-US" sz="1400" dirty="0">
                <a:effectLst/>
                <a:latin typeface="Calibri" panose="020F0502020204030204" pitchFamily="34" charset="0"/>
                <a:ea typeface="Calibri" panose="020F0502020204030204" pitchFamily="34" charset="0"/>
                <a:cs typeface="Calibri" panose="020F0502020204030204" pitchFamily="34" charset="0"/>
              </a:rPr>
              <a:t>including initial market identification and research to determine opportunities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International Partner Search Plus Virtual Introductions for business matchmaking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Translate websites to attract foreign buyers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Design international marketing products or campaigns.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tabLst>
                <a:tab pos="9144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STEP can also cover fees associated with trademark and Intellectual Property protection and more.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To find out if your state has a STEP grant that can support global sales and to get contact information to see how they can help you, visit sba.gov/STEP.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For FY2020, SBA received a $19,000,000 appropriation for STEP grants. </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We are very excited about celebrating STEP’s 10</a:t>
            </a:r>
            <a:r>
              <a:rPr lang="en-US" sz="14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400" dirty="0">
                <a:effectLst/>
                <a:latin typeface="Calibri" panose="020F0502020204030204" pitchFamily="34" charset="0"/>
                <a:ea typeface="Calibri" panose="020F0502020204030204" pitchFamily="34" charset="0"/>
                <a:cs typeface="Calibri" panose="020F0502020204030204" pitchFamily="34" charset="0"/>
              </a:rPr>
              <a:t> anniversary this year!</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Next slide please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405923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SBA Export Loan Program always have been available to help business to finance export sales, export business development, and production capabilities.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COVID19 health crisis, the SBA Export Loan Program can help you overcoming your challenges with international and U.S.OEM buyers.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talk about the Export Loan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Mike’s notes- </a:t>
            </a:r>
            <a:r>
              <a:rPr lang="en-US" sz="1800" b="1" u="sng" dirty="0">
                <a:effectLst/>
                <a:latin typeface="Calibri" panose="020F0502020204030204" pitchFamily="34" charset="0"/>
                <a:ea typeface="Calibri" panose="020F0502020204030204" pitchFamily="34" charset="0"/>
              </a:rPr>
              <a:t>Slide 1</a:t>
            </a:r>
            <a:r>
              <a:rPr lang="en-US" sz="1800" b="1"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Thank you, (Michele?) and good morning everyone.  The SBA Export Loan Programs always have been available to help business to finance export sales, export business development, and production capabilities.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In the COVID19 health crisis, the SBA Export Loan Programs can help you overcoming your challenges with international and U.S. OEM buyers.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Read Slide</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Let's talk about the Export Loan Programs.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&gt;Next slide, please</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05115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5643" y="4389693"/>
            <a:ext cx="6351816" cy="4539818"/>
          </a:xfrm>
        </p:spPr>
        <p:txBody>
          <a:bodyPr/>
          <a:lstStyle/>
          <a:p>
            <a:r>
              <a:rPr lang="en-US" b="1" dirty="0"/>
              <a:t>KEY TAKEAWAY MESSAGE: Get Financing for International Sales with SBA Loan Guarantees</a:t>
            </a:r>
            <a:endParaRPr lang="en-US" dirty="0"/>
          </a:p>
          <a:p>
            <a:pPr lvl="0"/>
            <a:r>
              <a:rPr lang="en-US" dirty="0"/>
              <a:t>SBA </a:t>
            </a:r>
            <a:r>
              <a:rPr lang="en-US" u="sng" dirty="0"/>
              <a:t>partners with lenders </a:t>
            </a:r>
            <a:r>
              <a:rPr lang="en-US" dirty="0"/>
              <a:t>to offer three different export loan products – these loan products address a range of business financing needs</a:t>
            </a:r>
          </a:p>
          <a:p>
            <a:pPr lvl="0"/>
            <a:r>
              <a:rPr lang="en-US" dirty="0"/>
              <a:t>Not only for direct - but also for indirect exporters – </a:t>
            </a:r>
          </a:p>
          <a:p>
            <a:pPr lvl="0"/>
            <a:r>
              <a:rPr lang="en-US" dirty="0"/>
              <a:t>Indirect exporters are - those businesses who sell to other US businesses that then export their products. – Think supply chain. </a:t>
            </a:r>
          </a:p>
          <a:p>
            <a:pPr lvl="0"/>
            <a:r>
              <a:rPr lang="en-US" dirty="0"/>
              <a:t>SBA’s 3 export loan products are helping businesses achieve roughly $2.3 billion in sales per year.</a:t>
            </a:r>
          </a:p>
          <a:p>
            <a:pPr lvl="0"/>
            <a:endParaRPr lang="en-US" dirty="0"/>
          </a:p>
          <a:p>
            <a:pPr lvl="0"/>
            <a:r>
              <a:rPr lang="en-US" dirty="0"/>
              <a:t>The SBA’s </a:t>
            </a:r>
            <a:r>
              <a:rPr lang="en-US" b="1" u="sng" dirty="0"/>
              <a:t>E</a:t>
            </a:r>
            <a:r>
              <a:rPr lang="en-US" b="1" dirty="0"/>
              <a:t>xport </a:t>
            </a:r>
            <a:r>
              <a:rPr lang="en-US" b="1" u="sng" dirty="0"/>
              <a:t>E</a:t>
            </a:r>
            <a:r>
              <a:rPr lang="en-US" b="1" dirty="0"/>
              <a:t>xpress Loan program</a:t>
            </a:r>
            <a:r>
              <a:rPr lang="en-US" dirty="0"/>
              <a:t> allows access to capital quickly for businesses that need financing up to $500,000. You can apply for a line of credit prior to final-i-zing an export sale or even before visiting a foreign market. Getting your financing lined up ensures that adequate financing is in place before you agree to contract terms. </a:t>
            </a:r>
          </a:p>
          <a:p>
            <a:pPr lvl="0"/>
            <a:endParaRPr lang="en-US" dirty="0"/>
          </a:p>
          <a:p>
            <a:pPr lvl="0"/>
            <a:r>
              <a:rPr lang="en-US" dirty="0"/>
              <a:t>Small Business Exporters can use</a:t>
            </a:r>
            <a:r>
              <a:rPr lang="en-US" u="sng" dirty="0"/>
              <a:t> the</a:t>
            </a:r>
            <a:r>
              <a:rPr lang="en-US" dirty="0"/>
              <a:t> </a:t>
            </a:r>
            <a:r>
              <a:rPr lang="en-US" b="1" dirty="0"/>
              <a:t>Export Working Capital Program</a:t>
            </a:r>
            <a:r>
              <a:rPr lang="en-US" dirty="0"/>
              <a:t> to fulfill export orders and finance international sales by providing revolving lines of credit of up to $5 million.  </a:t>
            </a:r>
          </a:p>
          <a:p>
            <a:pPr lvl="0"/>
            <a:endParaRPr lang="en-US" dirty="0"/>
          </a:p>
          <a:p>
            <a:pPr lvl="0"/>
            <a:r>
              <a:rPr lang="en-US" dirty="0"/>
              <a:t>The </a:t>
            </a:r>
            <a:r>
              <a:rPr lang="en-US" b="1" dirty="0"/>
              <a:t>International Trade Loan program</a:t>
            </a:r>
            <a:r>
              <a:rPr lang="en-US" dirty="0"/>
              <a:t> can help if your company has been affected by foreign competition and needs to retool or expand to better compete. It can also help exporting firms seek</a:t>
            </a:r>
            <a:r>
              <a:rPr lang="en-US" u="sng" dirty="0"/>
              <a:t>ing</a:t>
            </a:r>
            <a:r>
              <a:rPr lang="en-US" dirty="0"/>
              <a:t> to expand international sales.  </a:t>
            </a:r>
          </a:p>
          <a:p>
            <a:pPr lvl="0"/>
            <a:endParaRPr lang="en-US" dirty="0"/>
          </a:p>
          <a:p>
            <a:pPr lvl="0"/>
            <a:r>
              <a:rPr lang="en-US" dirty="0"/>
              <a:t>Let me go into a little more detail on each of these.</a:t>
            </a:r>
          </a:p>
          <a:p>
            <a:pPr lvl="0"/>
            <a:endParaRPr lang="en-US" dirty="0"/>
          </a:p>
          <a:p>
            <a:pPr lvl="0"/>
            <a:r>
              <a:rPr lang="en-US" dirty="0"/>
              <a:t>Next Slide</a:t>
            </a:r>
          </a:p>
          <a:p>
            <a:pPr lvl="0"/>
            <a:endParaRPr lang="en-US" dirty="0"/>
          </a:p>
          <a:p>
            <a:pPr marL="0" marR="0">
              <a:spcBef>
                <a:spcPts val="0"/>
              </a:spcBef>
              <a:spcAft>
                <a:spcPts val="0"/>
              </a:spcAft>
            </a:pPr>
            <a:r>
              <a:rPr lang="en-US" b="1" dirty="0"/>
              <a:t>Mike’s notes- </a:t>
            </a:r>
            <a:r>
              <a:rPr lang="en-US" sz="1800" b="1" u="sng" dirty="0">
                <a:effectLst/>
                <a:latin typeface="Calibri" panose="020F0502020204030204" pitchFamily="34" charset="0"/>
                <a:ea typeface="Calibri" panose="020F0502020204030204" pitchFamily="34" charset="0"/>
              </a:rPr>
              <a:t>Slide 2</a:t>
            </a:r>
            <a:r>
              <a:rPr lang="en-US" sz="1800" b="1"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am one of 21 SBA Export Finance Managers spread across the US.  Based in Chicago, I help small businesses in Illinois and Wisconsin to tap SBA export loans to finance their export sales through trade.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KEY TAKEAWAY MESSAGE: Get Financing for International Sales with SBA Loan Guarantee</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SBA </a:t>
            </a:r>
            <a:r>
              <a:rPr lang="en-US" sz="1800" u="sng" dirty="0">
                <a:effectLst/>
                <a:latin typeface="Calibri" panose="020F0502020204030204" pitchFamily="34" charset="0"/>
                <a:ea typeface="Calibri" panose="020F0502020204030204" pitchFamily="34" charset="0"/>
              </a:rPr>
              <a:t>partners with lenders </a:t>
            </a:r>
            <a:r>
              <a:rPr lang="en-US" sz="1800" dirty="0">
                <a:effectLst/>
                <a:latin typeface="Calibri" panose="020F0502020204030204" pitchFamily="34" charset="0"/>
                <a:ea typeface="Calibri" panose="020F0502020204030204" pitchFamily="34" charset="0"/>
              </a:rPr>
              <a:t>to offer three different export loan products – these loan products address a range of business financing needs not only for direct - but also for indirect exporters.  Indirect exporters are those businesses who sell to other US businesses that then export their products. – Think supply chain.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SBA’s 3 export loan products are helping businesses achieve roughly $2.3 billion in sales per year.</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SBA’s </a:t>
            </a:r>
            <a:r>
              <a:rPr lang="en-US" sz="1800" b="1" dirty="0">
                <a:effectLst/>
                <a:latin typeface="Calibri" panose="020F0502020204030204" pitchFamily="34" charset="0"/>
                <a:ea typeface="Calibri" panose="020F0502020204030204" pitchFamily="34" charset="0"/>
              </a:rPr>
              <a:t>Export Express Loan program</a:t>
            </a:r>
            <a:r>
              <a:rPr lang="en-US" sz="1800" dirty="0">
                <a:effectLst/>
                <a:latin typeface="Calibri" panose="020F0502020204030204" pitchFamily="34" charset="0"/>
                <a:ea typeface="Calibri" panose="020F0502020204030204" pitchFamily="34" charset="0"/>
              </a:rPr>
              <a:t> allows access to capital quickly for businesses that need financing up to $500,000.  You can apply for a line of credit prior to finalizing an export sale or even before visiting a foreign market.  Getting your financing lined up ensures that adequate financing is in place before you agree to contract terms.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Small Business Exporters can use the </a:t>
            </a:r>
            <a:r>
              <a:rPr lang="en-US" sz="1800" b="1" dirty="0">
                <a:effectLst/>
                <a:latin typeface="Calibri" panose="020F0502020204030204" pitchFamily="34" charset="0"/>
                <a:ea typeface="Calibri" panose="020F0502020204030204" pitchFamily="34" charset="0"/>
              </a:rPr>
              <a:t>Export Working Capital Program</a:t>
            </a:r>
            <a:r>
              <a:rPr lang="en-US" sz="1800" dirty="0">
                <a:effectLst/>
                <a:latin typeface="Calibri" panose="020F0502020204030204" pitchFamily="34" charset="0"/>
                <a:ea typeface="Calibri" panose="020F0502020204030204" pitchFamily="34" charset="0"/>
              </a:rPr>
              <a:t> to fulfill export orders and finance international sales by providing revolving lines of credit of up to $5 million.</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a:t>
            </a:r>
            <a:r>
              <a:rPr lang="en-US" sz="1800" b="1" dirty="0">
                <a:effectLst/>
                <a:latin typeface="Calibri" panose="020F0502020204030204" pitchFamily="34" charset="0"/>
                <a:ea typeface="Calibri" panose="020F0502020204030204" pitchFamily="34" charset="0"/>
              </a:rPr>
              <a:t>International Trade Loan program</a:t>
            </a:r>
            <a:r>
              <a:rPr lang="en-US" sz="1800" dirty="0">
                <a:effectLst/>
                <a:latin typeface="Calibri" panose="020F0502020204030204" pitchFamily="34" charset="0"/>
                <a:ea typeface="Calibri" panose="020F0502020204030204" pitchFamily="34" charset="0"/>
              </a:rPr>
              <a:t> can help if your company has been affected by foreign competition and needs to retool or expand to better compete.  It can also help exporting firms seeking to expand international sales.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Reiterate that all three programs qualify for SBA Debt Relief that was mentioned earlier</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&gt;Next slide, please</a:t>
            </a:r>
          </a:p>
          <a:p>
            <a:pPr lvl="0"/>
            <a:endParaRPr lang="en-US" dirty="0"/>
          </a:p>
          <a:p>
            <a:pPr lvl="1"/>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17</a:t>
            </a:fld>
            <a:endParaRPr lang="en-US" dirty="0"/>
          </a:p>
        </p:txBody>
      </p:sp>
    </p:spTree>
    <p:extLst>
      <p:ext uri="{BB962C8B-B14F-4D97-AF65-F5344CB8AC3E}">
        <p14:creationId xmlns:p14="http://schemas.microsoft.com/office/powerpoint/2010/main" val="149504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362026"/>
          </a:xfrm>
        </p:spPr>
        <p:txBody>
          <a:bodyPr/>
          <a:lstStyle/>
          <a:p>
            <a:r>
              <a:rPr lang="en-US" dirty="0"/>
              <a:t>The value of these loans is to provide you a competitive edge as you seek out new customers and service existing clients.  </a:t>
            </a:r>
          </a:p>
          <a:p>
            <a:r>
              <a:rPr lang="en-US" dirty="0"/>
              <a:t>-- Rather than requiring advance payments from your customers, you can offer payment terms that make you more competitive;</a:t>
            </a:r>
          </a:p>
          <a:p>
            <a:r>
              <a:rPr lang="en-US" dirty="0"/>
              <a:t>-- Rather than depleting your current resources, you can use loans to proactively market and expand capacity;</a:t>
            </a:r>
          </a:p>
          <a:p>
            <a:r>
              <a:rPr lang="en-US" dirty="0"/>
              <a:t>-- </a:t>
            </a:r>
            <a:r>
              <a:rPr lang="en-US" u="sng" dirty="0"/>
              <a:t>You</a:t>
            </a:r>
            <a:r>
              <a:rPr lang="en-US" dirty="0"/>
              <a:t> can increase your company’s ability to borrow by leveraging your foreign accounts receivable.</a:t>
            </a:r>
          </a:p>
          <a:p>
            <a:r>
              <a:rPr lang="en-US" dirty="0"/>
              <a:t> </a:t>
            </a:r>
          </a:p>
          <a:p>
            <a:r>
              <a:rPr lang="en-US" dirty="0"/>
              <a:t>If your current bank doesn’t offer these SBA Loan Products - we can help you find a lender that does</a:t>
            </a:r>
          </a:p>
          <a:p>
            <a:endParaRPr lang="en-US" dirty="0"/>
          </a:p>
          <a:p>
            <a:r>
              <a:rPr lang="en-US" dirty="0"/>
              <a:t>I encourage those listening to reach out to one of our Export Finance Managers.  You can find a list at sba.gov/international. We would like to have a conversation with you about your business’ export finance needs. </a:t>
            </a:r>
          </a:p>
          <a:p>
            <a:endParaRPr lang="en-US" dirty="0"/>
          </a:p>
          <a:p>
            <a:r>
              <a:rPr lang="en-US" dirty="0"/>
              <a:t>Next Slide  </a:t>
            </a:r>
          </a:p>
          <a:p>
            <a:endParaRPr lang="en-US" dirty="0"/>
          </a:p>
          <a:p>
            <a:pPr marL="0" marR="0">
              <a:spcBef>
                <a:spcPts val="0"/>
              </a:spcBef>
              <a:spcAft>
                <a:spcPts val="0"/>
              </a:spcAft>
            </a:pPr>
            <a:r>
              <a:rPr lang="en-US" sz="1800" b="1" u="sng" dirty="0">
                <a:effectLst/>
                <a:latin typeface="Calibri" panose="020F0502020204030204" pitchFamily="34" charset="0"/>
                <a:ea typeface="Calibri" panose="020F0502020204030204" pitchFamily="34" charset="0"/>
              </a:rPr>
              <a:t>Mike’s Notes- Slide 3</a:t>
            </a:r>
            <a:r>
              <a:rPr lang="en-US" sz="1800" b="1"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value of these loans is to provide you a competitive edge as you seek out new customers and service existing clients.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Rather than requiring advance payments from your customers, you can offer payment terms that make you more competitive;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Rather than depleting your current resources, you can use loans to proactively market and expand capacity;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You can increase your company’s ability to borrow by leveraging your foreign accounts receivable.</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your current bank doesn’t offer these SBA Loan Products - we can help you find a lender that does.</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 encourage those in the audience to reach out to me directly at to your regional export finance manager to have a one-on-one conversation about your business’ export finance needs.  The full list of contact information for me and colleagues is located at sba.gov/international.</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&gt;Next slide, please</a:t>
            </a:r>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3760866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Reggie blog- ITL</a:t>
            </a:r>
          </a:p>
          <a:p>
            <a:endParaRPr lang="en-US" dirty="0"/>
          </a:p>
          <a:p>
            <a:endParaRPr lang="en-US" dirty="0"/>
          </a:p>
          <a:p>
            <a:pPr marL="0" marR="0">
              <a:spcBef>
                <a:spcPts val="0"/>
              </a:spcBef>
              <a:spcAft>
                <a:spcPts val="0"/>
              </a:spcAft>
            </a:pPr>
            <a:r>
              <a:rPr lang="en-US" b="1" dirty="0"/>
              <a:t>Mike’s Notes- </a:t>
            </a:r>
            <a:r>
              <a:rPr lang="en-US" sz="1800" b="1" u="sng" dirty="0">
                <a:effectLst/>
                <a:latin typeface="Calibri" panose="020F0502020204030204" pitchFamily="34" charset="0"/>
                <a:ea typeface="Calibri" panose="020F0502020204030204" pitchFamily="34" charset="0"/>
              </a:rPr>
              <a:t>Slide 4</a:t>
            </a:r>
            <a:r>
              <a:rPr lang="en-US" sz="1800" b="1"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Calibri" panose="020F0502020204030204" pitchFamily="34" charset="0"/>
              </a:rPr>
              <a:t>Read slide and provide examples</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--Use ITL to expand or rework facilities for social distancing?</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--Use Export Express or the Export Working Capital Program to provide terms for buyer support?</a:t>
            </a:r>
          </a:p>
          <a:p>
            <a:pPr marL="0" marR="0">
              <a:spcBef>
                <a:spcPts val="0"/>
              </a:spcBef>
              <a:spcAft>
                <a:spcPts val="0"/>
              </a:spcAft>
            </a:pPr>
            <a:r>
              <a:rPr lang="en-US" sz="1800" dirty="0">
                <a:effectLst/>
                <a:highlight>
                  <a:srgbClr val="FFFF00"/>
                </a:highligh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&gt;Next slide, please</a:t>
            </a:r>
          </a:p>
          <a:p>
            <a:endParaRPr lang="en-US" dirty="0"/>
          </a:p>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959766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slide you can see the agenda for the call.</a:t>
            </a:r>
          </a:p>
          <a:p>
            <a:pPr lvl="0"/>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I will serve as MC for the webinar as well a presenter.  I am the Deputy Associate Administrator for International Trade in SBA’s Office of International Trade.  In a moment our Associate Administrator for International Trade Loretta Greene will introduce and interview SBA’s 2020 Exporter of the Year.</a:t>
            </a:r>
            <a:endParaRPr lang="en-US" dirty="0"/>
          </a:p>
          <a:p>
            <a:endParaRPr lang="en-US" dirty="0"/>
          </a:p>
          <a:p>
            <a:r>
              <a:rPr lang="en-US" b="0" i="0" dirty="0">
                <a:solidFill>
                  <a:srgbClr val="000000"/>
                </a:solidFill>
                <a:effectLst/>
                <a:latin typeface="Source Sans Pro" panose="020B0503030403020204" pitchFamily="34" charset="0"/>
              </a:rPr>
              <a:t>Next, I will come back to highlight some of the key support that our manufacturers and supply chains can get from our office before turning it over to </a:t>
            </a:r>
            <a:r>
              <a:rPr lang="en-US" dirty="0"/>
              <a:t>Mary Hernandez, our SBA Export Finance Manager based in Miami. </a:t>
            </a:r>
          </a:p>
          <a:p>
            <a:endParaRPr lang="en-US" dirty="0"/>
          </a:p>
          <a:p>
            <a:r>
              <a:rPr lang="en-US" dirty="0"/>
              <a:t>Mary will talk specifically about financing solutions for exporters and global supply chains.</a:t>
            </a:r>
          </a:p>
          <a:p>
            <a:endParaRPr lang="en-US" dirty="0"/>
          </a:p>
          <a:p>
            <a:r>
              <a:rPr lang="en-US" dirty="0"/>
              <a:t>Finally, we will take your questions.  Please pose those via email to oit@sba.gov as speakers present and we will address them at the end.  </a:t>
            </a:r>
          </a:p>
          <a:p>
            <a:endParaRPr lang="en-US" dirty="0"/>
          </a:p>
          <a:p>
            <a:r>
              <a:rPr lang="en-US" dirty="0"/>
              <a:t>Again, that’s international@sba.gov.  If we can’t get to all live we will reach out individually to respond.</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942033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Mary!</a:t>
            </a:r>
          </a:p>
          <a:p>
            <a:endParaRPr lang="en-US" dirty="0"/>
          </a:p>
          <a:p>
            <a:r>
              <a:rPr lang="en-US" dirty="0"/>
              <a:t>Before we move on to Q &amp; A, I just wanted to make sure folks know where to turn for assistance.  </a:t>
            </a:r>
          </a:p>
          <a:p>
            <a:endParaRPr lang="en-US" dirty="0"/>
          </a:p>
          <a:p>
            <a:r>
              <a:rPr lang="en-US" dirty="0"/>
              <a:t>For more on SBA international trade resources, including a link to contact information for Mary Hernandez and her Export Finance colleagues around the country, please visit sba.gov/international.  </a:t>
            </a:r>
          </a:p>
          <a:p>
            <a:endParaRPr lang="en-US" dirty="0"/>
          </a:p>
          <a:p>
            <a:r>
              <a:rPr lang="en-US" dirty="0"/>
              <a:t>To find out if your state has a STEP grant and who to contact for more information go to sba.gov/STEP.   </a:t>
            </a:r>
          </a:p>
          <a:p>
            <a:endParaRPr lang="en-US" dirty="0"/>
          </a:p>
          <a:p>
            <a:r>
              <a:rPr lang="en-US" dirty="0"/>
              <a:t>For local assistance with regular business financing, government contracting, counseling, and/or business planning, visit sba.gov/local-assistance to find resource providers in your area.</a:t>
            </a:r>
          </a:p>
          <a:p>
            <a:endParaRPr lang="en-US" dirty="0"/>
          </a:p>
          <a:p>
            <a:r>
              <a:rPr lang="en-US" dirty="0"/>
              <a:t>And again, for Fast Track Assistance or help with trade barriers you are facing, call toll free at 855-722-4877 or email international@sba.gov.</a:t>
            </a:r>
          </a:p>
          <a:p>
            <a:endParaRPr lang="en-US" dirty="0"/>
          </a:p>
          <a:p>
            <a:r>
              <a:rPr lang="en-US" dirty="0"/>
              <a:t>Finally, if you’d like to sign up for our International newsletter and to get news on upcoming webinars, go to sba.gov/newsroom.  </a:t>
            </a:r>
          </a:p>
          <a:p>
            <a:endParaRPr lang="en-US" dirty="0"/>
          </a:p>
          <a:p>
            <a:r>
              <a:rPr lang="en-US" dirty="0"/>
              <a:t>Next slide please</a:t>
            </a:r>
          </a:p>
        </p:txBody>
      </p:sp>
      <p:sp>
        <p:nvSpPr>
          <p:cNvPr id="4" name="Slide Number Placeholder 3"/>
          <p:cNvSpPr>
            <a:spLocks noGrp="1"/>
          </p:cNvSpPr>
          <p:nvPr>
            <p:ph type="sldNum" sz="quarter" idx="5"/>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414315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 quick look at </a:t>
            </a:r>
          </a:p>
          <a:p>
            <a:endParaRPr lang="en-US" dirty="0"/>
          </a:p>
          <a:p>
            <a:r>
              <a:rPr lang="en-US" dirty="0"/>
              <a:t>Trade.gov is a complete export assistance portal – bringing together resources from agencies across the U.S. Government.  It has everything from market research and trade leads to tariff information and trade events.</a:t>
            </a:r>
          </a:p>
          <a:p>
            <a:endParaRPr lang="en-US" dirty="0"/>
          </a:p>
          <a:p>
            <a:r>
              <a:rPr lang="en-US" dirty="0"/>
              <a:t>www.STOPfakes.gov is an interagency website that offers tools, resources, and access to U.S. government assistance.  </a:t>
            </a:r>
            <a:r>
              <a:rPr lang="en-US" dirty="0" err="1"/>
              <a:t>STOPfakes</a:t>
            </a:r>
            <a:r>
              <a:rPr lang="en-US" dirty="0"/>
              <a:t> makes it easy to find information on obtaining and protecting intellectual property rights at home and abroad.</a:t>
            </a:r>
          </a:p>
          <a:p>
            <a:endParaRPr lang="en-US" dirty="0"/>
          </a:p>
          <a:p>
            <a:r>
              <a:rPr lang="en-US" dirty="0"/>
              <a:t>Ex-Im Bank Export Credit Insurance can protect you against the political and commercial risks of a foreign buyer defaulting on payment.</a:t>
            </a:r>
          </a:p>
          <a:p>
            <a:endParaRPr lang="en-US" dirty="0"/>
          </a:p>
          <a:p>
            <a:r>
              <a:rPr lang="en-US" dirty="0"/>
              <a:t>The State Department regulates the export and import of defense articles and services.  Some products or services require an export license or an International Traffic in Arms license exemption.  </a:t>
            </a:r>
          </a:p>
          <a:p>
            <a:endParaRPr lang="en-US" dirty="0"/>
          </a:p>
          <a:p>
            <a:r>
              <a:rPr lang="en-US" dirty="0"/>
              <a:t>And finally, before we move on to Q &amp; A I want to thank and recognize our virtual host for todays webinar, the Census Department.</a:t>
            </a:r>
          </a:p>
          <a:p>
            <a:endParaRPr lang="en-US" dirty="0"/>
          </a:p>
          <a:p>
            <a:r>
              <a:rPr lang="en-US" dirty="0"/>
              <a:t>You might not think of Census in international trade discussion, but they have some great resources available to small businesses exploring global markets.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Census Bureau collects, compiles and disseminates official U.S. export and import statistics. </a:t>
            </a:r>
          </a:p>
          <a:p>
            <a:endParaRPr lang="en-US"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With the COVID-19 pandemic, the Census Bureau developed and Interactive Data Hub and Resource page to help decision makers understand the social and economic impact of the COVID-19 pandemic.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Census Business Builder is a suite of services that provide selected demographic and economic data in a simple-to- access format, providing key for business planning and market analysis.</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Census’s Global Market Finder is an interactive tool that helps companies identify potential export markets for their products and visualize commodity exports globally.</a:t>
            </a:r>
            <a:endParaRPr lang="en-US" dirty="0"/>
          </a:p>
          <a:p>
            <a:endParaRPr lang="en-US" dirty="0"/>
          </a:p>
          <a:p>
            <a:r>
              <a:rPr lang="en-US" dirty="0"/>
              <a:t>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23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618" y="4480004"/>
            <a:ext cx="6351816" cy="3665458"/>
          </a:xfrm>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22</a:t>
            </a:fld>
            <a:endParaRPr lang="en-US" dirty="0"/>
          </a:p>
        </p:txBody>
      </p:sp>
    </p:spTree>
    <p:extLst>
      <p:ext uri="{BB962C8B-B14F-4D97-AF65-F5344CB8AC3E}">
        <p14:creationId xmlns:p14="http://schemas.microsoft.com/office/powerpoint/2010/main" val="2498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Since this webinar is to announce and celebrate our 2020 Exporter of the Year, I wanted to provide a little background on that award.  We have had some really interesting companies win over the past few years.  </a:t>
            </a:r>
          </a:p>
          <a:p>
            <a:endParaRPr lang="en-US" b="0" i="0" dirty="0">
              <a:solidFill>
                <a:srgbClr val="1B1E29"/>
              </a:solidFill>
              <a:effectLst/>
              <a:latin typeface="Source Sans Pro" panose="020B0503030403020204" pitchFamily="34" charset="0"/>
            </a:endParaRPr>
          </a:p>
          <a:p>
            <a:r>
              <a:rPr lang="en-US" b="0" i="0" dirty="0">
                <a:solidFill>
                  <a:srgbClr val="1B1E29"/>
                </a:solidFill>
                <a:effectLst/>
                <a:latin typeface="Source Sans Pro" panose="020B0503030403020204" pitchFamily="34" charset="0"/>
              </a:rPr>
              <a:t>Last year’s winner </a:t>
            </a:r>
            <a:r>
              <a:rPr lang="en-US" b="0" i="0" dirty="0" err="1">
                <a:solidFill>
                  <a:srgbClr val="1B1E29"/>
                </a:solidFill>
                <a:effectLst/>
                <a:latin typeface="Source Sans Pro" panose="020B0503030403020204" pitchFamily="34" charset="0"/>
              </a:rPr>
              <a:t>EarthQuaker</a:t>
            </a:r>
            <a:r>
              <a:rPr lang="en-US" b="0" i="0" dirty="0">
                <a:solidFill>
                  <a:srgbClr val="1B1E29"/>
                </a:solidFill>
                <a:effectLst/>
                <a:latin typeface="Source Sans Pro" panose="020B0503030403020204" pitchFamily="34" charset="0"/>
              </a:rPr>
              <a:t>, an Ohio company </a:t>
            </a:r>
            <a:r>
              <a:rPr lang="en-US" b="0" i="0" dirty="0">
                <a:solidFill>
                  <a:srgbClr val="4F4F4F"/>
                </a:solidFill>
                <a:effectLst/>
                <a:latin typeface="proxima-nova"/>
              </a:rPr>
              <a:t>was founded in 2004 by musician Jamie Stillman.  Maybe you heard of one of his bands: the Party of Helicopters, Relaxer, Fringe Candidate, Teeth of the Hydra, Drummer, Harriet the Spy, “New” Terror Class.  </a:t>
            </a:r>
          </a:p>
          <a:p>
            <a:endParaRPr lang="en-US" b="0" i="0" dirty="0">
              <a:solidFill>
                <a:srgbClr val="4F4F4F"/>
              </a:solidFill>
              <a:effectLst/>
              <a:latin typeface="proxima-nova"/>
            </a:endParaRPr>
          </a:p>
          <a:p>
            <a:r>
              <a:rPr lang="en-US" b="0" i="0" dirty="0">
                <a:solidFill>
                  <a:srgbClr val="4F4F4F"/>
                </a:solidFill>
                <a:effectLst/>
                <a:latin typeface="proxima-nova"/>
              </a:rPr>
              <a:t>Jamie parlayed his music expertise to global success in the effects pedals business.</a:t>
            </a:r>
          </a:p>
          <a:p>
            <a:endParaRPr lang="en-US" b="0" i="0" dirty="0">
              <a:solidFill>
                <a:srgbClr val="4F4F4F"/>
              </a:solidFill>
              <a:effectLst/>
              <a:latin typeface="proxima-nova"/>
            </a:endParaRPr>
          </a:p>
          <a:p>
            <a:r>
              <a:rPr lang="en-US" b="0" i="0" dirty="0">
                <a:solidFill>
                  <a:srgbClr val="4F4F4F"/>
                </a:solidFill>
                <a:effectLst/>
                <a:latin typeface="proxima-nova"/>
              </a:rPr>
              <a:t>My favorite among recent winners is Baby Elephant Ears out of Minnesota.  Mother of four, </a:t>
            </a:r>
            <a:r>
              <a:rPr lang="en-US" b="0" i="0" dirty="0">
                <a:solidFill>
                  <a:srgbClr val="444444"/>
                </a:solidFill>
                <a:effectLst/>
                <a:latin typeface="Roboto"/>
              </a:rPr>
              <a:t>Alicia Overby, created Baby Elephant Ears to combat a common health challenge one of her own kids was having related to infant neck strain.   Her solution has helped babies and parents around the world.  </a:t>
            </a:r>
          </a:p>
          <a:p>
            <a:endParaRPr lang="en-US" b="0" i="0" dirty="0">
              <a:solidFill>
                <a:srgbClr val="444444"/>
              </a:solidFill>
              <a:effectLst/>
              <a:latin typeface="Roboto"/>
            </a:endParaRPr>
          </a:p>
          <a:p>
            <a:r>
              <a:rPr lang="en-US" b="0" i="0" dirty="0">
                <a:solidFill>
                  <a:srgbClr val="444444"/>
                </a:solidFill>
                <a:effectLst/>
                <a:latin typeface="Roboto"/>
              </a:rPr>
              <a:t>As far as eligibility for this award. Really anyone that has used SBA or one of our resource partners is eligible.</a:t>
            </a:r>
          </a:p>
          <a:p>
            <a:endParaRPr lang="en-US" b="0" i="0" dirty="0">
              <a:solidFill>
                <a:srgbClr val="444444"/>
              </a:solidFill>
              <a:effectLst/>
              <a:latin typeface="Roboto"/>
            </a:endParaRPr>
          </a:p>
          <a:p>
            <a:r>
              <a:rPr lang="en-US" b="0" i="0" dirty="0">
                <a:solidFill>
                  <a:srgbClr val="444444"/>
                </a:solidFill>
                <a:effectLst/>
                <a:latin typeface="Roboto"/>
              </a:rPr>
              <a:t>Nominees are scored on increased sales, creative marketing, effective solutions to overcome export challenges, and effective use of available government export promotion programs or services.</a:t>
            </a:r>
          </a:p>
          <a:p>
            <a:endParaRPr lang="en-US" b="0" i="0" dirty="0">
              <a:solidFill>
                <a:srgbClr val="444444"/>
              </a:solidFill>
              <a:effectLst/>
              <a:latin typeface="Roboto"/>
            </a:endParaRPr>
          </a:p>
          <a:p>
            <a:r>
              <a:rPr lang="en-US" b="0" i="0" dirty="0">
                <a:solidFill>
                  <a:srgbClr val="444444"/>
                </a:solidFill>
                <a:effectLst/>
                <a:latin typeface="Roboto"/>
              </a:rPr>
              <a:t>And finally, so that you can appreciate how significant this recognition is, we note the process.  Each of our 68?? District offices can nominate for a regional competition.  Then each of the 10?? Regions selects a winner to compete for the national award.</a:t>
            </a:r>
          </a:p>
          <a:p>
            <a:endParaRPr lang="en-US" b="0" i="0" dirty="0">
              <a:solidFill>
                <a:srgbClr val="444444"/>
              </a:solidFill>
              <a:effectLst/>
              <a:latin typeface="Roboto"/>
            </a:endParaRPr>
          </a:p>
          <a:p>
            <a:r>
              <a:rPr lang="en-US" b="0" i="0" dirty="0">
                <a:solidFill>
                  <a:srgbClr val="444444"/>
                </a:solidFill>
                <a:effectLst/>
                <a:latin typeface="Roboto"/>
              </a:rPr>
              <a:t>Our SBA Office of International Trade selects a National Winner from among the regional awardees.</a:t>
            </a:r>
          </a:p>
          <a:p>
            <a:endParaRPr lang="en-US" b="0" i="0" dirty="0">
              <a:solidFill>
                <a:srgbClr val="444444"/>
              </a:solidFill>
              <a:effectLst/>
              <a:latin typeface="Roboto"/>
            </a:endParaRPr>
          </a:p>
          <a:p>
            <a:r>
              <a:rPr lang="en-US" b="0" i="0" dirty="0">
                <a:solidFill>
                  <a:srgbClr val="444444"/>
                </a:solidFill>
                <a:effectLst/>
                <a:latin typeface="Roboto"/>
              </a:rPr>
              <a:t>With that brief overview, let’s meet our 2020 SBA Exporter of the Year.</a:t>
            </a:r>
          </a:p>
          <a:p>
            <a:endParaRPr lang="en-US" b="0" i="0" dirty="0">
              <a:solidFill>
                <a:srgbClr val="444444"/>
              </a:solidFill>
              <a:effectLst/>
              <a:latin typeface="Roboto"/>
            </a:endParaRPr>
          </a:p>
          <a:p>
            <a:r>
              <a:rPr lang="en-US" b="0" i="0" dirty="0">
                <a:solidFill>
                  <a:srgbClr val="444444"/>
                </a:solidFill>
                <a:effectLst/>
                <a:latin typeface="Roboto"/>
              </a:rPr>
              <a:t>I will turn the mic over to Loretta Greene, SBA’s Associate Administrator for International Trade to introduce and chat with our Winner.</a:t>
            </a:r>
          </a:p>
          <a:p>
            <a:endParaRPr lang="en-US" b="0" i="0" dirty="0">
              <a:solidFill>
                <a:srgbClr val="444444"/>
              </a:solidFill>
              <a:effectLst/>
              <a:latin typeface="Roboto"/>
            </a:endParaRPr>
          </a:p>
          <a:p>
            <a:r>
              <a:rPr lang="en-US" b="0" i="0" dirty="0">
                <a:solidFill>
                  <a:srgbClr val="444444"/>
                </a:solidFill>
                <a:effectLst/>
                <a:latin typeface="Roboto"/>
              </a:rPr>
              <a:t>Next slide</a:t>
            </a:r>
            <a:endParaRPr lang="en-US" b="0" i="0" dirty="0">
              <a:solidFill>
                <a:srgbClr val="1B1E2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59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Thank you Michele!  I am so happy to be with you today and thrilled to be introducing and interviewing SBA’s 2020 Small Business Exporter of the Year Genesis Water Technologies, Inc.  </a:t>
            </a:r>
          </a:p>
          <a:p>
            <a:endParaRPr lang="en-US" b="0" i="0" dirty="0">
              <a:solidFill>
                <a:srgbClr val="1B1E29"/>
              </a:solidFill>
              <a:effectLst/>
              <a:latin typeface="Source Sans Pro" panose="020B0503030403020204" pitchFamily="34" charset="0"/>
            </a:endParaRPr>
          </a:p>
          <a:p>
            <a:r>
              <a:rPr lang="en-US" b="0" i="0" dirty="0">
                <a:solidFill>
                  <a:srgbClr val="222222"/>
                </a:solidFill>
                <a:effectLst/>
                <a:latin typeface="HelveticaNeue-Light"/>
              </a:rPr>
              <a:t>Genesis Water Technologies is an award-winning leader in specialized drinking water &amp; wastewater reuse solutions. </a:t>
            </a:r>
          </a:p>
          <a:p>
            <a:endParaRPr lang="en-US" b="0" i="0" dirty="0">
              <a:solidFill>
                <a:srgbClr val="222222"/>
              </a:solidFill>
              <a:effectLst/>
              <a:latin typeface="HelveticaNeue-Light"/>
            </a:endParaRPr>
          </a:p>
          <a:p>
            <a:pPr algn="l"/>
            <a:r>
              <a:rPr lang="en-US" b="0" i="0" dirty="0">
                <a:solidFill>
                  <a:srgbClr val="222222"/>
                </a:solidFill>
                <a:effectLst/>
                <a:latin typeface="HelveticaNeue-Light"/>
              </a:rPr>
              <a:t>Genesis assists industrial and commercial clients, as well as municipalities and governments with their drinking water and waste-water challenges with emerging water contaminants and water scarcity.</a:t>
            </a:r>
          </a:p>
          <a:p>
            <a:endParaRPr lang="en-US" b="0" i="0" dirty="0">
              <a:solidFill>
                <a:srgbClr val="1B1E29"/>
              </a:solidFill>
              <a:effectLst/>
              <a:latin typeface="Source Sans Pro" panose="020B0503030403020204" pitchFamily="34" charset="0"/>
            </a:endParaRPr>
          </a:p>
          <a:p>
            <a:r>
              <a:rPr lang="en-US" b="0" i="0" dirty="0">
                <a:solidFill>
                  <a:srgbClr val="1B1E29"/>
                </a:solidFill>
                <a:effectLst/>
                <a:latin typeface="Source Sans Pro" panose="020B0503030403020204" pitchFamily="34" charset="0"/>
              </a:rPr>
              <a:t>I am pleased to welcome Genesis Technical Director Nick Nickolas. </a:t>
            </a:r>
            <a:r>
              <a:rPr lang="en-US" b="0" i="0" dirty="0">
                <a:solidFill>
                  <a:srgbClr val="222222"/>
                </a:solidFill>
                <a:effectLst/>
                <a:latin typeface="HelveticaNeue-Light"/>
              </a:rPr>
              <a:t>In this role, Mr. Nicholas has coordinated and led a global team of technical professionals in designing, engineering and building water &amp; waste water treatment system solutions for industrial, commercial, and water utility clients within the USA and across the world.</a:t>
            </a:r>
          </a:p>
          <a:p>
            <a:endParaRPr lang="en-US" b="0" i="0" dirty="0">
              <a:solidFill>
                <a:srgbClr val="222222"/>
              </a:solidFill>
              <a:effectLst/>
              <a:latin typeface="HelveticaNeue-Light"/>
            </a:endParaRPr>
          </a:p>
          <a:p>
            <a:r>
              <a:rPr lang="en-US" b="0" i="0" dirty="0">
                <a:solidFill>
                  <a:srgbClr val="222222"/>
                </a:solidFill>
                <a:effectLst/>
                <a:latin typeface="HelveticaNeue-Light"/>
              </a:rPr>
              <a:t>Nick, thanks so much for joining us!</a:t>
            </a:r>
          </a:p>
          <a:p>
            <a:endParaRPr lang="en-US" b="0" i="0" dirty="0">
              <a:solidFill>
                <a:srgbClr val="222222"/>
              </a:solidFill>
              <a:effectLst/>
              <a:latin typeface="HelveticaNeue-Light"/>
            </a:endParaRPr>
          </a:p>
          <a:p>
            <a:r>
              <a:rPr lang="en-US" b="0" i="0" dirty="0">
                <a:solidFill>
                  <a:srgbClr val="222222"/>
                </a:solidFill>
                <a:effectLst/>
                <a:latin typeface="HelveticaNeue-Light"/>
              </a:rPr>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9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I will pose a few questions for Nick to help him tell his story.  If you have additional questions for him, please email those to oit@sba.gov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Nick- Before we get started with questions, please tell us about your company.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n-US" sz="1800" dirty="0">
                <a:effectLst/>
                <a:latin typeface="Calibri" panose="020F0502020204030204" pitchFamily="34" charset="0"/>
                <a:ea typeface="Times New Roman" panose="02020603050405020304" pitchFamily="18" charset="0"/>
              </a:rPr>
              <a:t>1. How did you come to be nominated for SBA Exporter of the Year?</a:t>
            </a:r>
          </a:p>
          <a:p>
            <a:pPr marL="0" marR="0" lvl="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800" dirty="0">
                <a:effectLst/>
                <a:latin typeface="Calibri" panose="020F0502020204030204" pitchFamily="34" charset="0"/>
                <a:ea typeface="Times New Roman" panose="02020603050405020304" pitchFamily="18" charset="0"/>
              </a:rPr>
              <a:t>2. When did you start exporting, why, and how?</a:t>
            </a:r>
          </a:p>
          <a:p>
            <a:pPr marL="0" marR="0" lvl="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Tx/>
              <a:buNone/>
            </a:pPr>
            <a:r>
              <a:rPr lang="en-US" sz="1800" dirty="0">
                <a:effectLst/>
                <a:latin typeface="Calibri" panose="020F0502020204030204" pitchFamily="34" charset="0"/>
                <a:ea typeface="Times New Roman" panose="02020603050405020304" pitchFamily="18" charset="0"/>
              </a:rPr>
              <a:t>3. What has your global business meant for your company?  </a:t>
            </a:r>
          </a:p>
          <a:p>
            <a:pPr marL="0" marR="0" lvl="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rPr>
              <a:t>4. What have been your greatest challenges for global success and how did you overcome them?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effectLst/>
                <a:latin typeface="Calibri" panose="020F0502020204030204" pitchFamily="34" charset="0"/>
                <a:ea typeface="Times New Roman" panose="02020603050405020304" pitchFamily="18" charset="0"/>
              </a:rPr>
              <a:t>I understand that we have a few pictures from your company, can we go through them now?</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rPr>
              <a:t>Next Slide</a:t>
            </a:r>
          </a:p>
          <a:p>
            <a:pPr marL="342900" marR="0" lvl="0" indent="-342900">
              <a:spcBef>
                <a:spcPts val="0"/>
              </a:spcBef>
              <a:spcAft>
                <a:spcPts val="0"/>
              </a:spcAft>
              <a:buFont typeface="+mj-lt"/>
              <a:buAutoNum type="arabicPeriod"/>
            </a:pPr>
            <a:endParaRPr lang="en-US" sz="1800" dirty="0">
              <a:effectLst/>
              <a:latin typeface="Calibri" panose="020F0502020204030204" pitchFamily="34" charset="0"/>
              <a:ea typeface="Calibri" panose="020F0502020204030204" pitchFamily="34" charset="0"/>
            </a:endParaRPr>
          </a:p>
          <a:p>
            <a:endParaRPr lang="en-US" b="0" i="0" dirty="0">
              <a:solidFill>
                <a:srgbClr val="1B1E2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46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Nick to explain</a:t>
            </a:r>
          </a:p>
          <a:p>
            <a:endParaRPr lang="en-US" b="0" i="0" dirty="0">
              <a:solidFill>
                <a:srgbClr val="1B1E2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to explain</a:t>
            </a:r>
          </a:p>
        </p:txBody>
      </p:sp>
      <p:sp>
        <p:nvSpPr>
          <p:cNvPr id="4" name="Slide Number Placeholder 3"/>
          <p:cNvSpPr>
            <a:spLocks noGrp="1"/>
          </p:cNvSpPr>
          <p:nvPr>
            <p:ph type="sldNum" sz="quarter" idx="5"/>
          </p:nvPr>
        </p:nvSpPr>
        <p:spPr/>
        <p:txBody>
          <a:bodyPr/>
          <a:lstStyle/>
          <a:p>
            <a:fld id="{452140A9-11FD-AB46-B99D-C1331D8D84D1}" type="slidenum">
              <a:rPr lang="en-US" smtClean="0"/>
              <a:t>7</a:t>
            </a:fld>
            <a:endParaRPr lang="en-US"/>
          </a:p>
        </p:txBody>
      </p:sp>
    </p:spTree>
    <p:extLst>
      <p:ext uri="{BB962C8B-B14F-4D97-AF65-F5344CB8AC3E}">
        <p14:creationId xmlns:p14="http://schemas.microsoft.com/office/powerpoint/2010/main" val="176692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Nick to explain</a:t>
            </a:r>
          </a:p>
          <a:p>
            <a:endParaRPr lang="en-US" b="0" i="0" dirty="0">
              <a:solidFill>
                <a:srgbClr val="1B1E29"/>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747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B1E29"/>
                </a:solidFill>
                <a:effectLst/>
                <a:latin typeface="Source Sans Pro" panose="020B0503030403020204" pitchFamily="34" charset="0"/>
              </a:rPr>
              <a:t>Nick to explain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8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3117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3803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3302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93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5597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817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88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3100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991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4760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6990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292F43-45BB-6542-9C11-D0D55A9F30BF}" type="datetimeFigureOut">
              <a:rPr lang="en-US" smtClean="0">
                <a:solidFill>
                  <a:prstClr val="black">
                    <a:tint val="75000"/>
                  </a:prstClr>
                </a:solidFill>
              </a:rPr>
              <a:pPr/>
              <a:t>10/29/2020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477FE5-37DD-CA44-BC06-0CBE879E09B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38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sldNum="0"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9E292F43-45BB-6542-9C11-D0D55A9F30BF}" type="datetimeFigureOut">
              <a:rPr lang="en-US" smtClean="0">
                <a:solidFill>
                  <a:prstClr val="black">
                    <a:tint val="75000"/>
                  </a:prstClr>
                </a:solidFill>
              </a:rPr>
              <a:pPr defTabSz="342900"/>
              <a:t>10/29/2020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48477FE5-37DD-CA44-BC06-0CBE879E09B9}"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40450413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hyperlink" Target="https://www.sba.gov/business-guide/grow-your-business/export-product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sba.gov/local-assistance/find/?type=SBA%20District%20Office&amp;pageNumber=1" TargetMode="External"/><Relationship Id="rId5" Type="http://schemas.openxmlformats.org/officeDocument/2006/relationships/image" Target="../media/image15.tiff"/><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hyperlink" Target="mailto:international@sba.gov"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sba.gov/business-guide/grow-your-business/export-produc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sba.gov/international" TargetMode="External"/><Relationship Id="rId7" Type="http://schemas.openxmlformats.org/officeDocument/2006/relationships/hyperlink" Target="https://www.sba.gov/newsroom"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hyperlink" Target="mailto:international@sba.gov" TargetMode="External"/><Relationship Id="rId5" Type="http://schemas.openxmlformats.org/officeDocument/2006/relationships/hyperlink" Target="http://www.sba.gov/local-assistance" TargetMode="External"/><Relationship Id="rId4" Type="http://schemas.openxmlformats.org/officeDocument/2006/relationships/hyperlink" Target="http://www.sba.gov/STE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rade.gov/"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s://www.usatradeonline.gov/" TargetMode="External"/><Relationship Id="rId5" Type="http://schemas.openxmlformats.org/officeDocument/2006/relationships/hyperlink" Target="https://www.pmddtc.state.gov/" TargetMode="External"/><Relationship Id="rId4" Type="http://schemas.openxmlformats.org/officeDocument/2006/relationships/hyperlink" Target="https://www.exim.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ba.gov/business-guide/grow-your-business/export-product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sba.gov/newsro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09E6C-7952-42D3-AF7B-B3C8A44E31FF}"/>
              </a:ext>
            </a:extLst>
          </p:cNvPr>
          <p:cNvSpPr>
            <a:spLocks noGrp="1"/>
          </p:cNvSpPr>
          <p:nvPr>
            <p:ph type="ctrTitle"/>
          </p:nvPr>
        </p:nvSpPr>
        <p:spPr>
          <a:xfrm>
            <a:off x="278296" y="2196329"/>
            <a:ext cx="8458200" cy="1819276"/>
          </a:xfrm>
        </p:spPr>
        <p:txBody>
          <a:bodyPr>
            <a:normAutofit/>
          </a:bodyPr>
          <a:lstStyle/>
          <a:p>
            <a:r>
              <a:rPr lang="en-US" sz="4400" dirty="0"/>
              <a:t>SBA’s 2020 Small Business Exporter of the Year – Strategies for Global Success</a:t>
            </a:r>
          </a:p>
        </p:txBody>
      </p:sp>
      <p:sp>
        <p:nvSpPr>
          <p:cNvPr id="4" name="Text Placeholder 3">
            <a:extLst>
              <a:ext uri="{FF2B5EF4-FFF2-40B4-BE49-F238E27FC236}">
                <a16:creationId xmlns:a16="http://schemas.microsoft.com/office/drawing/2014/main" id="{A45B427B-51EF-4D53-906B-8A9C4B4F73B1}"/>
              </a:ext>
            </a:extLst>
          </p:cNvPr>
          <p:cNvSpPr>
            <a:spLocks noGrp="1"/>
          </p:cNvSpPr>
          <p:nvPr>
            <p:ph type="body" sz="quarter" idx="10"/>
          </p:nvPr>
        </p:nvSpPr>
        <p:spPr>
          <a:xfrm>
            <a:off x="1118090" y="4015605"/>
            <a:ext cx="6858000" cy="2221911"/>
          </a:xfrm>
        </p:spPr>
        <p:txBody>
          <a:bodyPr/>
          <a:lstStyle/>
          <a:p>
            <a:r>
              <a:rPr lang="en-US" sz="2800" dirty="0">
                <a:solidFill>
                  <a:schemeClr val="bg1"/>
                </a:solidFill>
                <a:latin typeface="Source Sans Pro" panose="020B0503030403020204" pitchFamily="34" charset="0"/>
                <a:ea typeface="Source Sans Pro" panose="020B0503030403020204" pitchFamily="34" charset="0"/>
              </a:rPr>
              <a:t>Office of International Trade</a:t>
            </a:r>
          </a:p>
          <a:p>
            <a:r>
              <a:rPr lang="en-US" dirty="0">
                <a:solidFill>
                  <a:schemeClr val="bg1"/>
                </a:solidFill>
                <a:latin typeface="Source Sans Pro" panose="020B0503030403020204" pitchFamily="34" charset="0"/>
                <a:ea typeface="Source Sans Pro" panose="020B0503030403020204" pitchFamily="34" charset="0"/>
              </a:rPr>
              <a:t>September 24, 2020</a:t>
            </a:r>
          </a:p>
          <a:p>
            <a:endParaRPr lang="en-US" dirty="0">
              <a:solidFill>
                <a:schemeClr val="bg1"/>
              </a:solidFill>
              <a:latin typeface="Source Sans Pro" panose="020B0503030403020204" pitchFamily="34" charset="0"/>
              <a:ea typeface="Source Sans Pro" panose="020B0503030403020204" pitchFamily="34" charset="0"/>
            </a:endParaRPr>
          </a:p>
          <a:p>
            <a:r>
              <a:rPr lang="en-US" dirty="0">
                <a:solidFill>
                  <a:schemeClr val="bg1"/>
                </a:solidFill>
                <a:latin typeface="Source Sans Pro" panose="020B0503030403020204" pitchFamily="34" charset="0"/>
                <a:ea typeface="Source Sans Pro" panose="020B0503030403020204" pitchFamily="34" charset="0"/>
              </a:rPr>
              <a:t>For Audio 1-888-391-6806</a:t>
            </a:r>
          </a:p>
          <a:p>
            <a:r>
              <a:rPr lang="en-US" dirty="0">
                <a:solidFill>
                  <a:schemeClr val="bg1"/>
                </a:solidFill>
                <a:latin typeface="Source Sans Pro" panose="020B0503030403020204" pitchFamily="34" charset="0"/>
                <a:ea typeface="Source Sans Pro" panose="020B0503030403020204" pitchFamily="34" charset="0"/>
              </a:rPr>
              <a:t>Passcode  2 9 9 9 3 5 1</a:t>
            </a:r>
          </a:p>
        </p:txBody>
      </p:sp>
    </p:spTree>
    <p:extLst>
      <p:ext uri="{BB962C8B-B14F-4D97-AF65-F5344CB8AC3E}">
        <p14:creationId xmlns:p14="http://schemas.microsoft.com/office/powerpoint/2010/main" val="164654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CC5147-C434-456C-A8DF-C45761961030}"/>
              </a:ext>
            </a:extLst>
          </p:cNvPr>
          <p:cNvPicPr>
            <a:picLocks noChangeAspect="1"/>
          </p:cNvPicPr>
          <p:nvPr/>
        </p:nvPicPr>
        <p:blipFill>
          <a:blip r:embed="rId3"/>
          <a:stretch>
            <a:fillRect/>
          </a:stretch>
        </p:blipFill>
        <p:spPr>
          <a:xfrm>
            <a:off x="624839" y="484988"/>
            <a:ext cx="7818121" cy="5888023"/>
          </a:xfrm>
          <a:prstGeom prst="rect">
            <a:avLst/>
          </a:prstGeom>
        </p:spPr>
      </p:pic>
    </p:spTree>
    <p:extLst>
      <p:ext uri="{BB962C8B-B14F-4D97-AF65-F5344CB8AC3E}">
        <p14:creationId xmlns:p14="http://schemas.microsoft.com/office/powerpoint/2010/main" val="223840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9BCE5B19-5847-498C-BB77-A3033CC2C4AC}"/>
              </a:ext>
            </a:extLst>
          </p:cNvPr>
          <p:cNvSpPr txBox="1">
            <a:spLocks/>
          </p:cNvSpPr>
          <p:nvPr/>
        </p:nvSpPr>
        <p:spPr>
          <a:xfrm>
            <a:off x="816429" y="415916"/>
            <a:ext cx="7886700" cy="535531"/>
          </a:xfrm>
          <a:prstGeom prst="rect">
            <a:avLst/>
          </a:prstGeom>
        </p:spPr>
        <p:txBody>
          <a:bodyPr vert="horz" lIns="91440" tIns="45720" rIns="91440" bIns="45720" rtlCol="0" anchor="t">
            <a:sp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marL="0" marR="0" lvl="0" indent="0" algn="ctr" defTabSz="685749"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75" normalizeH="0" baseline="0" noProof="0" dirty="0">
                <a:ln>
                  <a:noFill/>
                </a:ln>
                <a:solidFill>
                  <a:srgbClr val="003F80"/>
                </a:solidFill>
                <a:effectLst/>
                <a:uLnTx/>
                <a:uFillTx/>
                <a:latin typeface="Source Sans Pro" charset="0"/>
                <a:ea typeface="Source Sans Pro" charset="0"/>
                <a:cs typeface="Arial" panose="020B0604020202020204" pitchFamily="34" charset="0"/>
              </a:rPr>
              <a:t>Genesis Water Technologies, Inc. (GWT)</a:t>
            </a:r>
            <a:endParaRPr kumimoji="0" lang="en-US" sz="3200" b="1" i="0" u="none" strike="noStrike" kern="1200" cap="none" spc="-75" normalizeH="0" baseline="0" noProof="0" dirty="0">
              <a:ln>
                <a:noFill/>
              </a:ln>
              <a:solidFill>
                <a:srgbClr val="003F80"/>
              </a:solidFill>
              <a:effectLst/>
              <a:uLnTx/>
              <a:uFillTx/>
              <a:latin typeface="Source Sans Pro" charset="0"/>
              <a:ea typeface="Source Sans Pro" charset="0"/>
            </a:endParaRPr>
          </a:p>
        </p:txBody>
      </p:sp>
      <p:pic>
        <p:nvPicPr>
          <p:cNvPr id="4" name="Picture 3">
            <a:extLst>
              <a:ext uri="{FF2B5EF4-FFF2-40B4-BE49-F238E27FC236}">
                <a16:creationId xmlns:a16="http://schemas.microsoft.com/office/drawing/2014/main" id="{CB6F387D-EC7A-47FA-8B25-4B6EB4121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55395"/>
            <a:ext cx="3028950" cy="26857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4">
            <a:extLst>
              <a:ext uri="{FF2B5EF4-FFF2-40B4-BE49-F238E27FC236}">
                <a16:creationId xmlns:a16="http://schemas.microsoft.com/office/drawing/2014/main" id="{16405F68-9849-48A3-9C88-A9DC5A8FD013}"/>
              </a:ext>
            </a:extLst>
          </p:cNvPr>
          <p:cNvSpPr txBox="1">
            <a:spLocks noChangeArrowheads="1"/>
          </p:cNvSpPr>
          <p:nvPr/>
        </p:nvSpPr>
        <p:spPr bwMode="auto">
          <a:xfrm>
            <a:off x="285750" y="4044949"/>
            <a:ext cx="2686050" cy="771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Nick Nicholas</a:t>
            </a:r>
          </a:p>
          <a:p>
            <a:pPr marL="0" marR="0" lvl="0" indent="0" algn="l" defTabSz="914400" rtl="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mn-cs"/>
              </a:rPr>
              <a:t>Technical Director</a:t>
            </a:r>
          </a:p>
        </p:txBody>
      </p:sp>
      <p:sp>
        <p:nvSpPr>
          <p:cNvPr id="6" name="TextBox 5">
            <a:extLst>
              <a:ext uri="{FF2B5EF4-FFF2-40B4-BE49-F238E27FC236}">
                <a16:creationId xmlns:a16="http://schemas.microsoft.com/office/drawing/2014/main" id="{89737C8E-0627-4596-985B-999DDF1A5DB3}"/>
              </a:ext>
            </a:extLst>
          </p:cNvPr>
          <p:cNvSpPr txBox="1"/>
          <p:nvPr/>
        </p:nvSpPr>
        <p:spPr>
          <a:xfrm>
            <a:off x="6310994" y="3412827"/>
            <a:ext cx="2971798" cy="23185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Offices: </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 Mooresville, NC USA</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 Manila, Philippines</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 Santiago, Chile</a:t>
            </a: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 Kampala, Uganda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E29"/>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CE812F5-6E52-41E9-AA6D-152240175677}"/>
              </a:ext>
            </a:extLst>
          </p:cNvPr>
          <p:cNvSpPr txBox="1"/>
          <p:nvPr/>
        </p:nvSpPr>
        <p:spPr>
          <a:xfrm>
            <a:off x="3559629" y="1975117"/>
            <a:ext cx="51435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Incorporated in 2006, GWT is USA based water treatment engineering solutions firm</a:t>
            </a:r>
            <a:r>
              <a:rPr kumimoji="0" lang="en-US" altLang="en-US"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MT" pitchFamily="32" charset="0"/>
              </a:rPr>
              <a:t> with manufacturing capabilities. </a:t>
            </a:r>
            <a:endParaRPr kumimoji="0" lang="en-US" sz="2000" b="0" i="0" u="none" strike="noStrike" kern="1200" cap="none" spc="0" normalizeH="0" baseline="0" noProof="0" dirty="0">
              <a:ln>
                <a:noFill/>
              </a:ln>
              <a:solidFill>
                <a:srgbClr val="1B1E29"/>
              </a:solidFill>
              <a:effectLst/>
              <a:uLnTx/>
              <a:uFillTx/>
              <a:latin typeface="Source Sans Pro" panose="020B0503030403020204" pitchFamily="34" charset="0"/>
              <a:ea typeface="Source Sans Pro" panose="020B0503030403020204" pitchFamily="34" charset="0"/>
              <a:cs typeface="+mn-cs"/>
            </a:endParaRPr>
          </a:p>
        </p:txBody>
      </p:sp>
      <p:sp>
        <p:nvSpPr>
          <p:cNvPr id="8" name="TextBox 7">
            <a:extLst>
              <a:ext uri="{FF2B5EF4-FFF2-40B4-BE49-F238E27FC236}">
                <a16:creationId xmlns:a16="http://schemas.microsoft.com/office/drawing/2014/main" id="{61AB384F-4415-4924-8303-A8CAC1B2763F}"/>
              </a:ext>
            </a:extLst>
          </p:cNvPr>
          <p:cNvSpPr txBox="1"/>
          <p:nvPr/>
        </p:nvSpPr>
        <p:spPr>
          <a:xfrm>
            <a:off x="3526972" y="1467454"/>
            <a:ext cx="4408714" cy="1118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rPr>
              <a:t>Headquarters: Maitland, FL USA</a:t>
            </a:r>
          </a:p>
          <a:p>
            <a:pPr marL="0" marR="0" lvl="0" indent="0" algn="l" defTabSz="914400" rtl="0" eaLnBrk="1" fontAlgn="auto" latinLnBrk="0" hangingPunct="1">
              <a:lnSpc>
                <a:spcPct val="100000"/>
              </a:lnSpc>
              <a:spcBef>
                <a:spcPts val="80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B1E29"/>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D802064-77C9-47AD-A863-23E72ACA2ADD}"/>
              </a:ext>
            </a:extLst>
          </p:cNvPr>
          <p:cNvSpPr txBox="1"/>
          <p:nvPr/>
        </p:nvSpPr>
        <p:spPr>
          <a:xfrm>
            <a:off x="742950" y="4978845"/>
            <a:ext cx="5412921" cy="1708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At least 40% of sales achieved through export related business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Started exporting in 2009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Have exported to over 43 countries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Utilized STEP and SBDC assistance</a:t>
            </a:r>
            <a:endPar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12509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7CDA1FFB-87F1-41BA-98A5-03FC6693A547}"/>
              </a:ext>
            </a:extLst>
          </p:cNvPr>
          <p:cNvSpPr>
            <a:spLocks noGrp="1"/>
          </p:cNvSpPr>
          <p:nvPr>
            <p:ph type="title"/>
          </p:nvPr>
        </p:nvSpPr>
        <p:spPr>
          <a:xfrm>
            <a:off x="628650" y="368608"/>
            <a:ext cx="7886700" cy="535531"/>
          </a:xfrm>
        </p:spPr>
        <p:txBody>
          <a:bodyPr>
            <a:spAutoFit/>
          </a:bodyPr>
          <a:lstStyle/>
          <a:p>
            <a:r>
              <a:rPr lang="en-US" sz="3200" dirty="0"/>
              <a:t>Key Success Factors</a:t>
            </a:r>
          </a:p>
        </p:txBody>
      </p:sp>
      <p:sp>
        <p:nvSpPr>
          <p:cNvPr id="4" name="TextBox 3">
            <a:extLst>
              <a:ext uri="{FF2B5EF4-FFF2-40B4-BE49-F238E27FC236}">
                <a16:creationId xmlns:a16="http://schemas.microsoft.com/office/drawing/2014/main" id="{AF3CD778-38DB-4327-8E3A-1B302D004F52}"/>
              </a:ext>
            </a:extLst>
          </p:cNvPr>
          <p:cNvSpPr txBox="1"/>
          <p:nvPr/>
        </p:nvSpPr>
        <p:spPr>
          <a:xfrm>
            <a:off x="473529" y="1298058"/>
            <a:ext cx="8196942" cy="3970318"/>
          </a:xfrm>
          <a:prstGeom prst="rect">
            <a:avLst/>
          </a:prstGeom>
          <a:noFill/>
        </p:spPr>
        <p:txBody>
          <a:bodyPr wrap="square">
            <a:spAutoFit/>
          </a:bodyPr>
          <a:lstStyle/>
          <a:p>
            <a:pPr marL="457200"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a:latin typeface="Source Sans Pro" panose="020B0503030403020204" pitchFamily="34" charset="0"/>
                <a:ea typeface="Source Sans Pro" panose="020B0503030403020204" pitchFamily="34" charset="0"/>
              </a:rPr>
              <a:t>Focus on partners that you are working with</a:t>
            </a:r>
          </a:p>
          <a:p>
            <a:pPr marL="457200"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dirty="0">
              <a:latin typeface="Source Sans Pro" panose="020B0503030403020204" pitchFamily="34" charset="0"/>
              <a:ea typeface="Source Sans Pro" panose="020B0503030403020204" pitchFamily="34" charset="0"/>
            </a:endParaRPr>
          </a:p>
          <a:p>
            <a:pPr marL="457200"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a:latin typeface="Source Sans Pro" panose="020B0503030403020204" pitchFamily="34" charset="0"/>
                <a:ea typeface="Source Sans Pro" panose="020B0503030403020204" pitchFamily="34" charset="0"/>
              </a:rPr>
              <a:t>Understand/appreciate key market factors (e.g. Global water crisis)</a:t>
            </a:r>
          </a:p>
          <a:p>
            <a:pPr marL="457200"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dirty="0">
              <a:latin typeface="Source Sans Pro" panose="020B0503030403020204" pitchFamily="34" charset="0"/>
              <a:ea typeface="Source Sans Pro" panose="020B0503030403020204" pitchFamily="34" charset="0"/>
            </a:endParaRPr>
          </a:p>
          <a:p>
            <a:pPr marL="117475"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a:latin typeface="Source Sans Pro" panose="020B0503030403020204" pitchFamily="34" charset="0"/>
                <a:ea typeface="Source Sans Pro" panose="020B0503030403020204" pitchFamily="34" charset="0"/>
              </a:rPr>
              <a:t>Tap into available resources</a:t>
            </a:r>
          </a:p>
          <a:p>
            <a:pPr marL="117475"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dirty="0">
              <a:latin typeface="Source Sans Pro" panose="020B0503030403020204" pitchFamily="34" charset="0"/>
              <a:ea typeface="Source Sans Pro" panose="020B0503030403020204" pitchFamily="34" charset="0"/>
            </a:endParaRPr>
          </a:p>
          <a:p>
            <a:pPr marL="117475" indent="-457200">
              <a:buClrTx/>
              <a:buFont typeface="+mj-lt"/>
              <a:buAutoNum type="arabicParen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a:latin typeface="Source Sans Pro" panose="020B0503030403020204" pitchFamily="34" charset="0"/>
                <a:ea typeface="Source Sans Pro" panose="020B0503030403020204" pitchFamily="34" charset="0"/>
              </a:rPr>
              <a:t>Respond to the times</a:t>
            </a:r>
          </a:p>
          <a:p>
            <a:pPr indent="-339725">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dirty="0">
                <a:latin typeface="Source Sans Pro" panose="020B0503030403020204" pitchFamily="34" charset="0"/>
                <a:ea typeface="Source Sans Pro" panose="020B0503030403020204" pitchFamily="34" charset="0"/>
              </a:rPr>
              <a:t> </a:t>
            </a:r>
            <a:endParaRPr lang="en-US" sz="2800" dirty="0">
              <a:latin typeface="Source Sans Pro" panose="020B0503030403020204" pitchFamily="34" charset="0"/>
              <a:ea typeface="Source Sans Pro" panose="020B0503030403020204" pitchFamily="34" charset="0"/>
            </a:endParaRPr>
          </a:p>
        </p:txBody>
      </p:sp>
      <p:sp>
        <p:nvSpPr>
          <p:cNvPr id="6" name="TextBox 5">
            <a:extLst>
              <a:ext uri="{FF2B5EF4-FFF2-40B4-BE49-F238E27FC236}">
                <a16:creationId xmlns:a16="http://schemas.microsoft.com/office/drawing/2014/main" id="{219F3237-0C06-4556-8C57-437ADB43C073}"/>
              </a:ext>
            </a:extLst>
          </p:cNvPr>
          <p:cNvSpPr txBox="1"/>
          <p:nvPr/>
        </p:nvSpPr>
        <p:spPr>
          <a:xfrm>
            <a:off x="1975757" y="5517300"/>
            <a:ext cx="5208813" cy="861774"/>
          </a:xfrm>
          <a:prstGeom prst="rect">
            <a:avLst/>
          </a:prstGeom>
          <a:noFill/>
        </p:spPr>
        <p:txBody>
          <a:bodyPr wrap="square">
            <a:spAutoFit/>
          </a:bodyPr>
          <a:lstStyle/>
          <a:p>
            <a:pPr marL="0" marR="0" lvl="0" indent="0" algn="ctr" defTabSz="457200" rtl="0" eaLnBrk="0" fontAlgn="base" latinLnBrk="0" hangingPunct="0">
              <a:lnSpc>
                <a:spcPct val="100000"/>
              </a:lnSpc>
              <a:spcBef>
                <a:spcPct val="0"/>
              </a:spcBef>
              <a:spcAft>
                <a:spcPct val="0"/>
              </a:spcAft>
              <a:buClrTx/>
              <a:buSzPct val="100000"/>
              <a:buFontTx/>
              <a:buNone/>
              <a:tabLst/>
              <a:defRPr/>
            </a:pPr>
            <a:r>
              <a:rPr kumimoji="0" lang="en-US" altLang="en-US" sz="25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Helvetica Neue Light" charset="0"/>
              </a:rPr>
              <a:t>To learn more about </a:t>
            </a:r>
            <a:r>
              <a:rPr lang="en-US" altLang="en-US" sz="2500" b="1" dirty="0">
                <a:solidFill>
                  <a:srgbClr val="000000"/>
                </a:solidFill>
                <a:latin typeface="Arial" panose="020B0604020202020204" pitchFamily="34" charset="0"/>
                <a:ea typeface="MS Gothic" panose="020B0609070205080204" pitchFamily="49" charset="-128"/>
                <a:cs typeface="Helvetica Neue Light" charset="0"/>
              </a:rPr>
              <a:t>GWT </a:t>
            </a:r>
            <a:r>
              <a:rPr kumimoji="0" lang="en-US" altLang="en-US" sz="25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Helvetica Neue Light" charset="0"/>
              </a:rPr>
              <a:t>visit: </a:t>
            </a:r>
          </a:p>
          <a:p>
            <a:pPr marL="0" marR="0" lvl="0" indent="0" algn="ctr" defTabSz="457200" rtl="0" eaLnBrk="0" fontAlgn="base" latinLnBrk="0" hangingPunct="0">
              <a:lnSpc>
                <a:spcPct val="100000"/>
              </a:lnSpc>
              <a:spcBef>
                <a:spcPct val="0"/>
              </a:spcBef>
              <a:spcAft>
                <a:spcPct val="0"/>
              </a:spcAft>
              <a:buClrTx/>
              <a:buSzPct val="100000"/>
              <a:buFontTx/>
              <a:buNone/>
              <a:tabLst/>
              <a:defRPr/>
            </a:pPr>
            <a:r>
              <a:rPr kumimoji="0" lang="en-US" altLang="en-US" sz="2500" b="1" i="0" u="none" strike="noStrike" kern="1200" cap="none" spc="0" normalizeH="0" baseline="0" noProof="0" dirty="0">
                <a:ln>
                  <a:noFill/>
                </a:ln>
                <a:solidFill>
                  <a:srgbClr val="000000"/>
                </a:solidFill>
                <a:effectLst/>
                <a:uLnTx/>
                <a:uFillTx/>
                <a:latin typeface="Arial" panose="020B0604020202020204" pitchFamily="34" charset="0"/>
                <a:ea typeface="MS Gothic" panose="020B0609070205080204" pitchFamily="49" charset="-128"/>
                <a:cs typeface="Helvetica Neue Light" charset="0"/>
              </a:rPr>
              <a:t>genesiswatertech.com</a:t>
            </a:r>
          </a:p>
        </p:txBody>
      </p:sp>
      <p:pic>
        <p:nvPicPr>
          <p:cNvPr id="3" name="Picture 2" descr="A person standing in a room&#10;&#10;Description automatically generated">
            <a:extLst>
              <a:ext uri="{FF2B5EF4-FFF2-40B4-BE49-F238E27FC236}">
                <a16:creationId xmlns:a16="http://schemas.microsoft.com/office/drawing/2014/main" id="{CA31F9B2-D17C-4141-88BA-C850C7A1418C}"/>
              </a:ext>
            </a:extLst>
          </p:cNvPr>
          <p:cNvPicPr>
            <a:picLocks noChangeAspect="1"/>
          </p:cNvPicPr>
          <p:nvPr/>
        </p:nvPicPr>
        <p:blipFill>
          <a:blip r:embed="rId3"/>
          <a:stretch>
            <a:fillRect/>
          </a:stretch>
        </p:blipFill>
        <p:spPr>
          <a:xfrm>
            <a:off x="5533072" y="3060382"/>
            <a:ext cx="3318024" cy="2207994"/>
          </a:xfrm>
          <a:prstGeom prst="rect">
            <a:avLst/>
          </a:prstGeom>
        </p:spPr>
      </p:pic>
    </p:spTree>
    <p:extLst>
      <p:ext uri="{BB962C8B-B14F-4D97-AF65-F5344CB8AC3E}">
        <p14:creationId xmlns:p14="http://schemas.microsoft.com/office/powerpoint/2010/main" val="280326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The SBA Can Keep You Competitive</a:t>
            </a:r>
          </a:p>
        </p:txBody>
      </p:sp>
      <p:sp>
        <p:nvSpPr>
          <p:cNvPr id="4" name="Slide Number Placeholder 3"/>
          <p:cNvSpPr>
            <a:spLocks noGrp="1"/>
          </p:cNvSpPr>
          <p:nvPr>
            <p:ph type="sldNum" sz="quarter" idx="12"/>
          </p:nvPr>
        </p:nvSpPr>
        <p:spPr/>
        <p:txBody>
          <a:bodyPr/>
          <a:lstStyle/>
          <a:p>
            <a:fld id="{B1AB44B9-F1EC-4F4B-88D4-413245C9CD3E}" type="slidenum">
              <a:rPr lang="en-US" smtClean="0"/>
              <a:t>13</a:t>
            </a:fld>
            <a:endParaRPr lang="en-US"/>
          </a:p>
        </p:txBody>
      </p:sp>
      <p:grpSp>
        <p:nvGrpSpPr>
          <p:cNvPr id="3" name="Group 2"/>
          <p:cNvGrpSpPr/>
          <p:nvPr/>
        </p:nvGrpSpPr>
        <p:grpSpPr>
          <a:xfrm>
            <a:off x="370462" y="1826320"/>
            <a:ext cx="8601996" cy="5096578"/>
            <a:chOff x="465973" y="2018824"/>
            <a:chExt cx="8677383" cy="5096578"/>
          </a:xfrm>
        </p:grpSpPr>
        <p:grpSp>
          <p:nvGrpSpPr>
            <p:cNvPr id="24" name="Group 23"/>
            <p:cNvGrpSpPr/>
            <p:nvPr/>
          </p:nvGrpSpPr>
          <p:grpSpPr>
            <a:xfrm>
              <a:off x="551267" y="2018824"/>
              <a:ext cx="7729968" cy="1694046"/>
              <a:chOff x="974189" y="3408366"/>
              <a:chExt cx="6899147" cy="1511969"/>
            </a:xfrm>
          </p:grpSpPr>
          <p:pic>
            <p:nvPicPr>
              <p:cNvPr id="19" name="Picture 18"/>
              <p:cNvPicPr>
                <a:picLocks noChangeAspect="1"/>
              </p:cNvPicPr>
              <p:nvPr/>
            </p:nvPicPr>
            <p:blipFill>
              <a:blip r:embed="rId3"/>
              <a:stretch>
                <a:fillRect/>
              </a:stretch>
            </p:blipFill>
            <p:spPr>
              <a:xfrm>
                <a:off x="974189" y="3408367"/>
                <a:ext cx="1696118" cy="1511968"/>
              </a:xfrm>
              <a:prstGeom prst="rect">
                <a:avLst/>
              </a:prstGeom>
            </p:spPr>
          </p:pic>
          <p:pic>
            <p:nvPicPr>
              <p:cNvPr id="20" name="Picture 19"/>
              <p:cNvPicPr>
                <a:picLocks noChangeAspect="1"/>
              </p:cNvPicPr>
              <p:nvPr/>
            </p:nvPicPr>
            <p:blipFill>
              <a:blip r:embed="rId4"/>
              <a:stretch>
                <a:fillRect/>
              </a:stretch>
            </p:blipFill>
            <p:spPr>
              <a:xfrm>
                <a:off x="3657793" y="3408366"/>
                <a:ext cx="1696118" cy="1511968"/>
              </a:xfrm>
              <a:prstGeom prst="rect">
                <a:avLst/>
              </a:prstGeom>
            </p:spPr>
          </p:pic>
          <p:pic>
            <p:nvPicPr>
              <p:cNvPr id="21" name="Picture 20"/>
              <p:cNvPicPr>
                <a:picLocks noChangeAspect="1"/>
              </p:cNvPicPr>
              <p:nvPr/>
            </p:nvPicPr>
            <p:blipFill>
              <a:blip r:embed="rId5"/>
              <a:stretch>
                <a:fillRect/>
              </a:stretch>
            </p:blipFill>
            <p:spPr>
              <a:xfrm>
                <a:off x="6177218" y="3408366"/>
                <a:ext cx="1696118" cy="1511968"/>
              </a:xfrm>
              <a:prstGeom prst="rect">
                <a:avLst/>
              </a:prstGeom>
            </p:spPr>
          </p:pic>
        </p:grpSp>
        <p:sp>
          <p:nvSpPr>
            <p:cNvPr id="25" name="Content Placeholder 6"/>
            <p:cNvSpPr txBox="1">
              <a:spLocks/>
            </p:cNvSpPr>
            <p:nvPr/>
          </p:nvSpPr>
          <p:spPr>
            <a:xfrm>
              <a:off x="465973" y="3992152"/>
              <a:ext cx="2778727" cy="3123250"/>
            </a:xfrm>
            <a:prstGeom prst="rect">
              <a:avLst/>
            </a:prstGeom>
            <a:noFill/>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100000"/>
                </a:lnSpc>
                <a:spcBef>
                  <a:spcPts val="0"/>
                </a:spcBef>
                <a:buFontTx/>
                <a:buNone/>
                <a:defRPr/>
              </a:pPr>
              <a:r>
                <a:rPr lang="en-US" b="1" dirty="0"/>
                <a:t>Business Intelligence for Changing Times</a:t>
              </a:r>
              <a:endParaRPr lang="en-US" sz="1800" dirty="0"/>
            </a:p>
          </p:txBody>
        </p:sp>
        <p:sp>
          <p:nvSpPr>
            <p:cNvPr id="26" name="Content Placeholder 6"/>
            <p:cNvSpPr txBox="1">
              <a:spLocks/>
            </p:cNvSpPr>
            <p:nvPr/>
          </p:nvSpPr>
          <p:spPr>
            <a:xfrm>
              <a:off x="3244700" y="3973005"/>
              <a:ext cx="2831205" cy="1038127"/>
            </a:xfrm>
            <a:prstGeom prst="rect">
              <a:avLst/>
            </a:prstGeom>
            <a:noFill/>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100000"/>
                </a:lnSpc>
                <a:spcBef>
                  <a:spcPts val="0"/>
                </a:spcBef>
                <a:buFontTx/>
                <a:buNone/>
                <a:defRPr/>
              </a:pPr>
              <a:r>
                <a:rPr lang="en-US" b="1" dirty="0"/>
                <a:t>Grants to Reach International Buyers</a:t>
              </a:r>
              <a:endParaRPr lang="en-US" sz="1800" dirty="0"/>
            </a:p>
          </p:txBody>
        </p:sp>
        <p:sp>
          <p:nvSpPr>
            <p:cNvPr id="27" name="Content Placeholder 6"/>
            <p:cNvSpPr txBox="1">
              <a:spLocks/>
            </p:cNvSpPr>
            <p:nvPr/>
          </p:nvSpPr>
          <p:spPr>
            <a:xfrm>
              <a:off x="6263734" y="3928986"/>
              <a:ext cx="2879622" cy="1038126"/>
            </a:xfrm>
            <a:prstGeom prst="rect">
              <a:avLst/>
            </a:prstGeom>
            <a:noFill/>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defTabSz="914400">
                <a:lnSpc>
                  <a:spcPct val="100000"/>
                </a:lnSpc>
                <a:spcBef>
                  <a:spcPts val="0"/>
                </a:spcBef>
                <a:buFontTx/>
                <a:buNone/>
                <a:defRPr/>
              </a:pPr>
              <a:r>
                <a:rPr lang="en-US" b="1" dirty="0"/>
                <a:t>Financing for Your International &amp; Supply Chain Sales </a:t>
              </a:r>
              <a:endParaRPr lang="en-US" sz="1800" dirty="0"/>
            </a:p>
          </p:txBody>
        </p:sp>
      </p:grpSp>
      <p:sp>
        <p:nvSpPr>
          <p:cNvPr id="12" name="Rectangle 11">
            <a:extLst>
              <a:ext uri="{FF2B5EF4-FFF2-40B4-BE49-F238E27FC236}">
                <a16:creationId xmlns:a16="http://schemas.microsoft.com/office/drawing/2014/main" id="{FB3C1EDB-68AC-43EA-9109-F36039815CF1}"/>
              </a:ext>
            </a:extLst>
          </p:cNvPr>
          <p:cNvSpPr/>
          <p:nvPr/>
        </p:nvSpPr>
        <p:spPr>
          <a:xfrm>
            <a:off x="370462" y="4815218"/>
            <a:ext cx="2323943" cy="646331"/>
          </a:xfrm>
          <a:prstGeom prst="rect">
            <a:avLst/>
          </a:prstGeom>
        </p:spPr>
        <p:txBody>
          <a:bodyPr wrap="square">
            <a:spAutoFit/>
          </a:bodyPr>
          <a:lstStyle/>
          <a:p>
            <a:r>
              <a:rPr lang="en-US" dirty="0">
                <a:latin typeface="Source Sans Pro" panose="020B0503030403020204" pitchFamily="34" charset="0"/>
                <a:ea typeface="Source Sans Pro" panose="020B0503030403020204" pitchFamily="34" charset="0"/>
              </a:rPr>
              <a:t>Find a Local Advisor at </a:t>
            </a:r>
            <a:r>
              <a:rPr lang="en-US" b="1" dirty="0">
                <a:solidFill>
                  <a:srgbClr val="000000"/>
                </a:solidFill>
                <a:latin typeface="Source Sans Pro" panose="020B0503030403020204" pitchFamily="34" charset="0"/>
                <a:ea typeface="Source Sans Pro" panose="020B0503030403020204" pitchFamily="34" charset="0"/>
                <a:hlinkClick r:id="rId6"/>
              </a:rPr>
              <a:t>sba.gov/local</a:t>
            </a:r>
            <a:r>
              <a:rPr lang="en-US" b="1" dirty="0">
                <a:solidFill>
                  <a:srgbClr val="000000"/>
                </a:solidFill>
                <a:latin typeface="Source Sans Pro" panose="020B0503030403020204" pitchFamily="34" charset="0"/>
                <a:ea typeface="Source Sans Pro" panose="020B0503030403020204" pitchFamily="34" charset="0"/>
              </a:rPr>
              <a:t> </a:t>
            </a:r>
            <a:endParaRPr lang="en-US" b="1" dirty="0">
              <a:solidFill>
                <a:srgbClr val="007EB4"/>
              </a:solidFill>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CA6173BF-CD0E-4110-A8BC-A04BF9F4DAA5}"/>
              </a:ext>
            </a:extLst>
          </p:cNvPr>
          <p:cNvSpPr txBox="1"/>
          <p:nvPr/>
        </p:nvSpPr>
        <p:spPr>
          <a:xfrm>
            <a:off x="2996713" y="4802520"/>
            <a:ext cx="2854605" cy="923330"/>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See if your state/territory offers grants at </a:t>
            </a:r>
            <a:r>
              <a:rPr lang="en-US" b="1" dirty="0">
                <a:solidFill>
                  <a:srgbClr val="000000"/>
                </a:solidFill>
                <a:latin typeface="Source Sans Pro" panose="020B0503030403020204" pitchFamily="34" charset="0"/>
                <a:ea typeface="Source Sans Pro" panose="020B0503030403020204" pitchFamily="34" charset="0"/>
                <a:hlinkClick r:id="rId7"/>
              </a:rPr>
              <a:t>sba.gov/international</a:t>
            </a:r>
            <a:endParaRPr lang="en-US" b="1" dirty="0">
              <a:solidFill>
                <a:srgbClr val="000000"/>
              </a:solidFill>
              <a:latin typeface="Source Sans Pro" panose="020B0503030403020204" pitchFamily="34" charset="0"/>
              <a:ea typeface="Source Sans Pro" panose="020B0503030403020204" pitchFamily="34" charset="0"/>
            </a:endParaRPr>
          </a:p>
        </p:txBody>
      </p:sp>
      <p:sp>
        <p:nvSpPr>
          <p:cNvPr id="15" name="TextBox 14">
            <a:extLst>
              <a:ext uri="{FF2B5EF4-FFF2-40B4-BE49-F238E27FC236}">
                <a16:creationId xmlns:a16="http://schemas.microsoft.com/office/drawing/2014/main" id="{2D19B562-7BB1-4F34-A46B-160FDDC08840}"/>
              </a:ext>
            </a:extLst>
          </p:cNvPr>
          <p:cNvSpPr txBox="1"/>
          <p:nvPr/>
        </p:nvSpPr>
        <p:spPr>
          <a:xfrm>
            <a:off x="6153627" y="4802519"/>
            <a:ext cx="2854605" cy="923330"/>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Contact your local export finance manager at </a:t>
            </a:r>
            <a:r>
              <a:rPr lang="en-US" b="1" dirty="0">
                <a:solidFill>
                  <a:srgbClr val="000000"/>
                </a:solidFill>
                <a:latin typeface="Source Sans Pro" panose="020B0503030403020204" pitchFamily="34" charset="0"/>
                <a:ea typeface="Source Sans Pro" panose="020B0503030403020204" pitchFamily="34" charset="0"/>
                <a:hlinkClick r:id="rId7"/>
              </a:rPr>
              <a:t>sba.gov/international</a:t>
            </a:r>
            <a:endParaRPr lang="en-US" b="1" dirty="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962137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7A1715-CCEA-4A2D-AD57-3912E75FE610}"/>
              </a:ext>
            </a:extLst>
          </p:cNvPr>
          <p:cNvSpPr>
            <a:spLocks noGrp="1"/>
          </p:cNvSpPr>
          <p:nvPr>
            <p:ph type="title"/>
          </p:nvPr>
        </p:nvSpPr>
        <p:spPr/>
        <p:txBody>
          <a:bodyPr>
            <a:normAutofit/>
          </a:bodyPr>
          <a:lstStyle/>
          <a:p>
            <a:pPr algn="ctr"/>
            <a:r>
              <a:rPr lang="en-US" sz="3200" dirty="0">
                <a:latin typeface="Source Sans Pro" panose="020B0503030403020204" pitchFamily="34" charset="0"/>
              </a:rPr>
              <a:t>Business Intelligence for Changing Times</a:t>
            </a:r>
            <a:br>
              <a:rPr lang="en-US" sz="3200" dirty="0">
                <a:latin typeface="Source Sans Pro" panose="020B0503030403020204" pitchFamily="34" charset="0"/>
              </a:rPr>
            </a:br>
            <a:endParaRPr lang="en-US" sz="3200" i="1" dirty="0">
              <a:solidFill>
                <a:srgbClr val="CC0000"/>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14</a:t>
            </a:fld>
            <a:endParaRPr lang="en-US"/>
          </a:p>
        </p:txBody>
      </p:sp>
      <p:sp>
        <p:nvSpPr>
          <p:cNvPr id="12" name="Content Placeholder 11">
            <a:extLst>
              <a:ext uri="{FF2B5EF4-FFF2-40B4-BE49-F238E27FC236}">
                <a16:creationId xmlns:a16="http://schemas.microsoft.com/office/drawing/2014/main" id="{BF2B06D7-3BCA-470F-8AC2-CE1673F98BFD}"/>
              </a:ext>
            </a:extLst>
          </p:cNvPr>
          <p:cNvSpPr>
            <a:spLocks noGrp="1"/>
          </p:cNvSpPr>
          <p:nvPr>
            <p:ph idx="4294967295"/>
          </p:nvPr>
        </p:nvSpPr>
        <p:spPr>
          <a:xfrm>
            <a:off x="776038" y="1450388"/>
            <a:ext cx="7886700" cy="4680256"/>
          </a:xfrm>
          <a:prstGeom prst="rect">
            <a:avLst/>
          </a:prstGeom>
        </p:spPr>
        <p:txBody>
          <a:bodyPr wrap="square">
            <a:spAutoFit/>
          </a:bodyPr>
          <a:lstStyle/>
          <a:p>
            <a:pPr marL="0" indent="0">
              <a:buNone/>
            </a:pPr>
            <a:r>
              <a:rPr lang="en-US" b="1" dirty="0"/>
              <a:t>SBA’s Fast Track Service</a:t>
            </a:r>
            <a:endParaRPr lang="en-US" dirty="0"/>
          </a:p>
          <a:p>
            <a:pPr marL="0" indent="0">
              <a:buNone/>
            </a:pPr>
            <a:endParaRPr lang="en-US" sz="1000" dirty="0"/>
          </a:p>
          <a:p>
            <a:r>
              <a:rPr lang="en-US" dirty="0"/>
              <a:t>Meet privately with SBA senior trade and technical staff to discuss unique needs</a:t>
            </a:r>
          </a:p>
          <a:p>
            <a:r>
              <a:rPr lang="en-US" dirty="0"/>
              <a:t>Quickly access to accurate information, guidance on eligibility requirements</a:t>
            </a:r>
          </a:p>
          <a:p>
            <a:r>
              <a:rPr lang="en-US" dirty="0"/>
              <a:t>Receive introductions and professional referrals to Federal, State or local resource partners</a:t>
            </a:r>
          </a:p>
          <a:p>
            <a:pPr marL="0" indent="0">
              <a:buNone/>
            </a:pPr>
            <a:r>
              <a:rPr lang="en-US" dirty="0"/>
              <a:t> </a:t>
            </a:r>
          </a:p>
          <a:p>
            <a:pPr marL="0" indent="0">
              <a:buNone/>
            </a:pPr>
            <a:r>
              <a:rPr lang="en-US" b="1" dirty="0"/>
              <a:t>How to Schedule Fast Track Service and SBA’s International Trade Hotline?</a:t>
            </a:r>
          </a:p>
          <a:p>
            <a:pPr marL="0" indent="0">
              <a:buNone/>
            </a:pPr>
            <a:r>
              <a:rPr lang="en-US" sz="1000" dirty="0"/>
              <a:t> </a:t>
            </a:r>
          </a:p>
          <a:p>
            <a:r>
              <a:rPr lang="en-US" dirty="0"/>
              <a:t>Call SBA toll free at (855) 722-4877 or send an email to </a:t>
            </a:r>
            <a:r>
              <a:rPr lang="en-US" u="sng" dirty="0">
                <a:hlinkClick r:id="rId3"/>
              </a:rPr>
              <a:t>international@sba.gov</a:t>
            </a:r>
            <a:endParaRPr lang="en-US" dirty="0"/>
          </a:p>
        </p:txBody>
      </p:sp>
      <p:sp>
        <p:nvSpPr>
          <p:cNvPr id="2" name="AutoShape 2" descr="Miles Hansen">
            <a:extLst>
              <a:ext uri="{FF2B5EF4-FFF2-40B4-BE49-F238E27FC236}">
                <a16:creationId xmlns:a16="http://schemas.microsoft.com/office/drawing/2014/main" id="{0ACC94B7-1872-4866-9066-876AA3BB136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4495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E476C7-6B1E-45D2-9D0B-5B40D71A2093}"/>
              </a:ext>
            </a:extLst>
          </p:cNvPr>
          <p:cNvSpPr>
            <a:spLocks noGrp="1"/>
          </p:cNvSpPr>
          <p:nvPr>
            <p:ph type="title"/>
          </p:nvPr>
        </p:nvSpPr>
        <p:spPr/>
        <p:txBody>
          <a:bodyPr>
            <a:normAutofit/>
          </a:bodyPr>
          <a:lstStyle/>
          <a:p>
            <a:r>
              <a:rPr lang="en-US" sz="3200" dirty="0">
                <a:latin typeface="Source Sans Pro" panose="020B0503030403020204" pitchFamily="34" charset="0"/>
                <a:ea typeface="Source Sans Pro" panose="020B0503030403020204" pitchFamily="34" charset="0"/>
              </a:rPr>
              <a:t>Grants to Reach International Buyers</a:t>
            </a:r>
          </a:p>
        </p:txBody>
      </p:sp>
      <p:sp>
        <p:nvSpPr>
          <p:cNvPr id="8" name="Content Placeholder 7">
            <a:extLst>
              <a:ext uri="{FF2B5EF4-FFF2-40B4-BE49-F238E27FC236}">
                <a16:creationId xmlns:a16="http://schemas.microsoft.com/office/drawing/2014/main" id="{054A19E8-6684-43F0-9F4A-DFB0DA331EC6}"/>
              </a:ext>
            </a:extLst>
          </p:cNvPr>
          <p:cNvSpPr>
            <a:spLocks noGrp="1"/>
          </p:cNvSpPr>
          <p:nvPr>
            <p:ph idx="4294967295"/>
          </p:nvPr>
        </p:nvSpPr>
        <p:spPr>
          <a:xfrm>
            <a:off x="2647950" y="1097574"/>
            <a:ext cx="5940902" cy="5628690"/>
          </a:xfrm>
        </p:spPr>
        <p:txBody>
          <a:bodyPr>
            <a:normAutofit fontScale="70000" lnSpcReduction="20000"/>
          </a:bodyPr>
          <a:lstStyle/>
          <a:p>
            <a:pPr marL="0" indent="0">
              <a:lnSpc>
                <a:spcPct val="120000"/>
              </a:lnSpc>
              <a:spcBef>
                <a:spcPts val="0"/>
              </a:spcBef>
              <a:spcAft>
                <a:spcPts val="600"/>
              </a:spcAft>
              <a:buNone/>
            </a:pPr>
            <a:r>
              <a:rPr lang="en-US" sz="3300" dirty="0">
                <a:latin typeface="Source Sans Pro" panose="020B0503030403020204" pitchFamily="34" charset="0"/>
                <a:ea typeface="Source Sans Pro" panose="020B0503030403020204" pitchFamily="34" charset="0"/>
              </a:rPr>
              <a:t>The </a:t>
            </a:r>
            <a:r>
              <a:rPr lang="en-US" sz="3300" b="1" dirty="0">
                <a:latin typeface="Source Sans Pro" panose="020B0503030403020204" pitchFamily="34" charset="0"/>
                <a:ea typeface="Source Sans Pro" panose="020B0503030403020204" pitchFamily="34" charset="0"/>
              </a:rPr>
              <a:t>State Trade Expansion Program </a:t>
            </a:r>
            <a:r>
              <a:rPr lang="en-US" sz="3300" dirty="0">
                <a:latin typeface="Source Sans Pro" panose="020B0503030403020204" pitchFamily="34" charset="0"/>
                <a:ea typeface="Source Sans Pro" panose="020B0503030403020204" pitchFamily="34" charset="0"/>
              </a:rPr>
              <a:t>or STEP provides grants to U.S. states/territories to help small businesses to go international.</a:t>
            </a:r>
          </a:p>
          <a:p>
            <a:pPr marL="0" indent="0">
              <a:lnSpc>
                <a:spcPct val="120000"/>
              </a:lnSpc>
              <a:spcBef>
                <a:spcPts val="0"/>
              </a:spcBef>
              <a:buNone/>
            </a:pPr>
            <a:endParaRPr lang="en-US" sz="2300" dirty="0">
              <a:latin typeface="Source Sans Pro" panose="020B0503030403020204" pitchFamily="34" charset="0"/>
              <a:ea typeface="Source Sans Pro" panose="020B0503030403020204" pitchFamily="34" charset="0"/>
            </a:endParaRPr>
          </a:p>
          <a:p>
            <a:pPr marL="285750" indent="-285750">
              <a:lnSpc>
                <a:spcPct val="110000"/>
              </a:lnSpc>
              <a:buFont typeface="Arial" panose="020B0604020202020204" pitchFamily="34" charset="0"/>
              <a:buChar char="•"/>
            </a:pPr>
            <a:r>
              <a:rPr lang="en-US" sz="2900" dirty="0">
                <a:latin typeface="Source Sans Pro" panose="020B0503030403020204" pitchFamily="34" charset="0"/>
                <a:ea typeface="Source Sans Pro" panose="020B0503030403020204" pitchFamily="34" charset="0"/>
              </a:rPr>
              <a:t>Eligible Uses of Funds include:</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Training workshops (e.g. </a:t>
            </a:r>
            <a:r>
              <a:rPr lang="en-US" sz="2900" dirty="0" err="1">
                <a:latin typeface="Source Sans Pro" panose="020B0503030403020204" pitchFamily="34" charset="0"/>
                <a:ea typeface="Source Sans Pro" panose="020B0503030403020204" pitchFamily="34" charset="0"/>
              </a:rPr>
              <a:t>ExporTech</a:t>
            </a:r>
            <a:r>
              <a:rPr lang="en-US" sz="2900" dirty="0">
                <a:latin typeface="Source Sans Pro" panose="020B0503030403020204" pitchFamily="34" charset="0"/>
                <a:ea typeface="Source Sans Pro" panose="020B0503030403020204" pitchFamily="34" charset="0"/>
              </a:rPr>
              <a:t>®) </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In-person and Virtual  trade missions</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Services to support foreign market entry</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International Partner Search </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Website optimization for global sales</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Translate websites to attract foreign buyers</a:t>
            </a:r>
          </a:p>
          <a:p>
            <a:pPr lvl="2">
              <a:lnSpc>
                <a:spcPct val="110000"/>
              </a:lnSpc>
              <a:buFont typeface="Source Sans Pro" panose="020B0503030403020204" pitchFamily="34" charset="0"/>
              <a:buChar char="−"/>
            </a:pPr>
            <a:r>
              <a:rPr lang="en-US" sz="2900" dirty="0">
                <a:latin typeface="Source Sans Pro" panose="020B0503030403020204" pitchFamily="34" charset="0"/>
                <a:ea typeface="Source Sans Pro" panose="020B0503030403020204" pitchFamily="34" charset="0"/>
              </a:rPr>
              <a:t>Designing marketing media and more</a:t>
            </a:r>
          </a:p>
          <a:p>
            <a:pPr>
              <a:lnSpc>
                <a:spcPct val="120000"/>
              </a:lnSpc>
              <a:spcBef>
                <a:spcPts val="0"/>
              </a:spcBef>
            </a:pPr>
            <a:endParaRPr lang="en-US" sz="3300" dirty="0">
              <a:latin typeface="Source Sans Pro" panose="020B0503030403020204" pitchFamily="34" charset="0"/>
              <a:ea typeface="Source Sans Pro" panose="020B0503030403020204" pitchFamily="34" charset="0"/>
            </a:endParaRPr>
          </a:p>
          <a:p>
            <a:pPr marL="0" indent="0">
              <a:lnSpc>
                <a:spcPct val="120000"/>
              </a:lnSpc>
              <a:spcBef>
                <a:spcPts val="0"/>
              </a:spcBef>
              <a:buNone/>
            </a:pPr>
            <a:r>
              <a:rPr lang="en-US" sz="3300" dirty="0">
                <a:latin typeface="Source Sans Pro" panose="020B0503030403020204" pitchFamily="34" charset="0"/>
                <a:ea typeface="Source Sans Pro" panose="020B0503030403020204" pitchFamily="34" charset="0"/>
              </a:rPr>
              <a:t>Visit </a:t>
            </a:r>
            <a:r>
              <a:rPr lang="en-US" sz="3300" b="1" dirty="0">
                <a:solidFill>
                  <a:srgbClr val="000000"/>
                </a:solidFill>
                <a:latin typeface="Source Sans Pro" panose="020B0503030403020204" pitchFamily="34" charset="0"/>
                <a:ea typeface="Source Sans Pro" panose="020B0503030403020204" pitchFamily="34" charset="0"/>
              </a:rPr>
              <a:t>sba.gov/STEP </a:t>
            </a:r>
            <a:r>
              <a:rPr lang="en-US" sz="3300" dirty="0">
                <a:latin typeface="Source Sans Pro" panose="020B0503030403020204" pitchFamily="34" charset="0"/>
                <a:ea typeface="Source Sans Pro" panose="020B0503030403020204" pitchFamily="34" charset="0"/>
              </a:rPr>
              <a:t>to find out if your state/territory is participating in STEP.</a:t>
            </a:r>
          </a:p>
          <a:p>
            <a:pPr marL="457200" indent="-457200">
              <a:buFont typeface="Arial" panose="020B0604020202020204" pitchFamily="34" charset="0"/>
              <a:buChar char="•"/>
            </a:pPr>
            <a:endParaRPr lang="en-US" sz="2200" dirty="0">
              <a:latin typeface="Source Sans Pro" panose="020B0503030403020204" pitchFamily="34" charset="0"/>
              <a:ea typeface="Source Sans Pro" panose="020B0503030403020204" pitchFamily="34" charset="0"/>
            </a:endParaRPr>
          </a:p>
          <a:p>
            <a:pPr marL="0" indent="0">
              <a:buNone/>
            </a:pPr>
            <a:endParaRPr lang="en-US" sz="2200" dirty="0"/>
          </a:p>
        </p:txBody>
      </p:sp>
      <p:sp>
        <p:nvSpPr>
          <p:cNvPr id="10" name="Title 1">
            <a:extLst>
              <a:ext uri="{FF2B5EF4-FFF2-40B4-BE49-F238E27FC236}">
                <a16:creationId xmlns:a16="http://schemas.microsoft.com/office/drawing/2014/main" id="{91DA77E0-28F5-444C-BE9C-6042F36D0C9F}"/>
              </a:ext>
            </a:extLst>
          </p:cNvPr>
          <p:cNvSpPr txBox="1">
            <a:spLocks/>
          </p:cNvSpPr>
          <p:nvPr/>
        </p:nvSpPr>
        <p:spPr>
          <a:xfrm>
            <a:off x="831658" y="1296832"/>
            <a:ext cx="6858000" cy="1117009"/>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nSpc>
                <a:spcPct val="100000"/>
              </a:lnSpc>
            </a:pPr>
            <a:endParaRPr lang="en-US" sz="4800" dirty="0">
              <a:latin typeface="Source Sans Pro" panose="020B0503030403020204" pitchFamily="34" charset="0"/>
              <a:ea typeface="Source Sans Pro" panose="020B0503030403020204" pitchFamily="34" charset="0"/>
            </a:endParaRPr>
          </a:p>
        </p:txBody>
      </p:sp>
      <p:pic>
        <p:nvPicPr>
          <p:cNvPr id="2" name="Picture 1">
            <a:extLst>
              <a:ext uri="{FF2B5EF4-FFF2-40B4-BE49-F238E27FC236}">
                <a16:creationId xmlns:a16="http://schemas.microsoft.com/office/drawing/2014/main" id="{1F2FE238-A71B-41C0-B0D1-FB9BBB46963D}"/>
              </a:ext>
            </a:extLst>
          </p:cNvPr>
          <p:cNvPicPr>
            <a:picLocks noChangeAspect="1"/>
          </p:cNvPicPr>
          <p:nvPr/>
        </p:nvPicPr>
        <p:blipFill>
          <a:blip r:embed="rId3"/>
          <a:stretch>
            <a:fillRect/>
          </a:stretch>
        </p:blipFill>
        <p:spPr>
          <a:xfrm>
            <a:off x="809744" y="4857352"/>
            <a:ext cx="1286465" cy="1294929"/>
          </a:xfrm>
          <a:prstGeom prst="rect">
            <a:avLst/>
          </a:prstGeom>
        </p:spPr>
      </p:pic>
      <p:pic>
        <p:nvPicPr>
          <p:cNvPr id="3" name="Picture 2">
            <a:extLst>
              <a:ext uri="{FF2B5EF4-FFF2-40B4-BE49-F238E27FC236}">
                <a16:creationId xmlns:a16="http://schemas.microsoft.com/office/drawing/2014/main" id="{2756A8E8-20C3-4B20-9883-BBDD9FC08F02}"/>
              </a:ext>
            </a:extLst>
          </p:cNvPr>
          <p:cNvPicPr>
            <a:picLocks noChangeAspect="1"/>
          </p:cNvPicPr>
          <p:nvPr/>
        </p:nvPicPr>
        <p:blipFill>
          <a:blip r:embed="rId4"/>
          <a:stretch>
            <a:fillRect/>
          </a:stretch>
        </p:blipFill>
        <p:spPr>
          <a:xfrm>
            <a:off x="702152" y="1149825"/>
            <a:ext cx="1394057" cy="1394057"/>
          </a:xfrm>
          <a:prstGeom prst="rect">
            <a:avLst/>
          </a:prstGeom>
        </p:spPr>
      </p:pic>
      <p:pic>
        <p:nvPicPr>
          <p:cNvPr id="5" name="Picture 4">
            <a:extLst>
              <a:ext uri="{FF2B5EF4-FFF2-40B4-BE49-F238E27FC236}">
                <a16:creationId xmlns:a16="http://schemas.microsoft.com/office/drawing/2014/main" id="{7C17360B-6165-46BB-819D-1F7B4D7F5A84}"/>
              </a:ext>
            </a:extLst>
          </p:cNvPr>
          <p:cNvPicPr>
            <a:picLocks noChangeAspect="1"/>
          </p:cNvPicPr>
          <p:nvPr/>
        </p:nvPicPr>
        <p:blipFill>
          <a:blip r:embed="rId5"/>
          <a:stretch>
            <a:fillRect/>
          </a:stretch>
        </p:blipFill>
        <p:spPr>
          <a:xfrm>
            <a:off x="737531" y="2887386"/>
            <a:ext cx="1399127" cy="1394057"/>
          </a:xfrm>
          <a:prstGeom prst="rect">
            <a:avLst/>
          </a:prstGeom>
        </p:spPr>
      </p:pic>
    </p:spTree>
    <p:extLst>
      <p:ext uri="{BB962C8B-B14F-4D97-AF65-F5344CB8AC3E}">
        <p14:creationId xmlns:p14="http://schemas.microsoft.com/office/powerpoint/2010/main" val="960080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948E49-8341-4011-94E8-AF7B39E83C25}"/>
              </a:ext>
            </a:extLst>
          </p:cNvPr>
          <p:cNvSpPr>
            <a:spLocks noGrp="1"/>
          </p:cNvSpPr>
          <p:nvPr>
            <p:ph type="title"/>
          </p:nvPr>
        </p:nvSpPr>
        <p:spPr/>
        <p:txBody>
          <a:bodyPr>
            <a:normAutofit/>
          </a:bodyPr>
          <a:lstStyle/>
          <a:p>
            <a:r>
              <a:rPr lang="en-US" sz="3200" dirty="0"/>
              <a:t>Overcome Financing Challenges</a:t>
            </a:r>
          </a:p>
        </p:txBody>
      </p:sp>
      <p:sp>
        <p:nvSpPr>
          <p:cNvPr id="4" name="Content Placeholder 3">
            <a:extLst>
              <a:ext uri="{FF2B5EF4-FFF2-40B4-BE49-F238E27FC236}">
                <a16:creationId xmlns:a16="http://schemas.microsoft.com/office/drawing/2014/main" id="{0FA803FE-FFE1-43FD-94E8-6D5F9BAD50EB}"/>
              </a:ext>
            </a:extLst>
          </p:cNvPr>
          <p:cNvSpPr>
            <a:spLocks noGrp="1"/>
          </p:cNvSpPr>
          <p:nvPr>
            <p:ph idx="1"/>
          </p:nvPr>
        </p:nvSpPr>
        <p:spPr>
          <a:xfrm>
            <a:off x="628650" y="1298072"/>
            <a:ext cx="7886700" cy="4446510"/>
          </a:xfrm>
        </p:spPr>
        <p:txBody>
          <a:bodyPr/>
          <a:lstStyle/>
          <a:p>
            <a:pPr marL="0" indent="0">
              <a:buNone/>
            </a:pPr>
            <a:r>
              <a:rPr lang="en-US" sz="2400" b="1" dirty="0"/>
              <a:t>SBA can work with your lender to help you overcome financing challenges such as:</a:t>
            </a:r>
          </a:p>
          <a:p>
            <a:pPr marL="0" indent="0">
              <a:buNone/>
            </a:pPr>
            <a:endParaRPr lang="en-US" dirty="0"/>
          </a:p>
          <a:p>
            <a:pPr>
              <a:spcAft>
                <a:spcPts val="600"/>
              </a:spcAft>
            </a:pPr>
            <a:r>
              <a:rPr lang="en-US" sz="2200" dirty="0"/>
              <a:t>Canceled or reduced buyer credit insurance coverage </a:t>
            </a:r>
          </a:p>
          <a:p>
            <a:pPr>
              <a:spcAft>
                <a:spcPts val="600"/>
              </a:spcAft>
            </a:pPr>
            <a:r>
              <a:rPr lang="en-US" sz="2200" dirty="0"/>
              <a:t>Reduction in lines of credit or working capital financing</a:t>
            </a:r>
          </a:p>
          <a:p>
            <a:pPr>
              <a:spcAft>
                <a:spcPts val="600"/>
              </a:spcAft>
            </a:pPr>
            <a:r>
              <a:rPr lang="en-US" sz="2200" dirty="0"/>
              <a:t>Demand by foreign buyers for performance guarantees on advanced payments</a:t>
            </a:r>
          </a:p>
          <a:p>
            <a:pPr>
              <a:spcAft>
                <a:spcPts val="600"/>
              </a:spcAft>
            </a:pPr>
            <a:r>
              <a:rPr lang="en-US" sz="2200" dirty="0"/>
              <a:t>Supply chain issues: extended payment terms from OEMs </a:t>
            </a:r>
          </a:p>
          <a:p>
            <a:endParaRPr lang="en-US" dirty="0"/>
          </a:p>
          <a:p>
            <a:endParaRPr lang="en-US" dirty="0"/>
          </a:p>
          <a:p>
            <a:endParaRPr lang="en-US" dirty="0"/>
          </a:p>
          <a:p>
            <a:endParaRPr lang="en-US" dirty="0"/>
          </a:p>
          <a:p>
            <a:pPr marL="342875" lvl="1" indent="0">
              <a:buNone/>
            </a:pPr>
            <a:endParaRPr lang="en-US" dirty="0"/>
          </a:p>
          <a:p>
            <a:endParaRPr lang="en-US" dirty="0"/>
          </a:p>
        </p:txBody>
      </p:sp>
    </p:spTree>
    <p:extLst>
      <p:ext uri="{BB962C8B-B14F-4D97-AF65-F5344CB8AC3E}">
        <p14:creationId xmlns:p14="http://schemas.microsoft.com/office/powerpoint/2010/main" val="128374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BBBC-51F2-4A4A-BDDA-D37A3F088E88}"/>
              </a:ext>
            </a:extLst>
          </p:cNvPr>
          <p:cNvSpPr>
            <a:spLocks noGrp="1"/>
          </p:cNvSpPr>
          <p:nvPr>
            <p:ph type="title"/>
          </p:nvPr>
        </p:nvSpPr>
        <p:spPr/>
        <p:txBody>
          <a:bodyPr>
            <a:noAutofit/>
          </a:bodyPr>
          <a:lstStyle/>
          <a:p>
            <a:pPr algn="ctr"/>
            <a:r>
              <a:rPr lang="en-US" sz="3200" dirty="0">
                <a:latin typeface="Source Sans Pro" panose="020B0503030403020204" pitchFamily="34" charset="0"/>
                <a:ea typeface="Source Sans Pro" panose="020B0503030403020204" pitchFamily="34" charset="0"/>
              </a:rPr>
              <a:t>Financing Your </a:t>
            </a:r>
            <a:br>
              <a:rPr lang="en-US" sz="3200" dirty="0">
                <a:latin typeface="Source Sans Pro" panose="020B0503030403020204" pitchFamily="34" charset="0"/>
                <a:ea typeface="Source Sans Pro" panose="020B0503030403020204" pitchFamily="34" charset="0"/>
              </a:rPr>
            </a:br>
            <a:r>
              <a:rPr lang="en-US" sz="3200" dirty="0">
                <a:latin typeface="Source Sans Pro" panose="020B0503030403020204" pitchFamily="34" charset="0"/>
                <a:ea typeface="Source Sans Pro" panose="020B0503030403020204" pitchFamily="34" charset="0"/>
              </a:rPr>
              <a:t>International &amp; Supply Chain Sales</a:t>
            </a:r>
            <a:br>
              <a:rPr lang="en-US" sz="3200" dirty="0">
                <a:latin typeface="Source Sans Pro" panose="020B0503030403020204" pitchFamily="34" charset="0"/>
                <a:ea typeface="Source Sans Pro" panose="020B0503030403020204" pitchFamily="34" charset="0"/>
              </a:rPr>
            </a:br>
            <a:endParaRPr lang="en-US" sz="3200" i="1" dirty="0">
              <a:solidFill>
                <a:schemeClr val="accent5"/>
              </a:solidFill>
              <a:latin typeface="Source Sans Pro" panose="020B0503030403020204" pitchFamily="34" charset="0"/>
              <a:ea typeface="Source Sans Pro" panose="020B0503030403020204" pitchFamily="34" charset="0"/>
            </a:endParaRPr>
          </a:p>
        </p:txBody>
      </p:sp>
      <p:sp>
        <p:nvSpPr>
          <p:cNvPr id="4" name="Text Placeholder 3">
            <a:extLst>
              <a:ext uri="{FF2B5EF4-FFF2-40B4-BE49-F238E27FC236}">
                <a16:creationId xmlns:a16="http://schemas.microsoft.com/office/drawing/2014/main" id="{1439F889-D36E-45D9-B7B1-38DD75503105}"/>
              </a:ext>
            </a:extLst>
          </p:cNvPr>
          <p:cNvSpPr>
            <a:spLocks noGrp="1"/>
          </p:cNvSpPr>
          <p:nvPr>
            <p:ph idx="4294967295"/>
          </p:nvPr>
        </p:nvSpPr>
        <p:spPr>
          <a:xfrm>
            <a:off x="548640" y="1484971"/>
            <a:ext cx="8338688" cy="5098832"/>
          </a:xfrm>
        </p:spPr>
        <p:txBody>
          <a:bodyPr wrap="square">
            <a:spAutoFit/>
          </a:bodyPr>
          <a:lstStyle/>
          <a:p>
            <a:pPr marL="0" indent="0" algn="l">
              <a:lnSpc>
                <a:spcPct val="100000"/>
              </a:lnSpc>
              <a:buNone/>
            </a:pPr>
            <a:r>
              <a:rPr lang="en-US" sz="2400" dirty="0">
                <a:latin typeface="Source Sans Pro" panose="020B0503030403020204" pitchFamily="34" charset="0"/>
                <a:ea typeface="Source Sans Pro" panose="020B0503030403020204" pitchFamily="34" charset="0"/>
              </a:rPr>
              <a:t>Loan options for direct and indirect exporters (AKA supply chain):</a:t>
            </a:r>
          </a:p>
          <a:p>
            <a:pPr marL="0" indent="0" algn="l">
              <a:lnSpc>
                <a:spcPct val="100000"/>
              </a:lnSpc>
              <a:buNone/>
            </a:pPr>
            <a:endParaRPr lang="en-US" sz="1200" dirty="0">
              <a:latin typeface="Source Sans Pro" panose="020B0503030403020204" pitchFamily="34" charset="0"/>
              <a:ea typeface="Source Sans Pro" panose="020B0503030403020204" pitchFamily="34" charset="0"/>
            </a:endParaRPr>
          </a:p>
          <a:p>
            <a:pPr marL="342900" indent="-342900" algn="l">
              <a:lnSpc>
                <a:spcPct val="100000"/>
              </a:lnSpc>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rPr>
              <a:t>Export Express </a:t>
            </a:r>
            <a:r>
              <a:rPr lang="en-US" sz="2200" dirty="0">
                <a:latin typeface="Source Sans Pro" panose="020B0503030403020204" pitchFamily="34" charset="0"/>
                <a:ea typeface="Source Sans Pro" panose="020B0503030403020204" pitchFamily="34" charset="0"/>
              </a:rPr>
              <a:t>for business development </a:t>
            </a:r>
          </a:p>
          <a:p>
            <a:pPr marL="801688" lvl="1" indent="-223838">
              <a:lnSpc>
                <a:spcPct val="100000"/>
              </a:lnSpc>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rPr>
              <a:t>$500,000 limit</a:t>
            </a:r>
          </a:p>
          <a:p>
            <a:pPr marL="342900" indent="-342900" algn="l">
              <a:lnSpc>
                <a:spcPct val="100000"/>
              </a:lnSpc>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rPr>
              <a:t>Export Working Capital </a:t>
            </a:r>
            <a:r>
              <a:rPr lang="en-US" sz="2200" dirty="0">
                <a:latin typeface="Source Sans Pro" panose="020B0503030403020204" pitchFamily="34" charset="0"/>
                <a:ea typeface="Source Sans Pro" panose="020B0503030403020204" pitchFamily="34" charset="0"/>
              </a:rPr>
              <a:t>to fulfill your international &amp;  supply chain orders</a:t>
            </a:r>
          </a:p>
          <a:p>
            <a:pPr marL="801688" lvl="1" indent="-223838">
              <a:lnSpc>
                <a:spcPct val="100000"/>
              </a:lnSpc>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rPr>
              <a:t>$5 million limit</a:t>
            </a:r>
          </a:p>
          <a:p>
            <a:pPr marL="342900" indent="-342900" algn="l">
              <a:lnSpc>
                <a:spcPct val="100000"/>
              </a:lnSpc>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rPr>
              <a:t>International Trade Loan </a:t>
            </a:r>
            <a:r>
              <a:rPr lang="en-US" sz="2200" dirty="0">
                <a:latin typeface="Source Sans Pro" panose="020B0503030403020204" pitchFamily="34" charset="0"/>
                <a:ea typeface="Source Sans Pro" panose="020B0503030403020204" pitchFamily="34" charset="0"/>
              </a:rPr>
              <a:t>for expanding your production capacity, re-financing debt, and reshoring</a:t>
            </a:r>
          </a:p>
          <a:p>
            <a:pPr marL="801688" lvl="1" indent="-223838">
              <a:lnSpc>
                <a:spcPct val="100000"/>
              </a:lnSpc>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rPr>
              <a:t>$5 million limit</a:t>
            </a:r>
          </a:p>
          <a:p>
            <a:pPr marL="801688" lvl="1" indent="-223838">
              <a:lnSpc>
                <a:spcPct val="100000"/>
              </a:lnSpc>
              <a:buFont typeface="Source Sans Pro" panose="020B0503030403020204" pitchFamily="34" charset="0"/>
              <a:buChar char="−"/>
            </a:pPr>
            <a:endParaRPr lang="en-US" sz="2000" dirty="0">
              <a:latin typeface="Source Sans Pro" panose="020B0503030403020204" pitchFamily="34" charset="0"/>
              <a:ea typeface="Source Sans Pro" panose="020B0503030403020204" pitchFamily="34" charset="0"/>
            </a:endParaRPr>
          </a:p>
          <a:p>
            <a:pPr marL="0" lvl="1" indent="0">
              <a:lnSpc>
                <a:spcPct val="100000"/>
              </a:lnSpc>
              <a:buFont typeface="Source Sans Pro" panose="020B0503030403020204" pitchFamily="34" charset="0"/>
              <a:buChar char="−"/>
            </a:pPr>
            <a:endParaRPr lang="en-US" sz="20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7338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A7D4-F059-4B28-86E4-0961241D004E}"/>
              </a:ext>
            </a:extLst>
          </p:cNvPr>
          <p:cNvSpPr>
            <a:spLocks noGrp="1"/>
          </p:cNvSpPr>
          <p:nvPr>
            <p:ph type="title"/>
          </p:nvPr>
        </p:nvSpPr>
        <p:spPr/>
        <p:txBody>
          <a:bodyPr>
            <a:normAutofit/>
          </a:bodyPr>
          <a:lstStyle/>
          <a:p>
            <a:r>
              <a:rPr lang="en-US" sz="3200" dirty="0">
                <a:latin typeface="Source Sans Pro" panose="020B0503030403020204" pitchFamily="34" charset="0"/>
                <a:ea typeface="Source Sans Pro" panose="020B0503030403020204" pitchFamily="34" charset="0"/>
              </a:rPr>
              <a:t>Financing Your International Sales</a:t>
            </a:r>
          </a:p>
        </p:txBody>
      </p:sp>
      <p:sp>
        <p:nvSpPr>
          <p:cNvPr id="3" name="Content Placeholder 2">
            <a:extLst>
              <a:ext uri="{FF2B5EF4-FFF2-40B4-BE49-F238E27FC236}">
                <a16:creationId xmlns:a16="http://schemas.microsoft.com/office/drawing/2014/main" id="{1CC281FB-AA62-45C8-8647-6C41DE6AD252}"/>
              </a:ext>
            </a:extLst>
          </p:cNvPr>
          <p:cNvSpPr>
            <a:spLocks noGrp="1"/>
          </p:cNvSpPr>
          <p:nvPr>
            <p:ph idx="4294967295"/>
          </p:nvPr>
        </p:nvSpPr>
        <p:spPr>
          <a:xfrm>
            <a:off x="449176" y="1377367"/>
            <a:ext cx="5140325" cy="4446587"/>
          </a:xfrm>
        </p:spPr>
        <p:txBody>
          <a:bodyPr>
            <a:normAutofit fontScale="92500"/>
          </a:bodyPr>
          <a:lstStyle/>
          <a:p>
            <a:pPr marL="0" lvl="0" indent="0">
              <a:spcAft>
                <a:spcPts val="600"/>
              </a:spcAft>
              <a:buNone/>
            </a:pPr>
            <a:r>
              <a:rPr lang="en-US" sz="2400" dirty="0">
                <a:latin typeface="Source Sans Pro" panose="020B0503030403020204" pitchFamily="34" charset="0"/>
                <a:ea typeface="Source Sans Pro" panose="020B0503030403020204" pitchFamily="34" charset="0"/>
              </a:rPr>
              <a:t>Examples of uses:</a:t>
            </a:r>
          </a:p>
          <a:p>
            <a:pPr marL="285750" lvl="0" indent="-285750">
              <a:spcAft>
                <a:spcPts val="6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Offer </a:t>
            </a:r>
            <a:r>
              <a:rPr lang="en-US" sz="2200" b="1" dirty="0">
                <a:latin typeface="Source Sans Pro" panose="020B0503030403020204" pitchFamily="34" charset="0"/>
                <a:ea typeface="Source Sans Pro" panose="020B0503030403020204" pitchFamily="34" charset="0"/>
              </a:rPr>
              <a:t>payment terms </a:t>
            </a:r>
            <a:r>
              <a:rPr lang="en-US" sz="2200" dirty="0">
                <a:latin typeface="Source Sans Pro" panose="020B0503030403020204" pitchFamily="34" charset="0"/>
                <a:ea typeface="Source Sans Pro" panose="020B0503030403020204" pitchFamily="34" charset="0"/>
              </a:rPr>
              <a:t>to customers to make your bid more competitive </a:t>
            </a:r>
          </a:p>
          <a:p>
            <a:pPr marL="285750" lvl="0" indent="-285750">
              <a:spcAft>
                <a:spcPts val="6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Proactive </a:t>
            </a:r>
            <a:r>
              <a:rPr lang="en-US" sz="2200" b="1" dirty="0">
                <a:latin typeface="Source Sans Pro" panose="020B0503030403020204" pitchFamily="34" charset="0"/>
                <a:ea typeface="Source Sans Pro" panose="020B0503030403020204" pitchFamily="34" charset="0"/>
              </a:rPr>
              <a:t>marketing</a:t>
            </a:r>
            <a:r>
              <a:rPr lang="en-US" sz="2200" dirty="0">
                <a:latin typeface="Source Sans Pro" panose="020B0503030403020204" pitchFamily="34" charset="0"/>
                <a:ea typeface="Source Sans Pro" panose="020B0503030403020204" pitchFamily="34" charset="0"/>
              </a:rPr>
              <a:t> </a:t>
            </a:r>
          </a:p>
          <a:p>
            <a:pPr marL="285750" lvl="0" indent="-285750">
              <a:spcAft>
                <a:spcPts val="6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Purchase </a:t>
            </a:r>
            <a:r>
              <a:rPr lang="en-US" sz="2200" b="1" dirty="0">
                <a:latin typeface="Source Sans Pro" panose="020B0503030403020204" pitchFamily="34" charset="0"/>
                <a:ea typeface="Source Sans Pro" panose="020B0503030403020204" pitchFamily="34" charset="0"/>
              </a:rPr>
              <a:t>machinery or equipment </a:t>
            </a:r>
            <a:r>
              <a:rPr lang="en-US" sz="2200" dirty="0">
                <a:latin typeface="Source Sans Pro" panose="020B0503030403020204" pitchFamily="34" charset="0"/>
                <a:ea typeface="Source Sans Pro" panose="020B0503030403020204" pitchFamily="34" charset="0"/>
              </a:rPr>
              <a:t>to meet international demand for your product </a:t>
            </a:r>
          </a:p>
          <a:p>
            <a:pPr marL="285750" lvl="0" indent="-285750">
              <a:spcAft>
                <a:spcPts val="6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Finance </a:t>
            </a:r>
            <a:r>
              <a:rPr lang="en-US" sz="2200" b="1" dirty="0">
                <a:latin typeface="Source Sans Pro" panose="020B0503030403020204" pitchFamily="34" charset="0"/>
                <a:ea typeface="Source Sans Pro" panose="020B0503030403020204" pitchFamily="34" charset="0"/>
              </a:rPr>
              <a:t>international purchase orders</a:t>
            </a:r>
          </a:p>
          <a:p>
            <a:pPr marL="285750" lvl="0" indent="-285750">
              <a:spcAft>
                <a:spcPts val="600"/>
              </a:spcAft>
              <a:buFont typeface="Arial" panose="020B0604020202020204" pitchFamily="34" charset="0"/>
              <a:buChar char="•"/>
            </a:pPr>
            <a:r>
              <a:rPr lang="en-US" sz="2200" dirty="0">
                <a:latin typeface="Source Sans Pro" panose="020B0503030403020204" pitchFamily="34" charset="0"/>
                <a:ea typeface="Source Sans Pro" panose="020B0503030403020204" pitchFamily="34" charset="0"/>
              </a:rPr>
              <a:t>Issue a </a:t>
            </a:r>
            <a:r>
              <a:rPr lang="en-US" sz="2200" b="1" dirty="0">
                <a:latin typeface="Source Sans Pro" panose="020B0503030403020204" pitchFamily="34" charset="0"/>
                <a:ea typeface="Source Sans Pro" panose="020B0503030403020204" pitchFamily="34" charset="0"/>
              </a:rPr>
              <a:t>bid bonds, advanced payment or performance guarantees </a:t>
            </a:r>
            <a:r>
              <a:rPr lang="en-US" sz="2200" dirty="0">
                <a:latin typeface="Source Sans Pro" panose="020B0503030403020204" pitchFamily="34" charset="0"/>
                <a:ea typeface="Source Sans Pro" panose="020B0503030403020204" pitchFamily="34" charset="0"/>
              </a:rPr>
              <a:t>to secure an international contract. </a:t>
            </a:r>
          </a:p>
          <a:p>
            <a:endParaRPr lang="en-US" dirty="0"/>
          </a:p>
        </p:txBody>
      </p:sp>
      <p:pic>
        <p:nvPicPr>
          <p:cNvPr id="4" name="Picture 3">
            <a:extLst>
              <a:ext uri="{FF2B5EF4-FFF2-40B4-BE49-F238E27FC236}">
                <a16:creationId xmlns:a16="http://schemas.microsoft.com/office/drawing/2014/main" id="{07C4DF7A-76A4-46DD-9D21-47C2CAFA66AB}"/>
              </a:ext>
            </a:extLst>
          </p:cNvPr>
          <p:cNvPicPr>
            <a:picLocks noChangeAspect="1"/>
          </p:cNvPicPr>
          <p:nvPr/>
        </p:nvPicPr>
        <p:blipFill>
          <a:blip r:embed="rId3"/>
          <a:stretch>
            <a:fillRect/>
          </a:stretch>
        </p:blipFill>
        <p:spPr>
          <a:xfrm>
            <a:off x="5927702" y="1720167"/>
            <a:ext cx="2830981" cy="3507762"/>
          </a:xfrm>
          <a:prstGeom prst="rect">
            <a:avLst/>
          </a:prstGeom>
        </p:spPr>
      </p:pic>
      <p:sp>
        <p:nvSpPr>
          <p:cNvPr id="5" name="TextBox 4">
            <a:extLst>
              <a:ext uri="{FF2B5EF4-FFF2-40B4-BE49-F238E27FC236}">
                <a16:creationId xmlns:a16="http://schemas.microsoft.com/office/drawing/2014/main" id="{110F1A60-8F32-4F64-BA3C-51C7553D3900}"/>
              </a:ext>
            </a:extLst>
          </p:cNvPr>
          <p:cNvSpPr txBox="1"/>
          <p:nvPr/>
        </p:nvSpPr>
        <p:spPr>
          <a:xfrm>
            <a:off x="899538" y="5869512"/>
            <a:ext cx="7679980"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Contact your local export finance manager at </a:t>
            </a:r>
            <a:r>
              <a:rPr lang="en-US" b="1" dirty="0">
                <a:solidFill>
                  <a:srgbClr val="000000"/>
                </a:solidFill>
                <a:latin typeface="Source Sans Pro" panose="020B0503030403020204" pitchFamily="34" charset="0"/>
                <a:ea typeface="Source Sans Pro" panose="020B0503030403020204" pitchFamily="34" charset="0"/>
                <a:hlinkClick r:id="rId4"/>
              </a:rPr>
              <a:t>sba.gov/international</a:t>
            </a:r>
            <a:endParaRPr lang="en-US" b="1" dirty="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767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4C7E-3889-47CE-8D67-C5929A86B51C}"/>
              </a:ext>
            </a:extLst>
          </p:cNvPr>
          <p:cNvSpPr>
            <a:spLocks noGrp="1"/>
          </p:cNvSpPr>
          <p:nvPr>
            <p:ph type="title"/>
          </p:nvPr>
        </p:nvSpPr>
        <p:spPr>
          <a:xfrm>
            <a:off x="628650" y="668060"/>
            <a:ext cx="7886700" cy="598904"/>
          </a:xfrm>
        </p:spPr>
        <p:txBody>
          <a:bodyPr>
            <a:normAutofit/>
          </a:bodyPr>
          <a:lstStyle/>
          <a:p>
            <a:r>
              <a:rPr lang="en-US" sz="3200" dirty="0"/>
              <a:t>SBA Reshoring &amp; Pivoting Assistance</a:t>
            </a:r>
          </a:p>
        </p:txBody>
      </p:sp>
      <p:sp>
        <p:nvSpPr>
          <p:cNvPr id="3" name="Content Placeholder 2">
            <a:extLst>
              <a:ext uri="{FF2B5EF4-FFF2-40B4-BE49-F238E27FC236}">
                <a16:creationId xmlns:a16="http://schemas.microsoft.com/office/drawing/2014/main" id="{8D093BCA-B37F-4859-9606-FC2FAA628C9E}"/>
              </a:ext>
            </a:extLst>
          </p:cNvPr>
          <p:cNvSpPr>
            <a:spLocks noGrp="1"/>
          </p:cNvSpPr>
          <p:nvPr>
            <p:ph idx="1"/>
          </p:nvPr>
        </p:nvSpPr>
        <p:spPr>
          <a:xfrm>
            <a:off x="628650" y="1709511"/>
            <a:ext cx="7886700" cy="4446510"/>
          </a:xfrm>
        </p:spPr>
        <p:txBody>
          <a:bodyPr/>
          <a:lstStyle/>
          <a:p>
            <a:pPr marL="171430" indent="-171430">
              <a:spcAft>
                <a:spcPts val="600"/>
              </a:spcAft>
              <a:buFont typeface="Arial" panose="020B0604020202020204" pitchFamily="34" charset="0"/>
              <a:buChar char="•"/>
            </a:pPr>
            <a:r>
              <a:rPr lang="en-US" sz="2200" dirty="0"/>
              <a:t>Expand/Build Production Facilities &amp; Warehousing for Export</a:t>
            </a:r>
          </a:p>
          <a:p>
            <a:pPr marL="171430" indent="-171430">
              <a:spcAft>
                <a:spcPts val="600"/>
              </a:spcAft>
              <a:buFont typeface="Arial" panose="020B0604020202020204" pitchFamily="34" charset="0"/>
              <a:buChar char="•"/>
            </a:pPr>
            <a:r>
              <a:rPr lang="en-US" sz="2200" dirty="0"/>
              <a:t>Build New Supplier Networks </a:t>
            </a:r>
          </a:p>
          <a:p>
            <a:pPr marL="171430" indent="-171430">
              <a:spcAft>
                <a:spcPts val="600"/>
              </a:spcAft>
              <a:buFont typeface="Arial" panose="020B0604020202020204" pitchFamily="34" charset="0"/>
              <a:buChar char="•"/>
            </a:pPr>
            <a:r>
              <a:rPr lang="en-US" sz="2200" dirty="0"/>
              <a:t>Create In-house Design &amp; Prototyping Capabilities</a:t>
            </a:r>
          </a:p>
          <a:p>
            <a:pPr marL="171430" indent="-171430">
              <a:spcAft>
                <a:spcPts val="600"/>
              </a:spcAft>
              <a:buFont typeface="Arial" panose="020B0604020202020204" pitchFamily="34" charset="0"/>
              <a:buChar char="•"/>
            </a:pPr>
            <a:r>
              <a:rPr lang="en-US" sz="2200" dirty="0"/>
              <a:t>Change in Ownership</a:t>
            </a:r>
          </a:p>
          <a:p>
            <a:pPr marL="171430" indent="-171430">
              <a:spcAft>
                <a:spcPts val="600"/>
              </a:spcAft>
              <a:buFont typeface="Arial" panose="020B0604020202020204" pitchFamily="34" charset="0"/>
              <a:buChar char="•"/>
            </a:pPr>
            <a:r>
              <a:rPr lang="en-US" sz="2200" dirty="0"/>
              <a:t>Consulting and Professional Services</a:t>
            </a:r>
          </a:p>
          <a:p>
            <a:pPr marL="171430" indent="-171430">
              <a:spcAft>
                <a:spcPts val="600"/>
              </a:spcAft>
              <a:buFont typeface="Arial" panose="020B0604020202020204" pitchFamily="34" charset="0"/>
              <a:buChar char="•"/>
            </a:pPr>
            <a:r>
              <a:rPr lang="en-US" sz="2200" dirty="0"/>
              <a:t>Intellectual Property Protection</a:t>
            </a:r>
          </a:p>
          <a:p>
            <a:pPr marL="0" indent="0">
              <a:buNone/>
            </a:pPr>
            <a:endParaRPr lang="en-US" dirty="0"/>
          </a:p>
        </p:txBody>
      </p:sp>
    </p:spTree>
    <p:extLst>
      <p:ext uri="{BB962C8B-B14F-4D97-AF65-F5344CB8AC3E}">
        <p14:creationId xmlns:p14="http://schemas.microsoft.com/office/powerpoint/2010/main" val="167140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7CF9-1E47-4463-8034-6BF8F0D4916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D9E6926-6B7E-45AC-94AF-58C162E5E98F}"/>
              </a:ext>
            </a:extLst>
          </p:cNvPr>
          <p:cNvSpPr>
            <a:spLocks noGrp="1"/>
          </p:cNvSpPr>
          <p:nvPr>
            <p:ph idx="1"/>
          </p:nvPr>
        </p:nvSpPr>
        <p:spPr>
          <a:xfrm>
            <a:off x="628649" y="1149281"/>
            <a:ext cx="8254093" cy="5560815"/>
          </a:xfrm>
        </p:spPr>
        <p:txBody>
          <a:bodyPr>
            <a:normAutofit lnSpcReduction="10000"/>
          </a:bodyPr>
          <a:lstStyle/>
          <a:p>
            <a:pPr marL="400050" marR="0" indent="-400050">
              <a:lnSpc>
                <a:spcPct val="110000"/>
              </a:lnSpc>
              <a:spcBef>
                <a:spcPts val="0"/>
              </a:spcBef>
              <a:spcAft>
                <a:spcPts val="1800"/>
              </a:spcAft>
              <a:buFont typeface="+mj-lt"/>
              <a:buAutoNum type="romanUcPeriod"/>
            </a:pP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Welcome and Introduction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Michele Schimpp, SBA Deputy Associate Administrator for International Trade</a:t>
            </a:r>
          </a:p>
          <a:p>
            <a:pPr marL="400050" marR="0" indent="-400050">
              <a:lnSpc>
                <a:spcPct val="110000"/>
              </a:lnSpc>
              <a:spcBef>
                <a:spcPts val="0"/>
              </a:spcBef>
              <a:spcAft>
                <a:spcPts val="1800"/>
              </a:spcAft>
              <a:buFont typeface="+mj-lt"/>
              <a:buAutoNum type="romanUcPeriod"/>
            </a:pP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Exporter of the Year Interview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Nick Nicholas, Genesis Water Technologies and Loretta Greene</a:t>
            </a:r>
            <a:r>
              <a:rPr lang="en-US" sz="2400">
                <a:effectLst/>
                <a:latin typeface="Source Sans Pro" panose="020B0503030403020204" pitchFamily="34" charset="0"/>
                <a:ea typeface="Source Sans Pro" panose="020B0503030403020204" pitchFamily="34" charset="0"/>
                <a:cs typeface="Times New Roman" panose="02020603050405020304" pitchFamily="18" charset="0"/>
              </a:rPr>
              <a:t>, SBA Associate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Administrator for International Trade</a:t>
            </a:r>
          </a:p>
          <a:p>
            <a:pPr marL="400050" marR="0" indent="-400050">
              <a:lnSpc>
                <a:spcPct val="110000"/>
              </a:lnSpc>
              <a:spcBef>
                <a:spcPts val="0"/>
              </a:spcBef>
              <a:spcAft>
                <a:spcPts val="1800"/>
              </a:spcAft>
              <a:buFont typeface="+mj-lt"/>
              <a:buAutoNum type="romanUcPeriod"/>
            </a:pP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SBA Assistance for Exporters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Michele Schimpp, SBA </a:t>
            </a:r>
          </a:p>
          <a:p>
            <a:pPr marL="400050" marR="0" indent="-400050">
              <a:lnSpc>
                <a:spcPct val="110000"/>
              </a:lnSpc>
              <a:spcBef>
                <a:spcPts val="0"/>
              </a:spcBef>
              <a:spcAft>
                <a:spcPts val="1800"/>
              </a:spcAft>
              <a:buFont typeface="+mj-lt"/>
              <a:buAutoNum type="romanUcPeriod"/>
            </a:pP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Growing Global Sales with the help of SBA Export Financing </a:t>
            </a:r>
            <a:r>
              <a:rPr lang="en-US" sz="2400" dirty="0">
                <a:effectLst/>
                <a:latin typeface="Source Sans Pro" panose="020B0503030403020204" pitchFamily="34" charset="0"/>
                <a:ea typeface="Source Sans Pro" panose="020B0503030403020204" pitchFamily="34" charset="0"/>
                <a:cs typeface="Times New Roman" panose="02020603050405020304" pitchFamily="18" charset="0"/>
              </a:rPr>
              <a:t>– Mary Hernandez, SBA Regional Export Finance Manager, Miami USEAC</a:t>
            </a:r>
          </a:p>
          <a:p>
            <a:pPr marL="400050" marR="0" indent="-400050">
              <a:lnSpc>
                <a:spcPct val="110000"/>
              </a:lnSpc>
              <a:spcBef>
                <a:spcPts val="0"/>
              </a:spcBef>
              <a:spcAft>
                <a:spcPts val="1800"/>
              </a:spcAft>
              <a:buFont typeface="+mj-lt"/>
              <a:buAutoNum type="romanUcPeriod"/>
            </a:pPr>
            <a:r>
              <a:rPr lang="en-US" sz="2400" b="1" dirty="0">
                <a:effectLst/>
                <a:latin typeface="Source Sans Pro" panose="020B0503030403020204" pitchFamily="34" charset="0"/>
                <a:ea typeface="Source Sans Pro" panose="020B0503030403020204" pitchFamily="34" charset="0"/>
                <a:cs typeface="Times New Roman" panose="02020603050405020304" pitchFamily="18" charset="0"/>
              </a:rPr>
              <a:t>Q &amp; A</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76973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C1CA-B045-4983-8D94-B184DB1FCD91}"/>
              </a:ext>
            </a:extLst>
          </p:cNvPr>
          <p:cNvSpPr>
            <a:spLocks noGrp="1"/>
          </p:cNvSpPr>
          <p:nvPr>
            <p:ph type="title"/>
          </p:nvPr>
        </p:nvSpPr>
        <p:spPr/>
        <p:txBody>
          <a:bodyPr>
            <a:normAutofit/>
          </a:bodyPr>
          <a:lstStyle/>
          <a:p>
            <a:r>
              <a:rPr lang="en-US" sz="3200" dirty="0">
                <a:latin typeface="Source Sans Pro" panose="020B0503030403020204" pitchFamily="34" charset="0"/>
                <a:ea typeface="Source Sans Pro" panose="020B0503030403020204" pitchFamily="34" charset="0"/>
              </a:rPr>
              <a:t>Get Help From SBA</a:t>
            </a:r>
          </a:p>
        </p:txBody>
      </p:sp>
      <p:sp>
        <p:nvSpPr>
          <p:cNvPr id="3" name="Content Placeholder 2">
            <a:extLst>
              <a:ext uri="{FF2B5EF4-FFF2-40B4-BE49-F238E27FC236}">
                <a16:creationId xmlns:a16="http://schemas.microsoft.com/office/drawing/2014/main" id="{51077707-2A05-467B-B426-975AFA434A90}"/>
              </a:ext>
            </a:extLst>
          </p:cNvPr>
          <p:cNvSpPr>
            <a:spLocks noGrp="1"/>
          </p:cNvSpPr>
          <p:nvPr>
            <p:ph idx="4294967295"/>
          </p:nvPr>
        </p:nvSpPr>
        <p:spPr>
          <a:xfrm>
            <a:off x="0" y="1585913"/>
            <a:ext cx="7886700" cy="4446587"/>
          </a:xfrm>
        </p:spPr>
        <p:txBody>
          <a:bodyPr>
            <a:normAutofit/>
          </a:bodyPr>
          <a:lstStyle/>
          <a:p>
            <a:endParaRPr lang="en-US" dirty="0"/>
          </a:p>
          <a:p>
            <a:endParaRPr lang="en-US" dirty="0"/>
          </a:p>
        </p:txBody>
      </p:sp>
      <p:sp>
        <p:nvSpPr>
          <p:cNvPr id="5" name="Rectangle 4">
            <a:extLst>
              <a:ext uri="{FF2B5EF4-FFF2-40B4-BE49-F238E27FC236}">
                <a16:creationId xmlns:a16="http://schemas.microsoft.com/office/drawing/2014/main" id="{CCEB40E4-FDD5-45CD-8C68-C151A5754260}"/>
              </a:ext>
            </a:extLst>
          </p:cNvPr>
          <p:cNvSpPr/>
          <p:nvPr/>
        </p:nvSpPr>
        <p:spPr>
          <a:xfrm>
            <a:off x="524145" y="960430"/>
            <a:ext cx="8384724" cy="5293757"/>
          </a:xfrm>
          <a:prstGeom prst="rect">
            <a:avLst/>
          </a:prstGeom>
        </p:spPr>
        <p:txBody>
          <a:bodyPr wrap="square">
            <a:spAutoFit/>
          </a:bodyPr>
          <a:lstStyle/>
          <a:p>
            <a:r>
              <a:rPr lang="en-US" sz="2200" b="1" dirty="0">
                <a:solidFill>
                  <a:srgbClr val="000000"/>
                </a:solidFill>
                <a:latin typeface="Source Sans Pro" panose="020B0503030403020204" pitchFamily="34" charset="0"/>
                <a:ea typeface="Source Sans Pro" panose="020B0503030403020204" pitchFamily="34" charset="0"/>
              </a:rPr>
              <a:t>Search </a:t>
            </a:r>
            <a:r>
              <a:rPr lang="en-US" sz="2200" dirty="0">
                <a:solidFill>
                  <a:srgbClr val="000000"/>
                </a:solidFill>
                <a:latin typeface="Source Sans Pro" panose="020B0503030403020204" pitchFamily="34" charset="0"/>
                <a:ea typeface="Source Sans Pro" panose="020B0503030403020204" pitchFamily="34" charset="0"/>
              </a:rPr>
              <a:t>for local help</a:t>
            </a:r>
          </a:p>
          <a:p>
            <a:endParaRPr lang="en-US" sz="1000" dirty="0">
              <a:solidFill>
                <a:srgbClr val="000000"/>
              </a:solidFill>
              <a:latin typeface="Source Sans Pro" panose="020B0503030403020204" pitchFamily="34" charset="0"/>
              <a:ea typeface="Source Sans Pro" panose="020B0503030403020204" pitchFamily="34" charset="0"/>
            </a:endParaRPr>
          </a:p>
          <a:p>
            <a:pPr marL="800100" lvl="1" indent="-342900">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rPr>
              <a:t>For export finance, and help navigating SBA resources, find your nearest Export Finance Manager at </a:t>
            </a:r>
            <a:r>
              <a:rPr lang="en-US" sz="2000" dirty="0">
                <a:solidFill>
                  <a:srgbClr val="000000"/>
                </a:solidFill>
                <a:latin typeface="Source Sans Pro" panose="020B0503030403020204" pitchFamily="34" charset="0"/>
                <a:ea typeface="Source Sans Pro" panose="020B0503030403020204" pitchFamily="34" charset="0"/>
                <a:hlinkClick r:id="rId3"/>
              </a:rPr>
              <a:t>www.sba.gov/international</a:t>
            </a:r>
            <a:r>
              <a:rPr lang="en-US" sz="2000" dirty="0">
                <a:solidFill>
                  <a:srgbClr val="000000"/>
                </a:solidFill>
                <a:latin typeface="Source Sans Pro" panose="020B0503030403020204" pitchFamily="34" charset="0"/>
                <a:ea typeface="Source Sans Pro" panose="020B0503030403020204" pitchFamily="34" charset="0"/>
              </a:rPr>
              <a:t>  </a:t>
            </a:r>
          </a:p>
          <a:p>
            <a:pPr marL="800100" lvl="1" indent="-342900">
              <a:buFont typeface="Arial" panose="020B0604020202020204" pitchFamily="34" charset="0"/>
              <a:buChar char="•"/>
            </a:pPr>
            <a:endParaRPr lang="en-US" sz="2000" dirty="0">
              <a:solidFill>
                <a:srgbClr val="000000"/>
              </a:solidFill>
              <a:latin typeface="Source Sans Pro" panose="020B0503030403020204" pitchFamily="34" charset="0"/>
              <a:ea typeface="Source Sans Pro" panose="020B0503030403020204" pitchFamily="34" charset="0"/>
            </a:endParaRPr>
          </a:p>
          <a:p>
            <a:pPr marL="800100" lvl="1" indent="-342900">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rPr>
              <a:t>For State Trade Expansion Program (STEP) grants visit </a:t>
            </a:r>
            <a:r>
              <a:rPr lang="en-US" sz="2000" dirty="0">
                <a:solidFill>
                  <a:srgbClr val="000000"/>
                </a:solidFill>
                <a:latin typeface="Source Sans Pro" panose="020B0503030403020204" pitchFamily="34" charset="0"/>
                <a:ea typeface="Source Sans Pro" panose="020B0503030403020204" pitchFamily="34" charset="0"/>
                <a:hlinkClick r:id="rId4"/>
              </a:rPr>
              <a:t>www.sba.gov/STEP</a:t>
            </a:r>
            <a:r>
              <a:rPr lang="en-US" sz="2000" dirty="0">
                <a:solidFill>
                  <a:srgbClr val="000000"/>
                </a:solidFill>
                <a:latin typeface="Source Sans Pro" panose="020B0503030403020204" pitchFamily="34" charset="0"/>
                <a:ea typeface="Source Sans Pro" panose="020B0503030403020204" pitchFamily="34" charset="0"/>
              </a:rPr>
              <a:t>  </a:t>
            </a:r>
          </a:p>
          <a:p>
            <a:pPr lvl="1"/>
            <a:endParaRPr lang="en-US" sz="2000" dirty="0">
              <a:solidFill>
                <a:srgbClr val="000000"/>
              </a:solidFill>
              <a:latin typeface="Source Sans Pro" panose="020B0503030403020204" pitchFamily="34" charset="0"/>
              <a:ea typeface="Source Sans Pro" panose="020B0503030403020204" pitchFamily="34" charset="0"/>
            </a:endParaRPr>
          </a:p>
          <a:p>
            <a:pPr marL="800100" lvl="1" indent="-342900">
              <a:buFont typeface="Arial" panose="020B0604020202020204" pitchFamily="34" charset="0"/>
              <a:buChar char="•"/>
            </a:pPr>
            <a:r>
              <a:rPr lang="en-US" sz="2000" dirty="0">
                <a:solidFill>
                  <a:srgbClr val="000000"/>
                </a:solidFill>
                <a:latin typeface="Source Sans Pro" panose="020B0503030403020204" pitchFamily="34" charset="0"/>
                <a:ea typeface="Source Sans Pro" panose="020B0503030403020204" pitchFamily="34" charset="0"/>
              </a:rPr>
              <a:t>To find an SBA district office, SBDC, SCORE, VBOC or WBC, please visit </a:t>
            </a:r>
            <a:r>
              <a:rPr lang="en-US" sz="2000" dirty="0">
                <a:solidFill>
                  <a:srgbClr val="000000"/>
                </a:solidFill>
                <a:latin typeface="Source Sans Pro" panose="020B0503030403020204" pitchFamily="34" charset="0"/>
                <a:ea typeface="Source Sans Pro" panose="020B0503030403020204" pitchFamily="34" charset="0"/>
                <a:hlinkClick r:id="rId5"/>
              </a:rPr>
              <a:t>www.sba.gov/local-assistance</a:t>
            </a:r>
            <a:r>
              <a:rPr lang="en-US" sz="2000" dirty="0">
                <a:solidFill>
                  <a:srgbClr val="000000"/>
                </a:solidFill>
                <a:latin typeface="Source Sans Pro" panose="020B0503030403020204" pitchFamily="34" charset="0"/>
                <a:ea typeface="Source Sans Pro" panose="020B0503030403020204" pitchFamily="34" charset="0"/>
              </a:rPr>
              <a:t> </a:t>
            </a:r>
          </a:p>
          <a:p>
            <a:pPr marL="800100" lvl="1" indent="-342900">
              <a:buFont typeface="Arial" panose="020B0604020202020204" pitchFamily="34" charset="0"/>
              <a:buChar char="•"/>
            </a:pPr>
            <a:endParaRPr lang="en-US" sz="2000" dirty="0">
              <a:solidFill>
                <a:srgbClr val="000000"/>
              </a:solidFill>
              <a:latin typeface="Source Sans Pro" panose="020B0503030403020204" pitchFamily="34" charset="0"/>
              <a:ea typeface="Source Sans Pro" panose="020B0503030403020204" pitchFamily="34" charset="0"/>
            </a:endParaRPr>
          </a:p>
          <a:p>
            <a:r>
              <a:rPr lang="en-US" sz="2200" b="1" dirty="0">
                <a:solidFill>
                  <a:srgbClr val="000000"/>
                </a:solidFill>
                <a:latin typeface="Source Sans Pro" panose="020B0503030403020204" pitchFamily="34" charset="0"/>
                <a:ea typeface="Source Sans Pro" panose="020B0503030403020204" pitchFamily="34" charset="0"/>
              </a:rPr>
              <a:t>Call</a:t>
            </a:r>
            <a:r>
              <a:rPr lang="en-US" sz="2200" dirty="0">
                <a:solidFill>
                  <a:srgbClr val="000000"/>
                </a:solidFill>
                <a:latin typeface="Source Sans Pro" panose="020B0503030403020204" pitchFamily="34" charset="0"/>
                <a:ea typeface="Source Sans Pro" panose="020B0503030403020204" pitchFamily="34" charset="0"/>
              </a:rPr>
              <a:t> SBA toll free </a:t>
            </a:r>
            <a:r>
              <a:rPr lang="en-US" sz="2200" dirty="0">
                <a:solidFill>
                  <a:srgbClr val="0070C0"/>
                </a:solidFill>
                <a:latin typeface="Source Sans Pro" panose="020B0503030403020204" pitchFamily="34" charset="0"/>
                <a:ea typeface="Source Sans Pro" panose="020B0503030403020204" pitchFamily="34" charset="0"/>
              </a:rPr>
              <a:t>(855) 722-4877 </a:t>
            </a:r>
            <a:r>
              <a:rPr lang="en-US" sz="2200" dirty="0">
                <a:latin typeface="Source Sans Pro" panose="020B0503030403020204" pitchFamily="34" charset="0"/>
                <a:ea typeface="Source Sans Pro" panose="020B0503030403020204" pitchFamily="34" charset="0"/>
              </a:rPr>
              <a:t>or</a:t>
            </a:r>
            <a:r>
              <a:rPr lang="en-US" sz="2200" dirty="0">
                <a:solidFill>
                  <a:srgbClr val="0070C0"/>
                </a:solidFill>
                <a:latin typeface="Source Sans Pro" panose="020B0503030403020204" pitchFamily="34" charset="0"/>
                <a:ea typeface="Source Sans Pro" panose="020B0503030403020204" pitchFamily="34" charset="0"/>
              </a:rPr>
              <a:t> </a:t>
            </a:r>
            <a:r>
              <a:rPr lang="en-US" sz="2200" b="1" dirty="0">
                <a:solidFill>
                  <a:srgbClr val="000000"/>
                </a:solidFill>
                <a:latin typeface="Source Sans Pro" panose="020B0503030403020204" pitchFamily="34" charset="0"/>
                <a:ea typeface="Source Sans Pro" panose="020B0503030403020204" pitchFamily="34" charset="0"/>
              </a:rPr>
              <a:t>Email</a:t>
            </a:r>
            <a:r>
              <a:rPr lang="en-US" sz="2200" dirty="0">
                <a:solidFill>
                  <a:srgbClr val="000000"/>
                </a:solidFill>
                <a:latin typeface="Source Sans Pro" panose="020B0503030403020204" pitchFamily="34" charset="0"/>
                <a:ea typeface="Source Sans Pro" panose="020B0503030403020204" pitchFamily="34" charset="0"/>
              </a:rPr>
              <a:t> </a:t>
            </a:r>
            <a:r>
              <a:rPr lang="en-US" sz="2200" u="sng" dirty="0">
                <a:solidFill>
                  <a:srgbClr val="003E7F"/>
                </a:solidFill>
                <a:latin typeface="Source Sans Pro" panose="020B0503030403020204" pitchFamily="34" charset="0"/>
                <a:ea typeface="Source Sans Pro" panose="020B0503030403020204" pitchFamily="34" charset="0"/>
                <a:hlinkClick r:id="rId6"/>
              </a:rPr>
              <a:t>international@sba.gov</a:t>
            </a:r>
            <a:r>
              <a:rPr lang="en-US" sz="2200" u="sng" dirty="0">
                <a:solidFill>
                  <a:srgbClr val="003E7F"/>
                </a:solidFill>
                <a:latin typeface="Source Sans Pro" panose="020B0503030403020204" pitchFamily="34" charset="0"/>
                <a:ea typeface="Source Sans Pro" panose="020B0503030403020204" pitchFamily="34" charset="0"/>
              </a:rPr>
              <a:t> </a:t>
            </a:r>
            <a:r>
              <a:rPr lang="en-US" sz="2200" dirty="0">
                <a:solidFill>
                  <a:srgbClr val="000000"/>
                </a:solidFill>
                <a:latin typeface="Source Sans Pro" panose="020B0503030403020204" pitchFamily="34" charset="0"/>
                <a:ea typeface="Source Sans Pro" panose="020B0503030403020204" pitchFamily="34" charset="0"/>
              </a:rPr>
              <a:t>with your trade questions</a:t>
            </a:r>
          </a:p>
          <a:p>
            <a:pPr marL="342875" lvl="1"/>
            <a:endParaRPr lang="en-US" sz="1900" dirty="0">
              <a:solidFill>
                <a:srgbClr val="000000"/>
              </a:solidFill>
              <a:latin typeface="Source Sans Pro" panose="020B0503030403020204" pitchFamily="34" charset="0"/>
              <a:ea typeface="Source Sans Pro" panose="020B0503030403020204" pitchFamily="34" charset="0"/>
            </a:endParaRPr>
          </a:p>
          <a:p>
            <a:r>
              <a:rPr lang="en-US" sz="2200" b="1" dirty="0">
                <a:solidFill>
                  <a:srgbClr val="000000"/>
                </a:solidFill>
                <a:latin typeface="Source Sans Pro" panose="020B0503030403020204" pitchFamily="34" charset="0"/>
                <a:ea typeface="Source Sans Pro" panose="020B0503030403020204" pitchFamily="34" charset="0"/>
              </a:rPr>
              <a:t>Stay Informed</a:t>
            </a:r>
            <a:r>
              <a:rPr lang="en-US" sz="2200" dirty="0">
                <a:solidFill>
                  <a:srgbClr val="000000"/>
                </a:solidFill>
                <a:latin typeface="Source Sans Pro" panose="020B0503030403020204" pitchFamily="34" charset="0"/>
                <a:ea typeface="Source Sans Pro" panose="020B0503030403020204" pitchFamily="34" charset="0"/>
              </a:rPr>
              <a:t> with SBA’s OIT’s Newsletter and Webinars: </a:t>
            </a:r>
            <a:r>
              <a:rPr lang="en-US" sz="2200" dirty="0">
                <a:solidFill>
                  <a:srgbClr val="007EB4"/>
                </a:solidFill>
                <a:latin typeface="Source Sans Pro" panose="020B0503030403020204" pitchFamily="34" charset="0"/>
                <a:ea typeface="Source Sans Pro" panose="020B0503030403020204" pitchFamily="34" charset="0"/>
                <a:hlinkClick r:id="rId7">
                  <a:extLst>
                    <a:ext uri="{A12FA001-AC4F-418D-AE19-62706E023703}">
                      <ahyp:hlinkClr xmlns:ahyp="http://schemas.microsoft.com/office/drawing/2018/hyperlinkcolor" val="tx"/>
                    </a:ext>
                  </a:extLst>
                </a:hlinkClick>
              </a:rPr>
              <a:t>sba.gov/newsroom</a:t>
            </a:r>
            <a:endParaRPr lang="en-US" sz="2200" dirty="0">
              <a:solidFill>
                <a:srgbClr val="007EB4"/>
              </a:solidFill>
              <a:latin typeface="Source Sans Pro" panose="020B0503030403020204" pitchFamily="34" charset="0"/>
              <a:ea typeface="Source Sans Pro" panose="020B0503030403020204" pitchFamily="34" charset="0"/>
            </a:endParaRPr>
          </a:p>
          <a:p>
            <a:pPr marL="342875" lvl="1"/>
            <a:endParaRPr lang="en-US" sz="1900" dirty="0">
              <a:solidFill>
                <a:srgbClr val="00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64285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8AC1CA-B045-4983-8D94-B184DB1FCD91}"/>
              </a:ext>
            </a:extLst>
          </p:cNvPr>
          <p:cNvSpPr>
            <a:spLocks noGrp="1"/>
          </p:cNvSpPr>
          <p:nvPr>
            <p:ph type="title"/>
          </p:nvPr>
        </p:nvSpPr>
        <p:spPr>
          <a:xfrm>
            <a:off x="465226" y="963877"/>
            <a:ext cx="2784196" cy="4930246"/>
          </a:xfrm>
        </p:spPr>
        <p:txBody>
          <a:bodyPr vert="horz" lIns="91440" tIns="45720" rIns="91440" bIns="45720" rtlCol="0" anchor="ctr">
            <a:normAutofit/>
          </a:bodyPr>
          <a:lstStyle/>
          <a:p>
            <a:pPr algn="r" defTabSz="914400"/>
            <a:r>
              <a:rPr lang="en-US" sz="4400" b="0" kern="1200" dirty="0">
                <a:latin typeface="Source Sans Pro" panose="020B0503030403020204" pitchFamily="34" charset="0"/>
                <a:ea typeface="Source Sans Pro" panose="020B0503030403020204" pitchFamily="34" charset="0"/>
                <a:cs typeface="+mj-cs"/>
              </a:rPr>
              <a:t>Additional Federal Resources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077707-2A05-467B-B426-975AFA434A90}"/>
              </a:ext>
            </a:extLst>
          </p:cNvPr>
          <p:cNvSpPr>
            <a:spLocks noGrp="1"/>
          </p:cNvSpPr>
          <p:nvPr>
            <p:ph idx="4294967295"/>
          </p:nvPr>
        </p:nvSpPr>
        <p:spPr>
          <a:xfrm>
            <a:off x="3732023" y="320040"/>
            <a:ext cx="5170804" cy="6217919"/>
          </a:xfrm>
        </p:spPr>
        <p:txBody>
          <a:bodyPr vert="horz" lIns="91440" tIns="45720" rIns="91440" bIns="45720" rtlCol="0" anchor="ctr">
            <a:normAutofit/>
          </a:bodyPr>
          <a:lstStyle/>
          <a:p>
            <a:pPr indent="-228600" defTabSz="91440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cs typeface="+mn-cs"/>
              </a:rPr>
              <a:t>Trade.gov  </a:t>
            </a:r>
            <a:r>
              <a:rPr lang="en-US" sz="2200" dirty="0">
                <a:latin typeface="Source Sans Pro" panose="020B0503030403020204" pitchFamily="34" charset="0"/>
                <a:ea typeface="Source Sans Pro" panose="020B0503030403020204" pitchFamily="34" charset="0"/>
                <a:cs typeface="+mn-cs"/>
              </a:rPr>
              <a:t>(</a:t>
            </a:r>
            <a:r>
              <a:rPr lang="en-US" sz="2200" dirty="0">
                <a:latin typeface="Source Sans Pro" panose="020B0503030403020204" pitchFamily="34" charset="0"/>
                <a:ea typeface="Source Sans Pro" panose="020B0503030403020204" pitchFamily="34" charset="0"/>
                <a:cs typeface="+mn-cs"/>
                <a:hlinkClick r:id="rId3"/>
              </a:rPr>
              <a:t>https://www.trade.gov</a:t>
            </a:r>
            <a:r>
              <a:rPr lang="en-US" sz="2200" dirty="0">
                <a:latin typeface="Source Sans Pro" panose="020B0503030403020204" pitchFamily="34" charset="0"/>
                <a:ea typeface="Source Sans Pro" panose="020B0503030403020204" pitchFamily="34" charset="0"/>
                <a:cs typeface="+mn-cs"/>
              </a:rPr>
              <a:t>)</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Market research and trade leads</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Tariff information</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Trade events</a:t>
            </a:r>
          </a:p>
          <a:p>
            <a:pPr indent="-228600" defTabSz="91440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cs typeface="+mn-cs"/>
              </a:rPr>
              <a:t>www.STOPfakes.gov</a:t>
            </a:r>
          </a:p>
          <a:p>
            <a:pPr indent="-228600" defTabSz="91440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cs typeface="+mn-cs"/>
              </a:rPr>
              <a:t>Ex-Im Bank  </a:t>
            </a:r>
            <a:r>
              <a:rPr lang="en-US" sz="2200" dirty="0">
                <a:latin typeface="Source Sans Pro" panose="020B0503030403020204" pitchFamily="34" charset="0"/>
                <a:ea typeface="Source Sans Pro" panose="020B0503030403020204" pitchFamily="34" charset="0"/>
                <a:cs typeface="+mn-cs"/>
              </a:rPr>
              <a:t>(</a:t>
            </a:r>
            <a:r>
              <a:rPr lang="en-US" sz="2200" dirty="0">
                <a:latin typeface="Source Sans Pro" panose="020B0503030403020204" pitchFamily="34" charset="0"/>
                <a:ea typeface="Source Sans Pro" panose="020B0503030403020204" pitchFamily="34" charset="0"/>
                <a:cs typeface="+mn-cs"/>
                <a:hlinkClick r:id="rId4"/>
              </a:rPr>
              <a:t>https://www.exim.gov</a:t>
            </a:r>
            <a:r>
              <a:rPr lang="en-US" sz="2200" dirty="0">
                <a:latin typeface="Source Sans Pro" panose="020B0503030403020204" pitchFamily="34" charset="0"/>
                <a:ea typeface="Source Sans Pro" panose="020B0503030403020204" pitchFamily="34" charset="0"/>
                <a:cs typeface="+mn-cs"/>
              </a:rPr>
              <a:t>)</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Export credit insurance</a:t>
            </a:r>
          </a:p>
          <a:p>
            <a:pPr indent="-228600" defTabSz="91440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cs typeface="+mn-cs"/>
              </a:rPr>
              <a:t>State Department </a:t>
            </a:r>
            <a:r>
              <a:rPr lang="en-US" sz="2200" dirty="0">
                <a:latin typeface="Source Sans Pro" panose="020B0503030403020204" pitchFamily="34" charset="0"/>
                <a:ea typeface="Source Sans Pro" panose="020B0503030403020204" pitchFamily="34" charset="0"/>
                <a:cs typeface="+mn-cs"/>
              </a:rPr>
              <a:t>(</a:t>
            </a:r>
            <a:r>
              <a:rPr lang="en-US" sz="2200" dirty="0">
                <a:latin typeface="Source Sans Pro" panose="020B0503030403020204" pitchFamily="34" charset="0"/>
                <a:ea typeface="Source Sans Pro" panose="020B0503030403020204" pitchFamily="34" charset="0"/>
                <a:cs typeface="+mn-cs"/>
                <a:hlinkClick r:id="rId5"/>
              </a:rPr>
              <a:t>https://www.pmddtc.state.gov</a:t>
            </a:r>
            <a:r>
              <a:rPr lang="en-US" sz="2200" dirty="0">
                <a:latin typeface="Source Sans Pro" panose="020B0503030403020204" pitchFamily="34" charset="0"/>
                <a:ea typeface="Source Sans Pro" panose="020B0503030403020204" pitchFamily="34" charset="0"/>
                <a:cs typeface="+mn-cs"/>
              </a:rPr>
              <a:t>)</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Export licensing</a:t>
            </a:r>
          </a:p>
          <a:p>
            <a:pPr indent="-228600" defTabSz="914400">
              <a:buFont typeface="Arial" panose="020B0604020202020204" pitchFamily="34" charset="0"/>
              <a:buChar char="•"/>
            </a:pPr>
            <a:r>
              <a:rPr lang="en-US" sz="2200" b="1" dirty="0">
                <a:latin typeface="Source Sans Pro" panose="020B0503030403020204" pitchFamily="34" charset="0"/>
                <a:ea typeface="Source Sans Pro" panose="020B0503030403020204" pitchFamily="34" charset="0"/>
                <a:cs typeface="+mn-cs"/>
              </a:rPr>
              <a:t>Census</a:t>
            </a:r>
            <a:r>
              <a:rPr lang="en-US" sz="2200" dirty="0">
                <a:latin typeface="Source Sans Pro" panose="020B0503030403020204" pitchFamily="34" charset="0"/>
                <a:ea typeface="Source Sans Pro" panose="020B0503030403020204" pitchFamily="34" charset="0"/>
                <a:cs typeface="+mn-cs"/>
              </a:rPr>
              <a:t>  (</a:t>
            </a:r>
            <a:r>
              <a:rPr lang="en-US" sz="2200" dirty="0">
                <a:latin typeface="Source Sans Pro" panose="020B0503030403020204" pitchFamily="34" charset="0"/>
                <a:ea typeface="Source Sans Pro" panose="020B0503030403020204" pitchFamily="34" charset="0"/>
                <a:cs typeface="+mn-cs"/>
                <a:hlinkClick r:id="rId6"/>
              </a:rPr>
              <a:t>https://usatrade.census.gov</a:t>
            </a:r>
            <a:r>
              <a:rPr lang="en-US" sz="2200" dirty="0">
                <a:latin typeface="Source Sans Pro" panose="020B0503030403020204" pitchFamily="34" charset="0"/>
                <a:ea typeface="Source Sans Pro" panose="020B0503030403020204" pitchFamily="34" charset="0"/>
                <a:cs typeface="+mn-cs"/>
              </a:rPr>
              <a:t>)</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Census COVID-19 Data Hub</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Census Business Builder</a:t>
            </a:r>
          </a:p>
          <a:p>
            <a:pPr marL="628613" lvl="1" indent="-342900" defTabSz="914400">
              <a:buFont typeface="Source Sans Pro" panose="020B0503030403020204" pitchFamily="34" charset="0"/>
              <a:buChar char="−"/>
            </a:pPr>
            <a:r>
              <a:rPr lang="en-US" sz="2000" dirty="0">
                <a:latin typeface="Source Sans Pro" panose="020B0503030403020204" pitchFamily="34" charset="0"/>
                <a:ea typeface="Source Sans Pro" panose="020B0503030403020204" pitchFamily="34" charset="0"/>
                <a:cs typeface="+mn-cs"/>
              </a:rPr>
              <a:t>Global Market Finder</a:t>
            </a:r>
          </a:p>
        </p:txBody>
      </p:sp>
    </p:spTree>
    <p:extLst>
      <p:ext uri="{BB962C8B-B14F-4D97-AF65-F5344CB8AC3E}">
        <p14:creationId xmlns:p14="http://schemas.microsoft.com/office/powerpoint/2010/main" val="1663195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BBBC-51F2-4A4A-BDDA-D37A3F088E88}"/>
              </a:ext>
            </a:extLst>
          </p:cNvPr>
          <p:cNvSpPr>
            <a:spLocks noGrp="1"/>
          </p:cNvSpPr>
          <p:nvPr>
            <p:ph type="ctrTitle"/>
          </p:nvPr>
        </p:nvSpPr>
        <p:spPr>
          <a:xfrm>
            <a:off x="1063978" y="3989874"/>
            <a:ext cx="6858000" cy="2387600"/>
          </a:xfrm>
        </p:spPr>
        <p:txBody>
          <a:bodyPr>
            <a:noAutofit/>
          </a:bodyPr>
          <a:lstStyle/>
          <a:p>
            <a:br>
              <a:rPr lang="en-US" sz="4800" dirty="0">
                <a:latin typeface="Source Sans Pro" panose="020B0503030403020204" pitchFamily="34" charset="0"/>
                <a:ea typeface="Source Sans Pro" panose="020B0503030403020204" pitchFamily="34" charset="0"/>
              </a:rPr>
            </a:br>
            <a:br>
              <a:rPr lang="en-US" sz="4800" dirty="0">
                <a:latin typeface="Source Sans Pro" panose="020B0503030403020204" pitchFamily="34" charset="0"/>
                <a:ea typeface="Source Sans Pro" panose="020B0503030403020204" pitchFamily="34" charset="0"/>
              </a:rPr>
            </a:br>
            <a:br>
              <a:rPr lang="en-US" sz="7200" dirty="0">
                <a:latin typeface="Source Sans Pro" panose="020B0503030403020204" pitchFamily="34" charset="0"/>
                <a:ea typeface="Source Sans Pro" panose="020B0503030403020204" pitchFamily="34" charset="0"/>
              </a:rPr>
            </a:br>
            <a:r>
              <a:rPr lang="en-US" sz="7200" dirty="0">
                <a:latin typeface="Source Sans Pro" panose="020B0503030403020204" pitchFamily="34" charset="0"/>
                <a:ea typeface="Source Sans Pro" panose="020B0503030403020204" pitchFamily="34" charset="0"/>
              </a:rPr>
              <a:t>Q&amp;A</a:t>
            </a:r>
            <a:br>
              <a:rPr lang="en-US" sz="4000" dirty="0">
                <a:latin typeface="Source Sans Pro" panose="020B0503030403020204" pitchFamily="34" charset="0"/>
                <a:ea typeface="Source Sans Pro" panose="020B0503030403020204" pitchFamily="34" charset="0"/>
              </a:rPr>
            </a:br>
            <a:br>
              <a:rPr lang="en-US" sz="1050" dirty="0">
                <a:latin typeface="Source Sans Pro" panose="020B0503030403020204" pitchFamily="34" charset="0"/>
                <a:ea typeface="Source Sans Pro" panose="020B0503030403020204" pitchFamily="34" charset="0"/>
              </a:rPr>
            </a:br>
            <a:br>
              <a:rPr lang="en-US" sz="4000" dirty="0">
                <a:latin typeface="Source Sans Pro" panose="020B0503030403020204" pitchFamily="34" charset="0"/>
                <a:ea typeface="Source Sans Pro" panose="020B0503030403020204" pitchFamily="34" charset="0"/>
              </a:rPr>
            </a:br>
            <a:r>
              <a:rPr lang="en-US" sz="3200" b="0" dirty="0">
                <a:latin typeface="Source Sans Pro" panose="020B0503030403020204" pitchFamily="34" charset="0"/>
                <a:ea typeface="Source Sans Pro" panose="020B0503030403020204" pitchFamily="34" charset="0"/>
              </a:rPr>
              <a:t>For more information, please visit</a:t>
            </a:r>
            <a:br>
              <a:rPr lang="en-US" sz="3200" b="0" dirty="0">
                <a:latin typeface="Source Sans Pro" panose="020B0503030403020204" pitchFamily="34" charset="0"/>
                <a:ea typeface="Source Sans Pro" panose="020B0503030403020204" pitchFamily="34" charset="0"/>
              </a:rPr>
            </a:br>
            <a:r>
              <a:rPr lang="en-US" sz="3200" b="0" dirty="0">
                <a:solidFill>
                  <a:schemeClr val="bg2">
                    <a:lumMod val="60000"/>
                    <a:lumOff val="40000"/>
                  </a:schemeClr>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sba.gov/international</a:t>
            </a:r>
            <a:br>
              <a:rPr lang="en-US" sz="3200" b="0" dirty="0">
                <a:latin typeface="Source Sans Pro" panose="020B0503030403020204" pitchFamily="34" charset="0"/>
                <a:ea typeface="Source Sans Pro" panose="020B0503030403020204" pitchFamily="34" charset="0"/>
              </a:rPr>
            </a:br>
            <a:br>
              <a:rPr lang="en-US" sz="3200" b="0" dirty="0">
                <a:latin typeface="Source Sans Pro" panose="020B0503030403020204" pitchFamily="34" charset="0"/>
                <a:ea typeface="Source Sans Pro" panose="020B0503030403020204" pitchFamily="34" charset="0"/>
              </a:rPr>
            </a:br>
            <a:r>
              <a:rPr lang="en-US" sz="3200" b="0" dirty="0">
                <a:latin typeface="Source Sans Pro" panose="020B0503030403020204" pitchFamily="34" charset="0"/>
                <a:ea typeface="Source Sans Pro" panose="020B0503030403020204" pitchFamily="34" charset="0"/>
              </a:rPr>
              <a:t>Sign up for our export  newsletter:</a:t>
            </a:r>
            <a:br>
              <a:rPr lang="en-US" sz="3200" b="0" dirty="0">
                <a:latin typeface="Source Sans Pro" panose="020B0503030403020204" pitchFamily="34" charset="0"/>
                <a:ea typeface="Source Sans Pro" panose="020B0503030403020204" pitchFamily="34" charset="0"/>
              </a:rPr>
            </a:br>
            <a:r>
              <a:rPr lang="en-US" sz="3200" b="0" dirty="0">
                <a:solidFill>
                  <a:schemeClr val="bg2">
                    <a:lumMod val="60000"/>
                    <a:lumOff val="40000"/>
                  </a:schemeClr>
                </a:solidFill>
                <a:latin typeface="Source Sans Pro" panose="020B0503030403020204" pitchFamily="34" charset="0"/>
                <a:ea typeface="Source Sans Pro" panose="020B0503030403020204" pitchFamily="34" charset="0"/>
                <a:hlinkClick r:id="rId4">
                  <a:extLst>
                    <a:ext uri="{A12FA001-AC4F-418D-AE19-62706E023703}">
                      <ahyp:hlinkClr xmlns:ahyp="http://schemas.microsoft.com/office/drawing/2018/hyperlinkcolor" val="tx"/>
                    </a:ext>
                  </a:extLst>
                </a:hlinkClick>
              </a:rPr>
              <a:t>sba.gov/newsroom</a:t>
            </a:r>
            <a:br>
              <a:rPr lang="en-US" sz="3200" b="0" dirty="0">
                <a:latin typeface="Source Sans Pro" panose="020B0503030403020204" pitchFamily="34" charset="0"/>
                <a:ea typeface="Source Sans Pro" panose="020B0503030403020204" pitchFamily="34" charset="0"/>
              </a:rPr>
            </a:br>
            <a:br>
              <a:rPr lang="en-US" sz="3200" b="0" dirty="0">
                <a:latin typeface="Source Sans Pro" panose="020B0503030403020204" pitchFamily="34" charset="0"/>
                <a:ea typeface="Source Sans Pro" panose="020B0503030403020204" pitchFamily="34" charset="0"/>
              </a:rPr>
            </a:br>
            <a:endParaRPr lang="en-US" sz="4800" b="0" u="sng" dirty="0">
              <a:solidFill>
                <a:schemeClr val="bg2">
                  <a:lumMod val="60000"/>
                  <a:lumOff val="40000"/>
                </a:scheme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07389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7CDA1FFB-87F1-41BA-98A5-03FC6693A547}"/>
              </a:ext>
            </a:extLst>
          </p:cNvPr>
          <p:cNvSpPr>
            <a:spLocks noGrp="1"/>
          </p:cNvSpPr>
          <p:nvPr>
            <p:ph type="title"/>
          </p:nvPr>
        </p:nvSpPr>
        <p:spPr>
          <a:xfrm>
            <a:off x="628650" y="368608"/>
            <a:ext cx="7886700" cy="535531"/>
          </a:xfrm>
        </p:spPr>
        <p:txBody>
          <a:bodyPr>
            <a:spAutoFit/>
          </a:bodyPr>
          <a:lstStyle/>
          <a:p>
            <a:r>
              <a:rPr lang="en-US" sz="3200" dirty="0"/>
              <a:t>SBA’s Small Business Exporter of the Year</a:t>
            </a:r>
          </a:p>
        </p:txBody>
      </p:sp>
      <p:sp>
        <p:nvSpPr>
          <p:cNvPr id="2" name="TextBox 1">
            <a:extLst>
              <a:ext uri="{FF2B5EF4-FFF2-40B4-BE49-F238E27FC236}">
                <a16:creationId xmlns:a16="http://schemas.microsoft.com/office/drawing/2014/main" id="{C3CA25E6-D19E-4D87-9560-997034F3D52F}"/>
              </a:ext>
            </a:extLst>
          </p:cNvPr>
          <p:cNvSpPr txBox="1"/>
          <p:nvPr/>
        </p:nvSpPr>
        <p:spPr>
          <a:xfrm>
            <a:off x="628651" y="1135493"/>
            <a:ext cx="7886700" cy="5940088"/>
          </a:xfrm>
          <a:prstGeom prst="rect">
            <a:avLst/>
          </a:prstGeom>
          <a:noFill/>
        </p:spPr>
        <p:txBody>
          <a:bodyPr wrap="square" rtlCol="0">
            <a:spAutoFit/>
          </a:bodyPr>
          <a:lstStyle/>
          <a:p>
            <a:pPr algn="ctr"/>
            <a:r>
              <a:rPr lang="en-US" sz="16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 </a:t>
            </a:r>
            <a:r>
              <a:rPr lang="en-US" sz="2400"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Recognizes individuals for their success and dedication to exporting products or services </a:t>
            </a:r>
          </a:p>
          <a:p>
            <a:pPr algn="ctr"/>
            <a:r>
              <a:rPr lang="en-US" sz="2400"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who received an SBA loan, grant or </a:t>
            </a:r>
          </a:p>
          <a:p>
            <a:pPr algn="ctr"/>
            <a:r>
              <a:rPr lang="en-US" sz="2400"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assistance from a resource partner</a:t>
            </a:r>
            <a:endParaRPr lang="en-US" sz="1600"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endParaRPr>
          </a:p>
          <a:p>
            <a:pPr marL="0" marR="0">
              <a:spcBef>
                <a:spcPts val="0"/>
              </a:spcBef>
              <a:spcAft>
                <a:spcPts val="0"/>
              </a:spcAft>
            </a:pPr>
            <a:endParaRPr lang="en-US" sz="16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0" marR="0">
              <a:spcBef>
                <a:spcPts val="0"/>
              </a:spcBef>
              <a:spcAft>
                <a:spcPts val="0"/>
              </a:spcAft>
            </a:pPr>
            <a:r>
              <a:rPr lang="en-US" b="1"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Recent </a:t>
            </a:r>
            <a:r>
              <a:rPr lang="en-US"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Winners</a:t>
            </a:r>
            <a:r>
              <a:rPr lang="en-US" b="1"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a:t>
            </a:r>
          </a:p>
          <a:p>
            <a:pPr marL="342900" marR="0" lvl="0" indent="-342900">
              <a:spcBef>
                <a:spcPts val="0"/>
              </a:spcBef>
              <a:spcAft>
                <a:spcPts val="0"/>
              </a:spcAft>
              <a:buFont typeface="Symbol" panose="05050102010706020507" pitchFamily="18" charset="2"/>
              <a:buChar char=""/>
            </a:pPr>
            <a:r>
              <a:rPr lang="en-US" dirty="0" err="1">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EarthQuaker</a:t>
            </a:r>
            <a:r>
              <a:rPr lang="en-US" dirty="0">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 Devices (Ohio)</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342900" marR="0" lvl="0" indent="-342900">
              <a:spcBef>
                <a:spcPts val="0"/>
              </a:spcBef>
              <a:spcAft>
                <a:spcPts val="0"/>
              </a:spcAft>
              <a:buFont typeface="Symbol" panose="05050102010706020507" pitchFamily="18" charset="2"/>
              <a:buChar char=""/>
            </a:pPr>
            <a:r>
              <a:rPr lang="en-US" dirty="0" err="1">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SeaDek</a:t>
            </a:r>
            <a:r>
              <a:rPr lang="en-US" dirty="0">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 (Florida)</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Endoscopy Replacement Parts (Florida)</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Sawyer Manufacturing Company (Oklahoma)</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Times New Roman" panose="02020603050405020304" pitchFamily="18" charset="0"/>
                <a:cs typeface="Source Sans Pro" panose="020B0503030403020204" pitchFamily="34" charset="0"/>
              </a:rPr>
              <a:t>Baby Elephant Ears (Minnesota)</a:t>
            </a:r>
            <a:r>
              <a:rPr lang="en-US" b="1"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 </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0" marR="0">
              <a:spcBef>
                <a:spcPts val="0"/>
              </a:spcBef>
              <a:spcAft>
                <a:spcPts val="0"/>
              </a:spcAft>
            </a:pPr>
            <a:r>
              <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 </a:t>
            </a:r>
          </a:p>
          <a:p>
            <a:pPr marL="0" marR="0">
              <a:spcBef>
                <a:spcPts val="0"/>
              </a:spcBef>
              <a:spcAft>
                <a:spcPts val="0"/>
              </a:spcAft>
            </a:pPr>
            <a:r>
              <a:rPr lang="en-US"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S</a:t>
            </a:r>
            <a:r>
              <a:rPr lang="en-US" b="1"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election </a:t>
            </a:r>
            <a:r>
              <a:rPr lang="en-US" b="1" dirty="0">
                <a:solidFill>
                  <a:srgbClr val="000000"/>
                </a:solidFill>
                <a:latin typeface="Source Sans Pro" panose="020B0503030403020204" pitchFamily="34" charset="0"/>
                <a:ea typeface="Calibri" panose="020F0502020204030204" pitchFamily="34" charset="0"/>
                <a:cs typeface="Source Sans Pro" panose="020B0503030403020204" pitchFamily="34" charset="0"/>
              </a:rPr>
              <a:t>C</a:t>
            </a:r>
            <a:r>
              <a:rPr lang="en-US" b="1"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riteria </a:t>
            </a:r>
            <a:endPar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Increased sales, profits and/or growth of employment because of exporting </a:t>
            </a: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Creative overseas marketing strategies </a:t>
            </a: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Effective solutions to export-related challenges </a:t>
            </a: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Effective use of Federal and/or State government trade promotion or financing</a:t>
            </a:r>
            <a:r>
              <a:rPr lang="en-US" sz="16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 </a:t>
            </a:r>
          </a:p>
          <a:p>
            <a:pPr marL="0" marR="0">
              <a:spcBef>
                <a:spcPts val="0"/>
              </a:spcBef>
              <a:spcAft>
                <a:spcPts val="0"/>
              </a:spcAft>
            </a:pPr>
            <a:r>
              <a:rPr lang="en-US" sz="1600" dirty="0">
                <a:solidFill>
                  <a:srgbClr val="000000"/>
                </a:solidFill>
                <a:effectLst/>
                <a:latin typeface="Source Sans Pro" panose="020B0503030403020204" pitchFamily="34" charset="0"/>
                <a:ea typeface="Calibri" panose="020F0502020204030204" pitchFamily="34" charset="0"/>
                <a:cs typeface="Source Sans Pro" panose="020B0503030403020204" pitchFamily="34" charset="0"/>
              </a:rPr>
              <a:t> </a:t>
            </a:r>
          </a:p>
          <a:p>
            <a:endParaRPr lang="en-US" dirty="0"/>
          </a:p>
        </p:txBody>
      </p:sp>
    </p:spTree>
    <p:extLst>
      <p:ext uri="{BB962C8B-B14F-4D97-AF65-F5344CB8AC3E}">
        <p14:creationId xmlns:p14="http://schemas.microsoft.com/office/powerpoint/2010/main" val="198777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7CDA1FFB-87F1-41BA-98A5-03FC6693A547}"/>
              </a:ext>
            </a:extLst>
          </p:cNvPr>
          <p:cNvSpPr>
            <a:spLocks noGrp="1"/>
          </p:cNvSpPr>
          <p:nvPr>
            <p:ph type="title"/>
          </p:nvPr>
        </p:nvSpPr>
        <p:spPr>
          <a:xfrm>
            <a:off x="628650" y="368608"/>
            <a:ext cx="7886700" cy="535531"/>
          </a:xfrm>
        </p:spPr>
        <p:txBody>
          <a:bodyPr>
            <a:spAutoFit/>
          </a:bodyPr>
          <a:lstStyle/>
          <a:p>
            <a:r>
              <a:rPr lang="en-US" sz="3200" dirty="0"/>
              <a:t>SBA 2020 Small Business Exporter of the Year </a:t>
            </a:r>
          </a:p>
        </p:txBody>
      </p:sp>
      <p:sp>
        <p:nvSpPr>
          <p:cNvPr id="2" name="Text Box 4">
            <a:extLst>
              <a:ext uri="{FF2B5EF4-FFF2-40B4-BE49-F238E27FC236}">
                <a16:creationId xmlns:a16="http://schemas.microsoft.com/office/drawing/2014/main" id="{8E2C8279-C27F-43B5-93BE-632E15ED7205}"/>
              </a:ext>
            </a:extLst>
          </p:cNvPr>
          <p:cNvSpPr txBox="1">
            <a:spLocks noChangeArrowheads="1"/>
          </p:cNvSpPr>
          <p:nvPr/>
        </p:nvSpPr>
        <p:spPr bwMode="auto">
          <a:xfrm>
            <a:off x="183356" y="1334090"/>
            <a:ext cx="8830015"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a:buClrTx/>
              <a:buFontTx/>
              <a:buNone/>
            </a:pPr>
            <a:r>
              <a:rPr lang="en-US" altLang="en-US" sz="3800" dirty="0">
                <a:solidFill>
                  <a:srgbClr val="000000"/>
                </a:solidFill>
                <a:latin typeface="Source Sans Pro" panose="020B0503030403020204" pitchFamily="34" charset="0"/>
                <a:ea typeface="Source Sans Pro" panose="020B0503030403020204" pitchFamily="34" charset="0"/>
              </a:rPr>
              <a:t>Genesis Water Technologies, Inc.</a:t>
            </a:r>
            <a:r>
              <a:rPr lang="en-US" altLang="en-US" sz="2000" dirty="0">
                <a:solidFill>
                  <a:srgbClr val="000000"/>
                </a:solidFill>
                <a:latin typeface="Source Sans Pro" panose="020B0503030403020204" pitchFamily="34" charset="0"/>
                <a:ea typeface="Source Sans Pro" panose="020B0503030403020204" pitchFamily="34" charset="0"/>
              </a:rPr>
              <a:t> </a:t>
            </a:r>
            <a:br>
              <a:rPr lang="en-US" altLang="en-US" sz="2000" dirty="0">
                <a:solidFill>
                  <a:srgbClr val="000000"/>
                </a:solidFill>
                <a:latin typeface="Source Sans Pro" panose="020B0503030403020204" pitchFamily="34" charset="0"/>
                <a:ea typeface="Source Sans Pro" panose="020B0503030403020204" pitchFamily="34" charset="0"/>
              </a:rPr>
            </a:br>
            <a:r>
              <a:rPr lang="en-US" altLang="en-US" sz="2000" i="1" dirty="0">
                <a:solidFill>
                  <a:srgbClr val="000000"/>
                </a:solidFill>
                <a:latin typeface="Source Sans Pro" panose="020B0503030403020204" pitchFamily="34" charset="0"/>
                <a:ea typeface="Source Sans Pro" panose="020B0503030403020204" pitchFamily="34" charset="0"/>
              </a:rPr>
              <a:t>Using Innovation To Meet The Water Needs of The World</a:t>
            </a:r>
          </a:p>
        </p:txBody>
      </p:sp>
      <p:sp>
        <p:nvSpPr>
          <p:cNvPr id="5" name="Text Box 5">
            <a:extLst>
              <a:ext uri="{FF2B5EF4-FFF2-40B4-BE49-F238E27FC236}">
                <a16:creationId xmlns:a16="http://schemas.microsoft.com/office/drawing/2014/main" id="{48DF370A-5DD9-45CE-9724-1D49A3688D4B}"/>
              </a:ext>
            </a:extLst>
          </p:cNvPr>
          <p:cNvSpPr txBox="1">
            <a:spLocks noChangeArrowheads="1"/>
          </p:cNvSpPr>
          <p:nvPr/>
        </p:nvSpPr>
        <p:spPr bwMode="auto">
          <a:xfrm>
            <a:off x="1274761" y="2697956"/>
            <a:ext cx="6594475" cy="146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defTabSz="457200" eaLnBrk="0" fontAlgn="base" hangingPunct="0">
              <a:spcBef>
                <a:spcPct val="0"/>
              </a:spcBef>
              <a:spcAft>
                <a:spcPct val="0"/>
              </a:spcAft>
              <a:buSzPct val="100000"/>
            </a:pPr>
            <a:r>
              <a:rPr lang="en-US" altLang="en-US" sz="2200" dirty="0">
                <a:solidFill>
                  <a:srgbClr val="000000"/>
                </a:solidFill>
                <a:latin typeface="Source Sans Pro" panose="020B0503030403020204" pitchFamily="34" charset="0"/>
                <a:ea typeface="Source Sans Pro" panose="020B0503030403020204" pitchFamily="34" charset="0"/>
                <a:cs typeface="Segoe UI"/>
              </a:rPr>
              <a:t>   </a:t>
            </a:r>
            <a:r>
              <a:rPr lang="en-US" altLang="en-US" sz="2200" b="1" dirty="0">
                <a:solidFill>
                  <a:srgbClr val="000000"/>
                </a:solidFill>
                <a:latin typeface="Source Sans Pro" panose="020B0503030403020204" pitchFamily="34" charset="0"/>
                <a:ea typeface="Source Sans Pro" panose="020B0503030403020204" pitchFamily="34" charset="0"/>
                <a:cs typeface="Segoe UI"/>
              </a:rPr>
              <a:t>Sustainable Water &amp; Wastewater Solutions</a:t>
            </a:r>
          </a:p>
          <a:p>
            <a:pPr algn="ctr" defTabSz="457200" eaLnBrk="0" fontAlgn="base" hangingPunct="0">
              <a:spcBef>
                <a:spcPct val="0"/>
              </a:spcBef>
              <a:spcAft>
                <a:spcPct val="0"/>
              </a:spcAft>
              <a:buSzPct val="100000"/>
            </a:pPr>
            <a:r>
              <a:rPr lang="en-US" altLang="en-US" sz="2200" b="1" dirty="0">
                <a:solidFill>
                  <a:srgbClr val="000000"/>
                </a:solidFill>
                <a:latin typeface="Source Sans Pro" panose="020B0503030403020204" pitchFamily="34" charset="0"/>
                <a:ea typeface="Source Sans Pro" panose="020B0503030403020204" pitchFamily="34" charset="0"/>
                <a:cs typeface="Segoe UI"/>
              </a:rPr>
              <a:t>To Ensure A Clean &amp; Safe Water Supply Worldwide</a:t>
            </a:r>
          </a:p>
          <a:p>
            <a:pPr algn="ctr" defTabSz="457200" eaLnBrk="0" fontAlgn="base" hangingPunct="0">
              <a:spcBef>
                <a:spcPct val="0"/>
              </a:spcBef>
              <a:spcAft>
                <a:spcPct val="0"/>
              </a:spcAft>
              <a:buSzPct val="100000"/>
            </a:pPr>
            <a:endParaRPr lang="en-US" altLang="en-US" sz="2200" dirty="0">
              <a:solidFill>
                <a:srgbClr val="000000"/>
              </a:solidFill>
              <a:cs typeface="Segoe UI"/>
            </a:endParaRPr>
          </a:p>
          <a:p>
            <a:pPr defTabSz="457200" eaLnBrk="0" fontAlgn="base" hangingPunct="0">
              <a:spcBef>
                <a:spcPct val="0"/>
              </a:spcBef>
              <a:spcAft>
                <a:spcPct val="0"/>
              </a:spcAft>
              <a:buSzPct val="100000"/>
            </a:pPr>
            <a:endParaRPr lang="en-US" altLang="en-US" sz="2200" dirty="0">
              <a:solidFill>
                <a:srgbClr val="000000"/>
              </a:solidFill>
              <a:cs typeface="Segoe UI"/>
            </a:endParaRPr>
          </a:p>
        </p:txBody>
      </p:sp>
      <p:sp>
        <p:nvSpPr>
          <p:cNvPr id="4" name="Text Box 2">
            <a:extLst>
              <a:ext uri="{FF2B5EF4-FFF2-40B4-BE49-F238E27FC236}">
                <a16:creationId xmlns:a16="http://schemas.microsoft.com/office/drawing/2014/main" id="{A2897676-0CC2-44AA-A0E8-E646E1165866}"/>
              </a:ext>
            </a:extLst>
          </p:cNvPr>
          <p:cNvSpPr txBox="1">
            <a:spLocks noChangeArrowheads="1"/>
          </p:cNvSpPr>
          <p:nvPr/>
        </p:nvSpPr>
        <p:spPr bwMode="auto">
          <a:xfrm>
            <a:off x="183356" y="3771911"/>
            <a:ext cx="8393112" cy="2399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063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FFFFFF"/>
                </a:solidFill>
                <a:latin typeface="Arial" panose="020B0604020202020204" pitchFamily="34" charset="0"/>
                <a:ea typeface="MS Gothic" panose="020B0609070205080204" pitchFamily="49" charset="-128"/>
              </a:defRPr>
            </a:lvl9pPr>
          </a:lstStyle>
          <a:p>
            <a:pPr algn="ctr" eaLnBrk="1" hangingPunct="1">
              <a:spcBef>
                <a:spcPts val="800"/>
              </a:spcBef>
              <a:buClrTx/>
              <a:buFontTx/>
              <a:buNone/>
            </a:pPr>
            <a:r>
              <a:rPr lang="en-US" altLang="en-US" sz="1800" b="1" dirty="0">
                <a:solidFill>
                  <a:srgbClr val="000000"/>
                </a:solidFill>
                <a:cs typeface="Helvetica Neue Light" charset="0"/>
              </a:rPr>
              <a:t>Vision:</a:t>
            </a:r>
            <a:r>
              <a:rPr lang="en-US" altLang="en-US" sz="1800" dirty="0">
                <a:solidFill>
                  <a:srgbClr val="000000"/>
                </a:solidFill>
                <a:cs typeface="Helvetica Neue Light" charset="0"/>
              </a:rPr>
              <a:t> </a:t>
            </a:r>
          </a:p>
          <a:p>
            <a:pPr algn="ctr" eaLnBrk="1" hangingPunct="1">
              <a:spcBef>
                <a:spcPts val="800"/>
              </a:spcBef>
              <a:buClrTx/>
              <a:buFontTx/>
              <a:buNone/>
            </a:pPr>
            <a:r>
              <a:rPr lang="en-US" altLang="en-US" sz="1800" i="1" dirty="0">
                <a:solidFill>
                  <a:srgbClr val="000000"/>
                </a:solidFill>
                <a:cs typeface="Helvetica Neue Light" charset="0"/>
              </a:rPr>
              <a:t>A World with Access to a Safe &amp; Clean Water Supply</a:t>
            </a:r>
          </a:p>
          <a:p>
            <a:pPr algn="ctr" eaLnBrk="1" hangingPunct="1">
              <a:spcBef>
                <a:spcPts val="800"/>
              </a:spcBef>
              <a:buClrTx/>
              <a:buFontTx/>
              <a:buNone/>
            </a:pPr>
            <a:r>
              <a:rPr lang="en-US" altLang="en-US" sz="1800" b="1" dirty="0">
                <a:solidFill>
                  <a:srgbClr val="000000"/>
                </a:solidFill>
                <a:cs typeface="Helvetica Neue Light" charset="0"/>
              </a:rPr>
              <a:t>Mission:</a:t>
            </a:r>
            <a:r>
              <a:rPr lang="en-US" altLang="en-US" sz="1800" dirty="0">
                <a:solidFill>
                  <a:srgbClr val="000000"/>
                </a:solidFill>
                <a:cs typeface="Helvetica Neue Light" charset="0"/>
              </a:rPr>
              <a:t> </a:t>
            </a:r>
          </a:p>
          <a:p>
            <a:pPr algn="ctr" eaLnBrk="1" hangingPunct="1">
              <a:spcBef>
                <a:spcPts val="800"/>
              </a:spcBef>
              <a:buClrTx/>
              <a:buFontTx/>
              <a:buNone/>
            </a:pPr>
            <a:r>
              <a:rPr lang="en-US" altLang="en-US" i="1" dirty="0">
                <a:solidFill>
                  <a:srgbClr val="000000"/>
                </a:solidFill>
                <a:cs typeface="Helvetica Neue Light" charset="0"/>
              </a:rPr>
              <a:t>D</a:t>
            </a:r>
            <a:r>
              <a:rPr lang="en-US" altLang="en-US" sz="1800" i="1" dirty="0">
                <a:solidFill>
                  <a:srgbClr val="000000"/>
                </a:solidFill>
                <a:cs typeface="Helvetica Neue Light" charset="0"/>
              </a:rPr>
              <a:t>esign, create and supply innovative sustainable water treatment solutions </a:t>
            </a:r>
          </a:p>
          <a:p>
            <a:pPr algn="ctr" eaLnBrk="1" hangingPunct="1">
              <a:spcBef>
                <a:spcPts val="800"/>
              </a:spcBef>
              <a:buClrTx/>
              <a:buFontTx/>
              <a:buNone/>
            </a:pPr>
            <a:r>
              <a:rPr lang="en-US" altLang="en-US" sz="1800" i="1" dirty="0">
                <a:solidFill>
                  <a:srgbClr val="000000"/>
                </a:solidFill>
                <a:cs typeface="Helvetica Neue Light" charset="0"/>
              </a:rPr>
              <a:t>for drinking water and waste water reuse </a:t>
            </a:r>
          </a:p>
          <a:p>
            <a:pPr algn="ctr" eaLnBrk="1" hangingPunct="1">
              <a:spcBef>
                <a:spcPts val="800"/>
              </a:spcBef>
              <a:buClrTx/>
              <a:buFontTx/>
              <a:buNone/>
            </a:pPr>
            <a:r>
              <a:rPr lang="en-US" altLang="en-US" sz="1800" i="1" dirty="0">
                <a:solidFill>
                  <a:srgbClr val="000000"/>
                </a:solidFill>
                <a:cs typeface="Helvetica Neue Light" charset="0"/>
              </a:rPr>
              <a:t>to combat the effects of climate change and emerging contaminants </a:t>
            </a:r>
          </a:p>
          <a:p>
            <a:pPr algn="ctr" eaLnBrk="1" hangingPunct="1">
              <a:spcBef>
                <a:spcPts val="800"/>
              </a:spcBef>
              <a:buClrTx/>
              <a:buFontTx/>
              <a:buNone/>
            </a:pPr>
            <a:r>
              <a:rPr lang="en-US" altLang="en-US" sz="1800" i="1" dirty="0">
                <a:solidFill>
                  <a:srgbClr val="000000"/>
                </a:solidFill>
                <a:cs typeface="Helvetica Neue Light" charset="0"/>
              </a:rPr>
              <a:t>to ensure access to clean water</a:t>
            </a:r>
          </a:p>
        </p:txBody>
      </p:sp>
    </p:spTree>
    <p:extLst>
      <p:ext uri="{BB962C8B-B14F-4D97-AF65-F5344CB8AC3E}">
        <p14:creationId xmlns:p14="http://schemas.microsoft.com/office/powerpoint/2010/main" val="265470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
            <a:extLst>
              <a:ext uri="{FF2B5EF4-FFF2-40B4-BE49-F238E27FC236}">
                <a16:creationId xmlns:a16="http://schemas.microsoft.com/office/drawing/2014/main" id="{7CDA1FFB-87F1-41BA-98A5-03FC6693A547}"/>
              </a:ext>
            </a:extLst>
          </p:cNvPr>
          <p:cNvSpPr>
            <a:spLocks noGrp="1"/>
          </p:cNvSpPr>
          <p:nvPr>
            <p:ph type="title"/>
          </p:nvPr>
        </p:nvSpPr>
        <p:spPr>
          <a:xfrm>
            <a:off x="628650" y="368608"/>
            <a:ext cx="7886700" cy="535531"/>
          </a:xfrm>
        </p:spPr>
        <p:txBody>
          <a:bodyPr>
            <a:spAutoFit/>
          </a:bodyPr>
          <a:lstStyle/>
          <a:p>
            <a:r>
              <a:rPr lang="en-US" sz="3200" dirty="0"/>
              <a:t>Meet the 2020 Exporter of the Year</a:t>
            </a:r>
          </a:p>
        </p:txBody>
      </p:sp>
      <p:pic>
        <p:nvPicPr>
          <p:cNvPr id="2" name="Picture 3">
            <a:extLst>
              <a:ext uri="{FF2B5EF4-FFF2-40B4-BE49-F238E27FC236}">
                <a16:creationId xmlns:a16="http://schemas.microsoft.com/office/drawing/2014/main" id="{F935FB2A-925D-4847-ACCA-DE7C762E7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255395"/>
            <a:ext cx="3028950" cy="26857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a:extLst>
              <a:ext uri="{FF2B5EF4-FFF2-40B4-BE49-F238E27FC236}">
                <a16:creationId xmlns:a16="http://schemas.microsoft.com/office/drawing/2014/main" id="{00751891-5915-4B59-968C-71F94172E232}"/>
              </a:ext>
            </a:extLst>
          </p:cNvPr>
          <p:cNvSpPr txBox="1">
            <a:spLocks noChangeArrowheads="1"/>
          </p:cNvSpPr>
          <p:nvPr/>
        </p:nvSpPr>
        <p:spPr bwMode="auto">
          <a:xfrm>
            <a:off x="285750" y="4044949"/>
            <a:ext cx="2686050" cy="771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a:buClrTx/>
              <a:buFontTx/>
              <a:buNone/>
            </a:pPr>
            <a:r>
              <a:rPr lang="en-US" altLang="en-US" sz="2400" b="1" dirty="0">
                <a:solidFill>
                  <a:srgbClr val="000000"/>
                </a:solidFill>
                <a:latin typeface="Source Sans Pro" panose="020B0503030403020204" pitchFamily="34" charset="0"/>
                <a:ea typeface="Source Sans Pro" panose="020B0503030403020204" pitchFamily="34" charset="0"/>
              </a:rPr>
              <a:t>Nick Nicholas</a:t>
            </a:r>
          </a:p>
          <a:p>
            <a:pPr algn="ctr">
              <a:buClrTx/>
              <a:buFontTx/>
              <a:buNone/>
            </a:pPr>
            <a:r>
              <a:rPr lang="en-US" altLang="en-US" sz="2400" b="1" dirty="0">
                <a:solidFill>
                  <a:srgbClr val="000000"/>
                </a:solidFill>
                <a:latin typeface="Source Sans Pro" panose="020B0503030403020204" pitchFamily="34" charset="0"/>
                <a:ea typeface="Source Sans Pro" panose="020B0503030403020204" pitchFamily="34" charset="0"/>
              </a:rPr>
              <a:t>Technical Director</a:t>
            </a:r>
          </a:p>
        </p:txBody>
      </p:sp>
      <p:sp>
        <p:nvSpPr>
          <p:cNvPr id="10" name="TextBox 9">
            <a:extLst>
              <a:ext uri="{FF2B5EF4-FFF2-40B4-BE49-F238E27FC236}">
                <a16:creationId xmlns:a16="http://schemas.microsoft.com/office/drawing/2014/main" id="{D05F0D46-5128-4849-88A0-A9971AA6D474}"/>
              </a:ext>
            </a:extLst>
          </p:cNvPr>
          <p:cNvSpPr txBox="1"/>
          <p:nvPr/>
        </p:nvSpPr>
        <p:spPr>
          <a:xfrm>
            <a:off x="6310994" y="3412827"/>
            <a:ext cx="2971798" cy="2318583"/>
          </a:xfrm>
          <a:prstGeom prst="rect">
            <a:avLst/>
          </a:prstGeom>
          <a:noFill/>
        </p:spPr>
        <p:txBody>
          <a:bodyPr wrap="square" rtlCol="0">
            <a:spAutoFit/>
          </a:bodyPr>
          <a:lstStyle/>
          <a:p>
            <a:pPr eaLnBrk="1" hangingPunct="1">
              <a:spcBef>
                <a:spcPts val="800"/>
              </a:spcBef>
              <a:buClrTx/>
              <a:buFontTx/>
              <a:buNone/>
            </a:pPr>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Offices: </a:t>
            </a:r>
          </a:p>
          <a:p>
            <a:pPr eaLnBrk="1" hangingPunct="1">
              <a:spcBef>
                <a:spcPts val="800"/>
              </a:spcBef>
              <a:buClrTx/>
              <a:buFontTx/>
              <a:buNone/>
            </a:pPr>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Mooresville, NC USA</a:t>
            </a:r>
          </a:p>
          <a:p>
            <a:pPr eaLnBrk="1" hangingPunct="1">
              <a:spcBef>
                <a:spcPts val="800"/>
              </a:spcBef>
              <a:buClrTx/>
              <a:buFontTx/>
              <a:buNone/>
            </a:pPr>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Manila, Philippines</a:t>
            </a:r>
          </a:p>
          <a:p>
            <a:pPr eaLnBrk="1" hangingPunct="1">
              <a:spcBef>
                <a:spcPts val="800"/>
              </a:spcBef>
              <a:buClrTx/>
              <a:buFontTx/>
              <a:buNone/>
            </a:pPr>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Santiago, Chile</a:t>
            </a:r>
          </a:p>
          <a:p>
            <a:pPr eaLnBrk="1" hangingPunct="1">
              <a:spcBef>
                <a:spcPts val="800"/>
              </a:spcBef>
              <a:buClrTx/>
              <a:buFontTx/>
              <a:buNone/>
            </a:pPr>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 Kampala, Uganda</a:t>
            </a:r>
          </a:p>
          <a:p>
            <a:endParaRPr lang="en-US" dirty="0"/>
          </a:p>
        </p:txBody>
      </p:sp>
      <p:sp>
        <p:nvSpPr>
          <p:cNvPr id="11" name="TextBox 10">
            <a:extLst>
              <a:ext uri="{FF2B5EF4-FFF2-40B4-BE49-F238E27FC236}">
                <a16:creationId xmlns:a16="http://schemas.microsoft.com/office/drawing/2014/main" id="{FD7C9B94-2BFA-4F4C-A267-F13F10923BA5}"/>
              </a:ext>
            </a:extLst>
          </p:cNvPr>
          <p:cNvSpPr txBox="1"/>
          <p:nvPr/>
        </p:nvSpPr>
        <p:spPr>
          <a:xfrm>
            <a:off x="3559629" y="1975117"/>
            <a:ext cx="5143500" cy="1015663"/>
          </a:xfrm>
          <a:prstGeom prst="rect">
            <a:avLst/>
          </a:prstGeom>
          <a:noFill/>
        </p:spPr>
        <p:txBody>
          <a:bodyPr wrap="square" rtlCol="0">
            <a:spAutoFit/>
          </a:bodyPr>
          <a:lstStyle/>
          <a:p>
            <a:r>
              <a:rPr lang="en-US" altLang="en-US" sz="20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Incorporated in 2006, GWT is USA based water treatment engineering solutions firm</a:t>
            </a:r>
            <a:r>
              <a:rPr lang="en-US" altLang="en-US" sz="2000" dirty="0">
                <a:solidFill>
                  <a:srgbClr val="000000"/>
                </a:solidFill>
                <a:latin typeface="Source Sans Pro" panose="020B0503030403020204" pitchFamily="34" charset="0"/>
                <a:ea typeface="Source Sans Pro" panose="020B0503030403020204" pitchFamily="34" charset="0"/>
                <a:cs typeface="ArialMT" pitchFamily="32" charset="0"/>
              </a:rPr>
              <a:t> with manufacturing capabilities. </a:t>
            </a:r>
            <a:endParaRPr lang="en-US" sz="2000" dirty="0">
              <a:latin typeface="Source Sans Pro" panose="020B0503030403020204" pitchFamily="34" charset="0"/>
              <a:ea typeface="Source Sans Pro" panose="020B0503030403020204" pitchFamily="34" charset="0"/>
            </a:endParaRPr>
          </a:p>
        </p:txBody>
      </p:sp>
      <p:sp>
        <p:nvSpPr>
          <p:cNvPr id="12" name="TextBox 11">
            <a:extLst>
              <a:ext uri="{FF2B5EF4-FFF2-40B4-BE49-F238E27FC236}">
                <a16:creationId xmlns:a16="http://schemas.microsoft.com/office/drawing/2014/main" id="{0CA7D0FC-029D-4C30-9674-686326258930}"/>
              </a:ext>
            </a:extLst>
          </p:cNvPr>
          <p:cNvSpPr txBox="1"/>
          <p:nvPr/>
        </p:nvSpPr>
        <p:spPr>
          <a:xfrm>
            <a:off x="3526972" y="1467454"/>
            <a:ext cx="4408714" cy="1118255"/>
          </a:xfrm>
          <a:prstGeom prst="rect">
            <a:avLst/>
          </a:prstGeom>
          <a:noFill/>
        </p:spPr>
        <p:txBody>
          <a:bodyPr wrap="square" rtlCol="0">
            <a:spAutoFit/>
          </a:bodyPr>
          <a:lstStyle/>
          <a:p>
            <a:pPr eaLnBrk="1" hangingPunct="1">
              <a:spcBef>
                <a:spcPts val="800"/>
              </a:spcBef>
              <a:buClrTx/>
              <a:buFontTx/>
              <a:buNone/>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Headquarters: Maitland, FL USA</a:t>
            </a:r>
          </a:p>
          <a:p>
            <a:pPr eaLnBrk="1" hangingPunct="1">
              <a:spcBef>
                <a:spcPts val="800"/>
              </a:spcBef>
              <a:buClrTx/>
              <a:buFontTx/>
              <a:buNone/>
            </a:pPr>
            <a:endParaRPr lang="en-US" altLang="en-US" sz="180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9F463161-380B-4AD1-90D8-263C79028ABF}"/>
              </a:ext>
            </a:extLst>
          </p:cNvPr>
          <p:cNvSpPr txBox="1"/>
          <p:nvPr/>
        </p:nvSpPr>
        <p:spPr>
          <a:xfrm>
            <a:off x="742950" y="4978845"/>
            <a:ext cx="5412921" cy="17081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At least 40% of sales achieved through export related business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Started exporting in 2009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Have exported to over 43 countries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srgbClr val="FF0000"/>
                </a:solidFill>
                <a:latin typeface="Source Sans Pro" panose="020B0503030403020204" pitchFamily="34" charset="0"/>
                <a:ea typeface="Source Sans Pro" panose="020B0503030403020204" pitchFamily="34" charset="0"/>
                <a:cs typeface="Times New Roman" panose="02020603050405020304" pitchFamily="18" charset="0"/>
              </a:rPr>
              <a:t>Utilized STEP and SBDC assistance</a:t>
            </a:r>
            <a:endParaRPr kumimoji="0" lang="en-US" sz="1800" b="0"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spTree>
    <p:extLst>
      <p:ext uri="{BB962C8B-B14F-4D97-AF65-F5344CB8AC3E}">
        <p14:creationId xmlns:p14="http://schemas.microsoft.com/office/powerpoint/2010/main" val="391722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20DEC6-5793-4BFB-A470-572964DEF129}"/>
              </a:ext>
            </a:extLst>
          </p:cNvPr>
          <p:cNvPicPr>
            <a:picLocks noChangeAspect="1"/>
          </p:cNvPicPr>
          <p:nvPr/>
        </p:nvPicPr>
        <p:blipFill>
          <a:blip r:embed="rId3"/>
          <a:stretch>
            <a:fillRect/>
          </a:stretch>
        </p:blipFill>
        <p:spPr>
          <a:xfrm>
            <a:off x="376444" y="633055"/>
            <a:ext cx="8391111" cy="5591889"/>
          </a:xfrm>
          <a:prstGeom prst="rect">
            <a:avLst/>
          </a:prstGeom>
        </p:spPr>
      </p:pic>
    </p:spTree>
    <p:extLst>
      <p:ext uri="{BB962C8B-B14F-4D97-AF65-F5344CB8AC3E}">
        <p14:creationId xmlns:p14="http://schemas.microsoft.com/office/powerpoint/2010/main" val="2247934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body of water&#10;&#10;Description automatically generated">
            <a:extLst>
              <a:ext uri="{FF2B5EF4-FFF2-40B4-BE49-F238E27FC236}">
                <a16:creationId xmlns:a16="http://schemas.microsoft.com/office/drawing/2014/main" id="{E7D5793A-2D56-4AF7-B182-6F1D40EE904B}"/>
              </a:ext>
            </a:extLst>
          </p:cNvPr>
          <p:cNvPicPr>
            <a:picLocks noGrp="1" noChangeAspect="1"/>
          </p:cNvPicPr>
          <p:nvPr>
            <p:ph idx="1"/>
          </p:nvPr>
        </p:nvPicPr>
        <p:blipFill>
          <a:blip r:embed="rId3"/>
          <a:stretch>
            <a:fillRect/>
          </a:stretch>
        </p:blipFill>
        <p:spPr>
          <a:xfrm>
            <a:off x="0" y="1658461"/>
            <a:ext cx="9144000" cy="3429000"/>
          </a:xfrm>
        </p:spPr>
      </p:pic>
    </p:spTree>
    <p:extLst>
      <p:ext uri="{BB962C8B-B14F-4D97-AF65-F5344CB8AC3E}">
        <p14:creationId xmlns:p14="http://schemas.microsoft.com/office/powerpoint/2010/main" val="314006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1B6105-640A-4055-83DD-5BFDFF1D7714}"/>
              </a:ext>
            </a:extLst>
          </p:cNvPr>
          <p:cNvPicPr>
            <a:picLocks noChangeAspect="1"/>
          </p:cNvPicPr>
          <p:nvPr/>
        </p:nvPicPr>
        <p:blipFill>
          <a:blip r:embed="rId3"/>
          <a:stretch>
            <a:fillRect/>
          </a:stretch>
        </p:blipFill>
        <p:spPr>
          <a:xfrm>
            <a:off x="617220" y="807720"/>
            <a:ext cx="7886700" cy="5257800"/>
          </a:xfrm>
          <a:prstGeom prst="rect">
            <a:avLst/>
          </a:prstGeom>
        </p:spPr>
      </p:pic>
    </p:spTree>
    <p:extLst>
      <p:ext uri="{BB962C8B-B14F-4D97-AF65-F5344CB8AC3E}">
        <p14:creationId xmlns:p14="http://schemas.microsoft.com/office/powerpoint/2010/main" val="302915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1DF000-9794-4728-9706-D1525CA6B70A}"/>
              </a:ext>
            </a:extLst>
          </p:cNvPr>
          <p:cNvPicPr>
            <a:picLocks noChangeAspect="1"/>
          </p:cNvPicPr>
          <p:nvPr/>
        </p:nvPicPr>
        <p:blipFill>
          <a:blip r:embed="rId3"/>
          <a:stretch>
            <a:fillRect/>
          </a:stretch>
        </p:blipFill>
        <p:spPr>
          <a:xfrm>
            <a:off x="320040" y="970085"/>
            <a:ext cx="8454114" cy="4546796"/>
          </a:xfrm>
          <a:prstGeom prst="rect">
            <a:avLst/>
          </a:prstGeom>
        </p:spPr>
      </p:pic>
    </p:spTree>
    <p:extLst>
      <p:ext uri="{BB962C8B-B14F-4D97-AF65-F5344CB8AC3E}">
        <p14:creationId xmlns:p14="http://schemas.microsoft.com/office/powerpoint/2010/main" val="3502469569"/>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466AA85BDE3F48ABB4F1D082619694" ma:contentTypeVersion="11" ma:contentTypeDescription="Create a new document." ma:contentTypeScope="" ma:versionID="5181733153c7ae1761ae5d8ff9f8a721">
  <xsd:schema xmlns:xsd="http://www.w3.org/2001/XMLSchema" xmlns:xs="http://www.w3.org/2001/XMLSchema" xmlns:p="http://schemas.microsoft.com/office/2006/metadata/properties" xmlns:ns3="a5c5adb2-92de-4d6a-b399-bb7854583617" xmlns:ns4="314c003f-c740-4217-8cde-d6fbda156418" targetNamespace="http://schemas.microsoft.com/office/2006/metadata/properties" ma:root="true" ma:fieldsID="b3ecdffdd9f32cdb345b579868ea3614" ns3:_="" ns4:_="">
    <xsd:import namespace="a5c5adb2-92de-4d6a-b399-bb7854583617"/>
    <xsd:import namespace="314c003f-c740-4217-8cde-d6fbda15641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5adb2-92de-4d6a-b399-bb7854583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4c003f-c740-4217-8cde-d6fbda15641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679C71-29D5-41E8-AD55-6F5D555EA3DA}">
  <ds:schemaRefs>
    <ds:schemaRef ds:uri="http://schemas.microsoft.com/sharepoint/v3/contenttype/forms"/>
  </ds:schemaRefs>
</ds:datastoreItem>
</file>

<file path=customXml/itemProps2.xml><?xml version="1.0" encoding="utf-8"?>
<ds:datastoreItem xmlns:ds="http://schemas.openxmlformats.org/officeDocument/2006/customXml" ds:itemID="{ACCD3097-8C66-4072-AF67-362FF472E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5adb2-92de-4d6a-b399-bb7854583617"/>
    <ds:schemaRef ds:uri="314c003f-c740-4217-8cde-d6fbda1564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B00DA0-421A-45B4-B627-A11A61619807}">
  <ds:schemaRefs>
    <ds:schemaRef ds:uri="a5c5adb2-92de-4d6a-b399-bb7854583617"/>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14c003f-c740-4217-8cde-d6fbda15641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33885</TotalTime>
  <Words>4644</Words>
  <Application>Microsoft Office PowerPoint</Application>
  <PresentationFormat>On-screen Show (4:3)</PresentationFormat>
  <Paragraphs>476</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Courier New</vt:lpstr>
      <vt:lpstr>HelveticaNeue-Light</vt:lpstr>
      <vt:lpstr>proxima-nova</vt:lpstr>
      <vt:lpstr>Roboto</vt:lpstr>
      <vt:lpstr>Source Sans Pro</vt:lpstr>
      <vt:lpstr>Symbol</vt:lpstr>
      <vt:lpstr>Office Theme</vt:lpstr>
      <vt:lpstr>Custom Design</vt:lpstr>
      <vt:lpstr>SBA’s 2020 Small Business Exporter of the Year – Strategies for Global Success</vt:lpstr>
      <vt:lpstr>Agenda</vt:lpstr>
      <vt:lpstr>SBA’s Small Business Exporter of the Year</vt:lpstr>
      <vt:lpstr>SBA 2020 Small Business Exporter of the Year </vt:lpstr>
      <vt:lpstr>Meet the 2020 Exporter of the Year</vt:lpstr>
      <vt:lpstr>PowerPoint Presentation</vt:lpstr>
      <vt:lpstr>PowerPoint Presentation</vt:lpstr>
      <vt:lpstr>PowerPoint Presentation</vt:lpstr>
      <vt:lpstr>PowerPoint Presentation</vt:lpstr>
      <vt:lpstr>PowerPoint Presentation</vt:lpstr>
      <vt:lpstr>PowerPoint Presentation</vt:lpstr>
      <vt:lpstr>Key Success Factors</vt:lpstr>
      <vt:lpstr>The SBA Can Keep You Competitive</vt:lpstr>
      <vt:lpstr>Business Intelligence for Changing Times </vt:lpstr>
      <vt:lpstr>Grants to Reach International Buyers</vt:lpstr>
      <vt:lpstr>Overcome Financing Challenges</vt:lpstr>
      <vt:lpstr>Financing Your  International &amp; Supply Chain Sales </vt:lpstr>
      <vt:lpstr>Financing Your International Sales</vt:lpstr>
      <vt:lpstr>SBA Reshoring &amp; Pivoting Assistance</vt:lpstr>
      <vt:lpstr>Get Help From SBA</vt:lpstr>
      <vt:lpstr>Additional Federal Resources</vt:lpstr>
      <vt:lpstr>   Q&amp;A   For more information, please visit sba.gov/international  Sign up for our export  newsletter: sba.gov/newsroom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SBA CARES Act Support for Manufacturers and Global Supply Chains</dc:title>
  <dc:creator>Sullivan, Stephen P.</dc:creator>
  <cp:lastModifiedBy>Timothy Van Le (CENSUS/EAD FED)</cp:lastModifiedBy>
  <cp:revision>13</cp:revision>
  <dcterms:created xsi:type="dcterms:W3CDTF">2020-08-14T15:48:51Z</dcterms:created>
  <dcterms:modified xsi:type="dcterms:W3CDTF">2020-10-29T17:09:33Z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0x01010053466AA85BDE3F48ABB4F1D082619694</vt:lpwstr>
  </property>
</Properties>
</file>