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66" r:id="rId5"/>
    <p:sldId id="259" r:id="rId6"/>
    <p:sldId id="268" r:id="rId7"/>
    <p:sldId id="258" r:id="rId8"/>
    <p:sldId id="257" r:id="rId9"/>
    <p:sldId id="393" r:id="rId10"/>
    <p:sldId id="394" r:id="rId11"/>
    <p:sldId id="260" r:id="rId12"/>
    <p:sldId id="395" r:id="rId13"/>
    <p:sldId id="396" r:id="rId14"/>
    <p:sldId id="397" r:id="rId15"/>
    <p:sldId id="398" r:id="rId16"/>
    <p:sldId id="399" r:id="rId17"/>
    <p:sldId id="387" r:id="rId18"/>
    <p:sldId id="400" r:id="rId19"/>
    <p:sldId id="401" r:id="rId20"/>
    <p:sldId id="391" r:id="rId21"/>
    <p:sldId id="392" r:id="rId22"/>
    <p:sldId id="282" r:id="rId23"/>
    <p:sldId id="284" r:id="rId24"/>
    <p:sldId id="403" r:id="rId25"/>
    <p:sldId id="404" r:id="rId26"/>
    <p:sldId id="405" r:id="rId27"/>
    <p:sldId id="406" r:id="rId28"/>
    <p:sldId id="407" r:id="rId29"/>
    <p:sldId id="408" r:id="rId30"/>
    <p:sldId id="409" r:id="rId31"/>
    <p:sldId id="410" r:id="rId32"/>
    <p:sldId id="402" r:id="rId33"/>
    <p:sldId id="263" r:id="rId34"/>
    <p:sldId id="262" r:id="rId35"/>
  </p:sldIdLst>
  <p:sldSz cx="12192000" cy="6858000"/>
  <p:notesSz cx="6902450" cy="9163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6178" autoAdjust="0"/>
  </p:normalViewPr>
  <p:slideViewPr>
    <p:cSldViewPr snapToGrid="0">
      <p:cViewPr varScale="1">
        <p:scale>
          <a:sx n="51" d="100"/>
          <a:sy n="51" d="100"/>
        </p:scale>
        <p:origin x="2046" y="66"/>
      </p:cViewPr>
      <p:guideLst>
        <p:guide orient="horz" pos="2160"/>
        <p:guide pos="3840"/>
      </p:guideLst>
    </p:cSldViewPr>
  </p:slideViewPr>
  <p:outlineViewPr>
    <p:cViewPr>
      <p:scale>
        <a:sx n="33" d="100"/>
        <a:sy n="33" d="100"/>
      </p:scale>
      <p:origin x="0" y="-908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7" d="100"/>
          <a:sy n="57" d="100"/>
        </p:scale>
        <p:origin x="179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22425444850899"/>
          <c:y val="3.0783386871135798E-2"/>
          <c:w val="0.86979166666669006"/>
          <c:h val="0.83647798742138402"/>
        </c:manualLayout>
      </c:layout>
      <c:barChart>
        <c:barDir val="col"/>
        <c:grouping val="stacked"/>
        <c:varyColors val="0"/>
        <c:ser>
          <c:idx val="0"/>
          <c:order val="0"/>
          <c:tx>
            <c:strRef>
              <c:f>Sheet1!$A$2</c:f>
              <c:strCache>
                <c:ptCount val="1"/>
                <c:pt idx="0">
                  <c:v>Debt financing</c:v>
                </c:pt>
              </c:strCache>
            </c:strRef>
          </c:tx>
          <c:spPr>
            <a:solidFill>
              <a:schemeClr val="accent1">
                <a:lumMod val="75000"/>
              </a:schemeClr>
            </a:solidFill>
            <a:ln w="13971">
              <a:noFill/>
              <a:prstDash val="solid"/>
            </a:ln>
          </c:spPr>
          <c:invertIfNegative val="0"/>
          <c:dPt>
            <c:idx val="0"/>
            <c:invertIfNegative val="0"/>
            <c:bubble3D val="0"/>
            <c:spPr>
              <a:solidFill>
                <a:srgbClr val="28628E"/>
              </a:solidFill>
              <a:ln w="13971">
                <a:noFill/>
                <a:prstDash val="solid"/>
              </a:ln>
            </c:spPr>
            <c:extLst>
              <c:ext xmlns:c16="http://schemas.microsoft.com/office/drawing/2014/chart" uri="{C3380CC4-5D6E-409C-BE32-E72D297353CC}">
                <c16:uniqueId val="{00000001-8CA8-4AB7-8E6C-5FD6A9CF4044}"/>
              </c:ext>
            </c:extLst>
          </c:dPt>
          <c:dLbls>
            <c:dLbl>
              <c:idx val="0"/>
              <c:layout>
                <c:manualLayout>
                  <c:x val="-9.7144514654701197E-17"/>
                  <c:y val="3.8077100431799602E-3"/>
                </c:manualLayout>
              </c:layout>
              <c:tx>
                <c:rich>
                  <a:bodyPr wrap="square" lIns="38100" tIns="19050" rIns="38100" bIns="19050" anchor="ctr">
                    <a:noAutofit/>
                  </a:bodyPr>
                  <a:lstStyle/>
                  <a:p>
                    <a:pPr>
                      <a:defRPr/>
                    </a:pPr>
                    <a:r>
                      <a:rPr lang="en-US" dirty="0">
                        <a:solidFill>
                          <a:schemeClr val="bg1"/>
                        </a:solidFill>
                      </a:rPr>
                      <a:t> $</a:t>
                    </a:r>
                    <a:r>
                      <a:rPr lang="en-US" b="1" dirty="0">
                        <a:solidFill>
                          <a:schemeClr val="bg1"/>
                        </a:solidFill>
                      </a:rPr>
                      <a:t>16.3 </a:t>
                    </a:r>
                    <a:r>
                      <a:rPr lang="en-US" b="1" baseline="0" dirty="0">
                        <a:solidFill>
                          <a:schemeClr val="bg1"/>
                        </a:solidFill>
                      </a:rPr>
                      <a:t>billion</a:t>
                    </a:r>
                    <a:endParaRPr lang="en-US" b="1" dirty="0">
                      <a:solidFill>
                        <a:schemeClr val="bg1"/>
                      </a:solidFill>
                    </a:endParaRPr>
                  </a:p>
                </c:rich>
              </c:tx>
              <c:numFmt formatCode="_(&quot;$&quot;* #,##0_);_(&quot;$&quot;* \(#,##0\);_(&quot;$&quot;* &quot;-&quot;_);_(@_)" sourceLinked="0"/>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3023622047244092"/>
                      <c:h val="0.11960017245628479"/>
                    </c:manualLayout>
                  </c15:layout>
                </c:ext>
                <c:ext xmlns:c16="http://schemas.microsoft.com/office/drawing/2014/chart" uri="{C3380CC4-5D6E-409C-BE32-E72D297353CC}">
                  <c16:uniqueId val="{00000001-8CA8-4AB7-8E6C-5FD6A9CF4044}"/>
                </c:ext>
              </c:extLst>
            </c:dLbl>
            <c:numFmt formatCode="_(&quot;$&quot;* #,##0_);_(&quot;$&quot;* \(#,##0\);_(&quot;$&quot;* &quot;-&quot;_);_(@_)"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Exposure</c:v>
                </c:pt>
              </c:strCache>
            </c:strRef>
          </c:cat>
          <c:val>
            <c:numRef>
              <c:f>Sheet1!$B$2:$B$2</c:f>
              <c:numCache>
                <c:formatCode>General</c:formatCode>
                <c:ptCount val="1"/>
                <c:pt idx="0">
                  <c:v>16.25</c:v>
                </c:pt>
              </c:numCache>
            </c:numRef>
          </c:val>
          <c:extLst>
            <c:ext xmlns:c16="http://schemas.microsoft.com/office/drawing/2014/chart" uri="{C3380CC4-5D6E-409C-BE32-E72D297353CC}">
              <c16:uniqueId val="{00000002-8CA8-4AB7-8E6C-5FD6A9CF4044}"/>
            </c:ext>
          </c:extLst>
        </c:ser>
        <c:ser>
          <c:idx val="1"/>
          <c:order val="1"/>
          <c:tx>
            <c:strRef>
              <c:f>Sheet1!$A$3</c:f>
              <c:strCache>
                <c:ptCount val="1"/>
                <c:pt idx="0">
                  <c:v>Risk Insurance</c:v>
                </c:pt>
              </c:strCache>
            </c:strRef>
          </c:tx>
          <c:spPr>
            <a:solidFill>
              <a:srgbClr val="40C1BB"/>
            </a:solidFill>
            <a:ln w="13971">
              <a:noFill/>
              <a:prstDash val="solid"/>
            </a:ln>
          </c:spPr>
          <c:invertIfNegative val="0"/>
          <c:dLbls>
            <c:dLbl>
              <c:idx val="0"/>
              <c:layout>
                <c:manualLayout>
                  <c:x val="3.9370078740157497E-3"/>
                  <c:y val="-3.80771004318003E-3"/>
                </c:manualLayout>
              </c:layout>
              <c:tx>
                <c:rich>
                  <a:bodyPr wrap="square" lIns="38100" tIns="19050" rIns="38100" bIns="19050" anchor="ctr">
                    <a:spAutoFit/>
                  </a:bodyPr>
                  <a:lstStyle/>
                  <a:p>
                    <a:pPr>
                      <a:defRPr b="1"/>
                    </a:pPr>
                    <a:r>
                      <a:rPr lang="en-US" b="1" dirty="0">
                        <a:solidFill>
                          <a:schemeClr val="bg1"/>
                        </a:solidFill>
                      </a:rPr>
                      <a:t>$3.9 billion</a:t>
                    </a:r>
                  </a:p>
                </c:rich>
              </c:tx>
              <c:numFmt formatCode="_(&quot;$&quot;* #,##0_);_(&quot;$&quot;* \(#,##0\);_(&quot;$&quot;* &quot;-&quot;_);_(@_)" sourceLinked="0"/>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4379905759811521"/>
                      <c:h val="0.10436933228356467"/>
                    </c:manualLayout>
                  </c15:layout>
                </c:ext>
                <c:ext xmlns:c16="http://schemas.microsoft.com/office/drawing/2014/chart" uri="{C3380CC4-5D6E-409C-BE32-E72D297353CC}">
                  <c16:uniqueId val="{00000003-8CA8-4AB7-8E6C-5FD6A9CF4044}"/>
                </c:ext>
              </c:extLst>
            </c:dLbl>
            <c:numFmt formatCode="_(&quot;$&quot;* #,##0_);_(&quot;$&quot;* \(#,##0\);_(&quot;$&quot;* &quot;-&quot;_);_(@_)"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Exposure</c:v>
                </c:pt>
              </c:strCache>
            </c:strRef>
          </c:cat>
          <c:val>
            <c:numRef>
              <c:f>Sheet1!$B$3:$B$3</c:f>
              <c:numCache>
                <c:formatCode>General</c:formatCode>
                <c:ptCount val="1"/>
                <c:pt idx="0">
                  <c:v>3.92</c:v>
                </c:pt>
              </c:numCache>
            </c:numRef>
          </c:val>
          <c:extLst>
            <c:ext xmlns:c16="http://schemas.microsoft.com/office/drawing/2014/chart" uri="{C3380CC4-5D6E-409C-BE32-E72D297353CC}">
              <c16:uniqueId val="{00000004-8CA8-4AB7-8E6C-5FD6A9CF4044}"/>
            </c:ext>
          </c:extLst>
        </c:ser>
        <c:ser>
          <c:idx val="2"/>
          <c:order val="2"/>
          <c:tx>
            <c:strRef>
              <c:f>Sheet1!$A$4</c:f>
              <c:strCache>
                <c:ptCount val="1"/>
                <c:pt idx="0">
                  <c:v>Investment Funds</c:v>
                </c:pt>
              </c:strCache>
            </c:strRef>
          </c:tx>
          <c:spPr>
            <a:solidFill>
              <a:srgbClr val="D4E458"/>
            </a:solidFill>
            <a:ln w="13971">
              <a:noFill/>
              <a:prstDash val="solid"/>
            </a:ln>
          </c:spPr>
          <c:invertIfNegative val="0"/>
          <c:dLbls>
            <c:dLbl>
              <c:idx val="0"/>
              <c:layout>
                <c:manualLayout>
                  <c:x val="-7.2177643887987403E-17"/>
                  <c:y val="-3.80771004318005E-3"/>
                </c:manualLayout>
              </c:layout>
              <c:tx>
                <c:rich>
                  <a:bodyPr/>
                  <a:lstStyle/>
                  <a:p>
                    <a:r>
                      <a:rPr lang="en-US" b="1" dirty="0">
                        <a:solidFill>
                          <a:schemeClr val="bg1"/>
                        </a:solidFill>
                      </a:rPr>
                      <a:t>$2.7 billion</a:t>
                    </a:r>
                  </a:p>
                </c:rich>
              </c:tx>
              <c:showLegendKey val="0"/>
              <c:showVal val="1"/>
              <c:showCatName val="0"/>
              <c:showSerName val="0"/>
              <c:showPercent val="0"/>
              <c:showBubbleSize val="0"/>
              <c:extLst>
                <c:ext xmlns:c15="http://schemas.microsoft.com/office/drawing/2012/chart" uri="{CE6537A1-D6FC-4f65-9D91-7224C49458BB}">
                  <c15:layout>
                    <c:manualLayout>
                      <c:w val="0.33828724657449316"/>
                      <c:h val="0.10436933228356467"/>
                    </c:manualLayout>
                  </c15:layout>
                </c:ext>
                <c:ext xmlns:c16="http://schemas.microsoft.com/office/drawing/2014/chart" uri="{C3380CC4-5D6E-409C-BE32-E72D297353CC}">
                  <c16:uniqueId val="{00000005-8CA8-4AB7-8E6C-5FD6A9CF4044}"/>
                </c:ext>
              </c:extLst>
            </c:dLbl>
            <c:numFmt formatCode="_(&quot;$&quot;* #,##0_);_(&quot;$&quot;* \(#,##0\);_(&quot;$&quot;* &quot;-&quot;_);_(@_)"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Total Exposure</c:v>
                </c:pt>
              </c:strCache>
            </c:strRef>
          </c:cat>
          <c:val>
            <c:numRef>
              <c:f>Sheet1!$B$4:$B$4</c:f>
              <c:numCache>
                <c:formatCode>General</c:formatCode>
                <c:ptCount val="1"/>
                <c:pt idx="0">
                  <c:v>2.68</c:v>
                </c:pt>
              </c:numCache>
            </c:numRef>
          </c:val>
          <c:extLst>
            <c:ext xmlns:c16="http://schemas.microsoft.com/office/drawing/2014/chart" uri="{C3380CC4-5D6E-409C-BE32-E72D297353CC}">
              <c16:uniqueId val="{00000006-8CA8-4AB7-8E6C-5FD6A9CF4044}"/>
            </c:ext>
          </c:extLst>
        </c:ser>
        <c:ser>
          <c:idx val="3"/>
          <c:order val="3"/>
          <c:tx>
            <c:strRef>
              <c:f>Sheet1!$A$5</c:f>
              <c:strCache>
                <c:ptCount val="1"/>
                <c:pt idx="0">
                  <c:v>Other</c:v>
                </c:pt>
              </c:strCache>
            </c:strRef>
          </c:tx>
          <c:spPr>
            <a:solidFill>
              <a:srgbClr val="333399"/>
            </a:solidFill>
            <a:ln w="13971">
              <a:solidFill>
                <a:schemeClr val="tx1"/>
              </a:solidFill>
              <a:prstDash val="solid"/>
            </a:ln>
          </c:spPr>
          <c:invertIfNegative val="0"/>
          <c:cat>
            <c:strRef>
              <c:f>Sheet1!$B$1:$B$1</c:f>
              <c:strCache>
                <c:ptCount val="1"/>
                <c:pt idx="0">
                  <c:v>Total Exposure</c:v>
                </c:pt>
              </c:strCache>
            </c:strRef>
          </c:cat>
          <c:val>
            <c:numRef>
              <c:f>Sheet1!$B$5:$B$5</c:f>
              <c:numCache>
                <c:formatCode>General</c:formatCode>
                <c:ptCount val="1"/>
                <c:pt idx="0">
                  <c:v>0</c:v>
                </c:pt>
              </c:numCache>
            </c:numRef>
          </c:val>
          <c:extLst>
            <c:ext xmlns:c16="http://schemas.microsoft.com/office/drawing/2014/chart" uri="{C3380CC4-5D6E-409C-BE32-E72D297353CC}">
              <c16:uniqueId val="{00000007-8CA8-4AB7-8E6C-5FD6A9CF4044}"/>
            </c:ext>
          </c:extLst>
        </c:ser>
        <c:dLbls>
          <c:showLegendKey val="0"/>
          <c:showVal val="0"/>
          <c:showCatName val="0"/>
          <c:showSerName val="0"/>
          <c:showPercent val="0"/>
          <c:showBubbleSize val="0"/>
        </c:dLbls>
        <c:gapWidth val="100"/>
        <c:overlap val="100"/>
        <c:axId val="306906592"/>
        <c:axId val="306906984"/>
      </c:barChart>
      <c:catAx>
        <c:axId val="306906592"/>
        <c:scaling>
          <c:orientation val="minMax"/>
        </c:scaling>
        <c:delete val="0"/>
        <c:axPos val="b"/>
        <c:numFmt formatCode="General" sourceLinked="0"/>
        <c:majorTickMark val="out"/>
        <c:minorTickMark val="none"/>
        <c:tickLblPos val="nextTo"/>
        <c:spPr>
          <a:ln w="13971">
            <a:solidFill>
              <a:schemeClr val="tx1"/>
            </a:solidFill>
            <a:prstDash val="solid"/>
          </a:ln>
        </c:spPr>
        <c:txPr>
          <a:bodyPr rot="0" vert="horz"/>
          <a:lstStyle/>
          <a:p>
            <a:pPr>
              <a:defRPr sz="1400" b="1"/>
            </a:pPr>
            <a:endParaRPr lang="en-US"/>
          </a:p>
        </c:txPr>
        <c:crossAx val="306906984"/>
        <c:crosses val="autoZero"/>
        <c:auto val="1"/>
        <c:lblAlgn val="ctr"/>
        <c:lblOffset val="100"/>
        <c:tickLblSkip val="1"/>
        <c:tickMarkSkip val="1"/>
        <c:noMultiLvlLbl val="0"/>
      </c:catAx>
      <c:valAx>
        <c:axId val="306906984"/>
        <c:scaling>
          <c:orientation val="minMax"/>
        </c:scaling>
        <c:delete val="0"/>
        <c:axPos val="l"/>
        <c:numFmt formatCode="_(&quot;$&quot;* #,##0_);_(&quot;$&quot;* \(#,##0\);_(&quot;$&quot;* &quot;-&quot;_);_(@_)" sourceLinked="0"/>
        <c:majorTickMark val="out"/>
        <c:minorTickMark val="none"/>
        <c:tickLblPos val="nextTo"/>
        <c:spPr>
          <a:ln w="13971">
            <a:solidFill>
              <a:schemeClr val="tx1"/>
            </a:solidFill>
            <a:prstDash val="solid"/>
          </a:ln>
        </c:spPr>
        <c:txPr>
          <a:bodyPr rot="0" vert="horz"/>
          <a:lstStyle/>
          <a:p>
            <a:pPr>
              <a:defRPr b="1"/>
            </a:pPr>
            <a:endParaRPr lang="en-US"/>
          </a:p>
        </c:txPr>
        <c:crossAx val="306906592"/>
        <c:crosses val="autoZero"/>
        <c:crossBetween val="between"/>
      </c:valAx>
      <c:spPr>
        <a:noFill/>
        <a:ln w="27942">
          <a:noFill/>
        </a:ln>
      </c:spPr>
    </c:plotArea>
    <c:plotVisOnly val="1"/>
    <c:dispBlanksAs val="gap"/>
    <c:showDLblsOverMax val="0"/>
  </c:chart>
  <c:spPr>
    <a:solidFill>
      <a:schemeClr val="lt1"/>
    </a:solidFill>
    <a:ln w="25400" cap="flat" cmpd="sng"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1062" cy="459744"/>
          </a:xfrm>
          <a:prstGeom prst="rect">
            <a:avLst/>
          </a:prstGeom>
        </p:spPr>
        <p:txBody>
          <a:bodyPr vert="horz" lIns="91797" tIns="45898" rIns="91797" bIns="45898" rtlCol="0"/>
          <a:lstStyle>
            <a:lvl1pPr algn="l">
              <a:defRPr sz="1200"/>
            </a:lvl1pPr>
          </a:lstStyle>
          <a:p>
            <a:endParaRPr lang="en-US"/>
          </a:p>
        </p:txBody>
      </p:sp>
      <p:sp>
        <p:nvSpPr>
          <p:cNvPr id="3" name="Date Placeholder 2"/>
          <p:cNvSpPr>
            <a:spLocks noGrp="1"/>
          </p:cNvSpPr>
          <p:nvPr>
            <p:ph type="dt" idx="1"/>
          </p:nvPr>
        </p:nvSpPr>
        <p:spPr>
          <a:xfrm>
            <a:off x="3909791" y="0"/>
            <a:ext cx="2991062" cy="459744"/>
          </a:xfrm>
          <a:prstGeom prst="rect">
            <a:avLst/>
          </a:prstGeom>
        </p:spPr>
        <p:txBody>
          <a:bodyPr vert="horz" lIns="91797" tIns="45898" rIns="91797" bIns="45898" rtlCol="0"/>
          <a:lstStyle>
            <a:lvl1pPr algn="r">
              <a:defRPr sz="1200"/>
            </a:lvl1pPr>
          </a:lstStyle>
          <a:p>
            <a:fld id="{7CC698A9-876C-488E-96FE-0A050D365B14}" type="datetimeFigureOut">
              <a:rPr lang="en-US" smtClean="0"/>
              <a:t>6/4/2019</a:t>
            </a:fld>
            <a:endParaRPr lang="en-US"/>
          </a:p>
        </p:txBody>
      </p:sp>
      <p:sp>
        <p:nvSpPr>
          <p:cNvPr id="4" name="Slide Image Placeholder 3"/>
          <p:cNvSpPr>
            <a:spLocks noGrp="1" noRot="1" noChangeAspect="1"/>
          </p:cNvSpPr>
          <p:nvPr>
            <p:ph type="sldImg" idx="2"/>
          </p:nvPr>
        </p:nvSpPr>
        <p:spPr>
          <a:xfrm>
            <a:off x="701675" y="1144588"/>
            <a:ext cx="5499100" cy="3094037"/>
          </a:xfrm>
          <a:prstGeom prst="rect">
            <a:avLst/>
          </a:prstGeom>
          <a:noFill/>
          <a:ln w="12700">
            <a:solidFill>
              <a:prstClr val="black"/>
            </a:solidFill>
          </a:ln>
        </p:spPr>
        <p:txBody>
          <a:bodyPr vert="horz" lIns="91797" tIns="45898" rIns="91797" bIns="45898" rtlCol="0" anchor="ctr"/>
          <a:lstStyle/>
          <a:p>
            <a:endParaRPr lang="en-US"/>
          </a:p>
        </p:txBody>
      </p:sp>
      <p:sp>
        <p:nvSpPr>
          <p:cNvPr id="5" name="Notes Placeholder 4"/>
          <p:cNvSpPr>
            <a:spLocks noGrp="1"/>
          </p:cNvSpPr>
          <p:nvPr>
            <p:ph type="body" sz="quarter" idx="3"/>
          </p:nvPr>
        </p:nvSpPr>
        <p:spPr>
          <a:xfrm>
            <a:off x="690245" y="4409718"/>
            <a:ext cx="5521960" cy="3607951"/>
          </a:xfrm>
          <a:prstGeom prst="rect">
            <a:avLst/>
          </a:prstGeom>
        </p:spPr>
        <p:txBody>
          <a:bodyPr vert="horz" lIns="91797" tIns="45898" rIns="91797" bIns="4589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03308"/>
            <a:ext cx="2991062" cy="459743"/>
          </a:xfrm>
          <a:prstGeom prst="rect">
            <a:avLst/>
          </a:prstGeom>
        </p:spPr>
        <p:txBody>
          <a:bodyPr vert="horz" lIns="91797" tIns="45898" rIns="91797" bIns="45898" rtlCol="0" anchor="b"/>
          <a:lstStyle>
            <a:lvl1pPr algn="l">
              <a:defRPr sz="1200"/>
            </a:lvl1pPr>
          </a:lstStyle>
          <a:p>
            <a:endParaRPr lang="en-US"/>
          </a:p>
        </p:txBody>
      </p:sp>
      <p:sp>
        <p:nvSpPr>
          <p:cNvPr id="7" name="Slide Number Placeholder 6"/>
          <p:cNvSpPr>
            <a:spLocks noGrp="1"/>
          </p:cNvSpPr>
          <p:nvPr>
            <p:ph type="sldNum" sz="quarter" idx="5"/>
          </p:nvPr>
        </p:nvSpPr>
        <p:spPr>
          <a:xfrm>
            <a:off x="3909791" y="8703308"/>
            <a:ext cx="2991062" cy="459743"/>
          </a:xfrm>
          <a:prstGeom prst="rect">
            <a:avLst/>
          </a:prstGeom>
        </p:spPr>
        <p:txBody>
          <a:bodyPr vert="horz" lIns="91797" tIns="45898" rIns="91797" bIns="45898" rtlCol="0" anchor="b"/>
          <a:lstStyle>
            <a:lvl1pPr algn="r">
              <a:defRPr sz="1200"/>
            </a:lvl1pPr>
          </a:lstStyle>
          <a:p>
            <a:fld id="{7E2247C7-30F2-437B-A3AE-58C9EBC6DD4C}" type="slidenum">
              <a:rPr lang="en-US" smtClean="0"/>
              <a:t>‹#›</a:t>
            </a:fld>
            <a:endParaRPr lang="en-US"/>
          </a:p>
        </p:txBody>
      </p:sp>
    </p:spTree>
    <p:extLst>
      <p:ext uri="{BB962C8B-B14F-4D97-AF65-F5344CB8AC3E}">
        <p14:creationId xmlns:p14="http://schemas.microsoft.com/office/powerpoint/2010/main" val="291765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1</a:t>
            </a:fld>
            <a:endParaRPr lang="en-US"/>
          </a:p>
        </p:txBody>
      </p:sp>
    </p:spTree>
    <p:extLst>
      <p:ext uri="{BB962C8B-B14F-4D97-AF65-F5344CB8AC3E}">
        <p14:creationId xmlns:p14="http://schemas.microsoft.com/office/powerpoint/2010/main" val="132247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1: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1:notes"/>
          <p:cNvSpPr txBox="1">
            <a:spLocks noGrp="1"/>
          </p:cNvSpPr>
          <p:nvPr>
            <p:ph type="body" idx="1"/>
          </p:nvPr>
        </p:nvSpPr>
        <p:spPr>
          <a:xfrm>
            <a:off x="670892" y="4272197"/>
            <a:ext cx="5367000" cy="4047300"/>
          </a:xfrm>
          <a:prstGeom prst="rect">
            <a:avLst/>
          </a:prstGeom>
          <a:noFill/>
          <a:ln>
            <a:noFill/>
          </a:ln>
        </p:spPr>
        <p:txBody>
          <a:bodyPr spcFirstLastPara="1" wrap="square" lIns="89700" tIns="89700" rIns="89700" bIns="89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latin typeface="Arial"/>
              <a:ea typeface="Arial"/>
              <a:cs typeface="Arial"/>
              <a:sym typeface="Arial"/>
            </a:endParaRPr>
          </a:p>
        </p:txBody>
      </p:sp>
      <p:sp>
        <p:nvSpPr>
          <p:cNvPr id="318" name="Google Shape;318;p11:notes"/>
          <p:cNvSpPr txBox="1">
            <a:spLocks noGrp="1"/>
          </p:cNvSpPr>
          <p:nvPr>
            <p:ph type="sldNum" idx="12"/>
          </p:nvPr>
        </p:nvSpPr>
        <p:spPr>
          <a:xfrm>
            <a:off x="3800165" y="8542832"/>
            <a:ext cx="2907300" cy="449700"/>
          </a:xfrm>
          <a:prstGeom prst="rect">
            <a:avLst/>
          </a:prstGeom>
          <a:noFill/>
          <a:ln>
            <a:noFill/>
          </a:ln>
        </p:spPr>
        <p:txBody>
          <a:bodyPr spcFirstLastPara="1" wrap="square" lIns="89700" tIns="44825" rIns="89700" bIns="448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11</a:t>
            </a:fld>
            <a:endParaRPr lang="en-US"/>
          </a:p>
        </p:txBody>
      </p:sp>
    </p:spTree>
    <p:extLst>
      <p:ext uri="{BB962C8B-B14F-4D97-AF65-F5344CB8AC3E}">
        <p14:creationId xmlns:p14="http://schemas.microsoft.com/office/powerpoint/2010/main" val="39640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12</a:t>
            </a:fld>
            <a:endParaRPr lang="en-US"/>
          </a:p>
        </p:txBody>
      </p:sp>
    </p:spTree>
    <p:extLst>
      <p:ext uri="{BB962C8B-B14F-4D97-AF65-F5344CB8AC3E}">
        <p14:creationId xmlns:p14="http://schemas.microsoft.com/office/powerpoint/2010/main" val="286163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13</a:t>
            </a:fld>
            <a:endParaRPr lang="en-US"/>
          </a:p>
        </p:txBody>
      </p:sp>
    </p:spTree>
    <p:extLst>
      <p:ext uri="{BB962C8B-B14F-4D97-AF65-F5344CB8AC3E}">
        <p14:creationId xmlns:p14="http://schemas.microsoft.com/office/powerpoint/2010/main" val="606223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14</a:t>
            </a:fld>
            <a:endParaRPr lang="en-US"/>
          </a:p>
        </p:txBody>
      </p:sp>
    </p:spTree>
    <p:extLst>
      <p:ext uri="{BB962C8B-B14F-4D97-AF65-F5344CB8AC3E}">
        <p14:creationId xmlns:p14="http://schemas.microsoft.com/office/powerpoint/2010/main" val="3514307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15</a:t>
            </a:fld>
            <a:endParaRPr lang="en-US"/>
          </a:p>
        </p:txBody>
      </p:sp>
    </p:spTree>
    <p:extLst>
      <p:ext uri="{BB962C8B-B14F-4D97-AF65-F5344CB8AC3E}">
        <p14:creationId xmlns:p14="http://schemas.microsoft.com/office/powerpoint/2010/main" val="14422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16</a:t>
            </a:fld>
            <a:endParaRPr lang="en-US"/>
          </a:p>
        </p:txBody>
      </p:sp>
    </p:spTree>
    <p:extLst>
      <p:ext uri="{BB962C8B-B14F-4D97-AF65-F5344CB8AC3E}">
        <p14:creationId xmlns:p14="http://schemas.microsoft.com/office/powerpoint/2010/main" val="185650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60C7F2-5106-4357-813B-622E736F7E3D}" type="slidenum">
              <a:rPr lang="en-US" smtClean="0"/>
              <a:t>17</a:t>
            </a:fld>
            <a:endParaRPr lang="en-US"/>
          </a:p>
        </p:txBody>
      </p:sp>
    </p:spTree>
    <p:extLst>
      <p:ext uri="{BB962C8B-B14F-4D97-AF65-F5344CB8AC3E}">
        <p14:creationId xmlns:p14="http://schemas.microsoft.com/office/powerpoint/2010/main" val="3421576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0C7F2-5106-4357-813B-622E736F7E3D}" type="slidenum">
              <a:rPr lang="en-US" smtClean="0"/>
              <a:t>18</a:t>
            </a:fld>
            <a:endParaRPr lang="en-US"/>
          </a:p>
        </p:txBody>
      </p:sp>
    </p:spTree>
    <p:extLst>
      <p:ext uri="{BB962C8B-B14F-4D97-AF65-F5344CB8AC3E}">
        <p14:creationId xmlns:p14="http://schemas.microsoft.com/office/powerpoint/2010/main" val="197566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60C7F2-5106-4357-813B-622E736F7E3D}" type="slidenum">
              <a:rPr lang="en-US" smtClean="0"/>
              <a:t>19</a:t>
            </a:fld>
            <a:endParaRPr lang="en-US"/>
          </a:p>
        </p:txBody>
      </p:sp>
    </p:spTree>
    <p:extLst>
      <p:ext uri="{BB962C8B-B14F-4D97-AF65-F5344CB8AC3E}">
        <p14:creationId xmlns:p14="http://schemas.microsoft.com/office/powerpoint/2010/main" val="305245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2</a:t>
            </a:fld>
            <a:endParaRPr lang="en-US"/>
          </a:p>
        </p:txBody>
      </p:sp>
    </p:spTree>
    <p:extLst>
      <p:ext uri="{BB962C8B-B14F-4D97-AF65-F5344CB8AC3E}">
        <p14:creationId xmlns:p14="http://schemas.microsoft.com/office/powerpoint/2010/main" val="3378625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60C7F2-5106-4357-813B-622E736F7E3D}" type="slidenum">
              <a:rPr lang="en-US" smtClean="0"/>
              <a:t>20</a:t>
            </a:fld>
            <a:endParaRPr lang="en-US"/>
          </a:p>
        </p:txBody>
      </p:sp>
    </p:spTree>
    <p:extLst>
      <p:ext uri="{BB962C8B-B14F-4D97-AF65-F5344CB8AC3E}">
        <p14:creationId xmlns:p14="http://schemas.microsoft.com/office/powerpoint/2010/main" val="4147741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49F17D0-C1F0-43FE-802B-92F74AD547FE}" type="slidenum">
              <a:rPr lang="en-US" altLang="en-US" smtClean="0"/>
              <a:pPr>
                <a:spcBef>
                  <a:spcPct val="0"/>
                </a:spcBef>
                <a:buSzPct val="45000"/>
                <a:buFont typeface="Wingdings" panose="05000000000000000000" pitchFamily="2" charset="2"/>
                <a:buNone/>
              </a:pPr>
              <a:t>21</a:t>
            </a:fld>
            <a:endParaRPr lang="en-US" altLang="en-US"/>
          </a:p>
        </p:txBody>
      </p:sp>
      <p:sp>
        <p:nvSpPr>
          <p:cNvPr id="27651" name="Text Box 1"/>
          <p:cNvSpPr txBox="1">
            <a:spLocks noChangeArrowheads="1"/>
          </p:cNvSpPr>
          <p:nvPr/>
        </p:nvSpPr>
        <p:spPr bwMode="auto">
          <a:xfrm>
            <a:off x="3970338" y="8831263"/>
            <a:ext cx="304006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795" tIns="45719" rIns="91795" bIns="45719"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B6A9C1D-2DB7-4103-8436-97021E7CF54F}" type="slidenum">
              <a:rPr lang="en-US" altLang="en-US">
                <a:latin typeface="Arial" panose="020B0604020202020204" pitchFamily="34" charset="0"/>
              </a:rPr>
              <a:pPr algn="r" eaLnBrk="1" hangingPunct="1">
                <a:spcBef>
                  <a:spcPct val="0"/>
                </a:spcBef>
                <a:buClrTx/>
                <a:buFontTx/>
                <a:buNone/>
              </a:pPr>
              <a:t>21</a:t>
            </a:fld>
            <a:endParaRPr lang="en-US" altLang="en-US">
              <a:latin typeface="Arial" panose="020B0604020202020204" pitchFamily="34" charset="0"/>
            </a:endParaRPr>
          </a:p>
        </p:txBody>
      </p:sp>
      <p:sp>
        <p:nvSpPr>
          <p:cNvPr id="27652" name="Rectangle 2"/>
          <p:cNvSpPr>
            <a:spLocks noGrp="1" noRot="1" noChangeAspect="1" noChangeArrowheads="1" noTextEdit="1"/>
          </p:cNvSpPr>
          <p:nvPr>
            <p:ph type="sldImg"/>
          </p:nvPr>
        </p:nvSpPr>
        <p:spPr>
          <a:xfrm>
            <a:off x="409575" y="698500"/>
            <a:ext cx="6196013" cy="3486150"/>
          </a:xfrm>
          <a:solidFill>
            <a:srgbClr val="FFFFFF"/>
          </a:solidFill>
          <a:ln/>
        </p:spPr>
      </p:sp>
      <p:sp>
        <p:nvSpPr>
          <p:cNvPr id="27653" name="Rectangle 3"/>
          <p:cNvSpPr>
            <a:spLocks noGrp="1" noChangeArrowheads="1"/>
          </p:cNvSpPr>
          <p:nvPr>
            <p:ph type="body" idx="1"/>
          </p:nvPr>
        </p:nvSpPr>
        <p:spPr>
          <a:xfrm>
            <a:off x="701675" y="4416425"/>
            <a:ext cx="5608638"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spcBef>
                <a:spcPts val="450"/>
              </a:spcBef>
              <a:buClrTx/>
              <a:tabLst>
                <a:tab pos="0" algn="l"/>
                <a:tab pos="912813" algn="l"/>
                <a:tab pos="1827213" algn="l"/>
                <a:tab pos="2741613" algn="l"/>
                <a:tab pos="3656013" algn="l"/>
                <a:tab pos="4570413" algn="l"/>
                <a:tab pos="5484813" algn="l"/>
                <a:tab pos="6399213" algn="l"/>
                <a:tab pos="7313613" algn="l"/>
                <a:tab pos="8226425" algn="l"/>
                <a:tab pos="9142413" algn="l"/>
                <a:tab pos="10055225" algn="l"/>
              </a:tabLst>
            </a:pPr>
            <a:r>
              <a:rPr lang="en-GB" altLang="en-US">
                <a:latin typeface="Times New Roman" panose="02020603050405020304" pitchFamily="18" charset="0"/>
                <a:ea typeface="SimSun" panose="02010600030101010101" pitchFamily="2" charset="-122"/>
              </a:rPr>
              <a:t>(Introduce yourself.)</a:t>
            </a:r>
          </a:p>
        </p:txBody>
      </p:sp>
    </p:spTree>
    <p:extLst>
      <p:ext uri="{BB962C8B-B14F-4D97-AF65-F5344CB8AC3E}">
        <p14:creationId xmlns:p14="http://schemas.microsoft.com/office/powerpoint/2010/main" val="1430748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a:ln/>
        </p:spPr>
      </p:sp>
      <p:sp>
        <p:nvSpPr>
          <p:cNvPr id="4403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4036" name="Slide Number Placeholder 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2313" algn="l"/>
                <a:tab pos="1446213" algn="l"/>
                <a:tab pos="2170113" algn="l"/>
                <a:tab pos="2894013" algn="l"/>
              </a:tabLst>
              <a:defRPr>
                <a:solidFill>
                  <a:schemeClr val="bg1"/>
                </a:solidFill>
                <a:latin typeface="Arial" panose="020B0604020202020204" pitchFamily="34" charset="0"/>
                <a:ea typeface="SimSun" panose="02010600030101010101" pitchFamily="2" charset="-122"/>
              </a:defRPr>
            </a:lvl1pPr>
            <a:lvl2pPr>
              <a:tabLst>
                <a:tab pos="722313" algn="l"/>
                <a:tab pos="1446213" algn="l"/>
                <a:tab pos="2170113" algn="l"/>
                <a:tab pos="2894013" algn="l"/>
              </a:tabLst>
              <a:defRPr>
                <a:solidFill>
                  <a:schemeClr val="bg1"/>
                </a:solidFill>
                <a:latin typeface="Arial" panose="020B0604020202020204" pitchFamily="34" charset="0"/>
                <a:ea typeface="SimSun" panose="02010600030101010101" pitchFamily="2" charset="-122"/>
              </a:defRPr>
            </a:lvl2pPr>
            <a:lvl3pPr>
              <a:tabLst>
                <a:tab pos="722313" algn="l"/>
                <a:tab pos="1446213" algn="l"/>
                <a:tab pos="2170113" algn="l"/>
                <a:tab pos="2894013" algn="l"/>
              </a:tabLst>
              <a:defRPr>
                <a:solidFill>
                  <a:schemeClr val="bg1"/>
                </a:solidFill>
                <a:latin typeface="Arial" panose="020B0604020202020204" pitchFamily="34" charset="0"/>
                <a:ea typeface="SimSun" panose="02010600030101010101" pitchFamily="2" charset="-122"/>
              </a:defRPr>
            </a:lvl3pPr>
            <a:lvl4pPr>
              <a:tabLst>
                <a:tab pos="722313" algn="l"/>
                <a:tab pos="1446213" algn="l"/>
                <a:tab pos="2170113" algn="l"/>
                <a:tab pos="2894013" algn="l"/>
              </a:tabLst>
              <a:defRPr>
                <a:solidFill>
                  <a:schemeClr val="bg1"/>
                </a:solidFill>
                <a:latin typeface="Arial" panose="020B0604020202020204" pitchFamily="34" charset="0"/>
                <a:ea typeface="SimSun" panose="02010600030101010101" pitchFamily="2" charset="-122"/>
              </a:defRPr>
            </a:lvl4pPr>
            <a:lvl5pPr>
              <a:tabLst>
                <a:tab pos="722313" algn="l"/>
                <a:tab pos="1446213" algn="l"/>
                <a:tab pos="2170113" algn="l"/>
                <a:tab pos="2894013" algn="l"/>
              </a:tabLst>
              <a:defRPr>
                <a:solidFill>
                  <a:schemeClr val="bg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tabLst>
                <a:tab pos="722313" algn="l"/>
                <a:tab pos="1446213" algn="l"/>
                <a:tab pos="2170113" algn="l"/>
                <a:tab pos="2894013" algn="l"/>
              </a:tabLst>
              <a:defRPr>
                <a:solidFill>
                  <a:schemeClr val="bg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tabLst>
                <a:tab pos="722313" algn="l"/>
                <a:tab pos="1446213" algn="l"/>
                <a:tab pos="2170113" algn="l"/>
                <a:tab pos="2894013" algn="l"/>
              </a:tabLst>
              <a:defRPr>
                <a:solidFill>
                  <a:schemeClr val="bg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tabLst>
                <a:tab pos="722313" algn="l"/>
                <a:tab pos="1446213" algn="l"/>
                <a:tab pos="2170113" algn="l"/>
                <a:tab pos="2894013" algn="l"/>
              </a:tabLst>
              <a:defRPr>
                <a:solidFill>
                  <a:schemeClr val="bg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tabLst>
                <a:tab pos="722313" algn="l"/>
                <a:tab pos="1446213" algn="l"/>
                <a:tab pos="2170113" algn="l"/>
                <a:tab pos="2894013" algn="l"/>
              </a:tabLst>
              <a:defRPr>
                <a:solidFill>
                  <a:schemeClr val="bg1"/>
                </a:solidFill>
                <a:latin typeface="Arial" panose="020B0604020202020204" pitchFamily="34" charset="0"/>
                <a:ea typeface="SimSun"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2313" algn="l"/>
                <a:tab pos="1446213" algn="l"/>
                <a:tab pos="2170113" algn="l"/>
                <a:tab pos="2894013" algn="l"/>
              </a:tabLst>
              <a:defRPr/>
            </a:pPr>
            <a:fld id="{BCE418F2-1E27-4BE5-9DDD-AE357E54910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8"/>
              </a:rPr>
              <a:pPr marL="0" marR="0" lvl="0" indent="0" algn="r" defTabSz="457200"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2313" algn="l"/>
                  <a:tab pos="1446213" algn="l"/>
                  <a:tab pos="2170113" algn="l"/>
                  <a:tab pos="2894013" algn="l"/>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endParaRPr>
          </a:p>
        </p:txBody>
      </p:sp>
    </p:spTree>
    <p:extLst>
      <p:ext uri="{BB962C8B-B14F-4D97-AF65-F5344CB8AC3E}">
        <p14:creationId xmlns:p14="http://schemas.microsoft.com/office/powerpoint/2010/main" val="815147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2313" algn="l"/>
                <a:tab pos="1446213" algn="l"/>
                <a:tab pos="2170113" algn="l"/>
                <a:tab pos="2894013" algn="l"/>
              </a:tabLst>
              <a:defRPr/>
            </a:pPr>
            <a:fld id="{AA9B80AF-0909-45E5-8E3D-32FDF925DE2A}"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8"/>
              </a:rPr>
              <a:pPr marL="0" marR="0" lvl="0" indent="0" algn="r" defTabSz="457200"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2313" algn="l"/>
                  <a:tab pos="1446213" algn="l"/>
                  <a:tab pos="2170113" algn="l"/>
                  <a:tab pos="2894013" algn="l"/>
                </a:tabLst>
                <a:defRPr/>
              </a:pPr>
              <a:t>24</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8"/>
            </a:endParaRPr>
          </a:p>
        </p:txBody>
      </p:sp>
    </p:spTree>
    <p:extLst>
      <p:ext uri="{BB962C8B-B14F-4D97-AF65-F5344CB8AC3E}">
        <p14:creationId xmlns:p14="http://schemas.microsoft.com/office/powerpoint/2010/main" val="145045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19CB92-39F0-C740-90E8-D60949B4606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027752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2313" algn="l"/>
                <a:tab pos="1446213" algn="l"/>
                <a:tab pos="2170113" algn="l"/>
                <a:tab pos="2894013" algn="l"/>
              </a:tabLst>
              <a:defRPr/>
            </a:pPr>
            <a:fld id="{AA9B80AF-0909-45E5-8E3D-32FDF925DE2A}"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8"/>
              </a:rPr>
              <a:pPr marL="0" marR="0" lvl="0" indent="0" algn="r" defTabSz="457200"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2313" algn="l"/>
                  <a:tab pos="1446213" algn="l"/>
                  <a:tab pos="2170113" algn="l"/>
                  <a:tab pos="2894013" algn="l"/>
                </a:tabLst>
                <a:defRPr/>
              </a:pPr>
              <a:t>27</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8"/>
            </a:endParaRPr>
          </a:p>
        </p:txBody>
      </p:sp>
    </p:spTree>
    <p:extLst>
      <p:ext uri="{BB962C8B-B14F-4D97-AF65-F5344CB8AC3E}">
        <p14:creationId xmlns:p14="http://schemas.microsoft.com/office/powerpoint/2010/main" val="692217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2313" algn="l"/>
                <a:tab pos="1446213" algn="l"/>
                <a:tab pos="2170113" algn="l"/>
                <a:tab pos="2894013"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2313" algn="l"/>
                <a:tab pos="1446213" algn="l"/>
                <a:tab pos="2170113" algn="l"/>
                <a:tab pos="2894013" algn="l"/>
              </a:tabLst>
              <a:defRPr/>
            </a:pPr>
            <a:fld id="{23A20D74-1DB3-4E11-B5F0-1F8FF047884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8"/>
              </a:rPr>
              <a:pPr marL="0" marR="0" lvl="0" indent="0" algn="r" defTabSz="457200"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2313" algn="l"/>
                  <a:tab pos="1446213" algn="l"/>
                  <a:tab pos="2170113" algn="l"/>
                  <a:tab pos="2894013" algn="l"/>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endParaRPr>
          </a:p>
        </p:txBody>
      </p:sp>
      <p:sp>
        <p:nvSpPr>
          <p:cNvPr id="46083" name="Rectangle 1"/>
          <p:cNvSpPr>
            <a:spLocks noGrp="1" noRot="1" noChangeAspect="1" noChangeArrowheads="1" noTextEdit="1"/>
          </p:cNvSpPr>
          <p:nvPr>
            <p:ph type="sldImg"/>
          </p:nvPr>
        </p:nvSpPr>
        <p:spPr>
          <a:xfrm>
            <a:off x="409575" y="698500"/>
            <a:ext cx="6196013" cy="3486150"/>
          </a:xfrm>
          <a:solidFill>
            <a:srgbClr val="FFFFFF"/>
          </a:solidFill>
          <a:ln/>
        </p:spPr>
      </p:sp>
      <p:sp>
        <p:nvSpPr>
          <p:cNvPr id="46084" name="Rectangle 2"/>
          <p:cNvSpPr>
            <a:spLocks noGrp="1" noChangeArrowheads="1"/>
          </p:cNvSpPr>
          <p:nvPr>
            <p:ph type="body" idx="1"/>
          </p:nvPr>
        </p:nvSpPr>
        <p:spPr>
          <a:xfrm>
            <a:off x="701675" y="4416425"/>
            <a:ext cx="5608638"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045167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4">
              <a:defRPr/>
            </a:pPr>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29</a:t>
            </a:fld>
            <a:endParaRPr lang="en-US"/>
          </a:p>
        </p:txBody>
      </p:sp>
    </p:spTree>
    <p:extLst>
      <p:ext uri="{BB962C8B-B14F-4D97-AF65-F5344CB8AC3E}">
        <p14:creationId xmlns:p14="http://schemas.microsoft.com/office/powerpoint/2010/main" val="3410843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30</a:t>
            </a:fld>
            <a:endParaRPr lang="en-US"/>
          </a:p>
        </p:txBody>
      </p:sp>
    </p:spTree>
    <p:extLst>
      <p:ext uri="{BB962C8B-B14F-4D97-AF65-F5344CB8AC3E}">
        <p14:creationId xmlns:p14="http://schemas.microsoft.com/office/powerpoint/2010/main" val="3241915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are now at the end of our webinar and we thank everyone that logged in. We also would like to thank our experts from the U.S. Agency for </a:t>
            </a:r>
            <a:r>
              <a:rPr lang="en-US" baseline="0" dirty="0" err="1"/>
              <a:t>Interational</a:t>
            </a:r>
            <a:r>
              <a:rPr lang="en-US" baseline="0" dirty="0"/>
              <a:t> Development, the Overseas Private Investment Corporation, the U.S. Trade and Development Agency, and the Millennium Challenge Corporation for their time and expertise. Here is contact information for today’s speakers if you have any further questions. Thank you again and we look forward to working with you to expand your global sales! Thank you!</a:t>
            </a:r>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31</a:t>
            </a:fld>
            <a:endParaRPr lang="en-US"/>
          </a:p>
        </p:txBody>
      </p:sp>
    </p:spTree>
    <p:extLst>
      <p:ext uri="{BB962C8B-B14F-4D97-AF65-F5344CB8AC3E}">
        <p14:creationId xmlns:p14="http://schemas.microsoft.com/office/powerpoint/2010/main" val="4176553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3</a:t>
            </a:fld>
            <a:endParaRPr lang="en-US"/>
          </a:p>
        </p:txBody>
      </p:sp>
    </p:spTree>
    <p:extLst>
      <p:ext uri="{BB962C8B-B14F-4D97-AF65-F5344CB8AC3E}">
        <p14:creationId xmlns:p14="http://schemas.microsoft.com/office/powerpoint/2010/main" val="91320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E2247C7-30F2-437B-A3AE-58C9EBC6DD4C}" type="slidenum">
              <a:rPr lang="en-US" smtClean="0"/>
              <a:t>4</a:t>
            </a:fld>
            <a:endParaRPr lang="en-US"/>
          </a:p>
        </p:txBody>
      </p:sp>
    </p:spTree>
    <p:extLst>
      <p:ext uri="{BB962C8B-B14F-4D97-AF65-F5344CB8AC3E}">
        <p14:creationId xmlns:p14="http://schemas.microsoft.com/office/powerpoint/2010/main" val="406488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7:notes"/>
          <p:cNvSpPr txBox="1">
            <a:spLocks noGrp="1"/>
          </p:cNvSpPr>
          <p:nvPr>
            <p:ph type="body" idx="1"/>
          </p:nvPr>
        </p:nvSpPr>
        <p:spPr>
          <a:xfrm>
            <a:off x="670892" y="4272197"/>
            <a:ext cx="5367000" cy="4047300"/>
          </a:xfrm>
          <a:prstGeom prst="rect">
            <a:avLst/>
          </a:prstGeom>
          <a:noFill/>
          <a:ln>
            <a:noFill/>
          </a:ln>
        </p:spPr>
        <p:txBody>
          <a:bodyPr spcFirstLastPara="1" wrap="square" lIns="89700" tIns="89700" rIns="89700" bIns="89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250" name="Google Shape;250;p7:notes"/>
          <p:cNvSpPr txBox="1">
            <a:spLocks noGrp="1"/>
          </p:cNvSpPr>
          <p:nvPr>
            <p:ph type="sldNum" idx="12"/>
          </p:nvPr>
        </p:nvSpPr>
        <p:spPr>
          <a:xfrm>
            <a:off x="3800165" y="8542832"/>
            <a:ext cx="2907300" cy="449700"/>
          </a:xfrm>
          <a:prstGeom prst="rect">
            <a:avLst/>
          </a:prstGeom>
          <a:noFill/>
          <a:ln>
            <a:noFill/>
          </a:ln>
        </p:spPr>
        <p:txBody>
          <a:bodyPr spcFirstLastPara="1" wrap="square" lIns="89700" tIns="44825" rIns="89700" bIns="448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9:notes"/>
          <p:cNvSpPr txBox="1">
            <a:spLocks noGrp="1"/>
          </p:cNvSpPr>
          <p:nvPr>
            <p:ph type="body" idx="1"/>
          </p:nvPr>
        </p:nvSpPr>
        <p:spPr>
          <a:xfrm>
            <a:off x="670892" y="4272197"/>
            <a:ext cx="5367130" cy="4047344"/>
          </a:xfrm>
          <a:prstGeom prst="rect">
            <a:avLst/>
          </a:prstGeom>
          <a:noFill/>
          <a:ln>
            <a:noFill/>
          </a:ln>
        </p:spPr>
        <p:txBody>
          <a:bodyPr spcFirstLastPara="1" wrap="square" lIns="89700" tIns="89700" rIns="89700" bIns="89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258" name="Google Shape;258;p9:notes"/>
          <p:cNvSpPr txBox="1">
            <a:spLocks noGrp="1"/>
          </p:cNvSpPr>
          <p:nvPr>
            <p:ph type="sldNum" idx="12"/>
          </p:nvPr>
        </p:nvSpPr>
        <p:spPr>
          <a:xfrm>
            <a:off x="3800165" y="8542832"/>
            <a:ext cx="2907196" cy="449705"/>
          </a:xfrm>
          <a:prstGeom prst="rect">
            <a:avLst/>
          </a:prstGeom>
          <a:noFill/>
          <a:ln>
            <a:noFill/>
          </a:ln>
        </p:spPr>
        <p:txBody>
          <a:bodyPr spcFirstLastPara="1" wrap="square" lIns="89700" tIns="44825" rIns="89700" bIns="448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6: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6:notes"/>
          <p:cNvSpPr txBox="1">
            <a:spLocks noGrp="1"/>
          </p:cNvSpPr>
          <p:nvPr>
            <p:ph type="body" idx="1"/>
          </p:nvPr>
        </p:nvSpPr>
        <p:spPr>
          <a:xfrm>
            <a:off x="670892" y="4272197"/>
            <a:ext cx="5367130" cy="4047344"/>
          </a:xfrm>
          <a:prstGeom prst="rect">
            <a:avLst/>
          </a:prstGeom>
          <a:noFill/>
          <a:ln>
            <a:noFill/>
          </a:ln>
        </p:spPr>
        <p:txBody>
          <a:bodyPr spcFirstLastPara="1" wrap="square" lIns="89700" tIns="89700" rIns="89700" bIns="89700" anchor="t" anchorCtr="0">
            <a:noAutofit/>
          </a:bodyPr>
          <a:lstStyle/>
          <a:p>
            <a:pPr marL="457200" marR="0" lvl="0" indent="-228600" algn="l" rtl="0">
              <a:lnSpc>
                <a:spcPct val="100000"/>
              </a:lnSpc>
              <a:spcBef>
                <a:spcPts val="100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Arial"/>
              <a:ea typeface="Arial"/>
              <a:cs typeface="Arial"/>
              <a:sym typeface="Arial"/>
            </a:endParaRPr>
          </a:p>
        </p:txBody>
      </p:sp>
      <p:sp>
        <p:nvSpPr>
          <p:cNvPr id="266" name="Google Shape;266;p16:notes"/>
          <p:cNvSpPr txBox="1">
            <a:spLocks noGrp="1"/>
          </p:cNvSpPr>
          <p:nvPr>
            <p:ph type="sldNum" idx="12"/>
          </p:nvPr>
        </p:nvSpPr>
        <p:spPr>
          <a:xfrm>
            <a:off x="3800165" y="8542832"/>
            <a:ext cx="2907196" cy="449705"/>
          </a:xfrm>
          <a:prstGeom prst="rect">
            <a:avLst/>
          </a:prstGeom>
          <a:noFill/>
          <a:ln>
            <a:noFill/>
          </a:ln>
        </p:spPr>
        <p:txBody>
          <a:bodyPr spcFirstLastPara="1" wrap="square" lIns="89700" tIns="44825" rIns="89700" bIns="448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8:notes"/>
          <p:cNvSpPr txBox="1">
            <a:spLocks noGrp="1"/>
          </p:cNvSpPr>
          <p:nvPr>
            <p:ph type="body" idx="1"/>
          </p:nvPr>
        </p:nvSpPr>
        <p:spPr>
          <a:xfrm>
            <a:off x="670892" y="4272197"/>
            <a:ext cx="5367130" cy="4047344"/>
          </a:xfrm>
          <a:prstGeom prst="rect">
            <a:avLst/>
          </a:prstGeom>
          <a:noFill/>
          <a:ln>
            <a:noFill/>
          </a:ln>
        </p:spPr>
        <p:txBody>
          <a:bodyPr spcFirstLastPara="1" wrap="square" lIns="89700" tIns="89700" rIns="89700" bIns="89700" anchor="t" anchorCtr="0">
            <a:noAutofit/>
          </a:bodyPr>
          <a:lstStyle/>
          <a:p>
            <a:pPr marL="457200" marR="0" lvl="0" indent="-228600" algn="l" rtl="0">
              <a:lnSpc>
                <a:spcPct val="100000"/>
              </a:lnSpc>
              <a:spcBef>
                <a:spcPts val="100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Arial"/>
              <a:ea typeface="Arial"/>
              <a:cs typeface="Arial"/>
              <a:sym typeface="Arial"/>
            </a:endParaRPr>
          </a:p>
        </p:txBody>
      </p:sp>
      <p:sp>
        <p:nvSpPr>
          <p:cNvPr id="274" name="Google Shape;274;p18:notes"/>
          <p:cNvSpPr txBox="1">
            <a:spLocks noGrp="1"/>
          </p:cNvSpPr>
          <p:nvPr>
            <p:ph type="sldNum" idx="12"/>
          </p:nvPr>
        </p:nvSpPr>
        <p:spPr>
          <a:xfrm>
            <a:off x="3800165" y="8542832"/>
            <a:ext cx="2907196" cy="449705"/>
          </a:xfrm>
          <a:prstGeom prst="rect">
            <a:avLst/>
          </a:prstGeom>
          <a:noFill/>
          <a:ln>
            <a:noFill/>
          </a:ln>
        </p:spPr>
        <p:txBody>
          <a:bodyPr spcFirstLastPara="1" wrap="square" lIns="89700" tIns="44825" rIns="89700" bIns="448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3: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3:notes"/>
          <p:cNvSpPr txBox="1">
            <a:spLocks noGrp="1"/>
          </p:cNvSpPr>
          <p:nvPr>
            <p:ph type="body" idx="1"/>
          </p:nvPr>
        </p:nvSpPr>
        <p:spPr>
          <a:xfrm>
            <a:off x="670892" y="4272197"/>
            <a:ext cx="5367130" cy="4047344"/>
          </a:xfrm>
          <a:prstGeom prst="rect">
            <a:avLst/>
          </a:prstGeom>
          <a:noFill/>
          <a:ln>
            <a:noFill/>
          </a:ln>
        </p:spPr>
        <p:txBody>
          <a:bodyPr spcFirstLastPara="1" wrap="square" lIns="89700" tIns="89700" rIns="89700" bIns="89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310" name="Google Shape;310;p13:notes"/>
          <p:cNvSpPr txBox="1">
            <a:spLocks noGrp="1"/>
          </p:cNvSpPr>
          <p:nvPr>
            <p:ph type="sldNum" idx="12"/>
          </p:nvPr>
        </p:nvSpPr>
        <p:spPr>
          <a:xfrm>
            <a:off x="3800165" y="8542832"/>
            <a:ext cx="2907196" cy="449705"/>
          </a:xfrm>
          <a:prstGeom prst="rect">
            <a:avLst/>
          </a:prstGeom>
          <a:noFill/>
          <a:ln>
            <a:noFill/>
          </a:ln>
        </p:spPr>
        <p:txBody>
          <a:bodyPr spcFirstLastPara="1" wrap="square" lIns="89700" tIns="44825" rIns="89700" bIns="448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1A1C06-B9B9-4D8E-B7E4-0AE0658FF109}"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138643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A1C06-B9B9-4D8E-B7E4-0AE0658FF109}"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1117832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A1C06-B9B9-4D8E-B7E4-0AE0658FF109}"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20270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lumMod val="65000"/>
                  </a:schemeClr>
                </a:solidFill>
              </a:defRPr>
            </a:lvl1pPr>
          </a:lstStyle>
          <a:p>
            <a:fld id="{8C6B5B77-4519-43AE-B0BC-D3C0E1CB2607}" type="slidenum">
              <a:rPr lang="en-US" smtClean="0"/>
              <a:pPr/>
              <a:t>‹#›</a:t>
            </a:fld>
            <a:endParaRPr lang="en-US" dirty="0"/>
          </a:p>
        </p:txBody>
      </p:sp>
      <p:sp>
        <p:nvSpPr>
          <p:cNvPr id="2" name="Title 1"/>
          <p:cNvSpPr>
            <a:spLocks noGrp="1"/>
          </p:cNvSpPr>
          <p:nvPr>
            <p:ph type="title" hasCustomPrompt="1"/>
          </p:nvPr>
        </p:nvSpPr>
        <p:spPr>
          <a:xfrm>
            <a:off x="857061" y="274638"/>
            <a:ext cx="11334939" cy="603548"/>
          </a:xfrm>
          <a:prstGeom prst="rect">
            <a:avLst/>
          </a:prstGeom>
        </p:spPr>
        <p:txBody>
          <a:bodyPr/>
          <a:lstStyle>
            <a:lvl1pPr algn="l">
              <a:defRPr sz="3200">
                <a:solidFill>
                  <a:srgbClr val="0070C0"/>
                </a:solidFill>
                <a:latin typeface="Franklin Gothic Medium" pitchFamily="34" charset="0"/>
              </a:defRPr>
            </a:lvl1pPr>
          </a:lstStyle>
          <a:p>
            <a:r>
              <a:rPr lang="en-US" dirty="0"/>
              <a:t>CLICK TO EDIT MASTER TITLE STYLE</a:t>
            </a:r>
          </a:p>
        </p:txBody>
      </p:sp>
      <p:sp>
        <p:nvSpPr>
          <p:cNvPr id="5" name="Content Placeholder 4"/>
          <p:cNvSpPr>
            <a:spLocks noGrp="1"/>
          </p:cNvSpPr>
          <p:nvPr>
            <p:ph sz="quarter" idx="13"/>
          </p:nvPr>
        </p:nvSpPr>
        <p:spPr>
          <a:xfrm>
            <a:off x="1424411" y="1031876"/>
            <a:ext cx="10157988" cy="4925305"/>
          </a:xfrm>
          <a:prstGeom prst="rect">
            <a:avLst/>
          </a:prstGeom>
        </p:spPr>
        <p:txBody>
          <a:bodyPr/>
          <a:lstStyle>
            <a:lvl1pPr>
              <a:spcBef>
                <a:spcPts val="1200"/>
              </a:spcBef>
              <a:buClr>
                <a:srgbClr val="0070C0"/>
              </a:buClr>
              <a:defRPr sz="2400">
                <a:solidFill>
                  <a:schemeClr val="tx1">
                    <a:lumMod val="85000"/>
                    <a:lumOff val="15000"/>
                  </a:schemeClr>
                </a:solidFill>
                <a:latin typeface="Franklin Gothic Book" pitchFamily="34" charset="0"/>
              </a:defRPr>
            </a:lvl1pPr>
            <a:lvl2pPr marL="742950" indent="-285750">
              <a:buClr>
                <a:srgbClr val="00B0F0"/>
              </a:buClr>
              <a:buFont typeface="Arial" pitchFamily="34" charset="0"/>
              <a:buChar char="▪"/>
              <a:defRPr sz="2000">
                <a:solidFill>
                  <a:schemeClr val="tx1">
                    <a:lumMod val="85000"/>
                    <a:lumOff val="15000"/>
                  </a:schemeClr>
                </a:solidFill>
                <a:latin typeface="Franklin Gothic Book" pitchFamily="34" charset="0"/>
              </a:defRPr>
            </a:lvl2pPr>
            <a:lvl3pPr marL="1143000" indent="-228600">
              <a:buClr>
                <a:schemeClr val="tx1">
                  <a:lumMod val="85000"/>
                  <a:lumOff val="15000"/>
                </a:schemeClr>
              </a:buClr>
              <a:buFont typeface="Franklin Gothic Book" pitchFamily="34" charset="0"/>
              <a:buChar char="◦"/>
              <a:defRPr sz="1800">
                <a:solidFill>
                  <a:schemeClr val="tx1">
                    <a:lumMod val="85000"/>
                    <a:lumOff val="15000"/>
                  </a:schemeClr>
                </a:solidFill>
                <a:latin typeface="Franklin Gothic Book" pitchFamily="34" charset="0"/>
              </a:defRPr>
            </a:lvl3pPr>
            <a:lvl4pPr>
              <a:defRPr>
                <a:latin typeface="Franklin Gothic Book" pitchFamily="34" charset="0"/>
              </a:defRPr>
            </a:lvl4pPr>
            <a:lvl5pPr>
              <a:defRPr>
                <a:latin typeface="Franklin Gothic Book"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85622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and Callout">
    <p:spTree>
      <p:nvGrpSpPr>
        <p:cNvPr id="1" name=""/>
        <p:cNvGrpSpPr/>
        <p:nvPr/>
      </p:nvGrpSpPr>
      <p:grpSpPr>
        <a:xfrm>
          <a:off x="0" y="0"/>
          <a:ext cx="0" cy="0"/>
          <a:chOff x="0" y="0"/>
          <a:chExt cx="0" cy="0"/>
        </a:xfrm>
      </p:grpSpPr>
      <p:sp>
        <p:nvSpPr>
          <p:cNvPr id="7" name="Text Placeholder 9"/>
          <p:cNvSpPr>
            <a:spLocks noGrp="1"/>
          </p:cNvSpPr>
          <p:nvPr>
            <p:ph type="body" sz="quarter" idx="10" hasCustomPrompt="1"/>
          </p:nvPr>
        </p:nvSpPr>
        <p:spPr>
          <a:xfrm>
            <a:off x="660401" y="406400"/>
            <a:ext cx="6049433" cy="533400"/>
          </a:xfrm>
          <a:prstGeom prst="rect">
            <a:avLst/>
          </a:prstGeom>
        </p:spPr>
        <p:txBody>
          <a:bodyPr vert="horz"/>
          <a:lstStyle>
            <a:lvl1pPr marL="0" indent="0">
              <a:buNone/>
              <a:defRPr/>
            </a:lvl1pPr>
          </a:lstStyle>
          <a:p>
            <a:pPr lvl="0"/>
            <a:r>
              <a:rPr lang="en-US" dirty="0"/>
              <a:t>Heading</a:t>
            </a:r>
          </a:p>
        </p:txBody>
      </p:sp>
      <p:pic>
        <p:nvPicPr>
          <p:cNvPr id="8" name="Picture 7" descr="logo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333" y="292100"/>
            <a:ext cx="1202267" cy="916070"/>
          </a:xfrm>
          <a:prstGeom prst="rect">
            <a:avLst/>
          </a:prstGeom>
        </p:spPr>
      </p:pic>
      <p:sp>
        <p:nvSpPr>
          <p:cNvPr id="9" name="Text Placeholder 12"/>
          <p:cNvSpPr>
            <a:spLocks noGrp="1"/>
          </p:cNvSpPr>
          <p:nvPr>
            <p:ph type="body" sz="quarter" idx="11" hasCustomPrompt="1"/>
          </p:nvPr>
        </p:nvSpPr>
        <p:spPr>
          <a:xfrm>
            <a:off x="660400" y="1219200"/>
            <a:ext cx="9364133" cy="914400"/>
          </a:xfrm>
          <a:prstGeom prst="rect">
            <a:avLst/>
          </a:prstGeom>
        </p:spPr>
        <p:txBody>
          <a:bodyPr vert="horz"/>
          <a:lstStyle>
            <a:lvl1pPr marL="0" indent="0">
              <a:buNone/>
              <a:defRPr sz="1600" b="0">
                <a:solidFill>
                  <a:schemeClr val="tx1">
                    <a:lumMod val="50000"/>
                  </a:schemeClr>
                </a:solidFill>
              </a:defRPr>
            </a:lvl1pPr>
          </a:lstStyle>
          <a:p>
            <a:pPr marL="0" indent="0">
              <a:buNone/>
            </a:pPr>
            <a:r>
              <a:rPr lang="en-US" sz="1600" dirty="0" err="1"/>
              <a:t>Lorem</a:t>
            </a:r>
            <a:r>
              <a:rPr lang="en-US" sz="1600" dirty="0"/>
              <a:t> </a:t>
            </a:r>
            <a:r>
              <a:rPr lang="en-US" sz="1600" dirty="0" err="1"/>
              <a:t>ipsum</a:t>
            </a:r>
            <a:r>
              <a:rPr lang="en-US" sz="1600" dirty="0"/>
              <a:t> dolor sit </a:t>
            </a:r>
            <a:r>
              <a:rPr lang="en-US" sz="1600" dirty="0" err="1"/>
              <a:t>amet</a:t>
            </a:r>
            <a:r>
              <a:rPr lang="en-US" sz="1600" dirty="0"/>
              <a:t>, ex </a:t>
            </a:r>
            <a:r>
              <a:rPr lang="en-US" sz="1600" dirty="0" err="1"/>
              <a:t>meis</a:t>
            </a:r>
            <a:r>
              <a:rPr lang="en-US" sz="1600" dirty="0"/>
              <a:t> </a:t>
            </a:r>
            <a:r>
              <a:rPr lang="en-US" sz="1600" dirty="0" err="1"/>
              <a:t>nihil</a:t>
            </a:r>
            <a:r>
              <a:rPr lang="en-US" sz="1600" dirty="0"/>
              <a:t> </a:t>
            </a:r>
            <a:r>
              <a:rPr lang="en-US" sz="1600" dirty="0" err="1"/>
              <a:t>tation</a:t>
            </a:r>
            <a:r>
              <a:rPr lang="en-US" sz="1600" dirty="0"/>
              <a:t> pro, cu </a:t>
            </a:r>
            <a:r>
              <a:rPr lang="en-US" sz="1600" dirty="0" err="1"/>
              <a:t>persius</a:t>
            </a:r>
            <a:r>
              <a:rPr lang="en-US" sz="1600" dirty="0"/>
              <a:t> </a:t>
            </a:r>
            <a:r>
              <a:rPr lang="en-US" sz="1600" dirty="0" err="1"/>
              <a:t>adipiscing</a:t>
            </a:r>
            <a:r>
              <a:rPr lang="en-US" sz="1600" dirty="0"/>
              <a:t> sit. Mel </a:t>
            </a:r>
            <a:r>
              <a:rPr lang="en-US" sz="1600" dirty="0" err="1"/>
              <a:t>illum</a:t>
            </a:r>
            <a:r>
              <a:rPr lang="en-US" sz="1600" dirty="0"/>
              <a:t> </a:t>
            </a:r>
            <a:r>
              <a:rPr lang="en-US" sz="1600" dirty="0" err="1"/>
              <a:t>nostro</a:t>
            </a:r>
            <a:r>
              <a:rPr lang="en-US" sz="1600" dirty="0"/>
              <a:t> ex. At per </a:t>
            </a:r>
            <a:r>
              <a:rPr lang="en-US" sz="1600" dirty="0" err="1"/>
              <a:t>luptatum</a:t>
            </a:r>
            <a:r>
              <a:rPr lang="en-US" sz="1600" dirty="0"/>
              <a:t> </a:t>
            </a:r>
            <a:r>
              <a:rPr lang="en-US" sz="1600" dirty="0" err="1"/>
              <a:t>electram</a:t>
            </a:r>
            <a:r>
              <a:rPr lang="en-US" sz="1600" dirty="0"/>
              <a:t>, </a:t>
            </a:r>
            <a:r>
              <a:rPr lang="en-US" sz="1600" dirty="0" err="1"/>
              <a:t>sed</a:t>
            </a:r>
            <a:r>
              <a:rPr lang="en-US" sz="1600" dirty="0"/>
              <a:t> corpora </a:t>
            </a:r>
            <a:r>
              <a:rPr lang="en-US" sz="1600" dirty="0" err="1"/>
              <a:t>deleniti</a:t>
            </a:r>
            <a:r>
              <a:rPr lang="en-US" sz="1600" dirty="0"/>
              <a:t> </a:t>
            </a:r>
            <a:r>
              <a:rPr lang="en-US" sz="1600" dirty="0" err="1"/>
              <a:t>contentiones</a:t>
            </a:r>
            <a:r>
              <a:rPr lang="en-US" sz="1600" dirty="0"/>
              <a:t> ne. </a:t>
            </a:r>
          </a:p>
        </p:txBody>
      </p:sp>
      <p:sp>
        <p:nvSpPr>
          <p:cNvPr id="11" name="Picture Placeholder 10"/>
          <p:cNvSpPr>
            <a:spLocks noGrp="1"/>
          </p:cNvSpPr>
          <p:nvPr>
            <p:ph type="pic" sz="quarter" idx="12"/>
          </p:nvPr>
        </p:nvSpPr>
        <p:spPr>
          <a:xfrm>
            <a:off x="660401" y="2540000"/>
            <a:ext cx="6049433" cy="3479800"/>
          </a:xfrm>
          <a:prstGeom prst="rect">
            <a:avLst/>
          </a:prstGeom>
        </p:spPr>
        <p:txBody>
          <a:bodyPr vert="horz"/>
          <a:lstStyle/>
          <a:p>
            <a:endParaRPr lang="en-US" dirty="0"/>
          </a:p>
        </p:txBody>
      </p:sp>
      <p:sp>
        <p:nvSpPr>
          <p:cNvPr id="15" name="Text Placeholder 14"/>
          <p:cNvSpPr>
            <a:spLocks noGrp="1"/>
          </p:cNvSpPr>
          <p:nvPr>
            <p:ph type="body" sz="quarter" idx="13" hasCustomPrompt="1"/>
          </p:nvPr>
        </p:nvSpPr>
        <p:spPr>
          <a:xfrm>
            <a:off x="7112000" y="2540000"/>
            <a:ext cx="4453467" cy="3479800"/>
          </a:xfrm>
          <a:prstGeom prst="rect">
            <a:avLst/>
          </a:prstGeom>
        </p:spPr>
        <p:txBody>
          <a:bodyPr vert="horz"/>
          <a:lstStyle>
            <a:lvl1pPr marL="0" indent="0">
              <a:buNone/>
              <a:defRPr sz="2000" i="1">
                <a:solidFill>
                  <a:srgbClr val="40C1BB"/>
                </a:solidFill>
              </a:defRPr>
            </a:lvl1pPr>
          </a:lstStyle>
          <a:p>
            <a:pPr lvl="0"/>
            <a:r>
              <a:rPr lang="en-US" dirty="0"/>
              <a:t>Callout Box Text Goes Here</a:t>
            </a:r>
          </a:p>
        </p:txBody>
      </p:sp>
    </p:spTree>
    <p:extLst>
      <p:ext uri="{BB962C8B-B14F-4D97-AF65-F5344CB8AC3E}">
        <p14:creationId xmlns:p14="http://schemas.microsoft.com/office/powerpoint/2010/main" val="2146249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lumn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60401" y="406400"/>
            <a:ext cx="6049433" cy="533400"/>
          </a:xfrm>
          <a:prstGeom prst="rect">
            <a:avLst/>
          </a:prstGeom>
        </p:spPr>
        <p:txBody>
          <a:bodyPr vert="horz"/>
          <a:lstStyle>
            <a:lvl1pPr marL="0" indent="0">
              <a:buNone/>
              <a:defRPr>
                <a:solidFill>
                  <a:srgbClr val="00517F"/>
                </a:solidFill>
              </a:defRPr>
            </a:lvl1pPr>
          </a:lstStyle>
          <a:p>
            <a:pPr lvl="0"/>
            <a:r>
              <a:rPr lang="en-US" dirty="0"/>
              <a:t>Heading</a:t>
            </a:r>
          </a:p>
        </p:txBody>
      </p:sp>
      <p:pic>
        <p:nvPicPr>
          <p:cNvPr id="11" name="Picture 10" descr="logo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333" y="292100"/>
            <a:ext cx="1202267" cy="916070"/>
          </a:xfrm>
          <a:prstGeom prst="rect">
            <a:avLst/>
          </a:prstGeom>
        </p:spPr>
      </p:pic>
      <p:sp>
        <p:nvSpPr>
          <p:cNvPr id="13" name="Text Placeholder 12"/>
          <p:cNvSpPr>
            <a:spLocks noGrp="1"/>
          </p:cNvSpPr>
          <p:nvPr>
            <p:ph type="body" sz="quarter" idx="11" hasCustomPrompt="1"/>
          </p:nvPr>
        </p:nvSpPr>
        <p:spPr>
          <a:xfrm>
            <a:off x="660400" y="1219200"/>
            <a:ext cx="9059333" cy="342900"/>
          </a:xfrm>
          <a:prstGeom prst="rect">
            <a:avLst/>
          </a:prstGeom>
        </p:spPr>
        <p:txBody>
          <a:bodyPr vert="horz"/>
          <a:lstStyle>
            <a:lvl1pPr marL="0" indent="0">
              <a:buNone/>
              <a:defRPr sz="1600" b="1">
                <a:solidFill>
                  <a:schemeClr val="bg1">
                    <a:lumMod val="50000"/>
                  </a:schemeClr>
                </a:solidFill>
              </a:defRPr>
            </a:lvl1pPr>
          </a:lstStyle>
          <a:p>
            <a:pPr lvl="0"/>
            <a:r>
              <a:rPr lang="en-US" dirty="0" err="1"/>
              <a:t>Subheader</a:t>
            </a:r>
            <a:r>
              <a:rPr lang="en-US" dirty="0"/>
              <a:t> text</a:t>
            </a:r>
          </a:p>
        </p:txBody>
      </p:sp>
      <p:cxnSp>
        <p:nvCxnSpPr>
          <p:cNvPr id="14" name="Straight Connector 13"/>
          <p:cNvCxnSpPr/>
          <p:nvPr userDrawn="1"/>
        </p:nvCxnSpPr>
        <p:spPr>
          <a:xfrm flipH="1">
            <a:off x="5891212" y="1928410"/>
            <a:ext cx="13637" cy="4197473"/>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5"/>
          <p:cNvSpPr>
            <a:spLocks noGrp="1"/>
          </p:cNvSpPr>
          <p:nvPr>
            <p:ph type="body" sz="quarter" idx="12" hasCustomPrompt="1"/>
          </p:nvPr>
        </p:nvSpPr>
        <p:spPr>
          <a:xfrm>
            <a:off x="660400" y="1917700"/>
            <a:ext cx="3505200" cy="508000"/>
          </a:xfrm>
          <a:prstGeom prst="rect">
            <a:avLst/>
          </a:prstGeom>
        </p:spPr>
        <p:txBody>
          <a:bodyPr vert="horz"/>
          <a:lstStyle>
            <a:lvl1pPr marL="0" indent="0">
              <a:buNone/>
              <a:defRPr sz="1600" b="1">
                <a:solidFill>
                  <a:srgbClr val="00517F"/>
                </a:solidFill>
              </a:defRPr>
            </a:lvl1pPr>
          </a:lstStyle>
          <a:p>
            <a:pPr lvl="0"/>
            <a:r>
              <a:rPr lang="en-US" dirty="0"/>
              <a:t>Column 1 Title</a:t>
            </a:r>
          </a:p>
        </p:txBody>
      </p:sp>
      <p:sp>
        <p:nvSpPr>
          <p:cNvPr id="17" name="Text Placeholder 15"/>
          <p:cNvSpPr>
            <a:spLocks noGrp="1"/>
          </p:cNvSpPr>
          <p:nvPr>
            <p:ph type="body" sz="quarter" idx="13" hasCustomPrompt="1"/>
          </p:nvPr>
        </p:nvSpPr>
        <p:spPr>
          <a:xfrm>
            <a:off x="6485467" y="1917700"/>
            <a:ext cx="3505200" cy="508000"/>
          </a:xfrm>
          <a:prstGeom prst="rect">
            <a:avLst/>
          </a:prstGeom>
        </p:spPr>
        <p:txBody>
          <a:bodyPr vert="horz"/>
          <a:lstStyle>
            <a:lvl1pPr marL="0" indent="0">
              <a:buNone/>
              <a:defRPr sz="1600" b="1">
                <a:solidFill>
                  <a:srgbClr val="00517F"/>
                </a:solidFill>
              </a:defRPr>
            </a:lvl1pPr>
          </a:lstStyle>
          <a:p>
            <a:pPr lvl="0"/>
            <a:r>
              <a:rPr lang="en-US" dirty="0"/>
              <a:t>Column 2 Title</a:t>
            </a:r>
          </a:p>
        </p:txBody>
      </p:sp>
    </p:spTree>
    <p:extLst>
      <p:ext uri="{BB962C8B-B14F-4D97-AF65-F5344CB8AC3E}">
        <p14:creationId xmlns:p14="http://schemas.microsoft.com/office/powerpoint/2010/main" val="3513790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660401" y="406400"/>
            <a:ext cx="6049433" cy="533400"/>
          </a:xfrm>
          <a:prstGeom prst="rect">
            <a:avLst/>
          </a:prstGeom>
        </p:spPr>
        <p:txBody>
          <a:bodyPr vert="horz"/>
          <a:lstStyle>
            <a:lvl1pPr marL="0" indent="0">
              <a:buNone/>
              <a:defRPr>
                <a:solidFill>
                  <a:srgbClr val="00517F"/>
                </a:solidFill>
              </a:defRPr>
            </a:lvl1pPr>
          </a:lstStyle>
          <a:p>
            <a:pPr lvl="0"/>
            <a:r>
              <a:rPr lang="en-US" dirty="0"/>
              <a:t>Heading</a:t>
            </a:r>
          </a:p>
        </p:txBody>
      </p:sp>
      <p:pic>
        <p:nvPicPr>
          <p:cNvPr id="9" name="Picture 8" descr="logo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3333" y="292100"/>
            <a:ext cx="1202267" cy="916070"/>
          </a:xfrm>
          <a:prstGeom prst="rect">
            <a:avLst/>
          </a:prstGeom>
        </p:spPr>
      </p:pic>
      <p:sp>
        <p:nvSpPr>
          <p:cNvPr id="10" name="Text Placeholder 12"/>
          <p:cNvSpPr>
            <a:spLocks noGrp="1"/>
          </p:cNvSpPr>
          <p:nvPr>
            <p:ph type="body" sz="quarter" idx="11" hasCustomPrompt="1"/>
          </p:nvPr>
        </p:nvSpPr>
        <p:spPr>
          <a:xfrm>
            <a:off x="660400" y="1219200"/>
            <a:ext cx="9059333" cy="342900"/>
          </a:xfrm>
          <a:prstGeom prst="rect">
            <a:avLst/>
          </a:prstGeom>
        </p:spPr>
        <p:txBody>
          <a:bodyPr vert="horz"/>
          <a:lstStyle>
            <a:lvl1pPr marL="0" indent="0">
              <a:buNone/>
              <a:defRPr sz="1600" b="1">
                <a:solidFill>
                  <a:schemeClr val="bg1">
                    <a:lumMod val="50000"/>
                  </a:schemeClr>
                </a:solidFill>
              </a:defRPr>
            </a:lvl1pPr>
          </a:lstStyle>
          <a:p>
            <a:pPr lvl="0"/>
            <a:r>
              <a:rPr lang="en-US" dirty="0" err="1"/>
              <a:t>Subheader</a:t>
            </a:r>
            <a:r>
              <a:rPr lang="en-US" dirty="0"/>
              <a:t> text</a:t>
            </a:r>
          </a:p>
        </p:txBody>
      </p:sp>
    </p:spTree>
    <p:extLst>
      <p:ext uri="{BB962C8B-B14F-4D97-AF65-F5344CB8AC3E}">
        <p14:creationId xmlns:p14="http://schemas.microsoft.com/office/powerpoint/2010/main" val="3075306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d/Gray 1 Content">
  <p:cSld name="Red/Gray 1 Content">
    <p:spTree>
      <p:nvGrpSpPr>
        <p:cNvPr id="1" name="Shape 33"/>
        <p:cNvGrpSpPr/>
        <p:nvPr/>
      </p:nvGrpSpPr>
      <p:grpSpPr>
        <a:xfrm>
          <a:off x="0" y="0"/>
          <a:ext cx="0" cy="0"/>
          <a:chOff x="0" y="0"/>
          <a:chExt cx="0" cy="0"/>
        </a:xfrm>
      </p:grpSpPr>
      <p:sp>
        <p:nvSpPr>
          <p:cNvPr id="34" name="Google Shape;34;p4"/>
          <p:cNvSpPr txBox="1">
            <a:spLocks noGrp="1"/>
          </p:cNvSpPr>
          <p:nvPr>
            <p:ph type="dt" idx="10"/>
          </p:nvPr>
        </p:nvSpPr>
        <p:spPr>
          <a:xfrm>
            <a:off x="203200" y="6408096"/>
            <a:ext cx="2844800" cy="246221"/>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794"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9pPr>
          </a:lstStyle>
          <a:p>
            <a:endParaRPr/>
          </a:p>
        </p:txBody>
      </p:sp>
      <p:sp>
        <p:nvSpPr>
          <p:cNvPr id="35" name="Google Shape;35;p4"/>
          <p:cNvSpPr txBox="1">
            <a:spLocks noGrp="1"/>
          </p:cNvSpPr>
          <p:nvPr>
            <p:ph type="ftr" idx="11"/>
          </p:nvPr>
        </p:nvSpPr>
        <p:spPr>
          <a:xfrm>
            <a:off x="4165600" y="6408096"/>
            <a:ext cx="3860800" cy="24622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794"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9pPr>
          </a:lstStyle>
          <a:p>
            <a:endParaRPr/>
          </a:p>
        </p:txBody>
      </p:sp>
      <p:sp>
        <p:nvSpPr>
          <p:cNvPr id="36" name="Google Shape;36;p4"/>
          <p:cNvSpPr txBox="1">
            <a:spLocks noGrp="1"/>
          </p:cNvSpPr>
          <p:nvPr>
            <p:ph type="sldNum" idx="12"/>
          </p:nvPr>
        </p:nvSpPr>
        <p:spPr>
          <a:xfrm>
            <a:off x="9144000" y="6408096"/>
            <a:ext cx="2844800" cy="24622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9pPr>
          </a:lstStyle>
          <a:p>
            <a:fld id="{00000000-1234-1234-1234-123412341234}" type="slidenum">
              <a:rPr lang="en-US" smtClean="0"/>
              <a:pPr/>
              <a:t>‹#›</a:t>
            </a:fld>
            <a:endParaRPr lang="en-US"/>
          </a:p>
        </p:txBody>
      </p:sp>
      <p:sp>
        <p:nvSpPr>
          <p:cNvPr id="37" name="Google Shape;37;p4"/>
          <p:cNvSpPr txBox="1">
            <a:spLocks noGrp="1"/>
          </p:cNvSpPr>
          <p:nvPr>
            <p:ph type="title"/>
          </p:nvPr>
        </p:nvSpPr>
        <p:spPr>
          <a:xfrm>
            <a:off x="914805" y="903315"/>
            <a:ext cx="10363200" cy="610653"/>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BA0C2F"/>
              </a:buClr>
              <a:buSzPts val="2400"/>
              <a:buFont typeface="Cabin"/>
              <a:buNone/>
              <a:defRPr sz="3174"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9pPr>
          </a:lstStyle>
          <a:p>
            <a:endParaRPr/>
          </a:p>
        </p:txBody>
      </p:sp>
      <p:sp>
        <p:nvSpPr>
          <p:cNvPr id="38" name="Google Shape;38;p4"/>
          <p:cNvSpPr txBox="1">
            <a:spLocks noGrp="1"/>
          </p:cNvSpPr>
          <p:nvPr>
            <p:ph type="body" idx="1"/>
          </p:nvPr>
        </p:nvSpPr>
        <p:spPr>
          <a:xfrm>
            <a:off x="914400" y="1715549"/>
            <a:ext cx="10363200" cy="4233230"/>
          </a:xfrm>
          <a:prstGeom prst="rect">
            <a:avLst/>
          </a:prstGeom>
          <a:noFill/>
          <a:ln>
            <a:noFill/>
          </a:ln>
        </p:spPr>
        <p:txBody>
          <a:bodyPr spcFirstLastPara="1" wrap="square" lIns="91425" tIns="91425" rIns="91425" bIns="91425" anchor="t" anchorCtr="0"/>
          <a:lstStyle>
            <a:lvl1pPr marL="604738" marR="0" lvl="0" indent="-436756" algn="l" rtl="0">
              <a:lnSpc>
                <a:spcPct val="100000"/>
              </a:lnSpc>
              <a:spcBef>
                <a:spcPts val="0"/>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1pPr>
            <a:lvl2pPr marL="1209477" marR="0" lvl="1" indent="-436756" algn="l" rtl="0">
              <a:lnSpc>
                <a:spcPct val="100000"/>
              </a:lnSpc>
              <a:spcBef>
                <a:spcPts val="1058"/>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2pPr>
            <a:lvl3pPr marL="1814215" marR="0" lvl="2" indent="-453554" algn="l" rtl="0">
              <a:lnSpc>
                <a:spcPct val="100000"/>
              </a:lnSpc>
              <a:spcBef>
                <a:spcPts val="1058"/>
              </a:spcBef>
              <a:spcAft>
                <a:spcPts val="0"/>
              </a:spcAft>
              <a:buClr>
                <a:srgbClr val="6C6463"/>
              </a:buClr>
              <a:buSzPts val="1800"/>
              <a:buFont typeface="Arial"/>
              <a:buChar char="•"/>
              <a:defRPr sz="2381" b="0" i="0" u="none" strike="noStrike" cap="none">
                <a:solidFill>
                  <a:srgbClr val="6C6463"/>
                </a:solidFill>
                <a:latin typeface="Cabin"/>
                <a:ea typeface="Cabin"/>
                <a:cs typeface="Cabin"/>
                <a:sym typeface="Cabin"/>
              </a:defRPr>
            </a:lvl3pPr>
            <a:lvl4pPr marL="2418954" marR="0" lvl="3" indent="-436756" algn="l" rtl="0">
              <a:lnSpc>
                <a:spcPct val="100000"/>
              </a:lnSpc>
              <a:spcBef>
                <a:spcPts val="423"/>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4pPr>
            <a:lvl5pPr marL="3023692" marR="0" lvl="4" indent="-419957" algn="l" rtl="0">
              <a:lnSpc>
                <a:spcPct val="100000"/>
              </a:lnSpc>
              <a:spcBef>
                <a:spcPts val="370"/>
              </a:spcBef>
              <a:spcAft>
                <a:spcPts val="0"/>
              </a:spcAft>
              <a:buClr>
                <a:srgbClr val="6C6463"/>
              </a:buClr>
              <a:buSzPts val="1400"/>
              <a:buFont typeface="Arial"/>
              <a:buChar char="»"/>
              <a:defRPr sz="1852" b="0" i="0" u="none" strike="noStrike" cap="none">
                <a:solidFill>
                  <a:srgbClr val="6C6463"/>
                </a:solidFill>
                <a:latin typeface="Cabin"/>
                <a:ea typeface="Cabin"/>
                <a:cs typeface="Cabin"/>
                <a:sym typeface="Cabin"/>
              </a:defRPr>
            </a:lvl5pPr>
            <a:lvl6pPr marL="3628431" marR="0" lvl="5"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6pPr>
            <a:lvl7pPr marL="4233169" marR="0" lvl="6"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7pPr>
            <a:lvl8pPr marL="4837908" marR="0" lvl="7"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8pPr>
            <a:lvl9pPr marL="5442646" marR="0" lvl="8"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2703507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spTree>
      <p:nvGrpSpPr>
        <p:cNvPr id="1" name="Shape 26"/>
        <p:cNvGrpSpPr/>
        <p:nvPr/>
      </p:nvGrpSpPr>
      <p:grpSpPr>
        <a:xfrm>
          <a:off x="0" y="0"/>
          <a:ext cx="0" cy="0"/>
          <a:chOff x="0" y="0"/>
          <a:chExt cx="0" cy="0"/>
        </a:xfrm>
      </p:grpSpPr>
      <p:sp>
        <p:nvSpPr>
          <p:cNvPr id="27" name="Google Shape;27;p3"/>
          <p:cNvSpPr>
            <a:spLocks noGrp="1"/>
          </p:cNvSpPr>
          <p:nvPr>
            <p:ph type="pic" idx="2"/>
          </p:nvPr>
        </p:nvSpPr>
        <p:spPr>
          <a:xfrm>
            <a:off x="6096000" y="203683"/>
            <a:ext cx="5892800" cy="6450636"/>
          </a:xfrm>
          <a:prstGeom prst="rect">
            <a:avLst/>
          </a:prstGeom>
          <a:solidFill>
            <a:srgbClr val="FFFFFF"/>
          </a:solidFill>
          <a:ln>
            <a:noFill/>
          </a:ln>
        </p:spPr>
        <p:txBody>
          <a:bodyPr spcFirstLastPara="1" wrap="square" lIns="91425" tIns="91425" rIns="91425" bIns="91425" anchor="t" anchorCtr="0"/>
          <a:lstStyle>
            <a:lvl1pPr marR="0" lvl="0" algn="l" rtl="0">
              <a:lnSpc>
                <a:spcPct val="100000"/>
              </a:lnSpc>
              <a:spcBef>
                <a:spcPts val="317"/>
              </a:spcBef>
              <a:spcAft>
                <a:spcPts val="0"/>
              </a:spcAft>
              <a:buClr>
                <a:srgbClr val="6C6463"/>
              </a:buClr>
              <a:buSzPts val="1200"/>
              <a:buFont typeface="Arial"/>
              <a:buNone/>
              <a:defRPr sz="1587"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2pPr>
            <a:lvl3pPr marR="0" lvl="2" algn="l" rtl="0">
              <a:lnSpc>
                <a:spcPct val="100000"/>
              </a:lnSpc>
              <a:spcBef>
                <a:spcPts val="1058"/>
              </a:spcBef>
              <a:spcAft>
                <a:spcPts val="0"/>
              </a:spcAft>
              <a:buClr>
                <a:srgbClr val="6C6463"/>
              </a:buClr>
              <a:buSzPts val="1800"/>
              <a:buFont typeface="Arial"/>
              <a:buChar char="•"/>
              <a:defRPr sz="2381" b="0" i="0" u="none" strike="noStrike" cap="none">
                <a:solidFill>
                  <a:srgbClr val="6C6463"/>
                </a:solidFill>
                <a:latin typeface="Cabin"/>
                <a:ea typeface="Cabin"/>
                <a:cs typeface="Cabin"/>
                <a:sym typeface="Cabin"/>
              </a:defRPr>
            </a:lvl3pPr>
            <a:lvl4pPr marR="0" lvl="3" algn="l" rtl="0">
              <a:lnSpc>
                <a:spcPct val="100000"/>
              </a:lnSpc>
              <a:spcBef>
                <a:spcPts val="423"/>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4pPr>
            <a:lvl5pPr marR="0" lvl="4" algn="l" rtl="0">
              <a:lnSpc>
                <a:spcPct val="100000"/>
              </a:lnSpc>
              <a:spcBef>
                <a:spcPts val="370"/>
              </a:spcBef>
              <a:spcAft>
                <a:spcPts val="0"/>
              </a:spcAft>
              <a:buClr>
                <a:srgbClr val="6C6463"/>
              </a:buClr>
              <a:buSzPts val="1400"/>
              <a:buFont typeface="Arial"/>
              <a:buChar char="»"/>
              <a:defRPr sz="1852" b="0" i="0" u="none" strike="noStrike" cap="none">
                <a:solidFill>
                  <a:srgbClr val="6C6463"/>
                </a:solidFill>
                <a:latin typeface="Cabin"/>
                <a:ea typeface="Cabin"/>
                <a:cs typeface="Cabin"/>
                <a:sym typeface="Cabin"/>
              </a:defRPr>
            </a:lvl5pPr>
            <a:lvl6pPr marR="0" lvl="5"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6pPr>
            <a:lvl7pPr marR="0" lvl="6"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7pPr>
            <a:lvl8pPr marR="0" lvl="7"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8pPr>
            <a:lvl9pPr marR="0" lvl="8"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9pPr>
          </a:lstStyle>
          <a:p>
            <a:endParaRPr/>
          </a:p>
        </p:txBody>
      </p:sp>
      <p:sp>
        <p:nvSpPr>
          <p:cNvPr id="28" name="Google Shape;28;p3"/>
          <p:cNvSpPr txBox="1">
            <a:spLocks noGrp="1"/>
          </p:cNvSpPr>
          <p:nvPr>
            <p:ph type="dt" idx="10"/>
          </p:nvPr>
        </p:nvSpPr>
        <p:spPr>
          <a:xfrm>
            <a:off x="203200" y="6408096"/>
            <a:ext cx="2844800" cy="246221"/>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794"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9pPr>
          </a:lstStyle>
          <a:p>
            <a:endParaRPr/>
          </a:p>
        </p:txBody>
      </p:sp>
      <p:sp>
        <p:nvSpPr>
          <p:cNvPr id="29" name="Google Shape;29;p3"/>
          <p:cNvSpPr txBox="1">
            <a:spLocks noGrp="1"/>
          </p:cNvSpPr>
          <p:nvPr>
            <p:ph type="sldNum" idx="12"/>
          </p:nvPr>
        </p:nvSpPr>
        <p:spPr>
          <a:xfrm>
            <a:off x="9144000" y="6408096"/>
            <a:ext cx="2844800" cy="24622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794"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794"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794"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794"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794"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794"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794"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794"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794" b="0" i="0" u="none" strike="noStrike" cap="none">
                <a:solidFill>
                  <a:srgbClr val="FFFFFF"/>
                </a:solidFill>
                <a:latin typeface="Cabin"/>
                <a:ea typeface="Cabin"/>
                <a:cs typeface="Cabin"/>
                <a:sym typeface="Cabin"/>
              </a:defRPr>
            </a:lvl9pPr>
          </a:lstStyle>
          <a:p>
            <a:fld id="{00000000-1234-1234-1234-123412341234}" type="slidenum">
              <a:rPr lang="en-US" smtClean="0"/>
              <a:pPr/>
              <a:t>‹#›</a:t>
            </a:fld>
            <a:endParaRPr lang="en-US"/>
          </a:p>
        </p:txBody>
      </p:sp>
      <p:sp>
        <p:nvSpPr>
          <p:cNvPr id="30" name="Google Shape;30;p3"/>
          <p:cNvSpPr txBox="1">
            <a:spLocks noGrp="1"/>
          </p:cNvSpPr>
          <p:nvPr>
            <p:ph type="body" idx="1"/>
          </p:nvPr>
        </p:nvSpPr>
        <p:spPr>
          <a:xfrm>
            <a:off x="914400" y="2219505"/>
            <a:ext cx="4876800" cy="3729274"/>
          </a:xfrm>
          <a:prstGeom prst="rect">
            <a:avLst/>
          </a:prstGeom>
          <a:noFill/>
          <a:ln>
            <a:noFill/>
          </a:ln>
        </p:spPr>
        <p:txBody>
          <a:bodyPr spcFirstLastPara="1" wrap="square" lIns="91425" tIns="91425" rIns="91425" bIns="91425" anchor="t" anchorCtr="0"/>
          <a:lstStyle>
            <a:lvl1pPr marL="604738" marR="0" lvl="0" indent="-436756" algn="l" rtl="0">
              <a:lnSpc>
                <a:spcPct val="100000"/>
              </a:lnSpc>
              <a:spcBef>
                <a:spcPts val="0"/>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1pPr>
            <a:lvl2pPr marL="1209477" marR="0" lvl="1" indent="-436756" algn="l" rtl="0">
              <a:lnSpc>
                <a:spcPct val="100000"/>
              </a:lnSpc>
              <a:spcBef>
                <a:spcPts val="1058"/>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2pPr>
            <a:lvl3pPr marL="1814215" marR="0" lvl="2" indent="-436756" algn="l" rtl="0">
              <a:lnSpc>
                <a:spcPct val="100000"/>
              </a:lnSpc>
              <a:spcBef>
                <a:spcPts val="1058"/>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3pPr>
            <a:lvl4pPr marL="2418954" marR="0" lvl="3" indent="-419957" algn="l" rtl="0">
              <a:lnSpc>
                <a:spcPct val="100000"/>
              </a:lnSpc>
              <a:spcBef>
                <a:spcPts val="370"/>
              </a:spcBef>
              <a:spcAft>
                <a:spcPts val="0"/>
              </a:spcAft>
              <a:buClr>
                <a:srgbClr val="6C6463"/>
              </a:buClr>
              <a:buSzPts val="1400"/>
              <a:buFont typeface="Arial"/>
              <a:buChar char="–"/>
              <a:defRPr sz="1852" b="0" i="0" u="none" strike="noStrike" cap="none">
                <a:solidFill>
                  <a:srgbClr val="6C6463"/>
                </a:solidFill>
                <a:latin typeface="Cabin"/>
                <a:ea typeface="Cabin"/>
                <a:cs typeface="Cabin"/>
                <a:sym typeface="Cabin"/>
              </a:defRPr>
            </a:lvl4pPr>
            <a:lvl5pPr marL="3023692" marR="0" lvl="4" indent="-419957" algn="l" rtl="0">
              <a:lnSpc>
                <a:spcPct val="100000"/>
              </a:lnSpc>
              <a:spcBef>
                <a:spcPts val="370"/>
              </a:spcBef>
              <a:spcAft>
                <a:spcPts val="0"/>
              </a:spcAft>
              <a:buClr>
                <a:srgbClr val="FFFFFF"/>
              </a:buClr>
              <a:buSzPts val="1400"/>
              <a:buFont typeface="Arial"/>
              <a:buChar char="»"/>
              <a:defRPr sz="1852" b="0" i="0" u="none" strike="noStrike" cap="none">
                <a:solidFill>
                  <a:srgbClr val="FFFFFF"/>
                </a:solidFill>
                <a:latin typeface="Cabin"/>
                <a:ea typeface="Cabin"/>
                <a:cs typeface="Cabin"/>
                <a:sym typeface="Cabin"/>
              </a:defRPr>
            </a:lvl5pPr>
            <a:lvl6pPr marL="3628431" marR="0" lvl="5"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6pPr>
            <a:lvl7pPr marL="4233169" marR="0" lvl="6"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7pPr>
            <a:lvl8pPr marL="4837908" marR="0" lvl="7"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8pPr>
            <a:lvl9pPr marL="5442646" marR="0" lvl="8"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9pPr>
          </a:lstStyle>
          <a:p>
            <a:endParaRPr/>
          </a:p>
        </p:txBody>
      </p:sp>
      <p:sp>
        <p:nvSpPr>
          <p:cNvPr id="31" name="Google Shape;31;p3"/>
          <p:cNvSpPr txBox="1">
            <a:spLocks noGrp="1"/>
          </p:cNvSpPr>
          <p:nvPr>
            <p:ph type="body" idx="3"/>
          </p:nvPr>
        </p:nvSpPr>
        <p:spPr>
          <a:xfrm rot="-5400000">
            <a:off x="10494089" y="1452171"/>
            <a:ext cx="2743200" cy="246221"/>
          </a:xfrm>
          <a:prstGeom prst="rect">
            <a:avLst/>
          </a:prstGeom>
          <a:noFill/>
          <a:ln>
            <a:noFill/>
          </a:ln>
        </p:spPr>
        <p:txBody>
          <a:bodyPr spcFirstLastPara="1" wrap="square" lIns="91425" tIns="91425" rIns="91425" bIns="91425" anchor="t" anchorCtr="0"/>
          <a:lstStyle>
            <a:lvl1pPr marL="604738" marR="0" lvl="0" indent="-302369" algn="r" rtl="0">
              <a:lnSpc>
                <a:spcPct val="100000"/>
              </a:lnSpc>
              <a:spcBef>
                <a:spcPts val="0"/>
              </a:spcBef>
              <a:spcAft>
                <a:spcPts val="0"/>
              </a:spcAft>
              <a:buClr>
                <a:srgbClr val="FFFFFF"/>
              </a:buClr>
              <a:buSzPts val="600"/>
              <a:buFont typeface="Arial"/>
              <a:buNone/>
              <a:defRPr sz="794" b="0" i="0" u="none" strike="noStrike" cap="none">
                <a:solidFill>
                  <a:srgbClr val="FFFFFF"/>
                </a:solidFill>
                <a:latin typeface="Cabin"/>
                <a:ea typeface="Cabin"/>
                <a:cs typeface="Cabin"/>
                <a:sym typeface="Cabin"/>
              </a:defRPr>
            </a:lvl1pPr>
            <a:lvl2pPr marL="1209477" marR="0" lvl="1" indent="-302369" algn="l" rtl="0">
              <a:lnSpc>
                <a:spcPct val="100000"/>
              </a:lnSpc>
              <a:spcBef>
                <a:spcPts val="1058"/>
              </a:spcBef>
              <a:spcAft>
                <a:spcPts val="0"/>
              </a:spcAft>
              <a:buClr>
                <a:schemeClr val="lt1"/>
              </a:buClr>
              <a:buSzPts val="1800"/>
              <a:buFont typeface="Arial"/>
              <a:buNone/>
              <a:defRPr sz="2381" b="0" i="0" u="none" strike="noStrike" cap="none">
                <a:solidFill>
                  <a:schemeClr val="lt1"/>
                </a:solidFill>
                <a:latin typeface="Cabin"/>
                <a:ea typeface="Cabin"/>
                <a:cs typeface="Cabin"/>
                <a:sym typeface="Cabin"/>
              </a:defRPr>
            </a:lvl2pPr>
            <a:lvl3pPr marL="1814215" marR="0" lvl="2" indent="-302369" algn="l" rtl="0">
              <a:lnSpc>
                <a:spcPct val="100000"/>
              </a:lnSpc>
              <a:spcBef>
                <a:spcPts val="1058"/>
              </a:spcBef>
              <a:spcAft>
                <a:spcPts val="0"/>
              </a:spcAft>
              <a:buClr>
                <a:schemeClr val="lt1"/>
              </a:buClr>
              <a:buSzPts val="1600"/>
              <a:buFont typeface="Arial"/>
              <a:buNone/>
              <a:defRPr sz="2116" b="0" i="0" u="none" strike="noStrike" cap="none">
                <a:solidFill>
                  <a:schemeClr val="lt1"/>
                </a:solidFill>
                <a:latin typeface="Cabin"/>
                <a:ea typeface="Cabin"/>
                <a:cs typeface="Cabin"/>
                <a:sym typeface="Cabin"/>
              </a:defRPr>
            </a:lvl3pPr>
            <a:lvl4pPr marL="2418954" marR="0" lvl="3" indent="-302369" algn="l" rtl="0">
              <a:lnSpc>
                <a:spcPct val="100000"/>
              </a:lnSpc>
              <a:spcBef>
                <a:spcPts val="370"/>
              </a:spcBef>
              <a:spcAft>
                <a:spcPts val="0"/>
              </a:spcAft>
              <a:buClr>
                <a:schemeClr val="lt1"/>
              </a:buClr>
              <a:buSzPts val="1400"/>
              <a:buFont typeface="Arial"/>
              <a:buNone/>
              <a:defRPr sz="1852" b="0" i="0" u="none" strike="noStrike" cap="none">
                <a:solidFill>
                  <a:schemeClr val="lt1"/>
                </a:solidFill>
                <a:latin typeface="Cabin"/>
                <a:ea typeface="Cabin"/>
                <a:cs typeface="Cabin"/>
                <a:sym typeface="Cabin"/>
              </a:defRPr>
            </a:lvl4pPr>
            <a:lvl5pPr marL="3023692" marR="0" lvl="4" indent="-302369" algn="l" rtl="0">
              <a:lnSpc>
                <a:spcPct val="100000"/>
              </a:lnSpc>
              <a:spcBef>
                <a:spcPts val="317"/>
              </a:spcBef>
              <a:spcAft>
                <a:spcPts val="0"/>
              </a:spcAft>
              <a:buClr>
                <a:schemeClr val="lt1"/>
              </a:buClr>
              <a:buSzPts val="1200"/>
              <a:buFont typeface="Arial"/>
              <a:buNone/>
              <a:defRPr sz="1587" b="0" i="0" u="none" strike="noStrike" cap="none">
                <a:solidFill>
                  <a:schemeClr val="lt1"/>
                </a:solidFill>
                <a:latin typeface="Cabin"/>
                <a:ea typeface="Cabin"/>
                <a:cs typeface="Cabin"/>
                <a:sym typeface="Cabin"/>
              </a:defRPr>
            </a:lvl5pPr>
            <a:lvl6pPr marL="3628431" marR="0" lvl="5"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6pPr>
            <a:lvl7pPr marL="4233169" marR="0" lvl="6"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7pPr>
            <a:lvl8pPr marL="4837908" marR="0" lvl="7"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8pPr>
            <a:lvl9pPr marL="5442646" marR="0" lvl="8"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9pPr>
          </a:lstStyle>
          <a:p>
            <a:endParaRPr/>
          </a:p>
        </p:txBody>
      </p:sp>
      <p:sp>
        <p:nvSpPr>
          <p:cNvPr id="32" name="Google Shape;32;p3"/>
          <p:cNvSpPr txBox="1">
            <a:spLocks noGrp="1"/>
          </p:cNvSpPr>
          <p:nvPr>
            <p:ph type="title"/>
          </p:nvPr>
        </p:nvSpPr>
        <p:spPr>
          <a:xfrm>
            <a:off x="914400" y="897750"/>
            <a:ext cx="4876800" cy="1099175"/>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BA0C2F"/>
              </a:buClr>
              <a:buSzPts val="2400"/>
              <a:buFont typeface="Cabin"/>
              <a:buNone/>
              <a:defRPr sz="3174"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3743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d/Gray 2 Content">
  <p:cSld name="Red/Gray 2 Content">
    <p:spTree>
      <p:nvGrpSpPr>
        <p:cNvPr id="1" name="Shape 53"/>
        <p:cNvGrpSpPr/>
        <p:nvPr/>
      </p:nvGrpSpPr>
      <p:grpSpPr>
        <a:xfrm>
          <a:off x="0" y="0"/>
          <a:ext cx="0" cy="0"/>
          <a:chOff x="0" y="0"/>
          <a:chExt cx="0" cy="0"/>
        </a:xfrm>
      </p:grpSpPr>
      <p:sp>
        <p:nvSpPr>
          <p:cNvPr id="54" name="Google Shape;54;p7"/>
          <p:cNvSpPr txBox="1">
            <a:spLocks noGrp="1"/>
          </p:cNvSpPr>
          <p:nvPr>
            <p:ph type="body" idx="1"/>
          </p:nvPr>
        </p:nvSpPr>
        <p:spPr>
          <a:xfrm>
            <a:off x="914805" y="1715549"/>
            <a:ext cx="10363200" cy="4233230"/>
          </a:xfrm>
          <a:prstGeom prst="rect">
            <a:avLst/>
          </a:prstGeom>
          <a:noFill/>
          <a:ln>
            <a:noFill/>
          </a:ln>
        </p:spPr>
        <p:txBody>
          <a:bodyPr spcFirstLastPara="1" wrap="square" lIns="91425" tIns="91425" rIns="91425" bIns="91425" anchor="t" anchorCtr="0"/>
          <a:lstStyle>
            <a:lvl1pPr marL="604738" marR="0" lvl="0" indent="-436756" algn="l" rtl="0">
              <a:lnSpc>
                <a:spcPct val="100000"/>
              </a:lnSpc>
              <a:spcBef>
                <a:spcPts val="0"/>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1pPr>
            <a:lvl2pPr marL="1209477" marR="0" lvl="1" indent="-436756" algn="l" rtl="0">
              <a:lnSpc>
                <a:spcPct val="100000"/>
              </a:lnSpc>
              <a:spcBef>
                <a:spcPts val="1058"/>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2pPr>
            <a:lvl3pPr marL="1814215" marR="0" lvl="2" indent="-436756" algn="l" rtl="0">
              <a:lnSpc>
                <a:spcPct val="100000"/>
              </a:lnSpc>
              <a:spcBef>
                <a:spcPts val="1058"/>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3pPr>
            <a:lvl4pPr marL="2418954" marR="0" lvl="3" indent="-419957" algn="l" rtl="0">
              <a:lnSpc>
                <a:spcPct val="100000"/>
              </a:lnSpc>
              <a:spcBef>
                <a:spcPts val="370"/>
              </a:spcBef>
              <a:spcAft>
                <a:spcPts val="0"/>
              </a:spcAft>
              <a:buClr>
                <a:srgbClr val="6C6463"/>
              </a:buClr>
              <a:buSzPts val="1400"/>
              <a:buFont typeface="Arial"/>
              <a:buChar char="–"/>
              <a:defRPr sz="1852" b="0" i="0" u="none" strike="noStrike" cap="none">
                <a:solidFill>
                  <a:srgbClr val="6C6463"/>
                </a:solidFill>
                <a:latin typeface="Cabin"/>
                <a:ea typeface="Cabin"/>
                <a:cs typeface="Cabin"/>
                <a:sym typeface="Cabin"/>
              </a:defRPr>
            </a:lvl4pPr>
            <a:lvl5pPr marL="3023692" marR="0" lvl="4" indent="-436756" algn="l" rtl="0">
              <a:lnSpc>
                <a:spcPct val="100000"/>
              </a:lnSpc>
              <a:spcBef>
                <a:spcPts val="423"/>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5pPr>
            <a:lvl6pPr marL="3628431" marR="0" lvl="5" indent="-453554" algn="l" rtl="0">
              <a:lnSpc>
                <a:spcPct val="100000"/>
              </a:lnSpc>
              <a:spcBef>
                <a:spcPts val="476"/>
              </a:spcBef>
              <a:spcAft>
                <a:spcPts val="0"/>
              </a:spcAft>
              <a:buClr>
                <a:schemeClr val="dk1"/>
              </a:buClr>
              <a:buSzPts val="1800"/>
              <a:buFont typeface="Arial"/>
              <a:buChar char="•"/>
              <a:defRPr sz="2381" b="0" i="0" u="none" strike="noStrike" cap="none">
                <a:solidFill>
                  <a:schemeClr val="dk1"/>
                </a:solidFill>
                <a:latin typeface="Cabin"/>
                <a:ea typeface="Cabin"/>
                <a:cs typeface="Cabin"/>
                <a:sym typeface="Cabin"/>
              </a:defRPr>
            </a:lvl6pPr>
            <a:lvl7pPr marL="4233169" marR="0" lvl="6" indent="-453554" algn="l" rtl="0">
              <a:lnSpc>
                <a:spcPct val="100000"/>
              </a:lnSpc>
              <a:spcBef>
                <a:spcPts val="476"/>
              </a:spcBef>
              <a:spcAft>
                <a:spcPts val="0"/>
              </a:spcAft>
              <a:buClr>
                <a:schemeClr val="dk1"/>
              </a:buClr>
              <a:buSzPts val="1800"/>
              <a:buFont typeface="Arial"/>
              <a:buChar char="•"/>
              <a:defRPr sz="2381" b="0" i="0" u="none" strike="noStrike" cap="none">
                <a:solidFill>
                  <a:schemeClr val="dk1"/>
                </a:solidFill>
                <a:latin typeface="Cabin"/>
                <a:ea typeface="Cabin"/>
                <a:cs typeface="Cabin"/>
                <a:sym typeface="Cabin"/>
              </a:defRPr>
            </a:lvl7pPr>
            <a:lvl8pPr marL="4837908" marR="0" lvl="7" indent="-453554" algn="l" rtl="0">
              <a:lnSpc>
                <a:spcPct val="100000"/>
              </a:lnSpc>
              <a:spcBef>
                <a:spcPts val="476"/>
              </a:spcBef>
              <a:spcAft>
                <a:spcPts val="0"/>
              </a:spcAft>
              <a:buClr>
                <a:schemeClr val="dk1"/>
              </a:buClr>
              <a:buSzPts val="1800"/>
              <a:buFont typeface="Arial"/>
              <a:buChar char="•"/>
              <a:defRPr sz="2381" b="0" i="0" u="none" strike="noStrike" cap="none">
                <a:solidFill>
                  <a:schemeClr val="dk1"/>
                </a:solidFill>
                <a:latin typeface="Cabin"/>
                <a:ea typeface="Cabin"/>
                <a:cs typeface="Cabin"/>
                <a:sym typeface="Cabin"/>
              </a:defRPr>
            </a:lvl8pPr>
            <a:lvl9pPr marL="5442646" marR="0" lvl="8" indent="-453554" algn="l" rtl="0">
              <a:lnSpc>
                <a:spcPct val="100000"/>
              </a:lnSpc>
              <a:spcBef>
                <a:spcPts val="476"/>
              </a:spcBef>
              <a:spcAft>
                <a:spcPts val="0"/>
              </a:spcAft>
              <a:buClr>
                <a:schemeClr val="dk1"/>
              </a:buClr>
              <a:buSzPts val="1800"/>
              <a:buFont typeface="Arial"/>
              <a:buChar char="•"/>
              <a:defRPr sz="2381" b="0" i="0" u="none" strike="noStrike" cap="none">
                <a:solidFill>
                  <a:schemeClr val="dk1"/>
                </a:solidFill>
                <a:latin typeface="Cabin"/>
                <a:ea typeface="Cabin"/>
                <a:cs typeface="Cabin"/>
                <a:sym typeface="Cabin"/>
              </a:defRPr>
            </a:lvl9pPr>
          </a:lstStyle>
          <a:p>
            <a:endParaRPr/>
          </a:p>
        </p:txBody>
      </p:sp>
      <p:sp>
        <p:nvSpPr>
          <p:cNvPr id="55" name="Google Shape;55;p7"/>
          <p:cNvSpPr txBox="1">
            <a:spLocks noGrp="1"/>
          </p:cNvSpPr>
          <p:nvPr>
            <p:ph type="dt" idx="10"/>
          </p:nvPr>
        </p:nvSpPr>
        <p:spPr>
          <a:xfrm>
            <a:off x="203200" y="6408096"/>
            <a:ext cx="2844800" cy="246221"/>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794"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9pPr>
          </a:lstStyle>
          <a:p>
            <a:endParaRPr/>
          </a:p>
        </p:txBody>
      </p:sp>
      <p:sp>
        <p:nvSpPr>
          <p:cNvPr id="56" name="Google Shape;56;p7"/>
          <p:cNvSpPr txBox="1">
            <a:spLocks noGrp="1"/>
          </p:cNvSpPr>
          <p:nvPr>
            <p:ph type="ftr" idx="11"/>
          </p:nvPr>
        </p:nvSpPr>
        <p:spPr>
          <a:xfrm>
            <a:off x="4165600" y="6408096"/>
            <a:ext cx="3860800" cy="24622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794"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9pPr>
          </a:lstStyle>
          <a:p>
            <a:endParaRPr/>
          </a:p>
        </p:txBody>
      </p:sp>
      <p:sp>
        <p:nvSpPr>
          <p:cNvPr id="57" name="Google Shape;57;p7"/>
          <p:cNvSpPr txBox="1">
            <a:spLocks noGrp="1"/>
          </p:cNvSpPr>
          <p:nvPr>
            <p:ph type="sldNum" idx="12"/>
          </p:nvPr>
        </p:nvSpPr>
        <p:spPr>
          <a:xfrm>
            <a:off x="9144000" y="6408096"/>
            <a:ext cx="2844800" cy="24622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9pPr>
          </a:lstStyle>
          <a:p>
            <a:fld id="{00000000-1234-1234-1234-123412341234}" type="slidenum">
              <a:rPr lang="en-US" smtClean="0"/>
              <a:pPr/>
              <a:t>‹#›</a:t>
            </a:fld>
            <a:endParaRPr lang="en-US"/>
          </a:p>
        </p:txBody>
      </p:sp>
      <p:sp>
        <p:nvSpPr>
          <p:cNvPr id="58" name="Google Shape;58;p7"/>
          <p:cNvSpPr txBox="1">
            <a:spLocks noGrp="1"/>
          </p:cNvSpPr>
          <p:nvPr>
            <p:ph type="title"/>
          </p:nvPr>
        </p:nvSpPr>
        <p:spPr>
          <a:xfrm>
            <a:off x="914805" y="898413"/>
            <a:ext cx="10363200" cy="615554"/>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BA0C2F"/>
              </a:buClr>
              <a:buSzPts val="2400"/>
              <a:buFont typeface="Cabin"/>
              <a:buNone/>
              <a:defRPr sz="3174"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10469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Red/Gray 1 Content">
  <p:cSld name="2_Red/Gray 1 Content">
    <p:spTree>
      <p:nvGrpSpPr>
        <p:cNvPr id="1" name="Shape 39"/>
        <p:cNvGrpSpPr/>
        <p:nvPr/>
      </p:nvGrpSpPr>
      <p:grpSpPr>
        <a:xfrm>
          <a:off x="0" y="0"/>
          <a:ext cx="0" cy="0"/>
          <a:chOff x="0" y="0"/>
          <a:chExt cx="0" cy="0"/>
        </a:xfrm>
      </p:grpSpPr>
      <p:sp>
        <p:nvSpPr>
          <p:cNvPr id="40" name="Google Shape;40;p5"/>
          <p:cNvSpPr txBox="1">
            <a:spLocks noGrp="1"/>
          </p:cNvSpPr>
          <p:nvPr>
            <p:ph type="dt" idx="10"/>
          </p:nvPr>
        </p:nvSpPr>
        <p:spPr>
          <a:xfrm>
            <a:off x="203200" y="6408096"/>
            <a:ext cx="2844800" cy="246221"/>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794"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9pPr>
          </a:lstStyle>
          <a:p>
            <a:endParaRPr/>
          </a:p>
        </p:txBody>
      </p:sp>
      <p:sp>
        <p:nvSpPr>
          <p:cNvPr id="41" name="Google Shape;41;p5"/>
          <p:cNvSpPr txBox="1">
            <a:spLocks noGrp="1"/>
          </p:cNvSpPr>
          <p:nvPr>
            <p:ph type="ftr" idx="11"/>
          </p:nvPr>
        </p:nvSpPr>
        <p:spPr>
          <a:xfrm>
            <a:off x="4165600" y="6408096"/>
            <a:ext cx="3860800" cy="24622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794"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chemeClr val="dk1"/>
                </a:solidFill>
                <a:latin typeface="Cabin"/>
                <a:ea typeface="Cabin"/>
                <a:cs typeface="Cabin"/>
                <a:sym typeface="Cabin"/>
              </a:defRPr>
            </a:lvl9pPr>
          </a:lstStyle>
          <a:p>
            <a:endParaRPr/>
          </a:p>
        </p:txBody>
      </p:sp>
      <p:sp>
        <p:nvSpPr>
          <p:cNvPr id="42" name="Google Shape;42;p5"/>
          <p:cNvSpPr txBox="1">
            <a:spLocks noGrp="1"/>
          </p:cNvSpPr>
          <p:nvPr>
            <p:ph type="sldNum" idx="12"/>
          </p:nvPr>
        </p:nvSpPr>
        <p:spPr>
          <a:xfrm>
            <a:off x="9144000" y="6408096"/>
            <a:ext cx="2844800" cy="24622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794" b="0" i="0" u="none" strike="noStrike" cap="none">
                <a:solidFill>
                  <a:srgbClr val="6C6463"/>
                </a:solidFill>
                <a:latin typeface="Cabin"/>
                <a:ea typeface="Cabin"/>
                <a:cs typeface="Cabin"/>
                <a:sym typeface="Cabin"/>
              </a:defRPr>
            </a:lvl9pPr>
          </a:lstStyle>
          <a:p>
            <a:fld id="{00000000-1234-1234-1234-123412341234}" type="slidenum">
              <a:rPr lang="en-US" smtClean="0"/>
              <a:pPr/>
              <a:t>‹#›</a:t>
            </a:fld>
            <a:endParaRPr lang="en-US"/>
          </a:p>
        </p:txBody>
      </p:sp>
      <p:sp>
        <p:nvSpPr>
          <p:cNvPr id="43" name="Google Shape;43;p5"/>
          <p:cNvSpPr txBox="1">
            <a:spLocks noGrp="1"/>
          </p:cNvSpPr>
          <p:nvPr>
            <p:ph type="title"/>
          </p:nvPr>
        </p:nvSpPr>
        <p:spPr>
          <a:xfrm>
            <a:off x="914805" y="903315"/>
            <a:ext cx="10363200" cy="610653"/>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67B9"/>
              </a:buClr>
              <a:buSzPts val="2400"/>
              <a:buFont typeface="Cabin"/>
              <a:buNone/>
              <a:defRPr sz="3174"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81" b="0" i="0" u="none" strike="noStrike" cap="none">
                <a:solidFill>
                  <a:srgbClr val="000000"/>
                </a:solidFill>
                <a:latin typeface="Arial"/>
                <a:ea typeface="Arial"/>
                <a:cs typeface="Arial"/>
                <a:sym typeface="Arial"/>
              </a:defRPr>
            </a:lvl9pPr>
          </a:lstStyle>
          <a:p>
            <a:endParaRPr/>
          </a:p>
        </p:txBody>
      </p:sp>
      <p:sp>
        <p:nvSpPr>
          <p:cNvPr id="44" name="Google Shape;44;p5"/>
          <p:cNvSpPr txBox="1">
            <a:spLocks noGrp="1"/>
          </p:cNvSpPr>
          <p:nvPr>
            <p:ph type="body" idx="1"/>
          </p:nvPr>
        </p:nvSpPr>
        <p:spPr>
          <a:xfrm>
            <a:off x="914400" y="1715549"/>
            <a:ext cx="10363200" cy="4233230"/>
          </a:xfrm>
          <a:prstGeom prst="rect">
            <a:avLst/>
          </a:prstGeom>
          <a:noFill/>
          <a:ln>
            <a:noFill/>
          </a:ln>
        </p:spPr>
        <p:txBody>
          <a:bodyPr spcFirstLastPara="1" wrap="square" lIns="91425" tIns="91425" rIns="91425" bIns="91425" anchor="t" anchorCtr="0"/>
          <a:lstStyle>
            <a:lvl1pPr marL="604738" marR="0" lvl="0" indent="-436756" algn="l" rtl="0">
              <a:lnSpc>
                <a:spcPct val="100000"/>
              </a:lnSpc>
              <a:spcBef>
                <a:spcPts val="0"/>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1pPr>
            <a:lvl2pPr marL="1209477" marR="0" lvl="1" indent="-436756" algn="l" rtl="0">
              <a:lnSpc>
                <a:spcPct val="100000"/>
              </a:lnSpc>
              <a:spcBef>
                <a:spcPts val="1058"/>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2pPr>
            <a:lvl3pPr marL="1814215" marR="0" lvl="2" indent="-453554" algn="l" rtl="0">
              <a:lnSpc>
                <a:spcPct val="100000"/>
              </a:lnSpc>
              <a:spcBef>
                <a:spcPts val="1058"/>
              </a:spcBef>
              <a:spcAft>
                <a:spcPts val="0"/>
              </a:spcAft>
              <a:buClr>
                <a:srgbClr val="6C6463"/>
              </a:buClr>
              <a:buSzPts val="1800"/>
              <a:buFont typeface="Arial"/>
              <a:buChar char="•"/>
              <a:defRPr sz="2381" b="0" i="0" u="none" strike="noStrike" cap="none">
                <a:solidFill>
                  <a:srgbClr val="6C6463"/>
                </a:solidFill>
                <a:latin typeface="Cabin"/>
                <a:ea typeface="Cabin"/>
                <a:cs typeface="Cabin"/>
                <a:sym typeface="Cabin"/>
              </a:defRPr>
            </a:lvl3pPr>
            <a:lvl4pPr marL="2418954" marR="0" lvl="3" indent="-436756" algn="l" rtl="0">
              <a:lnSpc>
                <a:spcPct val="100000"/>
              </a:lnSpc>
              <a:spcBef>
                <a:spcPts val="423"/>
              </a:spcBef>
              <a:spcAft>
                <a:spcPts val="0"/>
              </a:spcAft>
              <a:buClr>
                <a:srgbClr val="6C6463"/>
              </a:buClr>
              <a:buSzPts val="1600"/>
              <a:buFont typeface="Arial"/>
              <a:buChar char="–"/>
              <a:defRPr sz="2116" b="0" i="0" u="none" strike="noStrike" cap="none">
                <a:solidFill>
                  <a:srgbClr val="6C6463"/>
                </a:solidFill>
                <a:latin typeface="Cabin"/>
                <a:ea typeface="Cabin"/>
                <a:cs typeface="Cabin"/>
                <a:sym typeface="Cabin"/>
              </a:defRPr>
            </a:lvl4pPr>
            <a:lvl5pPr marL="3023692" marR="0" lvl="4" indent="-419957" algn="l" rtl="0">
              <a:lnSpc>
                <a:spcPct val="100000"/>
              </a:lnSpc>
              <a:spcBef>
                <a:spcPts val="370"/>
              </a:spcBef>
              <a:spcAft>
                <a:spcPts val="0"/>
              </a:spcAft>
              <a:buClr>
                <a:srgbClr val="6C6463"/>
              </a:buClr>
              <a:buSzPts val="1400"/>
              <a:buFont typeface="Arial"/>
              <a:buChar char="»"/>
              <a:defRPr sz="1852" b="0" i="0" u="none" strike="noStrike" cap="none">
                <a:solidFill>
                  <a:srgbClr val="6C6463"/>
                </a:solidFill>
                <a:latin typeface="Cabin"/>
                <a:ea typeface="Cabin"/>
                <a:cs typeface="Cabin"/>
                <a:sym typeface="Cabin"/>
              </a:defRPr>
            </a:lvl5pPr>
            <a:lvl6pPr marL="3628431" marR="0" lvl="5"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6pPr>
            <a:lvl7pPr marL="4233169" marR="0" lvl="6"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7pPr>
            <a:lvl8pPr marL="4837908" marR="0" lvl="7"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8pPr>
            <a:lvl9pPr marL="5442646" marR="0" lvl="8" indent="-470352" algn="l" rtl="0">
              <a:lnSpc>
                <a:spcPct val="100000"/>
              </a:lnSpc>
              <a:spcBef>
                <a:spcPts val="529"/>
              </a:spcBef>
              <a:spcAft>
                <a:spcPts val="0"/>
              </a:spcAft>
              <a:buClr>
                <a:schemeClr val="dk1"/>
              </a:buClr>
              <a:buSzPts val="2000"/>
              <a:buFont typeface="Arial"/>
              <a:buChar char="•"/>
              <a:defRPr sz="2645" b="0" i="0" u="none" strike="noStrike" cap="none">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3918169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A1C06-B9B9-4D8E-B7E4-0AE0658FF109}"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1664808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9F678-318D-4E30-899E-112E19C49B1E}"/>
              </a:ext>
            </a:extLst>
          </p:cNvPr>
          <p:cNvSpPr>
            <a:spLocks noGrp="1" noChangeArrowheads="1"/>
          </p:cNvSpPr>
          <p:nvPr>
            <p:ph type="dt" idx="10"/>
          </p:nvPr>
        </p:nvSpPr>
        <p:spPr>
          <a:xfrm>
            <a:off x="609601" y="6245226"/>
            <a:ext cx="2842684" cy="474663"/>
          </a:xfrm>
          <a:prstGeom prst="rect">
            <a:avLst/>
          </a:prstGeom>
        </p:spPr>
        <p:txBody>
          <a:bodyPr/>
          <a:lstStyle>
            <a:lvl1pPr eaLnBrk="1" hangingPunct="1">
              <a:buClr>
                <a:srgbClr val="000000"/>
              </a:buClr>
              <a:buSzPct val="100000"/>
              <a:buFont typeface="Times New Roman" panose="02020603050405020304" pitchFamily="18" charset="0"/>
              <a:buNone/>
              <a:defRPr>
                <a:latin typeface="Arial" charset="0"/>
              </a:defRPr>
            </a:lvl1pPr>
          </a:lstStyle>
          <a:p>
            <a:pPr>
              <a:defRPr/>
            </a:pPr>
            <a:endParaRPr lang="en-US"/>
          </a:p>
        </p:txBody>
      </p:sp>
      <p:sp>
        <p:nvSpPr>
          <p:cNvPr id="3" name="Slide Number Placeholder 2">
            <a:extLst>
              <a:ext uri="{FF2B5EF4-FFF2-40B4-BE49-F238E27FC236}">
                <a16:creationId xmlns:a16="http://schemas.microsoft.com/office/drawing/2014/main" id="{3F1C7B82-E8B7-4432-8243-21322D42692B}"/>
              </a:ext>
            </a:extLst>
          </p:cNvPr>
          <p:cNvSpPr>
            <a:spLocks noGrp="1" noChangeArrowheads="1"/>
          </p:cNvSpPr>
          <p:nvPr>
            <p:ph type="sldNum" idx="11"/>
          </p:nvPr>
        </p:nvSpPr>
        <p:spPr>
          <a:xfrm>
            <a:off x="8737601" y="6245226"/>
            <a:ext cx="2842684" cy="474663"/>
          </a:xfrm>
          <a:prstGeom prst="rect">
            <a:avLst/>
          </a:prstGeom>
        </p:spPr>
        <p:txBody>
          <a:bodyPr vert="horz" wrap="square" lIns="91440" tIns="45720" rIns="91440" bIns="45720" numCol="1" anchor="t" anchorCtr="0" compatLnSpc="1">
            <a:prstTxWarp prst="textNoShape">
              <a:avLst/>
            </a:prstTxWarp>
          </a:bodyPr>
          <a:lstStyle>
            <a:lvl1pPr eaLnBrk="1" hangingPunct="1">
              <a:buClr>
                <a:srgbClr val="000000"/>
              </a:buClr>
              <a:buSzPct val="100000"/>
              <a:buFont typeface="Times New Roman" panose="02020603050405020304" pitchFamily="18" charset="0"/>
              <a:buNone/>
              <a:defRPr/>
            </a:lvl1pPr>
          </a:lstStyle>
          <a:p>
            <a:pPr>
              <a:defRPr/>
            </a:pPr>
            <a:fld id="{35B07FD7-A541-4095-9E8A-E005510F94E0}" type="slidenum">
              <a:rPr lang="en-US"/>
              <a:pPr>
                <a:defRPr/>
              </a:pPr>
              <a:t>‹#›</a:t>
            </a:fld>
            <a:endParaRPr lang="en-US"/>
          </a:p>
        </p:txBody>
      </p:sp>
    </p:spTree>
    <p:extLst>
      <p:ext uri="{BB962C8B-B14F-4D97-AF65-F5344CB8AC3E}">
        <p14:creationId xmlns:p14="http://schemas.microsoft.com/office/powerpoint/2010/main" val="2297368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ABB07-4E67-4D62-B530-F0E7835CFB40}"/>
              </a:ext>
            </a:extLst>
          </p:cNvPr>
          <p:cNvSpPr>
            <a:spLocks noGrp="1" noChangeArrowheads="1"/>
          </p:cNvSpPr>
          <p:nvPr>
            <p:ph type="dt" idx="10"/>
          </p:nvPr>
        </p:nvSpPr>
        <p:spPr>
          <a:xfrm>
            <a:off x="609601" y="6245226"/>
            <a:ext cx="2842684" cy="474663"/>
          </a:xfrm>
          <a:prstGeom prst="rect">
            <a:avLst/>
          </a:prstGeom>
        </p:spPr>
        <p:txBody>
          <a:bodyPr/>
          <a:lstStyle>
            <a:lvl1pPr eaLnBrk="1" hangingPunct="1">
              <a:buClr>
                <a:srgbClr val="000000"/>
              </a:buClr>
              <a:buSzPct val="100000"/>
              <a:buFont typeface="Times New Roman" panose="02020603050405020304" pitchFamily="18" charset="0"/>
              <a:buNone/>
              <a:defRPr>
                <a:latin typeface="Arial" charset="0"/>
              </a:defRPr>
            </a:lvl1pPr>
          </a:lstStyle>
          <a:p>
            <a:pPr>
              <a:defRPr/>
            </a:pPr>
            <a:endParaRPr lang="en-US"/>
          </a:p>
        </p:txBody>
      </p:sp>
      <p:sp>
        <p:nvSpPr>
          <p:cNvPr id="3" name="Slide Number Placeholder 2">
            <a:extLst>
              <a:ext uri="{FF2B5EF4-FFF2-40B4-BE49-F238E27FC236}">
                <a16:creationId xmlns:a16="http://schemas.microsoft.com/office/drawing/2014/main" id="{F8006435-3E87-4DA5-9194-BAEED2E83DE9}"/>
              </a:ext>
            </a:extLst>
          </p:cNvPr>
          <p:cNvSpPr>
            <a:spLocks noGrp="1" noChangeArrowheads="1"/>
          </p:cNvSpPr>
          <p:nvPr>
            <p:ph type="sldNum" idx="11"/>
          </p:nvPr>
        </p:nvSpPr>
        <p:spPr>
          <a:xfrm>
            <a:off x="8737601" y="6245226"/>
            <a:ext cx="2842684" cy="474663"/>
          </a:xfrm>
          <a:prstGeom prst="rect">
            <a:avLst/>
          </a:prstGeom>
        </p:spPr>
        <p:txBody>
          <a:bodyPr vert="horz" wrap="square" lIns="91440" tIns="45720" rIns="91440" bIns="45720" numCol="1" anchor="t" anchorCtr="0" compatLnSpc="1">
            <a:prstTxWarp prst="textNoShape">
              <a:avLst/>
            </a:prstTxWarp>
          </a:bodyPr>
          <a:lstStyle>
            <a:lvl1pPr eaLnBrk="1" hangingPunct="1">
              <a:buClr>
                <a:srgbClr val="000000"/>
              </a:buClr>
              <a:buSzPct val="100000"/>
              <a:buFont typeface="Times New Roman" panose="02020603050405020304" pitchFamily="18" charset="0"/>
              <a:buNone/>
              <a:defRPr/>
            </a:lvl1pPr>
          </a:lstStyle>
          <a:p>
            <a:pPr>
              <a:defRPr/>
            </a:pPr>
            <a:fld id="{40144ED5-B0A2-4868-98A7-BAF943808E72}" type="slidenum">
              <a:rPr lang="en-US"/>
              <a:pPr>
                <a:defRPr/>
              </a:pPr>
              <a:t>‹#›</a:t>
            </a:fld>
            <a:endParaRPr lang="en-US"/>
          </a:p>
        </p:txBody>
      </p:sp>
    </p:spTree>
    <p:extLst>
      <p:ext uri="{BB962C8B-B14F-4D97-AF65-F5344CB8AC3E}">
        <p14:creationId xmlns:p14="http://schemas.microsoft.com/office/powerpoint/2010/main" val="3046224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1A1C06-B9B9-4D8E-B7E4-0AE0658FF109}"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369906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1A1C06-B9B9-4D8E-B7E4-0AE0658FF109}"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3947265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1A1C06-B9B9-4D8E-B7E4-0AE0658FF109}" type="datetimeFigureOut">
              <a:rPr lang="en-US" smtClean="0"/>
              <a:t>6/4/2019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351607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1A1C06-B9B9-4D8E-B7E4-0AE0658FF109}" type="datetimeFigureOut">
              <a:rPr lang="en-US" smtClean="0"/>
              <a:t>6/4/2019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292720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A1C06-B9B9-4D8E-B7E4-0AE0658FF109}" type="datetimeFigureOut">
              <a:rPr lang="en-US" smtClean="0"/>
              <a:t>6/4/2019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3238312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1A1C06-B9B9-4D8E-B7E4-0AE0658FF109}"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80688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1A1C06-B9B9-4D8E-B7E4-0AE0658FF109}"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6208C-C7C3-4B09-B05A-385F903AAED6}" type="slidenum">
              <a:rPr lang="en-US" smtClean="0"/>
              <a:t>‹#›</a:t>
            </a:fld>
            <a:endParaRPr lang="en-US"/>
          </a:p>
        </p:txBody>
      </p:sp>
    </p:spTree>
    <p:extLst>
      <p:ext uri="{BB962C8B-B14F-4D97-AF65-F5344CB8AC3E}">
        <p14:creationId xmlns:p14="http://schemas.microsoft.com/office/powerpoint/2010/main" val="3810824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A1C06-B9B9-4D8E-B7E4-0AE0658FF109}" type="datetimeFigureOut">
              <a:rPr lang="en-US" smtClean="0"/>
              <a:t>6/4/2019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6208C-C7C3-4B09-B05A-385F903AAED6}" type="slidenum">
              <a:rPr lang="en-US" smtClean="0"/>
              <a:t>‹#›</a:t>
            </a:fld>
            <a:endParaRPr lang="en-US"/>
          </a:p>
        </p:txBody>
      </p:sp>
    </p:spTree>
    <p:extLst>
      <p:ext uri="{BB962C8B-B14F-4D97-AF65-F5344CB8AC3E}">
        <p14:creationId xmlns:p14="http://schemas.microsoft.com/office/powerpoint/2010/main" val="3562234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ustda.gov/events/event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ustda.gov/business-opportunities/small-business-info/getting-started"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s://ustda.gov/events/events" TargetMode="External"/><Relationship Id="rId4" Type="http://schemas.openxmlformats.org/officeDocument/2006/relationships/hyperlink" Target="https://ustda.gov/business-opportunities/trade-lead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export.gov/"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22.xml"/><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grants.gov/" TargetMode="External"/><Relationship Id="rId5" Type="http://schemas.openxmlformats.org/officeDocument/2006/relationships/hyperlink" Target="https://www.fbo.gov/" TargetMode="External"/><Relationship Id="rId4" Type="http://schemas.openxmlformats.org/officeDocument/2006/relationships/hyperlink" Target="https://www.mcc.gov/work-with-us/mcc-business/vehicle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jpeg"/><Relationship Id="rId7"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4.png"/><Relationship Id="rId4" Type="http://schemas.openxmlformats.org/officeDocument/2006/relationships/image" Target="../media/image61.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hyperlink" Target="http://www.ustda.gov/" TargetMode="External"/><Relationship Id="rId3" Type="http://schemas.openxmlformats.org/officeDocument/2006/relationships/hyperlink" Target="mailto:nrauchmannino@usaid.com" TargetMode="External"/><Relationship Id="rId7" Type="http://schemas.openxmlformats.org/officeDocument/2006/relationships/hyperlink" Target="mailto:dianne.quebral@ustda.gov"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www.opic.gov/" TargetMode="External"/><Relationship Id="rId5" Type="http://schemas.openxmlformats.org/officeDocument/2006/relationships/hyperlink" Target="mailto:Alison.germak@opic.gov" TargetMode="External"/><Relationship Id="rId10" Type="http://schemas.openxmlformats.org/officeDocument/2006/relationships/hyperlink" Target="http://www.mcc.gov/" TargetMode="External"/><Relationship Id="rId4" Type="http://schemas.openxmlformats.org/officeDocument/2006/relationships/hyperlink" Target="http://www.usaid.gov/" TargetMode="External"/><Relationship Id="rId9" Type="http://schemas.openxmlformats.org/officeDocument/2006/relationships/hyperlink" Target="mailto:sarpongmb@mcc.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175CF2-EDC3-D64B-92BB-E00A9B03E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9512"/>
            <a:ext cx="12192000" cy="4064000"/>
          </a:xfrm>
          <a:prstGeom prst="rect">
            <a:avLst/>
          </a:prstGeom>
        </p:spPr>
      </p:pic>
      <p:sp>
        <p:nvSpPr>
          <p:cNvPr id="10" name="TextBox 9">
            <a:extLst>
              <a:ext uri="{FF2B5EF4-FFF2-40B4-BE49-F238E27FC236}">
                <a16:creationId xmlns:a16="http://schemas.microsoft.com/office/drawing/2014/main" id="{2C7EA5CC-1B62-471D-A5D4-70075822264E}"/>
              </a:ext>
            </a:extLst>
          </p:cNvPr>
          <p:cNvSpPr txBox="1"/>
          <p:nvPr/>
        </p:nvSpPr>
        <p:spPr>
          <a:xfrm>
            <a:off x="387006" y="141979"/>
            <a:ext cx="9511626" cy="1446550"/>
          </a:xfrm>
          <a:prstGeom prst="rect">
            <a:avLst/>
          </a:prstGeom>
          <a:noFill/>
        </p:spPr>
        <p:txBody>
          <a:bodyPr wrap="square" rtlCol="0">
            <a:spAutoFit/>
          </a:bodyPr>
          <a:lstStyle/>
          <a:p>
            <a:r>
              <a:rPr lang="en-US" sz="4400" b="1" dirty="0">
                <a:solidFill>
                  <a:srgbClr val="E01928"/>
                </a:solidFill>
                <a:latin typeface="Arial" panose="020B0604020202020204" pitchFamily="34" charset="0"/>
                <a:cs typeface="Arial" panose="020B0604020202020204" pitchFamily="34" charset="0"/>
              </a:rPr>
              <a:t>OPPORTUNITIES IN INTERNATIONAL DEVELOPMENT</a:t>
            </a:r>
            <a:endParaRPr lang="en-US" dirty="0"/>
          </a:p>
        </p:txBody>
      </p:sp>
      <p:sp>
        <p:nvSpPr>
          <p:cNvPr id="12" name="TextBox 11">
            <a:extLst>
              <a:ext uri="{FF2B5EF4-FFF2-40B4-BE49-F238E27FC236}">
                <a16:creationId xmlns:a16="http://schemas.microsoft.com/office/drawing/2014/main" id="{EC99D5FB-CFCC-480A-B6D5-E9E3AC61DFEE}"/>
              </a:ext>
            </a:extLst>
          </p:cNvPr>
          <p:cNvSpPr txBox="1"/>
          <p:nvPr/>
        </p:nvSpPr>
        <p:spPr>
          <a:xfrm>
            <a:off x="8897960" y="4173951"/>
            <a:ext cx="358763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Webinar #4: May 30, 2019</a:t>
            </a:r>
            <a:endParaRPr lang="en-US" sz="2000" dirty="0">
              <a:solidFill>
                <a:schemeClr val="bg1"/>
              </a:solidFill>
            </a:endParaRPr>
          </a:p>
        </p:txBody>
      </p:sp>
      <p:pic>
        <p:nvPicPr>
          <p:cNvPr id="22" name="Picture 21">
            <a:extLst>
              <a:ext uri="{FF2B5EF4-FFF2-40B4-BE49-F238E27FC236}">
                <a16:creationId xmlns:a16="http://schemas.microsoft.com/office/drawing/2014/main" id="{5C21AD8D-B56A-475A-8917-0695A90EB3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746" y="6101138"/>
            <a:ext cx="1535158" cy="602310"/>
          </a:xfrm>
          <a:prstGeom prst="rect">
            <a:avLst/>
          </a:prstGeom>
        </p:spPr>
      </p:pic>
      <p:pic>
        <p:nvPicPr>
          <p:cNvPr id="23" name="Picture 22">
            <a:extLst>
              <a:ext uri="{FF2B5EF4-FFF2-40B4-BE49-F238E27FC236}">
                <a16:creationId xmlns:a16="http://schemas.microsoft.com/office/drawing/2014/main" id="{D45A7A1F-2B63-44C0-A052-CA323E38C05E}"/>
              </a:ext>
            </a:extLst>
          </p:cNvPr>
          <p:cNvPicPr>
            <a:picLocks noChangeAspect="1"/>
          </p:cNvPicPr>
          <p:nvPr/>
        </p:nvPicPr>
        <p:blipFill>
          <a:blip r:embed="rId5"/>
          <a:stretch>
            <a:fillRect/>
          </a:stretch>
        </p:blipFill>
        <p:spPr>
          <a:xfrm>
            <a:off x="2774957" y="5969177"/>
            <a:ext cx="792190" cy="866227"/>
          </a:xfrm>
          <a:prstGeom prst="rect">
            <a:avLst/>
          </a:prstGeom>
        </p:spPr>
      </p:pic>
      <p:pic>
        <p:nvPicPr>
          <p:cNvPr id="24" name="Picture 23">
            <a:extLst>
              <a:ext uri="{FF2B5EF4-FFF2-40B4-BE49-F238E27FC236}">
                <a16:creationId xmlns:a16="http://schemas.microsoft.com/office/drawing/2014/main" id="{74A2977C-D3D6-4AA5-BD67-1DFB3B933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3200" y="5969177"/>
            <a:ext cx="1614482" cy="679317"/>
          </a:xfrm>
          <a:prstGeom prst="rect">
            <a:avLst/>
          </a:prstGeom>
        </p:spPr>
      </p:pic>
      <p:pic>
        <p:nvPicPr>
          <p:cNvPr id="25" name="Picture 2" descr="Seal of the United States Millennium Challenge Corporation.svg">
            <a:extLst>
              <a:ext uri="{FF2B5EF4-FFF2-40B4-BE49-F238E27FC236}">
                <a16:creationId xmlns:a16="http://schemas.microsoft.com/office/drawing/2014/main" id="{69356CCA-037B-41F4-A976-4D11594E5B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8779" y="5874495"/>
            <a:ext cx="868680" cy="868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OPIC logo2014 cmyk.png">
            <a:extLst>
              <a:ext uri="{FF2B5EF4-FFF2-40B4-BE49-F238E27FC236}">
                <a16:creationId xmlns:a16="http://schemas.microsoft.com/office/drawing/2014/main" id="{EFBFA03D-DFA3-4E69-A6A3-AF77452EE8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5433" y="5903112"/>
            <a:ext cx="862044" cy="868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Seal of the United States Trade and Development Agency.svg">
            <a:extLst>
              <a:ext uri="{FF2B5EF4-FFF2-40B4-BE49-F238E27FC236}">
                <a16:creationId xmlns:a16="http://schemas.microsoft.com/office/drawing/2014/main" id="{30731F8D-95AC-46A6-99CF-EEC283DE96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8788" y="5903112"/>
            <a:ext cx="868680" cy="868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USAID-Identity.svg">
            <a:extLst>
              <a:ext uri="{FF2B5EF4-FFF2-40B4-BE49-F238E27FC236}">
                <a16:creationId xmlns:a16="http://schemas.microsoft.com/office/drawing/2014/main" id="{5267EC87-2575-44B2-826B-C8CDE9FDE80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9561"/>
          <a:stretch/>
        </p:blipFill>
        <p:spPr bwMode="auto">
          <a:xfrm>
            <a:off x="5923653" y="5903112"/>
            <a:ext cx="881404" cy="86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039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0"/>
          <p:cNvSpPr txBox="1">
            <a:spLocks noGrp="1"/>
          </p:cNvSpPr>
          <p:nvPr>
            <p:ph type="body" idx="1"/>
          </p:nvPr>
        </p:nvSpPr>
        <p:spPr>
          <a:xfrm>
            <a:off x="685707" y="930372"/>
            <a:ext cx="10923197" cy="4233230"/>
          </a:xfrm>
          <a:prstGeom prst="rect">
            <a:avLst/>
          </a:prstGeom>
          <a:noFill/>
          <a:ln>
            <a:noFill/>
          </a:ln>
        </p:spPr>
        <p:txBody>
          <a:bodyPr spcFirstLastPara="1" vert="horz" wrap="square" lIns="120930" tIns="60448" rIns="120930" bIns="60448" rtlCol="0" anchor="t" anchorCtr="0">
            <a:noAutofit/>
          </a:bodyPr>
          <a:lstStyle/>
          <a:p>
            <a:pPr marL="0" indent="0">
              <a:spcBef>
                <a:spcPts val="1058"/>
              </a:spcBef>
              <a:buNone/>
            </a:pPr>
            <a:r>
              <a:rPr lang="en-US" sz="2381" dirty="0">
                <a:latin typeface="Gill Sans"/>
                <a:ea typeface="Gill Sans"/>
                <a:cs typeface="Gill Sans"/>
                <a:sym typeface="Gill Sans"/>
              </a:rPr>
              <a:t>KEY WAYS USAID COLLABORATES WITH THE BUSINESS COMMUNITY</a:t>
            </a:r>
            <a:endParaRPr sz="2381" dirty="0">
              <a:latin typeface="Gill Sans"/>
              <a:ea typeface="Gill Sans"/>
              <a:cs typeface="Gill Sans"/>
              <a:sym typeface="Gill Sans"/>
            </a:endParaRPr>
          </a:p>
          <a:p>
            <a:pPr marL="304468" indent="-304468">
              <a:spcBef>
                <a:spcPts val="1058"/>
              </a:spcBef>
              <a:buFont typeface="Gill Sans"/>
              <a:buChar char="•"/>
            </a:pPr>
            <a:r>
              <a:rPr lang="en-US" sz="1455" b="1" dirty="0">
                <a:latin typeface="Gill Sans"/>
                <a:ea typeface="Gill Sans"/>
                <a:cs typeface="Gill Sans"/>
                <a:sym typeface="Gill Sans"/>
              </a:rPr>
              <a:t>Private Sector Engagement Policy</a:t>
            </a:r>
            <a:r>
              <a:rPr lang="en-US" sz="1455" dirty="0">
                <a:latin typeface="Gill Sans"/>
                <a:ea typeface="Gill Sans"/>
                <a:cs typeface="Gill Sans"/>
                <a:sym typeface="Gill Sans"/>
              </a:rPr>
              <a:t>: a strategic approach to international development through which USAID consults, strategizes, aligns, collaborates, and implements with the private sector for greater scale, sustainability, and effectiveness of development or humanitarian outcomes. </a:t>
            </a:r>
          </a:p>
          <a:p>
            <a:pPr marL="304468" indent="-304468">
              <a:spcBef>
                <a:spcPts val="1058"/>
              </a:spcBef>
              <a:buFont typeface="Gill Sans"/>
              <a:buChar char="•"/>
            </a:pPr>
            <a:r>
              <a:rPr lang="en-US" sz="1455" dirty="0">
                <a:latin typeface="Gill Sans"/>
                <a:ea typeface="Gill Sans"/>
                <a:cs typeface="Gill Sans"/>
                <a:sym typeface="Gill Sans"/>
              </a:rPr>
              <a:t>The </a:t>
            </a:r>
            <a:r>
              <a:rPr lang="en-US" sz="1455" b="1" dirty="0">
                <a:latin typeface="Gill Sans"/>
                <a:ea typeface="Gill Sans"/>
                <a:cs typeface="Gill Sans"/>
                <a:sym typeface="Gill Sans"/>
              </a:rPr>
              <a:t>New Partnership Initiative </a:t>
            </a:r>
            <a:r>
              <a:rPr lang="en-US" sz="1455" dirty="0">
                <a:latin typeface="Gill Sans"/>
                <a:ea typeface="Gill Sans"/>
                <a:cs typeface="Gill Sans"/>
                <a:sym typeface="Gill Sans"/>
              </a:rPr>
              <a:t>allows USAID to work with a more diverse range of partners and provide more entry points for organizations to work with the Agency. </a:t>
            </a:r>
          </a:p>
          <a:p>
            <a:pPr marL="304468" indent="-304468">
              <a:spcBef>
                <a:spcPts val="1058"/>
              </a:spcBef>
              <a:buFont typeface="Gill Sans"/>
              <a:buChar char="•"/>
            </a:pPr>
            <a:r>
              <a:rPr lang="en-US" sz="1455" dirty="0">
                <a:latin typeface="Gill Sans"/>
                <a:ea typeface="Gill Sans"/>
                <a:cs typeface="Gill Sans"/>
                <a:sym typeface="Gill Sans"/>
              </a:rPr>
              <a:t>USAID's </a:t>
            </a:r>
            <a:r>
              <a:rPr lang="en-US" sz="1455" b="1" dirty="0">
                <a:latin typeface="Gill Sans"/>
                <a:ea typeface="Gill Sans"/>
                <a:cs typeface="Gill Sans"/>
                <a:sym typeface="Gill Sans"/>
              </a:rPr>
              <a:t>Office of Trade and Regulatory Reform</a:t>
            </a:r>
            <a:r>
              <a:rPr lang="en-US" sz="1455" dirty="0">
                <a:latin typeface="Gill Sans"/>
                <a:ea typeface="Gill Sans"/>
                <a:cs typeface="Gill Sans"/>
                <a:sym typeface="Gill Sans"/>
              </a:rPr>
              <a:t> works with governments, the private sector and other donors to expand overseas markets, create economic opportunities and build strong, stable partners. </a:t>
            </a:r>
            <a:endParaRPr sz="1455" dirty="0">
              <a:latin typeface="Gill Sans"/>
              <a:ea typeface="Gill Sans"/>
              <a:cs typeface="Gill Sans"/>
              <a:sym typeface="Gill Sans"/>
            </a:endParaRPr>
          </a:p>
          <a:p>
            <a:pPr marL="304468" indent="-304468">
              <a:spcBef>
                <a:spcPts val="1058"/>
              </a:spcBef>
              <a:buFont typeface="Gill Sans"/>
              <a:buChar char="•"/>
            </a:pPr>
            <a:r>
              <a:rPr lang="en-US" sz="1455" dirty="0">
                <a:latin typeface="Gill Sans"/>
                <a:ea typeface="Gill Sans"/>
                <a:cs typeface="Gill Sans"/>
                <a:sym typeface="Gill Sans"/>
              </a:rPr>
              <a:t>Building Public-Private Partnerships: The </a:t>
            </a:r>
            <a:r>
              <a:rPr lang="en-US" sz="1455" b="1" dirty="0">
                <a:latin typeface="Gill Sans"/>
                <a:ea typeface="Gill Sans"/>
                <a:cs typeface="Gill Sans"/>
                <a:sym typeface="Gill Sans"/>
              </a:rPr>
              <a:t>Global Development Alliance</a:t>
            </a:r>
            <a:r>
              <a:rPr lang="en-US" sz="1455" dirty="0">
                <a:latin typeface="Gill Sans"/>
                <a:ea typeface="Gill Sans"/>
                <a:cs typeface="Gill Sans"/>
                <a:sym typeface="Gill Sans"/>
              </a:rPr>
              <a:t> is USAID’s flagship model for building public-private partnerships, focused on market-based solutions to deepen USAID’s development impact.</a:t>
            </a:r>
            <a:endParaRPr sz="1455" dirty="0">
              <a:latin typeface="Gill Sans"/>
              <a:ea typeface="Gill Sans"/>
              <a:cs typeface="Gill Sans"/>
              <a:sym typeface="Gill Sans"/>
            </a:endParaRPr>
          </a:p>
          <a:p>
            <a:pPr marL="304467" indent="-304467">
              <a:spcBef>
                <a:spcPts val="1058"/>
              </a:spcBef>
              <a:buFont typeface="Gill Sans"/>
              <a:buChar char="•"/>
            </a:pPr>
            <a:r>
              <a:rPr lang="en-US" sz="1455" b="1" dirty="0">
                <a:latin typeface="Gill Sans"/>
                <a:ea typeface="Gill Sans"/>
                <a:cs typeface="Gill Sans"/>
                <a:sym typeface="Gill Sans"/>
              </a:rPr>
              <a:t>Catalyzing Investment</a:t>
            </a:r>
            <a:r>
              <a:rPr lang="en-US" sz="1455" dirty="0">
                <a:latin typeface="Gill Sans"/>
                <a:ea typeface="Gill Sans"/>
                <a:cs typeface="Gill Sans"/>
                <a:sym typeface="Gill Sans"/>
              </a:rPr>
              <a:t>: Working with financial institutions, companies and other financial providers, USAID facilitates greater private investment in support of key development objectives in sectors such as energy, agriculture, and health.</a:t>
            </a:r>
            <a:endParaRPr sz="1455" dirty="0">
              <a:latin typeface="Gill Sans"/>
              <a:ea typeface="Gill Sans"/>
              <a:cs typeface="Gill Sans"/>
              <a:sym typeface="Gill Sans"/>
            </a:endParaRPr>
          </a:p>
          <a:p>
            <a:pPr marL="304467" indent="-304467">
              <a:spcBef>
                <a:spcPts val="1058"/>
              </a:spcBef>
              <a:buFont typeface="Gill Sans"/>
              <a:buChar char="•"/>
            </a:pPr>
            <a:r>
              <a:rPr lang="en-US" sz="1455" dirty="0">
                <a:latin typeface="Gill Sans"/>
                <a:ea typeface="Gill Sans"/>
                <a:cs typeface="Gill Sans"/>
                <a:sym typeface="Gill Sans"/>
              </a:rPr>
              <a:t>The </a:t>
            </a:r>
            <a:r>
              <a:rPr lang="en-US" sz="1455" b="1" dirty="0">
                <a:latin typeface="Gill Sans"/>
                <a:ea typeface="Gill Sans"/>
                <a:cs typeface="Gill Sans"/>
                <a:sym typeface="Gill Sans"/>
              </a:rPr>
              <a:t>U.S. Global Development Lab</a:t>
            </a:r>
            <a:r>
              <a:rPr lang="en-US" sz="1455" dirty="0">
                <a:latin typeface="Gill Sans"/>
                <a:ea typeface="Gill Sans"/>
                <a:cs typeface="Gill Sans"/>
                <a:sym typeface="Gill Sans"/>
              </a:rPr>
              <a:t> provides long-term capital to innovators and entrepreneurs through venture capital style grant competitions; partnering with impact investors, incubators, and accelerators to provide financing and technical assistance to entrepreneurs; and working with corporations and others to take proven innovations to scale.</a:t>
            </a:r>
          </a:p>
          <a:p>
            <a:pPr marL="304467" indent="-304467">
              <a:spcBef>
                <a:spcPts val="1058"/>
              </a:spcBef>
              <a:buFont typeface="Gill Sans"/>
              <a:buChar char="•"/>
            </a:pPr>
            <a:r>
              <a:rPr lang="en-US" sz="1455" dirty="0">
                <a:latin typeface="Gill Sans"/>
                <a:ea typeface="Gill Sans"/>
                <a:cs typeface="Gill Sans"/>
                <a:sym typeface="Gill Sans"/>
              </a:rPr>
              <a:t>Support though </a:t>
            </a:r>
            <a:r>
              <a:rPr lang="en-US" sz="1455" b="1" dirty="0">
                <a:latin typeface="Gill Sans"/>
                <a:ea typeface="Gill Sans"/>
                <a:cs typeface="Gill Sans"/>
                <a:sym typeface="Gill Sans"/>
              </a:rPr>
              <a:t>initiatives</a:t>
            </a:r>
            <a:r>
              <a:rPr lang="en-US" sz="1455" dirty="0">
                <a:latin typeface="Gill Sans"/>
                <a:ea typeface="Gill Sans"/>
                <a:cs typeface="Gill Sans"/>
                <a:sym typeface="Gill Sans"/>
              </a:rPr>
              <a:t>: for example, </a:t>
            </a:r>
            <a:r>
              <a:rPr lang="en-US" sz="1455" b="1" dirty="0">
                <a:latin typeface="Gill Sans"/>
                <a:ea typeface="Gill Sans"/>
                <a:cs typeface="Gill Sans"/>
                <a:sym typeface="Gill Sans"/>
              </a:rPr>
              <a:t>Power Africa</a:t>
            </a:r>
            <a:r>
              <a:rPr lang="en-US" sz="1455" dirty="0">
                <a:latin typeface="Gill Sans"/>
                <a:ea typeface="Gill Sans"/>
                <a:cs typeface="Gill Sans"/>
                <a:sym typeface="Gill Sans"/>
              </a:rPr>
              <a:t> brings together technical and legal experts, the private sector, and governments from around the world to work in partnership to increase the number of people with access to power.</a:t>
            </a:r>
            <a:endParaRPr sz="1455" dirty="0">
              <a:latin typeface="Gill Sans"/>
              <a:ea typeface="Gill Sans"/>
              <a:cs typeface="Gill Sans"/>
              <a:sym typeface="Gill Sans"/>
            </a:endParaRPr>
          </a:p>
          <a:p>
            <a:pPr marL="304468" indent="0">
              <a:spcBef>
                <a:spcPts val="1058"/>
              </a:spcBef>
              <a:buNone/>
            </a:pPr>
            <a:endParaRPr dirty="0">
              <a:latin typeface="Gill Sans"/>
              <a:ea typeface="Gill Sans"/>
              <a:cs typeface="Gill Sans"/>
              <a:sym typeface="Gill Sans"/>
            </a:endParaRPr>
          </a:p>
        </p:txBody>
      </p:sp>
      <p:sp>
        <p:nvSpPr>
          <p:cNvPr id="321" name="Google Shape;321;p40"/>
          <p:cNvSpPr txBox="1">
            <a:spLocks noGrp="1"/>
          </p:cNvSpPr>
          <p:nvPr>
            <p:ph type="title"/>
          </p:nvPr>
        </p:nvSpPr>
        <p:spPr>
          <a:xfrm>
            <a:off x="129209" y="319673"/>
            <a:ext cx="12192000" cy="610699"/>
          </a:xfrm>
          <a:prstGeom prst="rect">
            <a:avLst/>
          </a:prstGeom>
          <a:noFill/>
          <a:ln>
            <a:noFill/>
          </a:ln>
        </p:spPr>
        <p:txBody>
          <a:bodyPr spcFirstLastPara="1" vert="horz" wrap="square" lIns="120930" tIns="60448" rIns="120930" bIns="60448" rtlCol="0" anchor="b" anchorCtr="0">
            <a:noAutofit/>
          </a:bodyPr>
          <a:lstStyle/>
          <a:p>
            <a:r>
              <a:rPr lang="en-US" dirty="0">
                <a:latin typeface="Gill Sans"/>
                <a:ea typeface="Gill Sans"/>
                <a:cs typeface="Gill Sans"/>
                <a:sym typeface="Gill Sans"/>
              </a:rPr>
              <a:t>USAID WORKS WITH THE PRIVATE SECTOR</a:t>
            </a:r>
            <a:endParaRPr dirty="0">
              <a:latin typeface="Gill Sans"/>
              <a:ea typeface="Gill Sans"/>
              <a:cs typeface="Gill Sans"/>
              <a:sym typeface="Gill Sans"/>
            </a:endParaRPr>
          </a:p>
        </p:txBody>
      </p:sp>
      <p:sp>
        <p:nvSpPr>
          <p:cNvPr id="5" name="TextBox 4">
            <a:extLst>
              <a:ext uri="{FF2B5EF4-FFF2-40B4-BE49-F238E27FC236}">
                <a16:creationId xmlns:a16="http://schemas.microsoft.com/office/drawing/2014/main" id="{E0D2C4A1-C240-4339-B712-E9C34818515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0" indent="0">
              <a:buNone/>
            </a:pPr>
            <a:r>
              <a:rPr lang="en-US" dirty="0">
                <a:latin typeface="Arial" panose="020B0604020202020204" pitchFamily="34" charset="0"/>
                <a:cs typeface="Arial" panose="020B0604020202020204" pitchFamily="34" charset="0"/>
              </a:rPr>
              <a:t>Mission: </a:t>
            </a:r>
          </a:p>
          <a:p>
            <a:pPr marL="458788" lvl="0" indent="-457200"/>
            <a:r>
              <a:rPr lang="en-US" sz="3200" dirty="0">
                <a:latin typeface="Arial Nova"/>
              </a:rPr>
              <a:t>Create U.S. jobs through exports</a:t>
            </a:r>
          </a:p>
          <a:p>
            <a:pPr marL="458788" lvl="0" indent="-457200"/>
            <a:r>
              <a:rPr lang="en-US" sz="3200" dirty="0">
                <a:latin typeface="Arial Nova"/>
              </a:rPr>
              <a:t>Prepare infrastructure projects</a:t>
            </a:r>
          </a:p>
          <a:p>
            <a:pPr marL="458788" lvl="0" indent="-457200"/>
            <a:r>
              <a:rPr lang="en-US" sz="3200" dirty="0">
                <a:latin typeface="Arial Nova"/>
              </a:rPr>
              <a:t>Connect buyers and sellers</a:t>
            </a:r>
          </a:p>
          <a:p>
            <a:pPr marL="800100" lvl="1"/>
            <a:endParaRPr lang="en-US" dirty="0">
              <a:latin typeface="Arial" panose="020B0604020202020204" pitchFamily="34" charset="0"/>
              <a:cs typeface="Arial" panose="020B0604020202020204" pitchFamily="34" charset="0"/>
            </a:endParaRPr>
          </a:p>
        </p:txBody>
      </p:sp>
      <p:sp>
        <p:nvSpPr>
          <p:cNvPr id="5" name="Title 1"/>
          <p:cNvSpPr txBox="1">
            <a:spLocks/>
          </p:cNvSpPr>
          <p:nvPr/>
        </p:nvSpPr>
        <p:spPr>
          <a:xfrm>
            <a:off x="931817" y="2188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Arial" panose="020B0604020202020204" pitchFamily="34" charset="0"/>
                <a:cs typeface="Arial" panose="020B0604020202020204" pitchFamily="34" charset="0"/>
              </a:rPr>
              <a:t>U.S. Trade and Development Agency</a:t>
            </a:r>
          </a:p>
        </p:txBody>
      </p:sp>
      <p:sp>
        <p:nvSpPr>
          <p:cNvPr id="6" name="Line 4"/>
          <p:cNvSpPr>
            <a:spLocks noChangeShapeType="1"/>
          </p:cNvSpPr>
          <p:nvPr/>
        </p:nvSpPr>
        <p:spPr bwMode="auto">
          <a:xfrm flipV="1">
            <a:off x="1872418" y="1702309"/>
            <a:ext cx="8229600" cy="0"/>
          </a:xfrm>
          <a:prstGeom prst="line">
            <a:avLst/>
          </a:prstGeom>
          <a:noFill/>
          <a:ln w="38100">
            <a:solidFill>
              <a:schemeClr val="tx1"/>
            </a:solidFill>
            <a:round/>
            <a:headEnd/>
            <a:tailEnd/>
          </a:ln>
        </p:spPr>
        <p:txBody>
          <a:bodyPr/>
          <a:lstStyle/>
          <a:p>
            <a:endParaRPr lang="en-US"/>
          </a:p>
        </p:txBody>
      </p:sp>
      <p:sp>
        <p:nvSpPr>
          <p:cNvPr id="8" name="TextBox 7">
            <a:extLst>
              <a:ext uri="{FF2B5EF4-FFF2-40B4-BE49-F238E27FC236}">
                <a16:creationId xmlns:a16="http://schemas.microsoft.com/office/drawing/2014/main" id="{1B454057-99EC-4B03-84C3-4B8986ECB07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pic>
        <p:nvPicPr>
          <p:cNvPr id="16" name="Content Placeholder 15">
            <a:extLst>
              <a:ext uri="{FF2B5EF4-FFF2-40B4-BE49-F238E27FC236}">
                <a16:creationId xmlns:a16="http://schemas.microsoft.com/office/drawing/2014/main" id="{B0EEFBCF-491E-496D-9D40-68CFE8315878}"/>
              </a:ext>
            </a:extLst>
          </p:cNvPr>
          <p:cNvPicPr>
            <a:picLocks noGrp="1" noChangeAspect="1"/>
          </p:cNvPicPr>
          <p:nvPr>
            <p:ph sz="half" idx="2"/>
          </p:nvPr>
        </p:nvPicPr>
        <p:blipFill>
          <a:blip r:embed="rId3"/>
          <a:stretch>
            <a:fillRect/>
          </a:stretch>
        </p:blipFill>
        <p:spPr>
          <a:xfrm>
            <a:off x="6019800" y="2188561"/>
            <a:ext cx="5385372" cy="2646437"/>
          </a:xfrm>
          <a:prstGeom prst="rect">
            <a:avLst/>
          </a:prstGeom>
        </p:spPr>
      </p:pic>
      <p:sp>
        <p:nvSpPr>
          <p:cNvPr id="17" name="TextBox 16">
            <a:extLst>
              <a:ext uri="{FF2B5EF4-FFF2-40B4-BE49-F238E27FC236}">
                <a16:creationId xmlns:a16="http://schemas.microsoft.com/office/drawing/2014/main" id="{A3AD90DC-CC8B-4B7B-BC99-0A9A933E0D25}"/>
              </a:ext>
            </a:extLst>
          </p:cNvPr>
          <p:cNvSpPr txBox="1"/>
          <p:nvPr/>
        </p:nvSpPr>
        <p:spPr>
          <a:xfrm>
            <a:off x="5902995" y="5073004"/>
            <a:ext cx="6064624" cy="1077218"/>
          </a:xfrm>
          <a:prstGeom prst="rect">
            <a:avLst/>
          </a:prstGeom>
          <a:noFill/>
        </p:spPr>
        <p:txBody>
          <a:bodyPr wrap="square" rtlCol="0">
            <a:spAutoFit/>
          </a:bodyPr>
          <a:lstStyle/>
          <a:p>
            <a:r>
              <a:rPr lang="en-US" sz="3200" dirty="0">
                <a:latin typeface="Arial Nova"/>
              </a:rPr>
              <a:t>USTDA works exclusively in emerging markets</a:t>
            </a:r>
          </a:p>
        </p:txBody>
      </p:sp>
    </p:spTree>
    <p:extLst>
      <p:ext uri="{BB962C8B-B14F-4D97-AF65-F5344CB8AC3E}">
        <p14:creationId xmlns:p14="http://schemas.microsoft.com/office/powerpoint/2010/main" val="3787609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407303" y="1872248"/>
            <a:ext cx="9564623" cy="4381299"/>
          </a:xfrm>
        </p:spPr>
        <p:txBody>
          <a:bodyPr/>
          <a:lstStyle/>
          <a:p>
            <a:pPr marL="0" indent="0">
              <a:buNone/>
            </a:pPr>
            <a:endParaRPr lang="en-US" dirty="0">
              <a:latin typeface="Arial" panose="020B0604020202020204" pitchFamily="34" charset="0"/>
              <a:cs typeface="Arial" panose="020B0604020202020204" pitchFamily="34" charset="0"/>
            </a:endParaRPr>
          </a:p>
          <a:p>
            <a:pPr marL="57150" indent="0">
              <a:buNone/>
            </a:pPr>
            <a:endParaRPr lang="en-US" dirty="0">
              <a:latin typeface="Arial" panose="020B0604020202020204" pitchFamily="34" charset="0"/>
              <a:cs typeface="Arial" panose="020B0604020202020204" pitchFamily="34" charset="0"/>
            </a:endParaRPr>
          </a:p>
          <a:p>
            <a:pPr marL="800100" lvl="1"/>
            <a:endParaRPr lang="en-US" dirty="0">
              <a:latin typeface="Arial" panose="020B0604020202020204" pitchFamily="34" charset="0"/>
              <a:cs typeface="Arial" panose="020B0604020202020204" pitchFamily="34" charset="0"/>
            </a:endParaRPr>
          </a:p>
        </p:txBody>
      </p:sp>
      <p:sp>
        <p:nvSpPr>
          <p:cNvPr id="5" name="Title 1"/>
          <p:cNvSpPr txBox="1">
            <a:spLocks/>
          </p:cNvSpPr>
          <p:nvPr/>
        </p:nvSpPr>
        <p:spPr>
          <a:xfrm>
            <a:off x="838200" y="1790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Arial" panose="020B0604020202020204" pitchFamily="34" charset="0"/>
                <a:cs typeface="Arial" panose="020B0604020202020204" pitchFamily="34" charset="0"/>
              </a:rPr>
              <a:t>USTDA’s Priority Sectors</a:t>
            </a:r>
          </a:p>
        </p:txBody>
      </p:sp>
      <p:sp>
        <p:nvSpPr>
          <p:cNvPr id="6" name="Line 4"/>
          <p:cNvSpPr>
            <a:spLocks noChangeShapeType="1"/>
          </p:cNvSpPr>
          <p:nvPr/>
        </p:nvSpPr>
        <p:spPr bwMode="auto">
          <a:xfrm flipV="1">
            <a:off x="1872418" y="1702309"/>
            <a:ext cx="8229600" cy="0"/>
          </a:xfrm>
          <a:prstGeom prst="line">
            <a:avLst/>
          </a:prstGeom>
          <a:noFill/>
          <a:ln w="38100">
            <a:solidFill>
              <a:schemeClr val="tx1"/>
            </a:solidFill>
            <a:round/>
            <a:headEnd/>
            <a:tailEnd/>
          </a:ln>
        </p:spPr>
        <p:txBody>
          <a:bodyPr/>
          <a:lstStyle/>
          <a:p>
            <a:endParaRPr lang="en-US"/>
          </a:p>
        </p:txBody>
      </p:sp>
      <p:sp>
        <p:nvSpPr>
          <p:cNvPr id="8" name="TextBox 7">
            <a:extLst>
              <a:ext uri="{FF2B5EF4-FFF2-40B4-BE49-F238E27FC236}">
                <a16:creationId xmlns:a16="http://schemas.microsoft.com/office/drawing/2014/main" id="{3B8D0685-36B1-43D3-BE95-AAFA99910AA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pic>
        <p:nvPicPr>
          <p:cNvPr id="7" name="Graphic 6" descr="Airplane">
            <a:extLst>
              <a:ext uri="{FF2B5EF4-FFF2-40B4-BE49-F238E27FC236}">
                <a16:creationId xmlns:a16="http://schemas.microsoft.com/office/drawing/2014/main" id="{B5AEC540-19A3-4CD7-BB5E-BAEA4AEEEB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78665" y="2181255"/>
            <a:ext cx="2495490" cy="2495490"/>
          </a:xfrm>
          <a:prstGeom prst="rect">
            <a:avLst/>
          </a:prstGeom>
        </p:spPr>
      </p:pic>
      <p:sp>
        <p:nvSpPr>
          <p:cNvPr id="9" name="TextBox 8">
            <a:extLst>
              <a:ext uri="{FF2B5EF4-FFF2-40B4-BE49-F238E27FC236}">
                <a16:creationId xmlns:a16="http://schemas.microsoft.com/office/drawing/2014/main" id="{BE801ADD-6372-46B0-A4F4-CC9C6EC22D8E}"/>
              </a:ext>
            </a:extLst>
          </p:cNvPr>
          <p:cNvSpPr txBox="1"/>
          <p:nvPr/>
        </p:nvSpPr>
        <p:spPr>
          <a:xfrm>
            <a:off x="954810" y="4806428"/>
            <a:ext cx="2743200" cy="400110"/>
          </a:xfrm>
          <a:prstGeom prst="rect">
            <a:avLst/>
          </a:prstGeom>
          <a:noFill/>
        </p:spPr>
        <p:txBody>
          <a:bodyPr wrap="square" rtlCol="0">
            <a:spAutoFit/>
          </a:bodyPr>
          <a:lstStyle/>
          <a:p>
            <a:pPr algn="ctr"/>
            <a:r>
              <a:rPr lang="en-US" sz="2000" b="1" cap="small" dirty="0">
                <a:solidFill>
                  <a:schemeClr val="accent5"/>
                </a:solidFill>
                <a:latin typeface="Arial Nova"/>
              </a:rPr>
              <a:t>Transportation</a:t>
            </a:r>
          </a:p>
        </p:txBody>
      </p:sp>
      <p:pic>
        <p:nvPicPr>
          <p:cNvPr id="10" name="Graphic 9" descr="Cell Tower">
            <a:extLst>
              <a:ext uri="{FF2B5EF4-FFF2-40B4-BE49-F238E27FC236}">
                <a16:creationId xmlns:a16="http://schemas.microsoft.com/office/drawing/2014/main" id="{5955E993-CA7A-4609-BFD9-CB7F24FFC6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042596" y="2187429"/>
            <a:ext cx="2667000" cy="2667000"/>
          </a:xfrm>
          <a:prstGeom prst="rect">
            <a:avLst/>
          </a:prstGeom>
        </p:spPr>
      </p:pic>
      <p:sp>
        <p:nvSpPr>
          <p:cNvPr id="11" name="TextBox 10">
            <a:extLst>
              <a:ext uri="{FF2B5EF4-FFF2-40B4-BE49-F238E27FC236}">
                <a16:creationId xmlns:a16="http://schemas.microsoft.com/office/drawing/2014/main" id="{E068CA11-4FFA-4316-8B34-7BEC571EE28E}"/>
              </a:ext>
            </a:extLst>
          </p:cNvPr>
          <p:cNvSpPr txBox="1"/>
          <p:nvPr/>
        </p:nvSpPr>
        <p:spPr>
          <a:xfrm>
            <a:off x="7966396" y="4854429"/>
            <a:ext cx="2743200" cy="400110"/>
          </a:xfrm>
          <a:prstGeom prst="rect">
            <a:avLst/>
          </a:prstGeom>
          <a:noFill/>
        </p:spPr>
        <p:txBody>
          <a:bodyPr wrap="square" rtlCol="0">
            <a:spAutoFit/>
          </a:bodyPr>
          <a:lstStyle/>
          <a:p>
            <a:pPr algn="ctr"/>
            <a:r>
              <a:rPr lang="en-US" sz="2000" b="1" cap="small" dirty="0">
                <a:solidFill>
                  <a:schemeClr val="accent5"/>
                </a:solidFill>
                <a:latin typeface="Arial Nova"/>
              </a:rPr>
              <a:t>Telecommunications</a:t>
            </a:r>
          </a:p>
        </p:txBody>
      </p:sp>
      <p:sp>
        <p:nvSpPr>
          <p:cNvPr id="13" name="TextBox 12">
            <a:extLst>
              <a:ext uri="{FF2B5EF4-FFF2-40B4-BE49-F238E27FC236}">
                <a16:creationId xmlns:a16="http://schemas.microsoft.com/office/drawing/2014/main" id="{DA885331-2C20-4282-9BA1-D9A890E09AF2}"/>
              </a:ext>
            </a:extLst>
          </p:cNvPr>
          <p:cNvSpPr txBox="1"/>
          <p:nvPr/>
        </p:nvSpPr>
        <p:spPr>
          <a:xfrm>
            <a:off x="4397557" y="4854429"/>
            <a:ext cx="2950476" cy="430887"/>
          </a:xfrm>
          <a:prstGeom prst="rect">
            <a:avLst/>
          </a:prstGeom>
          <a:noFill/>
        </p:spPr>
        <p:txBody>
          <a:bodyPr wrap="square" rtlCol="0">
            <a:spAutoFit/>
          </a:bodyPr>
          <a:lstStyle/>
          <a:p>
            <a:pPr algn="ctr"/>
            <a:r>
              <a:rPr lang="en-US" sz="2200" b="1" cap="small" dirty="0">
                <a:solidFill>
                  <a:schemeClr val="accent5"/>
                </a:solidFill>
                <a:latin typeface="Arial Nova"/>
              </a:rPr>
              <a:t>energy</a:t>
            </a:r>
          </a:p>
        </p:txBody>
      </p:sp>
      <p:pic>
        <p:nvPicPr>
          <p:cNvPr id="1026" name="Graphic 9" descr="Battery charging">
            <a:extLst>
              <a:ext uri="{FF2B5EF4-FFF2-40B4-BE49-F238E27FC236}">
                <a16:creationId xmlns:a16="http://schemas.microsoft.com/office/drawing/2014/main" id="{3F04D623-855F-42CC-A6CC-B7176BA509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048" y="2168611"/>
            <a:ext cx="2768185" cy="276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600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407303" y="1872248"/>
            <a:ext cx="9564623" cy="4381299"/>
          </a:xfrm>
        </p:spPr>
        <p:txBody>
          <a:bodyPr/>
          <a:lstStyle/>
          <a:p>
            <a:pPr marL="0" indent="0">
              <a:buNone/>
            </a:pPr>
            <a:endParaRPr lang="en-US" dirty="0">
              <a:latin typeface="Arial" panose="020B0604020202020204" pitchFamily="34" charset="0"/>
              <a:cs typeface="Arial" panose="020B0604020202020204" pitchFamily="34" charset="0"/>
            </a:endParaRPr>
          </a:p>
          <a:p>
            <a:pPr marL="57150" indent="0">
              <a:buNone/>
            </a:pPr>
            <a:endParaRPr lang="en-US" dirty="0">
              <a:latin typeface="Arial" panose="020B0604020202020204" pitchFamily="34" charset="0"/>
              <a:cs typeface="Arial" panose="020B0604020202020204" pitchFamily="34" charset="0"/>
            </a:endParaRPr>
          </a:p>
          <a:p>
            <a:pPr marL="800100" lvl="1"/>
            <a:endParaRPr lang="en-US" dirty="0">
              <a:latin typeface="Arial" panose="020B0604020202020204" pitchFamily="34" charset="0"/>
              <a:cs typeface="Arial" panose="020B0604020202020204" pitchFamily="34" charset="0"/>
            </a:endParaRPr>
          </a:p>
        </p:txBody>
      </p:sp>
      <p:sp>
        <p:nvSpPr>
          <p:cNvPr id="5" name="Title 1"/>
          <p:cNvSpPr txBox="1">
            <a:spLocks/>
          </p:cNvSpPr>
          <p:nvPr/>
        </p:nvSpPr>
        <p:spPr>
          <a:xfrm>
            <a:off x="838200" y="1790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Arial" panose="020B0604020202020204" pitchFamily="34" charset="0"/>
                <a:cs typeface="Arial" panose="020B0604020202020204" pitchFamily="34" charset="0"/>
              </a:rPr>
              <a:t>USTDA’s Results</a:t>
            </a:r>
          </a:p>
        </p:txBody>
      </p:sp>
      <p:sp>
        <p:nvSpPr>
          <p:cNvPr id="6" name="Line 4"/>
          <p:cNvSpPr>
            <a:spLocks noChangeShapeType="1"/>
          </p:cNvSpPr>
          <p:nvPr/>
        </p:nvSpPr>
        <p:spPr bwMode="auto">
          <a:xfrm flipV="1">
            <a:off x="1872418" y="1702309"/>
            <a:ext cx="8229600" cy="0"/>
          </a:xfrm>
          <a:prstGeom prst="line">
            <a:avLst/>
          </a:prstGeom>
          <a:noFill/>
          <a:ln w="38100">
            <a:solidFill>
              <a:schemeClr val="tx1"/>
            </a:solidFill>
            <a:round/>
            <a:headEnd/>
            <a:tailEnd/>
          </a:ln>
        </p:spPr>
        <p:txBody>
          <a:bodyPr/>
          <a:lstStyle/>
          <a:p>
            <a:endParaRPr lang="en-US"/>
          </a:p>
        </p:txBody>
      </p:sp>
      <p:sp>
        <p:nvSpPr>
          <p:cNvPr id="8" name="TextBox 7">
            <a:extLst>
              <a:ext uri="{FF2B5EF4-FFF2-40B4-BE49-F238E27FC236}">
                <a16:creationId xmlns:a16="http://schemas.microsoft.com/office/drawing/2014/main" id="{3B8D0685-36B1-43D3-BE95-AAFA99910AA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pic>
        <p:nvPicPr>
          <p:cNvPr id="3" name="Picture 2">
            <a:extLst>
              <a:ext uri="{FF2B5EF4-FFF2-40B4-BE49-F238E27FC236}">
                <a16:creationId xmlns:a16="http://schemas.microsoft.com/office/drawing/2014/main" id="{D568CBF8-C6FC-4B6A-BA09-ABDF5A1A935D}"/>
              </a:ext>
            </a:extLst>
          </p:cNvPr>
          <p:cNvPicPr>
            <a:picLocks noChangeAspect="1"/>
          </p:cNvPicPr>
          <p:nvPr/>
        </p:nvPicPr>
        <p:blipFill>
          <a:blip r:embed="rId3"/>
          <a:stretch>
            <a:fillRect/>
          </a:stretch>
        </p:blipFill>
        <p:spPr>
          <a:xfrm>
            <a:off x="1257554" y="2410549"/>
            <a:ext cx="2362404" cy="2478239"/>
          </a:xfrm>
          <a:prstGeom prst="rect">
            <a:avLst/>
          </a:prstGeom>
        </p:spPr>
      </p:pic>
      <p:pic>
        <p:nvPicPr>
          <p:cNvPr id="9" name="Picture 8">
            <a:extLst>
              <a:ext uri="{FF2B5EF4-FFF2-40B4-BE49-F238E27FC236}">
                <a16:creationId xmlns:a16="http://schemas.microsoft.com/office/drawing/2014/main" id="{6DAA4C8B-4ADA-42D6-851F-36A688B8AE47}"/>
              </a:ext>
            </a:extLst>
          </p:cNvPr>
          <p:cNvPicPr>
            <a:picLocks noChangeAspect="1"/>
          </p:cNvPicPr>
          <p:nvPr/>
        </p:nvPicPr>
        <p:blipFill>
          <a:blip r:embed="rId4"/>
          <a:stretch>
            <a:fillRect/>
          </a:stretch>
        </p:blipFill>
        <p:spPr>
          <a:xfrm>
            <a:off x="3955395" y="2434894"/>
            <a:ext cx="2234219" cy="2343768"/>
          </a:xfrm>
          <a:prstGeom prst="rect">
            <a:avLst/>
          </a:prstGeom>
        </p:spPr>
      </p:pic>
      <p:pic>
        <p:nvPicPr>
          <p:cNvPr id="10" name="Picture 9">
            <a:extLst>
              <a:ext uri="{FF2B5EF4-FFF2-40B4-BE49-F238E27FC236}">
                <a16:creationId xmlns:a16="http://schemas.microsoft.com/office/drawing/2014/main" id="{5D06F4D8-91A1-4853-8C93-2134543AA456}"/>
              </a:ext>
            </a:extLst>
          </p:cNvPr>
          <p:cNvPicPr>
            <a:picLocks noChangeAspect="1"/>
          </p:cNvPicPr>
          <p:nvPr/>
        </p:nvPicPr>
        <p:blipFill>
          <a:blip r:embed="rId5"/>
          <a:stretch>
            <a:fillRect/>
          </a:stretch>
        </p:blipFill>
        <p:spPr>
          <a:xfrm>
            <a:off x="6525051" y="2380690"/>
            <a:ext cx="2337559" cy="2452175"/>
          </a:xfrm>
          <a:prstGeom prst="rect">
            <a:avLst/>
          </a:prstGeom>
        </p:spPr>
      </p:pic>
      <p:pic>
        <p:nvPicPr>
          <p:cNvPr id="11" name="Picture 10">
            <a:extLst>
              <a:ext uri="{FF2B5EF4-FFF2-40B4-BE49-F238E27FC236}">
                <a16:creationId xmlns:a16="http://schemas.microsoft.com/office/drawing/2014/main" id="{10D507AE-BAF8-42C9-B60E-3E97C610F539}"/>
              </a:ext>
            </a:extLst>
          </p:cNvPr>
          <p:cNvPicPr>
            <a:picLocks noChangeAspect="1"/>
          </p:cNvPicPr>
          <p:nvPr/>
        </p:nvPicPr>
        <p:blipFill>
          <a:blip r:embed="rId6"/>
          <a:stretch>
            <a:fillRect/>
          </a:stretch>
        </p:blipFill>
        <p:spPr>
          <a:xfrm>
            <a:off x="9198047" y="2380690"/>
            <a:ext cx="2337560" cy="2452176"/>
          </a:xfrm>
          <a:prstGeom prst="rect">
            <a:avLst/>
          </a:prstGeom>
        </p:spPr>
      </p:pic>
    </p:spTree>
    <p:extLst>
      <p:ext uri="{BB962C8B-B14F-4D97-AF65-F5344CB8AC3E}">
        <p14:creationId xmlns:p14="http://schemas.microsoft.com/office/powerpoint/2010/main" val="1854104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01499" y="1854620"/>
            <a:ext cx="6162372" cy="4381299"/>
          </a:xfrm>
        </p:spPr>
        <p:txBody>
          <a:bodyPr>
            <a:normAutofit fontScale="85000" lnSpcReduction="10000"/>
          </a:bodyPr>
          <a:lstStyle/>
          <a:p>
            <a:pPr marL="0" lvl="1" indent="0">
              <a:spcBef>
                <a:spcPts val="600"/>
              </a:spcBef>
              <a:spcAft>
                <a:spcPts val="1000"/>
              </a:spcAft>
              <a:buSzPct val="95000"/>
              <a:buNone/>
              <a:defRPr/>
            </a:pPr>
            <a:r>
              <a:rPr lang="en-US" sz="3200" dirty="0">
                <a:solidFill>
                  <a:schemeClr val="tx1"/>
                </a:solidFill>
                <a:latin typeface="Arial Nova"/>
              </a:rPr>
              <a:t>USTDA links U.S. companies to global opportunities by providing:</a:t>
            </a:r>
          </a:p>
          <a:p>
            <a:pPr marL="857250" lvl="1" indent="-857250">
              <a:spcBef>
                <a:spcPts val="600"/>
              </a:spcBef>
              <a:spcAft>
                <a:spcPts val="1000"/>
              </a:spcAft>
              <a:buSzPct val="95000"/>
              <a:defRPr/>
            </a:pPr>
            <a:r>
              <a:rPr lang="en-US" sz="3200" dirty="0">
                <a:solidFill>
                  <a:schemeClr val="tx1"/>
                </a:solidFill>
                <a:latin typeface="Arial Nova"/>
              </a:rPr>
              <a:t>Access to foreign buyers through reverse trade missions, conferences and workshops</a:t>
            </a:r>
          </a:p>
          <a:p>
            <a:pPr marL="857250" lvl="1" indent="-857250">
              <a:spcBef>
                <a:spcPts val="600"/>
              </a:spcBef>
              <a:spcAft>
                <a:spcPts val="1000"/>
              </a:spcAft>
              <a:buSzPct val="95000"/>
              <a:defRPr/>
            </a:pPr>
            <a:r>
              <a:rPr lang="en-US" sz="3200" dirty="0">
                <a:solidFill>
                  <a:schemeClr val="tx1"/>
                </a:solidFill>
                <a:latin typeface="Arial Nova"/>
              </a:rPr>
              <a:t>Use of State Trade Expansion Program (STEP) grants</a:t>
            </a:r>
          </a:p>
          <a:p>
            <a:pPr marL="857250" lvl="1" indent="-857250">
              <a:spcBef>
                <a:spcPts val="800"/>
              </a:spcBef>
              <a:spcAft>
                <a:spcPts val="1000"/>
              </a:spcAft>
              <a:buSzPct val="95000"/>
              <a:defRPr/>
            </a:pPr>
            <a:r>
              <a:rPr lang="en-US" sz="3200" dirty="0">
                <a:solidFill>
                  <a:schemeClr val="tx1"/>
                </a:solidFill>
                <a:latin typeface="Arial Nova"/>
              </a:rPr>
              <a:t>Opportunities to participate in overseas projects through technical assistance or feasibility studies</a:t>
            </a:r>
          </a:p>
        </p:txBody>
      </p:sp>
      <p:sp>
        <p:nvSpPr>
          <p:cNvPr id="5" name="Title 1"/>
          <p:cNvSpPr txBox="1">
            <a:spLocks/>
          </p:cNvSpPr>
          <p:nvPr/>
        </p:nvSpPr>
        <p:spPr>
          <a:xfrm>
            <a:off x="931817" y="2188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Arial" panose="020B0604020202020204" pitchFamily="34" charset="0"/>
                <a:cs typeface="Arial" panose="020B0604020202020204" pitchFamily="34" charset="0"/>
              </a:rPr>
              <a:t>USTDA Focuses on Infrastructure</a:t>
            </a:r>
          </a:p>
        </p:txBody>
      </p:sp>
      <p:sp>
        <p:nvSpPr>
          <p:cNvPr id="6" name="Line 4"/>
          <p:cNvSpPr>
            <a:spLocks noChangeShapeType="1"/>
          </p:cNvSpPr>
          <p:nvPr/>
        </p:nvSpPr>
        <p:spPr bwMode="auto">
          <a:xfrm flipV="1">
            <a:off x="1872418" y="1702309"/>
            <a:ext cx="8229600" cy="0"/>
          </a:xfrm>
          <a:prstGeom prst="line">
            <a:avLst/>
          </a:prstGeom>
          <a:noFill/>
          <a:ln w="38100">
            <a:solidFill>
              <a:schemeClr val="tx1"/>
            </a:solidFill>
            <a:round/>
            <a:headEnd/>
            <a:tailEnd/>
          </a:ln>
        </p:spPr>
        <p:txBody>
          <a:bodyPr/>
          <a:lstStyle/>
          <a:p>
            <a:endParaRPr lang="en-US"/>
          </a:p>
        </p:txBody>
      </p:sp>
      <p:sp>
        <p:nvSpPr>
          <p:cNvPr id="8" name="TextBox 7">
            <a:extLst>
              <a:ext uri="{FF2B5EF4-FFF2-40B4-BE49-F238E27FC236}">
                <a16:creationId xmlns:a16="http://schemas.microsoft.com/office/drawing/2014/main" id="{3124CCFB-6125-492A-8498-F87E2D4A0B3E}"/>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pic>
        <p:nvPicPr>
          <p:cNvPr id="2" name="Picture 1">
            <a:extLst>
              <a:ext uri="{FF2B5EF4-FFF2-40B4-BE49-F238E27FC236}">
                <a16:creationId xmlns:a16="http://schemas.microsoft.com/office/drawing/2014/main" id="{3CA47E22-BFE2-439F-9EA3-816038D55C8E}"/>
              </a:ext>
            </a:extLst>
          </p:cNvPr>
          <p:cNvPicPr>
            <a:picLocks noChangeAspect="1"/>
          </p:cNvPicPr>
          <p:nvPr/>
        </p:nvPicPr>
        <p:blipFill>
          <a:blip r:embed="rId3"/>
          <a:stretch>
            <a:fillRect/>
          </a:stretch>
        </p:blipFill>
        <p:spPr>
          <a:xfrm>
            <a:off x="7036904" y="2178426"/>
            <a:ext cx="5039484" cy="3162939"/>
          </a:xfrm>
          <a:prstGeom prst="rect">
            <a:avLst/>
          </a:prstGeom>
        </p:spPr>
      </p:pic>
    </p:spTree>
    <p:extLst>
      <p:ext uri="{BB962C8B-B14F-4D97-AF65-F5344CB8AC3E}">
        <p14:creationId xmlns:p14="http://schemas.microsoft.com/office/powerpoint/2010/main" val="1804631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10989" y="1825625"/>
            <a:ext cx="5585012" cy="4351338"/>
          </a:xfrm>
        </p:spPr>
        <p:txBody>
          <a:bodyPr>
            <a:normAutofit lnSpcReduction="10000"/>
          </a:bodyPr>
          <a:lstStyle/>
          <a:p>
            <a:pPr marL="0" indent="0">
              <a:buNone/>
            </a:pPr>
            <a:endParaRPr lang="en-US" dirty="0">
              <a:latin typeface="Arial" panose="020B0604020202020204" pitchFamily="34" charset="0"/>
              <a:cs typeface="Arial" panose="020B0604020202020204" pitchFamily="34" charset="0"/>
            </a:endParaRPr>
          </a:p>
          <a:p>
            <a:pPr marL="514350" indent="-457200"/>
            <a:r>
              <a:rPr lang="en-US" dirty="0">
                <a:latin typeface="Arial" panose="020B0604020202020204" pitchFamily="34" charset="0"/>
                <a:cs typeface="Arial" panose="020B0604020202020204" pitchFamily="34" charset="0"/>
              </a:rPr>
              <a:t>In FY 2018, USTDA hosted 30 Reverse Trade Missions</a:t>
            </a:r>
          </a:p>
          <a:p>
            <a:pPr marL="514350" indent="-457200"/>
            <a:r>
              <a:rPr lang="en-US" dirty="0">
                <a:latin typeface="Arial" panose="020B0604020202020204" pitchFamily="34" charset="0"/>
                <a:cs typeface="Arial" panose="020B0604020202020204" pitchFamily="34" charset="0"/>
              </a:rPr>
              <a:t>Almost 2,700 foreign decision makers visited 116 U.S. Cities</a:t>
            </a:r>
          </a:p>
          <a:p>
            <a:pPr marL="514350" indent="-457200"/>
            <a:r>
              <a:rPr lang="en-US" dirty="0">
                <a:latin typeface="Arial" panose="020B0604020202020204" pitchFamily="34" charset="0"/>
                <a:cs typeface="Arial" panose="020B0604020202020204" pitchFamily="34" charset="0"/>
              </a:rPr>
              <a:t>Attend a Business Briefing during a Reverse Trade Mission </a:t>
            </a:r>
          </a:p>
          <a:p>
            <a:pPr marL="514350" indent="-457200"/>
            <a:r>
              <a:rPr lang="en-US" dirty="0">
                <a:latin typeface="Arial" panose="020B0604020202020204" pitchFamily="34" charset="0"/>
                <a:cs typeface="Arial" panose="020B0604020202020204" pitchFamily="34" charset="0"/>
              </a:rPr>
              <a:t>Upcoming events at </a:t>
            </a:r>
            <a:r>
              <a:rPr lang="en-US" dirty="0">
                <a:latin typeface="Arial" panose="020B0604020202020204" pitchFamily="34" charset="0"/>
                <a:cs typeface="Arial" panose="020B0604020202020204" pitchFamily="34" charset="0"/>
                <a:hlinkClick r:id="rId3"/>
              </a:rPr>
              <a:t>USTDA.gov/events/events</a:t>
            </a:r>
            <a:endParaRPr lang="en-US" dirty="0">
              <a:latin typeface="Arial" panose="020B0604020202020204" pitchFamily="34" charset="0"/>
              <a:cs typeface="Arial" panose="020B0604020202020204" pitchFamily="34" charset="0"/>
            </a:endParaRPr>
          </a:p>
          <a:p>
            <a:pPr marL="800100" lvl="1"/>
            <a:endParaRPr lang="en-US" dirty="0">
              <a:latin typeface="Arial" panose="020B0604020202020204" pitchFamily="34" charset="0"/>
              <a:cs typeface="Arial" panose="020B0604020202020204" pitchFamily="34" charset="0"/>
            </a:endParaRPr>
          </a:p>
        </p:txBody>
      </p:sp>
      <p:pic>
        <p:nvPicPr>
          <p:cNvPr id="9" name="Content Placeholder 8">
            <a:extLst>
              <a:ext uri="{FF2B5EF4-FFF2-40B4-BE49-F238E27FC236}">
                <a16:creationId xmlns:a16="http://schemas.microsoft.com/office/drawing/2014/main" id="{E68EFA3B-FDE6-4683-B996-90C249EE89DB}"/>
              </a:ext>
            </a:extLst>
          </p:cNvPr>
          <p:cNvPicPr>
            <a:picLocks noGrp="1" noChangeAspect="1"/>
          </p:cNvPicPr>
          <p:nvPr>
            <p:ph sz="half" idx="2"/>
          </p:nvPr>
        </p:nvPicPr>
        <p:blipFill>
          <a:blip r:embed="rId4"/>
          <a:stretch>
            <a:fillRect/>
          </a:stretch>
        </p:blipFill>
        <p:spPr>
          <a:xfrm>
            <a:off x="6110604" y="2407028"/>
            <a:ext cx="5816712" cy="3496230"/>
          </a:xfrm>
          <a:prstGeom prst="rect">
            <a:avLst/>
          </a:prstGeom>
        </p:spPr>
      </p:pic>
      <p:sp>
        <p:nvSpPr>
          <p:cNvPr id="5" name="Title 1"/>
          <p:cNvSpPr txBox="1">
            <a:spLocks/>
          </p:cNvSpPr>
          <p:nvPr/>
        </p:nvSpPr>
        <p:spPr>
          <a:xfrm>
            <a:off x="931817" y="2188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Arial" panose="020B0604020202020204" pitchFamily="34" charset="0"/>
                <a:cs typeface="Arial" panose="020B0604020202020204" pitchFamily="34" charset="0"/>
              </a:rPr>
              <a:t>Reverse Trade Missions</a:t>
            </a:r>
          </a:p>
        </p:txBody>
      </p:sp>
      <p:sp>
        <p:nvSpPr>
          <p:cNvPr id="6" name="Line 4"/>
          <p:cNvSpPr>
            <a:spLocks noChangeShapeType="1"/>
          </p:cNvSpPr>
          <p:nvPr/>
        </p:nvSpPr>
        <p:spPr bwMode="auto">
          <a:xfrm flipV="1">
            <a:off x="1872418" y="1702309"/>
            <a:ext cx="8229600" cy="0"/>
          </a:xfrm>
          <a:prstGeom prst="line">
            <a:avLst/>
          </a:prstGeom>
          <a:noFill/>
          <a:ln w="38100">
            <a:solidFill>
              <a:schemeClr val="tx1"/>
            </a:solidFill>
            <a:round/>
            <a:headEnd/>
            <a:tailEnd/>
          </a:ln>
        </p:spPr>
        <p:txBody>
          <a:bodyPr/>
          <a:lstStyle/>
          <a:p>
            <a:endParaRPr lang="en-US"/>
          </a:p>
        </p:txBody>
      </p:sp>
      <p:sp>
        <p:nvSpPr>
          <p:cNvPr id="8" name="TextBox 7">
            <a:extLst>
              <a:ext uri="{FF2B5EF4-FFF2-40B4-BE49-F238E27FC236}">
                <a16:creationId xmlns:a16="http://schemas.microsoft.com/office/drawing/2014/main" id="{3F27A4FF-68B7-4CE0-8C68-056221E758FE}"/>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3102270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407303" y="1872248"/>
            <a:ext cx="9564623" cy="4381299"/>
          </a:xfrm>
        </p:spPr>
        <p:txBody>
          <a:bodyPr>
            <a:normAutofit/>
          </a:bodyPr>
          <a:lstStyle/>
          <a:p>
            <a:pPr marL="800100" lvl="1"/>
            <a:r>
              <a:rPr lang="en-US" sz="3200" dirty="0">
                <a:solidFill>
                  <a:schemeClr val="tx1"/>
                </a:solidFill>
                <a:latin typeface="Arial" pitchFamily="34" charset="0"/>
                <a:cs typeface="Arial" pitchFamily="34" charset="0"/>
              </a:rPr>
              <a:t>Small Business: </a:t>
            </a:r>
            <a:r>
              <a:rPr lang="en-US" sz="3200" dirty="0">
                <a:solidFill>
                  <a:schemeClr val="tx1"/>
                </a:solidFill>
                <a:latin typeface="Arial" pitchFamily="34" charset="0"/>
                <a:cs typeface="Arial" pitchFamily="34" charset="0"/>
                <a:hlinkClick r:id="rId3">
                  <a:extLst>
                    <a:ext uri="{A12FA001-AC4F-418D-AE19-62706E023703}">
                      <ahyp:hlinkClr xmlns="" xmlns:ahyp="http://schemas.microsoft.com/office/drawing/2018/hyperlinkcolor" val="tx"/>
                    </a:ext>
                  </a:extLst>
                </a:hlinkClick>
              </a:rPr>
              <a:t>ustda.gov/business-opportunities/small-business-info-getting-started  </a:t>
            </a:r>
            <a:endParaRPr lang="en-US" sz="3200" dirty="0">
              <a:solidFill>
                <a:schemeClr val="tx1"/>
              </a:solidFill>
              <a:latin typeface="Arial" pitchFamily="34" charset="0"/>
              <a:cs typeface="Arial" pitchFamily="34" charset="0"/>
            </a:endParaRPr>
          </a:p>
          <a:p>
            <a:pPr marL="514350" lvl="1" indent="0">
              <a:buNone/>
            </a:pPr>
            <a:endParaRPr lang="en-US" sz="3200" dirty="0">
              <a:solidFill>
                <a:schemeClr val="tx1"/>
              </a:solidFill>
              <a:latin typeface="Arial" pitchFamily="34" charset="0"/>
              <a:cs typeface="Arial" pitchFamily="34" charset="0"/>
            </a:endParaRPr>
          </a:p>
          <a:p>
            <a:pPr marL="800100" lvl="1"/>
            <a:r>
              <a:rPr lang="en-US" sz="3200" dirty="0">
                <a:solidFill>
                  <a:schemeClr val="tx1"/>
                </a:solidFill>
                <a:latin typeface="Arial" pitchFamily="34" charset="0"/>
                <a:cs typeface="Arial" pitchFamily="34" charset="0"/>
              </a:rPr>
              <a:t>Trade Leads: </a:t>
            </a:r>
            <a:r>
              <a:rPr lang="en-US" sz="3200" dirty="0">
                <a:solidFill>
                  <a:schemeClr val="tx1"/>
                </a:solidFill>
                <a:latin typeface="Arial" pitchFamily="34" charset="0"/>
                <a:cs typeface="Arial" pitchFamily="34" charset="0"/>
                <a:hlinkClick r:id="rId4">
                  <a:extLst>
                    <a:ext uri="{A12FA001-AC4F-418D-AE19-62706E023703}">
                      <ahyp:hlinkClr xmlns="" xmlns:ahyp="http://schemas.microsoft.com/office/drawing/2018/hyperlinkcolor" val="tx"/>
                    </a:ext>
                  </a:extLst>
                </a:hlinkClick>
              </a:rPr>
              <a:t>https://ustda.gov/business-opportunities/trade-leads</a:t>
            </a:r>
            <a:r>
              <a:rPr lang="en-US" sz="3200" dirty="0">
                <a:solidFill>
                  <a:schemeClr val="tx1"/>
                </a:solidFill>
                <a:latin typeface="Arial" pitchFamily="34" charset="0"/>
                <a:cs typeface="Arial" pitchFamily="34" charset="0"/>
              </a:rPr>
              <a:t> </a:t>
            </a:r>
          </a:p>
          <a:p>
            <a:pPr marL="514350" lvl="1" indent="0">
              <a:buNone/>
            </a:pPr>
            <a:endParaRPr lang="en-US" sz="3200" dirty="0">
              <a:solidFill>
                <a:schemeClr val="tx1"/>
              </a:solidFill>
              <a:latin typeface="Arial" pitchFamily="34" charset="0"/>
              <a:cs typeface="Arial" pitchFamily="34" charset="0"/>
            </a:endParaRPr>
          </a:p>
          <a:p>
            <a:pPr marL="800100" lvl="1"/>
            <a:r>
              <a:rPr lang="en-US" sz="3200" dirty="0">
                <a:solidFill>
                  <a:schemeClr val="tx1"/>
                </a:solidFill>
                <a:latin typeface="Arial" pitchFamily="34" charset="0"/>
                <a:cs typeface="Arial" pitchFamily="34" charset="0"/>
              </a:rPr>
              <a:t>Upcoming Events and Reverse Trade Missions: </a:t>
            </a:r>
            <a:r>
              <a:rPr lang="en-US" sz="3200" dirty="0">
                <a:solidFill>
                  <a:schemeClr val="tx1"/>
                </a:solidFill>
                <a:latin typeface="Arial" pitchFamily="34" charset="0"/>
                <a:cs typeface="Arial" pitchFamily="34" charset="0"/>
                <a:hlinkClick r:id="rId5">
                  <a:extLst>
                    <a:ext uri="{A12FA001-AC4F-418D-AE19-62706E023703}">
                      <ahyp:hlinkClr xmlns="" xmlns:ahyp="http://schemas.microsoft.com/office/drawing/2018/hyperlinkcolor" val="tx"/>
                    </a:ext>
                  </a:extLst>
                </a:hlinkClick>
              </a:rPr>
              <a:t>https://ustda.gov/events/events</a:t>
            </a:r>
            <a:r>
              <a:rPr lang="en-US" sz="3200" dirty="0">
                <a:solidFill>
                  <a:schemeClr val="tx1"/>
                </a:solidFill>
                <a:latin typeface="Arial" pitchFamily="34" charset="0"/>
                <a:cs typeface="Arial" pitchFamily="34" charset="0"/>
              </a:rPr>
              <a:t> </a:t>
            </a:r>
          </a:p>
        </p:txBody>
      </p:sp>
      <p:sp>
        <p:nvSpPr>
          <p:cNvPr id="5" name="Title 1"/>
          <p:cNvSpPr txBox="1">
            <a:spLocks/>
          </p:cNvSpPr>
          <p:nvPr/>
        </p:nvSpPr>
        <p:spPr>
          <a:xfrm>
            <a:off x="931817" y="2188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C00000"/>
                </a:solidFill>
                <a:latin typeface="Arial" panose="020B0604020202020204" pitchFamily="34" charset="0"/>
                <a:cs typeface="Arial" panose="020B0604020202020204" pitchFamily="34" charset="0"/>
              </a:rPr>
              <a:t>Connect with USTDA</a:t>
            </a:r>
          </a:p>
        </p:txBody>
      </p:sp>
      <p:sp>
        <p:nvSpPr>
          <p:cNvPr id="6" name="Line 4"/>
          <p:cNvSpPr>
            <a:spLocks noChangeShapeType="1"/>
          </p:cNvSpPr>
          <p:nvPr/>
        </p:nvSpPr>
        <p:spPr bwMode="auto">
          <a:xfrm flipV="1">
            <a:off x="1872418" y="1702309"/>
            <a:ext cx="8229600" cy="0"/>
          </a:xfrm>
          <a:prstGeom prst="line">
            <a:avLst/>
          </a:prstGeom>
          <a:noFill/>
          <a:ln w="38100">
            <a:solidFill>
              <a:schemeClr val="tx1"/>
            </a:solidFill>
            <a:round/>
            <a:headEnd/>
            <a:tailEnd/>
          </a:ln>
        </p:spPr>
        <p:txBody>
          <a:bodyPr/>
          <a:lstStyle/>
          <a:p>
            <a:endParaRPr lang="en-US"/>
          </a:p>
        </p:txBody>
      </p:sp>
      <p:sp>
        <p:nvSpPr>
          <p:cNvPr id="8" name="TextBox 7">
            <a:extLst>
              <a:ext uri="{FF2B5EF4-FFF2-40B4-BE49-F238E27FC236}">
                <a16:creationId xmlns:a16="http://schemas.microsoft.com/office/drawing/2014/main" id="{1B454057-99EC-4B03-84C3-4B8986ECB07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2115830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057401" y="1328273"/>
            <a:ext cx="7400925" cy="914400"/>
          </a:xfrm>
        </p:spPr>
        <p:txBody>
          <a:bodyPr/>
          <a:lstStyle/>
          <a:p>
            <a:pPr algn="just"/>
            <a:r>
              <a:rPr lang="en-US" b="1" dirty="0">
                <a:solidFill>
                  <a:srgbClr val="000000"/>
                </a:solidFill>
              </a:rPr>
              <a:t>As the primary U.S. Government agency supporting private-sector investments in the developing world, OPIC provides businesses with the tools to manage the risks associated with foreign direct investment. </a:t>
            </a:r>
          </a:p>
        </p:txBody>
      </p:sp>
      <p:sp>
        <p:nvSpPr>
          <p:cNvPr id="5" name="Text Placeholder 4"/>
          <p:cNvSpPr>
            <a:spLocks noGrp="1"/>
          </p:cNvSpPr>
          <p:nvPr>
            <p:ph type="body" sz="quarter" idx="13"/>
          </p:nvPr>
        </p:nvSpPr>
        <p:spPr>
          <a:xfrm>
            <a:off x="7253599" y="3067050"/>
            <a:ext cx="3347726" cy="2305050"/>
          </a:xfrm>
        </p:spPr>
        <p:txBody>
          <a:bodyPr/>
          <a:lstStyle/>
          <a:p>
            <a:r>
              <a:rPr lang="en-US" i="0" dirty="0">
                <a:solidFill>
                  <a:srgbClr val="00517F"/>
                </a:solidFill>
              </a:rPr>
              <a:t>OPIC currently manages a </a:t>
            </a:r>
            <a:r>
              <a:rPr lang="en-US" b="1" i="0" dirty="0">
                <a:solidFill>
                  <a:srgbClr val="00517F"/>
                </a:solidFill>
              </a:rPr>
              <a:t>$22.9 billion portfolio </a:t>
            </a:r>
            <a:r>
              <a:rPr lang="en-US" i="0" dirty="0">
                <a:solidFill>
                  <a:srgbClr val="00517F"/>
                </a:solidFill>
              </a:rPr>
              <a:t>of projects across </a:t>
            </a:r>
            <a:r>
              <a:rPr lang="en-US" b="1" i="0" dirty="0">
                <a:solidFill>
                  <a:srgbClr val="00517F"/>
                </a:solidFill>
              </a:rPr>
              <a:t>90 countries</a:t>
            </a:r>
            <a:r>
              <a:rPr lang="en-US" i="0" dirty="0">
                <a:solidFill>
                  <a:srgbClr val="00517F"/>
                </a:solidFill>
              </a:rPr>
              <a:t> and operates on a self-sustaining basis at </a:t>
            </a:r>
            <a:r>
              <a:rPr lang="en-US" b="1" i="0" dirty="0">
                <a:solidFill>
                  <a:srgbClr val="00517F"/>
                </a:solidFill>
              </a:rPr>
              <a:t>no net cost to the American taxpayer.</a:t>
            </a:r>
          </a:p>
          <a:p>
            <a:endParaRPr lang="en-US" dirty="0"/>
          </a:p>
        </p:txBody>
      </p:sp>
      <p:cxnSp>
        <p:nvCxnSpPr>
          <p:cNvPr id="7" name="Straight Connector 6"/>
          <p:cNvCxnSpPr/>
          <p:nvPr/>
        </p:nvCxnSpPr>
        <p:spPr>
          <a:xfrm>
            <a:off x="1400176" y="925950"/>
            <a:ext cx="6696075" cy="0"/>
          </a:xfrm>
          <a:prstGeom prst="line">
            <a:avLst/>
          </a:prstGeom>
          <a:ln>
            <a:solidFill>
              <a:srgbClr val="D3DE44"/>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116" t="13564" r="6420" b="16770"/>
          <a:stretch/>
        </p:blipFill>
        <p:spPr>
          <a:xfrm>
            <a:off x="2057401" y="2351746"/>
            <a:ext cx="5196199" cy="3135638"/>
          </a:xfrm>
          <a:prstGeom prst="rect">
            <a:avLst/>
          </a:prstGeom>
        </p:spPr>
      </p:pic>
      <p:sp>
        <p:nvSpPr>
          <p:cNvPr id="13" name="Text Placeholder 1"/>
          <p:cNvSpPr txBox="1">
            <a:spLocks/>
          </p:cNvSpPr>
          <p:nvPr/>
        </p:nvSpPr>
        <p:spPr>
          <a:xfrm>
            <a:off x="2019301" y="283478"/>
            <a:ext cx="6753225" cy="533400"/>
          </a:xfrm>
          <a:prstGeom prst="rect">
            <a:avLst/>
          </a:prstGeom>
        </p:spPr>
        <p:txBody>
          <a:bodyPr vert="horz"/>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solidFill>
                  <a:srgbClr val="28628E"/>
                </a:solidFill>
              </a:rPr>
              <a:t>Helping American Businesses Compete </a:t>
            </a:r>
          </a:p>
        </p:txBody>
      </p:sp>
      <p:sp>
        <p:nvSpPr>
          <p:cNvPr id="9" name="TextBox 8">
            <a:extLst>
              <a:ext uri="{FF2B5EF4-FFF2-40B4-BE49-F238E27FC236}">
                <a16:creationId xmlns:a16="http://schemas.microsoft.com/office/drawing/2014/main" id="{22797D5A-9A68-46A2-AB8F-D288132689C5}"/>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3020867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042473" y="1151428"/>
            <a:ext cx="7520627" cy="533400"/>
          </a:xfrm>
        </p:spPr>
        <p:txBody>
          <a:bodyPr/>
          <a:lstStyle/>
          <a:p>
            <a:pPr eaLnBrk="0" fontAlgn="base" hangingPunct="0">
              <a:spcBef>
                <a:spcPct val="0"/>
              </a:spcBef>
              <a:spcAft>
                <a:spcPct val="0"/>
              </a:spcAft>
              <a:buClr>
                <a:srgbClr val="0D511D"/>
              </a:buClr>
              <a:buSzPct val="70000"/>
            </a:pPr>
            <a:r>
              <a:rPr lang="en-US" dirty="0">
                <a:solidFill>
                  <a:srgbClr val="000000"/>
                </a:solidFill>
              </a:rPr>
              <a:t>OPIC offers innovative financial solutions to support private investors including debt finance, political risk insurance, and support for private equity investment funds.</a:t>
            </a:r>
            <a:endParaRPr lang="en-GB" dirty="0">
              <a:solidFill>
                <a:srgbClr val="000000"/>
              </a:solidFill>
            </a:endParaRPr>
          </a:p>
        </p:txBody>
      </p:sp>
      <p:sp>
        <p:nvSpPr>
          <p:cNvPr id="4" name="Text Placeholder 3"/>
          <p:cNvSpPr>
            <a:spLocks noGrp="1"/>
          </p:cNvSpPr>
          <p:nvPr>
            <p:ph type="body" sz="quarter" idx="12"/>
          </p:nvPr>
        </p:nvSpPr>
        <p:spPr>
          <a:xfrm>
            <a:off x="2019300" y="1825625"/>
            <a:ext cx="2628900" cy="508000"/>
          </a:xfrm>
        </p:spPr>
        <p:txBody>
          <a:bodyPr/>
          <a:lstStyle/>
          <a:p>
            <a:r>
              <a:rPr lang="en-US" dirty="0"/>
              <a:t>Products</a:t>
            </a:r>
          </a:p>
        </p:txBody>
      </p:sp>
      <p:sp>
        <p:nvSpPr>
          <p:cNvPr id="5" name="Text Placeholder 4"/>
          <p:cNvSpPr>
            <a:spLocks noGrp="1"/>
          </p:cNvSpPr>
          <p:nvPr>
            <p:ph type="body" sz="quarter" idx="13"/>
          </p:nvPr>
        </p:nvSpPr>
        <p:spPr>
          <a:xfrm>
            <a:off x="6131105" y="1825625"/>
            <a:ext cx="2628900" cy="508000"/>
          </a:xfrm>
        </p:spPr>
        <p:txBody>
          <a:bodyPr>
            <a:normAutofit fontScale="92500" lnSpcReduction="20000"/>
          </a:bodyPr>
          <a:lstStyle/>
          <a:p>
            <a:r>
              <a:rPr lang="en-US" dirty="0"/>
              <a:t>Current* Portfolio</a:t>
            </a:r>
          </a:p>
          <a:p>
            <a:r>
              <a:rPr lang="en-US" sz="1200" b="0" i="1" dirty="0">
                <a:solidFill>
                  <a:srgbClr val="000000"/>
                </a:solidFill>
              </a:rPr>
              <a:t>Based on a $29B statutory capacity</a:t>
            </a:r>
            <a:endParaRPr lang="en-GB" sz="1200" b="0" i="1" dirty="0">
              <a:solidFill>
                <a:srgbClr val="000000"/>
              </a:solidFill>
            </a:endParaRPr>
          </a:p>
          <a:p>
            <a:endParaRPr lang="en-US" dirty="0"/>
          </a:p>
        </p:txBody>
      </p:sp>
      <p:sp>
        <p:nvSpPr>
          <p:cNvPr id="10" name="Rectangle 43"/>
          <p:cNvSpPr>
            <a:spLocks noChangeArrowheads="1"/>
          </p:cNvSpPr>
          <p:nvPr/>
        </p:nvSpPr>
        <p:spPr bwMode="black">
          <a:xfrm>
            <a:off x="2104737" y="2193925"/>
            <a:ext cx="3676661" cy="4038600"/>
          </a:xfrm>
          <a:prstGeom prst="rect">
            <a:avLst/>
          </a:prstGeom>
          <a:noFill/>
          <a:ln w="12700">
            <a:noFill/>
            <a:miter lim="800000"/>
            <a:headEnd/>
            <a:tailEnd/>
          </a:ln>
          <a:effectLst/>
        </p:spPr>
        <p:txBody>
          <a:bodyPr wrap="square" lIns="0" tIns="0" rIns="0" bIns="0">
            <a:noAutofit/>
          </a:bodyPr>
          <a:lstStyle/>
          <a:p>
            <a:pPr defTabSz="887413">
              <a:buClr>
                <a:schemeClr val="tx1"/>
              </a:buClr>
              <a:buSzPct val="75000"/>
            </a:pPr>
            <a:r>
              <a:rPr lang="en-GB" sz="1200" b="1" dirty="0">
                <a:solidFill>
                  <a:srgbClr val="00517F"/>
                </a:solidFill>
              </a:rPr>
              <a:t>Debt Finance</a:t>
            </a:r>
          </a:p>
          <a:p>
            <a:pPr marL="347663" lvl="1" indent="-173038" defTabSz="887413">
              <a:buClr>
                <a:schemeClr val="tx1"/>
              </a:buClr>
              <a:buSzPct val="75000"/>
              <a:buFont typeface="Calibri" pitchFamily="34" charset="0"/>
              <a:buChar char="―"/>
              <a:defRPr/>
            </a:pPr>
            <a:r>
              <a:rPr lang="en-US" sz="1200" dirty="0">
                <a:solidFill>
                  <a:srgbClr val="484948"/>
                </a:solidFill>
              </a:rPr>
              <a:t>Limited-recourse, long-term financing for private-sector, commercial projects and lending platforms</a:t>
            </a:r>
          </a:p>
          <a:p>
            <a:pPr marL="347663" lvl="1" indent="-173038" defTabSz="887413">
              <a:buClr>
                <a:schemeClr val="tx1"/>
              </a:buClr>
              <a:buSzPct val="75000"/>
              <a:buFont typeface="Calibri" pitchFamily="34" charset="0"/>
              <a:buChar char="―"/>
              <a:defRPr/>
            </a:pPr>
            <a:r>
              <a:rPr lang="en-US" sz="1200" dirty="0">
                <a:solidFill>
                  <a:srgbClr val="484948"/>
                </a:solidFill>
              </a:rPr>
              <a:t>Direct loans and guarantees up to $350M per project, up to 20-year term</a:t>
            </a:r>
          </a:p>
          <a:p>
            <a:pPr marL="347663" lvl="1" indent="-173038" defTabSz="887413">
              <a:buClr>
                <a:schemeClr val="tx1"/>
              </a:buClr>
              <a:buSzPct val="75000"/>
              <a:buFont typeface="Calibri" pitchFamily="34" charset="0"/>
              <a:buChar char="―"/>
              <a:defRPr/>
            </a:pPr>
            <a:r>
              <a:rPr lang="en-US" sz="1200" dirty="0">
                <a:solidFill>
                  <a:srgbClr val="484948"/>
                </a:solidFill>
              </a:rPr>
              <a:t>Specific programs tailored to small and medium-sized enterprises (SMEs)</a:t>
            </a:r>
          </a:p>
          <a:p>
            <a:pPr marL="174625" lvl="1" defTabSz="887413">
              <a:buClr>
                <a:schemeClr val="tx1"/>
              </a:buClr>
              <a:buSzPct val="75000"/>
              <a:defRPr/>
            </a:pPr>
            <a:endParaRPr lang="en-US" sz="1200" dirty="0">
              <a:solidFill>
                <a:srgbClr val="484948"/>
              </a:solidFill>
            </a:endParaRPr>
          </a:p>
          <a:p>
            <a:pPr defTabSz="887413">
              <a:buClr>
                <a:schemeClr val="tx1"/>
              </a:buClr>
              <a:buSzPct val="75000"/>
            </a:pPr>
            <a:r>
              <a:rPr lang="en-GB" sz="1200" b="1" dirty="0">
                <a:solidFill>
                  <a:srgbClr val="00517F"/>
                </a:solidFill>
              </a:rPr>
              <a:t>Political Risk Insurance</a:t>
            </a:r>
          </a:p>
          <a:p>
            <a:pPr marL="347663" lvl="1" indent="-173038" defTabSz="887413">
              <a:buClr>
                <a:schemeClr val="tx1"/>
              </a:buClr>
              <a:buSzPct val="75000"/>
              <a:buFont typeface="Calibri" pitchFamily="34" charset="0"/>
              <a:buChar char="―"/>
              <a:defRPr/>
            </a:pPr>
            <a:r>
              <a:rPr lang="en-US" sz="1200" dirty="0">
                <a:solidFill>
                  <a:srgbClr val="484948"/>
                </a:solidFill>
              </a:rPr>
              <a:t>Protection against currency inconvertibility, expropriation, and political violence, including terrorism, as well as other specialized coverage</a:t>
            </a:r>
          </a:p>
          <a:p>
            <a:pPr marL="347663" lvl="1" indent="-173038" defTabSz="887413">
              <a:buClr>
                <a:schemeClr val="tx1"/>
              </a:buClr>
              <a:buSzPct val="75000"/>
              <a:buFont typeface="Calibri" pitchFamily="34" charset="0"/>
              <a:buChar char="―"/>
              <a:defRPr/>
            </a:pPr>
            <a:r>
              <a:rPr lang="en-US" sz="1200" dirty="0">
                <a:solidFill>
                  <a:srgbClr val="484948"/>
                </a:solidFill>
              </a:rPr>
              <a:t>Policy coverage up to $350M per project</a:t>
            </a:r>
          </a:p>
          <a:p>
            <a:pPr marL="347663" lvl="1" indent="-173038" defTabSz="887413">
              <a:buClr>
                <a:schemeClr val="tx1"/>
              </a:buClr>
              <a:buSzPct val="75000"/>
              <a:buFont typeface="Calibri" pitchFamily="34" charset="0"/>
              <a:buChar char="―"/>
              <a:defRPr/>
            </a:pPr>
            <a:r>
              <a:rPr lang="en-US" sz="1200" dirty="0">
                <a:solidFill>
                  <a:srgbClr val="484948"/>
                </a:solidFill>
              </a:rPr>
              <a:t>Fixed premium, cancellable only by insured</a:t>
            </a:r>
          </a:p>
          <a:p>
            <a:pPr marL="347663" lvl="1" indent="-173038" defTabSz="887413">
              <a:buClr>
                <a:schemeClr val="tx1"/>
              </a:buClr>
              <a:buSzPct val="75000"/>
              <a:defRPr/>
            </a:pPr>
            <a:endParaRPr lang="en-GB" sz="1200" dirty="0">
              <a:solidFill>
                <a:srgbClr val="00517F"/>
              </a:solidFill>
            </a:endParaRPr>
          </a:p>
          <a:p>
            <a:pPr defTabSz="887413">
              <a:buClr>
                <a:schemeClr val="tx1"/>
              </a:buClr>
              <a:buSzPct val="75000"/>
            </a:pPr>
            <a:r>
              <a:rPr lang="en-GB" sz="1200" b="1" dirty="0">
                <a:solidFill>
                  <a:srgbClr val="00517F"/>
                </a:solidFill>
              </a:rPr>
              <a:t>Support for Investment Funds</a:t>
            </a:r>
          </a:p>
          <a:p>
            <a:pPr marL="347663" lvl="1" indent="-173038" defTabSz="887413">
              <a:buClr>
                <a:schemeClr val="tx1"/>
              </a:buClr>
              <a:buSzPct val="75000"/>
              <a:buFont typeface="Calibri" pitchFamily="34" charset="0"/>
              <a:buChar char="―"/>
              <a:defRPr/>
            </a:pPr>
            <a:r>
              <a:rPr lang="en-US" sz="1200" dirty="0">
                <a:solidFill>
                  <a:srgbClr val="484948"/>
                </a:solidFill>
              </a:rPr>
              <a:t>Senior debt financing for private equity funds selected through competitive process</a:t>
            </a:r>
          </a:p>
          <a:p>
            <a:pPr marL="347663" lvl="1" indent="-173038" defTabSz="887413">
              <a:buClr>
                <a:schemeClr val="tx1"/>
              </a:buClr>
              <a:buSzPct val="75000"/>
              <a:buFont typeface="Calibri" pitchFamily="34" charset="0"/>
              <a:buChar char="―"/>
              <a:defRPr/>
            </a:pPr>
            <a:r>
              <a:rPr lang="en-US" sz="1200" dirty="0">
                <a:solidFill>
                  <a:srgbClr val="484948"/>
                </a:solidFill>
              </a:rPr>
              <a:t>Investment decisions made independently by selected fund managers</a:t>
            </a:r>
          </a:p>
          <a:p>
            <a:pPr marL="403225" lvl="1" indent="-228600" defTabSz="887413">
              <a:lnSpc>
                <a:spcPct val="50000"/>
              </a:lnSpc>
              <a:buClr>
                <a:schemeClr val="tx2"/>
              </a:buClr>
              <a:buSzPct val="70000"/>
            </a:pPr>
            <a:endParaRPr lang="en-GB" sz="1500" dirty="0"/>
          </a:p>
          <a:p>
            <a:pPr marL="403225" lvl="1" indent="-228600" defTabSz="887413">
              <a:buClr>
                <a:schemeClr val="tx2"/>
              </a:buClr>
              <a:buSzPct val="70000"/>
            </a:pPr>
            <a:endParaRPr lang="en-GB" sz="1600" dirty="0"/>
          </a:p>
          <a:p>
            <a:pPr marL="403225" lvl="1" indent="-228600" defTabSz="887413">
              <a:buClr>
                <a:schemeClr val="tx2"/>
              </a:buClr>
              <a:buSzPct val="70000"/>
            </a:pPr>
            <a:r>
              <a:rPr lang="en-GB" sz="1600" dirty="0"/>
              <a:t>	</a:t>
            </a:r>
          </a:p>
          <a:p>
            <a:pPr marL="687388" lvl="1" indent="-230188" defTabSz="887413">
              <a:buClr>
                <a:schemeClr val="tx2"/>
              </a:buClr>
              <a:buSzPct val="70000"/>
              <a:buFont typeface="Monotype Sorts" pitchFamily="1" charset="2"/>
              <a:buChar char="n"/>
            </a:pPr>
            <a:endParaRPr lang="en-GB" sz="1600" dirty="0"/>
          </a:p>
          <a:p>
            <a:pPr marL="230188" indent="-230188" defTabSz="887413">
              <a:buClr>
                <a:schemeClr val="folHlink"/>
              </a:buClr>
              <a:buSzPct val="70000"/>
              <a:buFont typeface="Monotype Sorts" pitchFamily="1" charset="2"/>
              <a:buChar char="n"/>
            </a:pPr>
            <a:endParaRPr lang="en-GB" sz="1600" dirty="0"/>
          </a:p>
          <a:p>
            <a:pPr marL="230188" indent="-230188" defTabSz="887413">
              <a:buClr>
                <a:schemeClr val="folHlink"/>
              </a:buClr>
              <a:buSzPct val="70000"/>
              <a:buFont typeface="Monotype Sorts" pitchFamily="1" charset="2"/>
              <a:buChar char="n"/>
            </a:pPr>
            <a:endParaRPr lang="en-GB" sz="1600" dirty="0"/>
          </a:p>
          <a:p>
            <a:pPr marL="230188" indent="-230188" defTabSz="887413">
              <a:buClr>
                <a:schemeClr val="folHlink"/>
              </a:buClr>
              <a:buSzPct val="70000"/>
              <a:buFont typeface="Monotype Sorts" pitchFamily="1" charset="2"/>
              <a:buChar char="n"/>
            </a:pPr>
            <a:endParaRPr lang="en-GB" sz="1300" dirty="0"/>
          </a:p>
        </p:txBody>
      </p:sp>
      <p:grpSp>
        <p:nvGrpSpPr>
          <p:cNvPr id="11" name="Group 10"/>
          <p:cNvGrpSpPr/>
          <p:nvPr/>
        </p:nvGrpSpPr>
        <p:grpSpPr>
          <a:xfrm>
            <a:off x="6168743" y="2452752"/>
            <a:ext cx="4405491" cy="3717861"/>
            <a:chOff x="5003337" y="2506726"/>
            <a:chExt cx="4405491" cy="3717861"/>
          </a:xfrm>
        </p:grpSpPr>
        <p:graphicFrame>
          <p:nvGraphicFramePr>
            <p:cNvPr id="12" name="Object 2"/>
            <p:cNvGraphicFramePr>
              <a:graphicFrameLocks noChangeAspect="1"/>
            </p:cNvGraphicFramePr>
            <p:nvPr>
              <p:extLst/>
            </p:nvPr>
          </p:nvGraphicFramePr>
          <p:xfrm>
            <a:off x="5003337" y="2581732"/>
            <a:ext cx="3225800" cy="333533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767169" y="2911055"/>
              <a:ext cx="1641659" cy="276999"/>
            </a:xfrm>
            <a:prstGeom prst="rect">
              <a:avLst/>
            </a:prstGeom>
            <a:noFill/>
          </p:spPr>
          <p:txBody>
            <a:bodyPr wrap="square" rtlCol="0">
              <a:spAutoFit/>
            </a:bodyPr>
            <a:lstStyle/>
            <a:p>
              <a:r>
                <a:rPr lang="en-US" sz="1200" dirty="0">
                  <a:solidFill>
                    <a:srgbClr val="000000"/>
                  </a:solidFill>
                </a:rPr>
                <a:t>Political Risk Insurance</a:t>
              </a:r>
            </a:p>
          </p:txBody>
        </p:sp>
        <p:sp>
          <p:nvSpPr>
            <p:cNvPr id="14" name="TextBox 13"/>
            <p:cNvSpPr txBox="1"/>
            <p:nvPr/>
          </p:nvSpPr>
          <p:spPr>
            <a:xfrm>
              <a:off x="7770904" y="3294906"/>
              <a:ext cx="1473075" cy="276999"/>
            </a:xfrm>
            <a:prstGeom prst="rect">
              <a:avLst/>
            </a:prstGeom>
            <a:noFill/>
          </p:spPr>
          <p:txBody>
            <a:bodyPr wrap="square" rtlCol="0">
              <a:spAutoFit/>
            </a:bodyPr>
            <a:lstStyle/>
            <a:p>
              <a:r>
                <a:rPr lang="en-US" sz="1200" dirty="0">
                  <a:solidFill>
                    <a:srgbClr val="000000"/>
                  </a:solidFill>
                </a:rPr>
                <a:t>Investment Funds</a:t>
              </a:r>
            </a:p>
          </p:txBody>
        </p:sp>
        <p:sp>
          <p:nvSpPr>
            <p:cNvPr id="15" name="TextBox 14"/>
            <p:cNvSpPr txBox="1"/>
            <p:nvPr/>
          </p:nvSpPr>
          <p:spPr>
            <a:xfrm>
              <a:off x="7791643" y="4485532"/>
              <a:ext cx="1452335" cy="276999"/>
            </a:xfrm>
            <a:prstGeom prst="rect">
              <a:avLst/>
            </a:prstGeom>
            <a:noFill/>
          </p:spPr>
          <p:txBody>
            <a:bodyPr wrap="square" rtlCol="0">
              <a:spAutoFit/>
            </a:bodyPr>
            <a:lstStyle/>
            <a:p>
              <a:r>
                <a:rPr lang="en-US" sz="1200" dirty="0">
                  <a:solidFill>
                    <a:srgbClr val="000000"/>
                  </a:solidFill>
                </a:rPr>
                <a:t>Debt Finance</a:t>
              </a:r>
            </a:p>
          </p:txBody>
        </p:sp>
        <p:cxnSp>
          <p:nvCxnSpPr>
            <p:cNvPr id="16" name="Straight Connector 15"/>
            <p:cNvCxnSpPr/>
            <p:nvPr/>
          </p:nvCxnSpPr>
          <p:spPr>
            <a:xfrm>
              <a:off x="7505700" y="3045282"/>
              <a:ext cx="290605" cy="0"/>
            </a:xfrm>
            <a:prstGeom prst="line">
              <a:avLst/>
            </a:prstGeom>
            <a:ln>
              <a:solidFill>
                <a:srgbClr val="D4E458"/>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20827" y="3438982"/>
              <a:ext cx="290605" cy="0"/>
            </a:xfrm>
            <a:prstGeom prst="line">
              <a:avLst/>
            </a:prstGeom>
            <a:ln>
              <a:solidFill>
                <a:srgbClr val="40C1BB"/>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521575" y="4613732"/>
              <a:ext cx="290605" cy="0"/>
            </a:xfrm>
            <a:prstGeom prst="line">
              <a:avLst/>
            </a:prstGeom>
            <a:ln>
              <a:solidFill>
                <a:srgbClr val="28628E"/>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198203" y="2506726"/>
              <a:ext cx="1669393" cy="338554"/>
            </a:xfrm>
            <a:prstGeom prst="rect">
              <a:avLst/>
            </a:prstGeom>
            <a:noFill/>
          </p:spPr>
          <p:txBody>
            <a:bodyPr wrap="square" rtlCol="0">
              <a:spAutoFit/>
            </a:bodyPr>
            <a:lstStyle/>
            <a:p>
              <a:r>
                <a:rPr lang="en-US" sz="1600" b="1" dirty="0">
                  <a:solidFill>
                    <a:srgbClr val="28628E"/>
                  </a:solidFill>
                </a:rPr>
                <a:t>$22.9 billion</a:t>
              </a:r>
            </a:p>
          </p:txBody>
        </p:sp>
        <p:sp>
          <p:nvSpPr>
            <p:cNvPr id="20" name="Content Placeholder 2"/>
            <p:cNvSpPr txBox="1">
              <a:spLocks/>
            </p:cNvSpPr>
            <p:nvPr/>
          </p:nvSpPr>
          <p:spPr>
            <a:xfrm>
              <a:off x="7430393" y="6017755"/>
              <a:ext cx="1597488" cy="2068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0" fontAlgn="base" hangingPunct="0">
                <a:spcBef>
                  <a:spcPct val="0"/>
                </a:spcBef>
                <a:spcAft>
                  <a:spcPct val="0"/>
                </a:spcAft>
                <a:buClr>
                  <a:srgbClr val="0D511D"/>
                </a:buClr>
                <a:buSzPct val="70000"/>
                <a:buNone/>
              </a:pPr>
              <a:r>
                <a:rPr lang="en-US" sz="1200" dirty="0">
                  <a:solidFill>
                    <a:srgbClr val="7F7F7F"/>
                  </a:solidFill>
                </a:rPr>
                <a:t>*October 2018</a:t>
              </a:r>
              <a:endParaRPr lang="en-GB" sz="1200" dirty="0">
                <a:solidFill>
                  <a:srgbClr val="7F7F7F"/>
                </a:solidFill>
              </a:endParaRPr>
            </a:p>
            <a:p>
              <a:pPr eaLnBrk="0" fontAlgn="base" hangingPunct="0">
                <a:spcBef>
                  <a:spcPct val="0"/>
                </a:spcBef>
                <a:spcAft>
                  <a:spcPct val="0"/>
                </a:spcAft>
                <a:buClr>
                  <a:srgbClr val="0D511D"/>
                </a:buClr>
                <a:buSzPct val="70000"/>
                <a:buFont typeface="Monotype Sorts" pitchFamily="1" charset="2"/>
                <a:buNone/>
              </a:pPr>
              <a:endParaRPr lang="en-GB" sz="1200" dirty="0">
                <a:solidFill>
                  <a:srgbClr val="7F7F7F"/>
                </a:solidFill>
              </a:endParaRPr>
            </a:p>
          </p:txBody>
        </p:sp>
      </p:grpSp>
      <p:cxnSp>
        <p:nvCxnSpPr>
          <p:cNvPr id="24" name="Straight Connector 23"/>
          <p:cNvCxnSpPr/>
          <p:nvPr/>
        </p:nvCxnSpPr>
        <p:spPr>
          <a:xfrm>
            <a:off x="1371601" y="925950"/>
            <a:ext cx="2771775" cy="0"/>
          </a:xfrm>
          <a:prstGeom prst="line">
            <a:avLst/>
          </a:prstGeom>
          <a:ln>
            <a:solidFill>
              <a:srgbClr val="D3DE4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1"/>
          <p:cNvSpPr txBox="1">
            <a:spLocks/>
          </p:cNvSpPr>
          <p:nvPr/>
        </p:nvSpPr>
        <p:spPr>
          <a:xfrm>
            <a:off x="2019301" y="283478"/>
            <a:ext cx="2457450" cy="533400"/>
          </a:xfrm>
          <a:prstGeom prst="rect">
            <a:avLst/>
          </a:prstGeom>
        </p:spPr>
        <p:txBody>
          <a:bodyPr vert="horz"/>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solidFill>
                  <a:srgbClr val="28628E"/>
                </a:solidFill>
              </a:rPr>
              <a:t>Our Products</a:t>
            </a:r>
          </a:p>
        </p:txBody>
      </p:sp>
      <p:sp>
        <p:nvSpPr>
          <p:cNvPr id="22" name="TextBox 21">
            <a:extLst>
              <a:ext uri="{FF2B5EF4-FFF2-40B4-BE49-F238E27FC236}">
                <a16:creationId xmlns:a16="http://schemas.microsoft.com/office/drawing/2014/main" id="{9FF0C89C-6007-4C62-AAD2-ABB8A6F28CE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694270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1"/>
          </p:nvPr>
        </p:nvSpPr>
        <p:spPr>
          <a:xfrm>
            <a:off x="2000850" y="1298763"/>
            <a:ext cx="8469443" cy="324899"/>
          </a:xfrm>
        </p:spPr>
        <p:txBody>
          <a:bodyPr/>
          <a:lstStyle/>
          <a:p>
            <a:pPr eaLnBrk="0" fontAlgn="base" hangingPunct="0">
              <a:spcBef>
                <a:spcPct val="0"/>
              </a:spcBef>
              <a:spcAft>
                <a:spcPct val="0"/>
              </a:spcAft>
              <a:buClr>
                <a:srgbClr val="0D511D"/>
              </a:buClr>
              <a:buSzPct val="70000"/>
            </a:pPr>
            <a:r>
              <a:rPr lang="en-US" b="1" dirty="0">
                <a:solidFill>
                  <a:srgbClr val="000000"/>
                </a:solidFill>
              </a:rPr>
              <a:t>OPIC works with American businesses to stimulate economic development abroad and at home.</a:t>
            </a:r>
          </a:p>
        </p:txBody>
      </p:sp>
      <p:sp>
        <p:nvSpPr>
          <p:cNvPr id="12" name="Rectangle 43"/>
          <p:cNvSpPr>
            <a:spLocks noChangeArrowheads="1"/>
          </p:cNvSpPr>
          <p:nvPr/>
        </p:nvSpPr>
        <p:spPr bwMode="black">
          <a:xfrm>
            <a:off x="2068833" y="3551892"/>
            <a:ext cx="2358879" cy="2507645"/>
          </a:xfrm>
          <a:prstGeom prst="rect">
            <a:avLst/>
          </a:prstGeom>
          <a:noFill/>
          <a:ln w="12700">
            <a:noFill/>
            <a:miter lim="800000"/>
            <a:headEnd/>
            <a:tailEnd/>
          </a:ln>
          <a:effectLst/>
        </p:spPr>
        <p:txBody>
          <a:bodyPr wrap="square" lIns="0" tIns="0" rIns="0" bIns="0">
            <a:noAutofit/>
          </a:bodyPr>
          <a:lstStyle/>
          <a:p>
            <a:pPr defTabSz="887413">
              <a:buClr>
                <a:schemeClr val="tx2"/>
              </a:buClr>
              <a:buSzPct val="70000"/>
            </a:pPr>
            <a:r>
              <a:rPr lang="en-US" sz="1200" b="1" dirty="0">
                <a:solidFill>
                  <a:srgbClr val="28628E"/>
                </a:solidFill>
              </a:rPr>
              <a:t>San Clemente, CA: </a:t>
            </a:r>
            <a:r>
              <a:rPr lang="en-US" sz="1100" dirty="0" err="1">
                <a:solidFill>
                  <a:srgbClr val="676968"/>
                </a:solidFill>
              </a:rPr>
              <a:t>Sambazon</a:t>
            </a:r>
            <a:r>
              <a:rPr lang="en-US" sz="1100" dirty="0">
                <a:solidFill>
                  <a:srgbClr val="676968"/>
                </a:solidFill>
              </a:rPr>
              <a:t> saw an opportunity to produce juice and other food products from the acai berry that grows in Brazil’s rainforest. But as a small startup, it couldn’t raise financing. OPIC provided a $3.7 million loan to help the company build a processing facility. Today </a:t>
            </a:r>
            <a:r>
              <a:rPr lang="en-US" sz="1100" dirty="0" err="1">
                <a:solidFill>
                  <a:srgbClr val="676968"/>
                </a:solidFill>
              </a:rPr>
              <a:t>Sambazon</a:t>
            </a:r>
            <a:r>
              <a:rPr lang="en-US" sz="1100" dirty="0">
                <a:solidFill>
                  <a:srgbClr val="676968"/>
                </a:solidFill>
              </a:rPr>
              <a:t> has more than doubled in size and now operates a flourishing business selling acai juices nationwide.</a:t>
            </a:r>
          </a:p>
        </p:txBody>
      </p:sp>
      <p:pic>
        <p:nvPicPr>
          <p:cNvPr id="15" name="Picture 2" descr="https://www.opic.gov/sites/default/files/images/basket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965" b="1622"/>
          <a:stretch/>
        </p:blipFill>
        <p:spPr bwMode="auto">
          <a:xfrm>
            <a:off x="2067531" y="1977325"/>
            <a:ext cx="2387889" cy="144013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8" name="Straight Connector 17"/>
          <p:cNvCxnSpPr/>
          <p:nvPr/>
        </p:nvCxnSpPr>
        <p:spPr>
          <a:xfrm flipV="1">
            <a:off x="1400175" y="925948"/>
            <a:ext cx="3619500" cy="2"/>
          </a:xfrm>
          <a:prstGeom prst="line">
            <a:avLst/>
          </a:prstGeom>
          <a:ln>
            <a:solidFill>
              <a:srgbClr val="D3DE44"/>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
          <p:cNvSpPr txBox="1">
            <a:spLocks/>
          </p:cNvSpPr>
          <p:nvPr/>
        </p:nvSpPr>
        <p:spPr>
          <a:xfrm>
            <a:off x="2019301" y="283478"/>
            <a:ext cx="3371850" cy="533400"/>
          </a:xfrm>
          <a:prstGeom prst="rect">
            <a:avLst/>
          </a:prstGeom>
        </p:spPr>
        <p:txBody>
          <a:bodyPr vert="horz"/>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solidFill>
                  <a:srgbClr val="28628E"/>
                </a:solidFill>
              </a:rPr>
              <a:t>Project Examples</a:t>
            </a:r>
          </a:p>
        </p:txBody>
      </p:sp>
      <p:pic>
        <p:nvPicPr>
          <p:cNvPr id="20" name="Picture 2" descr="https://www.opic.gov/sites/default/files/images/EllicottDredg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86" b="8700"/>
          <a:stretch/>
        </p:blipFill>
        <p:spPr bwMode="auto">
          <a:xfrm>
            <a:off x="4903478" y="1977326"/>
            <a:ext cx="2390101" cy="1433471"/>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43"/>
          <p:cNvSpPr>
            <a:spLocks noChangeArrowheads="1"/>
          </p:cNvSpPr>
          <p:nvPr/>
        </p:nvSpPr>
        <p:spPr bwMode="black">
          <a:xfrm>
            <a:off x="4903478" y="3565814"/>
            <a:ext cx="2387889" cy="2584430"/>
          </a:xfrm>
          <a:prstGeom prst="rect">
            <a:avLst/>
          </a:prstGeom>
          <a:noFill/>
          <a:ln w="12700">
            <a:noFill/>
            <a:miter lim="800000"/>
            <a:headEnd/>
            <a:tailEnd/>
          </a:ln>
          <a:effectLst/>
        </p:spPr>
        <p:txBody>
          <a:bodyPr wrap="square" lIns="0" tIns="0" rIns="0" bIns="0">
            <a:noAutofit/>
          </a:bodyPr>
          <a:lstStyle/>
          <a:p>
            <a:pPr defTabSz="887413">
              <a:buClr>
                <a:schemeClr val="tx2"/>
              </a:buClr>
              <a:buSzPct val="70000"/>
            </a:pPr>
            <a:r>
              <a:rPr lang="en-US" sz="1200" b="1" dirty="0">
                <a:solidFill>
                  <a:srgbClr val="28628E"/>
                </a:solidFill>
              </a:rPr>
              <a:t>Baltimore, MD: </a:t>
            </a:r>
            <a:r>
              <a:rPr lang="en-US" sz="1100" dirty="0">
                <a:solidFill>
                  <a:srgbClr val="676968"/>
                </a:solidFill>
              </a:rPr>
              <a:t>Ellicott Dredges is the world’s oldest and largest maker of cutter suction dredges used to control floods and make waterways more passable. But when selling this equipment in Iraq and other conflict regions, it needed to ensure it would receive prompt payment. OPIC political risk insurance supported the sale of Ellicott’s equipment in Iraq, Egypt, and other markets where private insurance wasn’t available. Selling equipment overseas has supported the company’s thriving American manufacturing operation. </a:t>
            </a:r>
          </a:p>
          <a:p>
            <a:pPr defTabSz="887413">
              <a:buClr>
                <a:schemeClr val="tx2"/>
              </a:buClr>
              <a:buSzPct val="70000"/>
            </a:pPr>
            <a:endParaRPr lang="en-US" sz="1100" dirty="0">
              <a:solidFill>
                <a:srgbClr val="676968"/>
              </a:solidFill>
            </a:endParaRPr>
          </a:p>
        </p:txBody>
      </p:sp>
      <p:sp>
        <p:nvSpPr>
          <p:cNvPr id="22" name="Rectangle 43"/>
          <p:cNvSpPr>
            <a:spLocks noChangeArrowheads="1"/>
          </p:cNvSpPr>
          <p:nvPr/>
        </p:nvSpPr>
        <p:spPr bwMode="black">
          <a:xfrm>
            <a:off x="7746379" y="3587662"/>
            <a:ext cx="2387889" cy="2471874"/>
          </a:xfrm>
          <a:prstGeom prst="rect">
            <a:avLst/>
          </a:prstGeom>
          <a:noFill/>
          <a:ln w="12700">
            <a:noFill/>
            <a:miter lim="800000"/>
            <a:headEnd/>
            <a:tailEnd/>
          </a:ln>
          <a:effectLst/>
        </p:spPr>
        <p:txBody>
          <a:bodyPr wrap="square" lIns="0" tIns="0" rIns="0" bIns="0">
            <a:noAutofit/>
          </a:bodyPr>
          <a:lstStyle/>
          <a:p>
            <a:pPr defTabSz="887413">
              <a:buClr>
                <a:schemeClr val="tx2"/>
              </a:buClr>
              <a:buSzPct val="70000"/>
            </a:pPr>
            <a:r>
              <a:rPr lang="en-US" sz="1200" b="1" dirty="0">
                <a:solidFill>
                  <a:srgbClr val="28628E"/>
                </a:solidFill>
              </a:rPr>
              <a:t>Tulsa, OK: </a:t>
            </a:r>
            <a:r>
              <a:rPr lang="en-US" sz="1100" dirty="0">
                <a:solidFill>
                  <a:srgbClr val="676968"/>
                </a:solidFill>
              </a:rPr>
              <a:t>Joshi Technologies developed a technology to improve yields from aging oil fields, but struggled to obtain the financing needed to move forward with international production. A $3.8 million loan from OPIC enabled the company to produce oil from the aging </a:t>
            </a:r>
            <a:r>
              <a:rPr lang="en-US" sz="1100" dirty="0" err="1">
                <a:solidFill>
                  <a:srgbClr val="676968"/>
                </a:solidFill>
              </a:rPr>
              <a:t>Palagua</a:t>
            </a:r>
            <a:r>
              <a:rPr lang="en-US" sz="1100" dirty="0">
                <a:solidFill>
                  <a:srgbClr val="676968"/>
                </a:solidFill>
              </a:rPr>
              <a:t> field in Colombia that was thought to be near the end of its producing life. Joshi was able to significantly increase yields by applying its slanted drilling technology. </a:t>
            </a:r>
            <a:endParaRPr lang="en-US" sz="1100" b="1" dirty="0">
              <a:solidFill>
                <a:srgbClr val="28628E"/>
              </a:solidFill>
            </a:endParaRPr>
          </a:p>
          <a:p>
            <a:pPr defTabSz="887413">
              <a:buClr>
                <a:schemeClr val="tx2"/>
              </a:buClr>
              <a:buSzPct val="70000"/>
            </a:pPr>
            <a:endParaRPr lang="en-US" sz="1200" dirty="0"/>
          </a:p>
          <a:p>
            <a:pPr defTabSz="887413">
              <a:buClr>
                <a:schemeClr val="tx2"/>
              </a:buClr>
              <a:buSzPct val="70000"/>
            </a:pPr>
            <a:endParaRPr lang="en-US" sz="1400" b="1" dirty="0">
              <a:solidFill>
                <a:srgbClr val="676968"/>
              </a:solidFill>
            </a:endParaRPr>
          </a:p>
          <a:p>
            <a:pPr defTabSz="887413">
              <a:buClr>
                <a:schemeClr val="tx2"/>
              </a:buClr>
              <a:buSzPct val="70000"/>
            </a:pPr>
            <a:endParaRPr lang="en-US" sz="800" b="1" dirty="0">
              <a:solidFill>
                <a:srgbClr val="28628E"/>
              </a:solidFill>
            </a:endParaRPr>
          </a:p>
        </p:txBody>
      </p:sp>
      <p:pic>
        <p:nvPicPr>
          <p:cNvPr id="23" name="Picture 2" descr="https://www.opic.gov/sites/default/files/images/Joshi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41" b="8536"/>
          <a:stretch/>
        </p:blipFill>
        <p:spPr bwMode="auto">
          <a:xfrm>
            <a:off x="7739425" y="1999174"/>
            <a:ext cx="2387889" cy="143347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id="{6974D072-2A56-4213-919D-3F3FDA6E3E22}"/>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12934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091318" y="1638299"/>
            <a:ext cx="8229599" cy="38598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2800" dirty="0">
                <a:latin typeface="Arial" panose="020B0604020202020204" pitchFamily="34" charset="0"/>
                <a:cs typeface="Arial" panose="020B0604020202020204" pitchFamily="34" charset="0"/>
              </a:rPr>
              <a:t>We are here to help you </a:t>
            </a:r>
            <a:r>
              <a:rPr lang="en-US" sz="2800" dirty="0">
                <a:solidFill>
                  <a:srgbClr val="FF0000"/>
                </a:solidFill>
                <a:latin typeface="Arial" panose="020B0604020202020204" pitchFamily="34" charset="0"/>
                <a:cs typeface="Arial" panose="020B0604020202020204" pitchFamily="34" charset="0"/>
              </a:rPr>
              <a:t>Go Global</a:t>
            </a:r>
            <a:r>
              <a:rPr lang="en-US" sz="2800" dirty="0">
                <a:latin typeface="Arial" panose="020B0604020202020204" pitchFamily="34" charset="0"/>
                <a:cs typeface="Arial" panose="020B0604020202020204" pitchFamily="34" charset="0"/>
              </a:rPr>
              <a:t>.  </a:t>
            </a:r>
          </a:p>
          <a:p>
            <a:pPr>
              <a:lnSpc>
                <a:spcPct val="110000"/>
              </a:lnSpc>
            </a:pPr>
            <a:r>
              <a:rPr lang="en-US" sz="2800" dirty="0">
                <a:latin typeface="Arial" panose="020B0604020202020204" pitchFamily="34" charset="0"/>
                <a:cs typeface="Arial" panose="020B0604020202020204" pitchFamily="34" charset="0"/>
              </a:rPr>
              <a:t>Get answers to your top questions on </a:t>
            </a:r>
            <a:r>
              <a:rPr lang="en-US" sz="2800" b="1" dirty="0">
                <a:latin typeface="Arial" panose="020B0604020202020204" pitchFamily="34" charset="0"/>
                <a:cs typeface="Arial" panose="020B0604020202020204" pitchFamily="34" charset="0"/>
              </a:rPr>
              <a:t>Opportunities in International Development</a:t>
            </a:r>
            <a:r>
              <a:rPr lang="en-US" sz="2800" dirty="0">
                <a:latin typeface="Arial" panose="020B0604020202020204" pitchFamily="34" charset="0"/>
                <a:cs typeface="Arial" panose="020B0604020202020204" pitchFamily="34" charset="0"/>
              </a:rPr>
              <a:t>.  </a:t>
            </a:r>
          </a:p>
          <a:p>
            <a:pPr>
              <a:lnSpc>
                <a:spcPct val="110000"/>
              </a:lnSpc>
            </a:pPr>
            <a:endParaRPr lang="en-US" sz="2800" dirty="0">
              <a:latin typeface="Arial" panose="020B0604020202020204" pitchFamily="34" charset="0"/>
              <a:cs typeface="Arial" panose="020B0604020202020204" pitchFamily="34" charset="0"/>
            </a:endParaRPr>
          </a:p>
          <a:p>
            <a:pPr>
              <a:lnSpc>
                <a:spcPct val="110000"/>
              </a:lnSpc>
            </a:pPr>
            <a:r>
              <a:rPr lang="en-US" sz="2800" i="1" dirty="0">
                <a:latin typeface="Arial" panose="020B0604020202020204" pitchFamily="34" charset="0"/>
                <a:cs typeface="Arial" panose="020B0604020202020204" pitchFamily="34" charset="0"/>
              </a:rPr>
              <a:t>Brought to you by your federal trade partners: the U.S. Agency for International Development, the Overseas Private Investment Corporation, the U.S. Trade and Development Agency, and the Millennium Challenge Corporation. </a:t>
            </a:r>
          </a:p>
          <a:p>
            <a:pPr>
              <a:lnSpc>
                <a:spcPct val="110000"/>
              </a:lnSpc>
            </a:pPr>
            <a:endParaRPr lang="en-US" sz="2800" dirty="0">
              <a:latin typeface="Arial" panose="020B0604020202020204" pitchFamily="34" charset="0"/>
              <a:cs typeface="Arial" panose="020B0604020202020204" pitchFamily="34" charset="0"/>
            </a:endParaRPr>
          </a:p>
          <a:p>
            <a:pPr>
              <a:lnSpc>
                <a:spcPct val="110000"/>
              </a:lnSpc>
            </a:pPr>
            <a:r>
              <a:rPr lang="en-US" sz="2800" dirty="0">
                <a:latin typeface="Arial" panose="020B0604020202020204" pitchFamily="34" charset="0"/>
                <a:cs typeface="Arial" panose="020B0604020202020204" pitchFamily="34" charset="0"/>
              </a:rPr>
              <a:t>Access more international trade resources on </a:t>
            </a:r>
            <a:r>
              <a:rPr lang="en-US" sz="2800" b="1" dirty="0">
                <a:latin typeface="Arial" panose="020B0604020202020204" pitchFamily="34" charset="0"/>
                <a:cs typeface="Arial" panose="020B0604020202020204" pitchFamily="34" charset="0"/>
                <a:hlinkClick r:id="rId3"/>
              </a:rPr>
              <a:t>www.export.gov.</a:t>
            </a:r>
            <a:endParaRPr lang="en-US" sz="2800" b="1" dirty="0">
              <a:latin typeface="Arial" panose="020B0604020202020204" pitchFamily="34" charset="0"/>
              <a:cs typeface="Arial" panose="020B0604020202020204" pitchFamily="34" charset="0"/>
            </a:endParaRPr>
          </a:p>
          <a:p>
            <a:endParaRPr lang="en-US" sz="2800" dirty="0"/>
          </a:p>
        </p:txBody>
      </p:sp>
      <p:sp>
        <p:nvSpPr>
          <p:cNvPr id="9" name="Rectangle 2"/>
          <p:cNvSpPr txBox="1">
            <a:spLocks noChangeArrowheads="1"/>
          </p:cNvSpPr>
          <p:nvPr/>
        </p:nvSpPr>
        <p:spPr>
          <a:xfrm>
            <a:off x="933261" y="140677"/>
            <a:ext cx="10383712" cy="1008986"/>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defRPr/>
            </a:pPr>
            <a:r>
              <a:rPr lang="en-US" b="1" dirty="0">
                <a:solidFill>
                  <a:srgbClr val="C00000"/>
                </a:solidFill>
                <a:effectLst>
                  <a:outerShdw blurRad="38100" dist="38100" dir="2700000" algn="tl">
                    <a:srgbClr val="C0C0C0"/>
                  </a:outerShdw>
                </a:effectLst>
              </a:rPr>
              <a:t>World Trade Month Go Global Webinar Series</a:t>
            </a:r>
            <a:endParaRPr lang="en-US" sz="3600" b="1" dirty="0">
              <a:solidFill>
                <a:srgbClr val="C00000"/>
              </a:solidFill>
              <a:effectLst>
                <a:outerShdw blurRad="38100" dist="38100" dir="2700000" algn="tl">
                  <a:srgbClr val="C0C0C0"/>
                </a:outerShdw>
              </a:effectLst>
            </a:endParaRPr>
          </a:p>
        </p:txBody>
      </p:sp>
      <p:sp>
        <p:nvSpPr>
          <p:cNvPr id="10" name="Line 4"/>
          <p:cNvSpPr>
            <a:spLocks noChangeShapeType="1"/>
          </p:cNvSpPr>
          <p:nvPr/>
        </p:nvSpPr>
        <p:spPr bwMode="auto">
          <a:xfrm flipV="1">
            <a:off x="2091317" y="1409701"/>
            <a:ext cx="8229600" cy="0"/>
          </a:xfrm>
          <a:prstGeom prst="line">
            <a:avLst/>
          </a:prstGeom>
          <a:noFill/>
          <a:ln w="38100">
            <a:solidFill>
              <a:schemeClr val="tx1"/>
            </a:solidFill>
            <a:round/>
            <a:headEnd/>
            <a:tailEnd/>
          </a:ln>
        </p:spPr>
        <p:txBody>
          <a:bodyPr/>
          <a:lstStyle/>
          <a:p>
            <a:endParaRPr lang="en-US"/>
          </a:p>
        </p:txBody>
      </p:sp>
      <p:pic>
        <p:nvPicPr>
          <p:cNvPr id="14" name="Picture 13">
            <a:extLst>
              <a:ext uri="{FF2B5EF4-FFF2-40B4-BE49-F238E27FC236}">
                <a16:creationId xmlns:a16="http://schemas.microsoft.com/office/drawing/2014/main" id="{2847A612-20DD-44D6-96E2-510AF72C76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260" y="5799683"/>
            <a:ext cx="1535158" cy="602310"/>
          </a:xfrm>
          <a:prstGeom prst="rect">
            <a:avLst/>
          </a:prstGeom>
        </p:spPr>
      </p:pic>
      <p:pic>
        <p:nvPicPr>
          <p:cNvPr id="16" name="Picture 15">
            <a:extLst>
              <a:ext uri="{FF2B5EF4-FFF2-40B4-BE49-F238E27FC236}">
                <a16:creationId xmlns:a16="http://schemas.microsoft.com/office/drawing/2014/main" id="{806F1057-8965-4462-9AD2-210DEE0F0CCD}"/>
              </a:ext>
            </a:extLst>
          </p:cNvPr>
          <p:cNvPicPr>
            <a:picLocks noChangeAspect="1"/>
          </p:cNvPicPr>
          <p:nvPr/>
        </p:nvPicPr>
        <p:blipFill>
          <a:blip r:embed="rId5"/>
          <a:stretch>
            <a:fillRect/>
          </a:stretch>
        </p:blipFill>
        <p:spPr>
          <a:xfrm>
            <a:off x="2854471" y="5667722"/>
            <a:ext cx="792190" cy="866227"/>
          </a:xfrm>
          <a:prstGeom prst="rect">
            <a:avLst/>
          </a:prstGeom>
        </p:spPr>
      </p:pic>
      <p:pic>
        <p:nvPicPr>
          <p:cNvPr id="18" name="Picture 17">
            <a:extLst>
              <a:ext uri="{FF2B5EF4-FFF2-40B4-BE49-F238E27FC236}">
                <a16:creationId xmlns:a16="http://schemas.microsoft.com/office/drawing/2014/main" id="{1403F1C6-9FF2-466B-BFEE-64B62D2231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2714" y="5667722"/>
            <a:ext cx="1614482" cy="679317"/>
          </a:xfrm>
          <a:prstGeom prst="rect">
            <a:avLst/>
          </a:prstGeom>
        </p:spPr>
      </p:pic>
      <p:pic>
        <p:nvPicPr>
          <p:cNvPr id="1026" name="Picture 2" descr="Seal of the United States Millennium Challenge Corporation.svg">
            <a:extLst>
              <a:ext uri="{FF2B5EF4-FFF2-40B4-BE49-F238E27FC236}">
                <a16:creationId xmlns:a16="http://schemas.microsoft.com/office/drawing/2014/main" id="{AF3E2907-8FE7-47CB-95E5-337010B155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8293" y="5573040"/>
            <a:ext cx="868680" cy="868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IC logo2014 cmyk.png">
            <a:extLst>
              <a:ext uri="{FF2B5EF4-FFF2-40B4-BE49-F238E27FC236}">
                <a16:creationId xmlns:a16="http://schemas.microsoft.com/office/drawing/2014/main" id="{5963F103-00EB-44E5-88FC-C8710EDC47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4947" y="5601657"/>
            <a:ext cx="862044" cy="868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al of the United States Trade and Development Agency.svg">
            <a:extLst>
              <a:ext uri="{FF2B5EF4-FFF2-40B4-BE49-F238E27FC236}">
                <a16:creationId xmlns:a16="http://schemas.microsoft.com/office/drawing/2014/main" id="{3F4A5AC2-CB64-44A7-9D99-91D648F7EF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8302" y="5601657"/>
            <a:ext cx="868680" cy="8686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SAID-Identity.svg">
            <a:extLst>
              <a:ext uri="{FF2B5EF4-FFF2-40B4-BE49-F238E27FC236}">
                <a16:creationId xmlns:a16="http://schemas.microsoft.com/office/drawing/2014/main" id="{5079F9C8-1AA1-4019-9C5B-66696858933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9561"/>
          <a:stretch/>
        </p:blipFill>
        <p:spPr bwMode="auto">
          <a:xfrm>
            <a:off x="6003167" y="5601657"/>
            <a:ext cx="881404" cy="86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964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127921" y="3203996"/>
            <a:ext cx="3608740" cy="523281"/>
          </a:xfrm>
          <a:prstGeom prst="roundRect">
            <a:avLst/>
          </a:prstGeom>
          <a:solidFill>
            <a:srgbClr val="005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159136" y="3290663"/>
            <a:ext cx="1585883" cy="338554"/>
          </a:xfrm>
          <a:prstGeom prst="rect">
            <a:avLst/>
          </a:prstGeom>
          <a:noFill/>
        </p:spPr>
        <p:txBody>
          <a:bodyPr wrap="none" rtlCol="0">
            <a:spAutoFit/>
          </a:bodyPr>
          <a:lstStyle/>
          <a:p>
            <a:r>
              <a:rPr lang="en-US" sz="1600" b="1" dirty="0">
                <a:solidFill>
                  <a:schemeClr val="bg1"/>
                </a:solidFill>
              </a:rPr>
              <a:t>Equity Authority</a:t>
            </a:r>
          </a:p>
        </p:txBody>
      </p:sp>
      <p:sp>
        <p:nvSpPr>
          <p:cNvPr id="15" name="Rounded Rectangle 14"/>
          <p:cNvSpPr/>
          <p:nvPr/>
        </p:nvSpPr>
        <p:spPr>
          <a:xfrm>
            <a:off x="2178516" y="4302420"/>
            <a:ext cx="3608740" cy="523281"/>
          </a:xfrm>
          <a:prstGeom prst="roundRect">
            <a:avLst/>
          </a:prstGeom>
          <a:solidFill>
            <a:srgbClr val="40C1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91295" y="4386223"/>
            <a:ext cx="1721562" cy="338554"/>
          </a:xfrm>
          <a:prstGeom prst="rect">
            <a:avLst/>
          </a:prstGeom>
          <a:noFill/>
        </p:spPr>
        <p:txBody>
          <a:bodyPr wrap="none" rtlCol="0">
            <a:spAutoFit/>
          </a:bodyPr>
          <a:lstStyle/>
          <a:p>
            <a:r>
              <a:rPr lang="en-US" sz="1600" b="1" dirty="0">
                <a:solidFill>
                  <a:schemeClr val="bg1"/>
                </a:solidFill>
              </a:rPr>
              <a:t>Project Assistance</a:t>
            </a:r>
          </a:p>
        </p:txBody>
      </p:sp>
      <p:sp>
        <p:nvSpPr>
          <p:cNvPr id="17" name="Rounded Rectangle 16"/>
          <p:cNvSpPr/>
          <p:nvPr/>
        </p:nvSpPr>
        <p:spPr>
          <a:xfrm>
            <a:off x="2127921" y="5400252"/>
            <a:ext cx="3608740" cy="523281"/>
          </a:xfrm>
          <a:prstGeom prst="roundRect">
            <a:avLst/>
          </a:prstGeom>
          <a:solidFill>
            <a:srgbClr val="D3DE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805481" y="5492614"/>
            <a:ext cx="2077813" cy="338554"/>
          </a:xfrm>
          <a:prstGeom prst="rect">
            <a:avLst/>
          </a:prstGeom>
          <a:noFill/>
        </p:spPr>
        <p:txBody>
          <a:bodyPr wrap="none" rtlCol="0">
            <a:spAutoFit/>
          </a:bodyPr>
          <a:lstStyle/>
          <a:p>
            <a:r>
              <a:rPr lang="en-US" sz="1600" b="1" dirty="0">
                <a:solidFill>
                  <a:schemeClr val="bg1"/>
                </a:solidFill>
              </a:rPr>
              <a:t>A Higher Portfolio Cap</a:t>
            </a:r>
          </a:p>
        </p:txBody>
      </p:sp>
      <p:sp>
        <p:nvSpPr>
          <p:cNvPr id="19" name="Rectangle 18"/>
          <p:cNvSpPr/>
          <p:nvPr/>
        </p:nvSpPr>
        <p:spPr>
          <a:xfrm>
            <a:off x="6168616" y="3292765"/>
            <a:ext cx="4050656" cy="3514808"/>
          </a:xfrm>
          <a:prstGeom prst="rect">
            <a:avLst/>
          </a:prstGeom>
        </p:spPr>
        <p:txBody>
          <a:bodyPr wrap="square">
            <a:spAutoFit/>
          </a:bodyPr>
          <a:lstStyle/>
          <a:p>
            <a:pPr>
              <a:spcBef>
                <a:spcPct val="20000"/>
              </a:spcBef>
            </a:pPr>
            <a:r>
              <a:rPr lang="en-US" sz="1400" dirty="0">
                <a:solidFill>
                  <a:srgbClr val="000000"/>
                </a:solidFill>
              </a:rPr>
              <a:t>Expanded authority to make limited equity investments.</a:t>
            </a:r>
          </a:p>
          <a:p>
            <a:pPr marL="173038" indent="-173038">
              <a:spcBef>
                <a:spcPct val="20000"/>
              </a:spcBef>
              <a:buFont typeface="Arial" pitchFamily="34" charset="0"/>
              <a:buChar char="•"/>
            </a:pPr>
            <a:endParaRPr lang="en-US" sz="1200" dirty="0">
              <a:solidFill>
                <a:srgbClr val="000000"/>
              </a:solidFill>
            </a:endParaRPr>
          </a:p>
          <a:p>
            <a:pPr marL="173038" indent="-173038">
              <a:spcBef>
                <a:spcPct val="20000"/>
              </a:spcBef>
              <a:buFont typeface="Arial" pitchFamily="34" charset="0"/>
              <a:buChar char="•"/>
            </a:pPr>
            <a:endParaRPr lang="en-US" sz="1200" dirty="0">
              <a:solidFill>
                <a:srgbClr val="000000"/>
              </a:solidFill>
            </a:endParaRPr>
          </a:p>
          <a:p>
            <a:pPr>
              <a:spcBef>
                <a:spcPct val="20000"/>
              </a:spcBef>
            </a:pPr>
            <a:endParaRPr lang="en-US" sz="1200" dirty="0">
              <a:solidFill>
                <a:srgbClr val="000000"/>
              </a:solidFill>
            </a:endParaRPr>
          </a:p>
          <a:p>
            <a:pPr>
              <a:spcBef>
                <a:spcPct val="20000"/>
              </a:spcBef>
            </a:pPr>
            <a:endParaRPr lang="en-US" sz="500" dirty="0">
              <a:solidFill>
                <a:srgbClr val="000000"/>
              </a:solidFill>
            </a:endParaRPr>
          </a:p>
          <a:p>
            <a:pPr>
              <a:spcBef>
                <a:spcPct val="20000"/>
              </a:spcBef>
            </a:pPr>
            <a:r>
              <a:rPr lang="en-US" sz="1400" dirty="0">
                <a:solidFill>
                  <a:srgbClr val="000000"/>
                </a:solidFill>
              </a:rPr>
              <a:t>Additional support for development projects in the form of feasibility studies and technical assistance.</a:t>
            </a:r>
          </a:p>
          <a:p>
            <a:pPr marL="173038" indent="-173038">
              <a:spcBef>
                <a:spcPct val="20000"/>
              </a:spcBef>
              <a:buFont typeface="Arial" pitchFamily="34" charset="0"/>
              <a:buChar char="•"/>
            </a:pPr>
            <a:endParaRPr lang="en-US" sz="1200" dirty="0">
              <a:solidFill>
                <a:srgbClr val="000000"/>
              </a:solidFill>
            </a:endParaRPr>
          </a:p>
          <a:p>
            <a:pPr>
              <a:spcBef>
                <a:spcPct val="20000"/>
              </a:spcBef>
            </a:pPr>
            <a:endParaRPr lang="en-US" sz="1200" dirty="0">
              <a:solidFill>
                <a:srgbClr val="000000"/>
              </a:solidFill>
            </a:endParaRPr>
          </a:p>
          <a:p>
            <a:pPr>
              <a:spcBef>
                <a:spcPct val="20000"/>
              </a:spcBef>
            </a:pPr>
            <a:endParaRPr lang="en-US" sz="1000" dirty="0">
              <a:solidFill>
                <a:srgbClr val="000000"/>
              </a:solidFill>
            </a:endParaRPr>
          </a:p>
          <a:p>
            <a:pPr>
              <a:spcBef>
                <a:spcPct val="20000"/>
              </a:spcBef>
            </a:pPr>
            <a:r>
              <a:rPr lang="en-US" sz="1400" dirty="0">
                <a:solidFill>
                  <a:srgbClr val="000000"/>
                </a:solidFill>
              </a:rPr>
              <a:t>A maximum portfolio value of $60 billion – more than double OPIC’s current $29 billion cap.</a:t>
            </a:r>
          </a:p>
          <a:p>
            <a:pPr>
              <a:spcBef>
                <a:spcPct val="20000"/>
              </a:spcBef>
            </a:pPr>
            <a:endParaRPr lang="en-US" sz="1200" dirty="0">
              <a:solidFill>
                <a:srgbClr val="000000"/>
              </a:solidFill>
            </a:endParaRPr>
          </a:p>
          <a:p>
            <a:pPr>
              <a:spcBef>
                <a:spcPct val="20000"/>
              </a:spcBef>
            </a:pPr>
            <a:endParaRPr lang="en-US" sz="1200" dirty="0">
              <a:solidFill>
                <a:srgbClr val="000000"/>
              </a:solidFill>
            </a:endParaRPr>
          </a:p>
          <a:p>
            <a:pPr>
              <a:spcBef>
                <a:spcPct val="20000"/>
              </a:spcBef>
            </a:pPr>
            <a:endParaRPr lang="en-US" sz="1200" dirty="0">
              <a:solidFill>
                <a:srgbClr val="000000"/>
              </a:solidFill>
            </a:endParaRPr>
          </a:p>
        </p:txBody>
      </p:sp>
      <p:sp>
        <p:nvSpPr>
          <p:cNvPr id="21" name="Text Placeholder 2"/>
          <p:cNvSpPr>
            <a:spLocks noGrp="1"/>
          </p:cNvSpPr>
          <p:nvPr>
            <p:ph type="body" sz="quarter" idx="11"/>
          </p:nvPr>
        </p:nvSpPr>
        <p:spPr>
          <a:xfrm>
            <a:off x="2019301" y="1122745"/>
            <a:ext cx="7669645" cy="1539664"/>
          </a:xfrm>
        </p:spPr>
        <p:txBody>
          <a:bodyPr>
            <a:normAutofit lnSpcReduction="10000"/>
          </a:bodyPr>
          <a:lstStyle/>
          <a:p>
            <a:r>
              <a:rPr lang="en-US" b="1" dirty="0">
                <a:solidFill>
                  <a:srgbClr val="000000"/>
                </a:solidFill>
              </a:rPr>
              <a:t>In October 2018, President Trump signed the BUILD Act into law to consolidate OPIC and other U.S. Government development finance functions into a new, strengthened federal agency called the U.S. International Development Finance Corporation.</a:t>
            </a:r>
          </a:p>
          <a:p>
            <a:pPr eaLnBrk="0" fontAlgn="base" hangingPunct="0">
              <a:spcBef>
                <a:spcPct val="0"/>
              </a:spcBef>
              <a:spcAft>
                <a:spcPct val="0"/>
              </a:spcAft>
              <a:buClr>
                <a:srgbClr val="0D511D"/>
              </a:buClr>
              <a:buSzPct val="70000"/>
            </a:pPr>
            <a:endParaRPr lang="en-US" dirty="0">
              <a:solidFill>
                <a:srgbClr val="000000"/>
              </a:solidFill>
            </a:endParaRPr>
          </a:p>
          <a:p>
            <a:pPr eaLnBrk="0" fontAlgn="base" hangingPunct="0">
              <a:spcBef>
                <a:spcPct val="0"/>
              </a:spcBef>
              <a:spcAft>
                <a:spcPct val="0"/>
              </a:spcAft>
              <a:buClr>
                <a:srgbClr val="0D511D"/>
              </a:buClr>
              <a:buSzPct val="70000"/>
            </a:pPr>
            <a:endParaRPr lang="en-US" dirty="0">
              <a:solidFill>
                <a:srgbClr val="000000"/>
              </a:solidFill>
            </a:endParaRPr>
          </a:p>
          <a:p>
            <a:pPr eaLnBrk="0" fontAlgn="base" hangingPunct="0">
              <a:spcBef>
                <a:spcPct val="0"/>
              </a:spcBef>
              <a:spcAft>
                <a:spcPct val="0"/>
              </a:spcAft>
              <a:buClr>
                <a:srgbClr val="0D511D"/>
              </a:buClr>
              <a:buSzPct val="70000"/>
            </a:pPr>
            <a:r>
              <a:rPr lang="en-US" b="0" dirty="0">
                <a:solidFill>
                  <a:srgbClr val="000000"/>
                </a:solidFill>
              </a:rPr>
              <a:t>In addition to OPIC’s existing financial capabilities, the new agency will have additional tools to help U.S. businesses invest in emerging markets, including: </a:t>
            </a:r>
          </a:p>
          <a:p>
            <a:endParaRPr lang="en-US" sz="1300" dirty="0">
              <a:solidFill>
                <a:srgbClr val="000000"/>
              </a:solidFill>
            </a:endParaRPr>
          </a:p>
          <a:p>
            <a:endParaRPr lang="en-US" sz="1300" dirty="0">
              <a:solidFill>
                <a:srgbClr val="000000"/>
              </a:solidFill>
            </a:endParaRPr>
          </a:p>
        </p:txBody>
      </p:sp>
      <p:cxnSp>
        <p:nvCxnSpPr>
          <p:cNvPr id="22" name="Straight Connector 21"/>
          <p:cNvCxnSpPr/>
          <p:nvPr/>
        </p:nvCxnSpPr>
        <p:spPr>
          <a:xfrm>
            <a:off x="5997284" y="2881746"/>
            <a:ext cx="0" cy="3347508"/>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400175" y="925950"/>
            <a:ext cx="6934200" cy="0"/>
          </a:xfrm>
          <a:prstGeom prst="line">
            <a:avLst/>
          </a:prstGeom>
          <a:ln>
            <a:solidFill>
              <a:srgbClr val="D3DE44"/>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
          <p:cNvSpPr txBox="1">
            <a:spLocks/>
          </p:cNvSpPr>
          <p:nvPr/>
        </p:nvSpPr>
        <p:spPr>
          <a:xfrm>
            <a:off x="2019301" y="283478"/>
            <a:ext cx="6753225" cy="533400"/>
          </a:xfrm>
          <a:prstGeom prst="rect">
            <a:avLst/>
          </a:prstGeom>
        </p:spPr>
        <p:txBody>
          <a:bodyPr vert="horz"/>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solidFill>
                  <a:srgbClr val="28628E"/>
                </a:solidFill>
              </a:rPr>
              <a:t>The Future of U.S. Development Finance</a:t>
            </a:r>
          </a:p>
        </p:txBody>
      </p:sp>
      <p:sp>
        <p:nvSpPr>
          <p:cNvPr id="20" name="TextBox 19">
            <a:extLst>
              <a:ext uri="{FF2B5EF4-FFF2-40B4-BE49-F238E27FC236}">
                <a16:creationId xmlns:a16="http://schemas.microsoft.com/office/drawing/2014/main" id="{658CB0DB-2DF6-446E-8CFC-3A0869672C8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1475480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1120140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914" y="914400"/>
            <a:ext cx="40989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58CB0DB-2DF6-446E-8CFC-3A0869672C8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263639251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nodeType="afterGroup">
                            <p:stCondLst>
                              <p:cond delay="3000"/>
                            </p:stCondLst>
                            <p:childTnLst>
                              <p:par>
                                <p:cTn id="9" presetID="53" presetClass="entr" presetSubtype="16" fill="hold" nodeType="after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p:cTn id="11" dur="5000" fill="hold"/>
                                        <p:tgtEl>
                                          <p:spTgt spid="25602"/>
                                        </p:tgtEl>
                                        <p:attrNameLst>
                                          <p:attrName>ppt_w</p:attrName>
                                        </p:attrNameLst>
                                      </p:cBhvr>
                                      <p:tavLst>
                                        <p:tav tm="0">
                                          <p:val>
                                            <p:fltVal val="0"/>
                                          </p:val>
                                        </p:tav>
                                        <p:tav tm="100000">
                                          <p:val>
                                            <p:strVal val="#ppt_w"/>
                                          </p:val>
                                        </p:tav>
                                      </p:tavLst>
                                    </p:anim>
                                    <p:anim calcmode="lin" valueType="num">
                                      <p:cBhvr>
                                        <p:cTn id="12" dur="5000" fill="hold"/>
                                        <p:tgtEl>
                                          <p:spTgt spid="25602"/>
                                        </p:tgtEl>
                                        <p:attrNameLst>
                                          <p:attrName>ppt_h</p:attrName>
                                        </p:attrNameLst>
                                      </p:cBhvr>
                                      <p:tavLst>
                                        <p:tav tm="0">
                                          <p:val>
                                            <p:fltVal val="0"/>
                                          </p:val>
                                        </p:tav>
                                        <p:tav tm="100000">
                                          <p:val>
                                            <p:strVal val="#ppt_h"/>
                                          </p:val>
                                        </p:tav>
                                      </p:tavLst>
                                    </p:anim>
                                    <p:animEffect transition="in" filter="fade">
                                      <p:cBhvr>
                                        <p:cTn id="13" dur="5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61147" y="806493"/>
          <a:ext cx="8458200" cy="754006"/>
        </p:xfrm>
        <a:graphic>
          <a:graphicData uri="http://schemas.openxmlformats.org/drawingml/2006/table">
            <a:tbl>
              <a:tblPr firstRow="1" bandRow="1">
                <a:tableStyleId>{5C22544A-7EE6-4342-B048-85BDC9FD1C3A}</a:tableStyleId>
              </a:tblPr>
              <a:tblGrid>
                <a:gridCol w="1544053">
                  <a:extLst>
                    <a:ext uri="{9D8B030D-6E8A-4147-A177-3AD203B41FA5}">
                      <a16:colId xmlns:a16="http://schemas.microsoft.com/office/drawing/2014/main" val="20000"/>
                    </a:ext>
                  </a:extLst>
                </a:gridCol>
                <a:gridCol w="6914147">
                  <a:extLst>
                    <a:ext uri="{9D8B030D-6E8A-4147-A177-3AD203B41FA5}">
                      <a16:colId xmlns:a16="http://schemas.microsoft.com/office/drawing/2014/main" val="20001"/>
                    </a:ext>
                  </a:extLst>
                </a:gridCol>
              </a:tblGrid>
              <a:tr h="754006">
                <a:tc>
                  <a:txBody>
                    <a:bodyPr/>
                    <a:lstStyle/>
                    <a:p>
                      <a:r>
                        <a:rPr lang="en-US" sz="1400" dirty="0"/>
                        <a:t>Mission</a:t>
                      </a:r>
                    </a:p>
                  </a:txBody>
                  <a:tcPr>
                    <a:solidFill>
                      <a:schemeClr val="accent2"/>
                    </a:solidFill>
                  </a:tcPr>
                </a:tc>
                <a:tc>
                  <a:txBody>
                    <a:bodyPr/>
                    <a:lstStyle/>
                    <a:p>
                      <a:r>
                        <a:rPr lang="en-US" sz="1400" b="0" dirty="0">
                          <a:solidFill>
                            <a:schemeClr val="tx1"/>
                          </a:solidFill>
                        </a:rPr>
                        <a:t>Established with bipartisan support in 2004 with a focused mandate: </a:t>
                      </a:r>
                    </a:p>
                    <a:p>
                      <a:endParaRPr lang="en-US" sz="1400" dirty="0">
                        <a:solidFill>
                          <a:schemeClr val="tx1"/>
                        </a:solidFill>
                      </a:endParaRPr>
                    </a:p>
                    <a:p>
                      <a:r>
                        <a:rPr lang="en-US" sz="1400" i="1" dirty="0">
                          <a:solidFill>
                            <a:schemeClr val="tx1"/>
                          </a:solidFill>
                        </a:rPr>
                        <a:t>Reduce poverty through economic growth.</a:t>
                      </a:r>
                      <a:endParaRPr lang="en-US" sz="1600" dirty="0">
                        <a:solidFill>
                          <a:schemeClr val="tx1"/>
                        </a:solidFill>
                      </a:endParaRPr>
                    </a:p>
                  </a:txBody>
                  <a:tcPr>
                    <a:solidFill>
                      <a:schemeClr val="accent3"/>
                    </a:solid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nvPr>
        </p:nvGraphicFramePr>
        <p:xfrm>
          <a:off x="1961148" y="1733882"/>
          <a:ext cx="5811253" cy="965200"/>
        </p:xfrm>
        <a:graphic>
          <a:graphicData uri="http://schemas.openxmlformats.org/drawingml/2006/table">
            <a:tbl>
              <a:tblPr firstRow="1" bandRow="1">
                <a:tableStyleId>{5C22544A-7EE6-4342-B048-85BDC9FD1C3A}</a:tableStyleId>
              </a:tblPr>
              <a:tblGrid>
                <a:gridCol w="1544053">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965200">
                <a:tc>
                  <a:txBody>
                    <a:bodyPr/>
                    <a:lstStyle/>
                    <a:p>
                      <a:r>
                        <a:rPr lang="en-US" sz="1400" dirty="0"/>
                        <a:t>Competitive Selection</a:t>
                      </a:r>
                    </a:p>
                  </a:txBody>
                  <a:tcPr>
                    <a:solidFill>
                      <a:schemeClr val="accent2"/>
                    </a:solidFill>
                  </a:tcPr>
                </a:tc>
                <a:tc>
                  <a:txBody>
                    <a:bodyPr/>
                    <a:lstStyle/>
                    <a:p>
                      <a:pPr marL="285750" indent="-285750">
                        <a:buFont typeface="Wingdings" panose="05000000000000000000" pitchFamily="2" charset="2"/>
                        <a:buChar char="Ø"/>
                      </a:pPr>
                      <a:r>
                        <a:rPr lang="en-US" sz="1400" b="0" dirty="0">
                          <a:solidFill>
                            <a:schemeClr val="tx1"/>
                          </a:solidFill>
                        </a:rPr>
                        <a:t>MCC measures countries’ policy performance based on 20 independent indicators.</a:t>
                      </a:r>
                    </a:p>
                    <a:p>
                      <a:pPr marL="285750" indent="-285750">
                        <a:buFont typeface="Wingdings" panose="05000000000000000000" pitchFamily="2" charset="2"/>
                        <a:buChar char="Ø"/>
                      </a:pPr>
                      <a:r>
                        <a:rPr lang="en-US" sz="1400" b="0" dirty="0">
                          <a:solidFill>
                            <a:schemeClr val="tx1"/>
                          </a:solidFill>
                        </a:rPr>
                        <a:t>Only low-income and lower-middle income </a:t>
                      </a:r>
                      <a:br>
                        <a:rPr lang="en-US" sz="1400" b="0" dirty="0">
                          <a:solidFill>
                            <a:schemeClr val="tx1"/>
                          </a:solidFill>
                        </a:rPr>
                      </a:br>
                      <a:r>
                        <a:rPr lang="en-US" sz="1400" b="0" dirty="0">
                          <a:solidFill>
                            <a:schemeClr val="tx1"/>
                          </a:solidFill>
                        </a:rPr>
                        <a:t>countries are considered for MCC funding.</a:t>
                      </a:r>
                    </a:p>
                  </a:txBody>
                  <a:tcPr>
                    <a:solidFill>
                      <a:schemeClr val="accent3"/>
                    </a:solidFill>
                  </a:tcPr>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a:blip r:embed="rId2"/>
          <a:stretch>
            <a:fillRect/>
          </a:stretch>
        </p:blipFill>
        <p:spPr>
          <a:xfrm>
            <a:off x="7841288" y="1462715"/>
            <a:ext cx="2054686" cy="1351526"/>
          </a:xfrm>
          <a:prstGeom prst="rect">
            <a:avLst/>
          </a:prstGeom>
        </p:spPr>
      </p:pic>
      <p:graphicFrame>
        <p:nvGraphicFramePr>
          <p:cNvPr id="8" name="Table 7"/>
          <p:cNvGraphicFramePr>
            <a:graphicFrameLocks noGrp="1"/>
          </p:cNvGraphicFramePr>
          <p:nvPr>
            <p:extLst/>
          </p:nvPr>
        </p:nvGraphicFramePr>
        <p:xfrm>
          <a:off x="1965322" y="2929399"/>
          <a:ext cx="8458200" cy="965200"/>
        </p:xfrm>
        <a:graphic>
          <a:graphicData uri="http://schemas.openxmlformats.org/drawingml/2006/table">
            <a:tbl>
              <a:tblPr firstRow="1" bandRow="1">
                <a:tableStyleId>{5C22544A-7EE6-4342-B048-85BDC9FD1C3A}</a:tableStyleId>
              </a:tblPr>
              <a:tblGrid>
                <a:gridCol w="1544053">
                  <a:extLst>
                    <a:ext uri="{9D8B030D-6E8A-4147-A177-3AD203B41FA5}">
                      <a16:colId xmlns:a16="http://schemas.microsoft.com/office/drawing/2014/main" val="20000"/>
                    </a:ext>
                  </a:extLst>
                </a:gridCol>
                <a:gridCol w="6914147">
                  <a:extLst>
                    <a:ext uri="{9D8B030D-6E8A-4147-A177-3AD203B41FA5}">
                      <a16:colId xmlns:a16="http://schemas.microsoft.com/office/drawing/2014/main" val="20001"/>
                    </a:ext>
                  </a:extLst>
                </a:gridCol>
              </a:tblGrid>
              <a:tr h="965200">
                <a:tc>
                  <a:txBody>
                    <a:bodyPr/>
                    <a:lstStyle/>
                    <a:p>
                      <a:r>
                        <a:rPr lang="en-US" sz="1400" dirty="0"/>
                        <a:t>Modernizing Development Assistance</a:t>
                      </a:r>
                    </a:p>
                  </a:txBody>
                  <a:tcPr>
                    <a:solidFill>
                      <a:schemeClr val="accent2"/>
                    </a:solidFill>
                  </a:tcPr>
                </a:tc>
                <a:tc>
                  <a:txBody>
                    <a:bodyPr/>
                    <a:lstStyle/>
                    <a:p>
                      <a:endParaRPr lang="en-US" dirty="0">
                        <a:solidFill>
                          <a:schemeClr val="tx1"/>
                        </a:solidFill>
                      </a:endParaRPr>
                    </a:p>
                  </a:txBody>
                  <a:tcPr>
                    <a:solidFill>
                      <a:schemeClr val="accent3"/>
                    </a:solidFill>
                  </a:tcPr>
                </a:tc>
                <a:extLst>
                  <a:ext uri="{0D108BD9-81ED-4DB2-BD59-A6C34878D82A}">
                    <a16:rowId xmlns:a16="http://schemas.microsoft.com/office/drawing/2014/main" val="10000"/>
                  </a:ext>
                </a:extLst>
              </a:tr>
            </a:tbl>
          </a:graphicData>
        </a:graphic>
      </p:graphicFrame>
      <p:pic>
        <p:nvPicPr>
          <p:cNvPr id="9" name="Picture 8"/>
          <p:cNvPicPr>
            <a:picLocks noChangeAspect="1"/>
          </p:cNvPicPr>
          <p:nvPr/>
        </p:nvPicPr>
        <p:blipFill>
          <a:blip r:embed="rId3"/>
          <a:stretch>
            <a:fillRect/>
          </a:stretch>
        </p:blipFill>
        <p:spPr>
          <a:xfrm>
            <a:off x="3886201" y="2786178"/>
            <a:ext cx="4876800" cy="1767754"/>
          </a:xfrm>
          <a:prstGeom prst="rect">
            <a:avLst/>
          </a:prstGeom>
        </p:spPr>
      </p:pic>
      <p:graphicFrame>
        <p:nvGraphicFramePr>
          <p:cNvPr id="25" name="Table 24"/>
          <p:cNvGraphicFramePr>
            <a:graphicFrameLocks noGrp="1"/>
          </p:cNvGraphicFramePr>
          <p:nvPr>
            <p:extLst/>
          </p:nvPr>
        </p:nvGraphicFramePr>
        <p:xfrm>
          <a:off x="1961147" y="4793781"/>
          <a:ext cx="8458200" cy="965200"/>
        </p:xfrm>
        <a:graphic>
          <a:graphicData uri="http://schemas.openxmlformats.org/drawingml/2006/table">
            <a:tbl>
              <a:tblPr firstRow="1" bandRow="1">
                <a:tableStyleId>{5C22544A-7EE6-4342-B048-85BDC9FD1C3A}</a:tableStyleId>
              </a:tblPr>
              <a:tblGrid>
                <a:gridCol w="1544053">
                  <a:extLst>
                    <a:ext uri="{9D8B030D-6E8A-4147-A177-3AD203B41FA5}">
                      <a16:colId xmlns:a16="http://schemas.microsoft.com/office/drawing/2014/main" val="20000"/>
                    </a:ext>
                  </a:extLst>
                </a:gridCol>
                <a:gridCol w="6914147">
                  <a:extLst>
                    <a:ext uri="{9D8B030D-6E8A-4147-A177-3AD203B41FA5}">
                      <a16:colId xmlns:a16="http://schemas.microsoft.com/office/drawing/2014/main" val="20001"/>
                    </a:ext>
                  </a:extLst>
                </a:gridCol>
              </a:tblGrid>
              <a:tr h="965200">
                <a:tc>
                  <a:txBody>
                    <a:bodyPr/>
                    <a:lstStyle/>
                    <a:p>
                      <a:r>
                        <a:rPr lang="en-US" sz="1400" dirty="0"/>
                        <a:t>Sustainability</a:t>
                      </a:r>
                    </a:p>
                  </a:txBody>
                  <a:tcPr>
                    <a:solidFill>
                      <a:schemeClr val="accent2"/>
                    </a:solidFill>
                  </a:tcPr>
                </a:tc>
                <a:tc>
                  <a:txBody>
                    <a:bodyPr/>
                    <a:lstStyle/>
                    <a:p>
                      <a:r>
                        <a:rPr lang="en-US" sz="1400" b="0" i="0" dirty="0">
                          <a:solidFill>
                            <a:schemeClr val="tx1"/>
                          </a:solidFill>
                        </a:rPr>
                        <a:t>Countries are empowered to tackle their own challenges and are held accountable for achieving results</a:t>
                      </a:r>
                    </a:p>
                  </a:txBody>
                  <a:tcPr>
                    <a:solidFill>
                      <a:schemeClr val="accent3"/>
                    </a:solidFill>
                  </a:tcPr>
                </a:tc>
                <a:extLst>
                  <a:ext uri="{0D108BD9-81ED-4DB2-BD59-A6C34878D82A}">
                    <a16:rowId xmlns:a16="http://schemas.microsoft.com/office/drawing/2014/main" val="10000"/>
                  </a:ext>
                </a:extLst>
              </a:tr>
            </a:tbl>
          </a:graphicData>
        </a:graphic>
      </p:graphicFrame>
      <p:pic>
        <p:nvPicPr>
          <p:cNvPr id="26" name="Picture 25"/>
          <p:cNvPicPr>
            <a:picLocks noChangeAspect="1"/>
          </p:cNvPicPr>
          <p:nvPr/>
        </p:nvPicPr>
        <p:blipFill>
          <a:blip r:embed="rId4"/>
          <a:stretch>
            <a:fillRect/>
          </a:stretch>
        </p:blipFill>
        <p:spPr>
          <a:xfrm>
            <a:off x="4953000" y="5028865"/>
            <a:ext cx="2819400" cy="1421841"/>
          </a:xfrm>
          <a:prstGeom prst="rect">
            <a:avLst/>
          </a:prstGeom>
        </p:spPr>
      </p:pic>
      <p:sp>
        <p:nvSpPr>
          <p:cNvPr id="27" name="Text Box 2"/>
          <p:cNvSpPr txBox="1">
            <a:spLocks noChangeArrowheads="1"/>
          </p:cNvSpPr>
          <p:nvPr/>
        </p:nvSpPr>
        <p:spPr bwMode="auto">
          <a:xfrm>
            <a:off x="3657601" y="105250"/>
            <a:ext cx="654769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ts val="8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1pPr>
            <a:lvl2pPr>
              <a:spcBef>
                <a:spcPts val="7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2pPr>
            <a:lvl3pPr>
              <a:spcBef>
                <a:spcPts val="6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3pPr>
            <a:lvl4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4pPr>
            <a:lvl5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5pPr>
            <a:lvl6pPr marL="25146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6pPr>
            <a:lvl7pPr marL="29718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7pPr>
            <a:lvl8pPr marL="34290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8pPr>
            <a:lvl9pPr marL="38862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9pPr>
          </a:lstStyle>
          <a:p>
            <a:pPr defTabSz="685800">
              <a:spcBef>
                <a:spcPct val="0"/>
              </a:spcBef>
              <a:buClrTx/>
            </a:pPr>
            <a:r>
              <a:rPr lang="en-US" altLang="en-US" sz="2700" b="1" dirty="0"/>
              <a:t>Who is MCC &amp; why are we unique? </a:t>
            </a:r>
          </a:p>
        </p:txBody>
      </p:sp>
      <p:pic>
        <p:nvPicPr>
          <p:cNvPr id="28" name="Picture 27"/>
          <p:cNvPicPr>
            <a:picLocks noChangeAspect="1"/>
          </p:cNvPicPr>
          <p:nvPr/>
        </p:nvPicPr>
        <p:blipFill>
          <a:blip r:embed="rId5"/>
          <a:stretch>
            <a:fillRect/>
          </a:stretch>
        </p:blipFill>
        <p:spPr>
          <a:xfrm>
            <a:off x="1524000" y="20046"/>
            <a:ext cx="1731414" cy="585267"/>
          </a:xfrm>
          <a:prstGeom prst="rect">
            <a:avLst/>
          </a:prstGeom>
        </p:spPr>
      </p:pic>
      <p:sp>
        <p:nvSpPr>
          <p:cNvPr id="12" name="TextBox 11">
            <a:extLst>
              <a:ext uri="{FF2B5EF4-FFF2-40B4-BE49-F238E27FC236}">
                <a16:creationId xmlns:a16="http://schemas.microsoft.com/office/drawing/2014/main" id="{658CB0DB-2DF6-446E-8CFC-3A0869672C8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3955931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2"/>
          <p:cNvSpPr txBox="1">
            <a:spLocks noChangeArrowheads="1"/>
          </p:cNvSpPr>
          <p:nvPr/>
        </p:nvSpPr>
        <p:spPr bwMode="auto">
          <a:xfrm>
            <a:off x="1660526" y="4086224"/>
            <a:ext cx="8761414" cy="1960557"/>
          </a:xfrm>
          <a:prstGeom prst="rect">
            <a:avLst/>
          </a:prstGeom>
          <a:noFill/>
          <a:ln w="28575">
            <a:solidFill>
              <a:schemeClr val="tx1"/>
            </a:solidFill>
            <a:miter lim="800000"/>
            <a:headEnd/>
            <a:tailEnd/>
          </a:ln>
        </p:spPr>
        <p:txBody>
          <a:bodyPr wrap="square">
            <a:spAutoFit/>
          </a:bodyPr>
          <a:lstStyle/>
          <a:p>
            <a:pPr defTabSz="457200" eaLnBrk="0" fontAlgn="base" hangingPunct="0">
              <a:spcBef>
                <a:spcPct val="0"/>
              </a:spcBef>
              <a:spcAft>
                <a:spcPct val="0"/>
              </a:spcAft>
            </a:pPr>
            <a:endParaRPr lang="en-US" altLang="en-US">
              <a:solidFill>
                <a:srgbClr val="FFFFFF"/>
              </a:solidFill>
              <a:latin typeface="Arial" panose="020B0604020202020204" pitchFamily="34" charset="0"/>
              <a:ea typeface="SimSun" panose="02010600030101010101" pitchFamily="2" charset="-122"/>
            </a:endParaRPr>
          </a:p>
        </p:txBody>
      </p:sp>
      <p:sp>
        <p:nvSpPr>
          <p:cNvPr id="5" name="Rectangle 2"/>
          <p:cNvSpPr>
            <a:spLocks noChangeArrowheads="1"/>
          </p:cNvSpPr>
          <p:nvPr/>
        </p:nvSpPr>
        <p:spPr bwMode="auto">
          <a:xfrm>
            <a:off x="1660525" y="1373188"/>
            <a:ext cx="8751888" cy="2379662"/>
          </a:xfrm>
          <a:prstGeom prst="rect">
            <a:avLst/>
          </a:prstGeom>
          <a:noFill/>
          <a:ln w="31750" algn="ctr">
            <a:solidFill>
              <a:srgbClr val="FF0000"/>
            </a:solidFill>
            <a:miter lim="800000"/>
            <a:headEnd/>
            <a:tailEnd/>
          </a:ln>
        </p:spPr>
        <p:txBody>
          <a:bodyPr wrap="none" anchor="ctr"/>
          <a:lstStyle/>
          <a:p>
            <a:pPr algn="ctr" eaLnBrk="0" fontAlgn="base" hangingPunct="0">
              <a:spcBef>
                <a:spcPct val="0"/>
              </a:spcBef>
              <a:spcAft>
                <a:spcPct val="0"/>
              </a:spcAft>
              <a:defRPr/>
            </a:pPr>
            <a:endParaRPr lang="en-US" sz="2000">
              <a:solidFill>
                <a:srgbClr val="FEFAF4"/>
              </a:solidFill>
              <a:latin typeface="Arial" charset="0"/>
              <a:ea typeface="SimSun"/>
            </a:endParaRPr>
          </a:p>
        </p:txBody>
      </p:sp>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r="60756"/>
          <a:stretch>
            <a:fillRect/>
          </a:stretch>
        </p:blipFill>
        <p:spPr bwMode="auto">
          <a:xfrm>
            <a:off x="2354264" y="2041526"/>
            <a:ext cx="7588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4046539" y="1493838"/>
            <a:ext cx="4244974" cy="5524500"/>
          </a:xfrm>
          <a:prstGeom prst="rect">
            <a:avLst/>
          </a:prstGeom>
          <a:noFill/>
          <a:ln w="9525">
            <a:noFill/>
            <a:miter lim="800000"/>
            <a:headEnd/>
            <a:tailEnd/>
          </a:ln>
        </p:spPr>
        <p:txBody>
          <a:bodyPr/>
          <a:lstStyle/>
          <a:p>
            <a:pPr marL="381000" indent="-381000" eaLnBrk="0" fontAlgn="base" hangingPunct="0">
              <a:lnSpc>
                <a:spcPct val="80000"/>
              </a:lnSpc>
              <a:spcBef>
                <a:spcPct val="20000"/>
              </a:spcBef>
              <a:spcAft>
                <a:spcPct val="0"/>
              </a:spcAft>
              <a:defRPr/>
            </a:pPr>
            <a:r>
              <a:rPr lang="en-US" sz="2000" b="1" dirty="0">
                <a:solidFill>
                  <a:srgbClr val="000000"/>
                </a:solidFill>
                <a:latin typeface="Arial" charset="0"/>
                <a:ea typeface="SimSun"/>
              </a:rPr>
              <a:t>Compact procurements</a:t>
            </a:r>
          </a:p>
          <a:p>
            <a:pPr marL="381000" indent="-381000" eaLnBrk="0" fontAlgn="base" hangingPunct="0">
              <a:lnSpc>
                <a:spcPct val="80000"/>
              </a:lnSpc>
              <a:spcBef>
                <a:spcPct val="20000"/>
              </a:spcBef>
              <a:spcAft>
                <a:spcPct val="0"/>
              </a:spcAft>
              <a:buFontTx/>
              <a:buChar char="•"/>
              <a:defRPr/>
            </a:pPr>
            <a:r>
              <a:rPr lang="en-US" dirty="0">
                <a:solidFill>
                  <a:srgbClr val="000000"/>
                </a:solidFill>
                <a:latin typeface="Arial" charset="0"/>
                <a:ea typeface="SimSun"/>
              </a:rPr>
              <a:t>Awarded and Administered by MCA Entities. </a:t>
            </a:r>
          </a:p>
          <a:p>
            <a:pPr marL="381000" indent="-381000" eaLnBrk="0" fontAlgn="base" hangingPunct="0">
              <a:lnSpc>
                <a:spcPct val="80000"/>
              </a:lnSpc>
              <a:spcBef>
                <a:spcPct val="20000"/>
              </a:spcBef>
              <a:spcAft>
                <a:spcPct val="0"/>
              </a:spcAft>
              <a:buFontTx/>
              <a:buChar char="•"/>
              <a:defRPr/>
            </a:pPr>
            <a:r>
              <a:rPr lang="en-US" dirty="0">
                <a:solidFill>
                  <a:srgbClr val="000000"/>
                </a:solidFill>
                <a:latin typeface="Arial" charset="0"/>
                <a:ea typeface="SimSun"/>
              </a:rPr>
              <a:t>Contract opportunities – all untied – are published to:</a:t>
            </a:r>
          </a:p>
          <a:p>
            <a:pPr marL="800100" lvl="1" indent="-342900" eaLnBrk="0" fontAlgn="base" hangingPunct="0">
              <a:lnSpc>
                <a:spcPct val="80000"/>
              </a:lnSpc>
              <a:spcBef>
                <a:spcPct val="20000"/>
              </a:spcBef>
              <a:spcAft>
                <a:spcPct val="0"/>
              </a:spcAft>
              <a:buFontTx/>
              <a:buAutoNum type="arabicPeriod"/>
              <a:defRPr/>
            </a:pPr>
            <a:r>
              <a:rPr lang="en-US" dirty="0">
                <a:solidFill>
                  <a:srgbClr val="FF0000"/>
                </a:solidFill>
                <a:latin typeface="Arial" charset="0"/>
                <a:ea typeface="SimSun"/>
              </a:rPr>
              <a:t>http://www.mcc.gov/</a:t>
            </a:r>
          </a:p>
          <a:p>
            <a:pPr marL="800100" lvl="1" indent="-342900" eaLnBrk="0" fontAlgn="base" hangingPunct="0">
              <a:lnSpc>
                <a:spcPct val="80000"/>
              </a:lnSpc>
              <a:spcBef>
                <a:spcPct val="20000"/>
              </a:spcBef>
              <a:spcAft>
                <a:spcPct val="0"/>
              </a:spcAft>
              <a:buFontTx/>
              <a:buAutoNum type="arabicPeriod"/>
              <a:defRPr/>
            </a:pPr>
            <a:r>
              <a:rPr lang="en-US" dirty="0">
                <a:solidFill>
                  <a:srgbClr val="FF0000"/>
                </a:solidFill>
                <a:latin typeface="Arial" charset="0"/>
                <a:ea typeface="SimSun"/>
              </a:rPr>
              <a:t>http://mcc.dgMarket.com/ </a:t>
            </a:r>
          </a:p>
          <a:p>
            <a:pPr marL="800100" lvl="1" indent="-342900" eaLnBrk="0" fontAlgn="base" hangingPunct="0">
              <a:lnSpc>
                <a:spcPct val="80000"/>
              </a:lnSpc>
              <a:spcBef>
                <a:spcPct val="20000"/>
              </a:spcBef>
              <a:spcAft>
                <a:spcPct val="0"/>
              </a:spcAft>
              <a:buFontTx/>
              <a:buAutoNum type="arabicPeriod"/>
              <a:defRPr/>
            </a:pPr>
            <a:r>
              <a:rPr lang="en-US" dirty="0">
                <a:solidFill>
                  <a:srgbClr val="FF0000"/>
                </a:solidFill>
                <a:latin typeface="Arial" charset="0"/>
                <a:ea typeface="SimSun"/>
              </a:rPr>
              <a:t>http://www.devbusiness.com/</a:t>
            </a:r>
          </a:p>
          <a:p>
            <a:pPr marL="1219200" lvl="2" indent="-304800" eaLnBrk="0" fontAlgn="base" hangingPunct="0">
              <a:lnSpc>
                <a:spcPct val="80000"/>
              </a:lnSpc>
              <a:spcBef>
                <a:spcPct val="20000"/>
              </a:spcBef>
              <a:spcAft>
                <a:spcPct val="0"/>
              </a:spcAft>
              <a:defRPr/>
            </a:pPr>
            <a:endParaRPr lang="en-US" sz="1200" dirty="0">
              <a:solidFill>
                <a:srgbClr val="000000"/>
              </a:solidFill>
              <a:latin typeface="Arial" charset="0"/>
              <a:ea typeface="SimSun"/>
            </a:endParaRPr>
          </a:p>
          <a:p>
            <a:pPr marL="1219200" lvl="2" indent="-304800" eaLnBrk="0" fontAlgn="base" hangingPunct="0">
              <a:lnSpc>
                <a:spcPct val="80000"/>
              </a:lnSpc>
              <a:spcBef>
                <a:spcPct val="20000"/>
              </a:spcBef>
              <a:spcAft>
                <a:spcPct val="0"/>
              </a:spcAft>
              <a:defRPr/>
            </a:pPr>
            <a:endParaRPr lang="en-US" sz="1200" dirty="0">
              <a:solidFill>
                <a:srgbClr val="000000"/>
              </a:solidFill>
              <a:latin typeface="Arial" charset="0"/>
              <a:ea typeface="SimSun"/>
            </a:endParaRPr>
          </a:p>
          <a:p>
            <a:pPr marL="381000" indent="-381000" eaLnBrk="0" fontAlgn="base" hangingPunct="0">
              <a:lnSpc>
                <a:spcPct val="80000"/>
              </a:lnSpc>
              <a:spcBef>
                <a:spcPct val="20000"/>
              </a:spcBef>
              <a:spcAft>
                <a:spcPct val="0"/>
              </a:spcAft>
              <a:defRPr/>
            </a:pPr>
            <a:endParaRPr lang="en-US" dirty="0">
              <a:solidFill>
                <a:srgbClr val="000000"/>
              </a:solidFill>
              <a:latin typeface="Arial" charset="0"/>
              <a:ea typeface="SimSun"/>
            </a:endParaRPr>
          </a:p>
          <a:p>
            <a:pPr marL="381000" indent="-381000" eaLnBrk="0" fontAlgn="base" hangingPunct="0">
              <a:lnSpc>
                <a:spcPct val="80000"/>
              </a:lnSpc>
              <a:spcBef>
                <a:spcPct val="20000"/>
              </a:spcBef>
              <a:spcAft>
                <a:spcPct val="0"/>
              </a:spcAft>
              <a:defRPr/>
            </a:pPr>
            <a:endParaRPr lang="en-US" sz="800" b="1" dirty="0">
              <a:solidFill>
                <a:srgbClr val="000000"/>
              </a:solidFill>
              <a:latin typeface="Arial" charset="0"/>
              <a:ea typeface="SimSun"/>
            </a:endParaRPr>
          </a:p>
          <a:p>
            <a:pPr marL="381000" indent="-381000" eaLnBrk="0" fontAlgn="base" hangingPunct="0">
              <a:lnSpc>
                <a:spcPct val="80000"/>
              </a:lnSpc>
              <a:spcBef>
                <a:spcPct val="20000"/>
              </a:spcBef>
              <a:spcAft>
                <a:spcPct val="0"/>
              </a:spcAft>
              <a:defRPr/>
            </a:pPr>
            <a:r>
              <a:rPr lang="en-US" sz="2000" b="1" dirty="0">
                <a:solidFill>
                  <a:srgbClr val="000000"/>
                </a:solidFill>
                <a:latin typeface="Arial" charset="0"/>
                <a:ea typeface="SimSun"/>
              </a:rPr>
              <a:t>MCC Threshold and Corporate procurements</a:t>
            </a:r>
          </a:p>
          <a:p>
            <a:pPr marL="381000" indent="-381000" eaLnBrk="0" fontAlgn="base" hangingPunct="0">
              <a:lnSpc>
                <a:spcPct val="80000"/>
              </a:lnSpc>
              <a:spcBef>
                <a:spcPct val="20000"/>
              </a:spcBef>
              <a:spcAft>
                <a:spcPct val="0"/>
              </a:spcAft>
              <a:buFontTx/>
              <a:buChar char="•"/>
              <a:defRPr/>
            </a:pPr>
            <a:r>
              <a:rPr lang="en-US" dirty="0">
                <a:solidFill>
                  <a:srgbClr val="000000"/>
                </a:solidFill>
                <a:latin typeface="Arial" charset="0"/>
                <a:ea typeface="SimSun"/>
              </a:rPr>
              <a:t>Awarded and Administered by MCC.</a:t>
            </a:r>
          </a:p>
          <a:p>
            <a:pPr marL="381000" indent="-381000" eaLnBrk="0" fontAlgn="base" hangingPunct="0">
              <a:lnSpc>
                <a:spcPct val="80000"/>
              </a:lnSpc>
              <a:spcBef>
                <a:spcPct val="20000"/>
              </a:spcBef>
              <a:spcAft>
                <a:spcPct val="0"/>
              </a:spcAft>
              <a:buFontTx/>
              <a:buChar char="•"/>
              <a:defRPr/>
            </a:pPr>
            <a:r>
              <a:rPr lang="en-US" dirty="0">
                <a:solidFill>
                  <a:srgbClr val="000000"/>
                </a:solidFill>
                <a:latin typeface="Arial" charset="0"/>
                <a:ea typeface="SimSun"/>
              </a:rPr>
              <a:t>Majority awarded to US companies.</a:t>
            </a:r>
          </a:p>
          <a:p>
            <a:pPr marL="381000" indent="-381000" eaLnBrk="0" fontAlgn="base" hangingPunct="0">
              <a:lnSpc>
                <a:spcPct val="80000"/>
              </a:lnSpc>
              <a:spcBef>
                <a:spcPct val="20000"/>
              </a:spcBef>
              <a:spcAft>
                <a:spcPct val="0"/>
              </a:spcAft>
              <a:buFontTx/>
              <a:buChar char="•"/>
              <a:defRPr/>
            </a:pPr>
            <a:r>
              <a:rPr lang="en-US" dirty="0">
                <a:solidFill>
                  <a:srgbClr val="000000"/>
                </a:solidFill>
                <a:latin typeface="Arial" charset="0"/>
                <a:ea typeface="SimSun"/>
              </a:rPr>
              <a:t>Opportunities published to                               </a:t>
            </a:r>
            <a:r>
              <a:rPr lang="en-US" dirty="0">
                <a:solidFill>
                  <a:srgbClr val="FF0000"/>
                </a:solidFill>
                <a:latin typeface="Arial" charset="0"/>
                <a:ea typeface="SimSun" panose="02010600030101010101" pitchFamily="2" charset="-122"/>
              </a:rPr>
              <a:t>http://www.FedBizOpps.gov</a:t>
            </a:r>
            <a:endParaRPr lang="en-US" dirty="0">
              <a:solidFill>
                <a:srgbClr val="000000"/>
              </a:solidFill>
              <a:latin typeface="Arial" charset="0"/>
              <a:ea typeface="SimSun"/>
            </a:endParaRPr>
          </a:p>
          <a:p>
            <a:pPr marL="381000" indent="-381000" eaLnBrk="0" fontAlgn="base" hangingPunct="0">
              <a:lnSpc>
                <a:spcPct val="80000"/>
              </a:lnSpc>
              <a:spcBef>
                <a:spcPct val="20000"/>
              </a:spcBef>
              <a:spcAft>
                <a:spcPct val="0"/>
              </a:spcAft>
              <a:buFontTx/>
              <a:buChar char="•"/>
              <a:defRPr/>
            </a:pPr>
            <a:endParaRPr lang="en-US" sz="800" dirty="0">
              <a:solidFill>
                <a:srgbClr val="000000"/>
              </a:solidFill>
              <a:latin typeface="Arial" charset="0"/>
              <a:ea typeface="SimSun"/>
            </a:endParaRPr>
          </a:p>
          <a:p>
            <a:pPr eaLnBrk="0" fontAlgn="base" hangingPunct="0">
              <a:lnSpc>
                <a:spcPct val="80000"/>
              </a:lnSpc>
              <a:spcBef>
                <a:spcPct val="20000"/>
              </a:spcBef>
              <a:spcAft>
                <a:spcPct val="0"/>
              </a:spcAft>
              <a:defRPr/>
            </a:pPr>
            <a:endParaRPr lang="en-US" dirty="0">
              <a:solidFill>
                <a:srgbClr val="000000"/>
              </a:solidFill>
              <a:latin typeface="Arial" panose="020B0604020202020204" pitchFamily="34" charset="0"/>
              <a:ea typeface="SimSun"/>
            </a:endParaRPr>
          </a:p>
          <a:p>
            <a:pPr marL="381000" indent="-381000" eaLnBrk="0" fontAlgn="base" hangingPunct="0">
              <a:lnSpc>
                <a:spcPct val="80000"/>
              </a:lnSpc>
              <a:spcBef>
                <a:spcPct val="20000"/>
              </a:spcBef>
              <a:spcAft>
                <a:spcPct val="0"/>
              </a:spcAft>
              <a:buFontTx/>
              <a:buChar char="•"/>
              <a:defRPr/>
            </a:pPr>
            <a:endParaRPr lang="en-US" dirty="0">
              <a:solidFill>
                <a:srgbClr val="000000"/>
              </a:solidFill>
              <a:latin typeface="Arial" charset="0"/>
              <a:ea typeface="SimSun"/>
            </a:endParaRPr>
          </a:p>
          <a:p>
            <a:pPr marL="381000" indent="-381000" eaLnBrk="0" fontAlgn="base" hangingPunct="0">
              <a:lnSpc>
                <a:spcPct val="80000"/>
              </a:lnSpc>
              <a:spcBef>
                <a:spcPct val="20000"/>
              </a:spcBef>
              <a:spcAft>
                <a:spcPct val="0"/>
              </a:spcAft>
              <a:buFontTx/>
              <a:buChar char="•"/>
              <a:defRPr/>
            </a:pPr>
            <a:endParaRPr lang="en-US" dirty="0">
              <a:solidFill>
                <a:srgbClr val="000000"/>
              </a:solidFill>
              <a:latin typeface="Arial" panose="020B0604020202020204" pitchFamily="34" charset="0"/>
              <a:ea typeface="SimSun"/>
            </a:endParaRPr>
          </a:p>
          <a:p>
            <a:pPr marL="381000" indent="-381000" eaLnBrk="0" fontAlgn="base" hangingPunct="0">
              <a:lnSpc>
                <a:spcPct val="80000"/>
              </a:lnSpc>
              <a:spcBef>
                <a:spcPct val="20000"/>
              </a:spcBef>
              <a:spcAft>
                <a:spcPct val="0"/>
              </a:spcAft>
              <a:buFontTx/>
              <a:buChar char="•"/>
              <a:defRPr/>
            </a:pPr>
            <a:endParaRPr lang="en-US" dirty="0">
              <a:solidFill>
                <a:srgbClr val="000000"/>
              </a:solidFill>
              <a:latin typeface="Arial" charset="0"/>
              <a:ea typeface="SimSun"/>
            </a:endParaRPr>
          </a:p>
          <a:p>
            <a:pPr marL="381000" indent="-381000" eaLnBrk="0" fontAlgn="base" hangingPunct="0">
              <a:lnSpc>
                <a:spcPct val="80000"/>
              </a:lnSpc>
              <a:spcBef>
                <a:spcPct val="20000"/>
              </a:spcBef>
              <a:spcAft>
                <a:spcPct val="0"/>
              </a:spcAft>
              <a:buFontTx/>
              <a:buChar char="•"/>
              <a:defRPr/>
            </a:pPr>
            <a:endParaRPr lang="en-US" dirty="0">
              <a:solidFill>
                <a:srgbClr val="000000"/>
              </a:solidFill>
              <a:latin typeface="Arial" charset="0"/>
              <a:ea typeface="SimSun"/>
            </a:endParaRPr>
          </a:p>
          <a:p>
            <a:pPr marL="381000" indent="-381000" eaLnBrk="0" fontAlgn="base" hangingPunct="0">
              <a:lnSpc>
                <a:spcPct val="80000"/>
              </a:lnSpc>
              <a:spcBef>
                <a:spcPct val="20000"/>
              </a:spcBef>
              <a:spcAft>
                <a:spcPct val="0"/>
              </a:spcAft>
              <a:buFontTx/>
              <a:buChar char="•"/>
              <a:defRPr/>
            </a:pPr>
            <a:endParaRPr lang="en-US" dirty="0">
              <a:solidFill>
                <a:srgbClr val="000000"/>
              </a:solidFill>
              <a:latin typeface="Arial" charset="0"/>
              <a:ea typeface="SimSun"/>
            </a:endParaRPr>
          </a:p>
          <a:p>
            <a:pPr marL="800100" lvl="1" indent="-342900" eaLnBrk="0" fontAlgn="base" hangingPunct="0">
              <a:lnSpc>
                <a:spcPct val="80000"/>
              </a:lnSpc>
              <a:spcBef>
                <a:spcPct val="20000"/>
              </a:spcBef>
              <a:spcAft>
                <a:spcPct val="0"/>
              </a:spcAft>
              <a:buFontTx/>
              <a:buChar char="–"/>
              <a:defRPr/>
            </a:pPr>
            <a:endParaRPr lang="en-US" dirty="0">
              <a:solidFill>
                <a:srgbClr val="000000"/>
              </a:solidFill>
              <a:latin typeface="Arial" charset="0"/>
              <a:ea typeface="SimSun"/>
            </a:endParaRPr>
          </a:p>
        </p:txBody>
      </p:sp>
      <p:pic>
        <p:nvPicPr>
          <p:cNvPr id="43014" name="Picture 5"/>
          <p:cNvPicPr>
            <a:picLocks noChangeAspect="1" noChangeArrowheads="1"/>
          </p:cNvPicPr>
          <p:nvPr/>
        </p:nvPicPr>
        <p:blipFill>
          <a:blip r:embed="rId4">
            <a:extLst>
              <a:ext uri="{28A0092B-C50C-407E-A947-70E740481C1C}">
                <a14:useLocalDpi xmlns:a14="http://schemas.microsoft.com/office/drawing/2010/main" val="0"/>
              </a:ext>
            </a:extLst>
          </a:blip>
          <a:srcRect r="-847" b="61824"/>
          <a:stretch>
            <a:fillRect/>
          </a:stretch>
        </p:blipFill>
        <p:spPr bwMode="auto">
          <a:xfrm>
            <a:off x="8316913" y="4665664"/>
            <a:ext cx="2089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6913" y="1871663"/>
            <a:ext cx="1930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7389" y="2468563"/>
            <a:ext cx="1939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0"/>
          <p:cNvPicPr>
            <a:picLocks noChangeAspect="1" noChangeArrowheads="1"/>
          </p:cNvPicPr>
          <p:nvPr/>
        </p:nvPicPr>
        <p:blipFill>
          <a:blip r:embed="rId7">
            <a:extLst>
              <a:ext uri="{28A0092B-C50C-407E-A947-70E740481C1C}">
                <a14:useLocalDpi xmlns:a14="http://schemas.microsoft.com/office/drawing/2010/main" val="0"/>
              </a:ext>
            </a:extLst>
          </a:blip>
          <a:srcRect r="67097"/>
          <a:stretch>
            <a:fillRect/>
          </a:stretch>
        </p:blipFill>
        <p:spPr bwMode="auto">
          <a:xfrm>
            <a:off x="2616200" y="1797050"/>
            <a:ext cx="363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1"/>
          <p:cNvPicPr>
            <a:picLocks noChangeAspect="1" noChangeArrowheads="1"/>
          </p:cNvPicPr>
          <p:nvPr/>
        </p:nvPicPr>
        <p:blipFill>
          <a:blip r:embed="rId8">
            <a:extLst>
              <a:ext uri="{28A0092B-C50C-407E-A947-70E740481C1C}">
                <a14:useLocalDpi xmlns:a14="http://schemas.microsoft.com/office/drawing/2010/main" val="0"/>
              </a:ext>
            </a:extLst>
          </a:blip>
          <a:srcRect r="71671" b="-4568"/>
          <a:stretch>
            <a:fillRect/>
          </a:stretch>
        </p:blipFill>
        <p:spPr bwMode="auto">
          <a:xfrm>
            <a:off x="3078164" y="2339976"/>
            <a:ext cx="34448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2"/>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r="82870" b="19913"/>
          <a:stretch>
            <a:fillRect/>
          </a:stretch>
        </p:blipFill>
        <p:spPr bwMode="auto">
          <a:xfrm>
            <a:off x="3067051" y="2090739"/>
            <a:ext cx="3032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13"/>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75029"/>
          <a:stretch>
            <a:fillRect/>
          </a:stretch>
        </p:blipFill>
        <p:spPr bwMode="auto">
          <a:xfrm>
            <a:off x="2974975" y="2546351"/>
            <a:ext cx="3381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r="64114"/>
          <a:stretch>
            <a:fillRect/>
          </a:stretch>
        </p:blipFill>
        <p:spPr bwMode="auto">
          <a:xfrm>
            <a:off x="2430464" y="2736850"/>
            <a:ext cx="35718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5"/>
          <p:cNvPicPr>
            <a:picLocks noChangeAspect="1" noChangeArrowheads="1"/>
          </p:cNvPicPr>
          <p:nvPr/>
        </p:nvPicPr>
        <p:blipFill>
          <a:blip r:embed="rId12">
            <a:extLst>
              <a:ext uri="{28A0092B-C50C-407E-A947-70E740481C1C}">
                <a14:useLocalDpi xmlns:a14="http://schemas.microsoft.com/office/drawing/2010/main" val="0"/>
              </a:ext>
            </a:extLst>
          </a:blip>
          <a:srcRect r="85025" b="9045"/>
          <a:stretch>
            <a:fillRect/>
          </a:stretch>
        </p:blipFill>
        <p:spPr bwMode="auto">
          <a:xfrm>
            <a:off x="2136775" y="2193925"/>
            <a:ext cx="2809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6"/>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r="79935"/>
          <a:stretch>
            <a:fillRect/>
          </a:stretch>
        </p:blipFill>
        <p:spPr bwMode="auto">
          <a:xfrm>
            <a:off x="2246314" y="2601913"/>
            <a:ext cx="295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7"/>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76691" b="-5232"/>
          <a:stretch>
            <a:fillRect/>
          </a:stretch>
        </p:blipFill>
        <p:spPr bwMode="auto">
          <a:xfrm>
            <a:off x="2224088" y="1987550"/>
            <a:ext cx="3175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18"/>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r="75116" b="7965"/>
          <a:stretch>
            <a:fillRect/>
          </a:stretch>
        </p:blipFill>
        <p:spPr bwMode="auto">
          <a:xfrm>
            <a:off x="2349501" y="1828800"/>
            <a:ext cx="3413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9"/>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961" t="1389" r="84148" b="12500"/>
          <a:stretch>
            <a:fillRect/>
          </a:stretch>
        </p:blipFill>
        <p:spPr bwMode="auto">
          <a:xfrm>
            <a:off x="2897189" y="1858964"/>
            <a:ext cx="295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20"/>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r="77332"/>
          <a:stretch>
            <a:fillRect/>
          </a:stretch>
        </p:blipFill>
        <p:spPr bwMode="auto">
          <a:xfrm>
            <a:off x="2105025" y="2359026"/>
            <a:ext cx="3317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Picture 21"/>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9076" y="2711451"/>
            <a:ext cx="2841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22"/>
          <p:cNvSpPr>
            <a:spLocks noChangeShapeType="1"/>
          </p:cNvSpPr>
          <p:nvPr/>
        </p:nvSpPr>
        <p:spPr bwMode="auto">
          <a:xfrm>
            <a:off x="1836738" y="4086225"/>
            <a:ext cx="8420100" cy="0"/>
          </a:xfrm>
          <a:prstGeom prst="line">
            <a:avLst/>
          </a:prstGeom>
          <a:noFill/>
          <a:ln w="19050">
            <a:solidFill>
              <a:schemeClr val="tx1"/>
            </a:solidFill>
            <a:round/>
            <a:headEnd/>
            <a:tailEnd/>
          </a:ln>
        </p:spPr>
        <p:txBody>
          <a:bodyPr/>
          <a:lstStyle/>
          <a:p>
            <a:pPr algn="ctr" eaLnBrk="0" fontAlgn="base" hangingPunct="0">
              <a:spcBef>
                <a:spcPct val="0"/>
              </a:spcBef>
              <a:spcAft>
                <a:spcPct val="0"/>
              </a:spcAft>
              <a:defRPr/>
            </a:pPr>
            <a:endParaRPr lang="en-US" sz="2000">
              <a:solidFill>
                <a:srgbClr val="FEFAF4"/>
              </a:solidFill>
              <a:latin typeface="Arial" charset="0"/>
              <a:ea typeface="SimSun"/>
            </a:endParaRPr>
          </a:p>
        </p:txBody>
      </p:sp>
      <p:pic>
        <p:nvPicPr>
          <p:cNvPr id="43030" name="Picture 23" descr="horizontal signature of the Millennium Challenge Corporatio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60526" y="4511675"/>
            <a:ext cx="22447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3905250" y="171451"/>
            <a:ext cx="6507163" cy="830263"/>
          </a:xfrm>
          <a:prstGeom prst="rect">
            <a:avLst/>
          </a:prstGeom>
        </p:spPr>
        <p:txBody>
          <a:bodyPr wrap="square">
            <a:spAutoFit/>
          </a:bodyPr>
          <a:lstStyle/>
          <a:p>
            <a:pPr algn="ctr" defTabSz="457200" eaLnBrk="0" fontAlgn="base" hangingPunct="0">
              <a:spcBef>
                <a:spcPct val="0"/>
              </a:spcBef>
              <a:spcAft>
                <a:spcPct val="0"/>
              </a:spcAft>
              <a:buClr>
                <a:srgbClr val="AAE2CA">
                  <a:lumMod val="50000"/>
                </a:srgbClr>
              </a:buClr>
              <a:defRPr/>
            </a:pPr>
            <a:r>
              <a:rPr lang="en-US" sz="2400" b="1" dirty="0">
                <a:solidFill>
                  <a:srgbClr val="000000"/>
                </a:solidFill>
                <a:latin typeface="Calibri" panose="020F0502020204030204" pitchFamily="34" charset="0"/>
                <a:ea typeface="SimSun" panose="02010600030101010101" pitchFamily="2" charset="-122"/>
              </a:rPr>
              <a:t>Discovering MCC Headquarters &amp; MCA </a:t>
            </a:r>
          </a:p>
          <a:p>
            <a:pPr algn="ctr" defTabSz="457200" eaLnBrk="0" fontAlgn="base" hangingPunct="0">
              <a:spcBef>
                <a:spcPct val="0"/>
              </a:spcBef>
              <a:spcAft>
                <a:spcPct val="0"/>
              </a:spcAft>
              <a:buClr>
                <a:srgbClr val="AAE2CA">
                  <a:lumMod val="50000"/>
                </a:srgbClr>
              </a:buClr>
              <a:defRPr/>
            </a:pPr>
            <a:r>
              <a:rPr lang="en-US" sz="2400" b="1" dirty="0">
                <a:solidFill>
                  <a:srgbClr val="000000"/>
                </a:solidFill>
                <a:latin typeface="Calibri" panose="020F0502020204030204" pitchFamily="34" charset="0"/>
                <a:ea typeface="SimSun" panose="02010600030101010101" pitchFamily="2" charset="-122"/>
              </a:rPr>
              <a:t>Country Procurement Opportunities</a:t>
            </a:r>
          </a:p>
        </p:txBody>
      </p:sp>
      <p:sp>
        <p:nvSpPr>
          <p:cNvPr id="2" name="Rectangle 1"/>
          <p:cNvSpPr/>
          <p:nvPr/>
        </p:nvSpPr>
        <p:spPr>
          <a:xfrm>
            <a:off x="1790791" y="3098801"/>
            <a:ext cx="2574744" cy="461665"/>
          </a:xfrm>
          <a:prstGeom prst="rect">
            <a:avLst/>
          </a:prstGeom>
          <a:solidFill>
            <a:schemeClr val="bg1"/>
          </a:solidFill>
        </p:spPr>
        <p:txBody>
          <a:bodyPr wrap="none" lIns="91440" tIns="45720" rIns="91440" bIns="45720">
            <a:spAutoFit/>
          </a:bodyPr>
          <a:lstStyle/>
          <a:p>
            <a:pPr algn="ctr" defTabSz="457200" eaLnBrk="0" fontAlgn="base" hangingPunct="0">
              <a:spcBef>
                <a:spcPct val="0"/>
              </a:spcBef>
              <a:spcAft>
                <a:spcPct val="0"/>
              </a:spcAft>
            </a:pPr>
            <a:r>
              <a:rPr lang="en-US" sz="2400" dirty="0">
                <a:ln w="0"/>
                <a:solidFill>
                  <a:srgbClr val="3333CC"/>
                </a:solidFill>
                <a:effectLst>
                  <a:outerShdw blurRad="38100" dist="25400" dir="5400000" algn="ctr" rotWithShape="0">
                    <a:srgbClr val="6E747A">
                      <a:alpha val="43000"/>
                    </a:srgbClr>
                  </a:outerShdw>
                </a:effectLst>
                <a:latin typeface="Arial" panose="020B0604020202020204" pitchFamily="34" charset="0"/>
                <a:ea typeface="SimSun" panose="02010600030101010101" pitchFamily="2" charset="-122"/>
              </a:rPr>
              <a:t>Annually ~$500M</a:t>
            </a:r>
          </a:p>
        </p:txBody>
      </p:sp>
      <p:sp>
        <p:nvSpPr>
          <p:cNvPr id="27" name="Rectangle 26"/>
          <p:cNvSpPr/>
          <p:nvPr/>
        </p:nvSpPr>
        <p:spPr>
          <a:xfrm>
            <a:off x="1840457" y="5464473"/>
            <a:ext cx="2403222" cy="461665"/>
          </a:xfrm>
          <a:prstGeom prst="rect">
            <a:avLst/>
          </a:prstGeom>
          <a:solidFill>
            <a:schemeClr val="bg1"/>
          </a:solidFill>
        </p:spPr>
        <p:txBody>
          <a:bodyPr wrap="none" lIns="91440" tIns="45720" rIns="91440" bIns="45720">
            <a:spAutoFit/>
          </a:bodyPr>
          <a:lstStyle/>
          <a:p>
            <a:pPr algn="ctr" defTabSz="457200" eaLnBrk="0" fontAlgn="base" hangingPunct="0">
              <a:spcBef>
                <a:spcPct val="0"/>
              </a:spcBef>
              <a:spcAft>
                <a:spcPct val="0"/>
              </a:spcAft>
            </a:pPr>
            <a:r>
              <a:rPr lang="en-US" sz="2400" dirty="0">
                <a:ln w="0"/>
                <a:solidFill>
                  <a:srgbClr val="3333CC"/>
                </a:solidFill>
                <a:effectLst>
                  <a:outerShdw blurRad="38100" dist="25400" dir="5400000" algn="ctr" rotWithShape="0">
                    <a:srgbClr val="6E747A">
                      <a:alpha val="43000"/>
                    </a:srgbClr>
                  </a:outerShdw>
                </a:effectLst>
                <a:latin typeface="Arial" panose="020B0604020202020204" pitchFamily="34" charset="0"/>
                <a:ea typeface="SimSun" panose="02010600030101010101" pitchFamily="2" charset="-122"/>
              </a:rPr>
              <a:t>Annually ~$70M</a:t>
            </a:r>
          </a:p>
        </p:txBody>
      </p:sp>
      <p:sp>
        <p:nvSpPr>
          <p:cNvPr id="28" name="TextBox 27">
            <a:extLst>
              <a:ext uri="{FF2B5EF4-FFF2-40B4-BE49-F238E27FC236}">
                <a16:creationId xmlns:a16="http://schemas.microsoft.com/office/drawing/2014/main" id="{658CB0DB-2DF6-446E-8CFC-3A0869672C8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1979892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52401"/>
            <a:ext cx="1733550"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
          <p:cNvSpPr txBox="1">
            <a:spLocks noChangeArrowheads="1"/>
          </p:cNvSpPr>
          <p:nvPr/>
        </p:nvSpPr>
        <p:spPr bwMode="auto">
          <a:xfrm>
            <a:off x="3657601" y="307788"/>
            <a:ext cx="7924799"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ts val="8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1pPr>
            <a:lvl2pPr>
              <a:spcBef>
                <a:spcPts val="7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2pPr>
            <a:lvl3pPr>
              <a:spcBef>
                <a:spcPts val="6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3pPr>
            <a:lvl4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4pPr>
            <a:lvl5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5pPr>
            <a:lvl6pPr marL="25146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6pPr>
            <a:lvl7pPr marL="29718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7pPr>
            <a:lvl8pPr marL="34290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8pPr>
            <a:lvl9pPr marL="38862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9pPr>
          </a:lstStyle>
          <a:p>
            <a:pPr defTabSz="685800">
              <a:spcBef>
                <a:spcPct val="0"/>
              </a:spcBef>
              <a:buClrTx/>
            </a:pPr>
            <a:r>
              <a:rPr lang="en-US" altLang="en-US" b="1" dirty="0"/>
              <a:t>Doing Business with MCC &amp; HQ Procurement Methods</a:t>
            </a:r>
          </a:p>
        </p:txBody>
      </p:sp>
      <p:sp>
        <p:nvSpPr>
          <p:cNvPr id="13" name="TextBox 12"/>
          <p:cNvSpPr txBox="1"/>
          <p:nvPr/>
        </p:nvSpPr>
        <p:spPr>
          <a:xfrm>
            <a:off x="6555225" y="1087821"/>
            <a:ext cx="4098464" cy="369332"/>
          </a:xfrm>
          <a:prstGeom prst="rect">
            <a:avLst/>
          </a:prstGeom>
          <a:noFill/>
        </p:spPr>
        <p:txBody>
          <a:bodyPr wrap="square" rtlCol="0">
            <a:spAutoFit/>
          </a:bodyPr>
          <a:lstStyle/>
          <a:p>
            <a:pPr defTabSz="685800"/>
            <a:r>
              <a:rPr lang="en-US" b="1" dirty="0">
                <a:solidFill>
                  <a:srgbClr val="4472C4">
                    <a:lumMod val="75000"/>
                  </a:srgbClr>
                </a:solidFill>
                <a:latin typeface="Arial" charset="0"/>
                <a:ea typeface="Arial" charset="0"/>
                <a:cs typeface="Arial" charset="0"/>
              </a:rPr>
              <a:t>How to Do Business with MCC</a:t>
            </a:r>
          </a:p>
        </p:txBody>
      </p:sp>
      <p:sp>
        <p:nvSpPr>
          <p:cNvPr id="14" name="TextBox 13"/>
          <p:cNvSpPr txBox="1"/>
          <p:nvPr/>
        </p:nvSpPr>
        <p:spPr>
          <a:xfrm>
            <a:off x="2100331" y="1087821"/>
            <a:ext cx="3984172" cy="369332"/>
          </a:xfrm>
          <a:prstGeom prst="rect">
            <a:avLst/>
          </a:prstGeom>
          <a:noFill/>
        </p:spPr>
        <p:txBody>
          <a:bodyPr wrap="square" rtlCol="0">
            <a:spAutoFit/>
          </a:bodyPr>
          <a:lstStyle/>
          <a:p>
            <a:pPr defTabSz="685800"/>
            <a:r>
              <a:rPr lang="en-US" b="1" dirty="0">
                <a:solidFill>
                  <a:srgbClr val="4472C4">
                    <a:lumMod val="75000"/>
                  </a:srgbClr>
                </a:solidFill>
                <a:latin typeface="Arial" charset="0"/>
                <a:ea typeface="Arial" charset="0"/>
                <a:cs typeface="Arial" charset="0"/>
              </a:rPr>
              <a:t>Why Do Business with MCC</a:t>
            </a:r>
          </a:p>
        </p:txBody>
      </p:sp>
      <p:sp>
        <p:nvSpPr>
          <p:cNvPr id="15" name="TextBox 14"/>
          <p:cNvSpPr txBox="1"/>
          <p:nvPr/>
        </p:nvSpPr>
        <p:spPr>
          <a:xfrm>
            <a:off x="6611619" y="1704769"/>
            <a:ext cx="4098464" cy="1246495"/>
          </a:xfrm>
          <a:prstGeom prst="rect">
            <a:avLst/>
          </a:prstGeom>
          <a:noFill/>
        </p:spPr>
        <p:txBody>
          <a:bodyPr wrap="square" rtlCol="0">
            <a:spAutoFit/>
          </a:bodyPr>
          <a:lstStyle/>
          <a:p>
            <a:pPr marL="342900" indent="-342900" defTabSz="685800">
              <a:spcAft>
                <a:spcPts val="900"/>
              </a:spcAft>
              <a:buFont typeface="+mj-lt"/>
              <a:buAutoNum type="arabicPeriod"/>
            </a:pPr>
            <a:r>
              <a:rPr lang="en-US" sz="1500" dirty="0">
                <a:solidFill>
                  <a:prstClr val="black"/>
                </a:solidFill>
                <a:latin typeface="Arial" charset="0"/>
                <a:ea typeface="Arial" charset="0"/>
                <a:cs typeface="Arial" charset="0"/>
              </a:rPr>
              <a:t>Compete for contracts, grants, and PPPs</a:t>
            </a:r>
          </a:p>
          <a:p>
            <a:pPr marL="342900" indent="-342900" defTabSz="685800">
              <a:spcAft>
                <a:spcPts val="900"/>
              </a:spcAft>
              <a:buFont typeface="+mj-lt"/>
              <a:buAutoNum type="arabicPeriod"/>
            </a:pPr>
            <a:r>
              <a:rPr lang="en-US" sz="1500" dirty="0">
                <a:solidFill>
                  <a:prstClr val="black"/>
                </a:solidFill>
                <a:latin typeface="Arial" charset="0"/>
                <a:ea typeface="Arial" charset="0"/>
                <a:cs typeface="Arial" charset="0"/>
              </a:rPr>
              <a:t>Invest alongside MCC</a:t>
            </a:r>
          </a:p>
          <a:p>
            <a:pPr marL="342900" indent="-342900" defTabSz="685800">
              <a:spcAft>
                <a:spcPts val="900"/>
              </a:spcAft>
              <a:buFont typeface="+mj-lt"/>
              <a:buAutoNum type="arabicPeriod"/>
            </a:pPr>
            <a:r>
              <a:rPr lang="en-US" sz="1500" dirty="0">
                <a:solidFill>
                  <a:prstClr val="black"/>
                </a:solidFill>
                <a:latin typeface="Arial" charset="0"/>
                <a:ea typeface="Arial" charset="0"/>
                <a:cs typeface="Arial" charset="0"/>
              </a:rPr>
              <a:t>Inform the focus and design of MCC compacts</a:t>
            </a:r>
          </a:p>
        </p:txBody>
      </p:sp>
      <p:sp>
        <p:nvSpPr>
          <p:cNvPr id="16" name="TextBox 15"/>
          <p:cNvSpPr txBox="1"/>
          <p:nvPr/>
        </p:nvSpPr>
        <p:spPr>
          <a:xfrm>
            <a:off x="2114506" y="1704769"/>
            <a:ext cx="3969997" cy="3231654"/>
          </a:xfrm>
          <a:prstGeom prst="rect">
            <a:avLst/>
          </a:prstGeom>
          <a:noFill/>
        </p:spPr>
        <p:txBody>
          <a:bodyPr wrap="square" rtlCol="0">
            <a:spAutoFit/>
          </a:bodyPr>
          <a:lstStyle/>
          <a:p>
            <a:pPr marL="342900" indent="-342900" defTabSz="685800">
              <a:spcAft>
                <a:spcPts val="900"/>
              </a:spcAft>
              <a:buFont typeface="+mj-lt"/>
              <a:buAutoNum type="arabicPeriod"/>
            </a:pPr>
            <a:r>
              <a:rPr lang="en-US" sz="1500" dirty="0">
                <a:solidFill>
                  <a:prstClr val="black"/>
                </a:solidFill>
                <a:latin typeface="Arial" charset="0"/>
                <a:ea typeface="Arial" charset="0"/>
                <a:cs typeface="Arial" charset="0"/>
              </a:rPr>
              <a:t>Invoices are paid directly by the U.S. Treasury to the contractor</a:t>
            </a:r>
          </a:p>
          <a:p>
            <a:pPr marL="342900" indent="-342900" defTabSz="685800">
              <a:spcAft>
                <a:spcPts val="900"/>
              </a:spcAft>
              <a:buFont typeface="+mj-lt"/>
              <a:buAutoNum type="arabicPeriod"/>
            </a:pPr>
            <a:r>
              <a:rPr lang="en-US" sz="1500" dirty="0">
                <a:solidFill>
                  <a:prstClr val="black"/>
                </a:solidFill>
                <a:latin typeface="Arial" charset="0"/>
                <a:ea typeface="Arial" charset="0"/>
                <a:cs typeface="Arial" charset="0"/>
              </a:rPr>
              <a:t>The procurement process establishes a fair playing field</a:t>
            </a:r>
          </a:p>
          <a:p>
            <a:pPr marL="342900" indent="-342900" defTabSz="685800">
              <a:spcAft>
                <a:spcPts val="900"/>
              </a:spcAft>
              <a:buFont typeface="+mj-lt"/>
              <a:buAutoNum type="arabicPeriod"/>
            </a:pPr>
            <a:r>
              <a:rPr lang="en-US" sz="1500" dirty="0">
                <a:solidFill>
                  <a:prstClr val="black"/>
                </a:solidFill>
                <a:latin typeface="Arial" charset="0"/>
                <a:ea typeface="Arial" charset="0"/>
                <a:cs typeface="Arial" charset="0"/>
              </a:rPr>
              <a:t>All money is available up-front</a:t>
            </a:r>
          </a:p>
          <a:p>
            <a:pPr marL="342900" indent="-342900" defTabSz="685800">
              <a:spcAft>
                <a:spcPts val="900"/>
              </a:spcAft>
              <a:buFont typeface="+mj-lt"/>
              <a:buAutoNum type="arabicPeriod"/>
            </a:pPr>
            <a:r>
              <a:rPr lang="en-US" sz="1500" dirty="0">
                <a:solidFill>
                  <a:prstClr val="black"/>
                </a:solidFill>
                <a:latin typeface="Arial" charset="0"/>
                <a:ea typeface="Arial" charset="0"/>
                <a:cs typeface="Arial" charset="0"/>
              </a:rPr>
              <a:t>Winning contracts are price-reasonable and best value</a:t>
            </a:r>
          </a:p>
          <a:p>
            <a:pPr marL="342900" indent="-342900" defTabSz="685800">
              <a:spcAft>
                <a:spcPts val="900"/>
              </a:spcAft>
              <a:buFont typeface="+mj-lt"/>
              <a:buAutoNum type="arabicPeriod"/>
            </a:pPr>
            <a:r>
              <a:rPr lang="en-US" sz="1500" dirty="0">
                <a:solidFill>
                  <a:prstClr val="black"/>
                </a:solidFill>
                <a:latin typeface="Arial" charset="0"/>
                <a:ea typeface="Arial" charset="0"/>
                <a:cs typeface="Arial" charset="0"/>
              </a:rPr>
              <a:t>International environmental and labor standards are enforced</a:t>
            </a:r>
          </a:p>
          <a:p>
            <a:pPr defTabSz="685800"/>
            <a:endParaRPr lang="en-US" sz="1500" dirty="0">
              <a:solidFill>
                <a:prstClr val="black"/>
              </a:solidFill>
              <a:latin typeface="Arial" charset="0"/>
              <a:ea typeface="Arial" charset="0"/>
              <a:cs typeface="Arial" charset="0"/>
            </a:endParaRPr>
          </a:p>
          <a:p>
            <a:pPr defTabSz="685800"/>
            <a:endParaRPr lang="en-US" sz="1650" dirty="0">
              <a:solidFill>
                <a:prstClr val="black"/>
              </a:solidFill>
              <a:latin typeface="Arial" charset="0"/>
              <a:ea typeface="Arial" charset="0"/>
              <a:cs typeface="Arial" charset="0"/>
            </a:endParaRPr>
          </a:p>
        </p:txBody>
      </p:sp>
      <p:sp>
        <p:nvSpPr>
          <p:cNvPr id="8" name="Content Placeholder 2"/>
          <p:cNvSpPr>
            <a:spLocks noGrp="1"/>
          </p:cNvSpPr>
          <p:nvPr>
            <p:ph idx="1"/>
          </p:nvPr>
        </p:nvSpPr>
        <p:spPr>
          <a:xfrm>
            <a:off x="6555225" y="4129046"/>
            <a:ext cx="5221616" cy="2215144"/>
          </a:xfrm>
        </p:spPr>
        <p:txBody>
          <a:bodyPr>
            <a:normAutofit/>
          </a:bodyPr>
          <a:lstStyle/>
          <a:p>
            <a:pPr marL="342900" indent="-342900">
              <a:buFont typeface="+mj-lt"/>
              <a:buAutoNum type="arabicPeriod"/>
            </a:pPr>
            <a:r>
              <a:rPr lang="en-US" sz="1500" dirty="0">
                <a:latin typeface="Arial" panose="020B0604020202020204" pitchFamily="34" charset="0"/>
                <a:cs typeface="Arial" panose="020B0604020202020204" pitchFamily="34" charset="0"/>
              </a:rPr>
              <a:t>Orders against existing MCC contracts/BPAs (see “</a:t>
            </a:r>
            <a:r>
              <a:rPr lang="en-US" sz="1500" dirty="0">
                <a:latin typeface="Arial" panose="020B0604020202020204" pitchFamily="34" charset="0"/>
                <a:cs typeface="Arial" panose="020B0604020202020204" pitchFamily="34" charset="0"/>
                <a:hlinkClick r:id="rId4"/>
              </a:rPr>
              <a:t>Contract Vehicles</a:t>
            </a:r>
            <a:r>
              <a:rPr lang="en-US" sz="1500" dirty="0">
                <a:latin typeface="Arial" panose="020B0604020202020204" pitchFamily="34" charset="0"/>
                <a:cs typeface="Arial" panose="020B0604020202020204" pitchFamily="34" charset="0"/>
              </a:rPr>
              <a:t>” site)</a:t>
            </a:r>
          </a:p>
          <a:p>
            <a:pPr marL="342900" indent="-342900">
              <a:buFont typeface="+mj-lt"/>
              <a:buAutoNum type="arabicPeriod"/>
            </a:pPr>
            <a:r>
              <a:rPr lang="en-US" sz="1500" dirty="0">
                <a:latin typeface="Arial" panose="020B0604020202020204" pitchFamily="34" charset="0"/>
                <a:cs typeface="Arial" panose="020B0604020202020204" pitchFamily="34" charset="0"/>
              </a:rPr>
              <a:t>Orders against Government-wide contracts (e.g., GSA FSS, NASA SEWP, etc.)</a:t>
            </a:r>
          </a:p>
          <a:p>
            <a:pPr marL="342900" indent="-342900">
              <a:buFont typeface="+mj-lt"/>
              <a:buAutoNum type="arabicPeriod"/>
            </a:pPr>
            <a:r>
              <a:rPr lang="en-US" sz="1500" dirty="0">
                <a:latin typeface="Arial" panose="020B0604020202020204" pitchFamily="34" charset="0"/>
                <a:cs typeface="Arial" panose="020B0604020202020204" pitchFamily="34" charset="0"/>
              </a:rPr>
              <a:t>Full and open (</a:t>
            </a:r>
            <a:r>
              <a:rPr lang="en-US" sz="1500" dirty="0" err="1">
                <a:latin typeface="Arial" panose="020B0604020202020204" pitchFamily="34" charset="0"/>
                <a:cs typeface="Arial" panose="020B0604020202020204" pitchFamily="34" charset="0"/>
                <a:hlinkClick r:id="rId5"/>
              </a:rPr>
              <a:t>FedBizOpps</a:t>
            </a:r>
            <a:r>
              <a:rPr lang="en-US" sz="1500" dirty="0">
                <a:latin typeface="Arial" panose="020B0604020202020204" pitchFamily="34" charset="0"/>
                <a:cs typeface="Arial" panose="020B0604020202020204" pitchFamily="34" charset="0"/>
              </a:rPr>
              <a:t>)</a:t>
            </a:r>
          </a:p>
          <a:p>
            <a:pPr marL="342900" indent="-342900">
              <a:buFont typeface="+mj-lt"/>
              <a:buAutoNum type="arabicPeriod"/>
            </a:pPr>
            <a:r>
              <a:rPr lang="en-US" sz="1500" dirty="0">
                <a:latin typeface="Arial" panose="020B0604020202020204" pitchFamily="34" charset="0"/>
                <a:cs typeface="Arial" panose="020B0604020202020204" pitchFamily="34" charset="0"/>
              </a:rPr>
              <a:t>Interagency Agreements (IAAs)</a:t>
            </a:r>
          </a:p>
          <a:p>
            <a:pPr marL="342900" indent="-342900">
              <a:buFont typeface="+mj-lt"/>
              <a:buAutoNum type="arabicPeriod"/>
            </a:pPr>
            <a:r>
              <a:rPr lang="en-US" sz="1500" dirty="0">
                <a:latin typeface="Arial" panose="020B0604020202020204" pitchFamily="34" charset="0"/>
                <a:cs typeface="Arial" panose="020B0604020202020204" pitchFamily="34" charset="0"/>
              </a:rPr>
              <a:t>Grants/cooperative agreements (</a:t>
            </a:r>
            <a:r>
              <a:rPr lang="en-US" sz="1500" dirty="0">
                <a:latin typeface="Arial" panose="020B0604020202020204" pitchFamily="34" charset="0"/>
                <a:cs typeface="Arial" panose="020B0604020202020204" pitchFamily="34" charset="0"/>
                <a:hlinkClick r:id="rId6"/>
              </a:rPr>
              <a:t>Grants.gov</a:t>
            </a:r>
            <a:r>
              <a:rPr lang="en-US" sz="1500" dirty="0">
                <a:latin typeface="Arial" panose="020B0604020202020204" pitchFamily="34" charset="0"/>
                <a:cs typeface="Arial" panose="020B0604020202020204" pitchFamily="34" charset="0"/>
              </a:rPr>
              <a:t>)</a:t>
            </a:r>
          </a:p>
        </p:txBody>
      </p:sp>
      <p:sp>
        <p:nvSpPr>
          <p:cNvPr id="9" name="TextBox 8"/>
          <p:cNvSpPr txBox="1"/>
          <p:nvPr/>
        </p:nvSpPr>
        <p:spPr>
          <a:xfrm>
            <a:off x="6611619" y="3537378"/>
            <a:ext cx="4098464" cy="369332"/>
          </a:xfrm>
          <a:prstGeom prst="rect">
            <a:avLst/>
          </a:prstGeom>
          <a:noFill/>
        </p:spPr>
        <p:txBody>
          <a:bodyPr wrap="square" rtlCol="0">
            <a:spAutoFit/>
          </a:bodyPr>
          <a:lstStyle/>
          <a:p>
            <a:pPr defTabSz="685800"/>
            <a:r>
              <a:rPr lang="en-US" b="1" dirty="0">
                <a:solidFill>
                  <a:srgbClr val="4472C4">
                    <a:lumMod val="75000"/>
                  </a:srgbClr>
                </a:solidFill>
                <a:latin typeface="Arial" charset="0"/>
                <a:ea typeface="Arial" charset="0"/>
                <a:cs typeface="Arial" charset="0"/>
              </a:rPr>
              <a:t>Engaging with MCC HQ</a:t>
            </a:r>
          </a:p>
        </p:txBody>
      </p:sp>
      <p:sp>
        <p:nvSpPr>
          <p:cNvPr id="11" name="TextBox 10">
            <a:extLst>
              <a:ext uri="{FF2B5EF4-FFF2-40B4-BE49-F238E27FC236}">
                <a16:creationId xmlns:a16="http://schemas.microsoft.com/office/drawing/2014/main" id="{658CB0DB-2DF6-446E-8CFC-3A0869672C8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370811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998292" y="2093504"/>
          <a:ext cx="6190739" cy="2890609"/>
        </p:xfrm>
        <a:graphic>
          <a:graphicData uri="http://schemas.openxmlformats.org/drawingml/2006/table">
            <a:tbl>
              <a:tblPr firstRow="1" bandRow="1">
                <a:tableStyleId>{5C22544A-7EE6-4342-B048-85BDC9FD1C3A}</a:tableStyleId>
              </a:tblPr>
              <a:tblGrid>
                <a:gridCol w="1773043">
                  <a:extLst>
                    <a:ext uri="{9D8B030D-6E8A-4147-A177-3AD203B41FA5}">
                      <a16:colId xmlns:a16="http://schemas.microsoft.com/office/drawing/2014/main" val="20000"/>
                    </a:ext>
                  </a:extLst>
                </a:gridCol>
                <a:gridCol w="1088237">
                  <a:extLst>
                    <a:ext uri="{9D8B030D-6E8A-4147-A177-3AD203B41FA5}">
                      <a16:colId xmlns:a16="http://schemas.microsoft.com/office/drawing/2014/main" val="20001"/>
                    </a:ext>
                  </a:extLst>
                </a:gridCol>
                <a:gridCol w="824944">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724742">
                  <a:extLst>
                    <a:ext uri="{9D8B030D-6E8A-4147-A177-3AD203B41FA5}">
                      <a16:colId xmlns:a16="http://schemas.microsoft.com/office/drawing/2014/main" val="20004"/>
                    </a:ext>
                  </a:extLst>
                </a:gridCol>
                <a:gridCol w="865373">
                  <a:extLst>
                    <a:ext uri="{9D8B030D-6E8A-4147-A177-3AD203B41FA5}">
                      <a16:colId xmlns:a16="http://schemas.microsoft.com/office/drawing/2014/main" val="20005"/>
                    </a:ext>
                  </a:extLst>
                </a:gridCol>
              </a:tblGrid>
              <a:tr h="685800">
                <a:tc>
                  <a:txBody>
                    <a:bodyPr/>
                    <a:lstStyle/>
                    <a:p>
                      <a:pPr algn="ctr"/>
                      <a:r>
                        <a:rPr lang="en-US" sz="1200" dirty="0"/>
                        <a:t>Small Business</a:t>
                      </a:r>
                      <a:r>
                        <a:rPr lang="en-US" sz="1200" baseline="0" dirty="0"/>
                        <a:t> Goal Categories</a:t>
                      </a:r>
                      <a:endParaRPr lang="en-US" sz="1200" dirty="0"/>
                    </a:p>
                  </a:txBody>
                  <a:tcPr marL="68580" marR="68580" marT="34290" marB="34290" anchor="ctr"/>
                </a:tc>
                <a:tc>
                  <a:txBody>
                    <a:bodyPr/>
                    <a:lstStyle/>
                    <a:p>
                      <a:pPr algn="ctr"/>
                      <a:r>
                        <a:rPr lang="en-US" sz="1200" dirty="0"/>
                        <a:t>Federal Goal</a:t>
                      </a:r>
                    </a:p>
                  </a:txBody>
                  <a:tcPr marL="68580" marR="68580" marT="34290" marB="34290" anchor="ctr"/>
                </a:tc>
                <a:tc>
                  <a:txBody>
                    <a:bodyPr/>
                    <a:lstStyle/>
                    <a:p>
                      <a:pPr algn="ctr"/>
                      <a:r>
                        <a:rPr lang="en-US" sz="1200" dirty="0"/>
                        <a:t>FY</a:t>
                      </a:r>
                      <a:r>
                        <a:rPr lang="en-US" sz="1200" baseline="0" dirty="0"/>
                        <a:t> 2015</a:t>
                      </a:r>
                    </a:p>
                    <a:p>
                      <a:pPr algn="ctr"/>
                      <a:r>
                        <a:rPr lang="en-US" sz="1200" baseline="0" dirty="0"/>
                        <a:t>Results</a:t>
                      </a:r>
                      <a:endParaRPr lang="en-US" sz="1200" dirty="0"/>
                    </a:p>
                  </a:txBody>
                  <a:tcPr marL="68580" marR="68580" marT="34290" marB="34290" anchor="ctr"/>
                </a:tc>
                <a:tc>
                  <a:txBody>
                    <a:bodyPr/>
                    <a:lstStyle/>
                    <a:p>
                      <a:pPr algn="ctr"/>
                      <a:r>
                        <a:rPr lang="en-US" sz="1200" dirty="0"/>
                        <a:t>FY</a:t>
                      </a:r>
                      <a:r>
                        <a:rPr lang="en-US" sz="1200" baseline="0" dirty="0"/>
                        <a:t> 2016</a:t>
                      </a:r>
                    </a:p>
                    <a:p>
                      <a:pPr algn="ctr"/>
                      <a:r>
                        <a:rPr lang="en-US" sz="1200" baseline="0" dirty="0"/>
                        <a:t>Results</a:t>
                      </a:r>
                      <a:endParaRPr lang="en-US" sz="1200" dirty="0"/>
                    </a:p>
                  </a:txBody>
                  <a:tcPr marL="68580" marR="68580" marT="34290" marB="34290" anchor="ctr"/>
                </a:tc>
                <a:tc>
                  <a:txBody>
                    <a:bodyPr/>
                    <a:lstStyle/>
                    <a:p>
                      <a:pPr algn="ctr"/>
                      <a:r>
                        <a:rPr lang="en-US" sz="1200" dirty="0"/>
                        <a:t>FY 2017 Results</a:t>
                      </a:r>
                    </a:p>
                  </a:txBody>
                  <a:tcPr marL="68580" marR="68580" marT="34290" marB="34290" anchor="ctr"/>
                </a:tc>
                <a:tc>
                  <a:txBody>
                    <a:bodyPr/>
                    <a:lstStyle/>
                    <a:p>
                      <a:pPr algn="ctr"/>
                      <a:r>
                        <a:rPr lang="en-US" sz="1200" baseline="0" dirty="0"/>
                        <a:t>Average (FY05-16)</a:t>
                      </a:r>
                      <a:endParaRPr lang="en-US" sz="1200" dirty="0"/>
                    </a:p>
                  </a:txBody>
                  <a:tcPr marL="68580" marR="68580" marT="34290" marB="34290" anchor="ctr"/>
                </a:tc>
                <a:extLst>
                  <a:ext uri="{0D108BD9-81ED-4DB2-BD59-A6C34878D82A}">
                    <a16:rowId xmlns:a16="http://schemas.microsoft.com/office/drawing/2014/main" val="10000"/>
                  </a:ext>
                </a:extLst>
              </a:tr>
              <a:tr h="252827">
                <a:tc>
                  <a:txBody>
                    <a:bodyPr/>
                    <a:lstStyle/>
                    <a:p>
                      <a:r>
                        <a:rPr lang="en-US" sz="1200" dirty="0"/>
                        <a:t>Small Business (SB)</a:t>
                      </a:r>
                    </a:p>
                  </a:txBody>
                  <a:tcPr marL="68580" marR="68580" marT="34290" marB="34290"/>
                </a:tc>
                <a:tc>
                  <a:txBody>
                    <a:bodyPr/>
                    <a:lstStyle/>
                    <a:p>
                      <a:pPr algn="ctr"/>
                      <a:r>
                        <a:rPr lang="en-US" sz="1200" dirty="0"/>
                        <a:t>23%</a:t>
                      </a:r>
                    </a:p>
                  </a:txBody>
                  <a:tcPr marL="68580" marR="68580" marT="34290" marB="34290" anchor="ctr"/>
                </a:tc>
                <a:tc>
                  <a:txBody>
                    <a:bodyPr/>
                    <a:lstStyle/>
                    <a:p>
                      <a:pPr marL="0" marR="0" algn="ctr">
                        <a:lnSpc>
                          <a:spcPct val="115000"/>
                        </a:lnSpc>
                        <a:spcBef>
                          <a:spcPts val="0"/>
                        </a:spcBef>
                        <a:spcAft>
                          <a:spcPts val="0"/>
                        </a:spcAft>
                      </a:pPr>
                      <a:r>
                        <a:rPr lang="en-US" sz="1200" dirty="0">
                          <a:latin typeface="Calibri"/>
                          <a:ea typeface="Calibri"/>
                          <a:cs typeface="Times New Roman"/>
                        </a:rPr>
                        <a:t>60.7%</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34.3%</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33.8%</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44.2%</a:t>
                      </a:r>
                    </a:p>
                  </a:txBody>
                  <a:tcPr marL="51435" marR="51435" marT="0" marB="0" anchor="ctr"/>
                </a:tc>
                <a:extLst>
                  <a:ext uri="{0D108BD9-81ED-4DB2-BD59-A6C34878D82A}">
                    <a16:rowId xmlns:a16="http://schemas.microsoft.com/office/drawing/2014/main" val="10001"/>
                  </a:ext>
                </a:extLst>
              </a:tr>
              <a:tr h="252827">
                <a:tc>
                  <a:txBody>
                    <a:bodyPr/>
                    <a:lstStyle/>
                    <a:p>
                      <a:r>
                        <a:rPr lang="en-US" sz="1200" dirty="0"/>
                        <a:t>Small Disadvantaged SB</a:t>
                      </a:r>
                    </a:p>
                  </a:txBody>
                  <a:tcPr marL="68580" marR="68580" marT="34290" marB="34290"/>
                </a:tc>
                <a:tc>
                  <a:txBody>
                    <a:bodyPr/>
                    <a:lstStyle/>
                    <a:p>
                      <a:pPr algn="ctr"/>
                      <a:r>
                        <a:rPr lang="en-US" sz="1200" dirty="0"/>
                        <a:t>5%</a:t>
                      </a:r>
                    </a:p>
                  </a:txBody>
                  <a:tcPr marL="68580" marR="68580" marT="34290" marB="34290" anchor="ctr"/>
                </a:tc>
                <a:tc>
                  <a:txBody>
                    <a:bodyPr/>
                    <a:lstStyle/>
                    <a:p>
                      <a:pPr marL="0" marR="0" algn="ctr">
                        <a:lnSpc>
                          <a:spcPct val="115000"/>
                        </a:lnSpc>
                        <a:spcBef>
                          <a:spcPts val="0"/>
                        </a:spcBef>
                        <a:spcAft>
                          <a:spcPts val="0"/>
                        </a:spcAft>
                      </a:pPr>
                      <a:r>
                        <a:rPr lang="en-US" sz="1200" dirty="0">
                          <a:latin typeface="Calibri"/>
                          <a:ea typeface="Calibri"/>
                          <a:cs typeface="Times New Roman"/>
                        </a:rPr>
                        <a:t>12.9%</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7.9%</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10.5%</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10.3%</a:t>
                      </a:r>
                    </a:p>
                  </a:txBody>
                  <a:tcPr marL="51435" marR="51435" marT="0" marB="0" anchor="ctr"/>
                </a:tc>
                <a:extLst>
                  <a:ext uri="{0D108BD9-81ED-4DB2-BD59-A6C34878D82A}">
                    <a16:rowId xmlns:a16="http://schemas.microsoft.com/office/drawing/2014/main" val="10002"/>
                  </a:ext>
                </a:extLst>
              </a:tr>
              <a:tr h="252827">
                <a:tc>
                  <a:txBody>
                    <a:bodyPr/>
                    <a:lstStyle/>
                    <a:p>
                      <a:r>
                        <a:rPr lang="en-US" sz="1200" dirty="0"/>
                        <a:t>Woman-owned SB</a:t>
                      </a:r>
                    </a:p>
                  </a:txBody>
                  <a:tcPr marL="68580" marR="68580" marT="34290" marB="34290"/>
                </a:tc>
                <a:tc>
                  <a:txBody>
                    <a:bodyPr/>
                    <a:lstStyle/>
                    <a:p>
                      <a:pPr algn="ctr"/>
                      <a:r>
                        <a:rPr lang="en-US" sz="1200" dirty="0"/>
                        <a:t>5%</a:t>
                      </a:r>
                    </a:p>
                  </a:txBody>
                  <a:tcPr marL="68580" marR="68580" marT="34290" marB="34290" anchor="ctr"/>
                </a:tc>
                <a:tc>
                  <a:txBody>
                    <a:bodyPr/>
                    <a:lstStyle/>
                    <a:p>
                      <a:pPr marL="0" marR="0" algn="ctr">
                        <a:lnSpc>
                          <a:spcPct val="115000"/>
                        </a:lnSpc>
                        <a:spcBef>
                          <a:spcPts val="0"/>
                        </a:spcBef>
                        <a:spcAft>
                          <a:spcPts val="0"/>
                        </a:spcAft>
                      </a:pPr>
                      <a:r>
                        <a:rPr lang="en-US" sz="1200" dirty="0">
                          <a:latin typeface="Calibri"/>
                          <a:ea typeface="Calibri"/>
                          <a:cs typeface="Times New Roman"/>
                        </a:rPr>
                        <a:t>25.5%</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7.8%</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10.8%</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12.1%</a:t>
                      </a:r>
                    </a:p>
                  </a:txBody>
                  <a:tcPr marL="51435" marR="51435" marT="0" marB="0" anchor="ctr"/>
                </a:tc>
                <a:extLst>
                  <a:ext uri="{0D108BD9-81ED-4DB2-BD59-A6C34878D82A}">
                    <a16:rowId xmlns:a16="http://schemas.microsoft.com/office/drawing/2014/main" val="10003"/>
                  </a:ext>
                </a:extLst>
              </a:tr>
              <a:tr h="252827">
                <a:tc>
                  <a:txBody>
                    <a:bodyPr/>
                    <a:lstStyle/>
                    <a:p>
                      <a:r>
                        <a:rPr lang="en-US" sz="1200" dirty="0"/>
                        <a:t>8(a) Procedure</a:t>
                      </a:r>
                      <a:r>
                        <a:rPr lang="en-US" sz="1200" baseline="0" dirty="0"/>
                        <a:t> </a:t>
                      </a:r>
                      <a:endParaRPr lang="en-US" sz="1200" dirty="0"/>
                    </a:p>
                  </a:txBody>
                  <a:tcPr marL="68580" marR="68580" marT="34290" marB="34290"/>
                </a:tc>
                <a:tc>
                  <a:txBody>
                    <a:bodyPr/>
                    <a:lstStyle/>
                    <a:p>
                      <a:pPr algn="ctr"/>
                      <a:r>
                        <a:rPr lang="en-US" sz="1200" dirty="0"/>
                        <a:t>3%</a:t>
                      </a:r>
                    </a:p>
                  </a:txBody>
                  <a:tcPr marL="68580" marR="68580" marT="34290" marB="34290" anchor="ctr"/>
                </a:tc>
                <a:tc>
                  <a:txBody>
                    <a:bodyPr/>
                    <a:lstStyle/>
                    <a:p>
                      <a:pPr marL="0" marR="0" algn="ctr">
                        <a:lnSpc>
                          <a:spcPct val="115000"/>
                        </a:lnSpc>
                        <a:spcBef>
                          <a:spcPts val="0"/>
                        </a:spcBef>
                        <a:spcAft>
                          <a:spcPts val="0"/>
                        </a:spcAft>
                      </a:pPr>
                      <a:r>
                        <a:rPr lang="en-US" sz="1200" dirty="0">
                          <a:latin typeface="Calibri"/>
                          <a:ea typeface="Calibri"/>
                          <a:cs typeface="Times New Roman"/>
                        </a:rPr>
                        <a:t>6.2%</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1.8%</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0.8%</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7.6%</a:t>
                      </a:r>
                    </a:p>
                  </a:txBody>
                  <a:tcPr marL="51435" marR="51435" marT="0" marB="0" anchor="ctr"/>
                </a:tc>
                <a:extLst>
                  <a:ext uri="{0D108BD9-81ED-4DB2-BD59-A6C34878D82A}">
                    <a16:rowId xmlns:a16="http://schemas.microsoft.com/office/drawing/2014/main" val="10004"/>
                  </a:ext>
                </a:extLst>
              </a:tr>
              <a:tr h="252827">
                <a:tc>
                  <a:txBody>
                    <a:bodyPr/>
                    <a:lstStyle/>
                    <a:p>
                      <a:r>
                        <a:rPr lang="en-US" sz="1200" dirty="0"/>
                        <a:t>Hub-Zone SB</a:t>
                      </a:r>
                    </a:p>
                  </a:txBody>
                  <a:tcPr marL="68580" marR="68580" marT="34290" marB="34290"/>
                </a:tc>
                <a:tc>
                  <a:txBody>
                    <a:bodyPr/>
                    <a:lstStyle/>
                    <a:p>
                      <a:pPr algn="ctr"/>
                      <a:r>
                        <a:rPr lang="en-US" sz="1200" dirty="0"/>
                        <a:t>3%</a:t>
                      </a:r>
                    </a:p>
                  </a:txBody>
                  <a:tcPr marL="68580" marR="68580" marT="34290" marB="34290" anchor="ctr"/>
                </a:tc>
                <a:tc>
                  <a:txBody>
                    <a:bodyPr/>
                    <a:lstStyle/>
                    <a:p>
                      <a:pPr marL="0" marR="0" algn="ctr">
                        <a:lnSpc>
                          <a:spcPct val="115000"/>
                        </a:lnSpc>
                        <a:spcBef>
                          <a:spcPts val="0"/>
                        </a:spcBef>
                        <a:spcAft>
                          <a:spcPts val="0"/>
                        </a:spcAft>
                      </a:pPr>
                      <a:r>
                        <a:rPr lang="en-US" sz="1200" dirty="0">
                          <a:latin typeface="Calibri"/>
                          <a:ea typeface="Calibri"/>
                          <a:cs typeface="Times New Roman"/>
                        </a:rPr>
                        <a:t>5.6%</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1.8%</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2.3%</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2.5%</a:t>
                      </a:r>
                    </a:p>
                  </a:txBody>
                  <a:tcPr marL="51435" marR="51435" marT="0" marB="0" anchor="ctr"/>
                </a:tc>
                <a:extLst>
                  <a:ext uri="{0D108BD9-81ED-4DB2-BD59-A6C34878D82A}">
                    <a16:rowId xmlns:a16="http://schemas.microsoft.com/office/drawing/2014/main" val="10005"/>
                  </a:ext>
                </a:extLst>
              </a:tr>
              <a:tr h="436387">
                <a:tc>
                  <a:txBody>
                    <a:bodyPr/>
                    <a:lstStyle/>
                    <a:p>
                      <a:r>
                        <a:rPr lang="en-US" sz="1200" dirty="0"/>
                        <a:t>Service-Disabled Veteran-owned SB</a:t>
                      </a:r>
                    </a:p>
                  </a:txBody>
                  <a:tcPr marL="68580" marR="68580" marT="34290" marB="34290"/>
                </a:tc>
                <a:tc>
                  <a:txBody>
                    <a:bodyPr/>
                    <a:lstStyle/>
                    <a:p>
                      <a:pPr algn="ctr"/>
                      <a:r>
                        <a:rPr lang="en-US" sz="1200" dirty="0"/>
                        <a:t>3%</a:t>
                      </a:r>
                    </a:p>
                  </a:txBody>
                  <a:tcPr marL="68580" marR="68580" marT="34290" marB="34290" anchor="ctr"/>
                </a:tc>
                <a:tc>
                  <a:txBody>
                    <a:bodyPr/>
                    <a:lstStyle/>
                    <a:p>
                      <a:pPr marL="0" marR="0" algn="ctr">
                        <a:lnSpc>
                          <a:spcPct val="115000"/>
                        </a:lnSpc>
                        <a:spcBef>
                          <a:spcPts val="0"/>
                        </a:spcBef>
                        <a:spcAft>
                          <a:spcPts val="0"/>
                        </a:spcAft>
                      </a:pPr>
                      <a:r>
                        <a:rPr lang="en-US" sz="1200" dirty="0">
                          <a:latin typeface="Calibri"/>
                          <a:ea typeface="Calibri"/>
                          <a:cs typeface="Times New Roman"/>
                        </a:rPr>
                        <a:t>11.2%</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7.8%</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3.8%</a:t>
                      </a:r>
                    </a:p>
                  </a:txBody>
                  <a:tcPr marL="51435" marR="51435" marT="0" marB="0" anchor="ctr"/>
                </a:tc>
                <a:tc>
                  <a:txBody>
                    <a:bodyPr/>
                    <a:lstStyle/>
                    <a:p>
                      <a:pPr marL="0" marR="0" algn="ctr">
                        <a:lnSpc>
                          <a:spcPct val="115000"/>
                        </a:lnSpc>
                        <a:spcBef>
                          <a:spcPts val="0"/>
                        </a:spcBef>
                        <a:spcAft>
                          <a:spcPts val="0"/>
                        </a:spcAft>
                      </a:pPr>
                      <a:r>
                        <a:rPr lang="en-US" sz="1200" dirty="0">
                          <a:latin typeface="Calibri"/>
                          <a:ea typeface="Calibri"/>
                          <a:cs typeface="Times New Roman"/>
                        </a:rPr>
                        <a:t>6.7%</a:t>
                      </a:r>
                    </a:p>
                  </a:txBody>
                  <a:tcPr marL="51435" marR="51435" marT="0" marB="0" anchor="ctr"/>
                </a:tc>
                <a:extLst>
                  <a:ext uri="{0D108BD9-81ED-4DB2-BD59-A6C34878D82A}">
                    <a16:rowId xmlns:a16="http://schemas.microsoft.com/office/drawing/2014/main" val="10006"/>
                  </a:ext>
                </a:extLst>
              </a:tr>
              <a:tr h="251460">
                <a:tc>
                  <a:txBody>
                    <a:bodyPr/>
                    <a:lstStyle/>
                    <a:p>
                      <a:r>
                        <a:rPr lang="en-US" sz="1200" dirty="0"/>
                        <a:t>Veteran Owned  SB</a:t>
                      </a:r>
                      <a:r>
                        <a:rPr lang="en-US" sz="1200" baseline="0" dirty="0"/>
                        <a:t> </a:t>
                      </a:r>
                      <a:endParaRPr lang="en-US" sz="1200" dirty="0"/>
                    </a:p>
                  </a:txBody>
                  <a:tcPr marL="68580" marR="68580" marT="34290" marB="34290"/>
                </a:tc>
                <a:tc>
                  <a:txBody>
                    <a:bodyPr/>
                    <a:lstStyle/>
                    <a:p>
                      <a:pPr algn="ctr"/>
                      <a:r>
                        <a:rPr lang="en-US" sz="1200" dirty="0"/>
                        <a:t>3%</a:t>
                      </a:r>
                    </a:p>
                  </a:txBody>
                  <a:tcPr marL="68580" marR="68580" marT="34290" marB="34290" anchor="ctr"/>
                </a:tc>
                <a:tc>
                  <a:txBody>
                    <a:bodyPr/>
                    <a:lstStyle/>
                    <a:p>
                      <a:pPr algn="ctr"/>
                      <a:r>
                        <a:rPr lang="en-US" sz="1200" dirty="0"/>
                        <a:t>11.4%</a:t>
                      </a:r>
                    </a:p>
                  </a:txBody>
                  <a:tcPr marL="68580" marR="68580" marT="34290" marB="34290"/>
                </a:tc>
                <a:tc>
                  <a:txBody>
                    <a:bodyPr/>
                    <a:lstStyle/>
                    <a:p>
                      <a:pPr algn="ctr"/>
                      <a:r>
                        <a:rPr lang="en-US" sz="1200" dirty="0"/>
                        <a:t>8.1%</a:t>
                      </a:r>
                    </a:p>
                  </a:txBody>
                  <a:tcPr marL="68580" marR="68580" marT="34290" marB="34290"/>
                </a:tc>
                <a:tc>
                  <a:txBody>
                    <a:bodyPr/>
                    <a:lstStyle/>
                    <a:p>
                      <a:pPr algn="ctr"/>
                      <a:r>
                        <a:rPr lang="en-US" sz="1200" dirty="0"/>
                        <a:t>4.3%</a:t>
                      </a:r>
                    </a:p>
                  </a:txBody>
                  <a:tcPr marL="68580" marR="68580" marT="34290" marB="34290"/>
                </a:tc>
                <a:tc>
                  <a:txBody>
                    <a:bodyPr/>
                    <a:lstStyle/>
                    <a:p>
                      <a:pPr algn="ctr"/>
                      <a:r>
                        <a:rPr lang="en-US" sz="1200" dirty="0"/>
                        <a:t>7.6%</a:t>
                      </a:r>
                    </a:p>
                  </a:txBody>
                  <a:tcPr marL="68580" marR="68580" marT="34290" marB="34290"/>
                </a:tc>
                <a:extLst>
                  <a:ext uri="{0D108BD9-81ED-4DB2-BD59-A6C34878D82A}">
                    <a16:rowId xmlns:a16="http://schemas.microsoft.com/office/drawing/2014/main" val="10007"/>
                  </a:ext>
                </a:extLst>
              </a:tr>
              <a:tr h="252827">
                <a:tc>
                  <a:txBody>
                    <a:bodyPr/>
                    <a:lstStyle/>
                    <a:p>
                      <a:r>
                        <a:rPr lang="en-US" sz="1200" dirty="0"/>
                        <a:t>Minority</a:t>
                      </a:r>
                      <a:r>
                        <a:rPr lang="en-US" sz="1200" baseline="0" dirty="0"/>
                        <a:t> Owned Business</a:t>
                      </a:r>
                      <a:endParaRPr lang="en-US" sz="1200" dirty="0"/>
                    </a:p>
                  </a:txBody>
                  <a:tcPr marL="68580" marR="68580" marT="34290" marB="34290"/>
                </a:tc>
                <a:tc>
                  <a:txBody>
                    <a:bodyPr/>
                    <a:lstStyle/>
                    <a:p>
                      <a:pPr algn="ctr"/>
                      <a:r>
                        <a:rPr lang="en-US" sz="1200" dirty="0"/>
                        <a:t>--</a:t>
                      </a:r>
                    </a:p>
                  </a:txBody>
                  <a:tcPr marL="68580" marR="68580" marT="34290" marB="34290" anchor="ctr"/>
                </a:tc>
                <a:tc>
                  <a:txBody>
                    <a:bodyPr/>
                    <a:lstStyle/>
                    <a:p>
                      <a:pPr algn="ctr"/>
                      <a:r>
                        <a:rPr lang="en-US" sz="1200" dirty="0"/>
                        <a:t>8.1%</a:t>
                      </a:r>
                    </a:p>
                  </a:txBody>
                  <a:tcPr marL="68580" marR="68580" marT="34290" marB="34290"/>
                </a:tc>
                <a:tc>
                  <a:txBody>
                    <a:bodyPr/>
                    <a:lstStyle/>
                    <a:p>
                      <a:pPr algn="ctr"/>
                      <a:r>
                        <a:rPr lang="en-US" sz="1200" dirty="0"/>
                        <a:t>6.8%</a:t>
                      </a:r>
                    </a:p>
                  </a:txBody>
                  <a:tcPr marL="68580" marR="68580" marT="34290" marB="34290"/>
                </a:tc>
                <a:tc>
                  <a:txBody>
                    <a:bodyPr/>
                    <a:lstStyle/>
                    <a:p>
                      <a:pPr algn="ctr"/>
                      <a:r>
                        <a:rPr lang="en-US" sz="1200" dirty="0"/>
                        <a:t>12.3%</a:t>
                      </a:r>
                    </a:p>
                  </a:txBody>
                  <a:tcPr marL="68580" marR="68580" marT="34290" marB="34290"/>
                </a:tc>
                <a:tc>
                  <a:txBody>
                    <a:bodyPr/>
                    <a:lstStyle/>
                    <a:p>
                      <a:pPr algn="ctr"/>
                      <a:r>
                        <a:rPr lang="en-US" sz="1200" dirty="0"/>
                        <a:t>10.6%</a:t>
                      </a:r>
                    </a:p>
                  </a:txBody>
                  <a:tcPr marL="68580" marR="68580" marT="34290" marB="34290"/>
                </a:tc>
                <a:extLst>
                  <a:ext uri="{0D108BD9-81ED-4DB2-BD59-A6C34878D82A}">
                    <a16:rowId xmlns:a16="http://schemas.microsoft.com/office/drawing/2014/main" val="10008"/>
                  </a:ext>
                </a:extLst>
              </a:tr>
            </a:tbl>
          </a:graphicData>
        </a:graphic>
      </p:graphicFrame>
      <p:sp>
        <p:nvSpPr>
          <p:cNvPr id="5" name="Title 1"/>
          <p:cNvSpPr>
            <a:spLocks noGrp="1"/>
          </p:cNvSpPr>
          <p:nvPr>
            <p:ph type="title"/>
          </p:nvPr>
        </p:nvSpPr>
        <p:spPr>
          <a:xfrm>
            <a:off x="3016829" y="1148846"/>
            <a:ext cx="6172200" cy="85725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a:t>MCC Small Business Program Report</a:t>
            </a:r>
          </a:p>
        </p:txBody>
      </p:sp>
      <p:sp>
        <p:nvSpPr>
          <p:cNvPr id="2" name="Rectangle 1"/>
          <p:cNvSpPr/>
          <p:nvPr/>
        </p:nvSpPr>
        <p:spPr>
          <a:xfrm>
            <a:off x="2975928" y="5088913"/>
            <a:ext cx="6172200" cy="1015663"/>
          </a:xfrm>
          <a:prstGeom prst="rect">
            <a:avLst/>
          </a:prstGeom>
        </p:spPr>
        <p:txBody>
          <a:bodyPr wrap="square">
            <a:spAutoFit/>
          </a:bodyPr>
          <a:lstStyle/>
          <a:p>
            <a:pPr defTabSz="685800"/>
            <a:r>
              <a:rPr lang="en-US" sz="1200" b="1" i="1" u="sng" dirty="0">
                <a:solidFill>
                  <a:prstClr val="black"/>
                </a:solidFill>
                <a:latin typeface="Calibri" panose="020F0502020204030204"/>
                <a:ea typeface="SimSun" panose="02010600030101010101" pitchFamily="2" charset="-122"/>
              </a:rPr>
              <a:t>Notes</a:t>
            </a:r>
            <a:r>
              <a:rPr lang="en-US" sz="1200" b="1" i="1" dirty="0">
                <a:solidFill>
                  <a:prstClr val="black"/>
                </a:solidFill>
                <a:latin typeface="Calibri" panose="020F0502020204030204"/>
                <a:ea typeface="SimSun" panose="02010600030101010101" pitchFamily="2" charset="-122"/>
              </a:rPr>
              <a:t>: </a:t>
            </a:r>
          </a:p>
          <a:p>
            <a:pPr marL="257175" indent="-257175" defTabSz="685800">
              <a:buFontTx/>
              <a:buAutoNum type="arabicParenBoth"/>
            </a:pPr>
            <a:r>
              <a:rPr lang="en-US" sz="1200" b="1" i="1" dirty="0">
                <a:solidFill>
                  <a:prstClr val="black"/>
                </a:solidFill>
                <a:latin typeface="Calibri" panose="020F0502020204030204"/>
                <a:ea typeface="SimSun" panose="02010600030101010101" pitchFamily="2" charset="-122"/>
              </a:rPr>
              <a:t>Authoritative Source for the Small Business Data is the Federal Procurement Data System – Next Generation (FPDS-NG) </a:t>
            </a:r>
          </a:p>
          <a:p>
            <a:pPr marL="257175" indent="-257175" defTabSz="685800">
              <a:buFontTx/>
              <a:buAutoNum type="arabicParenBoth"/>
            </a:pPr>
            <a:r>
              <a:rPr lang="en-US" sz="1200" b="1" i="1" dirty="0">
                <a:solidFill>
                  <a:prstClr val="black"/>
                </a:solidFill>
                <a:latin typeface="Calibri" panose="020F0502020204030204"/>
                <a:ea typeface="SimSun" panose="02010600030101010101" pitchFamily="2" charset="-122"/>
              </a:rPr>
              <a:t>Beginning in FY 2016, all overseas contracts count as eligible dollars whereas they did not in previous years, so MCC saw a decline in amounts once those dollars are included</a:t>
            </a:r>
          </a:p>
        </p:txBody>
      </p:sp>
      <p:pic>
        <p:nvPicPr>
          <p:cNvPr id="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800" y="1"/>
            <a:ext cx="1733550"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3810001" y="169502"/>
            <a:ext cx="7924799"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ts val="8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1pPr>
            <a:lvl2pPr>
              <a:spcBef>
                <a:spcPts val="7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2pPr>
            <a:lvl3pPr>
              <a:spcBef>
                <a:spcPts val="6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3pPr>
            <a:lvl4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4pPr>
            <a:lvl5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5pPr>
            <a:lvl6pPr marL="25146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6pPr>
            <a:lvl7pPr marL="29718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7pPr>
            <a:lvl8pPr marL="34290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8pPr>
            <a:lvl9pPr marL="38862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9pPr>
          </a:lstStyle>
          <a:p>
            <a:pPr defTabSz="685800">
              <a:spcBef>
                <a:spcPct val="0"/>
              </a:spcBef>
              <a:buClrTx/>
            </a:pPr>
            <a:r>
              <a:rPr lang="en-US" altLang="en-US" sz="2400" b="1" dirty="0"/>
              <a:t>MCC &amp; the Small Business Community</a:t>
            </a:r>
          </a:p>
        </p:txBody>
      </p:sp>
      <p:sp>
        <p:nvSpPr>
          <p:cNvPr id="8" name="TextBox 7">
            <a:extLst>
              <a:ext uri="{FF2B5EF4-FFF2-40B4-BE49-F238E27FC236}">
                <a16:creationId xmlns:a16="http://schemas.microsoft.com/office/drawing/2014/main" id="{658CB0DB-2DF6-446E-8CFC-3A0869672C8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2907636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2033"/>
            <a:ext cx="1733550"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4495800" y="152400"/>
            <a:ext cx="5105400" cy="95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ts val="8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1pPr>
            <a:lvl2pPr>
              <a:spcBef>
                <a:spcPts val="7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2pPr>
            <a:lvl3pPr>
              <a:spcBef>
                <a:spcPts val="6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3pPr>
            <a:lvl4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4pPr>
            <a:lvl5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5pPr>
            <a:lvl6pPr marL="25146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6pPr>
            <a:lvl7pPr marL="29718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7pPr>
            <a:lvl8pPr marL="34290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8pPr>
            <a:lvl9pPr marL="38862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9pPr>
          </a:lstStyle>
          <a:p>
            <a:pPr defTabSz="685800">
              <a:spcBef>
                <a:spcPct val="0"/>
              </a:spcBef>
              <a:buClrTx/>
            </a:pPr>
            <a:r>
              <a:rPr lang="en-US" altLang="en-US" sz="2700" b="1" dirty="0"/>
              <a:t>How to Find Opportunities</a:t>
            </a:r>
          </a:p>
        </p:txBody>
      </p:sp>
      <p:sp>
        <p:nvSpPr>
          <p:cNvPr id="7" name="Rectangle 6"/>
          <p:cNvSpPr>
            <a:spLocks noChangeArrowheads="1"/>
          </p:cNvSpPr>
          <p:nvPr/>
        </p:nvSpPr>
        <p:spPr bwMode="auto">
          <a:xfrm>
            <a:off x="1607219" y="2727361"/>
            <a:ext cx="3342774" cy="230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85750">
              <a:spcBef>
                <a:spcPts val="800"/>
              </a:spcBef>
              <a:buClr>
                <a:srgbClr val="000000"/>
              </a:buClr>
              <a:buSzPct val="100000"/>
              <a:buFont typeface="Times New Roman" charset="0"/>
              <a:defRPr sz="2000">
                <a:solidFill>
                  <a:srgbClr val="002664"/>
                </a:solidFill>
                <a:latin typeface="Arial" charset="0"/>
                <a:ea typeface="SimSun" charset="-122"/>
              </a:defRPr>
            </a:lvl1pPr>
            <a:lvl2pPr>
              <a:spcBef>
                <a:spcPts val="700"/>
              </a:spcBef>
              <a:buClr>
                <a:srgbClr val="000000"/>
              </a:buClr>
              <a:buSzPct val="100000"/>
              <a:buFont typeface="Times New Roman" charset="0"/>
              <a:defRPr sz="2000">
                <a:solidFill>
                  <a:srgbClr val="002664"/>
                </a:solidFill>
                <a:latin typeface="Arial" charset="0"/>
                <a:ea typeface="SimSun" charset="-122"/>
              </a:defRPr>
            </a:lvl2pPr>
            <a:lvl3pPr>
              <a:spcBef>
                <a:spcPts val="600"/>
              </a:spcBef>
              <a:buClr>
                <a:srgbClr val="000000"/>
              </a:buClr>
              <a:buSzPct val="100000"/>
              <a:buFont typeface="Times New Roman" charset="0"/>
              <a:defRPr sz="2000">
                <a:solidFill>
                  <a:srgbClr val="002664"/>
                </a:solidFill>
                <a:latin typeface="Arial" charset="0"/>
                <a:ea typeface="SimSun" charset="-122"/>
              </a:defRPr>
            </a:lvl3pPr>
            <a:lvl4pPr>
              <a:spcBef>
                <a:spcPts val="500"/>
              </a:spcBef>
              <a:buClr>
                <a:srgbClr val="000000"/>
              </a:buClr>
              <a:buSzPct val="100000"/>
              <a:buFont typeface="Times New Roman" charset="0"/>
              <a:defRPr sz="2000">
                <a:solidFill>
                  <a:srgbClr val="002664"/>
                </a:solidFill>
                <a:latin typeface="Arial" charset="0"/>
                <a:ea typeface="SimSun" charset="-122"/>
              </a:defRPr>
            </a:lvl4pPr>
            <a:lvl5pPr>
              <a:spcBef>
                <a:spcPts val="500"/>
              </a:spcBef>
              <a:buClr>
                <a:srgbClr val="000000"/>
              </a:buClr>
              <a:buSzPct val="100000"/>
              <a:buFont typeface="Times New Roman" charset="0"/>
              <a:defRPr sz="2000">
                <a:solidFill>
                  <a:srgbClr val="002664"/>
                </a:solidFill>
                <a:latin typeface="Arial" charset="0"/>
                <a:ea typeface="SimSun" charset="-122"/>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002664"/>
                </a:solidFill>
                <a:latin typeface="Arial" charset="0"/>
                <a:ea typeface="SimSun" charset="-122"/>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002664"/>
                </a:solidFill>
                <a:latin typeface="Arial" charset="0"/>
                <a:ea typeface="SimSun" charset="-122"/>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002664"/>
                </a:solidFill>
                <a:latin typeface="Arial" charset="0"/>
                <a:ea typeface="SimSun" charset="-122"/>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002664"/>
                </a:solidFill>
                <a:latin typeface="Arial" charset="0"/>
                <a:ea typeface="SimSun" charset="-122"/>
              </a:defRPr>
            </a:lvl9pPr>
          </a:lstStyle>
          <a:p>
            <a:pPr marL="414338" lvl="1" defTabSz="685800">
              <a:buFont typeface="Wingdings" panose="05000000000000000000" pitchFamily="2" charset="2"/>
              <a:buChar char="Ø"/>
            </a:pPr>
            <a:r>
              <a:rPr lang="en-US" sz="1800" dirty="0"/>
              <a:t>Visit MCC’s website—a one-stop shop</a:t>
            </a:r>
          </a:p>
          <a:p>
            <a:pPr marL="414338" lvl="1" defTabSz="685800">
              <a:buFont typeface="Wingdings" panose="05000000000000000000" pitchFamily="2" charset="2"/>
              <a:buChar char="Ø"/>
            </a:pPr>
            <a:r>
              <a:rPr lang="en-US" sz="1800" dirty="0"/>
              <a:t>Includes all live opportunities &amp; 12-month forecasts</a:t>
            </a:r>
          </a:p>
          <a:p>
            <a:pPr marL="414338" lvl="1" defTabSz="685800">
              <a:buFont typeface="Wingdings" panose="05000000000000000000" pitchFamily="2" charset="2"/>
              <a:buChar char="Ø"/>
            </a:pPr>
            <a:endParaRPr lang="en-US" sz="1800" dirty="0"/>
          </a:p>
          <a:p>
            <a:pPr marL="128588" lvl="1" defTabSz="685800"/>
            <a:r>
              <a:rPr lang="en-US" sz="1800" b="1" dirty="0"/>
              <a:t>www.mcc.gov/work-with-us</a:t>
            </a:r>
          </a:p>
        </p:txBody>
      </p:sp>
      <p:pic>
        <p:nvPicPr>
          <p:cNvPr id="8" name="Picture 7"/>
          <p:cNvPicPr/>
          <p:nvPr/>
        </p:nvPicPr>
        <p:blipFill rotWithShape="1">
          <a:blip r:embed="rId4"/>
          <a:srcRect l="6892" t="13683" r="23717" b="5645"/>
          <a:stretch/>
        </p:blipFill>
        <p:spPr bwMode="auto">
          <a:xfrm>
            <a:off x="5562600" y="777959"/>
            <a:ext cx="3734802" cy="2395750"/>
          </a:xfrm>
          <a:prstGeom prst="rect">
            <a:avLst/>
          </a:prstGeom>
          <a:ln>
            <a:solidFill>
              <a:schemeClr val="tx1"/>
            </a:solidFill>
          </a:ln>
          <a:extLst>
            <a:ext uri="{53640926-AAD7-44D8-BBD7-CCE9431645EC}">
              <a14:shadowObscured xmlns:a14="http://schemas.microsoft.com/office/drawing/2010/main"/>
            </a:ext>
          </a:extLst>
        </p:spPr>
      </p:pic>
      <p:pic>
        <p:nvPicPr>
          <p:cNvPr id="2" name="Picture 1"/>
          <p:cNvPicPr>
            <a:picLocks noChangeAspect="1"/>
          </p:cNvPicPr>
          <p:nvPr/>
        </p:nvPicPr>
        <p:blipFill>
          <a:blip r:embed="rId5"/>
          <a:stretch>
            <a:fillRect/>
          </a:stretch>
        </p:blipFill>
        <p:spPr>
          <a:xfrm>
            <a:off x="5562600" y="3581401"/>
            <a:ext cx="3754622" cy="2590800"/>
          </a:xfrm>
          <a:prstGeom prst="rect">
            <a:avLst/>
          </a:prstGeom>
          <a:ln>
            <a:solidFill>
              <a:schemeClr val="tx1"/>
            </a:solidFill>
          </a:ln>
        </p:spPr>
      </p:pic>
      <p:sp>
        <p:nvSpPr>
          <p:cNvPr id="3" name="Right Arrow 2"/>
          <p:cNvSpPr/>
          <p:nvPr/>
        </p:nvSpPr>
        <p:spPr>
          <a:xfrm>
            <a:off x="4834190" y="2895600"/>
            <a:ext cx="612607" cy="183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8CB0DB-2DF6-446E-8CFC-3A0869672C8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1979029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9978" y="1375131"/>
            <a:ext cx="8120670" cy="3685600"/>
          </a:xfrm>
        </p:spPr>
        <p:txBody>
          <a:bodyPr>
            <a:noAutofit/>
          </a:bodyPr>
          <a:lstStyle/>
          <a:p>
            <a:pPr>
              <a:spcBef>
                <a:spcPts val="900"/>
              </a:spcBef>
              <a:spcAft>
                <a:spcPts val="900"/>
              </a:spcAft>
            </a:pPr>
            <a:r>
              <a:rPr lang="en-US" sz="2400" dirty="0">
                <a:latin typeface="Arial" panose="020B0604020202020204" pitchFamily="34" charset="0"/>
                <a:cs typeface="Arial" panose="020B0604020202020204" pitchFamily="34" charset="0"/>
              </a:rPr>
              <a:t>MCC’s Work With Us page: www.mcc.gov/work-with-us</a:t>
            </a:r>
          </a:p>
          <a:p>
            <a:pPr>
              <a:spcBef>
                <a:spcPts val="900"/>
              </a:spcBef>
              <a:spcAft>
                <a:spcPts val="900"/>
              </a:spcAft>
            </a:pPr>
            <a:r>
              <a:rPr lang="en-US" sz="2400" dirty="0">
                <a:latin typeface="Arial" panose="020B0604020202020204" pitchFamily="34" charset="0"/>
                <a:cs typeface="Arial" panose="020B0604020202020204" pitchFamily="34" charset="0"/>
              </a:rPr>
              <a:t>Quarterly Business Forecast </a:t>
            </a:r>
          </a:p>
          <a:p>
            <a:pPr>
              <a:spcBef>
                <a:spcPts val="900"/>
              </a:spcBef>
              <a:spcAft>
                <a:spcPts val="900"/>
              </a:spcAft>
            </a:pPr>
            <a:r>
              <a:rPr lang="en-US" sz="2400" dirty="0">
                <a:latin typeface="Arial" panose="020B0604020202020204" pitchFamily="34" charset="0"/>
                <a:cs typeface="Arial" panose="020B0604020202020204" pitchFamily="34" charset="0"/>
              </a:rPr>
              <a:t>LinkedIn and MCA websites </a:t>
            </a:r>
          </a:p>
          <a:p>
            <a:pPr>
              <a:spcBef>
                <a:spcPts val="900"/>
              </a:spcBef>
              <a:spcAft>
                <a:spcPts val="900"/>
              </a:spcAft>
            </a:pPr>
            <a:r>
              <a:rPr lang="en-US" sz="2400" dirty="0">
                <a:latin typeface="Arial" panose="020B0604020202020204" pitchFamily="34" charset="0"/>
                <a:cs typeface="Arial" panose="020B0604020202020204" pitchFamily="34" charset="0"/>
              </a:rPr>
              <a:t>Market Outreach Events </a:t>
            </a:r>
          </a:p>
          <a:p>
            <a:pPr>
              <a:spcBef>
                <a:spcPts val="900"/>
              </a:spcBef>
              <a:spcAft>
                <a:spcPts val="900"/>
              </a:spcAft>
            </a:pPr>
            <a:r>
              <a:rPr lang="en-US" sz="2400" dirty="0">
                <a:latin typeface="Arial" panose="020B0604020202020204" pitchFamily="34" charset="0"/>
                <a:cs typeface="Arial" panose="020B0604020202020204" pitchFamily="34" charset="0"/>
              </a:rPr>
              <a:t>Subscribe to MCC’s email list: www.mcc.gov/subscribe</a:t>
            </a:r>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737" y="165416"/>
            <a:ext cx="1733550"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4454206" y="254712"/>
            <a:ext cx="508635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ts val="8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1pPr>
            <a:lvl2pPr>
              <a:spcBef>
                <a:spcPts val="7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2pPr>
            <a:lvl3pPr>
              <a:spcBef>
                <a:spcPts val="6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3pPr>
            <a:lvl4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4pPr>
            <a:lvl5pPr>
              <a:spcBef>
                <a:spcPts val="5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5pPr>
            <a:lvl6pPr marL="25146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6pPr>
            <a:lvl7pPr marL="29718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7pPr>
            <a:lvl8pPr marL="34290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8pPr>
            <a:lvl9pPr marL="3886200" indent="-228600" defTabSz="457200" eaLnBrk="0" fontAlgn="base" hangingPunct="0">
              <a:spcBef>
                <a:spcPts val="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2664"/>
                </a:solidFill>
                <a:latin typeface="Arial" charset="0"/>
                <a:ea typeface="SimSun" charset="-122"/>
              </a:defRPr>
            </a:lvl9pPr>
          </a:lstStyle>
          <a:p>
            <a:pPr defTabSz="685800">
              <a:spcBef>
                <a:spcPct val="0"/>
              </a:spcBef>
              <a:buClrTx/>
            </a:pPr>
            <a:r>
              <a:rPr lang="en-US" altLang="en-US" sz="2700" b="1" dirty="0"/>
              <a:t>Stay Engaged and Informed</a:t>
            </a:r>
          </a:p>
        </p:txBody>
      </p:sp>
      <p:sp>
        <p:nvSpPr>
          <p:cNvPr id="7" name="TextBox 6">
            <a:extLst>
              <a:ext uri="{FF2B5EF4-FFF2-40B4-BE49-F238E27FC236}">
                <a16:creationId xmlns:a16="http://schemas.microsoft.com/office/drawing/2014/main" id="{658CB0DB-2DF6-446E-8CFC-3A0869672C8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3832984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617"/>
            <a:ext cx="121920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1"/>
          <p:cNvSpPr txBox="1">
            <a:spLocks noChangeArrowheads="1"/>
          </p:cNvSpPr>
          <p:nvPr/>
        </p:nvSpPr>
        <p:spPr bwMode="auto">
          <a:xfrm>
            <a:off x="3067050" y="1876816"/>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SimSun" panose="02010600030101010101" pitchFamily="2" charset="-122"/>
              </a:defRPr>
            </a:lvl9pPr>
          </a:lstStyle>
          <a:p>
            <a:pPr algn="ctr" defTabSz="457200" fontAlgn="base">
              <a:spcBef>
                <a:spcPct val="0"/>
              </a:spcBef>
              <a:spcAft>
                <a:spcPct val="0"/>
              </a:spcAft>
              <a:buSzPct val="100000"/>
            </a:pPr>
            <a:r>
              <a:rPr lang="en-US" altLang="en-US" dirty="0">
                <a:solidFill>
                  <a:srgbClr val="002664"/>
                </a:solidFill>
                <a:cs typeface="Times New Roman" panose="02020603050405020304" pitchFamily="18" charset="0"/>
              </a:rPr>
              <a:t>For more information, visit www.mcc.gov/work-with-us</a:t>
            </a:r>
          </a:p>
          <a:p>
            <a:pPr algn="ctr" defTabSz="457200" fontAlgn="base">
              <a:spcBef>
                <a:spcPct val="0"/>
              </a:spcBef>
              <a:spcAft>
                <a:spcPct val="0"/>
              </a:spcAft>
              <a:buSzPct val="100000"/>
            </a:pPr>
            <a:endParaRPr lang="en-US" altLang="en-US" dirty="0">
              <a:solidFill>
                <a:srgbClr val="002664"/>
              </a:solidFill>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7650" y="157164"/>
            <a:ext cx="149860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239052"/>
      </p:ext>
    </p:extLst>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202"/>
                                        </p:tgtEl>
                                        <p:attrNameLst>
                                          <p:attrName>style.visibility</p:attrName>
                                        </p:attrNameLst>
                                      </p:cBhvr>
                                      <p:to>
                                        <p:strVal val="visible"/>
                                      </p:to>
                                    </p:set>
                                    <p:animEffect transition="in" filter="fade">
                                      <p:cBhvr>
                                        <p:cTn id="11" dur="1000"/>
                                        <p:tgtEl>
                                          <p:spTgt spid="5120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346120" y="1194982"/>
            <a:ext cx="9215438" cy="44196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To access all previously recorded webinars go to: </a:t>
            </a:r>
          </a:p>
          <a:p>
            <a:r>
              <a:rPr lang="en-US" dirty="0">
                <a:latin typeface="Arial" panose="020B0604020202020204" pitchFamily="34" charset="0"/>
                <a:cs typeface="Arial" panose="020B0604020202020204" pitchFamily="34" charset="0"/>
              </a:rPr>
              <a:t>https://www.census.gov/foreign-trade/outreach/index.html </a:t>
            </a:r>
          </a:p>
          <a:p>
            <a:pPr>
              <a:buFont typeface="Wingdings" pitchFamily="2" charset="2"/>
              <a:buChar char="§"/>
            </a:pPr>
            <a:endParaRPr lang="en-US" dirty="0">
              <a:latin typeface="Arial" panose="020B0604020202020204" pitchFamily="34" charset="0"/>
              <a:cs typeface="Arial" panose="020B0604020202020204" pitchFamily="34" charset="0"/>
            </a:endParaRPr>
          </a:p>
          <a:p>
            <a:pPr algn="l">
              <a:lnSpc>
                <a:spcPct val="150000"/>
              </a:lnSpc>
              <a:buClr>
                <a:srgbClr val="C00000"/>
              </a:buClr>
              <a:buFont typeface="Wingdings" pitchFamily="2" charset="2"/>
              <a:buChar char="Ø"/>
            </a:pPr>
            <a:r>
              <a:rPr lang="en-US" dirty="0">
                <a:latin typeface="Arial" panose="020B0604020202020204" pitchFamily="34" charset="0"/>
                <a:cs typeface="Arial" panose="020B0604020202020204" pitchFamily="34" charset="0"/>
              </a:rPr>
              <a:t>Find Buyers, Finance Deals and Get Paid</a:t>
            </a:r>
          </a:p>
          <a:p>
            <a:pPr algn="l">
              <a:lnSpc>
                <a:spcPct val="150000"/>
              </a:lnSpc>
              <a:buClr>
                <a:srgbClr val="C00000"/>
              </a:buClr>
              <a:buFont typeface="Wingdings" pitchFamily="2" charset="2"/>
              <a:buChar char="Ø"/>
            </a:pPr>
            <a:r>
              <a:rPr lang="en-US" dirty="0">
                <a:latin typeface="Arial" panose="020B0604020202020204" pitchFamily="34" charset="0"/>
                <a:cs typeface="Arial" panose="020B0604020202020204" pitchFamily="34" charset="0"/>
              </a:rPr>
              <a:t>Managing Challenges in the Global Marketplace</a:t>
            </a:r>
          </a:p>
          <a:p>
            <a:pPr algn="l">
              <a:lnSpc>
                <a:spcPct val="150000"/>
              </a:lnSpc>
              <a:buClr>
                <a:srgbClr val="C00000"/>
              </a:buClr>
              <a:buFont typeface="Wingdings" pitchFamily="2" charset="2"/>
              <a:buChar char="Ø"/>
            </a:pPr>
            <a:r>
              <a:rPr lang="en-US" dirty="0">
                <a:latin typeface="Arial" panose="020B0604020202020204" pitchFamily="34" charset="0"/>
                <a:cs typeface="Arial" panose="020B0604020202020204" pitchFamily="34" charset="0"/>
              </a:rPr>
              <a:t>Online Tools for Finding New Markets</a:t>
            </a:r>
          </a:p>
          <a:p>
            <a:pPr algn="l">
              <a:lnSpc>
                <a:spcPct val="150000"/>
              </a:lnSpc>
              <a:buClr>
                <a:srgbClr val="C00000"/>
              </a:buClr>
              <a:buFont typeface="Wingdings" pitchFamily="2" charset="2"/>
              <a:buChar char="Ø"/>
            </a:pPr>
            <a:r>
              <a:rPr lang="en-US" dirty="0">
                <a:latin typeface="Arial" panose="020B0604020202020204" pitchFamily="34" charset="0"/>
                <a:cs typeface="Arial" panose="020B0604020202020204" pitchFamily="34" charset="0"/>
              </a:rPr>
              <a:t>Opportunities in International Development</a:t>
            </a:r>
          </a:p>
        </p:txBody>
      </p:sp>
      <p:sp>
        <p:nvSpPr>
          <p:cNvPr id="9" name="Rectangle 2"/>
          <p:cNvSpPr txBox="1">
            <a:spLocks noChangeArrowheads="1"/>
          </p:cNvSpPr>
          <p:nvPr/>
        </p:nvSpPr>
        <p:spPr>
          <a:xfrm>
            <a:off x="1694864" y="170311"/>
            <a:ext cx="875538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defRPr/>
            </a:pPr>
            <a:r>
              <a:rPr lang="en-US" sz="3600" b="1" dirty="0" smtClean="0">
                <a:solidFill>
                  <a:srgbClr val="C00000"/>
                </a:solidFill>
                <a:effectLst>
                  <a:outerShdw blurRad="38100" dist="38100" dir="2700000" algn="tl">
                    <a:srgbClr val="C0C0C0"/>
                  </a:outerShdw>
                </a:effectLst>
              </a:rPr>
              <a:t>Recorded </a:t>
            </a:r>
            <a:r>
              <a:rPr lang="en-US" sz="3600" b="1" dirty="0">
                <a:solidFill>
                  <a:srgbClr val="C00000"/>
                </a:solidFill>
                <a:effectLst>
                  <a:outerShdw blurRad="38100" dist="38100" dir="2700000" algn="tl">
                    <a:srgbClr val="C0C0C0"/>
                  </a:outerShdw>
                </a:effectLst>
              </a:rPr>
              <a:t>Webinars</a:t>
            </a:r>
          </a:p>
        </p:txBody>
      </p:sp>
      <p:pic>
        <p:nvPicPr>
          <p:cNvPr id="14" name="Picture 13">
            <a:extLst>
              <a:ext uri="{FF2B5EF4-FFF2-40B4-BE49-F238E27FC236}">
                <a16:creationId xmlns:a16="http://schemas.microsoft.com/office/drawing/2014/main" id="{706BB9A8-69B7-45F8-AC74-37E59D7C8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10" y="5966299"/>
            <a:ext cx="1535158" cy="602310"/>
          </a:xfrm>
          <a:prstGeom prst="rect">
            <a:avLst/>
          </a:prstGeom>
        </p:spPr>
      </p:pic>
      <p:pic>
        <p:nvPicPr>
          <p:cNvPr id="15" name="Picture 14">
            <a:extLst>
              <a:ext uri="{FF2B5EF4-FFF2-40B4-BE49-F238E27FC236}">
                <a16:creationId xmlns:a16="http://schemas.microsoft.com/office/drawing/2014/main" id="{F0EF8386-5230-4A1F-9C79-AEA1773C5690}"/>
              </a:ext>
            </a:extLst>
          </p:cNvPr>
          <p:cNvPicPr>
            <a:picLocks noChangeAspect="1"/>
          </p:cNvPicPr>
          <p:nvPr/>
        </p:nvPicPr>
        <p:blipFill>
          <a:blip r:embed="rId4"/>
          <a:stretch>
            <a:fillRect/>
          </a:stretch>
        </p:blipFill>
        <p:spPr>
          <a:xfrm>
            <a:off x="9985849" y="5912595"/>
            <a:ext cx="1739520" cy="769871"/>
          </a:xfrm>
          <a:prstGeom prst="rect">
            <a:avLst/>
          </a:prstGeom>
        </p:spPr>
      </p:pic>
      <p:pic>
        <p:nvPicPr>
          <p:cNvPr id="16" name="Picture 15">
            <a:extLst>
              <a:ext uri="{FF2B5EF4-FFF2-40B4-BE49-F238E27FC236}">
                <a16:creationId xmlns:a16="http://schemas.microsoft.com/office/drawing/2014/main" id="{1CCFA67C-420D-4602-8EF8-B6D8A8D20A69}"/>
              </a:ext>
            </a:extLst>
          </p:cNvPr>
          <p:cNvPicPr>
            <a:picLocks noChangeAspect="1"/>
          </p:cNvPicPr>
          <p:nvPr/>
        </p:nvPicPr>
        <p:blipFill>
          <a:blip r:embed="rId5"/>
          <a:stretch>
            <a:fillRect/>
          </a:stretch>
        </p:blipFill>
        <p:spPr>
          <a:xfrm>
            <a:off x="2322846" y="5864416"/>
            <a:ext cx="792190" cy="866227"/>
          </a:xfrm>
          <a:prstGeom prst="rect">
            <a:avLst/>
          </a:prstGeom>
        </p:spPr>
      </p:pic>
      <p:pic>
        <p:nvPicPr>
          <p:cNvPr id="17" name="Picture 16">
            <a:extLst>
              <a:ext uri="{FF2B5EF4-FFF2-40B4-BE49-F238E27FC236}">
                <a16:creationId xmlns:a16="http://schemas.microsoft.com/office/drawing/2014/main" id="{27A56154-4DAA-4978-B1F5-A8EECA7A8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0751" y="5978339"/>
            <a:ext cx="1020131" cy="602311"/>
          </a:xfrm>
          <a:prstGeom prst="rect">
            <a:avLst/>
          </a:prstGeom>
        </p:spPr>
      </p:pic>
      <p:pic>
        <p:nvPicPr>
          <p:cNvPr id="18" name="Picture 17">
            <a:extLst>
              <a:ext uri="{FF2B5EF4-FFF2-40B4-BE49-F238E27FC236}">
                <a16:creationId xmlns:a16="http://schemas.microsoft.com/office/drawing/2014/main" id="{E3DE979A-21CB-4272-A69F-B28FA6219F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6598" y="5927796"/>
            <a:ext cx="1614482" cy="679317"/>
          </a:xfrm>
          <a:prstGeom prst="rect">
            <a:avLst/>
          </a:prstGeom>
        </p:spPr>
      </p:pic>
      <p:pic>
        <p:nvPicPr>
          <p:cNvPr id="19" name="Picture 18">
            <a:extLst>
              <a:ext uri="{FF2B5EF4-FFF2-40B4-BE49-F238E27FC236}">
                <a16:creationId xmlns:a16="http://schemas.microsoft.com/office/drawing/2014/main" id="{A5C65718-C6AC-4E51-A5B3-97567537E5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8281" y="5864416"/>
            <a:ext cx="897766" cy="897766"/>
          </a:xfrm>
          <a:prstGeom prst="rect">
            <a:avLst/>
          </a:prstGeom>
        </p:spPr>
      </p:pic>
      <p:pic>
        <p:nvPicPr>
          <p:cNvPr id="20" name="Picture 19">
            <a:extLst>
              <a:ext uri="{FF2B5EF4-FFF2-40B4-BE49-F238E27FC236}">
                <a16:creationId xmlns:a16="http://schemas.microsoft.com/office/drawing/2014/main" id="{7DDA325C-2A9C-41E9-A1E5-774E87E3A5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2435" y="5644729"/>
            <a:ext cx="1305599" cy="1305599"/>
          </a:xfrm>
          <a:prstGeom prst="rect">
            <a:avLst/>
          </a:prstGeom>
        </p:spPr>
      </p:pic>
    </p:spTree>
    <p:extLst>
      <p:ext uri="{BB962C8B-B14F-4D97-AF65-F5344CB8AC3E}">
        <p14:creationId xmlns:p14="http://schemas.microsoft.com/office/powerpoint/2010/main" val="27626021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97279" y="1997839"/>
            <a:ext cx="10322781" cy="3539430"/>
          </a:xfrm>
          <a:prstGeom prst="rect">
            <a:avLst/>
          </a:prstGeom>
        </p:spPr>
        <p:txBody>
          <a:bodyPr wrap="square">
            <a:spAutoFit/>
          </a:bodyPr>
          <a:lstStyle/>
          <a:p>
            <a:r>
              <a:rPr lang="en-US" sz="3200" dirty="0">
                <a:latin typeface="Arial" pitchFamily="34" charset="0"/>
                <a:cs typeface="Arial" pitchFamily="34" charset="0"/>
              </a:rPr>
              <a:t>What do U.S. international development agencies do? </a:t>
            </a:r>
          </a:p>
          <a:p>
            <a:endParaRPr lang="en-US" sz="3200" dirty="0">
              <a:latin typeface="Arial" pitchFamily="34" charset="0"/>
              <a:cs typeface="Arial" pitchFamily="34" charset="0"/>
            </a:endParaRPr>
          </a:p>
          <a:p>
            <a:r>
              <a:rPr lang="en-US" sz="3200" dirty="0">
                <a:latin typeface="Arial" pitchFamily="34" charset="0"/>
                <a:cs typeface="Arial" pitchFamily="34" charset="0"/>
              </a:rPr>
              <a:t>In which parts of the world are U.S. international development agencies active? </a:t>
            </a:r>
          </a:p>
          <a:p>
            <a:endParaRPr lang="en-US" sz="3200" dirty="0">
              <a:latin typeface="Arial" pitchFamily="34" charset="0"/>
              <a:cs typeface="Arial" pitchFamily="34" charset="0"/>
            </a:endParaRPr>
          </a:p>
          <a:p>
            <a:r>
              <a:rPr lang="en-US" sz="3200" dirty="0">
                <a:latin typeface="Arial" pitchFamily="34" charset="0"/>
                <a:cs typeface="Arial" pitchFamily="34" charset="0"/>
              </a:rPr>
              <a:t>How can U.S. businesses work with U.S. international development agencies? </a:t>
            </a:r>
            <a:r>
              <a:rPr lang="en-US" sz="2400" dirty="0">
                <a:latin typeface="Arial" pitchFamily="34" charset="0"/>
                <a:cs typeface="Arial" pitchFamily="34" charset="0"/>
              </a:rPr>
              <a:t>	 </a:t>
            </a:r>
          </a:p>
        </p:txBody>
      </p:sp>
      <p:sp>
        <p:nvSpPr>
          <p:cNvPr id="11" name="Line 4"/>
          <p:cNvSpPr>
            <a:spLocks noChangeShapeType="1"/>
          </p:cNvSpPr>
          <p:nvPr/>
        </p:nvSpPr>
        <p:spPr bwMode="auto">
          <a:xfrm flipV="1">
            <a:off x="2019300" y="1673470"/>
            <a:ext cx="8229600" cy="0"/>
          </a:xfrm>
          <a:prstGeom prst="line">
            <a:avLst/>
          </a:prstGeom>
          <a:noFill/>
          <a:ln w="38100">
            <a:solidFill>
              <a:schemeClr val="tx1"/>
            </a:solidFill>
            <a:round/>
            <a:headEnd/>
            <a:tailEnd/>
          </a:ln>
        </p:spPr>
        <p:txBody>
          <a:bodyPr/>
          <a:lstStyle/>
          <a:p>
            <a:endParaRPr lang="en-US"/>
          </a:p>
        </p:txBody>
      </p:sp>
      <p:sp>
        <p:nvSpPr>
          <p:cNvPr id="13" name="Rectangle 2"/>
          <p:cNvSpPr txBox="1">
            <a:spLocks noChangeArrowheads="1"/>
          </p:cNvSpPr>
          <p:nvPr/>
        </p:nvSpPr>
        <p:spPr>
          <a:xfrm>
            <a:off x="1493520" y="228599"/>
            <a:ext cx="8755380" cy="134916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defRPr/>
            </a:pPr>
            <a:r>
              <a:rPr lang="en-US" b="1" dirty="0">
                <a:solidFill>
                  <a:srgbClr val="C00000"/>
                </a:solidFill>
                <a:effectLst>
                  <a:outerShdw blurRad="38100" dist="38100" dir="2700000" algn="tl">
                    <a:srgbClr val="C0C0C0"/>
                  </a:outerShdw>
                </a:effectLst>
              </a:rPr>
              <a:t>Episode 4: Opportunities in International Development</a:t>
            </a:r>
            <a:endParaRPr lang="en-US" sz="3600" b="1" dirty="0">
              <a:solidFill>
                <a:srgbClr val="C00000"/>
              </a:solidFill>
              <a:effectLst>
                <a:outerShdw blurRad="38100" dist="38100" dir="2700000" algn="tl">
                  <a:srgbClr val="C0C0C0"/>
                </a:outerShdw>
              </a:effectLst>
            </a:endParaRPr>
          </a:p>
        </p:txBody>
      </p:sp>
      <p:sp>
        <p:nvSpPr>
          <p:cNvPr id="16" name="TextBox 15">
            <a:extLst>
              <a:ext uri="{FF2B5EF4-FFF2-40B4-BE49-F238E27FC236}">
                <a16:creationId xmlns:a16="http://schemas.microsoft.com/office/drawing/2014/main" id="{E8596096-42DF-433F-92FC-4B57A9FDBE58}"/>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807589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664" y="1276202"/>
            <a:ext cx="7165848" cy="3927013"/>
          </a:xfrm>
          <a:prstGeom prst="rect">
            <a:avLst/>
          </a:prstGeom>
          <a:ln>
            <a:solidFill>
              <a:schemeClr val="tx1"/>
            </a:solidFill>
          </a:ln>
        </p:spPr>
      </p:pic>
      <p:sp>
        <p:nvSpPr>
          <p:cNvPr id="9" name="Title 1"/>
          <p:cNvSpPr txBox="1">
            <a:spLocks/>
          </p:cNvSpPr>
          <p:nvPr/>
        </p:nvSpPr>
        <p:spPr>
          <a:xfrm>
            <a:off x="2182986" y="-15494"/>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p>
        </p:txBody>
      </p:sp>
      <p:sp>
        <p:nvSpPr>
          <p:cNvPr id="6" name="TextBox 5">
            <a:extLst>
              <a:ext uri="{FF2B5EF4-FFF2-40B4-BE49-F238E27FC236}">
                <a16:creationId xmlns:a16="http://schemas.microsoft.com/office/drawing/2014/main" id="{F2274513-3E1E-42AE-A941-A8551B618954}"/>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extLst>
      <p:ext uri="{BB962C8B-B14F-4D97-AF65-F5344CB8AC3E}">
        <p14:creationId xmlns:p14="http://schemas.microsoft.com/office/powerpoint/2010/main" val="2453076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4272" y="-60437"/>
            <a:ext cx="9144000" cy="1163637"/>
          </a:xfrm>
        </p:spPr>
        <p:txBody>
          <a:bodyPr>
            <a:normAutofit/>
          </a:bodyPr>
          <a:lstStyle/>
          <a:p>
            <a:r>
              <a:rPr lang="en-US" sz="4400" b="1" dirty="0">
                <a:solidFill>
                  <a:srgbClr val="C00000"/>
                </a:solidFill>
                <a:latin typeface="Arial" panose="020B0604020202020204" pitchFamily="34" charset="0"/>
                <a:cs typeface="Arial" panose="020B0604020202020204" pitchFamily="34" charset="0"/>
              </a:rPr>
              <a:t>FOR MORE INFORMATION</a:t>
            </a:r>
          </a:p>
        </p:txBody>
      </p:sp>
      <p:sp>
        <p:nvSpPr>
          <p:cNvPr id="3" name="Subtitle 2"/>
          <p:cNvSpPr>
            <a:spLocks noGrp="1"/>
          </p:cNvSpPr>
          <p:nvPr>
            <p:ph type="subTitle" idx="1"/>
          </p:nvPr>
        </p:nvSpPr>
        <p:spPr>
          <a:xfrm>
            <a:off x="1186330" y="1698342"/>
            <a:ext cx="4909670" cy="4553734"/>
          </a:xfrm>
        </p:spPr>
        <p:txBody>
          <a:bodyPr>
            <a:normAutofit fontScale="25000" lnSpcReduction="20000"/>
          </a:bodyPr>
          <a:lstStyle/>
          <a:p>
            <a:pPr algn="l"/>
            <a:r>
              <a:rPr lang="en-US" sz="7200" dirty="0">
                <a:latin typeface="Arial" panose="020B0604020202020204" pitchFamily="34" charset="0"/>
                <a:cs typeface="Arial" panose="020B0604020202020204" pitchFamily="34" charset="0"/>
              </a:rPr>
              <a:t>Ned Rauch-Mannino</a:t>
            </a:r>
          </a:p>
          <a:p>
            <a:pPr algn="l"/>
            <a:r>
              <a:rPr lang="en-US" sz="7200" dirty="0">
                <a:latin typeface="Arial" panose="020B0604020202020204" pitchFamily="34" charset="0"/>
                <a:cs typeface="Arial" panose="020B0604020202020204" pitchFamily="34" charset="0"/>
              </a:rPr>
              <a:t>Advisor for Intergovernmental Affairs</a:t>
            </a:r>
          </a:p>
          <a:p>
            <a:pPr algn="l"/>
            <a:r>
              <a:rPr lang="en-US" sz="7200" dirty="0">
                <a:latin typeface="Arial" panose="020B0604020202020204" pitchFamily="34" charset="0"/>
                <a:cs typeface="Arial" panose="020B0604020202020204" pitchFamily="34" charset="0"/>
              </a:rPr>
              <a:t>U.S. Agency for International Development</a:t>
            </a:r>
          </a:p>
          <a:p>
            <a:pPr algn="l"/>
            <a:r>
              <a:rPr lang="en-US" sz="7200" dirty="0">
                <a:latin typeface="Arial" panose="020B0604020202020204" pitchFamily="34" charset="0"/>
                <a:cs typeface="Arial" panose="020B0604020202020204" pitchFamily="34" charset="0"/>
              </a:rPr>
              <a:t>(202) 712-4036</a:t>
            </a:r>
          </a:p>
          <a:p>
            <a:pPr algn="l"/>
            <a:r>
              <a:rPr lang="en-US" sz="7200" dirty="0">
                <a:latin typeface="Arial" panose="020B0604020202020204" pitchFamily="34" charset="0"/>
                <a:cs typeface="Arial" panose="020B0604020202020204" pitchFamily="34" charset="0"/>
                <a:hlinkClick r:id="rId3"/>
              </a:rPr>
              <a:t>nrauchmannino@usaid.com</a:t>
            </a:r>
            <a:endParaRPr lang="en-US" sz="7200" dirty="0">
              <a:latin typeface="Arial" panose="020B0604020202020204" pitchFamily="34" charset="0"/>
              <a:cs typeface="Arial" panose="020B0604020202020204" pitchFamily="34" charset="0"/>
            </a:endParaRPr>
          </a:p>
          <a:p>
            <a:pPr algn="l"/>
            <a:r>
              <a:rPr lang="en-US" sz="7200" dirty="0">
                <a:latin typeface="Arial" panose="020B0604020202020204" pitchFamily="34" charset="0"/>
                <a:cs typeface="Arial" panose="020B0604020202020204" pitchFamily="34" charset="0"/>
                <a:hlinkClick r:id="rId4"/>
              </a:rPr>
              <a:t>www.usaid.gov</a:t>
            </a:r>
            <a:endParaRPr lang="en-US" sz="7200" dirty="0">
              <a:latin typeface="Arial" panose="020B0604020202020204" pitchFamily="34" charset="0"/>
              <a:cs typeface="Arial" panose="020B0604020202020204" pitchFamily="34" charset="0"/>
            </a:endParaRPr>
          </a:p>
          <a:p>
            <a:pPr algn="l"/>
            <a:endParaRPr lang="en-US" sz="7200" dirty="0">
              <a:latin typeface="Arial" panose="020B0604020202020204" pitchFamily="34" charset="0"/>
              <a:cs typeface="Arial" panose="020B0604020202020204" pitchFamily="34" charset="0"/>
            </a:endParaRPr>
          </a:p>
          <a:p>
            <a:pPr algn="l"/>
            <a:r>
              <a:rPr lang="en-US" sz="7200" dirty="0">
                <a:latin typeface="Arial" panose="020B0604020202020204" pitchFamily="34" charset="0"/>
                <a:cs typeface="Arial" panose="020B0604020202020204" pitchFamily="34" charset="0"/>
              </a:rPr>
              <a:t>Alison </a:t>
            </a:r>
            <a:r>
              <a:rPr lang="en-US" sz="7200" dirty="0" err="1">
                <a:latin typeface="Arial" panose="020B0604020202020204" pitchFamily="34" charset="0"/>
                <a:cs typeface="Arial" panose="020B0604020202020204" pitchFamily="34" charset="0"/>
              </a:rPr>
              <a:t>Germak</a:t>
            </a:r>
            <a:endParaRPr lang="en-US" sz="7200" dirty="0">
              <a:latin typeface="Arial" panose="020B0604020202020204" pitchFamily="34" charset="0"/>
              <a:cs typeface="Arial" panose="020B0604020202020204" pitchFamily="34" charset="0"/>
            </a:endParaRPr>
          </a:p>
          <a:p>
            <a:pPr algn="l"/>
            <a:r>
              <a:rPr lang="en-US" sz="7200" dirty="0">
                <a:latin typeface="Arial" panose="020B0604020202020204" pitchFamily="34" charset="0"/>
                <a:cs typeface="Arial" panose="020B0604020202020204" pitchFamily="34" charset="0"/>
              </a:rPr>
              <a:t>Director, Corporate Development</a:t>
            </a:r>
          </a:p>
          <a:p>
            <a:pPr algn="l"/>
            <a:r>
              <a:rPr lang="en-US" sz="7200" dirty="0">
                <a:latin typeface="Arial" panose="020B0604020202020204" pitchFamily="34" charset="0"/>
                <a:cs typeface="Arial" panose="020B0604020202020204" pitchFamily="34" charset="0"/>
              </a:rPr>
              <a:t>Overseas Private Investment Corporation</a:t>
            </a:r>
          </a:p>
          <a:p>
            <a:pPr algn="l"/>
            <a:r>
              <a:rPr lang="en-US" sz="7200" dirty="0">
                <a:latin typeface="Arial" panose="020B0604020202020204" pitchFamily="34" charset="0"/>
                <a:cs typeface="Arial" panose="020B0604020202020204" pitchFamily="34" charset="0"/>
              </a:rPr>
              <a:t>(202) 336-8651</a:t>
            </a:r>
          </a:p>
          <a:p>
            <a:pPr algn="l"/>
            <a:r>
              <a:rPr lang="en-US" sz="7200" dirty="0">
                <a:latin typeface="Arial" panose="020B0604020202020204" pitchFamily="34" charset="0"/>
                <a:cs typeface="Arial" panose="020B0604020202020204" pitchFamily="34" charset="0"/>
                <a:hlinkClick r:id="rId5"/>
              </a:rPr>
              <a:t>alison.germak@opic.gov</a:t>
            </a:r>
            <a:endParaRPr lang="en-US" sz="7200" dirty="0">
              <a:latin typeface="Arial" panose="020B0604020202020204" pitchFamily="34" charset="0"/>
              <a:cs typeface="Arial" panose="020B0604020202020204" pitchFamily="34" charset="0"/>
            </a:endParaRPr>
          </a:p>
          <a:p>
            <a:pPr algn="l"/>
            <a:r>
              <a:rPr lang="en-US" sz="7200" dirty="0">
                <a:latin typeface="Arial" panose="020B0604020202020204" pitchFamily="34" charset="0"/>
                <a:cs typeface="Arial" panose="020B0604020202020204" pitchFamily="34" charset="0"/>
                <a:hlinkClick r:id="rId6"/>
              </a:rPr>
              <a:t>www.opic.gov</a:t>
            </a:r>
            <a:r>
              <a:rPr lang="en-US" sz="7200" dirty="0">
                <a:latin typeface="Arial" panose="020B0604020202020204" pitchFamily="34" charset="0"/>
                <a:cs typeface="Arial" panose="020B0604020202020204" pitchFamily="34" charset="0"/>
              </a:rPr>
              <a:t> </a:t>
            </a:r>
          </a:p>
          <a:p>
            <a:pPr algn="l"/>
            <a:endParaRPr lang="en-US" sz="7200" dirty="0">
              <a:latin typeface="Arial" panose="020B0604020202020204" pitchFamily="34" charset="0"/>
              <a:cs typeface="Arial" panose="020B0604020202020204" pitchFamily="34" charset="0"/>
            </a:endParaRPr>
          </a:p>
          <a:p>
            <a:pPr algn="l"/>
            <a:endParaRPr lang="en-US" dirty="0"/>
          </a:p>
        </p:txBody>
      </p:sp>
      <p:sp>
        <p:nvSpPr>
          <p:cNvPr id="13" name="Line 4"/>
          <p:cNvSpPr>
            <a:spLocks noChangeShapeType="1"/>
          </p:cNvSpPr>
          <p:nvPr/>
        </p:nvSpPr>
        <p:spPr bwMode="auto">
          <a:xfrm flipV="1">
            <a:off x="1835842" y="1409701"/>
            <a:ext cx="8229600" cy="0"/>
          </a:xfrm>
          <a:prstGeom prst="line">
            <a:avLst/>
          </a:prstGeom>
          <a:noFill/>
          <a:ln w="38100">
            <a:solidFill>
              <a:schemeClr val="tx1"/>
            </a:solidFill>
            <a:round/>
            <a:headEnd/>
            <a:tailEnd/>
          </a:ln>
        </p:spPr>
        <p:txBody>
          <a:bodyPr/>
          <a:lstStyle/>
          <a:p>
            <a:endParaRPr lang="en-US"/>
          </a:p>
        </p:txBody>
      </p:sp>
      <p:sp>
        <p:nvSpPr>
          <p:cNvPr id="12" name="TextBox 11">
            <a:extLst>
              <a:ext uri="{FF2B5EF4-FFF2-40B4-BE49-F238E27FC236}">
                <a16:creationId xmlns:a16="http://schemas.microsoft.com/office/drawing/2014/main" id="{F70E2A53-E685-4F8F-89A5-79E35B37CE68}"/>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
        <p:nvSpPr>
          <p:cNvPr id="10" name="Subtitle 2">
            <a:extLst>
              <a:ext uri="{FF2B5EF4-FFF2-40B4-BE49-F238E27FC236}">
                <a16:creationId xmlns:a16="http://schemas.microsoft.com/office/drawing/2014/main" id="{2B099753-536A-4D7F-B170-80561BA01B8A}"/>
              </a:ext>
            </a:extLst>
          </p:cNvPr>
          <p:cNvSpPr txBox="1">
            <a:spLocks/>
          </p:cNvSpPr>
          <p:nvPr/>
        </p:nvSpPr>
        <p:spPr>
          <a:xfrm>
            <a:off x="6770511" y="1698347"/>
            <a:ext cx="4909671" cy="4553729"/>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7200" dirty="0">
                <a:latin typeface="Arial" panose="020B0604020202020204" pitchFamily="34" charset="0"/>
                <a:cs typeface="Arial" panose="020B0604020202020204" pitchFamily="34" charset="0"/>
              </a:rPr>
              <a:t>Dianne Quebral</a:t>
            </a:r>
          </a:p>
          <a:p>
            <a:pPr algn="l"/>
            <a:r>
              <a:rPr lang="en-US" sz="7200" dirty="0">
                <a:latin typeface="Arial" panose="020B0604020202020204" pitchFamily="34" charset="0"/>
                <a:cs typeface="Arial" panose="020B0604020202020204" pitchFamily="34" charset="0"/>
              </a:rPr>
              <a:t>Director of Public Engagement</a:t>
            </a:r>
          </a:p>
          <a:p>
            <a:pPr algn="l"/>
            <a:r>
              <a:rPr lang="en-US" sz="7200" dirty="0">
                <a:latin typeface="Arial" panose="020B0604020202020204" pitchFamily="34" charset="0"/>
                <a:cs typeface="Arial" panose="020B0604020202020204" pitchFamily="34" charset="0"/>
              </a:rPr>
              <a:t>U.S. Trade and Development Agency</a:t>
            </a:r>
          </a:p>
          <a:p>
            <a:pPr algn="l"/>
            <a:r>
              <a:rPr lang="en-US" sz="7200" dirty="0">
                <a:latin typeface="Arial" panose="020B0604020202020204" pitchFamily="34" charset="0"/>
                <a:cs typeface="Arial" panose="020B0604020202020204" pitchFamily="34" charset="0"/>
              </a:rPr>
              <a:t>(703) 875-4245</a:t>
            </a:r>
          </a:p>
          <a:p>
            <a:pPr algn="l"/>
            <a:r>
              <a:rPr lang="en-US" sz="7200" dirty="0">
                <a:latin typeface="Arial" panose="020B0604020202020204" pitchFamily="34" charset="0"/>
                <a:cs typeface="Arial" panose="020B0604020202020204" pitchFamily="34" charset="0"/>
                <a:hlinkClick r:id="rId7"/>
              </a:rPr>
              <a:t>dianne.quebral@ustda.gov</a:t>
            </a:r>
            <a:r>
              <a:rPr lang="en-US" sz="7200" dirty="0">
                <a:latin typeface="Arial" panose="020B0604020202020204" pitchFamily="34" charset="0"/>
                <a:cs typeface="Arial" panose="020B0604020202020204" pitchFamily="34" charset="0"/>
              </a:rPr>
              <a:t> </a:t>
            </a:r>
          </a:p>
          <a:p>
            <a:pPr algn="l"/>
            <a:r>
              <a:rPr lang="en-US" sz="7200" dirty="0">
                <a:latin typeface="Arial" panose="020B0604020202020204" pitchFamily="34" charset="0"/>
                <a:cs typeface="Arial" panose="020B0604020202020204" pitchFamily="34" charset="0"/>
                <a:hlinkClick r:id="rId8"/>
              </a:rPr>
              <a:t>www.ustda.gov</a:t>
            </a:r>
            <a:r>
              <a:rPr lang="en-US" sz="7200" dirty="0">
                <a:latin typeface="Arial" panose="020B0604020202020204" pitchFamily="34" charset="0"/>
                <a:cs typeface="Arial" panose="020B0604020202020204" pitchFamily="34" charset="0"/>
              </a:rPr>
              <a:t> </a:t>
            </a:r>
          </a:p>
          <a:p>
            <a:pPr algn="l"/>
            <a:endParaRPr lang="en-US" sz="7200" dirty="0">
              <a:latin typeface="Arial" panose="020B0604020202020204" pitchFamily="34" charset="0"/>
              <a:cs typeface="Arial" panose="020B0604020202020204" pitchFamily="34" charset="0"/>
            </a:endParaRPr>
          </a:p>
          <a:p>
            <a:pPr algn="l"/>
            <a:r>
              <a:rPr lang="en-US" sz="7200" dirty="0">
                <a:latin typeface="Arial" panose="020B0604020202020204" pitchFamily="34" charset="0"/>
                <a:cs typeface="Arial" panose="020B0604020202020204" pitchFamily="34" charset="0"/>
              </a:rPr>
              <a:t>Maxwell Sarpong</a:t>
            </a:r>
          </a:p>
          <a:p>
            <a:pPr algn="l"/>
            <a:r>
              <a:rPr lang="en-US" sz="7200" dirty="0">
                <a:latin typeface="Arial" panose="020B0604020202020204" pitchFamily="34" charset="0"/>
                <a:cs typeface="Arial" panose="020B0604020202020204" pitchFamily="34" charset="0"/>
              </a:rPr>
              <a:t>Supervisory Contracting Officer</a:t>
            </a:r>
            <a:endParaRPr lang="en-US" sz="7200" dirty="0">
              <a:solidFill>
                <a:srgbClr val="FF0000"/>
              </a:solidFill>
              <a:latin typeface="Arial" pitchFamily="34" charset="0"/>
              <a:cs typeface="Arial" pitchFamily="34" charset="0"/>
            </a:endParaRPr>
          </a:p>
          <a:p>
            <a:pPr algn="l"/>
            <a:r>
              <a:rPr lang="en-US" sz="7200" dirty="0">
                <a:latin typeface="Arial" panose="020B0604020202020204" pitchFamily="34" charset="0"/>
                <a:cs typeface="Arial" panose="020B0604020202020204" pitchFamily="34" charset="0"/>
              </a:rPr>
              <a:t>Millennium Challenge Corporation</a:t>
            </a:r>
          </a:p>
          <a:p>
            <a:pPr algn="l"/>
            <a:r>
              <a:rPr lang="en-US" sz="7200" dirty="0">
                <a:latin typeface="Arial" panose="020B0604020202020204" pitchFamily="34" charset="0"/>
                <a:cs typeface="Arial" panose="020B0604020202020204" pitchFamily="34" charset="0"/>
              </a:rPr>
              <a:t>(202) 521-7212</a:t>
            </a:r>
          </a:p>
          <a:p>
            <a:pPr algn="l"/>
            <a:r>
              <a:rPr lang="en-US" sz="7200" dirty="0">
                <a:solidFill>
                  <a:srgbClr val="FF0000"/>
                </a:solidFill>
                <a:latin typeface="Arial" panose="020B0604020202020204" pitchFamily="34" charset="0"/>
                <a:cs typeface="Arial" panose="020B0604020202020204" pitchFamily="34" charset="0"/>
                <a:hlinkClick r:id="rId9"/>
              </a:rPr>
              <a:t>Sarpongmb@mcc.gov</a:t>
            </a:r>
            <a:endParaRPr lang="en-US" sz="7200" dirty="0">
              <a:solidFill>
                <a:srgbClr val="FF0000"/>
              </a:solidFill>
              <a:latin typeface="Arial" panose="020B0604020202020204" pitchFamily="34" charset="0"/>
              <a:cs typeface="Arial" panose="020B0604020202020204" pitchFamily="34" charset="0"/>
            </a:endParaRPr>
          </a:p>
          <a:p>
            <a:pPr algn="l"/>
            <a:r>
              <a:rPr lang="en-US" sz="7200" dirty="0">
                <a:latin typeface="Arial" panose="020B0604020202020204" pitchFamily="34" charset="0"/>
                <a:cs typeface="Arial" panose="020B0604020202020204" pitchFamily="34" charset="0"/>
                <a:hlinkClick r:id="rId10"/>
              </a:rPr>
              <a:t>www.mcc.gov</a:t>
            </a:r>
            <a:endParaRPr lang="en-US" sz="7200" dirty="0">
              <a:latin typeface="Arial" panose="020B0604020202020204" pitchFamily="34" charset="0"/>
              <a:cs typeface="Arial" panose="020B0604020202020204" pitchFamily="34" charset="0"/>
            </a:endParaRPr>
          </a:p>
          <a:p>
            <a:pPr algn="l"/>
            <a:endParaRPr lang="en-US" sz="7200" dirty="0">
              <a:latin typeface="Arial" panose="020B0604020202020204" pitchFamily="34" charset="0"/>
              <a:cs typeface="Arial" panose="020B0604020202020204" pitchFamily="34" charset="0"/>
            </a:endParaRPr>
          </a:p>
          <a:p>
            <a:pPr algn="l"/>
            <a:endParaRPr lang="en-US" sz="7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6224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91317" y="1537773"/>
            <a:ext cx="9191244" cy="6001643"/>
          </a:xfrm>
          <a:prstGeom prst="rect">
            <a:avLst/>
          </a:prstGeom>
        </p:spPr>
        <p:txBody>
          <a:bodyPr wrap="square">
            <a:spAutoFit/>
          </a:bodyPr>
          <a:lstStyle/>
          <a:p>
            <a:r>
              <a:rPr lang="en-US" dirty="0">
                <a:latin typeface="Arial" pitchFamily="34" charset="0"/>
                <a:cs typeface="Arial" pitchFamily="34" charset="0"/>
              </a:rPr>
              <a:t>Host:			Omari Wooden</a:t>
            </a:r>
          </a:p>
          <a:p>
            <a:r>
              <a:rPr lang="en-US" dirty="0">
                <a:latin typeface="Arial" pitchFamily="34" charset="0"/>
                <a:cs typeface="Arial" pitchFamily="34" charset="0"/>
              </a:rPr>
              <a:t>			U.S. Census Bureau</a:t>
            </a:r>
          </a:p>
          <a:p>
            <a:endParaRPr lang="en-US" dirty="0">
              <a:latin typeface="Arial" pitchFamily="34" charset="0"/>
              <a:cs typeface="Arial" pitchFamily="34" charset="0"/>
            </a:endParaRPr>
          </a:p>
          <a:p>
            <a:r>
              <a:rPr lang="en-US" dirty="0">
                <a:latin typeface="Arial" pitchFamily="34" charset="0"/>
                <a:cs typeface="Arial" pitchFamily="34" charset="0"/>
              </a:rPr>
              <a:t>Presenters:		Ned Rauch-Mannino</a:t>
            </a:r>
          </a:p>
          <a:p>
            <a:r>
              <a:rPr lang="en-US" dirty="0">
                <a:latin typeface="Arial" pitchFamily="34" charset="0"/>
                <a:cs typeface="Arial" pitchFamily="34" charset="0"/>
              </a:rPr>
              <a:t>			Advisor for Intergovernmental Affairs</a:t>
            </a:r>
          </a:p>
          <a:p>
            <a:r>
              <a:rPr lang="en-US" dirty="0">
                <a:latin typeface="Arial" pitchFamily="34" charset="0"/>
                <a:cs typeface="Arial" pitchFamily="34" charset="0"/>
              </a:rPr>
              <a:t>			U.S. Agency for International Development</a:t>
            </a:r>
          </a:p>
          <a:p>
            <a:endParaRPr lang="en-US" dirty="0">
              <a:latin typeface="Arial" pitchFamily="34" charset="0"/>
              <a:cs typeface="Arial" pitchFamily="34" charset="0"/>
            </a:endParaRPr>
          </a:p>
          <a:p>
            <a:r>
              <a:rPr lang="en-US" dirty="0">
                <a:latin typeface="Arial" pitchFamily="34" charset="0"/>
                <a:cs typeface="Arial" pitchFamily="34" charset="0"/>
              </a:rPr>
              <a:t>			Dianne Quebral</a:t>
            </a:r>
          </a:p>
          <a:p>
            <a:r>
              <a:rPr lang="en-US" dirty="0">
                <a:latin typeface="Arial" pitchFamily="34" charset="0"/>
                <a:cs typeface="Arial" pitchFamily="34" charset="0"/>
              </a:rPr>
              <a:t>			Director of Public Engagement</a:t>
            </a:r>
          </a:p>
          <a:p>
            <a:r>
              <a:rPr lang="en-US" dirty="0">
                <a:latin typeface="Arial" pitchFamily="34" charset="0"/>
                <a:cs typeface="Arial" pitchFamily="34" charset="0"/>
              </a:rPr>
              <a:t>			U.S. Trade and Development Agency</a:t>
            </a:r>
          </a:p>
          <a:p>
            <a:r>
              <a:rPr lang="en-US" dirty="0">
                <a:latin typeface="Arial" pitchFamily="34" charset="0"/>
                <a:cs typeface="Arial" pitchFamily="34" charset="0"/>
              </a:rPr>
              <a:t>			</a:t>
            </a:r>
          </a:p>
          <a:p>
            <a:r>
              <a:rPr lang="en-US" dirty="0">
                <a:latin typeface="Arial" pitchFamily="34" charset="0"/>
                <a:cs typeface="Arial" pitchFamily="34" charset="0"/>
              </a:rPr>
              <a:t>			Alison Germak</a:t>
            </a:r>
          </a:p>
          <a:p>
            <a:r>
              <a:rPr lang="en-US" dirty="0">
                <a:solidFill>
                  <a:srgbClr val="FF0000"/>
                </a:solidFill>
                <a:latin typeface="Arial" pitchFamily="34" charset="0"/>
                <a:cs typeface="Arial" pitchFamily="34" charset="0"/>
              </a:rPr>
              <a:t>			</a:t>
            </a:r>
            <a:r>
              <a:rPr lang="en-US" dirty="0">
                <a:latin typeface="Arial" pitchFamily="34" charset="0"/>
                <a:cs typeface="Arial" pitchFamily="34" charset="0"/>
              </a:rPr>
              <a:t>Director for Corporate Development</a:t>
            </a:r>
          </a:p>
          <a:p>
            <a:r>
              <a:rPr lang="en-US" dirty="0">
                <a:latin typeface="Arial" pitchFamily="34" charset="0"/>
                <a:cs typeface="Arial" pitchFamily="34" charset="0"/>
              </a:rPr>
              <a:t>			Overseas Private Investment Corporation</a:t>
            </a:r>
          </a:p>
          <a:p>
            <a:r>
              <a:rPr lang="en-US" dirty="0">
                <a:latin typeface="Arial" pitchFamily="34" charset="0"/>
                <a:cs typeface="Arial" pitchFamily="34" charset="0"/>
              </a:rPr>
              <a:t>			</a:t>
            </a:r>
          </a:p>
          <a:p>
            <a:r>
              <a:rPr lang="en-US" dirty="0">
                <a:latin typeface="Arial" pitchFamily="34" charset="0"/>
                <a:cs typeface="Arial" pitchFamily="34" charset="0"/>
              </a:rPr>
              <a:t>			Maxwell Sarpong</a:t>
            </a:r>
          </a:p>
          <a:p>
            <a:r>
              <a:rPr lang="en-US" dirty="0">
                <a:latin typeface="Arial" pitchFamily="34" charset="0"/>
                <a:cs typeface="Arial" pitchFamily="34" charset="0"/>
              </a:rPr>
              <a:t>			Supervisory Contracting Officer</a:t>
            </a:r>
          </a:p>
          <a:p>
            <a:r>
              <a:rPr lang="en-US" dirty="0">
                <a:latin typeface="Arial" pitchFamily="34" charset="0"/>
                <a:cs typeface="Arial" pitchFamily="34" charset="0"/>
              </a:rPr>
              <a:t>			Millennium Challenge Corporation</a:t>
            </a:r>
          </a:p>
          <a:p>
            <a:endParaRPr lang="en-US" sz="2000" dirty="0">
              <a:latin typeface="Arial" pitchFamily="34" charset="0"/>
              <a:cs typeface="Arial" pitchFamily="34" charset="0"/>
            </a:endParaRPr>
          </a:p>
          <a:p>
            <a:endParaRPr lang="en-US" sz="2000" dirty="0">
              <a:latin typeface="Arial" pitchFamily="34" charset="0"/>
              <a:cs typeface="Arial" pitchFamily="34" charset="0"/>
            </a:endParaRPr>
          </a:p>
          <a:p>
            <a:r>
              <a:rPr lang="en-US" sz="2000" dirty="0">
                <a:latin typeface="Arial" pitchFamily="34" charset="0"/>
                <a:cs typeface="Arial" pitchFamily="34" charset="0"/>
              </a:rPr>
              <a:t>				</a:t>
            </a:r>
          </a:p>
        </p:txBody>
      </p:sp>
      <p:sp>
        <p:nvSpPr>
          <p:cNvPr id="11" name="Line 4"/>
          <p:cNvSpPr>
            <a:spLocks noChangeShapeType="1"/>
          </p:cNvSpPr>
          <p:nvPr/>
        </p:nvSpPr>
        <p:spPr bwMode="auto">
          <a:xfrm flipV="1">
            <a:off x="2091317" y="1409701"/>
            <a:ext cx="8229600" cy="0"/>
          </a:xfrm>
          <a:prstGeom prst="line">
            <a:avLst/>
          </a:prstGeom>
          <a:noFill/>
          <a:ln w="38100">
            <a:solidFill>
              <a:schemeClr val="tx1"/>
            </a:solidFill>
            <a:round/>
            <a:headEnd/>
            <a:tailEnd/>
          </a:ln>
        </p:spPr>
        <p:txBody>
          <a:bodyPr/>
          <a:lstStyle/>
          <a:p>
            <a:endParaRPr lang="en-US"/>
          </a:p>
        </p:txBody>
      </p:sp>
      <p:sp>
        <p:nvSpPr>
          <p:cNvPr id="13" name="Rectangle 2"/>
          <p:cNvSpPr txBox="1">
            <a:spLocks noChangeArrowheads="1"/>
          </p:cNvSpPr>
          <p:nvPr/>
        </p:nvSpPr>
        <p:spPr>
          <a:xfrm>
            <a:off x="1493520" y="420238"/>
            <a:ext cx="875538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defRPr/>
            </a:pPr>
            <a:r>
              <a:rPr lang="en-US" b="1" dirty="0">
                <a:solidFill>
                  <a:srgbClr val="C00000"/>
                </a:solidFill>
                <a:effectLst>
                  <a:outerShdw blurRad="38100" dist="38100" dir="2700000" algn="tl">
                    <a:srgbClr val="C0C0C0"/>
                  </a:outerShdw>
                </a:effectLst>
              </a:rPr>
              <a:t>Today’s Speakers</a:t>
            </a:r>
            <a:endParaRPr lang="en-US" sz="3600" b="1" dirty="0">
              <a:solidFill>
                <a:srgbClr val="C00000"/>
              </a:solidFill>
              <a:effectLst>
                <a:outerShdw blurRad="38100" dist="38100" dir="2700000" algn="tl">
                  <a:srgbClr val="C0C0C0"/>
                </a:outerShdw>
              </a:effectLst>
            </a:endParaRPr>
          </a:p>
        </p:txBody>
      </p:sp>
      <p:pic>
        <p:nvPicPr>
          <p:cNvPr id="5" name="Picture 8" descr="USAID-Identity.svg">
            <a:extLst>
              <a:ext uri="{FF2B5EF4-FFF2-40B4-BE49-F238E27FC236}">
                <a16:creationId xmlns:a16="http://schemas.microsoft.com/office/drawing/2014/main" id="{5267EC87-2575-44B2-826B-C8CDE9FDE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561"/>
          <a:stretch/>
        </p:blipFill>
        <p:spPr bwMode="auto">
          <a:xfrm>
            <a:off x="10320917" y="2267834"/>
            <a:ext cx="881404" cy="868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eal of the United States Trade and Development Agency.svg">
            <a:extLst>
              <a:ext uri="{FF2B5EF4-FFF2-40B4-BE49-F238E27FC236}">
                <a16:creationId xmlns:a16="http://schemas.microsoft.com/office/drawing/2014/main" id="{3F4A5AC2-CB64-44A7-9D99-91D648F7E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3641" y="3432235"/>
            <a:ext cx="868680" cy="868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44256" y="5603190"/>
            <a:ext cx="1122899" cy="113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OPIC logo2014 cmyk.png">
            <a:extLst>
              <a:ext uri="{FF2B5EF4-FFF2-40B4-BE49-F238E27FC236}">
                <a16:creationId xmlns:a16="http://schemas.microsoft.com/office/drawing/2014/main" id="{5963F103-00EB-44E5-88FC-C8710EDC47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0277" y="4606439"/>
            <a:ext cx="862044" cy="86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51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body" idx="1"/>
          </p:nvPr>
        </p:nvSpPr>
        <p:spPr>
          <a:xfrm>
            <a:off x="603079" y="1161198"/>
            <a:ext cx="10283875" cy="4535603"/>
          </a:xfrm>
          <a:prstGeom prst="rect">
            <a:avLst/>
          </a:prstGeom>
          <a:noFill/>
          <a:ln>
            <a:noFill/>
          </a:ln>
        </p:spPr>
        <p:txBody>
          <a:bodyPr spcFirstLastPara="1" vert="horz" wrap="square" lIns="120930" tIns="60448" rIns="120930" bIns="60448" rtlCol="0" anchor="t" anchorCtr="0">
            <a:noAutofit/>
          </a:bodyPr>
          <a:lstStyle/>
          <a:p>
            <a:pPr marL="0" indent="0">
              <a:spcBef>
                <a:spcPts val="1058"/>
              </a:spcBef>
              <a:buNone/>
            </a:pPr>
            <a:r>
              <a:rPr lang="en-US" sz="3174" dirty="0">
                <a:latin typeface="Gill Sans"/>
                <a:ea typeface="Gill Sans"/>
                <a:cs typeface="Gill Sans"/>
                <a:sym typeface="Gill Sans"/>
              </a:rPr>
              <a:t>“On behalf of the American people, we promote and demonstrate democratic values abroad, and advance a free, peaceful, and prosperous world. In support of America's foreign policy, the U.S. Agency for International Development leads the U.S. Government's international development and disaster assistance through partnerships and investments that save lives, reduce poverty, strengthen democratic governance, and help people emerge from humanitarian crises and progress beyond assistance.”</a:t>
            </a:r>
            <a:endParaRPr sz="3174" dirty="0">
              <a:latin typeface="Gill Sans"/>
              <a:ea typeface="Gill Sans"/>
              <a:cs typeface="Gill Sans"/>
              <a:sym typeface="Gill Sans"/>
            </a:endParaRPr>
          </a:p>
        </p:txBody>
      </p:sp>
      <p:sp>
        <p:nvSpPr>
          <p:cNvPr id="253" name="Google Shape;253;p35"/>
          <p:cNvSpPr txBox="1">
            <a:spLocks noGrp="1"/>
          </p:cNvSpPr>
          <p:nvPr>
            <p:ph type="title"/>
          </p:nvPr>
        </p:nvSpPr>
        <p:spPr>
          <a:xfrm>
            <a:off x="603079" y="503079"/>
            <a:ext cx="10985842" cy="610699"/>
          </a:xfrm>
          <a:prstGeom prst="rect">
            <a:avLst/>
          </a:prstGeom>
          <a:noFill/>
          <a:ln>
            <a:noFill/>
          </a:ln>
        </p:spPr>
        <p:txBody>
          <a:bodyPr spcFirstLastPara="1" vert="horz" wrap="square" lIns="120930" tIns="60448" rIns="120930" bIns="60448" rtlCol="0" anchor="b" anchorCtr="0">
            <a:noAutofit/>
          </a:bodyPr>
          <a:lstStyle/>
          <a:p>
            <a:r>
              <a:rPr lang="en-US" sz="3704" dirty="0">
                <a:latin typeface="Gill Sans"/>
                <a:ea typeface="Gill Sans"/>
                <a:cs typeface="Gill Sans"/>
                <a:sym typeface="Gill Sans"/>
              </a:rPr>
              <a:t>USAID MISSION</a:t>
            </a:r>
            <a:endParaRPr sz="3704" dirty="0">
              <a:latin typeface="Gill Sans"/>
              <a:ea typeface="Gill Sans"/>
              <a:cs typeface="Gill Sans"/>
              <a:sym typeface="Gill Sans"/>
            </a:endParaRPr>
          </a:p>
        </p:txBody>
      </p:sp>
      <p:sp>
        <p:nvSpPr>
          <p:cNvPr id="5" name="TextBox 4">
            <a:extLst>
              <a:ext uri="{FF2B5EF4-FFF2-40B4-BE49-F238E27FC236}">
                <a16:creationId xmlns:a16="http://schemas.microsoft.com/office/drawing/2014/main" id="{4A439C3A-62C2-4137-86D3-42B630BEF01F}"/>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6"/>
          <p:cNvPicPr preferRelativeResize="0"/>
          <p:nvPr/>
        </p:nvPicPr>
        <p:blipFill rotWithShape="1">
          <a:blip r:embed="rId3">
            <a:alphaModFix/>
          </a:blip>
          <a:srcRect t="16984" r="10449"/>
          <a:stretch/>
        </p:blipFill>
        <p:spPr>
          <a:xfrm>
            <a:off x="2932043" y="196822"/>
            <a:ext cx="9000656" cy="6191407"/>
          </a:xfrm>
          <a:prstGeom prst="rect">
            <a:avLst/>
          </a:prstGeom>
          <a:solidFill>
            <a:schemeClr val="bg1">
              <a:lumMod val="75000"/>
            </a:schemeClr>
          </a:solidFill>
          <a:ln>
            <a:noFill/>
          </a:ln>
        </p:spPr>
      </p:pic>
      <p:sp>
        <p:nvSpPr>
          <p:cNvPr id="261" name="Google Shape;261;p36"/>
          <p:cNvSpPr txBox="1">
            <a:spLocks noGrp="1"/>
          </p:cNvSpPr>
          <p:nvPr>
            <p:ph type="body" idx="1"/>
          </p:nvPr>
        </p:nvSpPr>
        <p:spPr>
          <a:xfrm>
            <a:off x="220998" y="1458945"/>
            <a:ext cx="2711045" cy="3729274"/>
          </a:xfrm>
          <a:prstGeom prst="rect">
            <a:avLst/>
          </a:prstGeom>
          <a:noFill/>
          <a:ln>
            <a:noFill/>
          </a:ln>
        </p:spPr>
        <p:txBody>
          <a:bodyPr spcFirstLastPara="1" vert="horz" wrap="square" lIns="120930" tIns="60448" rIns="120930" bIns="60448" rtlCol="0" anchor="t" anchorCtr="0">
            <a:noAutofit/>
          </a:bodyPr>
          <a:lstStyle/>
          <a:p>
            <a:pPr marL="0" indent="0">
              <a:buSzPts val="1500"/>
              <a:buNone/>
            </a:pPr>
            <a:r>
              <a:rPr lang="en-US" sz="1984" dirty="0">
                <a:latin typeface="Gill Sans"/>
                <a:ea typeface="Gill Sans"/>
                <a:cs typeface="Gill Sans"/>
                <a:sym typeface="Gill Sans"/>
              </a:rPr>
              <a:t>Our workforce of over 9,000 serves in more than 100 countries around the world. USAID’s workforce and culture serve as a reflection of core American values—values that are rooted in the belief of doing the right thing.</a:t>
            </a:r>
            <a:endParaRPr sz="1984" dirty="0">
              <a:latin typeface="Gill Sans"/>
              <a:ea typeface="Gill Sans"/>
              <a:cs typeface="Gill Sans"/>
              <a:sym typeface="Gill Sans"/>
            </a:endParaRPr>
          </a:p>
        </p:txBody>
      </p:sp>
      <p:sp>
        <p:nvSpPr>
          <p:cNvPr id="262" name="Google Shape;262;p36"/>
          <p:cNvSpPr txBox="1">
            <a:spLocks noGrp="1"/>
          </p:cNvSpPr>
          <p:nvPr>
            <p:ph type="title"/>
          </p:nvPr>
        </p:nvSpPr>
        <p:spPr>
          <a:xfrm>
            <a:off x="160520" y="278296"/>
            <a:ext cx="4837977" cy="1099175"/>
          </a:xfrm>
          <a:prstGeom prst="rect">
            <a:avLst/>
          </a:prstGeom>
          <a:noFill/>
          <a:ln>
            <a:noFill/>
          </a:ln>
        </p:spPr>
        <p:txBody>
          <a:bodyPr spcFirstLastPara="1" vert="horz" wrap="square" lIns="120930" tIns="60448" rIns="120930" bIns="60448" rtlCol="0" anchor="b" anchorCtr="0">
            <a:noAutofit/>
          </a:bodyPr>
          <a:lstStyle/>
          <a:p>
            <a:r>
              <a:rPr lang="en-US" dirty="0">
                <a:latin typeface="Gill Sans"/>
                <a:ea typeface="Gill Sans"/>
                <a:cs typeface="Gill Sans"/>
                <a:sym typeface="Gill Sans"/>
              </a:rPr>
              <a:t>WHERE WE </a:t>
            </a:r>
            <a:br>
              <a:rPr lang="en-US" dirty="0">
                <a:latin typeface="Gill Sans"/>
                <a:ea typeface="Gill Sans"/>
                <a:cs typeface="Gill Sans"/>
                <a:sym typeface="Gill Sans"/>
              </a:rPr>
            </a:br>
            <a:r>
              <a:rPr lang="en-US" dirty="0">
                <a:latin typeface="Gill Sans"/>
                <a:ea typeface="Gill Sans"/>
                <a:cs typeface="Gill Sans"/>
                <a:sym typeface="Gill Sans"/>
              </a:rPr>
              <a:t>ARE</a:t>
            </a:r>
            <a:endParaRPr dirty="0">
              <a:latin typeface="Gill Sans"/>
              <a:ea typeface="Gill Sans"/>
              <a:cs typeface="Gill Sans"/>
              <a:sym typeface="Gill Sans"/>
            </a:endParaRPr>
          </a:p>
        </p:txBody>
      </p:sp>
      <p:sp>
        <p:nvSpPr>
          <p:cNvPr id="5" name="TextBox 4">
            <a:extLst>
              <a:ext uri="{FF2B5EF4-FFF2-40B4-BE49-F238E27FC236}">
                <a16:creationId xmlns:a16="http://schemas.microsoft.com/office/drawing/2014/main" id="{583EE680-5EC6-47AD-854A-BE1E9B426D34}"/>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7" descr="18557891238_65ea5cfcb7_o.jpg"/>
          <p:cNvPicPr preferRelativeResize="0">
            <a:picLocks noGrp="1"/>
          </p:cNvPicPr>
          <p:nvPr>
            <p:ph type="pic" idx="2"/>
          </p:nvPr>
        </p:nvPicPr>
        <p:blipFill rotWithShape="1">
          <a:blip r:embed="rId3">
            <a:alphaModFix/>
          </a:blip>
          <a:srcRect/>
          <a:stretch/>
        </p:blipFill>
        <p:spPr>
          <a:xfrm>
            <a:off x="6392157" y="203683"/>
            <a:ext cx="5652052" cy="6184546"/>
          </a:xfrm>
          <a:prstGeom prst="rect">
            <a:avLst/>
          </a:prstGeom>
          <a:solidFill>
            <a:srgbClr val="FFFFFF"/>
          </a:solidFill>
          <a:ln>
            <a:noFill/>
          </a:ln>
        </p:spPr>
      </p:pic>
      <p:sp>
        <p:nvSpPr>
          <p:cNvPr id="269" name="Google Shape;269;p37"/>
          <p:cNvSpPr txBox="1">
            <a:spLocks noGrp="1"/>
          </p:cNvSpPr>
          <p:nvPr>
            <p:ph type="body" idx="1"/>
          </p:nvPr>
        </p:nvSpPr>
        <p:spPr>
          <a:xfrm>
            <a:off x="955650" y="1321756"/>
            <a:ext cx="4759584" cy="5105170"/>
          </a:xfrm>
          <a:prstGeom prst="rect">
            <a:avLst/>
          </a:prstGeom>
          <a:noFill/>
          <a:ln>
            <a:noFill/>
          </a:ln>
        </p:spPr>
        <p:txBody>
          <a:bodyPr spcFirstLastPara="1" vert="horz" wrap="square" lIns="120930" tIns="60448" rIns="120930" bIns="60448" rtlCol="0" anchor="t" anchorCtr="0">
            <a:noAutofit/>
          </a:bodyPr>
          <a:lstStyle/>
          <a:p>
            <a:pPr marL="0" indent="0">
              <a:buSzPts val="1400"/>
              <a:buNone/>
            </a:pPr>
            <a:r>
              <a:rPr lang="en-US" sz="1852">
                <a:latin typeface="Gill Sans"/>
                <a:ea typeface="Gill Sans"/>
                <a:cs typeface="Gill Sans"/>
                <a:sym typeface="Gill Sans"/>
              </a:rPr>
              <a:t>USAID is the world's premier international development agency and a catalytic actor driving development results. USAID's work </a:t>
            </a:r>
            <a:r>
              <a:rPr lang="en-US" sz="1852" b="1">
                <a:latin typeface="Gill Sans"/>
                <a:ea typeface="Gill Sans"/>
                <a:cs typeface="Gill Sans"/>
                <a:sym typeface="Gill Sans"/>
              </a:rPr>
              <a:t>advances U.S. national security and economic prosperity</a:t>
            </a:r>
            <a:r>
              <a:rPr lang="en-US" sz="1852">
                <a:latin typeface="Gill Sans"/>
                <a:ea typeface="Gill Sans"/>
                <a:cs typeface="Gill Sans"/>
                <a:sym typeface="Gill Sans"/>
              </a:rPr>
              <a:t>, demonstrates </a:t>
            </a:r>
            <a:r>
              <a:rPr lang="en-US" sz="1852" b="1">
                <a:latin typeface="Gill Sans"/>
                <a:ea typeface="Gill Sans"/>
                <a:cs typeface="Gill Sans"/>
                <a:sym typeface="Gill Sans"/>
              </a:rPr>
              <a:t>American generosity</a:t>
            </a:r>
            <a:r>
              <a:rPr lang="en-US" sz="1852">
                <a:latin typeface="Gill Sans"/>
                <a:ea typeface="Gill Sans"/>
                <a:cs typeface="Gill Sans"/>
                <a:sym typeface="Gill Sans"/>
              </a:rPr>
              <a:t>, and promotes a path to </a:t>
            </a:r>
            <a:r>
              <a:rPr lang="en-US" sz="1852" b="1">
                <a:latin typeface="Gill Sans"/>
                <a:ea typeface="Gill Sans"/>
                <a:cs typeface="Gill Sans"/>
                <a:sym typeface="Gill Sans"/>
              </a:rPr>
              <a:t>recipient self-reliance and resilience</a:t>
            </a:r>
            <a:r>
              <a:rPr lang="en-US" sz="1852">
                <a:latin typeface="Gill Sans"/>
                <a:ea typeface="Gill Sans"/>
                <a:cs typeface="Gill Sans"/>
                <a:sym typeface="Gill Sans"/>
              </a:rPr>
              <a:t>.  Through our work we: </a:t>
            </a:r>
            <a:endParaRPr>
              <a:latin typeface="Gill Sans"/>
              <a:ea typeface="Gill Sans"/>
              <a:cs typeface="Gill Sans"/>
              <a:sym typeface="Gill Sans"/>
            </a:endParaRPr>
          </a:p>
          <a:p>
            <a:pPr indent="-419957">
              <a:spcBef>
                <a:spcPts val="1323"/>
              </a:spcBef>
              <a:buSzPts val="1400"/>
              <a:buFont typeface="Gill Sans"/>
              <a:buChar char="•"/>
            </a:pPr>
            <a:r>
              <a:rPr lang="en-US" sz="1852">
                <a:latin typeface="Gill Sans"/>
                <a:ea typeface="Gill Sans"/>
                <a:cs typeface="Gill Sans"/>
                <a:sym typeface="Gill Sans"/>
              </a:rPr>
              <a:t>Provide Humanitarian Assistance</a:t>
            </a:r>
            <a:endParaRPr>
              <a:latin typeface="Gill Sans"/>
              <a:ea typeface="Gill Sans"/>
              <a:cs typeface="Gill Sans"/>
              <a:sym typeface="Gill Sans"/>
            </a:endParaRPr>
          </a:p>
          <a:p>
            <a:pPr indent="-419957">
              <a:spcBef>
                <a:spcPts val="1323"/>
              </a:spcBef>
              <a:buSzPts val="1400"/>
              <a:buFont typeface="Gill Sans"/>
              <a:buChar char="•"/>
            </a:pPr>
            <a:r>
              <a:rPr lang="en-US" sz="1852">
                <a:latin typeface="Gill Sans"/>
                <a:ea typeface="Gill Sans"/>
                <a:cs typeface="Gill Sans"/>
                <a:sym typeface="Gill Sans"/>
              </a:rPr>
              <a:t>Promote Global Health</a:t>
            </a:r>
            <a:endParaRPr>
              <a:latin typeface="Gill Sans"/>
              <a:ea typeface="Gill Sans"/>
              <a:cs typeface="Gill Sans"/>
              <a:sym typeface="Gill Sans"/>
            </a:endParaRPr>
          </a:p>
          <a:p>
            <a:pPr indent="-419957">
              <a:spcBef>
                <a:spcPts val="1323"/>
              </a:spcBef>
              <a:buSzPts val="1400"/>
              <a:buFont typeface="Gill Sans"/>
              <a:buChar char="•"/>
            </a:pPr>
            <a:r>
              <a:rPr lang="en-US" sz="1852">
                <a:latin typeface="Gill Sans"/>
                <a:ea typeface="Gill Sans"/>
                <a:cs typeface="Gill Sans"/>
                <a:sym typeface="Gill Sans"/>
              </a:rPr>
              <a:t>Support Global Stability</a:t>
            </a:r>
            <a:endParaRPr>
              <a:latin typeface="Gill Sans"/>
              <a:ea typeface="Gill Sans"/>
              <a:cs typeface="Gill Sans"/>
              <a:sym typeface="Gill Sans"/>
            </a:endParaRPr>
          </a:p>
          <a:p>
            <a:pPr indent="-419957">
              <a:spcBef>
                <a:spcPts val="1323"/>
              </a:spcBef>
              <a:buSzPts val="1400"/>
              <a:buFont typeface="Gill Sans"/>
              <a:buChar char="•"/>
            </a:pPr>
            <a:r>
              <a:rPr lang="en-US" sz="1852">
                <a:latin typeface="Gill Sans"/>
                <a:ea typeface="Gill Sans"/>
                <a:cs typeface="Gill Sans"/>
                <a:sym typeface="Gill Sans"/>
              </a:rPr>
              <a:t>Empower Women And Girls</a:t>
            </a:r>
            <a:endParaRPr>
              <a:latin typeface="Gill Sans"/>
              <a:ea typeface="Gill Sans"/>
              <a:cs typeface="Gill Sans"/>
              <a:sym typeface="Gill Sans"/>
            </a:endParaRPr>
          </a:p>
          <a:p>
            <a:pPr indent="-419957">
              <a:spcBef>
                <a:spcPts val="1323"/>
              </a:spcBef>
              <a:spcAft>
                <a:spcPts val="1323"/>
              </a:spcAft>
              <a:buSzPts val="1400"/>
              <a:buFont typeface="Gill Sans"/>
              <a:buChar char="•"/>
            </a:pPr>
            <a:r>
              <a:rPr lang="en-US" sz="1852">
                <a:latin typeface="Gill Sans"/>
                <a:ea typeface="Gill Sans"/>
                <a:cs typeface="Gill Sans"/>
                <a:sym typeface="Gill Sans"/>
              </a:rPr>
              <a:t>Catalyze Innovation And Partnership</a:t>
            </a:r>
            <a:endParaRPr sz="1852">
              <a:latin typeface="Gill Sans"/>
              <a:ea typeface="Gill Sans"/>
              <a:cs typeface="Gill Sans"/>
              <a:sym typeface="Gill Sans"/>
            </a:endParaRPr>
          </a:p>
        </p:txBody>
      </p:sp>
      <p:sp>
        <p:nvSpPr>
          <p:cNvPr id="270" name="Google Shape;270;p37"/>
          <p:cNvSpPr txBox="1">
            <a:spLocks noGrp="1"/>
          </p:cNvSpPr>
          <p:nvPr>
            <p:ph type="title"/>
          </p:nvPr>
        </p:nvSpPr>
        <p:spPr>
          <a:xfrm>
            <a:off x="955650" y="2"/>
            <a:ext cx="4837977" cy="1099175"/>
          </a:xfrm>
          <a:prstGeom prst="rect">
            <a:avLst/>
          </a:prstGeom>
          <a:noFill/>
          <a:ln>
            <a:noFill/>
          </a:ln>
        </p:spPr>
        <p:txBody>
          <a:bodyPr spcFirstLastPara="1" vert="horz" wrap="square" lIns="120930" tIns="60448" rIns="120930" bIns="60448" rtlCol="0" anchor="b" anchorCtr="0">
            <a:noAutofit/>
          </a:bodyPr>
          <a:lstStyle/>
          <a:p>
            <a:r>
              <a:rPr lang="en-US" dirty="0">
                <a:latin typeface="Gill Sans"/>
                <a:ea typeface="Gill Sans"/>
                <a:cs typeface="Gill Sans"/>
                <a:sym typeface="Gill Sans"/>
              </a:rPr>
              <a:t>WHAT WE DO</a:t>
            </a:r>
            <a:endParaRPr dirty="0">
              <a:latin typeface="Gill Sans"/>
              <a:ea typeface="Gill Sans"/>
              <a:cs typeface="Gill Sans"/>
              <a:sym typeface="Gill Sans"/>
            </a:endParaRPr>
          </a:p>
        </p:txBody>
      </p:sp>
      <p:sp>
        <p:nvSpPr>
          <p:cNvPr id="5" name="TextBox 4">
            <a:extLst>
              <a:ext uri="{FF2B5EF4-FFF2-40B4-BE49-F238E27FC236}">
                <a16:creationId xmlns:a16="http://schemas.microsoft.com/office/drawing/2014/main" id="{AA1C8C3C-595C-49B3-87C8-6BD333B511DB}"/>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955649" y="265327"/>
            <a:ext cx="10280701" cy="615554"/>
          </a:xfrm>
          <a:prstGeom prst="rect">
            <a:avLst/>
          </a:prstGeom>
          <a:noFill/>
          <a:ln>
            <a:noFill/>
          </a:ln>
        </p:spPr>
        <p:txBody>
          <a:bodyPr spcFirstLastPara="1" vert="horz" wrap="square" lIns="120930" tIns="60448" rIns="120930" bIns="60448" rtlCol="0" anchor="b" anchorCtr="0">
            <a:noAutofit/>
          </a:bodyPr>
          <a:lstStyle/>
          <a:p>
            <a:r>
              <a:rPr lang="en-US" dirty="0">
                <a:latin typeface="Gill Sans"/>
                <a:ea typeface="Gill Sans"/>
                <a:cs typeface="Gill Sans"/>
                <a:sym typeface="Gill Sans"/>
              </a:rPr>
              <a:t>USAID TRANSFORMS SECTORS</a:t>
            </a:r>
            <a:endParaRPr dirty="0">
              <a:latin typeface="Gill Sans"/>
              <a:ea typeface="Gill Sans"/>
              <a:cs typeface="Gill Sans"/>
              <a:sym typeface="Gill Sans"/>
            </a:endParaRPr>
          </a:p>
        </p:txBody>
      </p:sp>
      <p:grpSp>
        <p:nvGrpSpPr>
          <p:cNvPr id="277" name="Google Shape;277;p38"/>
          <p:cNvGrpSpPr/>
          <p:nvPr/>
        </p:nvGrpSpPr>
        <p:grpSpPr>
          <a:xfrm>
            <a:off x="955649" y="1273394"/>
            <a:ext cx="2015824" cy="4734879"/>
            <a:chOff x="609600" y="1451130"/>
            <a:chExt cx="1524000" cy="3579656"/>
          </a:xfrm>
        </p:grpSpPr>
        <p:sp>
          <p:nvSpPr>
            <p:cNvPr id="278" name="Google Shape;278;p38"/>
            <p:cNvSpPr/>
            <p:nvPr/>
          </p:nvSpPr>
          <p:spPr>
            <a:xfrm>
              <a:off x="910740" y="1451130"/>
              <a:ext cx="921720" cy="921720"/>
            </a:xfrm>
            <a:prstGeom prst="rect">
              <a:avLst/>
            </a:prstGeom>
            <a:solidFill>
              <a:schemeClr val="lt1"/>
            </a:solidFill>
            <a:ln>
              <a:noFill/>
            </a:ln>
          </p:spPr>
          <p:txBody>
            <a:bodyPr spcFirstLastPara="1" wrap="square" lIns="120930" tIns="60448" rIns="120930" bIns="60448" anchor="ctr" anchorCtr="0">
              <a:noAutofit/>
            </a:bodyPr>
            <a:lstStyle/>
            <a:p>
              <a:pPr algn="ctr">
                <a:buClr>
                  <a:srgbClr val="000000"/>
                </a:buClr>
                <a:buSzPts val="1800"/>
              </a:pPr>
              <a:endParaRPr sz="2381">
                <a:solidFill>
                  <a:schemeClr val="lt1"/>
                </a:solidFill>
                <a:latin typeface="Cabin"/>
                <a:ea typeface="Cabin"/>
                <a:cs typeface="Cabin"/>
                <a:sym typeface="Cabin"/>
              </a:endParaRPr>
            </a:p>
          </p:txBody>
        </p:sp>
        <p:sp>
          <p:nvSpPr>
            <p:cNvPr id="279" name="Google Shape;279;p38"/>
            <p:cNvSpPr txBox="1"/>
            <p:nvPr/>
          </p:nvSpPr>
          <p:spPr>
            <a:xfrm>
              <a:off x="609600" y="3397890"/>
              <a:ext cx="1524000" cy="1632896"/>
            </a:xfrm>
            <a:prstGeom prst="rect">
              <a:avLst/>
            </a:prstGeom>
            <a:noFill/>
            <a:ln>
              <a:noFill/>
            </a:ln>
          </p:spPr>
          <p:txBody>
            <a:bodyPr spcFirstLastPara="1" wrap="square" lIns="119938" tIns="119938" rIns="119938" bIns="119938" anchor="t" anchorCtr="0">
              <a:noAutofit/>
            </a:bodyPr>
            <a:lstStyle/>
            <a:p>
              <a:pPr algn="ctr">
                <a:spcBef>
                  <a:spcPts val="1050"/>
                </a:spcBef>
                <a:buClr>
                  <a:schemeClr val="lt1"/>
                </a:buClr>
                <a:buSzPts val="1000"/>
              </a:pPr>
              <a:r>
                <a:rPr lang="en-US" sz="1323">
                  <a:solidFill>
                    <a:srgbClr val="6C6463"/>
                  </a:solidFill>
                  <a:latin typeface="Gill Sans"/>
                  <a:ea typeface="Gill Sans"/>
                  <a:cs typeface="Gill Sans"/>
                  <a:sym typeface="Gill Sans"/>
                </a:rPr>
                <a:t>USAID stands with communities, around the world, when disaster strikes — it is who we are as Americans.</a:t>
              </a:r>
              <a:endParaRPr sz="1323">
                <a:solidFill>
                  <a:srgbClr val="6C6463"/>
                </a:solidFill>
                <a:latin typeface="Gill Sans"/>
                <a:ea typeface="Gill Sans"/>
                <a:cs typeface="Gill Sans"/>
                <a:sym typeface="Gill Sans"/>
              </a:endParaRPr>
            </a:p>
            <a:p>
              <a:pPr algn="ctr">
                <a:spcBef>
                  <a:spcPts val="1050"/>
                </a:spcBef>
                <a:spcAft>
                  <a:spcPts val="1050"/>
                </a:spcAft>
                <a:buClr>
                  <a:srgbClr val="000000"/>
                </a:buClr>
                <a:buSzPts val="1000"/>
              </a:pPr>
              <a:endParaRPr sz="1323">
                <a:solidFill>
                  <a:srgbClr val="6C6463"/>
                </a:solidFill>
                <a:latin typeface="Gill Sans"/>
                <a:ea typeface="Gill Sans"/>
                <a:cs typeface="Gill Sans"/>
                <a:sym typeface="Gill Sans"/>
              </a:endParaRPr>
            </a:p>
          </p:txBody>
        </p:sp>
        <p:cxnSp>
          <p:nvCxnSpPr>
            <p:cNvPr id="280" name="Google Shape;280;p38"/>
            <p:cNvCxnSpPr/>
            <p:nvPr/>
          </p:nvCxnSpPr>
          <p:spPr>
            <a:xfrm>
              <a:off x="1104900" y="3340893"/>
              <a:ext cx="533400" cy="0"/>
            </a:xfrm>
            <a:prstGeom prst="straightConnector1">
              <a:avLst/>
            </a:prstGeom>
            <a:noFill/>
            <a:ln w="12700" cap="flat" cmpd="sng">
              <a:solidFill>
                <a:schemeClr val="lt2"/>
              </a:solidFill>
              <a:prstDash val="solid"/>
              <a:round/>
              <a:headEnd type="none" w="sm" len="sm"/>
              <a:tailEnd type="none" w="sm" len="sm"/>
            </a:ln>
          </p:spPr>
        </p:cxnSp>
        <p:pic>
          <p:nvPicPr>
            <p:cNvPr id="281" name="Google Shape;281;p38" descr="#USAIDTransforms_Icons_1.png"/>
            <p:cNvPicPr preferRelativeResize="0"/>
            <p:nvPr/>
          </p:nvPicPr>
          <p:blipFill rotWithShape="1">
            <a:blip r:embed="rId3">
              <a:alphaModFix/>
            </a:blip>
            <a:srcRect/>
            <a:stretch/>
          </p:blipFill>
          <p:spPr>
            <a:xfrm>
              <a:off x="990600" y="1561050"/>
              <a:ext cx="762000" cy="701880"/>
            </a:xfrm>
            <a:prstGeom prst="rect">
              <a:avLst/>
            </a:prstGeom>
            <a:noFill/>
            <a:ln>
              <a:noFill/>
            </a:ln>
          </p:spPr>
        </p:pic>
        <p:sp>
          <p:nvSpPr>
            <p:cNvPr id="282" name="Google Shape;282;p38"/>
            <p:cNvSpPr txBox="1"/>
            <p:nvPr/>
          </p:nvSpPr>
          <p:spPr>
            <a:xfrm>
              <a:off x="609600" y="2582022"/>
              <a:ext cx="1524000" cy="677261"/>
            </a:xfrm>
            <a:prstGeom prst="rect">
              <a:avLst/>
            </a:prstGeom>
            <a:noFill/>
            <a:ln>
              <a:noFill/>
            </a:ln>
          </p:spPr>
          <p:txBody>
            <a:bodyPr spcFirstLastPara="1" wrap="square" lIns="119938" tIns="119938" rIns="119938" bIns="119938" anchor="t" anchorCtr="0">
              <a:noAutofit/>
            </a:bodyPr>
            <a:lstStyle/>
            <a:p>
              <a:pPr algn="ctr">
                <a:buClr>
                  <a:schemeClr val="lt1"/>
                </a:buClr>
                <a:buSzPts val="1000"/>
              </a:pPr>
              <a:r>
                <a:rPr lang="en-US" sz="1455">
                  <a:solidFill>
                    <a:srgbClr val="002F6C"/>
                  </a:solidFill>
                  <a:latin typeface="Gill Sans"/>
                  <a:ea typeface="Gill Sans"/>
                  <a:cs typeface="Gill Sans"/>
                  <a:sym typeface="Gill Sans"/>
                </a:rPr>
                <a:t>PROVIDING HUMANITARIAN ASSISTANCE</a:t>
              </a:r>
              <a:endParaRPr sz="1455">
                <a:solidFill>
                  <a:srgbClr val="002F6C"/>
                </a:solidFill>
                <a:latin typeface="Gill Sans"/>
                <a:ea typeface="Gill Sans"/>
                <a:cs typeface="Gill Sans"/>
                <a:sym typeface="Gill Sans"/>
              </a:endParaRPr>
            </a:p>
          </p:txBody>
        </p:sp>
      </p:grpSp>
      <p:grpSp>
        <p:nvGrpSpPr>
          <p:cNvPr id="283" name="Google Shape;283;p38"/>
          <p:cNvGrpSpPr/>
          <p:nvPr/>
        </p:nvGrpSpPr>
        <p:grpSpPr>
          <a:xfrm>
            <a:off x="4987296" y="1026258"/>
            <a:ext cx="2015824" cy="4982017"/>
            <a:chOff x="3810000" y="1264290"/>
            <a:chExt cx="1524000" cy="3766497"/>
          </a:xfrm>
        </p:grpSpPr>
        <p:sp>
          <p:nvSpPr>
            <p:cNvPr id="284" name="Google Shape;284;p38"/>
            <p:cNvSpPr/>
            <p:nvPr/>
          </p:nvSpPr>
          <p:spPr>
            <a:xfrm>
              <a:off x="3924300" y="1264290"/>
              <a:ext cx="1295400" cy="1295400"/>
            </a:xfrm>
            <a:prstGeom prst="rect">
              <a:avLst/>
            </a:prstGeom>
            <a:solidFill>
              <a:schemeClr val="lt1"/>
            </a:solidFill>
            <a:ln>
              <a:noFill/>
            </a:ln>
          </p:spPr>
          <p:txBody>
            <a:bodyPr spcFirstLastPara="1" wrap="square" lIns="120930" tIns="60448" rIns="120930" bIns="60448" anchor="ctr" anchorCtr="0">
              <a:noAutofit/>
            </a:bodyPr>
            <a:lstStyle/>
            <a:p>
              <a:pPr algn="ctr">
                <a:buClr>
                  <a:srgbClr val="000000"/>
                </a:buClr>
                <a:buSzPts val="1800"/>
              </a:pPr>
              <a:endParaRPr sz="2381">
                <a:solidFill>
                  <a:schemeClr val="lt1"/>
                </a:solidFill>
                <a:latin typeface="Cabin"/>
                <a:ea typeface="Cabin"/>
                <a:cs typeface="Cabin"/>
                <a:sym typeface="Cabin"/>
              </a:endParaRPr>
            </a:p>
          </p:txBody>
        </p:sp>
        <p:sp>
          <p:nvSpPr>
            <p:cNvPr id="285" name="Google Shape;285;p38"/>
            <p:cNvSpPr txBox="1"/>
            <p:nvPr/>
          </p:nvSpPr>
          <p:spPr>
            <a:xfrm>
              <a:off x="3810000" y="3397890"/>
              <a:ext cx="1524000" cy="1632897"/>
            </a:xfrm>
            <a:prstGeom prst="rect">
              <a:avLst/>
            </a:prstGeom>
            <a:noFill/>
            <a:ln>
              <a:noFill/>
            </a:ln>
          </p:spPr>
          <p:txBody>
            <a:bodyPr spcFirstLastPara="1" wrap="square" lIns="119938" tIns="119938" rIns="119938" bIns="119938" anchor="t" anchorCtr="0">
              <a:noAutofit/>
            </a:bodyPr>
            <a:lstStyle/>
            <a:p>
              <a:pPr algn="ctr">
                <a:spcBef>
                  <a:spcPts val="1050"/>
                </a:spcBef>
                <a:buClr>
                  <a:schemeClr val="lt1"/>
                </a:buClr>
                <a:buSzPts val="1000"/>
              </a:pPr>
              <a:r>
                <a:rPr lang="en-US" sz="1323">
                  <a:solidFill>
                    <a:srgbClr val="6C6463"/>
                  </a:solidFill>
                  <a:latin typeface="Gill Sans"/>
                  <a:ea typeface="Gill Sans"/>
                  <a:cs typeface="Gill Sans"/>
                  <a:sym typeface="Gill Sans"/>
                </a:rPr>
                <a:t>Despair is dangerous — while poverty does not cause violent extremism, it creates conditions that extremists can exploit.</a:t>
              </a:r>
              <a:endParaRPr sz="1323">
                <a:solidFill>
                  <a:srgbClr val="6C6463"/>
                </a:solidFill>
                <a:latin typeface="Gill Sans"/>
                <a:ea typeface="Gill Sans"/>
                <a:cs typeface="Gill Sans"/>
                <a:sym typeface="Gill Sans"/>
              </a:endParaRPr>
            </a:p>
            <a:p>
              <a:pPr algn="ctr">
                <a:spcBef>
                  <a:spcPts val="1050"/>
                </a:spcBef>
                <a:spcAft>
                  <a:spcPts val="1050"/>
                </a:spcAft>
                <a:buClr>
                  <a:srgbClr val="000000"/>
                </a:buClr>
                <a:buSzPts val="1000"/>
              </a:pPr>
              <a:endParaRPr sz="1323">
                <a:solidFill>
                  <a:srgbClr val="6C6463"/>
                </a:solidFill>
                <a:latin typeface="Gill Sans"/>
                <a:ea typeface="Gill Sans"/>
                <a:cs typeface="Gill Sans"/>
                <a:sym typeface="Gill Sans"/>
              </a:endParaRPr>
            </a:p>
          </p:txBody>
        </p:sp>
        <p:cxnSp>
          <p:nvCxnSpPr>
            <p:cNvPr id="286" name="Google Shape;286;p38"/>
            <p:cNvCxnSpPr/>
            <p:nvPr/>
          </p:nvCxnSpPr>
          <p:spPr>
            <a:xfrm>
              <a:off x="4305300" y="3340893"/>
              <a:ext cx="533400" cy="0"/>
            </a:xfrm>
            <a:prstGeom prst="straightConnector1">
              <a:avLst/>
            </a:prstGeom>
            <a:noFill/>
            <a:ln w="12700" cap="flat" cmpd="sng">
              <a:solidFill>
                <a:schemeClr val="lt2"/>
              </a:solidFill>
              <a:prstDash val="solid"/>
              <a:round/>
              <a:headEnd type="none" w="sm" len="sm"/>
              <a:tailEnd type="none" w="sm" len="sm"/>
            </a:ln>
          </p:spPr>
        </p:cxnSp>
        <p:pic>
          <p:nvPicPr>
            <p:cNvPr id="287" name="Google Shape;287;p38" descr="#USAIDTransforms_Icons_3.png"/>
            <p:cNvPicPr preferRelativeResize="0"/>
            <p:nvPr/>
          </p:nvPicPr>
          <p:blipFill rotWithShape="1">
            <a:blip r:embed="rId4">
              <a:alphaModFix/>
            </a:blip>
            <a:srcRect/>
            <a:stretch/>
          </p:blipFill>
          <p:spPr>
            <a:xfrm>
              <a:off x="4114800" y="1527654"/>
              <a:ext cx="914400" cy="768672"/>
            </a:xfrm>
            <a:prstGeom prst="rect">
              <a:avLst/>
            </a:prstGeom>
            <a:noFill/>
            <a:ln>
              <a:noFill/>
            </a:ln>
          </p:spPr>
        </p:pic>
        <p:sp>
          <p:nvSpPr>
            <p:cNvPr id="288" name="Google Shape;288;p38"/>
            <p:cNvSpPr txBox="1"/>
            <p:nvPr/>
          </p:nvSpPr>
          <p:spPr>
            <a:xfrm>
              <a:off x="3810000" y="2582022"/>
              <a:ext cx="1524000" cy="677260"/>
            </a:xfrm>
            <a:prstGeom prst="rect">
              <a:avLst/>
            </a:prstGeom>
            <a:noFill/>
            <a:ln>
              <a:noFill/>
            </a:ln>
          </p:spPr>
          <p:txBody>
            <a:bodyPr spcFirstLastPara="1" wrap="square" lIns="119938" tIns="119938" rIns="119938" bIns="119938" anchor="t" anchorCtr="0">
              <a:noAutofit/>
            </a:bodyPr>
            <a:lstStyle/>
            <a:p>
              <a:pPr algn="ctr">
                <a:buClr>
                  <a:schemeClr val="lt1"/>
                </a:buClr>
                <a:buSzPts val="1000"/>
              </a:pPr>
              <a:r>
                <a:rPr lang="en-US" sz="1455">
                  <a:solidFill>
                    <a:srgbClr val="002F6C"/>
                  </a:solidFill>
                  <a:latin typeface="Gill Sans"/>
                  <a:ea typeface="Gill Sans"/>
                  <a:cs typeface="Gill Sans"/>
                  <a:sym typeface="Gill Sans"/>
                </a:rPr>
                <a:t>SUPPORTING </a:t>
              </a:r>
              <a:br>
                <a:rPr lang="en-US" sz="1455">
                  <a:solidFill>
                    <a:srgbClr val="002F6C"/>
                  </a:solidFill>
                  <a:latin typeface="Gill Sans"/>
                  <a:ea typeface="Gill Sans"/>
                  <a:cs typeface="Gill Sans"/>
                  <a:sym typeface="Gill Sans"/>
                </a:rPr>
              </a:br>
              <a:r>
                <a:rPr lang="en-US" sz="1455">
                  <a:solidFill>
                    <a:srgbClr val="002F6C"/>
                  </a:solidFill>
                  <a:latin typeface="Gill Sans"/>
                  <a:ea typeface="Gill Sans"/>
                  <a:cs typeface="Gill Sans"/>
                  <a:sym typeface="Gill Sans"/>
                </a:rPr>
                <a:t>GLOBAL </a:t>
              </a:r>
              <a:br>
                <a:rPr lang="en-US" sz="1455">
                  <a:solidFill>
                    <a:srgbClr val="002F6C"/>
                  </a:solidFill>
                  <a:latin typeface="Gill Sans"/>
                  <a:ea typeface="Gill Sans"/>
                  <a:cs typeface="Gill Sans"/>
                  <a:sym typeface="Gill Sans"/>
                </a:rPr>
              </a:br>
              <a:r>
                <a:rPr lang="en-US" sz="1455">
                  <a:solidFill>
                    <a:srgbClr val="002F6C"/>
                  </a:solidFill>
                  <a:latin typeface="Gill Sans"/>
                  <a:ea typeface="Gill Sans"/>
                  <a:cs typeface="Gill Sans"/>
                  <a:sym typeface="Gill Sans"/>
                </a:rPr>
                <a:t>STABILITY</a:t>
              </a:r>
              <a:endParaRPr sz="1455">
                <a:solidFill>
                  <a:srgbClr val="002F6C"/>
                </a:solidFill>
                <a:latin typeface="Gill Sans"/>
                <a:ea typeface="Gill Sans"/>
                <a:cs typeface="Gill Sans"/>
                <a:sym typeface="Gill Sans"/>
              </a:endParaRPr>
            </a:p>
          </p:txBody>
        </p:sp>
      </p:grpSp>
      <p:grpSp>
        <p:nvGrpSpPr>
          <p:cNvPr id="289" name="Google Shape;289;p38"/>
          <p:cNvGrpSpPr/>
          <p:nvPr/>
        </p:nvGrpSpPr>
        <p:grpSpPr>
          <a:xfrm>
            <a:off x="2870681" y="1170297"/>
            <a:ext cx="2015824" cy="4837977"/>
            <a:chOff x="2057400" y="1373187"/>
            <a:chExt cx="1524000" cy="3657600"/>
          </a:xfrm>
        </p:grpSpPr>
        <p:sp>
          <p:nvSpPr>
            <p:cNvPr id="290" name="Google Shape;290;p38"/>
            <p:cNvSpPr/>
            <p:nvPr/>
          </p:nvSpPr>
          <p:spPr>
            <a:xfrm>
              <a:off x="2280597" y="1373187"/>
              <a:ext cx="1077606" cy="1077606"/>
            </a:xfrm>
            <a:prstGeom prst="rect">
              <a:avLst/>
            </a:prstGeom>
            <a:solidFill>
              <a:schemeClr val="lt1"/>
            </a:solidFill>
            <a:ln>
              <a:noFill/>
            </a:ln>
          </p:spPr>
          <p:txBody>
            <a:bodyPr spcFirstLastPara="1" wrap="square" lIns="120930" tIns="60448" rIns="120930" bIns="60448" anchor="ctr" anchorCtr="0">
              <a:noAutofit/>
            </a:bodyPr>
            <a:lstStyle/>
            <a:p>
              <a:pPr algn="ctr">
                <a:buClr>
                  <a:srgbClr val="000000"/>
                </a:buClr>
                <a:buSzPts val="1800"/>
              </a:pPr>
              <a:endParaRPr sz="2381">
                <a:solidFill>
                  <a:schemeClr val="lt1"/>
                </a:solidFill>
                <a:latin typeface="Cabin"/>
                <a:ea typeface="Cabin"/>
                <a:cs typeface="Cabin"/>
                <a:sym typeface="Cabin"/>
              </a:endParaRPr>
            </a:p>
          </p:txBody>
        </p:sp>
        <p:sp>
          <p:nvSpPr>
            <p:cNvPr id="291" name="Google Shape;291;p38"/>
            <p:cNvSpPr txBox="1"/>
            <p:nvPr/>
          </p:nvSpPr>
          <p:spPr>
            <a:xfrm>
              <a:off x="2057400" y="3397890"/>
              <a:ext cx="1524000" cy="1632897"/>
            </a:xfrm>
            <a:prstGeom prst="rect">
              <a:avLst/>
            </a:prstGeom>
            <a:noFill/>
            <a:ln>
              <a:noFill/>
            </a:ln>
          </p:spPr>
          <p:txBody>
            <a:bodyPr spcFirstLastPara="1" wrap="square" lIns="119938" tIns="119938" rIns="119938" bIns="119938" anchor="t" anchorCtr="0">
              <a:noAutofit/>
            </a:bodyPr>
            <a:lstStyle/>
            <a:p>
              <a:pPr algn="ctr">
                <a:spcBef>
                  <a:spcPts val="1050"/>
                </a:spcBef>
                <a:buClr>
                  <a:schemeClr val="lt1"/>
                </a:buClr>
                <a:buSzPts val="1000"/>
              </a:pPr>
              <a:r>
                <a:rPr lang="en-US" sz="1323">
                  <a:solidFill>
                    <a:srgbClr val="6C6463"/>
                  </a:solidFill>
                  <a:latin typeface="Gill Sans"/>
                  <a:ea typeface="Gill Sans"/>
                  <a:cs typeface="Gill Sans"/>
                  <a:sym typeface="Gill Sans"/>
                </a:rPr>
                <a:t>Investments in global health protect Americans at home and abroad, strengthen fragile or failing states, and promote social and economic progress.</a:t>
              </a:r>
              <a:endParaRPr sz="1323">
                <a:solidFill>
                  <a:srgbClr val="6C6463"/>
                </a:solidFill>
                <a:latin typeface="Gill Sans"/>
                <a:ea typeface="Gill Sans"/>
                <a:cs typeface="Gill Sans"/>
                <a:sym typeface="Gill Sans"/>
              </a:endParaRPr>
            </a:p>
            <a:p>
              <a:pPr algn="ctr">
                <a:spcBef>
                  <a:spcPts val="1050"/>
                </a:spcBef>
                <a:spcAft>
                  <a:spcPts val="1050"/>
                </a:spcAft>
                <a:buClr>
                  <a:srgbClr val="000000"/>
                </a:buClr>
                <a:buSzPts val="1000"/>
              </a:pPr>
              <a:endParaRPr sz="1323">
                <a:solidFill>
                  <a:srgbClr val="6C6463"/>
                </a:solidFill>
                <a:latin typeface="Gill Sans"/>
                <a:ea typeface="Gill Sans"/>
                <a:cs typeface="Gill Sans"/>
                <a:sym typeface="Gill Sans"/>
              </a:endParaRPr>
            </a:p>
          </p:txBody>
        </p:sp>
        <p:cxnSp>
          <p:nvCxnSpPr>
            <p:cNvPr id="292" name="Google Shape;292;p38"/>
            <p:cNvCxnSpPr/>
            <p:nvPr/>
          </p:nvCxnSpPr>
          <p:spPr>
            <a:xfrm>
              <a:off x="2552700" y="3321690"/>
              <a:ext cx="533400" cy="0"/>
            </a:xfrm>
            <a:prstGeom prst="straightConnector1">
              <a:avLst/>
            </a:prstGeom>
            <a:noFill/>
            <a:ln w="12700" cap="flat" cmpd="sng">
              <a:solidFill>
                <a:schemeClr val="lt2"/>
              </a:solidFill>
              <a:prstDash val="solid"/>
              <a:round/>
              <a:headEnd type="none" w="sm" len="sm"/>
              <a:tailEnd type="none" w="sm" len="sm"/>
            </a:ln>
          </p:spPr>
        </p:cxnSp>
        <p:pic>
          <p:nvPicPr>
            <p:cNvPr id="293" name="Google Shape;293;p38" descr="#USAIDTransforms_Icons_2.png"/>
            <p:cNvPicPr preferRelativeResize="0"/>
            <p:nvPr/>
          </p:nvPicPr>
          <p:blipFill rotWithShape="1">
            <a:blip r:embed="rId5">
              <a:alphaModFix/>
            </a:blip>
            <a:srcRect/>
            <a:stretch/>
          </p:blipFill>
          <p:spPr>
            <a:xfrm>
              <a:off x="2536437" y="1561050"/>
              <a:ext cx="565926" cy="701880"/>
            </a:xfrm>
            <a:prstGeom prst="rect">
              <a:avLst/>
            </a:prstGeom>
            <a:noFill/>
            <a:ln>
              <a:noFill/>
            </a:ln>
          </p:spPr>
        </p:pic>
        <p:sp>
          <p:nvSpPr>
            <p:cNvPr id="294" name="Google Shape;294;p38"/>
            <p:cNvSpPr txBox="1"/>
            <p:nvPr/>
          </p:nvSpPr>
          <p:spPr>
            <a:xfrm>
              <a:off x="2057400" y="2582023"/>
              <a:ext cx="1524000" cy="677260"/>
            </a:xfrm>
            <a:prstGeom prst="rect">
              <a:avLst/>
            </a:prstGeom>
            <a:noFill/>
            <a:ln>
              <a:noFill/>
            </a:ln>
          </p:spPr>
          <p:txBody>
            <a:bodyPr spcFirstLastPara="1" wrap="square" lIns="119938" tIns="119938" rIns="119938" bIns="119938" anchor="t" anchorCtr="0">
              <a:noAutofit/>
            </a:bodyPr>
            <a:lstStyle/>
            <a:p>
              <a:pPr algn="ctr">
                <a:buClr>
                  <a:schemeClr val="lt1"/>
                </a:buClr>
                <a:buSzPts val="1000"/>
              </a:pPr>
              <a:r>
                <a:rPr lang="en-US" sz="1455" dirty="0">
                  <a:solidFill>
                    <a:srgbClr val="002F6C"/>
                  </a:solidFill>
                  <a:latin typeface="Gill Sans"/>
                  <a:ea typeface="Gill Sans"/>
                  <a:cs typeface="Gill Sans"/>
                  <a:sym typeface="Gill Sans"/>
                </a:rPr>
                <a:t>PROMOTING </a:t>
              </a:r>
              <a:br>
                <a:rPr lang="en-US" sz="1455" dirty="0">
                  <a:solidFill>
                    <a:srgbClr val="002F6C"/>
                  </a:solidFill>
                  <a:latin typeface="Gill Sans"/>
                  <a:ea typeface="Gill Sans"/>
                  <a:cs typeface="Gill Sans"/>
                  <a:sym typeface="Gill Sans"/>
                </a:rPr>
              </a:br>
              <a:r>
                <a:rPr lang="en-US" sz="1455" dirty="0">
                  <a:solidFill>
                    <a:srgbClr val="002F6C"/>
                  </a:solidFill>
                  <a:latin typeface="Gill Sans"/>
                  <a:ea typeface="Gill Sans"/>
                  <a:cs typeface="Gill Sans"/>
                  <a:sym typeface="Gill Sans"/>
                </a:rPr>
                <a:t>GLOBAL </a:t>
              </a:r>
              <a:br>
                <a:rPr lang="en-US" sz="1455" dirty="0">
                  <a:solidFill>
                    <a:srgbClr val="002F6C"/>
                  </a:solidFill>
                  <a:latin typeface="Gill Sans"/>
                  <a:ea typeface="Gill Sans"/>
                  <a:cs typeface="Gill Sans"/>
                  <a:sym typeface="Gill Sans"/>
                </a:rPr>
              </a:br>
              <a:r>
                <a:rPr lang="en-US" sz="1455" dirty="0">
                  <a:solidFill>
                    <a:srgbClr val="002F6C"/>
                  </a:solidFill>
                  <a:latin typeface="Gill Sans"/>
                  <a:ea typeface="Gill Sans"/>
                  <a:cs typeface="Gill Sans"/>
                  <a:sym typeface="Gill Sans"/>
                </a:rPr>
                <a:t>HEALTH</a:t>
              </a:r>
              <a:endParaRPr sz="1455" dirty="0">
                <a:solidFill>
                  <a:srgbClr val="002F6C"/>
                </a:solidFill>
                <a:latin typeface="Gill Sans"/>
                <a:ea typeface="Gill Sans"/>
                <a:cs typeface="Gill Sans"/>
                <a:sym typeface="Gill Sans"/>
              </a:endParaRPr>
            </a:p>
          </p:txBody>
        </p:sp>
      </p:grpSp>
      <p:grpSp>
        <p:nvGrpSpPr>
          <p:cNvPr id="295" name="Google Shape;295;p38"/>
          <p:cNvGrpSpPr/>
          <p:nvPr/>
        </p:nvGrpSpPr>
        <p:grpSpPr>
          <a:xfrm>
            <a:off x="7003120" y="1170297"/>
            <a:ext cx="2217406" cy="4837977"/>
            <a:chOff x="5334000" y="1373187"/>
            <a:chExt cx="1676400" cy="3657600"/>
          </a:xfrm>
        </p:grpSpPr>
        <p:sp>
          <p:nvSpPr>
            <p:cNvPr id="296" name="Google Shape;296;p38"/>
            <p:cNvSpPr/>
            <p:nvPr/>
          </p:nvSpPr>
          <p:spPr>
            <a:xfrm>
              <a:off x="5633397" y="1373187"/>
              <a:ext cx="1077606" cy="1077606"/>
            </a:xfrm>
            <a:prstGeom prst="rect">
              <a:avLst/>
            </a:prstGeom>
            <a:solidFill>
              <a:schemeClr val="lt1"/>
            </a:solidFill>
            <a:ln>
              <a:noFill/>
            </a:ln>
          </p:spPr>
          <p:txBody>
            <a:bodyPr spcFirstLastPara="1" wrap="square" lIns="120930" tIns="60448" rIns="120930" bIns="60448" anchor="ctr" anchorCtr="0">
              <a:noAutofit/>
            </a:bodyPr>
            <a:lstStyle/>
            <a:p>
              <a:pPr algn="ctr">
                <a:buClr>
                  <a:srgbClr val="000000"/>
                </a:buClr>
                <a:buSzPts val="1800"/>
              </a:pPr>
              <a:endParaRPr sz="2381">
                <a:solidFill>
                  <a:schemeClr val="lt1"/>
                </a:solidFill>
                <a:latin typeface="Cabin"/>
                <a:ea typeface="Cabin"/>
                <a:cs typeface="Cabin"/>
                <a:sym typeface="Cabin"/>
              </a:endParaRPr>
            </a:p>
          </p:txBody>
        </p:sp>
        <p:sp>
          <p:nvSpPr>
            <p:cNvPr id="297" name="Google Shape;297;p38"/>
            <p:cNvSpPr txBox="1"/>
            <p:nvPr/>
          </p:nvSpPr>
          <p:spPr>
            <a:xfrm>
              <a:off x="5334000" y="3397890"/>
              <a:ext cx="1676400" cy="1632897"/>
            </a:xfrm>
            <a:prstGeom prst="rect">
              <a:avLst/>
            </a:prstGeom>
            <a:noFill/>
            <a:ln>
              <a:noFill/>
            </a:ln>
          </p:spPr>
          <p:txBody>
            <a:bodyPr spcFirstLastPara="1" wrap="square" lIns="119938" tIns="119938" rIns="119938" bIns="119938" anchor="t" anchorCtr="0">
              <a:noAutofit/>
            </a:bodyPr>
            <a:lstStyle/>
            <a:p>
              <a:pPr algn="ctr">
                <a:spcBef>
                  <a:spcPts val="1050"/>
                </a:spcBef>
                <a:buClr>
                  <a:schemeClr val="lt1"/>
                </a:buClr>
                <a:buSzPts val="1000"/>
              </a:pPr>
              <a:r>
                <a:rPr lang="en-US" sz="1323">
                  <a:solidFill>
                    <a:srgbClr val="6C6463"/>
                  </a:solidFill>
                  <a:latin typeface="Gill Sans"/>
                  <a:ea typeface="Gill Sans"/>
                  <a:cs typeface="Gill Sans"/>
                  <a:sym typeface="Gill Sans"/>
                </a:rPr>
                <a:t>USAID is supporting women and girls and protecting life — peace and progress cannot be sustained without women’s equal access to opportunities and participation in their countries’ institutions.</a:t>
              </a:r>
              <a:endParaRPr sz="1323">
                <a:solidFill>
                  <a:srgbClr val="6C6463"/>
                </a:solidFill>
                <a:latin typeface="Gill Sans"/>
                <a:ea typeface="Gill Sans"/>
                <a:cs typeface="Gill Sans"/>
                <a:sym typeface="Gill Sans"/>
              </a:endParaRPr>
            </a:p>
            <a:p>
              <a:pPr algn="ctr">
                <a:spcBef>
                  <a:spcPts val="1050"/>
                </a:spcBef>
                <a:spcAft>
                  <a:spcPts val="1050"/>
                </a:spcAft>
                <a:buClr>
                  <a:srgbClr val="000000"/>
                </a:buClr>
                <a:buSzPts val="1000"/>
              </a:pPr>
              <a:endParaRPr sz="1323">
                <a:solidFill>
                  <a:srgbClr val="6C6463"/>
                </a:solidFill>
                <a:latin typeface="Gill Sans"/>
                <a:ea typeface="Gill Sans"/>
                <a:cs typeface="Gill Sans"/>
                <a:sym typeface="Gill Sans"/>
              </a:endParaRPr>
            </a:p>
          </p:txBody>
        </p:sp>
        <p:cxnSp>
          <p:nvCxnSpPr>
            <p:cNvPr id="298" name="Google Shape;298;p38"/>
            <p:cNvCxnSpPr/>
            <p:nvPr/>
          </p:nvCxnSpPr>
          <p:spPr>
            <a:xfrm>
              <a:off x="5905500" y="3340893"/>
              <a:ext cx="533400" cy="0"/>
            </a:xfrm>
            <a:prstGeom prst="straightConnector1">
              <a:avLst/>
            </a:prstGeom>
            <a:noFill/>
            <a:ln w="12700" cap="flat" cmpd="sng">
              <a:solidFill>
                <a:schemeClr val="lt2"/>
              </a:solidFill>
              <a:prstDash val="solid"/>
              <a:round/>
              <a:headEnd type="none" w="sm" len="sm"/>
              <a:tailEnd type="none" w="sm" len="sm"/>
            </a:ln>
          </p:spPr>
        </p:cxnSp>
        <p:pic>
          <p:nvPicPr>
            <p:cNvPr id="299" name="Google Shape;299;p38" descr="#USAIDTransforms_Icons_4.png"/>
            <p:cNvPicPr preferRelativeResize="0"/>
            <p:nvPr/>
          </p:nvPicPr>
          <p:blipFill rotWithShape="1">
            <a:blip r:embed="rId6">
              <a:alphaModFix/>
            </a:blip>
            <a:srcRect/>
            <a:stretch/>
          </p:blipFill>
          <p:spPr>
            <a:xfrm>
              <a:off x="5897109" y="1475670"/>
              <a:ext cx="550182" cy="872640"/>
            </a:xfrm>
            <a:prstGeom prst="rect">
              <a:avLst/>
            </a:prstGeom>
            <a:noFill/>
            <a:ln>
              <a:noFill/>
            </a:ln>
          </p:spPr>
        </p:pic>
        <p:sp>
          <p:nvSpPr>
            <p:cNvPr id="300" name="Google Shape;300;p38"/>
            <p:cNvSpPr txBox="1"/>
            <p:nvPr/>
          </p:nvSpPr>
          <p:spPr>
            <a:xfrm>
              <a:off x="5410200" y="2582022"/>
              <a:ext cx="1524000" cy="677260"/>
            </a:xfrm>
            <a:prstGeom prst="rect">
              <a:avLst/>
            </a:prstGeom>
            <a:noFill/>
            <a:ln>
              <a:noFill/>
            </a:ln>
          </p:spPr>
          <p:txBody>
            <a:bodyPr spcFirstLastPara="1" wrap="square" lIns="119938" tIns="119938" rIns="119938" bIns="119938" anchor="t" anchorCtr="0">
              <a:noAutofit/>
            </a:bodyPr>
            <a:lstStyle/>
            <a:p>
              <a:pPr algn="ctr">
                <a:buClr>
                  <a:schemeClr val="lt1"/>
                </a:buClr>
                <a:buSzPts val="1000"/>
              </a:pPr>
              <a:r>
                <a:rPr lang="en-US" sz="1455">
                  <a:solidFill>
                    <a:srgbClr val="002F6C"/>
                  </a:solidFill>
                  <a:latin typeface="Gill Sans"/>
                  <a:ea typeface="Gill Sans"/>
                  <a:cs typeface="Gill Sans"/>
                  <a:sym typeface="Gill Sans"/>
                </a:rPr>
                <a:t>EMPOWERING WOMEN </a:t>
              </a:r>
              <a:br>
                <a:rPr lang="en-US" sz="1455">
                  <a:solidFill>
                    <a:srgbClr val="002F6C"/>
                  </a:solidFill>
                  <a:latin typeface="Gill Sans"/>
                  <a:ea typeface="Gill Sans"/>
                  <a:cs typeface="Gill Sans"/>
                  <a:sym typeface="Gill Sans"/>
                </a:rPr>
              </a:br>
              <a:r>
                <a:rPr lang="en-US" sz="1455">
                  <a:solidFill>
                    <a:srgbClr val="002F6C"/>
                  </a:solidFill>
                  <a:latin typeface="Gill Sans"/>
                  <a:ea typeface="Gill Sans"/>
                  <a:cs typeface="Gill Sans"/>
                  <a:sym typeface="Gill Sans"/>
                </a:rPr>
                <a:t>AND GIRLS</a:t>
              </a:r>
              <a:endParaRPr sz="3174">
                <a:solidFill>
                  <a:srgbClr val="002F6C"/>
                </a:solidFill>
                <a:latin typeface="Cabin"/>
                <a:ea typeface="Cabin"/>
                <a:cs typeface="Cabin"/>
                <a:sym typeface="Cabin"/>
              </a:endParaRPr>
            </a:p>
          </p:txBody>
        </p:sp>
      </p:grpSp>
      <p:grpSp>
        <p:nvGrpSpPr>
          <p:cNvPr id="301" name="Google Shape;301;p38"/>
          <p:cNvGrpSpPr/>
          <p:nvPr/>
        </p:nvGrpSpPr>
        <p:grpSpPr>
          <a:xfrm>
            <a:off x="9018943" y="1273394"/>
            <a:ext cx="2015824" cy="4734880"/>
            <a:chOff x="7010400" y="1451130"/>
            <a:chExt cx="1524000" cy="3579657"/>
          </a:xfrm>
        </p:grpSpPr>
        <p:sp>
          <p:nvSpPr>
            <p:cNvPr id="302" name="Google Shape;302;p38"/>
            <p:cNvSpPr/>
            <p:nvPr/>
          </p:nvSpPr>
          <p:spPr>
            <a:xfrm>
              <a:off x="7311540" y="1451130"/>
              <a:ext cx="921720" cy="921720"/>
            </a:xfrm>
            <a:prstGeom prst="rect">
              <a:avLst/>
            </a:prstGeom>
            <a:solidFill>
              <a:schemeClr val="lt1"/>
            </a:solidFill>
            <a:ln>
              <a:noFill/>
            </a:ln>
          </p:spPr>
          <p:txBody>
            <a:bodyPr spcFirstLastPara="1" wrap="square" lIns="120930" tIns="60448" rIns="120930" bIns="60448" anchor="ctr" anchorCtr="0">
              <a:noAutofit/>
            </a:bodyPr>
            <a:lstStyle/>
            <a:p>
              <a:pPr algn="ctr">
                <a:buClr>
                  <a:srgbClr val="000000"/>
                </a:buClr>
                <a:buSzPts val="1800"/>
              </a:pPr>
              <a:endParaRPr sz="2381">
                <a:solidFill>
                  <a:schemeClr val="lt1"/>
                </a:solidFill>
                <a:latin typeface="Cabin"/>
                <a:ea typeface="Cabin"/>
                <a:cs typeface="Cabin"/>
                <a:sym typeface="Cabin"/>
              </a:endParaRPr>
            </a:p>
          </p:txBody>
        </p:sp>
        <p:sp>
          <p:nvSpPr>
            <p:cNvPr id="303" name="Google Shape;303;p38"/>
            <p:cNvSpPr txBox="1"/>
            <p:nvPr/>
          </p:nvSpPr>
          <p:spPr>
            <a:xfrm>
              <a:off x="7010400" y="3397890"/>
              <a:ext cx="1524000" cy="1632897"/>
            </a:xfrm>
            <a:prstGeom prst="rect">
              <a:avLst/>
            </a:prstGeom>
            <a:noFill/>
            <a:ln>
              <a:noFill/>
            </a:ln>
          </p:spPr>
          <p:txBody>
            <a:bodyPr spcFirstLastPara="1" wrap="square" lIns="119938" tIns="119938" rIns="119938" bIns="119938" anchor="t" anchorCtr="0">
              <a:noAutofit/>
            </a:bodyPr>
            <a:lstStyle/>
            <a:p>
              <a:pPr algn="ctr">
                <a:spcBef>
                  <a:spcPts val="1050"/>
                </a:spcBef>
                <a:buClr>
                  <a:schemeClr val="lt1"/>
                </a:buClr>
                <a:buSzPts val="1000"/>
              </a:pPr>
              <a:r>
                <a:rPr lang="en-US" sz="1323">
                  <a:solidFill>
                    <a:srgbClr val="6C6463"/>
                  </a:solidFill>
                  <a:latin typeface="Gill Sans"/>
                  <a:ea typeface="Gill Sans"/>
                  <a:cs typeface="Gill Sans"/>
                  <a:sym typeface="Gill Sans"/>
                </a:rPr>
                <a:t>The future of international development is enterprise-driven.</a:t>
              </a:r>
              <a:endParaRPr sz="1323">
                <a:solidFill>
                  <a:srgbClr val="6C6463"/>
                </a:solidFill>
                <a:latin typeface="Gill Sans"/>
                <a:ea typeface="Gill Sans"/>
                <a:cs typeface="Gill Sans"/>
                <a:sym typeface="Gill Sans"/>
              </a:endParaRPr>
            </a:p>
            <a:p>
              <a:pPr algn="ctr">
                <a:spcBef>
                  <a:spcPts val="1050"/>
                </a:spcBef>
                <a:spcAft>
                  <a:spcPts val="1050"/>
                </a:spcAft>
                <a:buClr>
                  <a:srgbClr val="000000"/>
                </a:buClr>
                <a:buSzPts val="1000"/>
              </a:pPr>
              <a:endParaRPr sz="1323">
                <a:solidFill>
                  <a:srgbClr val="6C6463"/>
                </a:solidFill>
                <a:latin typeface="Gill Sans"/>
                <a:ea typeface="Gill Sans"/>
                <a:cs typeface="Gill Sans"/>
                <a:sym typeface="Gill Sans"/>
              </a:endParaRPr>
            </a:p>
          </p:txBody>
        </p:sp>
        <p:cxnSp>
          <p:nvCxnSpPr>
            <p:cNvPr id="304" name="Google Shape;304;p38"/>
            <p:cNvCxnSpPr/>
            <p:nvPr/>
          </p:nvCxnSpPr>
          <p:spPr>
            <a:xfrm>
              <a:off x="7505700" y="3321690"/>
              <a:ext cx="533400" cy="0"/>
            </a:xfrm>
            <a:prstGeom prst="straightConnector1">
              <a:avLst/>
            </a:prstGeom>
            <a:noFill/>
            <a:ln w="12700" cap="flat" cmpd="sng">
              <a:solidFill>
                <a:schemeClr val="lt2"/>
              </a:solidFill>
              <a:prstDash val="solid"/>
              <a:round/>
              <a:headEnd type="none" w="sm" len="sm"/>
              <a:tailEnd type="none" w="sm" len="sm"/>
            </a:ln>
          </p:spPr>
        </p:cxnSp>
        <p:pic>
          <p:nvPicPr>
            <p:cNvPr id="305" name="Google Shape;305;p38" descr="#USAIDTransforms_Icons_5.png"/>
            <p:cNvPicPr preferRelativeResize="0"/>
            <p:nvPr/>
          </p:nvPicPr>
          <p:blipFill rotWithShape="1">
            <a:blip r:embed="rId7">
              <a:alphaModFix/>
            </a:blip>
            <a:srcRect/>
            <a:stretch/>
          </p:blipFill>
          <p:spPr>
            <a:xfrm>
              <a:off x="7505700" y="1556391"/>
              <a:ext cx="533400" cy="711198"/>
            </a:xfrm>
            <a:prstGeom prst="rect">
              <a:avLst/>
            </a:prstGeom>
            <a:noFill/>
            <a:ln>
              <a:noFill/>
            </a:ln>
          </p:spPr>
        </p:pic>
        <p:sp>
          <p:nvSpPr>
            <p:cNvPr id="306" name="Google Shape;306;p38"/>
            <p:cNvSpPr txBox="1"/>
            <p:nvPr/>
          </p:nvSpPr>
          <p:spPr>
            <a:xfrm>
              <a:off x="7010400" y="2582022"/>
              <a:ext cx="1524000" cy="677260"/>
            </a:xfrm>
            <a:prstGeom prst="rect">
              <a:avLst/>
            </a:prstGeom>
            <a:noFill/>
            <a:ln>
              <a:noFill/>
            </a:ln>
          </p:spPr>
          <p:txBody>
            <a:bodyPr spcFirstLastPara="1" wrap="square" lIns="119938" tIns="119938" rIns="119938" bIns="119938" anchor="t" anchorCtr="0">
              <a:noAutofit/>
            </a:bodyPr>
            <a:lstStyle/>
            <a:p>
              <a:pPr algn="ctr">
                <a:buClr>
                  <a:schemeClr val="lt1"/>
                </a:buClr>
                <a:buSzPts val="1000"/>
              </a:pPr>
              <a:r>
                <a:rPr lang="en-US" sz="1455">
                  <a:solidFill>
                    <a:srgbClr val="002F6C"/>
                  </a:solidFill>
                  <a:latin typeface="Gill Sans"/>
                  <a:ea typeface="Gill Sans"/>
                  <a:cs typeface="Gill Sans"/>
                  <a:sym typeface="Gill Sans"/>
                </a:rPr>
                <a:t>CATALYZING INNOVATION AND PARTNERSHIP</a:t>
              </a:r>
              <a:endParaRPr sz="3174">
                <a:solidFill>
                  <a:srgbClr val="002F6C"/>
                </a:solidFill>
                <a:latin typeface="Cabin"/>
                <a:ea typeface="Cabin"/>
                <a:cs typeface="Cabin"/>
                <a:sym typeface="Cabin"/>
              </a:endParaRPr>
            </a:p>
          </p:txBody>
        </p:sp>
      </p:grpSp>
      <p:sp>
        <p:nvSpPr>
          <p:cNvPr id="33" name="TextBox 32">
            <a:extLst>
              <a:ext uri="{FF2B5EF4-FFF2-40B4-BE49-F238E27FC236}">
                <a16:creationId xmlns:a16="http://schemas.microsoft.com/office/drawing/2014/main" id="{B88EF138-D31C-469A-B110-A7364ACA8F40}"/>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9"/>
          <p:cNvSpPr txBox="1">
            <a:spLocks noGrp="1"/>
          </p:cNvSpPr>
          <p:nvPr>
            <p:ph type="title"/>
          </p:nvPr>
        </p:nvSpPr>
        <p:spPr>
          <a:xfrm>
            <a:off x="947850" y="465994"/>
            <a:ext cx="10280701" cy="610653"/>
          </a:xfrm>
          <a:prstGeom prst="rect">
            <a:avLst/>
          </a:prstGeom>
          <a:noFill/>
          <a:ln>
            <a:noFill/>
          </a:ln>
        </p:spPr>
        <p:txBody>
          <a:bodyPr spcFirstLastPara="1" vert="horz" wrap="square" lIns="120930" tIns="60448" rIns="120930" bIns="60448" rtlCol="0" anchor="b" anchorCtr="0">
            <a:noAutofit/>
          </a:bodyPr>
          <a:lstStyle/>
          <a:p>
            <a:pPr>
              <a:buClr>
                <a:srgbClr val="BA0C2F"/>
              </a:buClr>
            </a:pPr>
            <a:r>
              <a:rPr lang="en-US">
                <a:solidFill>
                  <a:srgbClr val="BA0C2F"/>
                </a:solidFill>
                <a:latin typeface="Gill Sans"/>
                <a:ea typeface="Gill Sans"/>
                <a:cs typeface="Gill Sans"/>
                <a:sym typeface="Gill Sans"/>
              </a:rPr>
              <a:t>DEVELOPMENT JOURNEY</a:t>
            </a:r>
            <a:endParaRPr>
              <a:solidFill>
                <a:srgbClr val="BA0C2F"/>
              </a:solidFill>
              <a:latin typeface="Gill Sans"/>
              <a:ea typeface="Gill Sans"/>
              <a:cs typeface="Gill Sans"/>
              <a:sym typeface="Gill Sans"/>
            </a:endParaRPr>
          </a:p>
        </p:txBody>
      </p:sp>
      <p:sp>
        <p:nvSpPr>
          <p:cNvPr id="313" name="Google Shape;313;p39"/>
          <p:cNvSpPr txBox="1"/>
          <p:nvPr/>
        </p:nvSpPr>
        <p:spPr>
          <a:xfrm>
            <a:off x="1945142" y="4394452"/>
            <a:ext cx="8306995" cy="1691936"/>
          </a:xfrm>
          <a:prstGeom prst="rect">
            <a:avLst/>
          </a:prstGeom>
          <a:noFill/>
          <a:ln>
            <a:noFill/>
          </a:ln>
        </p:spPr>
        <p:txBody>
          <a:bodyPr spcFirstLastPara="1" wrap="square" lIns="119938" tIns="119938" rIns="119938" bIns="119938" anchor="t" anchorCtr="0">
            <a:noAutofit/>
          </a:bodyPr>
          <a:lstStyle/>
          <a:p>
            <a:pPr>
              <a:buClr>
                <a:srgbClr val="6C6463"/>
              </a:buClr>
              <a:buSzPts val="2000"/>
            </a:pPr>
            <a:r>
              <a:rPr lang="en-US" sz="2116">
                <a:solidFill>
                  <a:srgbClr val="6C6463"/>
                </a:solidFill>
                <a:latin typeface="Gill Sans"/>
                <a:ea typeface="Gill Sans"/>
                <a:cs typeface="Gill Sans"/>
                <a:sym typeface="Gill Sans"/>
              </a:rPr>
              <a:t>“We provide development assistance to help partner countries on their own development journey to self-reliance. Over the long run, our goal is to have countries go from being recipients, to partners, to donors.”</a:t>
            </a:r>
            <a:endParaRPr sz="1852">
              <a:solidFill>
                <a:srgbClr val="000000"/>
              </a:solidFill>
              <a:latin typeface="Gill Sans"/>
              <a:ea typeface="Gill Sans"/>
              <a:cs typeface="Gill Sans"/>
              <a:sym typeface="Gill Sans"/>
            </a:endParaRPr>
          </a:p>
          <a:p>
            <a:pPr algn="r">
              <a:spcBef>
                <a:spcPts val="1050"/>
              </a:spcBef>
              <a:spcAft>
                <a:spcPts val="1050"/>
              </a:spcAft>
              <a:buClr>
                <a:srgbClr val="6C6463"/>
              </a:buClr>
              <a:buSzPts val="2000"/>
            </a:pPr>
            <a:r>
              <a:rPr lang="en-US" sz="1587">
                <a:solidFill>
                  <a:srgbClr val="6C6463"/>
                </a:solidFill>
                <a:latin typeface="Gill Sans"/>
                <a:ea typeface="Gill Sans"/>
                <a:cs typeface="Gill Sans"/>
                <a:sym typeface="Gill Sans"/>
              </a:rPr>
              <a:t>- USAID Administrator Mark Green</a:t>
            </a:r>
            <a:endParaRPr sz="1587">
              <a:solidFill>
                <a:srgbClr val="6C6463"/>
              </a:solidFill>
              <a:latin typeface="Gill Sans"/>
              <a:ea typeface="Gill Sans"/>
              <a:cs typeface="Gill Sans"/>
              <a:sym typeface="Gill Sans"/>
            </a:endParaRPr>
          </a:p>
        </p:txBody>
      </p:sp>
      <p:pic>
        <p:nvPicPr>
          <p:cNvPr id="314" name="Google Shape;314;p39"/>
          <p:cNvPicPr preferRelativeResize="0"/>
          <p:nvPr/>
        </p:nvPicPr>
        <p:blipFill rotWithShape="1">
          <a:blip r:embed="rId3">
            <a:alphaModFix/>
          </a:blip>
          <a:srcRect/>
          <a:stretch/>
        </p:blipFill>
        <p:spPr>
          <a:xfrm>
            <a:off x="3173390" y="1255164"/>
            <a:ext cx="5829620" cy="2890391"/>
          </a:xfrm>
          <a:prstGeom prst="rect">
            <a:avLst/>
          </a:prstGeom>
          <a:noFill/>
          <a:ln>
            <a:noFill/>
          </a:ln>
        </p:spPr>
      </p:pic>
      <p:sp>
        <p:nvSpPr>
          <p:cNvPr id="5" name="TextBox 4">
            <a:extLst>
              <a:ext uri="{FF2B5EF4-FFF2-40B4-BE49-F238E27FC236}">
                <a16:creationId xmlns:a16="http://schemas.microsoft.com/office/drawing/2014/main" id="{B421AF30-1C28-4C71-BB97-89F0BDF4936C}"/>
              </a:ext>
            </a:extLst>
          </p:cNvPr>
          <p:cNvSpPr txBox="1"/>
          <p:nvPr/>
        </p:nvSpPr>
        <p:spPr>
          <a:xfrm>
            <a:off x="7036904" y="6388229"/>
            <a:ext cx="5007305" cy="369332"/>
          </a:xfrm>
          <a:prstGeom prst="rect">
            <a:avLst/>
          </a:prstGeom>
          <a:noFill/>
        </p:spPr>
        <p:txBody>
          <a:bodyPr wrap="square" rtlCol="0">
            <a:spAutoFit/>
          </a:bodyPr>
          <a:lstStyle/>
          <a:p>
            <a:pPr algn="r"/>
            <a:r>
              <a:rPr lang="en-US" dirty="0">
                <a:solidFill>
                  <a:srgbClr val="08385C"/>
                </a:solidFill>
                <a:latin typeface="Arial" panose="020B0604020202020204" pitchFamily="34" charset="0"/>
                <a:cs typeface="Arial" panose="020B0604020202020204" pitchFamily="34" charset="0"/>
              </a:rPr>
              <a:t>World Trade Month </a:t>
            </a:r>
            <a:r>
              <a:rPr lang="en-US" b="1" dirty="0">
                <a:solidFill>
                  <a:srgbClr val="FF0000"/>
                </a:solidFill>
                <a:latin typeface="Arial" panose="020B0604020202020204" pitchFamily="34" charset="0"/>
                <a:cs typeface="Arial" panose="020B0604020202020204" pitchFamily="34" charset="0"/>
              </a:rPr>
              <a:t>Go Global </a:t>
            </a:r>
            <a:r>
              <a:rPr lang="en-US" dirty="0">
                <a:solidFill>
                  <a:srgbClr val="08385C"/>
                </a:solidFill>
                <a:latin typeface="Arial" panose="020B0604020202020204" pitchFamily="34" charset="0"/>
                <a:cs typeface="Arial" panose="020B0604020202020204" pitchFamily="34" charset="0"/>
              </a:rPr>
              <a:t>Webinar Series</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58EBB9-1747-4200-ACE8-FD7D2568B266}">
  <ds:schemaRefs>
    <ds:schemaRef ds:uri="http://www.w3.org/XML/1998/namespace"/>
    <ds:schemaRef ds:uri="http://schemas.microsoft.com/office/2006/documentManagement/types"/>
    <ds:schemaRef ds:uri="http://purl.org/dc/term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3345BA60-7330-422B-8D32-CA2F7E3175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5D12058-F2DF-4A59-85DC-26CBC86D48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19411</TotalTime>
  <Words>2409</Words>
  <Application>Microsoft Office PowerPoint</Application>
  <PresentationFormat>Widescreen</PresentationFormat>
  <Paragraphs>385</Paragraphs>
  <Slides>31</Slides>
  <Notes>29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Arial Unicode MS</vt:lpstr>
      <vt:lpstr>SimSun</vt:lpstr>
      <vt:lpstr>Arial</vt:lpstr>
      <vt:lpstr>Arial Nova</vt:lpstr>
      <vt:lpstr>Cabin</vt:lpstr>
      <vt:lpstr>Calibri</vt:lpstr>
      <vt:lpstr>Calibri Light</vt:lpstr>
      <vt:lpstr>Franklin Gothic Book</vt:lpstr>
      <vt:lpstr>Franklin Gothic Medium</vt:lpstr>
      <vt:lpstr>Gill Sans</vt:lpstr>
      <vt:lpstr>Monotype Sorts</vt:lpstr>
      <vt:lpstr>Times New Roman</vt:lpstr>
      <vt:lpstr>Wingdings</vt:lpstr>
      <vt:lpstr>Office Theme</vt:lpstr>
      <vt:lpstr>PowerPoint Presentation</vt:lpstr>
      <vt:lpstr>PowerPoint Presentation</vt:lpstr>
      <vt:lpstr>PowerPoint Presentation</vt:lpstr>
      <vt:lpstr>PowerPoint Presentation</vt:lpstr>
      <vt:lpstr>USAID MISSION</vt:lpstr>
      <vt:lpstr>WHERE WE  ARE</vt:lpstr>
      <vt:lpstr>WHAT WE DO</vt:lpstr>
      <vt:lpstr>USAID TRANSFORMS SECTORS</vt:lpstr>
      <vt:lpstr>DEVELOPMENT JOURNEY</vt:lpstr>
      <vt:lpstr>USAID WORKS WITH THE PRIVATE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MCC Small Business Program Report</vt:lpstr>
      <vt:lpstr>PowerPoint Presentation</vt:lpstr>
      <vt:lpstr>PowerPoint Presentation</vt:lpstr>
      <vt:lpstr>PowerPoint Presentation</vt:lpstr>
      <vt:lpstr>PowerPoint Presentation</vt:lpstr>
      <vt:lpstr>PowerPoint Presentation</vt:lpstr>
      <vt:lpstr>FOR MORE INFORMATION</vt:lpstr>
    </vt:vector>
  </TitlesOfParts>
  <Company>Bureau of the Census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Omari S Wooden (CENSUS/ITMD FED)</dc:creator>
  <cp:lastModifiedBy>Timothy Van Le (CENSUS/EAD FED)</cp:lastModifiedBy>
  <cp:revision>192</cp:revision>
  <dcterms:created xsi:type="dcterms:W3CDTF">2018-04-13T13:58:37Z</dcterms:created>
  <dcterms:modified xsi:type="dcterms:W3CDTF">2019-06-04T21:25:52Z</dcterms:modified>
</cp:coreProperties>
</file>