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handoutMasterIdLst>
    <p:handoutMasterId r:id="rId26"/>
  </p:handoutMasterIdLst>
  <p:sldIdLst>
    <p:sldId id="300" r:id="rId5"/>
    <p:sldId id="327" r:id="rId6"/>
    <p:sldId id="301" r:id="rId7"/>
    <p:sldId id="328" r:id="rId8"/>
    <p:sldId id="333" r:id="rId9"/>
    <p:sldId id="331" r:id="rId10"/>
    <p:sldId id="315" r:id="rId11"/>
    <p:sldId id="316" r:id="rId12"/>
    <p:sldId id="317" r:id="rId13"/>
    <p:sldId id="304" r:id="rId14"/>
    <p:sldId id="318" r:id="rId15"/>
    <p:sldId id="319" r:id="rId16"/>
    <p:sldId id="321" r:id="rId17"/>
    <p:sldId id="329" r:id="rId18"/>
    <p:sldId id="323" r:id="rId19"/>
    <p:sldId id="324" r:id="rId20"/>
    <p:sldId id="325" r:id="rId21"/>
    <p:sldId id="330" r:id="rId22"/>
    <p:sldId id="332" r:id="rId23"/>
    <p:sldId id="314" r:id="rId24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673"/>
    <a:srgbClr val="EFF5FB"/>
    <a:srgbClr val="82C341"/>
    <a:srgbClr val="CA2027"/>
    <a:srgbClr val="FF6600"/>
    <a:srgbClr val="F38415"/>
    <a:srgbClr val="E4EE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1" autoAdjust="0"/>
    <p:restoredTop sz="94301" autoAdjust="0"/>
  </p:normalViewPr>
  <p:slideViewPr>
    <p:cSldViewPr snapToGrid="0">
      <p:cViewPr varScale="1">
        <p:scale>
          <a:sx n="86" d="100"/>
          <a:sy n="86" d="100"/>
        </p:scale>
        <p:origin x="56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74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38F1C-45DC-492C-AE77-E3C5F5E75B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122179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itchFamily="-84" charset="0"/>
                <a:ea typeface="MS PGothic" panose="020B0600070205080204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098891-55A4-49CF-8EF6-2F72DE0B8FB8}" type="datetime1">
              <a:rPr lang="en-US" altLang="en-US"/>
              <a:pPr>
                <a:defRPr/>
              </a:pPr>
              <a:t>1/24/2018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itchFamily="-84" charset="0"/>
                <a:ea typeface="MS PGothic" panose="020B0600070205080204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FFFA79-EC85-4BC4-9268-537A9527897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95713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AEAD928A-2818-4CDC-AECC-648F30B9D501}" type="slidenum">
              <a:rPr lang="en-US" altLang="en-US" smtClean="0"/>
              <a:pPr/>
              <a:t>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3738" y="658813"/>
            <a:ext cx="5622925" cy="3162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19100" y="4200525"/>
            <a:ext cx="6280150" cy="42560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600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431D888B-7CF2-446F-9883-F74953D7A59C}" type="slidenum">
              <a:rPr lang="en-US" altLang="en-US" smtClean="0"/>
              <a:pPr>
                <a:spcBef>
                  <a:spcPct val="0"/>
                </a:spcBef>
                <a:defRPr/>
              </a:pPr>
              <a:t>4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9263" y="1268413"/>
            <a:ext cx="3243262" cy="1825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3558454"/>
            <a:ext cx="5607050" cy="504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1E3F3C-E4F6-4061-937A-B75ED55ECA14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4878EB0-B444-4422-8E5C-D67B4504E88C}" type="slidenum">
              <a:rPr lang="en-US" altLang="en-US" smtClean="0"/>
              <a:pPr/>
              <a:t>20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87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aption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8" b="58420"/>
          <a:stretch>
            <a:fillRect/>
          </a:stretch>
        </p:blipFill>
        <p:spPr bwMode="auto">
          <a:xfrm>
            <a:off x="446088" y="382588"/>
            <a:ext cx="117570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50" y="6354763"/>
            <a:ext cx="833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93775" y="1868488"/>
            <a:ext cx="3657600" cy="308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435850" y="1906156"/>
            <a:ext cx="3657600" cy="308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46831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fld id="{A570A7E8-F34C-44A8-8975-29E1193B872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072697" y="624114"/>
            <a:ext cx="8638042" cy="578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3pPr marL="914400" indent="0">
              <a:buNone/>
              <a:defRPr sz="28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694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832DB939-74B7-974B-AF60-D8B6F7FB9267}" type="datetimeFigureOut">
              <a:rPr lang="en-US" smtClean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662488B1-52FF-E249-B445-75BB127BA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4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8" b="58420"/>
          <a:stretch>
            <a:fillRect/>
          </a:stretch>
        </p:blipFill>
        <p:spPr bwMode="auto">
          <a:xfrm>
            <a:off x="446088" y="382588"/>
            <a:ext cx="117570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50" y="6354763"/>
            <a:ext cx="833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072697" y="624114"/>
            <a:ext cx="8638042" cy="578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3pPr marL="914400" indent="0">
              <a:buNone/>
              <a:defRPr sz="28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fld id="{5A38974F-4709-453B-8107-123A22DF432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04913" y="1509713"/>
            <a:ext cx="8882062" cy="248126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204913" y="4057650"/>
            <a:ext cx="8882062" cy="248126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11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8" b="58420"/>
          <a:stretch>
            <a:fillRect/>
          </a:stretch>
        </p:blipFill>
        <p:spPr bwMode="auto">
          <a:xfrm>
            <a:off x="446088" y="382588"/>
            <a:ext cx="117570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50" y="6354763"/>
            <a:ext cx="833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831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fld id="{4369A886-7FAA-463A-BF27-4EB7A345B34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59089" y="1683430"/>
            <a:ext cx="10291763" cy="3976687"/>
          </a:xfrm>
        </p:spPr>
        <p:txBody>
          <a:bodyPr/>
          <a:lstStyle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2pPr>
            <a:lvl4pPr marL="1828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4pPr>
          </a:lstStyle>
          <a:p>
            <a:pPr lvl="0"/>
            <a:r>
              <a:rPr lang="en-US" dirty="0" smtClean="0"/>
              <a:t>Sub Title Goes Here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828800" marR="0" lvl="3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072697" y="624114"/>
            <a:ext cx="8638042" cy="578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3pPr marL="914400" indent="0">
              <a:buNone/>
              <a:defRPr sz="28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310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fld id="{A42CB2ED-8AA4-4314-94D2-1157C6C8D82C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33261" y="1683431"/>
            <a:ext cx="10291763" cy="3976687"/>
          </a:xfrm>
        </p:spPr>
        <p:txBody>
          <a:bodyPr/>
          <a:lstStyle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2pPr>
            <a:lvl4pPr marL="1828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4pPr>
          </a:lstStyle>
          <a:p>
            <a:pPr lvl="0"/>
            <a:r>
              <a:rPr lang="en-US" dirty="0" smtClean="0"/>
              <a:t>Sub Title Goes Here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828800" marR="0" lvl="3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072697" y="624114"/>
            <a:ext cx="8638042" cy="578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3pPr marL="914400" indent="0">
              <a:buNone/>
              <a:defRPr sz="28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03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838200" y="1773238"/>
            <a:ext cx="9144000" cy="1655762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endParaRPr lang="en-US" altLang="en-US" sz="2000" dirty="0" smtClean="0">
              <a:solidFill>
                <a:srgbClr val="043673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831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fld id="{C03D6990-FF81-4AA9-8263-A54375A7FA6C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072697" y="624114"/>
            <a:ext cx="8638042" cy="578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3pPr marL="914400" indent="0">
              <a:buNone/>
              <a:defRPr sz="28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74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50" y="6354763"/>
            <a:ext cx="833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831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fld id="{6D5267F9-019A-4B68-B267-D6CA1E8AF2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521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2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14627"/>
            <a:ext cx="8411817" cy="1325563"/>
          </a:xfrm>
        </p:spPr>
        <p:txBody>
          <a:bodyPr/>
          <a:lstStyle>
            <a:lvl1pPr>
              <a:defRPr baseline="0">
                <a:solidFill>
                  <a:srgbClr val="04367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831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fld id="{2DBA98C3-1857-46D9-AF53-8EADDAAAC67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466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5121275"/>
            <a:ext cx="3454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62" y="3760788"/>
            <a:ext cx="6862763" cy="2243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8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5475" y="3151188"/>
            <a:ext cx="6862763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Main Title of Presentation</a:t>
            </a:r>
            <a:br>
              <a:rPr lang="en-US" altLang="en-US" dirty="0" smtClean="0"/>
            </a:br>
            <a:r>
              <a:rPr lang="en-US" altLang="en-US" dirty="0" smtClean="0"/>
              <a:t>Date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Title of the Presenter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114" y="7268482"/>
            <a:ext cx="10515600" cy="4351338"/>
          </a:xfrm>
          <a:prstGeom prst="rect">
            <a:avLst/>
          </a:prstGeom>
        </p:spPr>
        <p:txBody>
          <a:bodyPr vert="horz" lIns="274320" tIns="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83" r:id="rId7"/>
    <p:sldLayoutId id="2147484590" r:id="rId8"/>
    <p:sldLayoutId id="2147484591" r:id="rId9"/>
    <p:sldLayoutId id="2147484592" r:id="rId10"/>
    <p:sldLayoutId id="21474845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00B0F0"/>
          </a:solidFill>
          <a:latin typeface="Open Sans" panose="020B0606030504020204" pitchFamily="34" charset="0"/>
          <a:ea typeface="MS PGothic" panose="020B0600070205080204" pitchFamily="34" charset="-128"/>
          <a:cs typeface="Open Sans" panose="020B0606030504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B0F0"/>
          </a:solidFill>
          <a:latin typeface="Open Sans" panose="020B0606030504020204" pitchFamily="34" charset="0"/>
          <a:ea typeface="MS PGothic" panose="020B0600070205080204" pitchFamily="34" charset="-128"/>
          <a:cs typeface="Open Sans" panose="020B0606030504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B0F0"/>
          </a:solidFill>
          <a:latin typeface="Open Sans" panose="020B0606030504020204" pitchFamily="34" charset="0"/>
          <a:ea typeface="MS PGothic" panose="020B0600070205080204" pitchFamily="34" charset="-128"/>
          <a:cs typeface="Open Sans" panose="020B0606030504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B0F0"/>
          </a:solidFill>
          <a:latin typeface="Open Sans" panose="020B0606030504020204" pitchFamily="34" charset="0"/>
          <a:ea typeface="MS PGothic" panose="020B0600070205080204" pitchFamily="34" charset="-128"/>
          <a:cs typeface="Open Sans" panose="020B0606030504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B0F0"/>
          </a:solidFill>
          <a:latin typeface="Open Sans" panose="020B0606030504020204" pitchFamily="34" charset="0"/>
          <a:ea typeface="MS PGothic" panose="020B0600070205080204" pitchFamily="34" charset="-128"/>
          <a:cs typeface="Open Sans" panose="020B06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Tx/>
        <a:buBlip>
          <a:blip r:embed="rId14"/>
        </a:buBlip>
        <a:defRPr sz="3600" kern="1200">
          <a:solidFill>
            <a:srgbClr val="043673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200" kern="1200">
          <a:solidFill>
            <a:srgbClr val="043673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ppleSymbols" charset="0"/>
        <a:buChar char="⎻"/>
        <a:defRPr sz="2400" kern="1200">
          <a:solidFill>
            <a:srgbClr val="043673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ppleSymbols" charset="0"/>
        <a:buChar char="⎻"/>
        <a:defRPr sz="2000" kern="1200">
          <a:solidFill>
            <a:srgbClr val="043673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ppleSymbols" charset="0"/>
        <a:buChar char="⎻"/>
        <a:defRPr kern="1200">
          <a:solidFill>
            <a:srgbClr val="043673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emf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rt.gov/" TargetMode="External"/><Relationship Id="rId2" Type="http://schemas.openxmlformats.org/officeDocument/2006/relationships/hyperlink" Target="http://grow.exim.gov/blog/get-a-duns-number-to-establish-your-credit-fil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Elizabeth.Thomas@exim.gov" TargetMode="External"/><Relationship Id="rId5" Type="http://schemas.openxmlformats.org/officeDocument/2006/relationships/hyperlink" Target="https://www.exim.gov/tools-for-exporters/country-limitation-schedule" TargetMode="External"/><Relationship Id="rId4" Type="http://schemas.openxmlformats.org/officeDocument/2006/relationships/hyperlink" Target="https://www.sba.gov/sites/default/files/articles/SBA_Export_Business_Planner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Elizabeth.Thomas@EXIM.gov" TargetMode="Externa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400175" y="3236913"/>
            <a:ext cx="7831139" cy="132556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Main Title of Presentation</a:t>
            </a:r>
            <a:r>
              <a:rPr lang="en-US" altLang="en-US" sz="3600" dirty="0">
                <a:latin typeface="Open Sans Cond Light"/>
              </a:rPr>
              <a:t/>
            </a:r>
            <a:br>
              <a:rPr lang="en-US" altLang="en-US" sz="3600" dirty="0">
                <a:latin typeface="Open Sans Cond Light"/>
              </a:rPr>
            </a:br>
            <a:r>
              <a:rPr lang="en-US" altLang="en-US" sz="2800" dirty="0"/>
              <a:t>Sub-heading</a:t>
            </a:r>
          </a:p>
        </p:txBody>
      </p:sp>
      <p:sp>
        <p:nvSpPr>
          <p:cNvPr id="20483" name="Title 1"/>
          <p:cNvSpPr txBox="1">
            <a:spLocks/>
          </p:cNvSpPr>
          <p:nvPr/>
        </p:nvSpPr>
        <p:spPr bwMode="auto">
          <a:xfrm>
            <a:off x="1420814" y="4754563"/>
            <a:ext cx="6134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FFFF"/>
                </a:solidFill>
                <a:latin typeface="Open Sans" pitchFamily="34" charset="0"/>
              </a:rPr>
              <a:t>Name of Presenter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Open Sans" pitchFamily="34" charset="0"/>
              </a:rPr>
              <a:t>Title of Presenter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3100" dirty="0">
              <a:solidFill>
                <a:srgbClr val="FFFFFF"/>
              </a:solidFill>
              <a:latin typeface="Open Sans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Open Sans" pitchFamily="34" charset="0"/>
              </a:rPr>
              <a:t>Date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t="1180" r="517" b="3200"/>
          <a:stretch>
            <a:fillRect/>
          </a:stretch>
        </p:blipFill>
        <p:spPr bwMode="auto">
          <a:xfrm>
            <a:off x="0" y="0"/>
            <a:ext cx="12511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itle 1"/>
          <p:cNvSpPr txBox="1">
            <a:spLocks/>
          </p:cNvSpPr>
          <p:nvPr/>
        </p:nvSpPr>
        <p:spPr bwMode="auto">
          <a:xfrm>
            <a:off x="4048125" y="247649"/>
            <a:ext cx="8005763" cy="146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sp>
        <p:nvSpPr>
          <p:cNvPr id="20486" name="Title 1"/>
          <p:cNvSpPr txBox="1">
            <a:spLocks/>
          </p:cNvSpPr>
          <p:nvPr/>
        </p:nvSpPr>
        <p:spPr bwMode="auto">
          <a:xfrm>
            <a:off x="4048124" y="395289"/>
            <a:ext cx="81438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B0F0"/>
              </a:solidFill>
              <a:latin typeface="Open Sans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B0F0"/>
              </a:solidFill>
              <a:latin typeface="Open Sans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B0F0"/>
              </a:solidFill>
              <a:latin typeface="Open Sans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B0F0"/>
              </a:solidFill>
              <a:latin typeface="Open Sans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B0F0"/>
              </a:solidFill>
              <a:latin typeface="Open Sans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B0F0"/>
              </a:solidFill>
              <a:latin typeface="Open Sans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4000" b="1" dirty="0" smtClean="0">
                <a:solidFill>
                  <a:srgbClr val="92D050"/>
                </a:solidFill>
              </a:rPr>
              <a:t>Export </a:t>
            </a:r>
            <a:r>
              <a:rPr lang="en-US" sz="4000" b="1" dirty="0">
                <a:solidFill>
                  <a:srgbClr val="92D050"/>
                </a:solidFill>
              </a:rPr>
              <a:t>Competitively </a:t>
            </a:r>
            <a:r>
              <a:rPr lang="en-US" sz="4000" b="1" dirty="0" smtClean="0">
                <a:solidFill>
                  <a:srgbClr val="92D050"/>
                </a:solidFill>
              </a:rPr>
              <a:t>and Boost Sales Using </a:t>
            </a:r>
            <a:r>
              <a:rPr lang="en-US" sz="4000" b="1" dirty="0">
                <a:solidFill>
                  <a:srgbClr val="92D050"/>
                </a:solidFill>
              </a:rPr>
              <a:t>Accounts Receivable Insurance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FF"/>
              </a:solidFill>
              <a:latin typeface="Open Sans" pitchFamily="34" charset="0"/>
            </a:endParaRPr>
          </a:p>
        </p:txBody>
      </p:sp>
      <p:pic>
        <p:nvPicPr>
          <p:cNvPr id="2048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9" y="5145088"/>
            <a:ext cx="16414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6" y="5565775"/>
            <a:ext cx="4054475" cy="23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7230" y="2727327"/>
            <a:ext cx="8503784" cy="20005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bg1"/>
                </a:solidFill>
              </a:rPr>
              <a:t>ACE Exports Webinar</a:t>
            </a:r>
          </a:p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January 11, 2018</a:t>
            </a:r>
          </a:p>
          <a:p>
            <a:pPr algn="ctr" eaLnBrk="1" hangingPunct="1"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en-US" altLang="en-US" sz="2800" dirty="0" smtClean="0">
                <a:solidFill>
                  <a:srgbClr val="92D050"/>
                </a:solidFill>
                <a:latin typeface="+mn-lt"/>
              </a:rPr>
              <a:t>Stephen Maroon, Director of Marketing Communications</a:t>
            </a:r>
          </a:p>
          <a:p>
            <a:pPr algn="ctr" eaLnBrk="1" hangingPunct="1">
              <a:defRPr/>
            </a:pPr>
            <a:r>
              <a:rPr lang="en-US" altLang="en-US" sz="2800" dirty="0" smtClean="0">
                <a:solidFill>
                  <a:srgbClr val="92D050"/>
                </a:solidFill>
                <a:latin typeface="+mn-lt"/>
              </a:rPr>
              <a:t>Elizabeth Thomas, Director of Sales and Marketing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800" dirty="0" smtClean="0">
                <a:latin typeface="+mn-lt"/>
              </a:rPr>
              <a:t>          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17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528639"/>
            <a:ext cx="469106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430214"/>
            <a:ext cx="6484939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1114425" y="3573465"/>
            <a:ext cx="3970339" cy="107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43673"/>
                </a:solidFill>
                <a:latin typeface="Open Sans" pitchFamily="34" charset="0"/>
                <a:cs typeface="Arial" pitchFamily="34" charset="0"/>
              </a:rPr>
              <a:t>What if my buyer doesn’t pay?</a:t>
            </a: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6176505" y="3501573"/>
            <a:ext cx="5449434" cy="258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8000"/>
              </a:buClr>
              <a:defRPr/>
            </a:pPr>
            <a:r>
              <a:rPr lang="en-US" sz="3200" b="1" dirty="0">
                <a:solidFill>
                  <a:srgbClr val="0436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 Light" charset="0"/>
              </a:rPr>
              <a:t>Export Credit Insurance</a:t>
            </a:r>
            <a:r>
              <a:rPr lang="en-US" sz="3200" dirty="0">
                <a:solidFill>
                  <a:srgbClr val="0436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 Light" charset="0"/>
              </a:rPr>
              <a:t> </a:t>
            </a:r>
          </a:p>
          <a:p>
            <a:pPr marL="288918" indent="-288918"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436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 Light" charset="0"/>
              </a:rPr>
              <a:t>Protects </a:t>
            </a:r>
            <a:r>
              <a:rPr lang="en-US" sz="2800" dirty="0">
                <a:solidFill>
                  <a:srgbClr val="0436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 Light" charset="0"/>
              </a:rPr>
              <a:t>against nonpayment</a:t>
            </a:r>
          </a:p>
          <a:p>
            <a:pPr marL="288918" indent="-288918"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436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 Light" charset="0"/>
              </a:rPr>
              <a:t>Extends </a:t>
            </a:r>
            <a:r>
              <a:rPr lang="en-US" sz="2800" dirty="0">
                <a:solidFill>
                  <a:srgbClr val="0436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 Light" charset="0"/>
              </a:rPr>
              <a:t>terms</a:t>
            </a:r>
          </a:p>
          <a:p>
            <a:pPr marL="288918" indent="-288918"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436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 Light" charset="0"/>
              </a:rPr>
              <a:t>Monetizes </a:t>
            </a:r>
            <a:r>
              <a:rPr lang="en-US" sz="2800" dirty="0">
                <a:solidFill>
                  <a:srgbClr val="0436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 Light" charset="0"/>
              </a:rPr>
              <a:t>receivables</a:t>
            </a:r>
          </a:p>
          <a:p>
            <a:pPr marL="288918" indent="-288918"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436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 Light" charset="0"/>
              </a:rPr>
              <a:t>Accelerate cash flow </a:t>
            </a:r>
          </a:p>
          <a:p>
            <a:pPr>
              <a:defRPr/>
            </a:pPr>
            <a:endParaRPr lang="en-US" dirty="0" smtClean="0">
              <a:latin typeface="Open Sans Con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4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2ED-8AA4-4314-94D2-1157C6C8D82C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15687" y="1643743"/>
            <a:ext cx="3200399" cy="4016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300" b="1" dirty="0">
                <a:solidFill>
                  <a:srgbClr val="002060"/>
                </a:solidFill>
              </a:rPr>
              <a:t>Risk </a:t>
            </a:r>
            <a:r>
              <a:rPr lang="en-US" altLang="en-US" sz="3300" b="1" dirty="0" smtClean="0">
                <a:solidFill>
                  <a:srgbClr val="002060"/>
                </a:solidFill>
              </a:rPr>
              <a:t>Protection</a:t>
            </a:r>
            <a:r>
              <a:rPr lang="en-US" altLang="en-US" sz="3300" b="1" dirty="0">
                <a:solidFill>
                  <a:schemeClr val="tx1"/>
                </a:solidFill>
              </a:rPr>
              <a:t/>
            </a:r>
            <a:br>
              <a:rPr lang="en-US" altLang="en-US" sz="3300" b="1" dirty="0">
                <a:solidFill>
                  <a:schemeClr val="tx1"/>
                </a:solidFill>
              </a:rPr>
            </a:br>
            <a:r>
              <a:rPr lang="en-US" altLang="en-US" sz="3500" b="1" dirty="0">
                <a:solidFill>
                  <a:schemeClr val="tx1"/>
                </a:solidFill>
              </a:rPr>
              <a:t/>
            </a:r>
            <a:br>
              <a:rPr lang="en-US" altLang="en-US" sz="3500" b="1" dirty="0">
                <a:solidFill>
                  <a:schemeClr val="tx1"/>
                </a:solidFill>
              </a:rPr>
            </a:br>
            <a:r>
              <a:rPr lang="en-US" altLang="en-US" sz="2800" dirty="0" smtClean="0">
                <a:solidFill>
                  <a:srgbClr val="002060"/>
                </a:solidFill>
              </a:rPr>
              <a:t>Protects </a:t>
            </a:r>
            <a:r>
              <a:rPr lang="en-US" altLang="en-US" sz="2800" dirty="0">
                <a:solidFill>
                  <a:srgbClr val="002060"/>
                </a:solidFill>
              </a:rPr>
              <a:t>against </a:t>
            </a:r>
            <a:r>
              <a:rPr lang="en-US" altLang="en-US" sz="2800" dirty="0" smtClean="0">
                <a:solidFill>
                  <a:srgbClr val="002060"/>
                </a:solidFill>
              </a:rPr>
              <a:t>nonpayment </a:t>
            </a:r>
            <a:r>
              <a:rPr lang="en-US" altLang="en-US" sz="2800" dirty="0">
                <a:solidFill>
                  <a:srgbClr val="002060"/>
                </a:solidFill>
              </a:rPr>
              <a:t>by foreign buyers due to commercial </a:t>
            </a:r>
            <a:r>
              <a:rPr lang="en-US" altLang="en-US" sz="2800" dirty="0" smtClean="0">
                <a:solidFill>
                  <a:srgbClr val="002060"/>
                </a:solidFill>
              </a:rPr>
              <a:t>and </a:t>
            </a:r>
            <a:r>
              <a:rPr lang="en-US" altLang="en-US" sz="2800" dirty="0">
                <a:solidFill>
                  <a:srgbClr val="002060"/>
                </a:solidFill>
              </a:rPr>
              <a:t>political risks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2696" y="624114"/>
            <a:ext cx="9758589" cy="578079"/>
          </a:xfrm>
        </p:spPr>
        <p:txBody>
          <a:bodyPr>
            <a:normAutofit/>
          </a:bodyPr>
          <a:lstStyle/>
          <a:p>
            <a:r>
              <a:rPr lang="en-US" dirty="0" smtClean="0"/>
              <a:t>EXIM SOLUTION: EXPORT CREDIT INSURANCE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399" y="1534886"/>
            <a:ext cx="37338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smtClean="0">
                <a:solidFill>
                  <a:srgbClr val="002060"/>
                </a:solidFill>
              </a:rPr>
              <a:t>     </a:t>
            </a:r>
            <a:r>
              <a:rPr lang="en-US" altLang="en-US" sz="3300" b="1" dirty="0" smtClean="0">
                <a:solidFill>
                  <a:srgbClr val="002060"/>
                </a:solidFill>
              </a:rPr>
              <a:t>Sales Tool</a:t>
            </a: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2800" dirty="0" smtClean="0">
                <a:solidFill>
                  <a:srgbClr val="002060"/>
                </a:solidFill>
              </a:rPr>
              <a:t>Offers </a:t>
            </a:r>
            <a:r>
              <a:rPr lang="en-US" altLang="en-US" sz="2800" dirty="0">
                <a:solidFill>
                  <a:srgbClr val="002060"/>
                </a:solidFill>
              </a:rPr>
              <a:t>competitive terms to foreign buyers (generally up to 180 days, some products may qualify for 360 day terms)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220688" y="1544560"/>
            <a:ext cx="341614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smtClean="0">
                <a:solidFill>
                  <a:srgbClr val="002060"/>
                </a:solidFill>
              </a:rPr>
              <a:t>  </a:t>
            </a:r>
            <a:r>
              <a:rPr lang="en-US" altLang="en-US" sz="3300" b="1" dirty="0" smtClean="0">
                <a:solidFill>
                  <a:srgbClr val="002060"/>
                </a:solidFill>
              </a:rPr>
              <a:t>Financing Aid</a:t>
            </a:r>
            <a:r>
              <a:rPr lang="en-US" altLang="en-US" sz="3300" b="1" dirty="0">
                <a:solidFill>
                  <a:srgbClr val="002060"/>
                </a:solidFill>
              </a:rPr>
              <a:t/>
            </a:r>
            <a:br>
              <a:rPr lang="en-US" altLang="en-US" sz="3300" b="1" dirty="0">
                <a:solidFill>
                  <a:srgbClr val="002060"/>
                </a:solidFill>
              </a:rPr>
            </a:b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2800" dirty="0" smtClean="0">
                <a:solidFill>
                  <a:srgbClr val="002060"/>
                </a:solidFill>
              </a:rPr>
              <a:t>Enables </a:t>
            </a:r>
            <a:r>
              <a:rPr lang="en-US" altLang="en-US" sz="2800" dirty="0">
                <a:solidFill>
                  <a:srgbClr val="002060"/>
                </a:solidFill>
              </a:rPr>
              <a:t>additional </a:t>
            </a:r>
            <a:r>
              <a:rPr lang="en-US" altLang="en-US" sz="2800" dirty="0" smtClean="0">
                <a:solidFill>
                  <a:srgbClr val="002060"/>
                </a:solidFill>
              </a:rPr>
              <a:t>financing to fulfill sales orders. </a:t>
            </a:r>
            <a:r>
              <a:rPr lang="en-US" altLang="en-US" sz="2800" dirty="0">
                <a:solidFill>
                  <a:srgbClr val="002060"/>
                </a:solidFill>
              </a:rPr>
              <a:t>Insured foreign receivables may be added to your borrowing 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2ED-8AA4-4314-94D2-1157C6C8D82C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16466" y="1817915"/>
            <a:ext cx="10291763" cy="39766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 smtClean="0">
                <a:solidFill>
                  <a:srgbClr val="002060"/>
                </a:solidFill>
              </a:rPr>
              <a:t>Commercial Risks:</a:t>
            </a:r>
            <a:r>
              <a:rPr lang="en-US" altLang="en-US" sz="3300" b="1" dirty="0">
                <a:solidFill>
                  <a:srgbClr val="002060"/>
                </a:solidFill>
              </a:rPr>
              <a:t/>
            </a:r>
            <a:br>
              <a:rPr lang="en-US" altLang="en-US" sz="3300" b="1" dirty="0">
                <a:solidFill>
                  <a:srgbClr val="002060"/>
                </a:solidFill>
              </a:rPr>
            </a:br>
            <a:r>
              <a:rPr lang="en-US" altLang="en-US" sz="1400" b="1" dirty="0" smtClean="0">
                <a:solidFill>
                  <a:srgbClr val="002060"/>
                </a:solidFill>
              </a:rPr>
              <a:t>      </a:t>
            </a:r>
          </a:p>
          <a:p>
            <a:pPr marL="576263" indent="-228600">
              <a:buFont typeface="Arial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Insolvency</a:t>
            </a:r>
          </a:p>
          <a:p>
            <a:pPr marL="576263" indent="-228600">
              <a:buFont typeface="Arial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  <a:latin typeface="Calibri" pitchFamily="34" charset="0"/>
              </a:rPr>
              <a:t>Bankruptcy</a:t>
            </a:r>
            <a:endParaRPr lang="en-US" altLang="en-US" sz="2800" dirty="0">
              <a:solidFill>
                <a:srgbClr val="002060"/>
              </a:solidFill>
              <a:latin typeface="Calibri" pitchFamily="34" charset="0"/>
            </a:endParaRPr>
          </a:p>
          <a:p>
            <a:pPr marL="576263" indent="-228600">
              <a:buFont typeface="Arial"/>
              <a:buChar char="•"/>
            </a:pPr>
            <a:r>
              <a:rPr lang="en-US" altLang="en-US" sz="2800" dirty="0">
                <a:solidFill>
                  <a:srgbClr val="002060"/>
                </a:solidFill>
                <a:latin typeface="Calibri" pitchFamily="34" charset="0"/>
              </a:rPr>
              <a:t>Protracted Default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EXIM HAS YOU COVERED!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1752601"/>
            <a:ext cx="562791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solidFill>
                  <a:srgbClr val="002060"/>
                </a:solidFill>
              </a:rPr>
              <a:t>Political Risks:</a:t>
            </a:r>
            <a:r>
              <a:rPr lang="en-US" altLang="en-US" sz="3300" b="1" dirty="0" smtClean="0">
                <a:solidFill>
                  <a:srgbClr val="002060"/>
                </a:solidFill>
              </a:rPr>
              <a:t/>
            </a:r>
            <a:br>
              <a:rPr lang="en-US" altLang="en-US" sz="3300" b="1" dirty="0" smtClean="0">
                <a:solidFill>
                  <a:srgbClr val="002060"/>
                </a:solidFill>
              </a:rPr>
            </a:br>
            <a:r>
              <a:rPr lang="en-US" altLang="en-US" sz="1400" b="1" dirty="0" smtClean="0">
                <a:solidFill>
                  <a:srgbClr val="002060"/>
                </a:solidFill>
              </a:rPr>
              <a:t>   </a:t>
            </a:r>
            <a:endParaRPr lang="en-US" altLang="en-US" sz="1400" b="1" dirty="0">
              <a:solidFill>
                <a:srgbClr val="002060"/>
              </a:solidFill>
            </a:endParaRPr>
          </a:p>
          <a:p>
            <a:pPr marL="576263" indent="-228600">
              <a:buFont typeface="Arial"/>
              <a:buChar char="•"/>
            </a:pPr>
            <a:r>
              <a:rPr lang="en-US" altLang="en-US" sz="2800" dirty="0">
                <a:solidFill>
                  <a:srgbClr val="002060"/>
                </a:solidFill>
              </a:rPr>
              <a:t>War, Revolution, </a:t>
            </a:r>
            <a:r>
              <a:rPr lang="en-US" altLang="en-US" sz="2800" dirty="0" smtClean="0">
                <a:solidFill>
                  <a:srgbClr val="002060"/>
                </a:solidFill>
              </a:rPr>
              <a:t>Insurrection</a:t>
            </a:r>
          </a:p>
          <a:p>
            <a:pPr marL="576263" indent="-228600">
              <a:buFont typeface="Arial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Currency </a:t>
            </a:r>
            <a:r>
              <a:rPr lang="en-US" altLang="en-US" sz="2800" dirty="0">
                <a:solidFill>
                  <a:srgbClr val="002060"/>
                </a:solidFill>
              </a:rPr>
              <a:t>Transfer Risk</a:t>
            </a:r>
          </a:p>
          <a:p>
            <a:pPr marL="576263" indent="-228600">
              <a:buFont typeface="Arial"/>
              <a:buChar char="•"/>
            </a:pPr>
            <a:r>
              <a:rPr lang="en-US" altLang="en-US" sz="2800" dirty="0">
                <a:solidFill>
                  <a:srgbClr val="002060"/>
                </a:solidFill>
              </a:rPr>
              <a:t>Cancellation of an Import or Export License</a:t>
            </a:r>
          </a:p>
          <a:p>
            <a:pPr marL="380990" indent="-380990">
              <a:buFont typeface="Arial"/>
              <a:buChar char="•"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2ED-8AA4-4314-94D2-1157C6C8D82C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18457" y="1683431"/>
            <a:ext cx="11244943" cy="3976687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000"/>
              </a:spcBef>
              <a:buBlip>
                <a:blip r:embed="rId2"/>
              </a:buBlip>
            </a:pPr>
            <a:r>
              <a:rPr lang="en-US" altLang="en-US" sz="3300" dirty="0" smtClean="0"/>
              <a:t>Up </a:t>
            </a:r>
            <a:r>
              <a:rPr lang="en-US" altLang="en-US" sz="3300" dirty="0"/>
              <a:t>to 180 days for consumable products, as well as sales to </a:t>
            </a:r>
            <a:r>
              <a:rPr lang="en-US" altLang="en-US" sz="3300" dirty="0" smtClean="0"/>
              <a:t>distributors</a:t>
            </a:r>
          </a:p>
          <a:p>
            <a:pPr marL="342900" lvl="1" indent="-342900">
              <a:spcBef>
                <a:spcPts val="1000"/>
              </a:spcBef>
              <a:buBlip>
                <a:blip r:embed="rId2"/>
              </a:buBlip>
            </a:pPr>
            <a:r>
              <a:rPr lang="en-US" altLang="en-US" sz="3300" dirty="0"/>
              <a:t>Up to 360 days for some bulk agricultural products </a:t>
            </a:r>
            <a:r>
              <a:rPr lang="en-US" altLang="en-US" sz="3300" dirty="0" smtClean="0"/>
              <a:t>and </a:t>
            </a:r>
            <a:r>
              <a:rPr lang="en-US" altLang="en-US" sz="3300" dirty="0"/>
              <a:t>sales to end-users of capital </a:t>
            </a:r>
            <a:r>
              <a:rPr lang="en-US" altLang="en-US" sz="3300" dirty="0" smtClean="0"/>
              <a:t>equipment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altLang="en-US" sz="3600" u="sng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altLang="en-US" u="sng" dirty="0" smtClean="0"/>
              <a:t>Note</a:t>
            </a:r>
            <a:r>
              <a:rPr lang="en-US" altLang="en-US" dirty="0"/>
              <a:t>: </a:t>
            </a:r>
            <a:r>
              <a:rPr lang="en-US" altLang="en-US" dirty="0" smtClean="0"/>
              <a:t> EXIM </a:t>
            </a:r>
            <a:r>
              <a:rPr lang="en-US" altLang="en-US" dirty="0"/>
              <a:t>also has medium-term buyer </a:t>
            </a:r>
            <a:r>
              <a:rPr lang="en-US" altLang="en-US" dirty="0" smtClean="0"/>
              <a:t>finance insurance</a:t>
            </a:r>
            <a:endParaRPr lang="en-US" altLang="en-US" dirty="0"/>
          </a:p>
          <a:p>
            <a:pPr marL="0" lvl="1" indent="0">
              <a:spcBef>
                <a:spcPts val="1000"/>
              </a:spcBef>
              <a:buNone/>
            </a:pPr>
            <a:endParaRPr lang="en-US" altLang="en-US" sz="3600" dirty="0"/>
          </a:p>
          <a:p>
            <a:pPr marL="342900" lvl="1" indent="-342900">
              <a:spcBef>
                <a:spcPts val="1000"/>
              </a:spcBef>
              <a:buBlip>
                <a:blip r:embed="rId2"/>
              </a:buBlip>
            </a:pPr>
            <a:endParaRPr lang="en-US" altLang="en-US" sz="36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9915" y="624114"/>
            <a:ext cx="10945132" cy="578079"/>
          </a:xfrm>
        </p:spPr>
        <p:txBody>
          <a:bodyPr>
            <a:normAutofit/>
          </a:bodyPr>
          <a:lstStyle/>
          <a:p>
            <a:r>
              <a:rPr lang="en-US" dirty="0" smtClean="0"/>
              <a:t>EXTEND “OPEN ACCOUNT” COMPETITIVE CREDIT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D6990-FF81-4AA9-8263-A54375A7FA6C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HOW EXPORT CREDIT INSURANCE WORKS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39144" y="1720850"/>
            <a:ext cx="2135187" cy="1281112"/>
            <a:chOff x="7143" y="1001183"/>
            <a:chExt cx="2135187" cy="1281112"/>
          </a:xfrm>
        </p:grpSpPr>
        <p:sp>
          <p:nvSpPr>
            <p:cNvPr id="35" name="Rounded Rectangle 34"/>
            <p:cNvSpPr/>
            <p:nvPr/>
          </p:nvSpPr>
          <p:spPr>
            <a:xfrm>
              <a:off x="7143" y="1001183"/>
              <a:ext cx="2135187" cy="1281112"/>
            </a:xfrm>
            <a:prstGeom prst="roundRect">
              <a:avLst>
                <a:gd name="adj" fmla="val 10000"/>
              </a:avLst>
            </a:prstGeom>
            <a:solidFill>
              <a:srgbClr val="132A7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44665" y="1038705"/>
              <a:ext cx="2060143" cy="120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Exporter chooses Insurance policy, and applies (2 to 10 days)</a:t>
              </a:r>
              <a:r>
                <a:rPr lang="en-US" sz="1200" kern="1200" dirty="0" smtClean="0"/>
                <a:t>	</a:t>
              </a:r>
              <a:endParaRPr lang="en-US" sz="12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62228" y="2096643"/>
            <a:ext cx="452659" cy="529526"/>
            <a:chOff x="2330227" y="1376976"/>
            <a:chExt cx="452659" cy="529526"/>
          </a:xfrm>
        </p:grpSpPr>
        <p:sp>
          <p:nvSpPr>
            <p:cNvPr id="33" name="Right Arrow 32"/>
            <p:cNvSpPr/>
            <p:nvPr/>
          </p:nvSpPr>
          <p:spPr>
            <a:xfrm>
              <a:off x="2330227" y="1376976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6"/>
            <p:cNvSpPr/>
            <p:nvPr/>
          </p:nvSpPr>
          <p:spPr>
            <a:xfrm>
              <a:off x="2330227" y="1482881"/>
              <a:ext cx="316861" cy="317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28407" y="1720850"/>
            <a:ext cx="2135187" cy="1281112"/>
            <a:chOff x="2996406" y="1001183"/>
            <a:chExt cx="2135187" cy="1281112"/>
          </a:xfrm>
        </p:grpSpPr>
        <p:sp>
          <p:nvSpPr>
            <p:cNvPr id="31" name="Rounded Rectangle 30"/>
            <p:cNvSpPr/>
            <p:nvPr/>
          </p:nvSpPr>
          <p:spPr>
            <a:xfrm>
              <a:off x="2996406" y="1001183"/>
              <a:ext cx="2135187" cy="1281112"/>
            </a:xfrm>
            <a:prstGeom prst="roundRect">
              <a:avLst>
                <a:gd name="adj" fmla="val 10000"/>
              </a:avLst>
            </a:prstGeom>
            <a:solidFill>
              <a:srgbClr val="132A7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8"/>
            <p:cNvSpPr/>
            <p:nvPr/>
          </p:nvSpPr>
          <p:spPr>
            <a:xfrm>
              <a:off x="3033928" y="1038705"/>
              <a:ext cx="2060143" cy="120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Exporter offers credit terms to buyer for products/services to be performed</a:t>
              </a:r>
              <a:endParaRPr lang="en-US" sz="1600" b="1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51491" y="2096643"/>
            <a:ext cx="452659" cy="529526"/>
            <a:chOff x="5319490" y="1376976"/>
            <a:chExt cx="452659" cy="529526"/>
          </a:xfrm>
        </p:grpSpPr>
        <p:sp>
          <p:nvSpPr>
            <p:cNvPr id="29" name="Right Arrow 28"/>
            <p:cNvSpPr/>
            <p:nvPr/>
          </p:nvSpPr>
          <p:spPr>
            <a:xfrm>
              <a:off x="5319490" y="1376976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10"/>
            <p:cNvSpPr/>
            <p:nvPr/>
          </p:nvSpPr>
          <p:spPr>
            <a:xfrm>
              <a:off x="5319490" y="1482881"/>
              <a:ext cx="316861" cy="317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17669" y="1720850"/>
            <a:ext cx="2135187" cy="1281112"/>
            <a:chOff x="5985668" y="1001183"/>
            <a:chExt cx="2135187" cy="1281112"/>
          </a:xfrm>
        </p:grpSpPr>
        <p:sp>
          <p:nvSpPr>
            <p:cNvPr id="27" name="Rounded Rectangle 26"/>
            <p:cNvSpPr/>
            <p:nvPr/>
          </p:nvSpPr>
          <p:spPr>
            <a:xfrm>
              <a:off x="5985668" y="1001183"/>
              <a:ext cx="2135187" cy="1281112"/>
            </a:xfrm>
            <a:prstGeom prst="roundRect">
              <a:avLst>
                <a:gd name="adj" fmla="val 10000"/>
              </a:avLst>
            </a:prstGeom>
            <a:solidFill>
              <a:srgbClr val="132A7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12"/>
            <p:cNvSpPr/>
            <p:nvPr/>
          </p:nvSpPr>
          <p:spPr>
            <a:xfrm>
              <a:off x="6023190" y="1038705"/>
              <a:ext cx="2060143" cy="120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Contract states payment schedule and terms, and buyer accepts</a:t>
              </a:r>
              <a:endParaRPr lang="en-US" sz="160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20500" y="3189859"/>
            <a:ext cx="529526" cy="452659"/>
            <a:chOff x="6788499" y="2470192"/>
            <a:chExt cx="529526" cy="452659"/>
          </a:xfrm>
        </p:grpSpPr>
        <p:sp>
          <p:nvSpPr>
            <p:cNvPr id="25" name="Right Arrow 24"/>
            <p:cNvSpPr/>
            <p:nvPr/>
          </p:nvSpPr>
          <p:spPr>
            <a:xfrm rot="5400000">
              <a:off x="6826932" y="2431759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14"/>
            <p:cNvSpPr/>
            <p:nvPr/>
          </p:nvSpPr>
          <p:spPr>
            <a:xfrm>
              <a:off x="6894404" y="2470192"/>
              <a:ext cx="317716" cy="316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17669" y="3856038"/>
            <a:ext cx="2135187" cy="1281112"/>
            <a:chOff x="5985668" y="3136371"/>
            <a:chExt cx="2135187" cy="1281112"/>
          </a:xfrm>
        </p:grpSpPr>
        <p:sp>
          <p:nvSpPr>
            <p:cNvPr id="23" name="Rounded Rectangle 22"/>
            <p:cNvSpPr/>
            <p:nvPr/>
          </p:nvSpPr>
          <p:spPr>
            <a:xfrm>
              <a:off x="5985668" y="3136371"/>
              <a:ext cx="2135187" cy="1281112"/>
            </a:xfrm>
            <a:prstGeom prst="roundRect">
              <a:avLst>
                <a:gd name="adj" fmla="val 10000"/>
              </a:avLst>
            </a:prstGeom>
            <a:solidFill>
              <a:srgbClr val="132A7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6"/>
            <p:cNvSpPr/>
            <p:nvPr/>
          </p:nvSpPr>
          <p:spPr>
            <a:xfrm>
              <a:off x="6023191" y="3173893"/>
              <a:ext cx="1970552" cy="120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Exporter performs and bills buyer.</a:t>
              </a:r>
              <a:endParaRPr lang="en-US" sz="1600" b="1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77113" y="4231830"/>
            <a:ext cx="452659" cy="529526"/>
            <a:chOff x="5345112" y="3512163"/>
            <a:chExt cx="452659" cy="529526"/>
          </a:xfrm>
        </p:grpSpPr>
        <p:sp>
          <p:nvSpPr>
            <p:cNvPr id="21" name="Right Arrow 20"/>
            <p:cNvSpPr/>
            <p:nvPr/>
          </p:nvSpPr>
          <p:spPr>
            <a:xfrm rot="10800000">
              <a:off x="5345112" y="3512163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18"/>
            <p:cNvSpPr/>
            <p:nvPr/>
          </p:nvSpPr>
          <p:spPr>
            <a:xfrm rot="21600000">
              <a:off x="5480910" y="3618068"/>
              <a:ext cx="316861" cy="317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28407" y="3856037"/>
            <a:ext cx="2135187" cy="1281112"/>
            <a:chOff x="2996406" y="3136370"/>
            <a:chExt cx="2135187" cy="1281112"/>
          </a:xfrm>
        </p:grpSpPr>
        <p:sp>
          <p:nvSpPr>
            <p:cNvPr id="19" name="Rounded Rectangle 18"/>
            <p:cNvSpPr/>
            <p:nvPr/>
          </p:nvSpPr>
          <p:spPr>
            <a:xfrm>
              <a:off x="2996406" y="3136370"/>
              <a:ext cx="2135187" cy="1281112"/>
            </a:xfrm>
            <a:prstGeom prst="roundRect">
              <a:avLst>
                <a:gd name="adj" fmla="val 10000"/>
              </a:avLst>
            </a:prstGeom>
            <a:solidFill>
              <a:srgbClr val="132A7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20"/>
            <p:cNvSpPr/>
            <p:nvPr/>
          </p:nvSpPr>
          <p:spPr>
            <a:xfrm>
              <a:off x="3033928" y="3173892"/>
              <a:ext cx="2060143" cy="120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Exporter reports export to EXIM and pays premium to insure the invoice(s)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87851" y="4231830"/>
            <a:ext cx="452659" cy="529526"/>
            <a:chOff x="2355850" y="3512163"/>
            <a:chExt cx="452659" cy="529526"/>
          </a:xfrm>
        </p:grpSpPr>
        <p:sp>
          <p:nvSpPr>
            <p:cNvPr id="17" name="Right Arrow 16"/>
            <p:cNvSpPr/>
            <p:nvPr/>
          </p:nvSpPr>
          <p:spPr>
            <a:xfrm rot="10800000">
              <a:off x="2355850" y="3512163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22"/>
            <p:cNvSpPr/>
            <p:nvPr/>
          </p:nvSpPr>
          <p:spPr>
            <a:xfrm rot="21600000">
              <a:off x="2491648" y="3618068"/>
              <a:ext cx="316861" cy="317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9144" y="3856037"/>
            <a:ext cx="2135187" cy="1281112"/>
            <a:chOff x="7143" y="3136370"/>
            <a:chExt cx="2135187" cy="1281112"/>
          </a:xfrm>
        </p:grpSpPr>
        <p:sp>
          <p:nvSpPr>
            <p:cNvPr id="15" name="Rounded Rectangle 14"/>
            <p:cNvSpPr/>
            <p:nvPr/>
          </p:nvSpPr>
          <p:spPr>
            <a:xfrm>
              <a:off x="7143" y="3136370"/>
              <a:ext cx="2135187" cy="1281112"/>
            </a:xfrm>
            <a:prstGeom prst="roundRect">
              <a:avLst>
                <a:gd name="adj" fmla="val 10000"/>
              </a:avLst>
            </a:prstGeom>
            <a:solidFill>
              <a:srgbClr val="132A7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24"/>
            <p:cNvSpPr/>
            <p:nvPr/>
          </p:nvSpPr>
          <p:spPr>
            <a:xfrm>
              <a:off x="44665" y="3173892"/>
              <a:ext cx="2060143" cy="120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Buyer pays.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 If buyer fails to do so, Exporter claims payment with EXIM.</a:t>
              </a:r>
              <a:endParaRPr lang="en-US" sz="1600" b="1" kern="12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85572" y="1508937"/>
            <a:ext cx="431800" cy="451405"/>
          </a:xfrm>
          <a:prstGeom prst="rect">
            <a:avLst/>
          </a:prstGeom>
          <a:solidFill>
            <a:srgbClr val="92D05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443" y="1538560"/>
            <a:ext cx="431800" cy="451405"/>
          </a:xfrm>
          <a:prstGeom prst="rect">
            <a:avLst/>
          </a:prstGeom>
          <a:solidFill>
            <a:srgbClr val="92D05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74983" y="1558116"/>
            <a:ext cx="431800" cy="451405"/>
          </a:xfrm>
          <a:prstGeom prst="rect">
            <a:avLst/>
          </a:prstGeom>
          <a:solidFill>
            <a:srgbClr val="92D05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56544" y="3586591"/>
            <a:ext cx="431800" cy="451405"/>
          </a:xfrm>
          <a:prstGeom prst="rect">
            <a:avLst/>
          </a:prstGeom>
          <a:solidFill>
            <a:srgbClr val="92D05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77215" y="3604250"/>
            <a:ext cx="431800" cy="451405"/>
          </a:xfrm>
          <a:prstGeom prst="rect">
            <a:avLst/>
          </a:prstGeom>
          <a:solidFill>
            <a:srgbClr val="92D05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70328" y="3600580"/>
            <a:ext cx="431800" cy="451405"/>
          </a:xfrm>
          <a:prstGeom prst="rect">
            <a:avLst/>
          </a:prstGeom>
          <a:solidFill>
            <a:srgbClr val="92D05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229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2ED-8AA4-4314-94D2-1157C6C8D82C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56317" y="1639888"/>
            <a:ext cx="11317967" cy="3976687"/>
          </a:xfrm>
        </p:spPr>
        <p:txBody>
          <a:bodyPr>
            <a:normAutofit fontScale="92500"/>
          </a:bodyPr>
          <a:lstStyle/>
          <a:p>
            <a:pPr marL="342900" lvl="1" indent="-342900">
              <a:spcBef>
                <a:spcPts val="1000"/>
              </a:spcBef>
              <a:buBlip>
                <a:blip r:embed="rId2"/>
              </a:buBlip>
            </a:pPr>
            <a:r>
              <a:rPr lang="en-US" altLang="en-US" sz="3500" dirty="0" smtClean="0">
                <a:solidFill>
                  <a:srgbClr val="002060"/>
                </a:solidFill>
              </a:rPr>
              <a:t>Sell to a foreign buyer on terms up to 60 days open account</a:t>
            </a:r>
          </a:p>
          <a:p>
            <a:pPr marL="342900" lvl="1" indent="-342900">
              <a:spcBef>
                <a:spcPts val="1000"/>
              </a:spcBef>
              <a:buBlip>
                <a:blip r:embed="rId2"/>
              </a:buBlip>
            </a:pPr>
            <a:r>
              <a:rPr lang="en-US" altLang="en-US" sz="3500" dirty="0" smtClean="0">
                <a:solidFill>
                  <a:srgbClr val="002060"/>
                </a:solidFill>
              </a:rPr>
              <a:t>Premium </a:t>
            </a:r>
            <a:r>
              <a:rPr lang="en-US" altLang="en-US" sz="3500" dirty="0">
                <a:solidFill>
                  <a:srgbClr val="002060"/>
                </a:solidFill>
              </a:rPr>
              <a:t>cost is $0.65 per $100 of the gross invoice </a:t>
            </a:r>
            <a:r>
              <a:rPr lang="en-US" altLang="en-US" sz="3500" dirty="0" smtClean="0">
                <a:solidFill>
                  <a:srgbClr val="002060"/>
                </a:solidFill>
              </a:rPr>
              <a:t>value …</a:t>
            </a:r>
          </a:p>
          <a:p>
            <a:pPr marL="342900" lvl="1" indent="-342900">
              <a:spcBef>
                <a:spcPts val="1000"/>
              </a:spcBef>
              <a:buBlip>
                <a:blip r:embed="rId2"/>
              </a:buBlip>
            </a:pPr>
            <a:r>
              <a:rPr lang="en-US" altLang="en-US" sz="3500" dirty="0" smtClean="0">
                <a:solidFill>
                  <a:srgbClr val="002060"/>
                </a:solidFill>
              </a:rPr>
              <a:t>Gross </a:t>
            </a:r>
            <a:r>
              <a:rPr lang="en-US" altLang="en-US" sz="3500" dirty="0">
                <a:solidFill>
                  <a:srgbClr val="002060"/>
                </a:solidFill>
              </a:rPr>
              <a:t>invoice is covered to </a:t>
            </a:r>
            <a:r>
              <a:rPr lang="en-US" altLang="en-US" sz="3500" dirty="0" smtClean="0">
                <a:solidFill>
                  <a:srgbClr val="002060"/>
                </a:solidFill>
              </a:rPr>
              <a:t>95%</a:t>
            </a:r>
          </a:p>
          <a:p>
            <a:pPr marL="342900" lvl="1" indent="-342900">
              <a:spcBef>
                <a:spcPts val="1000"/>
              </a:spcBef>
              <a:buBlip>
                <a:blip r:embed="rId2"/>
              </a:buBlip>
            </a:pPr>
            <a:r>
              <a:rPr lang="en-US" altLang="en-US" sz="3500" b="1" dirty="0" smtClean="0">
                <a:solidFill>
                  <a:srgbClr val="002060"/>
                </a:solidFill>
              </a:rPr>
              <a:t>… on </a:t>
            </a:r>
            <a:r>
              <a:rPr lang="en-US" altLang="en-US" sz="3500" b="1" dirty="0">
                <a:solidFill>
                  <a:srgbClr val="002060"/>
                </a:solidFill>
              </a:rPr>
              <a:t>a $30,000 sale, $28,500 is covered for a $195 </a:t>
            </a:r>
            <a:r>
              <a:rPr lang="en-US" altLang="en-US" sz="3500" b="1" dirty="0" smtClean="0">
                <a:solidFill>
                  <a:srgbClr val="002060"/>
                </a:solidFill>
              </a:rPr>
              <a:t>premium</a:t>
            </a:r>
          </a:p>
          <a:p>
            <a:pPr marL="342900" lvl="1" indent="-342900">
              <a:spcBef>
                <a:spcPts val="1000"/>
              </a:spcBef>
              <a:buBlip>
                <a:blip r:embed="rId2"/>
              </a:buBlip>
            </a:pPr>
            <a:r>
              <a:rPr lang="en-US" altLang="en-US" sz="3500" dirty="0" smtClean="0">
                <a:solidFill>
                  <a:srgbClr val="002060"/>
                </a:solidFill>
              </a:rPr>
              <a:t>No </a:t>
            </a:r>
            <a:r>
              <a:rPr lang="en-US" altLang="en-US" sz="3500" dirty="0">
                <a:solidFill>
                  <a:srgbClr val="002060"/>
                </a:solidFill>
              </a:rPr>
              <a:t>application fee, no deductible, pay-as-you-ship </a:t>
            </a:r>
            <a:r>
              <a:rPr lang="en-US" altLang="en-US" sz="3500" dirty="0" smtClean="0">
                <a:solidFill>
                  <a:srgbClr val="002060"/>
                </a:solidFill>
              </a:rPr>
              <a:t>premium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altLang="en-US" sz="3600" dirty="0">
              <a:solidFill>
                <a:schemeClr val="tx1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altLang="en-US" sz="27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EXAMPLE: EXPRESS INSURANCE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2ED-8AA4-4314-94D2-1157C6C8D82C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3261" y="1719943"/>
            <a:ext cx="10817225" cy="3940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b="1" dirty="0">
                <a:solidFill>
                  <a:srgbClr val="002060"/>
                </a:solidFill>
              </a:rPr>
              <a:t>Exporters Must:</a:t>
            </a:r>
          </a:p>
          <a:p>
            <a:pPr marL="457189" indent="-457189">
              <a:buFont typeface="Arial"/>
              <a:buChar char="•"/>
            </a:pPr>
            <a:r>
              <a:rPr lang="en-US" altLang="en-US" sz="2800" dirty="0">
                <a:solidFill>
                  <a:srgbClr val="002060"/>
                </a:solidFill>
              </a:rPr>
              <a:t>Be in business – selling – at least one year </a:t>
            </a:r>
            <a:r>
              <a:rPr lang="en-US" altLang="en-US" sz="2800" dirty="0" smtClean="0">
                <a:solidFill>
                  <a:srgbClr val="002060"/>
                </a:solidFill>
              </a:rPr>
              <a:t>(unless </a:t>
            </a:r>
            <a:r>
              <a:rPr lang="en-US" altLang="en-US" sz="2800" dirty="0">
                <a:solidFill>
                  <a:srgbClr val="002060"/>
                </a:solidFill>
              </a:rPr>
              <a:t>otherwise noted)</a:t>
            </a:r>
          </a:p>
          <a:p>
            <a:pPr marL="457189" indent="-457189">
              <a:buFont typeface="Arial"/>
              <a:buChar char="•"/>
            </a:pPr>
            <a:r>
              <a:rPr lang="en-US" altLang="en-US" sz="2800" dirty="0">
                <a:solidFill>
                  <a:srgbClr val="002060"/>
                </a:solidFill>
              </a:rPr>
              <a:t>Have </a:t>
            </a:r>
            <a:r>
              <a:rPr lang="en-US" altLang="en-US" sz="2800" dirty="0" smtClean="0">
                <a:solidFill>
                  <a:srgbClr val="002060"/>
                </a:solidFill>
              </a:rPr>
              <a:t>a DUNS number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</a:rPr>
              <a:t>and </a:t>
            </a:r>
            <a:r>
              <a:rPr lang="en-US" altLang="en-US" sz="2800" dirty="0">
                <a:solidFill>
                  <a:srgbClr val="002060"/>
                </a:solidFill>
              </a:rPr>
              <a:t>financial statements or tax </a:t>
            </a:r>
            <a:r>
              <a:rPr lang="en-US" altLang="en-US" sz="2800" dirty="0" smtClean="0">
                <a:solidFill>
                  <a:srgbClr val="002060"/>
                </a:solidFill>
              </a:rPr>
              <a:t>returns: </a:t>
            </a:r>
          </a:p>
          <a:p>
            <a:pPr marL="457189" indent="-457189">
              <a:buFont typeface="Arial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50+ percent </a:t>
            </a:r>
            <a:r>
              <a:rPr lang="en-US" altLang="en-US" sz="2800" dirty="0">
                <a:solidFill>
                  <a:srgbClr val="002060"/>
                </a:solidFill>
              </a:rPr>
              <a:t>U.S. content including labor, but excluding </a:t>
            </a:r>
            <a:r>
              <a:rPr lang="en-US" altLang="en-US" sz="2800" dirty="0" smtClean="0">
                <a:solidFill>
                  <a:srgbClr val="002060"/>
                </a:solidFill>
              </a:rPr>
              <a:t>mark-up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ELGIBITLITY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2ED-8AA4-4314-94D2-1157C6C8D82C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900167" y="2184174"/>
            <a:ext cx="9997919" cy="3976687"/>
          </a:xfrm>
        </p:spPr>
        <p:txBody>
          <a:bodyPr/>
          <a:lstStyle/>
          <a:p>
            <a:r>
              <a:rPr lang="en-US" altLang="en-US" sz="3300" dirty="0" smtClean="0">
                <a:solidFill>
                  <a:srgbClr val="002060"/>
                </a:solidFill>
              </a:rPr>
              <a:t>No </a:t>
            </a:r>
            <a:r>
              <a:rPr lang="en-US" altLang="en-US" sz="3300" dirty="0">
                <a:solidFill>
                  <a:srgbClr val="002060"/>
                </a:solidFill>
              </a:rPr>
              <a:t>m</a:t>
            </a:r>
            <a:r>
              <a:rPr lang="en-US" altLang="en-US" sz="3300" dirty="0" smtClean="0">
                <a:solidFill>
                  <a:srgbClr val="002060"/>
                </a:solidFill>
              </a:rPr>
              <a:t>ilitary </a:t>
            </a:r>
            <a:r>
              <a:rPr lang="en-US" altLang="en-US" sz="3300" dirty="0">
                <a:solidFill>
                  <a:srgbClr val="002060"/>
                </a:solidFill>
              </a:rPr>
              <a:t>or </a:t>
            </a:r>
            <a:r>
              <a:rPr lang="en-US" altLang="en-US" sz="3300" dirty="0" smtClean="0">
                <a:solidFill>
                  <a:srgbClr val="002060"/>
                </a:solidFill>
              </a:rPr>
              <a:t>defense-related </a:t>
            </a:r>
            <a:r>
              <a:rPr lang="en-US" altLang="en-US" sz="3300" dirty="0">
                <a:solidFill>
                  <a:srgbClr val="002060"/>
                </a:solidFill>
              </a:rPr>
              <a:t>products or obligors  (exceptions apply) </a:t>
            </a:r>
          </a:p>
          <a:p>
            <a:r>
              <a:rPr lang="en-US" altLang="en-US" sz="3300" dirty="0" smtClean="0">
                <a:solidFill>
                  <a:srgbClr val="002060"/>
                </a:solidFill>
              </a:rPr>
              <a:t>Restricted </a:t>
            </a:r>
            <a:r>
              <a:rPr lang="en-US" altLang="en-US" sz="3300" dirty="0">
                <a:solidFill>
                  <a:srgbClr val="002060"/>
                </a:solidFill>
              </a:rPr>
              <a:t>c</a:t>
            </a:r>
            <a:r>
              <a:rPr lang="en-US" altLang="en-US" sz="3300" dirty="0" smtClean="0">
                <a:solidFill>
                  <a:srgbClr val="002060"/>
                </a:solidFill>
              </a:rPr>
              <a:t>ountries </a:t>
            </a:r>
            <a:r>
              <a:rPr lang="en-US" altLang="en-US" sz="3300" dirty="0">
                <a:solidFill>
                  <a:srgbClr val="002060"/>
                </a:solidFill>
              </a:rPr>
              <a:t>(Country Limitation Schedule</a:t>
            </a:r>
            <a:r>
              <a:rPr lang="en-US" altLang="en-US" sz="33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altLang="en-US" sz="3300" dirty="0">
                <a:solidFill>
                  <a:srgbClr val="002060"/>
                </a:solidFill>
              </a:rPr>
              <a:t>Shipping from U.S. port</a:t>
            </a:r>
          </a:p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JUST A FEW RESTRICTIONS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34" y="1381280"/>
            <a:ext cx="1693333" cy="34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2ED-8AA4-4314-94D2-1157C6C8D82C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04295" y="2184174"/>
            <a:ext cx="10291763" cy="3976687"/>
          </a:xfrm>
        </p:spPr>
        <p:txBody>
          <a:bodyPr/>
          <a:lstStyle/>
          <a:p>
            <a:r>
              <a:rPr lang="en-US" altLang="en-US" sz="3300" dirty="0" smtClean="0">
                <a:solidFill>
                  <a:srgbClr val="002060"/>
                </a:solidFill>
                <a:hlinkClick r:id="rId2"/>
              </a:rPr>
              <a:t>Get a DUNS number to establish your credit file</a:t>
            </a:r>
            <a:endParaRPr lang="en-US" altLang="en-US" sz="3300" dirty="0" smtClean="0">
              <a:solidFill>
                <a:srgbClr val="002060"/>
              </a:solidFill>
            </a:endParaRPr>
          </a:p>
          <a:p>
            <a:r>
              <a:rPr lang="en-US" altLang="en-US" sz="3300" dirty="0" smtClean="0">
                <a:solidFill>
                  <a:srgbClr val="002060"/>
                </a:solidFill>
              </a:rPr>
              <a:t>US Department of Commerce </a:t>
            </a:r>
            <a:r>
              <a:rPr lang="en-US" altLang="en-US" sz="3300" dirty="0" smtClean="0">
                <a:solidFill>
                  <a:srgbClr val="002060"/>
                </a:solidFill>
                <a:hlinkClick r:id="rId3"/>
              </a:rPr>
              <a:t>https://export.gov</a:t>
            </a:r>
            <a:endParaRPr lang="en-US" altLang="en-US" sz="3300" dirty="0" smtClean="0">
              <a:solidFill>
                <a:srgbClr val="002060"/>
              </a:solidFill>
            </a:endParaRPr>
          </a:p>
          <a:p>
            <a:r>
              <a:rPr lang="en-US" altLang="en-US" sz="3300" dirty="0" smtClean="0">
                <a:solidFill>
                  <a:srgbClr val="002060"/>
                </a:solidFill>
                <a:hlinkClick r:id="rId4"/>
              </a:rPr>
              <a:t>SBA Export Business Planner</a:t>
            </a:r>
            <a:endParaRPr lang="en-US" altLang="en-US" sz="3300" dirty="0" smtClean="0">
              <a:solidFill>
                <a:srgbClr val="002060"/>
              </a:solidFill>
            </a:endParaRPr>
          </a:p>
          <a:p>
            <a:r>
              <a:rPr lang="en-US" altLang="en-US" sz="3300" dirty="0" smtClean="0">
                <a:solidFill>
                  <a:srgbClr val="002060"/>
                </a:solidFill>
              </a:rPr>
              <a:t>EXIM </a:t>
            </a:r>
            <a:r>
              <a:rPr lang="en-US" altLang="en-US" sz="3300" dirty="0" smtClean="0">
                <a:solidFill>
                  <a:srgbClr val="002060"/>
                </a:solidFill>
                <a:hlinkClick r:id="rId5"/>
              </a:rPr>
              <a:t>Country Limitation Schedule</a:t>
            </a:r>
            <a:endParaRPr lang="en-US" altLang="en-US" sz="3300" dirty="0" smtClean="0">
              <a:solidFill>
                <a:srgbClr val="002060"/>
              </a:solidFill>
            </a:endParaRPr>
          </a:p>
          <a:p>
            <a:r>
              <a:rPr lang="en-US" altLang="en-US" sz="3300" dirty="0" smtClean="0">
                <a:solidFill>
                  <a:srgbClr val="002060"/>
                </a:solidFill>
                <a:hlinkClick r:id="rId6"/>
              </a:rPr>
              <a:t>Elizabeth.Thomas@exim.gov</a:t>
            </a:r>
            <a:endParaRPr lang="en-US" altLang="en-US" sz="33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en-US" dirty="0" smtClean="0">
              <a:solidFill>
                <a:srgbClr val="002060"/>
              </a:solidFill>
            </a:endParaRPr>
          </a:p>
          <a:p>
            <a:endParaRPr lang="en-US" alt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2ED-8AA4-4314-94D2-1157C6C8D82C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CONTACT A REGIONAL OFFICE NEAR YOU</a:t>
            </a:r>
            <a:endParaRPr lang="en-US" dirty="0"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22" y="1611087"/>
            <a:ext cx="7019678" cy="36485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63543" y="1611087"/>
            <a:ext cx="4158343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2813">
              <a:lnSpc>
                <a:spcPct val="90000"/>
              </a:lnSpc>
              <a:buClr>
                <a:srgbClr val="002D6A"/>
              </a:buClr>
              <a:defRPr/>
            </a:pPr>
            <a:r>
              <a:rPr lang="en-US" altLang="en-US" sz="2400" kern="0" dirty="0">
                <a:solidFill>
                  <a:srgbClr val="002060"/>
                </a:solidFill>
                <a:latin typeface="Calibri"/>
                <a:cs typeface="Calibri"/>
              </a:rPr>
              <a:t>Miami: 305-526-7436 </a:t>
            </a:r>
          </a:p>
          <a:p>
            <a:pPr marL="342900" indent="-342900" defTabSz="912813">
              <a:lnSpc>
                <a:spcPct val="90000"/>
              </a:lnSpc>
              <a:buClr>
                <a:srgbClr val="002D6A"/>
              </a:buClr>
              <a:defRPr/>
            </a:pPr>
            <a:r>
              <a:rPr lang="en-US" altLang="en-US" sz="2400" kern="0" dirty="0">
                <a:solidFill>
                  <a:srgbClr val="002060"/>
                </a:solidFill>
                <a:latin typeface="Calibri"/>
                <a:cs typeface="Calibri"/>
              </a:rPr>
              <a:t>New York: 212-809-2650</a:t>
            </a:r>
          </a:p>
          <a:p>
            <a:pPr marL="342900" indent="-342900" defTabSz="912813">
              <a:lnSpc>
                <a:spcPct val="90000"/>
              </a:lnSpc>
              <a:buClr>
                <a:srgbClr val="002D6A"/>
              </a:buClr>
              <a:defRPr/>
            </a:pPr>
            <a:r>
              <a:rPr lang="en-US" altLang="en-US" sz="2400" kern="0" dirty="0">
                <a:solidFill>
                  <a:srgbClr val="002060"/>
                </a:solidFill>
                <a:latin typeface="Calibri"/>
                <a:cs typeface="Calibri"/>
              </a:rPr>
              <a:t>Atlanta: 404-815-1497</a:t>
            </a:r>
          </a:p>
          <a:p>
            <a:pPr marL="342900" indent="-342900" defTabSz="912813">
              <a:lnSpc>
                <a:spcPct val="90000"/>
              </a:lnSpc>
              <a:buClr>
                <a:srgbClr val="002D6A"/>
              </a:buClr>
              <a:defRPr/>
            </a:pPr>
            <a:endParaRPr lang="en-US" altLang="en-US" sz="2400" kern="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342900" indent="-342900" defTabSz="912813">
              <a:lnSpc>
                <a:spcPct val="90000"/>
              </a:lnSpc>
              <a:buClr>
                <a:srgbClr val="002D6A"/>
              </a:buClr>
              <a:defRPr/>
            </a:pPr>
            <a:r>
              <a:rPr lang="en-US" altLang="en-US" sz="2400" kern="0" dirty="0">
                <a:solidFill>
                  <a:srgbClr val="002060"/>
                </a:solidFill>
                <a:latin typeface="Calibri"/>
                <a:cs typeface="Calibri"/>
              </a:rPr>
              <a:t>Chicago: 312-353-8093</a:t>
            </a:r>
          </a:p>
          <a:p>
            <a:pPr marL="342900" indent="-342900" defTabSz="912813">
              <a:lnSpc>
                <a:spcPct val="90000"/>
              </a:lnSpc>
              <a:buClr>
                <a:srgbClr val="002D6A"/>
              </a:buClr>
              <a:defRPr/>
            </a:pPr>
            <a:r>
              <a:rPr lang="en-US" altLang="en-US" sz="2400" kern="0" dirty="0">
                <a:solidFill>
                  <a:srgbClr val="002060"/>
                </a:solidFill>
                <a:latin typeface="Calibri"/>
                <a:cs typeface="Calibri"/>
              </a:rPr>
              <a:t>Houston: 281-721-0470</a:t>
            </a:r>
          </a:p>
          <a:p>
            <a:pPr marL="342900" indent="-342900" defTabSz="912813">
              <a:lnSpc>
                <a:spcPct val="90000"/>
              </a:lnSpc>
              <a:buClr>
                <a:srgbClr val="002D6A"/>
              </a:buClr>
              <a:defRPr/>
            </a:pPr>
            <a:r>
              <a:rPr lang="en-US" altLang="en-US" sz="2400" kern="0" dirty="0">
                <a:solidFill>
                  <a:srgbClr val="002060"/>
                </a:solidFill>
                <a:latin typeface="Calibri"/>
                <a:cs typeface="Calibri"/>
              </a:rPr>
              <a:t>Minneapolis: 612-348-1213</a:t>
            </a:r>
          </a:p>
          <a:p>
            <a:pPr marL="342900" indent="-342900" defTabSz="912813">
              <a:lnSpc>
                <a:spcPct val="90000"/>
              </a:lnSpc>
              <a:buClr>
                <a:srgbClr val="002D6A"/>
              </a:buClr>
              <a:defRPr/>
            </a:pPr>
            <a:r>
              <a:rPr lang="en-US" altLang="en-US" sz="2400" kern="0" dirty="0">
                <a:solidFill>
                  <a:srgbClr val="002060"/>
                </a:solidFill>
                <a:latin typeface="Calibri"/>
                <a:cs typeface="Calibri"/>
              </a:rPr>
              <a:t>Detroit: 313-230-8832</a:t>
            </a:r>
          </a:p>
          <a:p>
            <a:pPr marL="342900" indent="-342900" defTabSz="912813">
              <a:lnSpc>
                <a:spcPct val="90000"/>
              </a:lnSpc>
              <a:buClr>
                <a:srgbClr val="002D6A"/>
              </a:buClr>
              <a:defRPr/>
            </a:pPr>
            <a:r>
              <a:rPr lang="en-US" altLang="en-US" sz="2400" kern="0" dirty="0">
                <a:solidFill>
                  <a:srgbClr val="002060"/>
                </a:solidFill>
                <a:latin typeface="Calibri"/>
                <a:cs typeface="Calibri"/>
              </a:rPr>
              <a:t>Dallas-area: 214-551-4959</a:t>
            </a:r>
          </a:p>
          <a:p>
            <a:pPr marL="342900" indent="-342900" defTabSz="912813">
              <a:lnSpc>
                <a:spcPct val="90000"/>
              </a:lnSpc>
              <a:buClr>
                <a:srgbClr val="002D6A"/>
              </a:buClr>
              <a:defRPr/>
            </a:pPr>
            <a:endParaRPr lang="en-US" altLang="en-US" sz="2400" kern="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342900" indent="-342900" defTabSz="912813">
              <a:lnSpc>
                <a:spcPct val="90000"/>
              </a:lnSpc>
              <a:buClr>
                <a:srgbClr val="002D6A"/>
              </a:buClr>
              <a:defRPr/>
            </a:pPr>
            <a:r>
              <a:rPr lang="en-US" altLang="en-US" sz="2400" kern="0" dirty="0">
                <a:solidFill>
                  <a:srgbClr val="002060"/>
                </a:solidFill>
                <a:latin typeface="Calibri"/>
                <a:cs typeface="Calibri"/>
              </a:rPr>
              <a:t>Orange County: 949-660-1341</a:t>
            </a:r>
          </a:p>
          <a:p>
            <a:pPr marL="342900" indent="-342900" defTabSz="912813">
              <a:lnSpc>
                <a:spcPct val="90000"/>
              </a:lnSpc>
              <a:buClr>
                <a:srgbClr val="002D6A"/>
              </a:buClr>
              <a:defRPr/>
            </a:pPr>
            <a:r>
              <a:rPr lang="en-US" altLang="en-US" sz="2400" kern="0" dirty="0">
                <a:solidFill>
                  <a:srgbClr val="002060"/>
                </a:solidFill>
                <a:latin typeface="Calibri"/>
                <a:cs typeface="Calibri"/>
              </a:rPr>
              <a:t>San Diego: 858-467-7035</a:t>
            </a:r>
          </a:p>
          <a:p>
            <a:pPr marL="342900" indent="-342900" defTabSz="912813">
              <a:lnSpc>
                <a:spcPct val="90000"/>
              </a:lnSpc>
              <a:buClr>
                <a:srgbClr val="002D6A"/>
              </a:buClr>
              <a:defRPr/>
            </a:pPr>
            <a:r>
              <a:rPr lang="en-US" altLang="en-US" sz="2400" kern="0" dirty="0">
                <a:solidFill>
                  <a:srgbClr val="002060"/>
                </a:solidFill>
                <a:latin typeface="Calibri"/>
                <a:cs typeface="Calibri"/>
              </a:rPr>
              <a:t>San Francisco: 415-705-2280</a:t>
            </a:r>
          </a:p>
          <a:p>
            <a:pPr marL="342900" indent="-342900" defTabSz="912813">
              <a:lnSpc>
                <a:spcPct val="90000"/>
              </a:lnSpc>
              <a:buClr>
                <a:srgbClr val="002D6A"/>
              </a:buClr>
              <a:defRPr/>
            </a:pPr>
            <a:r>
              <a:rPr lang="en-US" altLang="en-US" sz="2400" kern="0" dirty="0">
                <a:solidFill>
                  <a:srgbClr val="002060"/>
                </a:solidFill>
                <a:latin typeface="Calibri"/>
                <a:cs typeface="Calibri"/>
              </a:rPr>
              <a:t>Seattle: 206-728-2264</a:t>
            </a:r>
          </a:p>
        </p:txBody>
      </p:sp>
    </p:spTree>
    <p:extLst>
      <p:ext uri="{BB962C8B-B14F-4D97-AF65-F5344CB8AC3E}">
        <p14:creationId xmlns:p14="http://schemas.microsoft.com/office/powerpoint/2010/main" val="37391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3430" y="623888"/>
            <a:ext cx="8636663" cy="5778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cs typeface="Open Sans" pitchFamily="34" charset="0"/>
              </a:rPr>
              <a:t>OBJECTIVES TODAY</a:t>
            </a:r>
          </a:p>
        </p:txBody>
      </p:sp>
      <p:sp>
        <p:nvSpPr>
          <p:cNvPr id="12293" name="Text Placeholder 2"/>
          <p:cNvSpPr txBox="1">
            <a:spLocks/>
          </p:cNvSpPr>
          <p:nvPr/>
        </p:nvSpPr>
        <p:spPr bwMode="auto">
          <a:xfrm>
            <a:off x="1065491" y="1568904"/>
            <a:ext cx="1028968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3300" dirty="0" smtClean="0">
                <a:latin typeface="+mn-lt"/>
                <a:cs typeface="Open Sans" pitchFamily="34" charset="0"/>
              </a:rPr>
              <a:t>Understand EXIM Bank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3300" dirty="0" smtClean="0">
                <a:latin typeface="+mn-lt"/>
                <a:cs typeface="Open Sans" pitchFamily="34" charset="0"/>
              </a:rPr>
              <a:t>Learn how its products can increase the sales of U.S.-based companies</a:t>
            </a:r>
            <a:endParaRPr lang="en-US" altLang="en-US" sz="3300" dirty="0">
              <a:latin typeface="+mn-lt"/>
              <a:cs typeface="Open Sans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altLang="en-US" sz="3300" dirty="0" smtClean="0">
                <a:latin typeface="+mn-lt"/>
                <a:cs typeface="Open Sans" pitchFamily="34" charset="0"/>
              </a:rPr>
              <a:t>Q&amp;A</a:t>
            </a:r>
            <a:endParaRPr lang="en-US" altLang="en-US" sz="3300" dirty="0">
              <a:latin typeface="+mn-lt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" b="21027"/>
          <a:stretch>
            <a:fillRect/>
          </a:stretch>
        </p:blipFill>
        <p:spPr bwMode="auto">
          <a:xfrm>
            <a:off x="0" y="3294063"/>
            <a:ext cx="12192000" cy="269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3741738"/>
            <a:ext cx="23114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5583239"/>
            <a:ext cx="23114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698874" y="3868739"/>
            <a:ext cx="5621339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latin typeface="Open Sans" pitchFamily="34" charset="0"/>
              </a:rPr>
              <a:t>exim</a:t>
            </a:r>
            <a:r>
              <a:rPr lang="en-US" altLang="en-US" sz="3200" dirty="0">
                <a:solidFill>
                  <a:srgbClr val="82C341"/>
                </a:solidFill>
                <a:latin typeface="Open Sans" pitchFamily="34" charset="0"/>
              </a:rPr>
              <a:t>.gov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latin typeface="Open Sans" pitchFamily="34" charset="0"/>
              </a:rPr>
              <a:t>800.565.3946 (EXIM)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365500" y="3732214"/>
            <a:ext cx="0" cy="137795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Title 1"/>
          <p:cNvSpPr txBox="1">
            <a:spLocks/>
          </p:cNvSpPr>
          <p:nvPr/>
        </p:nvSpPr>
        <p:spPr bwMode="auto">
          <a:xfrm>
            <a:off x="3303358" y="419102"/>
            <a:ext cx="8747124" cy="302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2060"/>
                </a:solidFill>
                <a:latin typeface="Open Sans" pitchFamily="34" charset="0"/>
              </a:rPr>
              <a:t>QUESTIONS?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2060"/>
                </a:solidFill>
                <a:latin typeface="Open Sans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92D050"/>
                </a:solidFill>
                <a:latin typeface="Open Sans" pitchFamily="34" charset="0"/>
              </a:rPr>
              <a:t>EXIM </a:t>
            </a:r>
            <a:r>
              <a:rPr lang="en-US" altLang="en-US" sz="3200" b="1" dirty="0">
                <a:solidFill>
                  <a:srgbClr val="92D050"/>
                </a:solidFill>
                <a:latin typeface="Open Sans" pitchFamily="34" charset="0"/>
              </a:rPr>
              <a:t>Contact: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Open Sans" pitchFamily="34" charset="0"/>
              </a:rPr>
              <a:t>Elizabeth Thomas</a:t>
            </a:r>
            <a:r>
              <a:rPr lang="en-US" altLang="en-US" dirty="0" smtClean="0">
                <a:solidFill>
                  <a:srgbClr val="002060"/>
                </a:solidFill>
                <a:latin typeface="Open Sans" pitchFamily="34" charset="0"/>
              </a:rPr>
              <a:t>, Director of Sales and Marketing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Open Sans" pitchFamily="34" charset="0"/>
                <a:cs typeface="Open Sans" pitchFamily="34" charset="0"/>
              </a:rPr>
              <a:t>Phone</a:t>
            </a:r>
            <a:r>
              <a:rPr lang="en-US" altLang="en-US" b="1" dirty="0">
                <a:solidFill>
                  <a:srgbClr val="002060"/>
                </a:solidFill>
                <a:latin typeface="Open Sans" pitchFamily="34" charset="0"/>
                <a:cs typeface="Open Sans" pitchFamily="34" charset="0"/>
              </a:rPr>
              <a:t>:    </a:t>
            </a:r>
            <a:r>
              <a:rPr lang="en-US" altLang="en-US" dirty="0" smtClean="0">
                <a:solidFill>
                  <a:srgbClr val="002060"/>
                </a:solidFill>
                <a:latin typeface="Open Sans" pitchFamily="34" charset="0"/>
                <a:cs typeface="Open Sans" pitchFamily="34" charset="0"/>
              </a:rPr>
              <a:t>202.565.3488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Open Sans" pitchFamily="34" charset="0"/>
                <a:cs typeface="Open Sans" pitchFamily="34" charset="0"/>
              </a:rPr>
              <a:t>Email</a:t>
            </a:r>
            <a:r>
              <a:rPr lang="en-US" altLang="en-US" b="1" dirty="0">
                <a:solidFill>
                  <a:srgbClr val="002060"/>
                </a:solidFill>
                <a:latin typeface="Open Sans" pitchFamily="34" charset="0"/>
                <a:cs typeface="Open Sans" pitchFamily="34" charset="0"/>
              </a:rPr>
              <a:t>:  </a:t>
            </a:r>
            <a:r>
              <a:rPr lang="en-US" altLang="en-US" b="1" dirty="0" smtClean="0">
                <a:solidFill>
                  <a:srgbClr val="002060"/>
                </a:solidFill>
                <a:latin typeface="Open Sans" pitchFamily="34" charset="0"/>
                <a:cs typeface="Open Sans" pitchFamily="34" charset="0"/>
              </a:rPr>
              <a:t>   </a:t>
            </a:r>
            <a:r>
              <a:rPr lang="en-US" altLang="en-US" u="sng" dirty="0" smtClean="0">
                <a:solidFill>
                  <a:srgbClr val="00B0F0"/>
                </a:solidFill>
                <a:latin typeface="Open Sans" pitchFamily="34" charset="0"/>
                <a:cs typeface="Open Sans" pitchFamily="34" charset="0"/>
                <a:hlinkClick r:id="rId6"/>
              </a:rPr>
              <a:t>Elizabeth.Thomas@EXIM.gov</a:t>
            </a:r>
            <a:endParaRPr lang="en-US" altLang="en-US" b="1" dirty="0">
              <a:solidFill>
                <a:srgbClr val="00B0F0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026" name="Picture 2" descr="C:\Users\MAROON\AppData\Local\Microsoft\Windows\Temporary Internet Files\Content.Outlook\QZZAFQSS\Color Head Shots 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5" y="535936"/>
            <a:ext cx="1979666" cy="24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4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41176" y="1349828"/>
            <a:ext cx="10915317" cy="527051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200" dirty="0">
                <a:solidFill>
                  <a:srgbClr val="002060"/>
                </a:solidFill>
              </a:rPr>
              <a:t>EXIM is an </a:t>
            </a:r>
            <a:r>
              <a:rPr lang="en-US" altLang="en-US" sz="3200" dirty="0" smtClean="0">
                <a:solidFill>
                  <a:srgbClr val="002060"/>
                </a:solidFill>
              </a:rPr>
              <a:t>official independent </a:t>
            </a:r>
            <a:r>
              <a:rPr lang="en-US" altLang="en-US" sz="3200" dirty="0">
                <a:solidFill>
                  <a:srgbClr val="002060"/>
                </a:solidFill>
              </a:rPr>
              <a:t>agency of the </a:t>
            </a:r>
            <a:r>
              <a:rPr lang="en-US" altLang="en-US" sz="3200" dirty="0" smtClean="0">
                <a:solidFill>
                  <a:srgbClr val="002060"/>
                </a:solidFill>
              </a:rPr>
              <a:t>U.S. Government</a:t>
            </a:r>
            <a:endParaRPr lang="en-US" altLang="en-US" sz="3200" dirty="0"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2"/>
          <a:stretch>
            <a:fillRect/>
          </a:stretch>
        </p:blipFill>
        <p:spPr bwMode="auto">
          <a:xfrm>
            <a:off x="8839915" y="3276601"/>
            <a:ext cx="3099607" cy="290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3430" y="623888"/>
            <a:ext cx="8636663" cy="5778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cs typeface="Open Sans" pitchFamily="34" charset="0"/>
              </a:rPr>
              <a:t>WHO IS EXIM BANK?</a:t>
            </a:r>
          </a:p>
        </p:txBody>
      </p:sp>
      <p:sp>
        <p:nvSpPr>
          <p:cNvPr id="12293" name="Text Placeholder 2"/>
          <p:cNvSpPr txBox="1">
            <a:spLocks/>
          </p:cNvSpPr>
          <p:nvPr/>
        </p:nvSpPr>
        <p:spPr bwMode="auto">
          <a:xfrm>
            <a:off x="891319" y="2047876"/>
            <a:ext cx="913442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800" b="1" dirty="0" smtClean="0">
                <a:latin typeface="+mn-lt"/>
                <a:cs typeface="Open Sans" pitchFamily="34" charset="0"/>
              </a:rPr>
              <a:t>Mission: </a:t>
            </a:r>
            <a:r>
              <a:rPr lang="en-US" altLang="en-US" sz="2800" dirty="0" smtClean="0">
                <a:latin typeface="+mn-lt"/>
                <a:cs typeface="Open Sans" pitchFamily="34" charset="0"/>
              </a:rPr>
              <a:t>Maintain </a:t>
            </a:r>
            <a:r>
              <a:rPr lang="en-US" altLang="en-US" sz="2800" dirty="0">
                <a:latin typeface="+mn-lt"/>
                <a:cs typeface="Open Sans" pitchFamily="34" charset="0"/>
              </a:rPr>
              <a:t>and create U.S. jobs by supporting the growth of U.S. exports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altLang="en-US" sz="2800" dirty="0">
                <a:latin typeface="+mn-lt"/>
                <a:cs typeface="Open Sans" pitchFamily="34" charset="0"/>
              </a:rPr>
              <a:t>Established in 1934 with HQ in Washington, DC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altLang="en-US" sz="2800" dirty="0" smtClean="0">
                <a:latin typeface="+mn-lt"/>
                <a:cs typeface="Open Sans" pitchFamily="34" charset="0"/>
              </a:rPr>
              <a:t>Self-sustaining </a:t>
            </a:r>
            <a:endParaRPr lang="en-US" altLang="en-US" sz="2800" dirty="0">
              <a:latin typeface="+mn-lt"/>
              <a:cs typeface="Open Sans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altLang="en-US" sz="2800" dirty="0">
                <a:latin typeface="+mn-lt"/>
                <a:cs typeface="Open Sans" pitchFamily="34" charset="0"/>
              </a:rPr>
              <a:t>Supports </a:t>
            </a:r>
            <a:r>
              <a:rPr lang="en-US" altLang="en-US" sz="2800" dirty="0" smtClean="0">
                <a:latin typeface="+mn-lt"/>
                <a:cs typeface="Open Sans" pitchFamily="34" charset="0"/>
              </a:rPr>
              <a:t>all U.S.-based companies</a:t>
            </a:r>
            <a:endParaRPr lang="en-US" altLang="en-US" sz="2800" dirty="0">
              <a:latin typeface="+mn-lt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41413" y="609600"/>
            <a:ext cx="10518775" cy="577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>
                <a:cs typeface="Open Sans" pitchFamily="34" charset="0"/>
              </a:rPr>
              <a:t>WE ARE SMALL BUSINESS FOCUSED</a:t>
            </a:r>
          </a:p>
        </p:txBody>
      </p:sp>
      <p:sp>
        <p:nvSpPr>
          <p:cNvPr id="43011" name="Text Placeholder 2"/>
          <p:cNvSpPr txBox="1">
            <a:spLocks/>
          </p:cNvSpPr>
          <p:nvPr/>
        </p:nvSpPr>
        <p:spPr bwMode="auto">
          <a:xfrm>
            <a:off x="1165225" y="2514600"/>
            <a:ext cx="996156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tIns="0"/>
          <a:lstStyle>
            <a:lvl1pPr marL="342900" indent="-3429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buFontTx/>
              <a:buBlip>
                <a:blip r:embed="rId3"/>
              </a:buBlip>
            </a:pPr>
            <a:endParaRPr lang="en-US" altLang="en-US" sz="3200" dirty="0">
              <a:solidFill>
                <a:srgbClr val="043673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11225" y="1439863"/>
            <a:ext cx="9952718" cy="3976687"/>
          </a:xfrm>
          <a:prstGeom prst="rect">
            <a:avLst/>
          </a:prstGeom>
        </p:spPr>
        <p:txBody>
          <a:bodyPr lIns="274320" tIns="0">
            <a:normAutofit/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Blip>
                <a:blip r:embed="rId3"/>
              </a:buBlip>
              <a:defRPr sz="36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32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sz="24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828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0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3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</a:t>
            </a:r>
            <a:r>
              <a:rPr lang="en-US" sz="33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 </a:t>
            </a:r>
            <a: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US" sz="3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EXIM </a:t>
            </a:r>
            <a: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 transactions </a:t>
            </a:r>
            <a:r>
              <a:rPr lang="en-US" sz="3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supported </a:t>
            </a:r>
            <a: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 business </a:t>
            </a:r>
            <a:r>
              <a:rPr lang="en-US" sz="3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exports. </a:t>
            </a:r>
            <a:endParaRPr lang="en-US" sz="3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</a:t>
            </a:r>
            <a:r>
              <a:rPr lang="en-US" sz="3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or transaction </a:t>
            </a:r>
            <a: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too </a:t>
            </a:r>
            <a:r>
              <a:rPr lang="en-US" sz="3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small.</a:t>
            </a:r>
          </a:p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3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EXIM has supported sales of just a few thousand dollars. </a:t>
            </a:r>
            <a:endParaRPr lang="en-US" sz="3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2ED-8AA4-4314-94D2-1157C6C8D82C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63146" y="1683432"/>
            <a:ext cx="10291763" cy="3976687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Export Credit Insurance</a:t>
            </a:r>
          </a:p>
          <a:p>
            <a:r>
              <a:rPr lang="en-US" altLang="en-US" sz="3300" dirty="0" smtClean="0"/>
              <a:t>Working Capital Guarantees</a:t>
            </a:r>
          </a:p>
          <a:p>
            <a:r>
              <a:rPr lang="en-US" altLang="en-US" sz="3300" dirty="0" smtClean="0"/>
              <a:t>Loan Guarantees </a:t>
            </a:r>
          </a:p>
          <a:p>
            <a:r>
              <a:rPr lang="en-US" altLang="en-US" sz="3300" dirty="0" smtClean="0"/>
              <a:t>Direct Loans (few and rare)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7010" y="624114"/>
            <a:ext cx="10651217" cy="578079"/>
          </a:xfrm>
        </p:spPr>
        <p:txBody>
          <a:bodyPr>
            <a:normAutofit/>
          </a:bodyPr>
          <a:lstStyle/>
          <a:p>
            <a:r>
              <a:rPr lang="en-US" dirty="0" smtClean="0"/>
              <a:t>FOUR PRIMARY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2ED-8AA4-4314-94D2-1157C6C8D82C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90634" y="1680143"/>
            <a:ext cx="8959703" cy="397668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Joined EXIM in 2016</a:t>
            </a:r>
          </a:p>
          <a:p>
            <a:endParaRPr lang="en-US" sz="2800" dirty="0"/>
          </a:p>
          <a:p>
            <a:r>
              <a:rPr lang="en-US" sz="2800" dirty="0" smtClean="0"/>
              <a:t>Experienced international business executive working in the U.S., Europe and Asia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rgbClr val="002060"/>
                </a:solidFill>
                <a:ea typeface="ＭＳ Ｐゴシック" pitchFamily="34" charset="-128"/>
              </a:rPr>
              <a:t>Sales, marketing and health-policy leadership with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  <a:ea typeface="ＭＳ Ｐゴシック" pitchFamily="34" charset="-128"/>
              </a:rPr>
              <a:t>     Hewlett-Packard, InTouch Health and other high-tech firms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r>
              <a:rPr lang="en-US" sz="2800" dirty="0" smtClean="0">
                <a:solidFill>
                  <a:srgbClr val="002060"/>
                </a:solidFill>
                <a:ea typeface="ＭＳ Ｐゴシック" pitchFamily="34" charset="-128"/>
              </a:rPr>
              <a:t>MBA, Emory University Goizueta Business School</a:t>
            </a:r>
          </a:p>
          <a:p>
            <a:pPr marL="0" indent="0">
              <a:buNone/>
            </a:pPr>
            <a:endParaRPr lang="en-US" sz="3500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pPr marL="1515" lvl="1" indent="0" defTabSz="1036633">
              <a:spcBef>
                <a:spcPct val="50000"/>
              </a:spcBef>
              <a:buNone/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61067" y="602342"/>
            <a:ext cx="10814503" cy="578079"/>
          </a:xfrm>
        </p:spPr>
        <p:txBody>
          <a:bodyPr>
            <a:normAutofit/>
          </a:bodyPr>
          <a:lstStyle/>
          <a:p>
            <a:r>
              <a:rPr lang="en-US" dirty="0" smtClean="0"/>
              <a:t>Elizabeth Thomas, EXIM Director of Sales and Marketing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337" y="1342098"/>
            <a:ext cx="2208014" cy="27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2ED-8AA4-4314-94D2-1157C6C8D82C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3291" y="2006715"/>
            <a:ext cx="10586223" cy="3976687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Should I enter that new market?</a:t>
            </a:r>
          </a:p>
          <a:p>
            <a:pPr marL="0" indent="0">
              <a:buNone/>
            </a:pPr>
            <a:endParaRPr lang="en-US" sz="3500" dirty="0" smtClean="0"/>
          </a:p>
          <a:p>
            <a:r>
              <a:rPr lang="en-US" sz="3500" dirty="0" smtClean="0">
                <a:solidFill>
                  <a:srgbClr val="002060"/>
                </a:solidFill>
                <a:ea typeface="ＭＳ Ｐゴシック" pitchFamily="34" charset="-128"/>
              </a:rPr>
              <a:t>When </a:t>
            </a:r>
            <a:r>
              <a:rPr lang="en-US" sz="3500" dirty="0">
                <a:solidFill>
                  <a:srgbClr val="002060"/>
                </a:solidFill>
                <a:ea typeface="ＭＳ Ｐゴシック" pitchFamily="34" charset="-128"/>
              </a:rPr>
              <a:t>will I get </a:t>
            </a:r>
            <a:r>
              <a:rPr lang="en-US" sz="3500" dirty="0" smtClean="0">
                <a:solidFill>
                  <a:srgbClr val="002060"/>
                </a:solidFill>
                <a:ea typeface="ＭＳ Ｐゴシック" pitchFamily="34" charset="-128"/>
              </a:rPr>
              <a:t>paid?</a:t>
            </a:r>
          </a:p>
          <a:p>
            <a:pPr marL="0" indent="0">
              <a:buNone/>
            </a:pPr>
            <a:endParaRPr lang="en-US" sz="3500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r>
              <a:rPr lang="en-US" sz="3500" dirty="0" smtClean="0">
                <a:solidFill>
                  <a:srgbClr val="002060"/>
                </a:solidFill>
                <a:ea typeface="ＭＳ Ｐゴシック" pitchFamily="34" charset="-128"/>
              </a:rPr>
              <a:t>How can I match my foreign competitors who are offering credit terms?</a:t>
            </a:r>
          </a:p>
          <a:p>
            <a:pPr marL="0" indent="0">
              <a:buNone/>
            </a:pPr>
            <a:endParaRPr lang="en-US" sz="3500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r>
              <a:rPr lang="en-US" sz="3500" dirty="0" smtClean="0">
                <a:solidFill>
                  <a:srgbClr val="002060"/>
                </a:solidFill>
                <a:ea typeface="ＭＳ Ｐゴシック" pitchFamily="34" charset="-128"/>
              </a:rPr>
              <a:t>Where </a:t>
            </a:r>
            <a:r>
              <a:rPr lang="en-US" sz="3500" dirty="0">
                <a:solidFill>
                  <a:srgbClr val="002060"/>
                </a:solidFill>
                <a:ea typeface="ＭＳ Ｐゴシック" pitchFamily="34" charset="-128"/>
              </a:rPr>
              <a:t>will I get </a:t>
            </a:r>
            <a:r>
              <a:rPr lang="en-US" sz="3500" dirty="0" smtClean="0">
                <a:solidFill>
                  <a:srgbClr val="002060"/>
                </a:solidFill>
                <a:ea typeface="ＭＳ Ｐゴシック" pitchFamily="34" charset="-128"/>
              </a:rPr>
              <a:t>funds </a:t>
            </a:r>
            <a:r>
              <a:rPr lang="en-US" sz="3500" dirty="0">
                <a:solidFill>
                  <a:srgbClr val="002060"/>
                </a:solidFill>
                <a:ea typeface="ＭＳ Ｐゴシック" pitchFamily="34" charset="-128"/>
              </a:rPr>
              <a:t>to </a:t>
            </a:r>
            <a:r>
              <a:rPr lang="en-US" sz="3500" dirty="0" smtClean="0">
                <a:solidFill>
                  <a:srgbClr val="002060"/>
                </a:solidFill>
                <a:ea typeface="ＭＳ Ｐゴシック" pitchFamily="34" charset="-128"/>
              </a:rPr>
              <a:t>fulfill the sales order?</a:t>
            </a:r>
            <a:endParaRPr lang="en-US" sz="350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marL="1515" lvl="1" indent="0" defTabSz="1036633">
              <a:spcBef>
                <a:spcPct val="50000"/>
              </a:spcBef>
              <a:buNone/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61067" y="602342"/>
            <a:ext cx="10814503" cy="578079"/>
          </a:xfrm>
        </p:spPr>
        <p:txBody>
          <a:bodyPr>
            <a:normAutofit/>
          </a:bodyPr>
          <a:lstStyle/>
          <a:p>
            <a:r>
              <a:rPr lang="en-US" dirty="0" smtClean="0"/>
              <a:t>GROWING INTERNATIONAL SALES WITH LESS WORRY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70" y="1282248"/>
            <a:ext cx="5257530" cy="26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4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2ED-8AA4-4314-94D2-1157C6C8D82C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63147" y="1531032"/>
            <a:ext cx="9815740" cy="3976687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Export Credit Insurance</a:t>
            </a:r>
          </a:p>
          <a:p>
            <a:pPr lvl="1"/>
            <a:r>
              <a:rPr lang="en-US" altLang="en-US" sz="2800" dirty="0" smtClean="0"/>
              <a:t>Reduce </a:t>
            </a:r>
            <a:r>
              <a:rPr lang="en-US" altLang="en-US" sz="2800" dirty="0"/>
              <a:t>your risk of nonpayment by foreign buyers</a:t>
            </a:r>
          </a:p>
          <a:p>
            <a:pPr lvl="1"/>
            <a:r>
              <a:rPr lang="en-US" altLang="en-US" sz="2800" dirty="0"/>
              <a:t>Offer competitive </a:t>
            </a:r>
            <a:r>
              <a:rPr lang="en-US" altLang="en-US" sz="2800" dirty="0" smtClean="0"/>
              <a:t>“open account” credit </a:t>
            </a:r>
            <a:r>
              <a:rPr lang="en-US" altLang="en-US" sz="2800" dirty="0"/>
              <a:t>terms to your foreign buyers </a:t>
            </a:r>
            <a:endParaRPr lang="en-US" altLang="en-US" sz="2800" dirty="0" smtClean="0"/>
          </a:p>
          <a:p>
            <a:pPr marL="457200" lvl="1" indent="0">
              <a:buNone/>
            </a:pPr>
            <a:endParaRPr lang="en-US" altLang="en-US" sz="2800" dirty="0"/>
          </a:p>
          <a:p>
            <a:r>
              <a:rPr lang="en-US" altLang="en-US" sz="3300" dirty="0" smtClean="0"/>
              <a:t>Working Capital Loan Guarantee</a:t>
            </a:r>
          </a:p>
          <a:p>
            <a:pPr lvl="1"/>
            <a:r>
              <a:rPr lang="en-US" altLang="en-US" sz="2800" dirty="0" smtClean="0"/>
              <a:t>Obtain working </a:t>
            </a:r>
            <a:r>
              <a:rPr lang="en-US" altLang="en-US" sz="2800" dirty="0"/>
              <a:t>capital loan </a:t>
            </a:r>
            <a:r>
              <a:rPr lang="en-US" altLang="en-US" sz="2800" dirty="0" smtClean="0"/>
              <a:t>funds </a:t>
            </a:r>
            <a:r>
              <a:rPr lang="en-US" altLang="en-US" sz="2800" dirty="0"/>
              <a:t>to finance </a:t>
            </a:r>
            <a:r>
              <a:rPr lang="en-US" altLang="en-US" sz="2800" dirty="0" smtClean="0"/>
              <a:t>U.S.-made goods </a:t>
            </a:r>
            <a:r>
              <a:rPr lang="en-US" altLang="en-US" sz="2800" dirty="0"/>
              <a:t>and services for </a:t>
            </a:r>
            <a:r>
              <a:rPr lang="en-US" altLang="en-US" sz="2800" dirty="0" smtClean="0"/>
              <a:t>export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7010" y="624114"/>
            <a:ext cx="10651217" cy="578079"/>
          </a:xfrm>
        </p:spPr>
        <p:txBody>
          <a:bodyPr/>
          <a:lstStyle/>
          <a:p>
            <a:r>
              <a:rPr lang="en-US" dirty="0" smtClean="0"/>
              <a:t>SMALL BUSINESSES EXPORT WITH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2ED-8AA4-4314-94D2-1157C6C8D82C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3261" y="1683431"/>
            <a:ext cx="10730139" cy="3976687"/>
          </a:xfrm>
        </p:spPr>
        <p:txBody>
          <a:bodyPr>
            <a:normAutofit/>
          </a:bodyPr>
          <a:lstStyle/>
          <a:p>
            <a:pPr marL="3657600" indent="-338138">
              <a:tabLst>
                <a:tab pos="3657600" algn="l"/>
              </a:tabLst>
            </a:pPr>
            <a:r>
              <a:rPr lang="en-US" sz="3300" dirty="0" smtClean="0"/>
              <a:t>High </a:t>
            </a:r>
            <a:r>
              <a:rPr lang="en-US" sz="3300" dirty="0"/>
              <a:t>quality, durable, </a:t>
            </a:r>
            <a:r>
              <a:rPr lang="en-US" sz="3300" dirty="0" smtClean="0"/>
              <a:t>and safe</a:t>
            </a:r>
          </a:p>
          <a:p>
            <a:pPr marL="3657600" indent="-338138">
              <a:tabLst>
                <a:tab pos="3657600" algn="l"/>
              </a:tabLst>
            </a:pPr>
            <a:r>
              <a:rPr lang="en-US" sz="3300" dirty="0" smtClean="0"/>
              <a:t>Flexible and </a:t>
            </a:r>
            <a:r>
              <a:rPr lang="en-US" sz="3300" dirty="0"/>
              <a:t>prepared to modify products and </a:t>
            </a:r>
            <a:r>
              <a:rPr lang="en-US" sz="3300" dirty="0" smtClean="0"/>
              <a:t>services</a:t>
            </a:r>
          </a:p>
          <a:p>
            <a:pPr marL="3657600" indent="-338138">
              <a:tabLst>
                <a:tab pos="3657600" algn="l"/>
              </a:tabLst>
            </a:pPr>
            <a:r>
              <a:rPr lang="en-US" sz="3300" dirty="0" smtClean="0"/>
              <a:t>Reputation </a:t>
            </a:r>
            <a:r>
              <a:rPr lang="en-US" sz="3300" dirty="0"/>
              <a:t>for excellent after-sales service and warranty </a:t>
            </a:r>
            <a:r>
              <a:rPr lang="en-US" sz="3300" dirty="0" smtClean="0"/>
              <a:t>coverage</a:t>
            </a:r>
          </a:p>
          <a:p>
            <a:pPr marL="3657600" indent="-338138">
              <a:tabLst>
                <a:tab pos="3657600" algn="l"/>
              </a:tabLst>
            </a:pPr>
            <a:r>
              <a:rPr lang="en-US" sz="3300" dirty="0" smtClean="0"/>
              <a:t>Honest </a:t>
            </a:r>
            <a:r>
              <a:rPr lang="en-US" sz="3300" dirty="0"/>
              <a:t>end-to-end solutions that create long-term value</a:t>
            </a:r>
          </a:p>
          <a:p>
            <a:pPr marL="4005263" indent="-293688"/>
            <a:endParaRPr lang="en-US" dirty="0"/>
          </a:p>
          <a:p>
            <a:pPr marL="4005263" indent="-293688"/>
            <a:endParaRPr lang="en-US" dirty="0"/>
          </a:p>
          <a:p>
            <a:pPr marL="4005263" indent="-293688"/>
            <a:endParaRPr lang="en-US" dirty="0" smtClean="0"/>
          </a:p>
          <a:p>
            <a:pPr marL="4854575" indent="-33655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MADE IN THE USA!</a:t>
            </a:r>
            <a:endParaRPr lang="en-US" dirty="0"/>
          </a:p>
        </p:txBody>
      </p:sp>
      <p:pic>
        <p:nvPicPr>
          <p:cNvPr id="5" name="Picture 4" descr="fritzpak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2002"/>
            <a:ext cx="4515852" cy="4416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7435">
            <a:off x="1172573" y="4082411"/>
            <a:ext cx="1539905" cy="4659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287971-C053-483C-A486-427269A5E8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C0D9C4-57CB-4387-81AA-3438CC464F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7DCF12-AF76-4620-BDD3-76EAAEFB780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Blue</Template>
  <TotalTime>474</TotalTime>
  <Words>758</Words>
  <Application>Microsoft Office PowerPoint</Application>
  <PresentationFormat>Widescreen</PresentationFormat>
  <Paragraphs>175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MS PGothic</vt:lpstr>
      <vt:lpstr>MS PGothic</vt:lpstr>
      <vt:lpstr>AppleSymbols</vt:lpstr>
      <vt:lpstr>Arial</vt:lpstr>
      <vt:lpstr>Calibri</vt:lpstr>
      <vt:lpstr>Calibri Light</vt:lpstr>
      <vt:lpstr>Courier New</vt:lpstr>
      <vt:lpstr>Gill Sans Light</vt:lpstr>
      <vt:lpstr>Open Sans</vt:lpstr>
      <vt:lpstr>Open Sans Cond Light</vt:lpstr>
      <vt:lpstr>Wingdings</vt:lpstr>
      <vt:lpstr>PPT Blue</vt:lpstr>
      <vt:lpstr>Main Title of Presentation Sub-heading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ExIm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of Presentation Sub-heading</dc:title>
  <dc:creator>Stephen Maroon</dc:creator>
  <cp:lastModifiedBy>Timothy Van Le (CENSUS/EAD FED)</cp:lastModifiedBy>
  <cp:revision>35</cp:revision>
  <cp:lastPrinted>2017-12-18T17:14:49Z</cp:lastPrinted>
  <dcterms:created xsi:type="dcterms:W3CDTF">2017-12-15T19:06:26Z</dcterms:created>
  <dcterms:modified xsi:type="dcterms:W3CDTF">2018-01-24T20:35:08Z</dcterms:modified>
</cp:coreProperties>
</file>