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57" r:id="rId6"/>
    <p:sldId id="258" r:id="rId7"/>
    <p:sldId id="259" r:id="rId8"/>
    <p:sldId id="260" r:id="rId9"/>
    <p:sldId id="261" r:id="rId10"/>
    <p:sldId id="263" r:id="rId11"/>
    <p:sldId id="284" r:id="rId12"/>
    <p:sldId id="285" r:id="rId13"/>
    <p:sldId id="286" r:id="rId14"/>
    <p:sldId id="287" r:id="rId15"/>
    <p:sldId id="275" r:id="rId16"/>
    <p:sldId id="291" r:id="rId17"/>
    <p:sldId id="288" r:id="rId18"/>
    <p:sldId id="272" r:id="rId19"/>
    <p:sldId id="271" r:id="rId20"/>
    <p:sldId id="294" r:id="rId21"/>
    <p:sldId id="298" r:id="rId22"/>
    <p:sldId id="295" r:id="rId23"/>
    <p:sldId id="300" r:id="rId24"/>
    <p:sldId id="299" r:id="rId25"/>
    <p:sldId id="303" r:id="rId26"/>
    <p:sldId id="302" r:id="rId27"/>
    <p:sldId id="304" r:id="rId28"/>
    <p:sldId id="301" r:id="rId29"/>
    <p:sldId id="305" r:id="rId30"/>
    <p:sldId id="293" r:id="rId31"/>
    <p:sldId id="292" r:id="rId32"/>
    <p:sldId id="280" r:id="rId33"/>
    <p:sldId id="278" r:id="rId34"/>
    <p:sldId id="283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sha Downs (CENSUS/ITMD FED)" initials="KD(F" lastIdx="16" clrIdx="0">
    <p:extLst>
      <p:ext uri="{19B8F6BF-5375-455C-9EA6-DF929625EA0E}">
        <p15:presenceInfo xmlns:p15="http://schemas.microsoft.com/office/powerpoint/2012/main" userId="S-1-5-21-2418650581-3053253586-2785318765-27015" providerId="AD"/>
      </p:ext>
    </p:extLst>
  </p:cmAuthor>
  <p:cmAuthor id="2" name="Jessica Mangubat (CENSUS/ITMD FED)" initials="JM(F" lastIdx="1" clrIdx="1">
    <p:extLst>
      <p:ext uri="{19B8F6BF-5375-455C-9EA6-DF929625EA0E}">
        <p15:presenceInfo xmlns:p15="http://schemas.microsoft.com/office/powerpoint/2012/main" userId="S-1-5-21-2418650581-3053253586-2785318765-257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54"/>
    <a:srgbClr val="FFD34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9559" autoAdjust="0"/>
  </p:normalViewPr>
  <p:slideViewPr>
    <p:cSldViewPr>
      <p:cViewPr varScale="1">
        <p:scale>
          <a:sx n="64" d="100"/>
          <a:sy n="64" d="100"/>
        </p:scale>
        <p:origin x="762" y="66"/>
      </p:cViewPr>
      <p:guideLst>
        <p:guide orient="horz" pos="4224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0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Submit</a:t>
          </a:r>
          <a:endParaRPr lang="en-US" sz="4000" b="0" dirty="0">
            <a:solidFill>
              <a:srgbClr val="FFC000"/>
            </a:solidFill>
          </a:endParaRPr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/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Audit</a:t>
          </a:r>
          <a:endParaRPr lang="en-US" sz="4000" dirty="0" smtClean="0">
            <a:solidFill>
              <a:srgbClr val="FFC000"/>
            </a:solidFill>
          </a:endParaRPr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/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Close-out</a:t>
          </a:r>
          <a:endParaRPr lang="en-US" sz="4000" b="0" dirty="0">
            <a:solidFill>
              <a:srgbClr val="FFC000"/>
            </a:solidFill>
          </a:endParaRPr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BF2E9953-866D-4418-B2AB-C31933E5F801}" type="pres">
      <dgm:prSet presAssocID="{DFF65A96-6452-4C01-A592-96F9DEB50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9259B0-68CA-4C75-A65D-1AB811D5973F}" type="pres">
      <dgm:prSet presAssocID="{4667661E-F9A1-4D04-AE1C-40C2499DFE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AE359-A0F9-48F1-A9B1-737AFA2EFA1B}" type="pres">
      <dgm:prSet presAssocID="{84B25365-B9D4-424F-8117-B70DC0205726}" presName="parTxOnlySpace" presStyleCnt="0"/>
      <dgm:spPr/>
      <dgm:t>
        <a:bodyPr/>
        <a:lstStyle/>
        <a:p>
          <a:endParaRPr lang="en-US"/>
        </a:p>
      </dgm:t>
    </dgm:pt>
    <dgm:pt modelId="{F0BEF75C-5D98-4DEE-8D95-D58658DA4BE4}" type="pres">
      <dgm:prSet presAssocID="{171EE52F-4063-459C-AACC-6E6D395B021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7D5BB-D59A-4485-808F-C2AE3CDB63AB}" type="pres">
      <dgm:prSet presAssocID="{68F580E6-ACE6-42DA-8292-5CAC9E8B2F79}" presName="parTxOnlySpace" presStyleCnt="0"/>
      <dgm:spPr/>
      <dgm:t>
        <a:bodyPr/>
        <a:lstStyle/>
        <a:p>
          <a:endParaRPr lang="en-US"/>
        </a:p>
      </dgm:t>
    </dgm:pt>
    <dgm:pt modelId="{79439BAD-7BBC-4228-AF69-6F6997CE93C7}" type="pres">
      <dgm:prSet presAssocID="{43B482D1-3D30-43F6-BAA1-93DB75CC1A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555B1-22D3-418A-AA59-D93BAB157C32}" type="presOf" srcId="{4667661E-F9A1-4D04-AE1C-40C2499DFE1F}" destId="{389259B0-68CA-4C75-A65D-1AB811D5973F}" srcOrd="0" destOrd="0" presId="urn:microsoft.com/office/officeart/2005/8/layout/chevron1"/>
    <dgm:cxn modelId="{F8BF40D7-711E-499D-A55E-B3C70D950C13}" type="presOf" srcId="{43B482D1-3D30-43F6-BAA1-93DB75CC1A51}" destId="{79439BAD-7BBC-4228-AF69-6F6997CE93C7}" srcOrd="0" destOrd="0" presId="urn:microsoft.com/office/officeart/2005/8/layout/chevron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81176E48-5463-4F60-BC5B-DD28C54B3A07}" type="presOf" srcId="{171EE52F-4063-459C-AACC-6E6D395B0217}" destId="{F0BEF75C-5D98-4DEE-8D95-D58658DA4BE4}" srcOrd="0" destOrd="0" presId="urn:microsoft.com/office/officeart/2005/8/layout/chevron1"/>
    <dgm:cxn modelId="{A04DF369-D7A2-40EE-B7DB-CE2C5880F61B}" type="presOf" srcId="{DFF65A96-6452-4C01-A592-96F9DEB502EC}" destId="{BF2E9953-866D-4418-B2AB-C31933E5F801}" srcOrd="0" destOrd="0" presId="urn:microsoft.com/office/officeart/2005/8/layout/chevron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32C6E8A-908B-4D84-A1B8-8A3B76AAA022}" type="presParOf" srcId="{BF2E9953-866D-4418-B2AB-C31933E5F801}" destId="{389259B0-68CA-4C75-A65D-1AB811D5973F}" srcOrd="0" destOrd="0" presId="urn:microsoft.com/office/officeart/2005/8/layout/chevron1"/>
    <dgm:cxn modelId="{71B76778-CF34-445B-AC22-23572558CCB2}" type="presParOf" srcId="{BF2E9953-866D-4418-B2AB-C31933E5F801}" destId="{A00AE359-A0F9-48F1-A9B1-737AFA2EFA1B}" srcOrd="1" destOrd="0" presId="urn:microsoft.com/office/officeart/2005/8/layout/chevron1"/>
    <dgm:cxn modelId="{D1A40F09-212D-405F-8978-F242BF219E1B}" type="presParOf" srcId="{BF2E9953-866D-4418-B2AB-C31933E5F801}" destId="{F0BEF75C-5D98-4DEE-8D95-D58658DA4BE4}" srcOrd="2" destOrd="0" presId="urn:microsoft.com/office/officeart/2005/8/layout/chevron1"/>
    <dgm:cxn modelId="{B3BFA026-B57A-4B73-A441-CAC6EC7A8CCC}" type="presParOf" srcId="{BF2E9953-866D-4418-B2AB-C31933E5F801}" destId="{6147D5BB-D59A-4485-808F-C2AE3CDB63AB}" srcOrd="3" destOrd="0" presId="urn:microsoft.com/office/officeart/2005/8/layout/chevron1"/>
    <dgm:cxn modelId="{2D5D26F9-88DB-4A79-A645-576A3B71D39C}" type="presParOf" srcId="{BF2E9953-866D-4418-B2AB-C31933E5F801}" destId="{79439BAD-7BBC-4228-AF69-6F6997CE93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 smtClean="0"/>
            <a:t>Company determines violations occurred and submits to ITMD an initial notification letter or a full narrative account.</a:t>
          </a:r>
          <a:endParaRPr lang="en-US" sz="2800" b="0" dirty="0"/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171EE52F-4063-459C-AACC-6E6D395B021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 smtClean="0"/>
            <a:t>TRB analyst is assigned and reaches out to point of contact through email.</a:t>
          </a:r>
          <a:endParaRPr lang="en-US" sz="2800" dirty="0" smtClean="0"/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 smtClean="0"/>
            <a:t>Company works with the TRB analyst to ensure all information is submitted by the due date for the Audit stage.</a:t>
          </a:r>
          <a:endParaRPr lang="en-US" sz="2800" b="1" dirty="0"/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5F37B436-8F6B-4493-8BDD-311899F5D33E}" type="pres">
      <dgm:prSet presAssocID="{DFF65A96-6452-4C01-A592-96F9DEB50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F43FC-8B00-4D68-A288-D226AEDF5D1D}" type="pres">
      <dgm:prSet presAssocID="{4667661E-F9A1-4D04-AE1C-40C2499DFE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82FC-38E4-4A12-BC6D-2FE20B1CEB39}" type="pres">
      <dgm:prSet presAssocID="{84B25365-B9D4-424F-8117-B70DC02057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398E70B-2CA0-44B9-A66E-CF96D38D47FA}" type="pres">
      <dgm:prSet presAssocID="{84B25365-B9D4-424F-8117-B70DC020572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19D2BA3-3F9F-4562-A90A-2F3C14EC2B91}" type="pres">
      <dgm:prSet presAssocID="{171EE52F-4063-459C-AACC-6E6D395B0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C817-E440-4013-B3A5-C93892955338}" type="pres">
      <dgm:prSet presAssocID="{68F580E6-ACE6-42DA-8292-5CAC9E8B2F7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61E2C8-D928-4B74-B45F-47BCF8F92EF9}" type="pres">
      <dgm:prSet presAssocID="{68F580E6-ACE6-42DA-8292-5CAC9E8B2F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920F9D-3CB8-490D-A917-475AF22FB40D}" type="pres">
      <dgm:prSet presAssocID="{43B482D1-3D30-43F6-BAA1-93DB75CC1A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64C2D-7D28-477B-9889-FC812D64F5D7}" type="presOf" srcId="{4667661E-F9A1-4D04-AE1C-40C2499DFE1F}" destId="{EE0F43FC-8B00-4D68-A288-D226AEDF5D1D}" srcOrd="0" destOrd="0" presId="urn:microsoft.com/office/officeart/2005/8/layout/process1"/>
    <dgm:cxn modelId="{55931375-8552-4D85-8DAF-9480B18C56C3}" type="presOf" srcId="{DFF65A96-6452-4C01-A592-96F9DEB502EC}" destId="{5F37B436-8F6B-4493-8BDD-311899F5D33E}" srcOrd="0" destOrd="0" presId="urn:microsoft.com/office/officeart/2005/8/layout/process1"/>
    <dgm:cxn modelId="{1C9F5189-09E5-4669-908B-D66DB4F3FCA2}" type="presOf" srcId="{43B482D1-3D30-43F6-BAA1-93DB75CC1A51}" destId="{74920F9D-3CB8-490D-A917-475AF22FB40D}" srcOrd="0" destOrd="0" presId="urn:microsoft.com/office/officeart/2005/8/layout/process1"/>
    <dgm:cxn modelId="{9794E198-CC55-4738-8190-27D11A36FC0C}" type="presOf" srcId="{84B25365-B9D4-424F-8117-B70DC0205726}" destId="{4398E70B-2CA0-44B9-A66E-CF96D38D47FA}" srcOrd="1" destOrd="0" presId="urn:microsoft.com/office/officeart/2005/8/layout/process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A3297C90-2DE8-4250-9723-22978F59EC5A}" type="presOf" srcId="{171EE52F-4063-459C-AACC-6E6D395B0217}" destId="{B19D2BA3-3F9F-4562-A90A-2F3C14EC2B91}" srcOrd="0" destOrd="0" presId="urn:microsoft.com/office/officeart/2005/8/layout/process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354D253B-9FFA-4038-93E3-219FE40665E4}" type="presOf" srcId="{68F580E6-ACE6-42DA-8292-5CAC9E8B2F79}" destId="{F661E2C8-D928-4B74-B45F-47BCF8F92EF9}" srcOrd="1" destOrd="0" presId="urn:microsoft.com/office/officeart/2005/8/layout/process1"/>
    <dgm:cxn modelId="{13E60A1D-FA69-4DA5-8CFE-534A44AD4E43}" type="presOf" srcId="{68F580E6-ACE6-42DA-8292-5CAC9E8B2F79}" destId="{82D1C817-E440-4013-B3A5-C93892955338}" srcOrd="0" destOrd="0" presId="urn:microsoft.com/office/officeart/2005/8/layout/process1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E129D48-D4A5-455B-AFD2-EE0A6818F1AE}" type="presOf" srcId="{84B25365-B9D4-424F-8117-B70DC0205726}" destId="{48E282FC-38E4-4A12-BC6D-2FE20B1CEB39}" srcOrd="0" destOrd="0" presId="urn:microsoft.com/office/officeart/2005/8/layout/process1"/>
    <dgm:cxn modelId="{EDE3729A-ED20-4806-B6A0-4CEFF817B820}" type="presParOf" srcId="{5F37B436-8F6B-4493-8BDD-311899F5D33E}" destId="{EE0F43FC-8B00-4D68-A288-D226AEDF5D1D}" srcOrd="0" destOrd="0" presId="urn:microsoft.com/office/officeart/2005/8/layout/process1"/>
    <dgm:cxn modelId="{4106AF6A-2E41-4913-B632-0D0BA0A5D485}" type="presParOf" srcId="{5F37B436-8F6B-4493-8BDD-311899F5D33E}" destId="{48E282FC-38E4-4A12-BC6D-2FE20B1CEB39}" srcOrd="1" destOrd="0" presId="urn:microsoft.com/office/officeart/2005/8/layout/process1"/>
    <dgm:cxn modelId="{09B4E7C1-A7C6-4E46-A006-AFD42FFB8F3C}" type="presParOf" srcId="{48E282FC-38E4-4A12-BC6D-2FE20B1CEB39}" destId="{4398E70B-2CA0-44B9-A66E-CF96D38D47FA}" srcOrd="0" destOrd="0" presId="urn:microsoft.com/office/officeart/2005/8/layout/process1"/>
    <dgm:cxn modelId="{08899366-CA9C-4AB0-9951-80ED7D89CEE4}" type="presParOf" srcId="{5F37B436-8F6B-4493-8BDD-311899F5D33E}" destId="{B19D2BA3-3F9F-4562-A90A-2F3C14EC2B91}" srcOrd="2" destOrd="0" presId="urn:microsoft.com/office/officeart/2005/8/layout/process1"/>
    <dgm:cxn modelId="{B2127A41-EBED-4E7F-AB1A-9D52FCFB1A80}" type="presParOf" srcId="{5F37B436-8F6B-4493-8BDD-311899F5D33E}" destId="{82D1C817-E440-4013-B3A5-C93892955338}" srcOrd="3" destOrd="0" presId="urn:microsoft.com/office/officeart/2005/8/layout/process1"/>
    <dgm:cxn modelId="{8636FF0F-78C4-4AB5-96B4-91F36A4FB38D}" type="presParOf" srcId="{82D1C817-E440-4013-B3A5-C93892955338}" destId="{F661E2C8-D928-4B74-B45F-47BCF8F92EF9}" srcOrd="0" destOrd="0" presId="urn:microsoft.com/office/officeart/2005/8/layout/process1"/>
    <dgm:cxn modelId="{EB5F7F12-7393-4798-A60B-EBE7333D522A}" type="presParOf" srcId="{5F37B436-8F6B-4493-8BDD-311899F5D33E}" destId="{74920F9D-3CB8-490D-A917-475AF22FB4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Submit</a:t>
          </a:r>
          <a:endParaRPr lang="en-US" sz="4000" b="0" dirty="0">
            <a:solidFill>
              <a:srgbClr val="FFC000"/>
            </a:solidFill>
          </a:endParaRPr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/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Audit</a:t>
          </a:r>
          <a:endParaRPr lang="en-US" sz="4000" dirty="0" smtClean="0">
            <a:solidFill>
              <a:srgbClr val="FFC000"/>
            </a:solidFill>
          </a:endParaRPr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/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Close-out</a:t>
          </a:r>
          <a:endParaRPr lang="en-US" sz="4000" b="0" dirty="0">
            <a:solidFill>
              <a:srgbClr val="FFC000"/>
            </a:solidFill>
          </a:endParaRPr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BF2E9953-866D-4418-B2AB-C31933E5F801}" type="pres">
      <dgm:prSet presAssocID="{DFF65A96-6452-4C01-A592-96F9DEB50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9259B0-68CA-4C75-A65D-1AB811D5973F}" type="pres">
      <dgm:prSet presAssocID="{4667661E-F9A1-4D04-AE1C-40C2499DFE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AE359-A0F9-48F1-A9B1-737AFA2EFA1B}" type="pres">
      <dgm:prSet presAssocID="{84B25365-B9D4-424F-8117-B70DC0205726}" presName="parTxOnlySpace" presStyleCnt="0"/>
      <dgm:spPr/>
      <dgm:t>
        <a:bodyPr/>
        <a:lstStyle/>
        <a:p>
          <a:endParaRPr lang="en-US"/>
        </a:p>
      </dgm:t>
    </dgm:pt>
    <dgm:pt modelId="{F0BEF75C-5D98-4DEE-8D95-D58658DA4BE4}" type="pres">
      <dgm:prSet presAssocID="{171EE52F-4063-459C-AACC-6E6D395B021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7D5BB-D59A-4485-808F-C2AE3CDB63AB}" type="pres">
      <dgm:prSet presAssocID="{68F580E6-ACE6-42DA-8292-5CAC9E8B2F79}" presName="parTxOnlySpace" presStyleCnt="0"/>
      <dgm:spPr/>
      <dgm:t>
        <a:bodyPr/>
        <a:lstStyle/>
        <a:p>
          <a:endParaRPr lang="en-US"/>
        </a:p>
      </dgm:t>
    </dgm:pt>
    <dgm:pt modelId="{79439BAD-7BBC-4228-AF69-6F6997CE93C7}" type="pres">
      <dgm:prSet presAssocID="{43B482D1-3D30-43F6-BAA1-93DB75CC1A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555B1-22D3-418A-AA59-D93BAB157C32}" type="presOf" srcId="{4667661E-F9A1-4D04-AE1C-40C2499DFE1F}" destId="{389259B0-68CA-4C75-A65D-1AB811D5973F}" srcOrd="0" destOrd="0" presId="urn:microsoft.com/office/officeart/2005/8/layout/chevron1"/>
    <dgm:cxn modelId="{F8BF40D7-711E-499D-A55E-B3C70D950C13}" type="presOf" srcId="{43B482D1-3D30-43F6-BAA1-93DB75CC1A51}" destId="{79439BAD-7BBC-4228-AF69-6F6997CE93C7}" srcOrd="0" destOrd="0" presId="urn:microsoft.com/office/officeart/2005/8/layout/chevron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81176E48-5463-4F60-BC5B-DD28C54B3A07}" type="presOf" srcId="{171EE52F-4063-459C-AACC-6E6D395B0217}" destId="{F0BEF75C-5D98-4DEE-8D95-D58658DA4BE4}" srcOrd="0" destOrd="0" presId="urn:microsoft.com/office/officeart/2005/8/layout/chevron1"/>
    <dgm:cxn modelId="{A04DF369-D7A2-40EE-B7DB-CE2C5880F61B}" type="presOf" srcId="{DFF65A96-6452-4C01-A592-96F9DEB502EC}" destId="{BF2E9953-866D-4418-B2AB-C31933E5F801}" srcOrd="0" destOrd="0" presId="urn:microsoft.com/office/officeart/2005/8/layout/chevron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32C6E8A-908B-4D84-A1B8-8A3B76AAA022}" type="presParOf" srcId="{BF2E9953-866D-4418-B2AB-C31933E5F801}" destId="{389259B0-68CA-4C75-A65D-1AB811D5973F}" srcOrd="0" destOrd="0" presId="urn:microsoft.com/office/officeart/2005/8/layout/chevron1"/>
    <dgm:cxn modelId="{71B76778-CF34-445B-AC22-23572558CCB2}" type="presParOf" srcId="{BF2E9953-866D-4418-B2AB-C31933E5F801}" destId="{A00AE359-A0F9-48F1-A9B1-737AFA2EFA1B}" srcOrd="1" destOrd="0" presId="urn:microsoft.com/office/officeart/2005/8/layout/chevron1"/>
    <dgm:cxn modelId="{D1A40F09-212D-405F-8978-F242BF219E1B}" type="presParOf" srcId="{BF2E9953-866D-4418-B2AB-C31933E5F801}" destId="{F0BEF75C-5D98-4DEE-8D95-D58658DA4BE4}" srcOrd="2" destOrd="0" presId="urn:microsoft.com/office/officeart/2005/8/layout/chevron1"/>
    <dgm:cxn modelId="{B3BFA026-B57A-4B73-A441-CAC6EC7A8CCC}" type="presParOf" srcId="{BF2E9953-866D-4418-B2AB-C31933E5F801}" destId="{6147D5BB-D59A-4485-808F-C2AE3CDB63AB}" srcOrd="3" destOrd="0" presId="urn:microsoft.com/office/officeart/2005/8/layout/chevron1"/>
    <dgm:cxn modelId="{2D5D26F9-88DB-4A79-A645-576A3B71D39C}" type="presParOf" srcId="{BF2E9953-866D-4418-B2AB-C31933E5F801}" destId="{79439BAD-7BBC-4228-AF69-6F6997CE93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800" b="1" dirty="0" smtClean="0"/>
            <a:t>TRB analyst submits the ITNs and corrected data to the Data Analytics Branch (DAB) for audit.</a:t>
          </a:r>
          <a:endParaRPr lang="en-US" sz="2800" b="1" dirty="0"/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800" b="1" dirty="0" smtClean="0"/>
            <a:t>The DAB reviews the ITNs and corrected data in the AES and informs TRB analyst if the company passed or failed the audit.</a:t>
          </a:r>
          <a:endParaRPr lang="en-US" sz="2800" dirty="0" smtClean="0"/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800" b="1" dirty="0" smtClean="0"/>
            <a:t>If the company failed the audit, TRB analyst informs the contact of what failed. Audit stage restarts. If the company passes, move on to Close-out stage.</a:t>
          </a:r>
          <a:endParaRPr lang="en-US" sz="2800" b="1" dirty="0"/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5F37B436-8F6B-4493-8BDD-311899F5D33E}" type="pres">
      <dgm:prSet presAssocID="{DFF65A96-6452-4C01-A592-96F9DEB50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F43FC-8B00-4D68-A288-D226AEDF5D1D}" type="pres">
      <dgm:prSet presAssocID="{4667661E-F9A1-4D04-AE1C-40C2499DFE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82FC-38E4-4A12-BC6D-2FE20B1CEB39}" type="pres">
      <dgm:prSet presAssocID="{84B25365-B9D4-424F-8117-B70DC02057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398E70B-2CA0-44B9-A66E-CF96D38D47FA}" type="pres">
      <dgm:prSet presAssocID="{84B25365-B9D4-424F-8117-B70DC020572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19D2BA3-3F9F-4562-A90A-2F3C14EC2B91}" type="pres">
      <dgm:prSet presAssocID="{171EE52F-4063-459C-AACC-6E6D395B0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C817-E440-4013-B3A5-C93892955338}" type="pres">
      <dgm:prSet presAssocID="{68F580E6-ACE6-42DA-8292-5CAC9E8B2F7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61E2C8-D928-4B74-B45F-47BCF8F92EF9}" type="pres">
      <dgm:prSet presAssocID="{68F580E6-ACE6-42DA-8292-5CAC9E8B2F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920F9D-3CB8-490D-A917-475AF22FB40D}" type="pres">
      <dgm:prSet presAssocID="{43B482D1-3D30-43F6-BAA1-93DB75CC1A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64C2D-7D28-477B-9889-FC812D64F5D7}" type="presOf" srcId="{4667661E-F9A1-4D04-AE1C-40C2499DFE1F}" destId="{EE0F43FC-8B00-4D68-A288-D226AEDF5D1D}" srcOrd="0" destOrd="0" presId="urn:microsoft.com/office/officeart/2005/8/layout/process1"/>
    <dgm:cxn modelId="{55931375-8552-4D85-8DAF-9480B18C56C3}" type="presOf" srcId="{DFF65A96-6452-4C01-A592-96F9DEB502EC}" destId="{5F37B436-8F6B-4493-8BDD-311899F5D33E}" srcOrd="0" destOrd="0" presId="urn:microsoft.com/office/officeart/2005/8/layout/process1"/>
    <dgm:cxn modelId="{1C9F5189-09E5-4669-908B-D66DB4F3FCA2}" type="presOf" srcId="{43B482D1-3D30-43F6-BAA1-93DB75CC1A51}" destId="{74920F9D-3CB8-490D-A917-475AF22FB40D}" srcOrd="0" destOrd="0" presId="urn:microsoft.com/office/officeart/2005/8/layout/process1"/>
    <dgm:cxn modelId="{9794E198-CC55-4738-8190-27D11A36FC0C}" type="presOf" srcId="{84B25365-B9D4-424F-8117-B70DC0205726}" destId="{4398E70B-2CA0-44B9-A66E-CF96D38D47FA}" srcOrd="1" destOrd="0" presId="urn:microsoft.com/office/officeart/2005/8/layout/process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A3297C90-2DE8-4250-9723-22978F59EC5A}" type="presOf" srcId="{171EE52F-4063-459C-AACC-6E6D395B0217}" destId="{B19D2BA3-3F9F-4562-A90A-2F3C14EC2B91}" srcOrd="0" destOrd="0" presId="urn:microsoft.com/office/officeart/2005/8/layout/process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354D253B-9FFA-4038-93E3-219FE40665E4}" type="presOf" srcId="{68F580E6-ACE6-42DA-8292-5CAC9E8B2F79}" destId="{F661E2C8-D928-4B74-B45F-47BCF8F92EF9}" srcOrd="1" destOrd="0" presId="urn:microsoft.com/office/officeart/2005/8/layout/process1"/>
    <dgm:cxn modelId="{13E60A1D-FA69-4DA5-8CFE-534A44AD4E43}" type="presOf" srcId="{68F580E6-ACE6-42DA-8292-5CAC9E8B2F79}" destId="{82D1C817-E440-4013-B3A5-C93892955338}" srcOrd="0" destOrd="0" presId="urn:microsoft.com/office/officeart/2005/8/layout/process1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E129D48-D4A5-455B-AFD2-EE0A6818F1AE}" type="presOf" srcId="{84B25365-B9D4-424F-8117-B70DC0205726}" destId="{48E282FC-38E4-4A12-BC6D-2FE20B1CEB39}" srcOrd="0" destOrd="0" presId="urn:microsoft.com/office/officeart/2005/8/layout/process1"/>
    <dgm:cxn modelId="{EDE3729A-ED20-4806-B6A0-4CEFF817B820}" type="presParOf" srcId="{5F37B436-8F6B-4493-8BDD-311899F5D33E}" destId="{EE0F43FC-8B00-4D68-A288-D226AEDF5D1D}" srcOrd="0" destOrd="0" presId="urn:microsoft.com/office/officeart/2005/8/layout/process1"/>
    <dgm:cxn modelId="{4106AF6A-2E41-4913-B632-0D0BA0A5D485}" type="presParOf" srcId="{5F37B436-8F6B-4493-8BDD-311899F5D33E}" destId="{48E282FC-38E4-4A12-BC6D-2FE20B1CEB39}" srcOrd="1" destOrd="0" presId="urn:microsoft.com/office/officeart/2005/8/layout/process1"/>
    <dgm:cxn modelId="{09B4E7C1-A7C6-4E46-A006-AFD42FFB8F3C}" type="presParOf" srcId="{48E282FC-38E4-4A12-BC6D-2FE20B1CEB39}" destId="{4398E70B-2CA0-44B9-A66E-CF96D38D47FA}" srcOrd="0" destOrd="0" presId="urn:microsoft.com/office/officeart/2005/8/layout/process1"/>
    <dgm:cxn modelId="{08899366-CA9C-4AB0-9951-80ED7D89CEE4}" type="presParOf" srcId="{5F37B436-8F6B-4493-8BDD-311899F5D33E}" destId="{B19D2BA3-3F9F-4562-A90A-2F3C14EC2B91}" srcOrd="2" destOrd="0" presId="urn:microsoft.com/office/officeart/2005/8/layout/process1"/>
    <dgm:cxn modelId="{B2127A41-EBED-4E7F-AB1A-9D52FCFB1A80}" type="presParOf" srcId="{5F37B436-8F6B-4493-8BDD-311899F5D33E}" destId="{82D1C817-E440-4013-B3A5-C93892955338}" srcOrd="3" destOrd="0" presId="urn:microsoft.com/office/officeart/2005/8/layout/process1"/>
    <dgm:cxn modelId="{8636FF0F-78C4-4AB5-96B4-91F36A4FB38D}" type="presParOf" srcId="{82D1C817-E440-4013-B3A5-C93892955338}" destId="{F661E2C8-D928-4B74-B45F-47BCF8F92EF9}" srcOrd="0" destOrd="0" presId="urn:microsoft.com/office/officeart/2005/8/layout/process1"/>
    <dgm:cxn modelId="{EB5F7F12-7393-4798-A60B-EBE7333D522A}" type="presParOf" srcId="{5F37B436-8F6B-4493-8BDD-311899F5D33E}" destId="{74920F9D-3CB8-490D-A917-475AF22FB4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Submit</a:t>
          </a:r>
          <a:endParaRPr lang="en-US" sz="4000" b="0" dirty="0">
            <a:solidFill>
              <a:srgbClr val="FFC000"/>
            </a:solidFill>
          </a:endParaRPr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/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Audit</a:t>
          </a:r>
          <a:endParaRPr lang="en-US" sz="4000" dirty="0" smtClean="0">
            <a:solidFill>
              <a:srgbClr val="FFC000"/>
            </a:solidFill>
          </a:endParaRPr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/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Close-out</a:t>
          </a:r>
          <a:endParaRPr lang="en-US" sz="4000" b="0" dirty="0">
            <a:solidFill>
              <a:srgbClr val="FFC000"/>
            </a:solidFill>
          </a:endParaRPr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BF2E9953-866D-4418-B2AB-C31933E5F801}" type="pres">
      <dgm:prSet presAssocID="{DFF65A96-6452-4C01-A592-96F9DEB50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9259B0-68CA-4C75-A65D-1AB811D5973F}" type="pres">
      <dgm:prSet presAssocID="{4667661E-F9A1-4D04-AE1C-40C2499DFE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AE359-A0F9-48F1-A9B1-737AFA2EFA1B}" type="pres">
      <dgm:prSet presAssocID="{84B25365-B9D4-424F-8117-B70DC0205726}" presName="parTxOnlySpace" presStyleCnt="0"/>
      <dgm:spPr/>
      <dgm:t>
        <a:bodyPr/>
        <a:lstStyle/>
        <a:p>
          <a:endParaRPr lang="en-US"/>
        </a:p>
      </dgm:t>
    </dgm:pt>
    <dgm:pt modelId="{F0BEF75C-5D98-4DEE-8D95-D58658DA4BE4}" type="pres">
      <dgm:prSet presAssocID="{171EE52F-4063-459C-AACC-6E6D395B021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7D5BB-D59A-4485-808F-C2AE3CDB63AB}" type="pres">
      <dgm:prSet presAssocID="{68F580E6-ACE6-42DA-8292-5CAC9E8B2F79}" presName="parTxOnlySpace" presStyleCnt="0"/>
      <dgm:spPr/>
      <dgm:t>
        <a:bodyPr/>
        <a:lstStyle/>
        <a:p>
          <a:endParaRPr lang="en-US"/>
        </a:p>
      </dgm:t>
    </dgm:pt>
    <dgm:pt modelId="{79439BAD-7BBC-4228-AF69-6F6997CE93C7}" type="pres">
      <dgm:prSet presAssocID="{43B482D1-3D30-43F6-BAA1-93DB75CC1A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555B1-22D3-418A-AA59-D93BAB157C32}" type="presOf" srcId="{4667661E-F9A1-4D04-AE1C-40C2499DFE1F}" destId="{389259B0-68CA-4C75-A65D-1AB811D5973F}" srcOrd="0" destOrd="0" presId="urn:microsoft.com/office/officeart/2005/8/layout/chevron1"/>
    <dgm:cxn modelId="{F8BF40D7-711E-499D-A55E-B3C70D950C13}" type="presOf" srcId="{43B482D1-3D30-43F6-BAA1-93DB75CC1A51}" destId="{79439BAD-7BBC-4228-AF69-6F6997CE93C7}" srcOrd="0" destOrd="0" presId="urn:microsoft.com/office/officeart/2005/8/layout/chevron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81176E48-5463-4F60-BC5B-DD28C54B3A07}" type="presOf" srcId="{171EE52F-4063-459C-AACC-6E6D395B0217}" destId="{F0BEF75C-5D98-4DEE-8D95-D58658DA4BE4}" srcOrd="0" destOrd="0" presId="urn:microsoft.com/office/officeart/2005/8/layout/chevron1"/>
    <dgm:cxn modelId="{A04DF369-D7A2-40EE-B7DB-CE2C5880F61B}" type="presOf" srcId="{DFF65A96-6452-4C01-A592-96F9DEB502EC}" destId="{BF2E9953-866D-4418-B2AB-C31933E5F801}" srcOrd="0" destOrd="0" presId="urn:microsoft.com/office/officeart/2005/8/layout/chevron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32C6E8A-908B-4D84-A1B8-8A3B76AAA022}" type="presParOf" srcId="{BF2E9953-866D-4418-B2AB-C31933E5F801}" destId="{389259B0-68CA-4C75-A65D-1AB811D5973F}" srcOrd="0" destOrd="0" presId="urn:microsoft.com/office/officeart/2005/8/layout/chevron1"/>
    <dgm:cxn modelId="{71B76778-CF34-445B-AC22-23572558CCB2}" type="presParOf" srcId="{BF2E9953-866D-4418-B2AB-C31933E5F801}" destId="{A00AE359-A0F9-48F1-A9B1-737AFA2EFA1B}" srcOrd="1" destOrd="0" presId="urn:microsoft.com/office/officeart/2005/8/layout/chevron1"/>
    <dgm:cxn modelId="{D1A40F09-212D-405F-8978-F242BF219E1B}" type="presParOf" srcId="{BF2E9953-866D-4418-B2AB-C31933E5F801}" destId="{F0BEF75C-5D98-4DEE-8D95-D58658DA4BE4}" srcOrd="2" destOrd="0" presId="urn:microsoft.com/office/officeart/2005/8/layout/chevron1"/>
    <dgm:cxn modelId="{B3BFA026-B57A-4B73-A441-CAC6EC7A8CCC}" type="presParOf" srcId="{BF2E9953-866D-4418-B2AB-C31933E5F801}" destId="{6147D5BB-D59A-4485-808F-C2AE3CDB63AB}" srcOrd="3" destOrd="0" presId="urn:microsoft.com/office/officeart/2005/8/layout/chevron1"/>
    <dgm:cxn modelId="{2D5D26F9-88DB-4A79-A645-576A3B71D39C}" type="presParOf" srcId="{BF2E9953-866D-4418-B2AB-C31933E5F801}" destId="{79439BAD-7BBC-4228-AF69-6F6997CE93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process1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800" b="1" dirty="0" smtClean="0"/>
            <a:t>TRB analyst submits the draft response letter and other supporting documentation to ITMD management for review.</a:t>
          </a:r>
          <a:endParaRPr lang="en-US" sz="2800" b="1" dirty="0"/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800" b="1" dirty="0" smtClean="0"/>
            <a:t>ITMD management reviews and Chief of ITMD signs off on final response letter.</a:t>
          </a:r>
          <a:endParaRPr lang="en-US" sz="2800" dirty="0" smtClean="0"/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800" b="1" dirty="0" smtClean="0"/>
            <a:t>TRB analyst sends the final response letter to the company.</a:t>
          </a:r>
          <a:endParaRPr lang="en-US" sz="2800" b="1" dirty="0"/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5F37B436-8F6B-4493-8BDD-311899F5D33E}" type="pres">
      <dgm:prSet presAssocID="{DFF65A96-6452-4C01-A592-96F9DEB502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F43FC-8B00-4D68-A288-D226AEDF5D1D}" type="pres">
      <dgm:prSet presAssocID="{4667661E-F9A1-4D04-AE1C-40C2499DFE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82FC-38E4-4A12-BC6D-2FE20B1CEB39}" type="pres">
      <dgm:prSet presAssocID="{84B25365-B9D4-424F-8117-B70DC020572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398E70B-2CA0-44B9-A66E-CF96D38D47FA}" type="pres">
      <dgm:prSet presAssocID="{84B25365-B9D4-424F-8117-B70DC020572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19D2BA3-3F9F-4562-A90A-2F3C14EC2B91}" type="pres">
      <dgm:prSet presAssocID="{171EE52F-4063-459C-AACC-6E6D395B0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C817-E440-4013-B3A5-C93892955338}" type="pres">
      <dgm:prSet presAssocID="{68F580E6-ACE6-42DA-8292-5CAC9E8B2F7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661E2C8-D928-4B74-B45F-47BCF8F92EF9}" type="pres">
      <dgm:prSet presAssocID="{68F580E6-ACE6-42DA-8292-5CAC9E8B2F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920F9D-3CB8-490D-A917-475AF22FB40D}" type="pres">
      <dgm:prSet presAssocID="{43B482D1-3D30-43F6-BAA1-93DB75CC1A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64C2D-7D28-477B-9889-FC812D64F5D7}" type="presOf" srcId="{4667661E-F9A1-4D04-AE1C-40C2499DFE1F}" destId="{EE0F43FC-8B00-4D68-A288-D226AEDF5D1D}" srcOrd="0" destOrd="0" presId="urn:microsoft.com/office/officeart/2005/8/layout/process1"/>
    <dgm:cxn modelId="{55931375-8552-4D85-8DAF-9480B18C56C3}" type="presOf" srcId="{DFF65A96-6452-4C01-A592-96F9DEB502EC}" destId="{5F37B436-8F6B-4493-8BDD-311899F5D33E}" srcOrd="0" destOrd="0" presId="urn:microsoft.com/office/officeart/2005/8/layout/process1"/>
    <dgm:cxn modelId="{1C9F5189-09E5-4669-908B-D66DB4F3FCA2}" type="presOf" srcId="{43B482D1-3D30-43F6-BAA1-93DB75CC1A51}" destId="{74920F9D-3CB8-490D-A917-475AF22FB40D}" srcOrd="0" destOrd="0" presId="urn:microsoft.com/office/officeart/2005/8/layout/process1"/>
    <dgm:cxn modelId="{9794E198-CC55-4738-8190-27D11A36FC0C}" type="presOf" srcId="{84B25365-B9D4-424F-8117-B70DC0205726}" destId="{4398E70B-2CA0-44B9-A66E-CF96D38D47FA}" srcOrd="1" destOrd="0" presId="urn:microsoft.com/office/officeart/2005/8/layout/process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A3297C90-2DE8-4250-9723-22978F59EC5A}" type="presOf" srcId="{171EE52F-4063-459C-AACC-6E6D395B0217}" destId="{B19D2BA3-3F9F-4562-A90A-2F3C14EC2B91}" srcOrd="0" destOrd="0" presId="urn:microsoft.com/office/officeart/2005/8/layout/process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354D253B-9FFA-4038-93E3-219FE40665E4}" type="presOf" srcId="{68F580E6-ACE6-42DA-8292-5CAC9E8B2F79}" destId="{F661E2C8-D928-4B74-B45F-47BCF8F92EF9}" srcOrd="1" destOrd="0" presId="urn:microsoft.com/office/officeart/2005/8/layout/process1"/>
    <dgm:cxn modelId="{13E60A1D-FA69-4DA5-8CFE-534A44AD4E43}" type="presOf" srcId="{68F580E6-ACE6-42DA-8292-5CAC9E8B2F79}" destId="{82D1C817-E440-4013-B3A5-C93892955338}" srcOrd="0" destOrd="0" presId="urn:microsoft.com/office/officeart/2005/8/layout/process1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E129D48-D4A5-455B-AFD2-EE0A6818F1AE}" type="presOf" srcId="{84B25365-B9D4-424F-8117-B70DC0205726}" destId="{48E282FC-38E4-4A12-BC6D-2FE20B1CEB39}" srcOrd="0" destOrd="0" presId="urn:microsoft.com/office/officeart/2005/8/layout/process1"/>
    <dgm:cxn modelId="{EDE3729A-ED20-4806-B6A0-4CEFF817B820}" type="presParOf" srcId="{5F37B436-8F6B-4493-8BDD-311899F5D33E}" destId="{EE0F43FC-8B00-4D68-A288-D226AEDF5D1D}" srcOrd="0" destOrd="0" presId="urn:microsoft.com/office/officeart/2005/8/layout/process1"/>
    <dgm:cxn modelId="{4106AF6A-2E41-4913-B632-0D0BA0A5D485}" type="presParOf" srcId="{5F37B436-8F6B-4493-8BDD-311899F5D33E}" destId="{48E282FC-38E4-4A12-BC6D-2FE20B1CEB39}" srcOrd="1" destOrd="0" presId="urn:microsoft.com/office/officeart/2005/8/layout/process1"/>
    <dgm:cxn modelId="{09B4E7C1-A7C6-4E46-A006-AFD42FFB8F3C}" type="presParOf" srcId="{48E282FC-38E4-4A12-BC6D-2FE20B1CEB39}" destId="{4398E70B-2CA0-44B9-A66E-CF96D38D47FA}" srcOrd="0" destOrd="0" presId="urn:microsoft.com/office/officeart/2005/8/layout/process1"/>
    <dgm:cxn modelId="{08899366-CA9C-4AB0-9951-80ED7D89CEE4}" type="presParOf" srcId="{5F37B436-8F6B-4493-8BDD-311899F5D33E}" destId="{B19D2BA3-3F9F-4562-A90A-2F3C14EC2B91}" srcOrd="2" destOrd="0" presId="urn:microsoft.com/office/officeart/2005/8/layout/process1"/>
    <dgm:cxn modelId="{B2127A41-EBED-4E7F-AB1A-9D52FCFB1A80}" type="presParOf" srcId="{5F37B436-8F6B-4493-8BDD-311899F5D33E}" destId="{82D1C817-E440-4013-B3A5-C93892955338}" srcOrd="3" destOrd="0" presId="urn:microsoft.com/office/officeart/2005/8/layout/process1"/>
    <dgm:cxn modelId="{8636FF0F-78C4-4AB5-96B4-91F36A4FB38D}" type="presParOf" srcId="{82D1C817-E440-4013-B3A5-C93892955338}" destId="{F661E2C8-D928-4B74-B45F-47BCF8F92EF9}" srcOrd="0" destOrd="0" presId="urn:microsoft.com/office/officeart/2005/8/layout/process1"/>
    <dgm:cxn modelId="{EB5F7F12-7393-4798-A60B-EBE7333D522A}" type="presParOf" srcId="{5F37B436-8F6B-4493-8BDD-311899F5D33E}" destId="{74920F9D-3CB8-490D-A917-475AF22FB40D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F65A96-6452-4C01-A592-96F9DEB502EC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67661E-F9A1-4D04-AE1C-40C2499DFE1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Submit</a:t>
          </a:r>
          <a:endParaRPr lang="en-US" sz="4000" b="0" dirty="0">
            <a:solidFill>
              <a:srgbClr val="FFC000"/>
            </a:solidFill>
          </a:endParaRPr>
        </a:p>
      </dgm:t>
    </dgm:pt>
    <dgm:pt modelId="{3C624CD0-A82D-459C-BB77-205C6C3841B9}" type="parTrans" cxnId="{830F9749-4D73-4E27-B589-F739C41A33E2}">
      <dgm:prSet/>
      <dgm:spPr/>
      <dgm:t>
        <a:bodyPr/>
        <a:lstStyle/>
        <a:p>
          <a:endParaRPr lang="en-US"/>
        </a:p>
      </dgm:t>
    </dgm:pt>
    <dgm:pt modelId="{84B25365-B9D4-424F-8117-B70DC0205726}" type="sibTrans" cxnId="{830F9749-4D73-4E27-B589-F739C41A33E2}">
      <dgm:prSet/>
      <dgm:spPr/>
      <dgm:t>
        <a:bodyPr/>
        <a:lstStyle/>
        <a:p>
          <a:endParaRPr lang="en-US"/>
        </a:p>
      </dgm:t>
    </dgm:pt>
    <dgm:pt modelId="{171EE52F-4063-459C-AACC-6E6D395B021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Audit</a:t>
          </a:r>
          <a:endParaRPr lang="en-US" sz="4000" dirty="0" smtClean="0">
            <a:solidFill>
              <a:srgbClr val="FFC000"/>
            </a:solidFill>
          </a:endParaRPr>
        </a:p>
      </dgm:t>
    </dgm:pt>
    <dgm:pt modelId="{88F5B535-3CF8-408F-9DFB-C27EE561DFFA}" type="parTrans" cxnId="{16C8B07D-993C-4547-A0A6-D1F2A5170C49}">
      <dgm:prSet/>
      <dgm:spPr/>
      <dgm:t>
        <a:bodyPr/>
        <a:lstStyle/>
        <a:p>
          <a:endParaRPr lang="en-US"/>
        </a:p>
      </dgm:t>
    </dgm:pt>
    <dgm:pt modelId="{68F580E6-ACE6-42DA-8292-5CAC9E8B2F79}" type="sibTrans" cxnId="{16C8B07D-993C-4547-A0A6-D1F2A5170C49}">
      <dgm:prSet/>
      <dgm:spPr/>
      <dgm:t>
        <a:bodyPr/>
        <a:lstStyle/>
        <a:p>
          <a:endParaRPr lang="en-US"/>
        </a:p>
      </dgm:t>
    </dgm:pt>
    <dgm:pt modelId="{43B482D1-3D30-43F6-BAA1-93DB75CC1A51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C000"/>
              </a:solidFill>
            </a:rPr>
            <a:t>Close-out</a:t>
          </a:r>
          <a:endParaRPr lang="en-US" sz="4000" b="0" dirty="0">
            <a:solidFill>
              <a:srgbClr val="FFC000"/>
            </a:solidFill>
          </a:endParaRPr>
        </a:p>
      </dgm:t>
    </dgm:pt>
    <dgm:pt modelId="{24D56852-9787-4550-8228-069B092D8B66}" type="parTrans" cxnId="{84510F74-5728-428F-AB1C-0C8D55C0C38E}">
      <dgm:prSet/>
      <dgm:spPr/>
      <dgm:t>
        <a:bodyPr/>
        <a:lstStyle/>
        <a:p>
          <a:endParaRPr lang="en-US"/>
        </a:p>
      </dgm:t>
    </dgm:pt>
    <dgm:pt modelId="{6B342463-687C-44A6-B96E-80A6674C5FF5}" type="sibTrans" cxnId="{84510F74-5728-428F-AB1C-0C8D55C0C38E}">
      <dgm:prSet/>
      <dgm:spPr/>
      <dgm:t>
        <a:bodyPr/>
        <a:lstStyle/>
        <a:p>
          <a:endParaRPr lang="en-US"/>
        </a:p>
      </dgm:t>
    </dgm:pt>
    <dgm:pt modelId="{BF2E9953-866D-4418-B2AB-C31933E5F801}" type="pres">
      <dgm:prSet presAssocID="{DFF65A96-6452-4C01-A592-96F9DEB50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9259B0-68CA-4C75-A65D-1AB811D5973F}" type="pres">
      <dgm:prSet presAssocID="{4667661E-F9A1-4D04-AE1C-40C2499DFE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AE359-A0F9-48F1-A9B1-737AFA2EFA1B}" type="pres">
      <dgm:prSet presAssocID="{84B25365-B9D4-424F-8117-B70DC0205726}" presName="parTxOnlySpace" presStyleCnt="0"/>
      <dgm:spPr/>
      <dgm:t>
        <a:bodyPr/>
        <a:lstStyle/>
        <a:p>
          <a:endParaRPr lang="en-US"/>
        </a:p>
      </dgm:t>
    </dgm:pt>
    <dgm:pt modelId="{F0BEF75C-5D98-4DEE-8D95-D58658DA4BE4}" type="pres">
      <dgm:prSet presAssocID="{171EE52F-4063-459C-AACC-6E6D395B021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7D5BB-D59A-4485-808F-C2AE3CDB63AB}" type="pres">
      <dgm:prSet presAssocID="{68F580E6-ACE6-42DA-8292-5CAC9E8B2F79}" presName="parTxOnlySpace" presStyleCnt="0"/>
      <dgm:spPr/>
      <dgm:t>
        <a:bodyPr/>
        <a:lstStyle/>
        <a:p>
          <a:endParaRPr lang="en-US"/>
        </a:p>
      </dgm:t>
    </dgm:pt>
    <dgm:pt modelId="{79439BAD-7BBC-4228-AF69-6F6997CE93C7}" type="pres">
      <dgm:prSet presAssocID="{43B482D1-3D30-43F6-BAA1-93DB75CC1A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555B1-22D3-418A-AA59-D93BAB157C32}" type="presOf" srcId="{4667661E-F9A1-4D04-AE1C-40C2499DFE1F}" destId="{389259B0-68CA-4C75-A65D-1AB811D5973F}" srcOrd="0" destOrd="0" presId="urn:microsoft.com/office/officeart/2005/8/layout/chevron1"/>
    <dgm:cxn modelId="{F8BF40D7-711E-499D-A55E-B3C70D950C13}" type="presOf" srcId="{43B482D1-3D30-43F6-BAA1-93DB75CC1A51}" destId="{79439BAD-7BBC-4228-AF69-6F6997CE93C7}" srcOrd="0" destOrd="0" presId="urn:microsoft.com/office/officeart/2005/8/layout/chevron1"/>
    <dgm:cxn modelId="{84510F74-5728-428F-AB1C-0C8D55C0C38E}" srcId="{DFF65A96-6452-4C01-A592-96F9DEB502EC}" destId="{43B482D1-3D30-43F6-BAA1-93DB75CC1A51}" srcOrd="2" destOrd="0" parTransId="{24D56852-9787-4550-8228-069B092D8B66}" sibTransId="{6B342463-687C-44A6-B96E-80A6674C5FF5}"/>
    <dgm:cxn modelId="{81176E48-5463-4F60-BC5B-DD28C54B3A07}" type="presOf" srcId="{171EE52F-4063-459C-AACC-6E6D395B0217}" destId="{F0BEF75C-5D98-4DEE-8D95-D58658DA4BE4}" srcOrd="0" destOrd="0" presId="urn:microsoft.com/office/officeart/2005/8/layout/chevron1"/>
    <dgm:cxn modelId="{A04DF369-D7A2-40EE-B7DB-CE2C5880F61B}" type="presOf" srcId="{DFF65A96-6452-4C01-A592-96F9DEB502EC}" destId="{BF2E9953-866D-4418-B2AB-C31933E5F801}" srcOrd="0" destOrd="0" presId="urn:microsoft.com/office/officeart/2005/8/layout/chevron1"/>
    <dgm:cxn modelId="{16C8B07D-993C-4547-A0A6-D1F2A5170C49}" srcId="{DFF65A96-6452-4C01-A592-96F9DEB502EC}" destId="{171EE52F-4063-459C-AACC-6E6D395B0217}" srcOrd="1" destOrd="0" parTransId="{88F5B535-3CF8-408F-9DFB-C27EE561DFFA}" sibTransId="{68F580E6-ACE6-42DA-8292-5CAC9E8B2F79}"/>
    <dgm:cxn modelId="{830F9749-4D73-4E27-B589-F739C41A33E2}" srcId="{DFF65A96-6452-4C01-A592-96F9DEB502EC}" destId="{4667661E-F9A1-4D04-AE1C-40C2499DFE1F}" srcOrd="0" destOrd="0" parTransId="{3C624CD0-A82D-459C-BB77-205C6C3841B9}" sibTransId="{84B25365-B9D4-424F-8117-B70DC0205726}"/>
    <dgm:cxn modelId="{B32C6E8A-908B-4D84-A1B8-8A3B76AAA022}" type="presParOf" srcId="{BF2E9953-866D-4418-B2AB-C31933E5F801}" destId="{389259B0-68CA-4C75-A65D-1AB811D5973F}" srcOrd="0" destOrd="0" presId="urn:microsoft.com/office/officeart/2005/8/layout/chevron1"/>
    <dgm:cxn modelId="{71B76778-CF34-445B-AC22-23572558CCB2}" type="presParOf" srcId="{BF2E9953-866D-4418-B2AB-C31933E5F801}" destId="{A00AE359-A0F9-48F1-A9B1-737AFA2EFA1B}" srcOrd="1" destOrd="0" presId="urn:microsoft.com/office/officeart/2005/8/layout/chevron1"/>
    <dgm:cxn modelId="{D1A40F09-212D-405F-8978-F242BF219E1B}" type="presParOf" srcId="{BF2E9953-866D-4418-B2AB-C31933E5F801}" destId="{F0BEF75C-5D98-4DEE-8D95-D58658DA4BE4}" srcOrd="2" destOrd="0" presId="urn:microsoft.com/office/officeart/2005/8/layout/chevron1"/>
    <dgm:cxn modelId="{B3BFA026-B57A-4B73-A441-CAC6EC7A8CCC}" type="presParOf" srcId="{BF2E9953-866D-4418-B2AB-C31933E5F801}" destId="{6147D5BB-D59A-4485-808F-C2AE3CDB63AB}" srcOrd="3" destOrd="0" presId="urn:microsoft.com/office/officeart/2005/8/layout/chevron1"/>
    <dgm:cxn modelId="{2D5D26F9-88DB-4A79-A645-576A3B71D39C}" type="presParOf" srcId="{BF2E9953-866D-4418-B2AB-C31933E5F801}" destId="{79439BAD-7BBC-4228-AF69-6F6997CE93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259B0-68CA-4C75-A65D-1AB811D5973F}">
      <dsp:nvSpPr>
        <dsp:cNvPr id="0" name=""/>
        <dsp:cNvSpPr/>
      </dsp:nvSpPr>
      <dsp:spPr>
        <a:xfrm>
          <a:off x="3214" y="1479669"/>
          <a:ext cx="3916560" cy="156662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Submit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6526" y="1479669"/>
        <a:ext cx="2349936" cy="1566624"/>
      </dsp:txXfrm>
    </dsp:sp>
    <dsp:sp modelId="{F0BEF75C-5D98-4DEE-8D95-D58658DA4BE4}">
      <dsp:nvSpPr>
        <dsp:cNvPr id="0" name=""/>
        <dsp:cNvSpPr/>
      </dsp:nvSpPr>
      <dsp:spPr>
        <a:xfrm>
          <a:off x="3528119" y="1479669"/>
          <a:ext cx="3916560" cy="1566624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Audit</a:t>
          </a:r>
          <a:endParaRPr lang="en-US" sz="4000" kern="1200" dirty="0" smtClean="0">
            <a:solidFill>
              <a:srgbClr val="FFC000"/>
            </a:solidFill>
          </a:endParaRPr>
        </a:p>
      </dsp:txBody>
      <dsp:txXfrm>
        <a:off x="4311431" y="1479669"/>
        <a:ext cx="2349936" cy="1566624"/>
      </dsp:txXfrm>
    </dsp:sp>
    <dsp:sp modelId="{79439BAD-7BBC-4228-AF69-6F6997CE93C7}">
      <dsp:nvSpPr>
        <dsp:cNvPr id="0" name=""/>
        <dsp:cNvSpPr/>
      </dsp:nvSpPr>
      <dsp:spPr>
        <a:xfrm>
          <a:off x="7053024" y="1479669"/>
          <a:ext cx="3916560" cy="1566624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Close-out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36336" y="1479669"/>
        <a:ext cx="2349936" cy="1566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F43FC-8B00-4D68-A288-D226AEDF5D1D}">
      <dsp:nvSpPr>
        <dsp:cNvPr id="0" name=""/>
        <dsp:cNvSpPr/>
      </dsp:nvSpPr>
      <dsp:spPr>
        <a:xfrm>
          <a:off x="9644" y="101104"/>
          <a:ext cx="2882503" cy="432375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Company determines violations occurred and submits to ITMD an initial notification letter or a full narrative account.</a:t>
          </a:r>
          <a:endParaRPr lang="en-US" sz="2800" b="0" kern="1200" dirty="0"/>
        </a:p>
      </dsp:txBody>
      <dsp:txXfrm>
        <a:off x="94070" y="185530"/>
        <a:ext cx="2713651" cy="4154902"/>
      </dsp:txXfrm>
    </dsp:sp>
    <dsp:sp modelId="{48E282FC-38E4-4A12-BC6D-2FE20B1CEB39}">
      <dsp:nvSpPr>
        <dsp:cNvPr id="0" name=""/>
        <dsp:cNvSpPr/>
      </dsp:nvSpPr>
      <dsp:spPr>
        <a:xfrm>
          <a:off x="3180397" y="1905551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solidFill>
              <a:srgbClr val="FFC000"/>
            </a:solidFill>
          </a:endParaRPr>
        </a:p>
      </dsp:txBody>
      <dsp:txXfrm>
        <a:off x="3180397" y="2048523"/>
        <a:ext cx="427763" cy="428916"/>
      </dsp:txXfrm>
    </dsp:sp>
    <dsp:sp modelId="{B19D2BA3-3F9F-4562-A90A-2F3C14EC2B91}">
      <dsp:nvSpPr>
        <dsp:cNvPr id="0" name=""/>
        <dsp:cNvSpPr/>
      </dsp:nvSpPr>
      <dsp:spPr>
        <a:xfrm>
          <a:off x="4045148" y="101104"/>
          <a:ext cx="2882503" cy="432375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TRB analyst is assigned and reaches out to point of contact through email.</a:t>
          </a:r>
          <a:endParaRPr lang="en-US" sz="2800" kern="1200" dirty="0" smtClean="0"/>
        </a:p>
      </dsp:txBody>
      <dsp:txXfrm>
        <a:off x="4129574" y="185530"/>
        <a:ext cx="2713651" cy="4154902"/>
      </dsp:txXfrm>
    </dsp:sp>
    <dsp:sp modelId="{82D1C817-E440-4013-B3A5-C93892955338}">
      <dsp:nvSpPr>
        <dsp:cNvPr id="0" name=""/>
        <dsp:cNvSpPr/>
      </dsp:nvSpPr>
      <dsp:spPr>
        <a:xfrm>
          <a:off x="7215901" y="1905551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215901" y="2048523"/>
        <a:ext cx="427763" cy="428916"/>
      </dsp:txXfrm>
    </dsp:sp>
    <dsp:sp modelId="{74920F9D-3CB8-490D-A917-475AF22FB40D}">
      <dsp:nvSpPr>
        <dsp:cNvPr id="0" name=""/>
        <dsp:cNvSpPr/>
      </dsp:nvSpPr>
      <dsp:spPr>
        <a:xfrm>
          <a:off x="8080652" y="101104"/>
          <a:ext cx="2882503" cy="432375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Company works with the TRB analyst to ensure all information is submitted by the due date for the Audit stage.</a:t>
          </a:r>
          <a:endParaRPr lang="en-US" sz="2800" b="1" kern="1200" dirty="0"/>
        </a:p>
      </dsp:txBody>
      <dsp:txXfrm>
        <a:off x="8165078" y="185530"/>
        <a:ext cx="2713651" cy="4154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259B0-68CA-4C75-A65D-1AB811D5973F}">
      <dsp:nvSpPr>
        <dsp:cNvPr id="0" name=""/>
        <dsp:cNvSpPr/>
      </dsp:nvSpPr>
      <dsp:spPr>
        <a:xfrm>
          <a:off x="3214" y="1479669"/>
          <a:ext cx="3916560" cy="156662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Submit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6526" y="1479669"/>
        <a:ext cx="2349936" cy="1566624"/>
      </dsp:txXfrm>
    </dsp:sp>
    <dsp:sp modelId="{F0BEF75C-5D98-4DEE-8D95-D58658DA4BE4}">
      <dsp:nvSpPr>
        <dsp:cNvPr id="0" name=""/>
        <dsp:cNvSpPr/>
      </dsp:nvSpPr>
      <dsp:spPr>
        <a:xfrm>
          <a:off x="3528119" y="1479669"/>
          <a:ext cx="3916560" cy="1566624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Audit</a:t>
          </a:r>
          <a:endParaRPr lang="en-US" sz="4000" kern="1200" dirty="0" smtClean="0">
            <a:solidFill>
              <a:srgbClr val="FFC000"/>
            </a:solidFill>
          </a:endParaRPr>
        </a:p>
      </dsp:txBody>
      <dsp:txXfrm>
        <a:off x="4311431" y="1479669"/>
        <a:ext cx="2349936" cy="1566624"/>
      </dsp:txXfrm>
    </dsp:sp>
    <dsp:sp modelId="{79439BAD-7BBC-4228-AF69-6F6997CE93C7}">
      <dsp:nvSpPr>
        <dsp:cNvPr id="0" name=""/>
        <dsp:cNvSpPr/>
      </dsp:nvSpPr>
      <dsp:spPr>
        <a:xfrm>
          <a:off x="7053024" y="1479669"/>
          <a:ext cx="3916560" cy="1566624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Close-out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36336" y="1479669"/>
        <a:ext cx="2349936" cy="1566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F43FC-8B00-4D68-A288-D226AEDF5D1D}">
      <dsp:nvSpPr>
        <dsp:cNvPr id="0" name=""/>
        <dsp:cNvSpPr/>
      </dsp:nvSpPr>
      <dsp:spPr>
        <a:xfrm>
          <a:off x="14992" y="0"/>
          <a:ext cx="2879688" cy="452596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TRB analyst submits the ITNs and corrected data to the Data Analytics Branch (DAB) for audit.</a:t>
          </a:r>
          <a:endParaRPr lang="en-US" sz="2800" b="1" kern="1200" dirty="0"/>
        </a:p>
      </dsp:txBody>
      <dsp:txXfrm>
        <a:off x="99335" y="84343"/>
        <a:ext cx="2711002" cy="4357277"/>
      </dsp:txXfrm>
    </dsp:sp>
    <dsp:sp modelId="{48E282FC-38E4-4A12-BC6D-2FE20B1CEB39}">
      <dsp:nvSpPr>
        <dsp:cNvPr id="0" name=""/>
        <dsp:cNvSpPr/>
      </dsp:nvSpPr>
      <dsp:spPr>
        <a:xfrm>
          <a:off x="3182649" y="1905900"/>
          <a:ext cx="610493" cy="71416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182649" y="2048732"/>
        <a:ext cx="427345" cy="428498"/>
      </dsp:txXfrm>
    </dsp:sp>
    <dsp:sp modelId="{B19D2BA3-3F9F-4562-A90A-2F3C14EC2B91}">
      <dsp:nvSpPr>
        <dsp:cNvPr id="0" name=""/>
        <dsp:cNvSpPr/>
      </dsp:nvSpPr>
      <dsp:spPr>
        <a:xfrm>
          <a:off x="4046555" y="0"/>
          <a:ext cx="2879688" cy="452596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DAB reviews the ITNs and corrected data in the AES and informs TRB analyst if the company passed or failed the audit.</a:t>
          </a:r>
          <a:endParaRPr lang="en-US" sz="2800" kern="1200" dirty="0" smtClean="0"/>
        </a:p>
      </dsp:txBody>
      <dsp:txXfrm>
        <a:off x="4130898" y="84343"/>
        <a:ext cx="2711002" cy="4357277"/>
      </dsp:txXfrm>
    </dsp:sp>
    <dsp:sp modelId="{82D1C817-E440-4013-B3A5-C93892955338}">
      <dsp:nvSpPr>
        <dsp:cNvPr id="0" name=""/>
        <dsp:cNvSpPr/>
      </dsp:nvSpPr>
      <dsp:spPr>
        <a:xfrm>
          <a:off x="7214212" y="1905900"/>
          <a:ext cx="610493" cy="71416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214212" y="2048732"/>
        <a:ext cx="427345" cy="428498"/>
      </dsp:txXfrm>
    </dsp:sp>
    <dsp:sp modelId="{74920F9D-3CB8-490D-A917-475AF22FB40D}">
      <dsp:nvSpPr>
        <dsp:cNvPr id="0" name=""/>
        <dsp:cNvSpPr/>
      </dsp:nvSpPr>
      <dsp:spPr>
        <a:xfrm>
          <a:off x="8078119" y="0"/>
          <a:ext cx="2879688" cy="452596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If the company failed the audit, TRB analyst informs the contact of what failed. Audit stage restarts. If the company passes, move on to Close-out stage.</a:t>
          </a:r>
          <a:endParaRPr lang="en-US" sz="2800" b="1" kern="1200" dirty="0"/>
        </a:p>
      </dsp:txBody>
      <dsp:txXfrm>
        <a:off x="8162462" y="84343"/>
        <a:ext cx="2711002" cy="4357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259B0-68CA-4C75-A65D-1AB811D5973F}">
      <dsp:nvSpPr>
        <dsp:cNvPr id="0" name=""/>
        <dsp:cNvSpPr/>
      </dsp:nvSpPr>
      <dsp:spPr>
        <a:xfrm>
          <a:off x="3214" y="1479669"/>
          <a:ext cx="3916560" cy="156662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Submit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6526" y="1479669"/>
        <a:ext cx="2349936" cy="1566624"/>
      </dsp:txXfrm>
    </dsp:sp>
    <dsp:sp modelId="{F0BEF75C-5D98-4DEE-8D95-D58658DA4BE4}">
      <dsp:nvSpPr>
        <dsp:cNvPr id="0" name=""/>
        <dsp:cNvSpPr/>
      </dsp:nvSpPr>
      <dsp:spPr>
        <a:xfrm>
          <a:off x="3528119" y="1479669"/>
          <a:ext cx="3916560" cy="1566624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Audit</a:t>
          </a:r>
          <a:endParaRPr lang="en-US" sz="4000" kern="1200" dirty="0" smtClean="0">
            <a:solidFill>
              <a:srgbClr val="FFC000"/>
            </a:solidFill>
          </a:endParaRPr>
        </a:p>
      </dsp:txBody>
      <dsp:txXfrm>
        <a:off x="4311431" y="1479669"/>
        <a:ext cx="2349936" cy="1566624"/>
      </dsp:txXfrm>
    </dsp:sp>
    <dsp:sp modelId="{79439BAD-7BBC-4228-AF69-6F6997CE93C7}">
      <dsp:nvSpPr>
        <dsp:cNvPr id="0" name=""/>
        <dsp:cNvSpPr/>
      </dsp:nvSpPr>
      <dsp:spPr>
        <a:xfrm>
          <a:off x="7053024" y="1479669"/>
          <a:ext cx="3916560" cy="1566624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Close-out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36336" y="1479669"/>
        <a:ext cx="2349936" cy="1566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F43FC-8B00-4D68-A288-D226AEDF5D1D}">
      <dsp:nvSpPr>
        <dsp:cNvPr id="0" name=""/>
        <dsp:cNvSpPr/>
      </dsp:nvSpPr>
      <dsp:spPr>
        <a:xfrm>
          <a:off x="9644" y="303780"/>
          <a:ext cx="2882503" cy="39184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TRB analyst submits the draft response letter and other supporting documentation to ITMD management for review.</a:t>
          </a:r>
          <a:endParaRPr lang="en-US" sz="2800" b="1" kern="1200" dirty="0"/>
        </a:p>
      </dsp:txBody>
      <dsp:txXfrm>
        <a:off x="94070" y="388206"/>
        <a:ext cx="2713651" cy="3749550"/>
      </dsp:txXfrm>
    </dsp:sp>
    <dsp:sp modelId="{48E282FC-38E4-4A12-BC6D-2FE20B1CEB39}">
      <dsp:nvSpPr>
        <dsp:cNvPr id="0" name=""/>
        <dsp:cNvSpPr/>
      </dsp:nvSpPr>
      <dsp:spPr>
        <a:xfrm>
          <a:off x="3180397" y="1905551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180397" y="2048523"/>
        <a:ext cx="427763" cy="428916"/>
      </dsp:txXfrm>
    </dsp:sp>
    <dsp:sp modelId="{B19D2BA3-3F9F-4562-A90A-2F3C14EC2B91}">
      <dsp:nvSpPr>
        <dsp:cNvPr id="0" name=""/>
        <dsp:cNvSpPr/>
      </dsp:nvSpPr>
      <dsp:spPr>
        <a:xfrm>
          <a:off x="4045148" y="303780"/>
          <a:ext cx="2882503" cy="39184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ITMD management reviews and Chief of ITMD signs off on final response letter.</a:t>
          </a:r>
          <a:endParaRPr lang="en-US" sz="2800" kern="1200" dirty="0" smtClean="0"/>
        </a:p>
      </dsp:txBody>
      <dsp:txXfrm>
        <a:off x="4129574" y="388206"/>
        <a:ext cx="2713651" cy="3749550"/>
      </dsp:txXfrm>
    </dsp:sp>
    <dsp:sp modelId="{82D1C817-E440-4013-B3A5-C93892955338}">
      <dsp:nvSpPr>
        <dsp:cNvPr id="0" name=""/>
        <dsp:cNvSpPr/>
      </dsp:nvSpPr>
      <dsp:spPr>
        <a:xfrm>
          <a:off x="7215901" y="1905551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215901" y="2048523"/>
        <a:ext cx="427763" cy="428916"/>
      </dsp:txXfrm>
    </dsp:sp>
    <dsp:sp modelId="{74920F9D-3CB8-490D-A917-475AF22FB40D}">
      <dsp:nvSpPr>
        <dsp:cNvPr id="0" name=""/>
        <dsp:cNvSpPr/>
      </dsp:nvSpPr>
      <dsp:spPr>
        <a:xfrm>
          <a:off x="8080652" y="303780"/>
          <a:ext cx="2882503" cy="391840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TRB analyst sends the final response letter to the company.</a:t>
          </a:r>
          <a:endParaRPr lang="en-US" sz="2800" b="1" kern="1200" dirty="0"/>
        </a:p>
      </dsp:txBody>
      <dsp:txXfrm>
        <a:off x="8165078" y="388206"/>
        <a:ext cx="2713651" cy="3749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259B0-68CA-4C75-A65D-1AB811D5973F}">
      <dsp:nvSpPr>
        <dsp:cNvPr id="0" name=""/>
        <dsp:cNvSpPr/>
      </dsp:nvSpPr>
      <dsp:spPr>
        <a:xfrm>
          <a:off x="3214" y="1479669"/>
          <a:ext cx="3916560" cy="156662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Submit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6526" y="1479669"/>
        <a:ext cx="2349936" cy="1566624"/>
      </dsp:txXfrm>
    </dsp:sp>
    <dsp:sp modelId="{F0BEF75C-5D98-4DEE-8D95-D58658DA4BE4}">
      <dsp:nvSpPr>
        <dsp:cNvPr id="0" name=""/>
        <dsp:cNvSpPr/>
      </dsp:nvSpPr>
      <dsp:spPr>
        <a:xfrm>
          <a:off x="3528119" y="1479669"/>
          <a:ext cx="3916560" cy="1566624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Audit</a:t>
          </a:r>
          <a:endParaRPr lang="en-US" sz="4000" kern="1200" dirty="0" smtClean="0">
            <a:solidFill>
              <a:srgbClr val="FFC000"/>
            </a:solidFill>
          </a:endParaRPr>
        </a:p>
      </dsp:txBody>
      <dsp:txXfrm>
        <a:off x="4311431" y="1479669"/>
        <a:ext cx="2349936" cy="1566624"/>
      </dsp:txXfrm>
    </dsp:sp>
    <dsp:sp modelId="{79439BAD-7BBC-4228-AF69-6F6997CE93C7}">
      <dsp:nvSpPr>
        <dsp:cNvPr id="0" name=""/>
        <dsp:cNvSpPr/>
      </dsp:nvSpPr>
      <dsp:spPr>
        <a:xfrm>
          <a:off x="7053024" y="1479669"/>
          <a:ext cx="3916560" cy="1566624"/>
        </a:xfrm>
        <a:prstGeom prst="chevron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</a:rPr>
            <a:t>Close-out</a:t>
          </a:r>
          <a:endParaRPr lang="en-US" sz="4000" b="0" kern="1200" dirty="0">
            <a:solidFill>
              <a:srgbClr val="FFC000"/>
            </a:solidFill>
          </a:endParaRPr>
        </a:p>
      </dsp:txBody>
      <dsp:txXfrm>
        <a:off x="7836336" y="1479669"/>
        <a:ext cx="2349936" cy="156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0F903A-873C-4C92-95D1-C34E117DE35A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3B9073-4934-4A18-B03D-7FA2DAB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5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0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0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2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41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4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3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20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7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84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670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68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B9073-4934-4A18-B03D-7FA2DABDE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97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2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1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7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0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4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3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7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43412"/>
            <a:ext cx="3254433" cy="4613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8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tmd.askregs@censu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tra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foreign-trade/outreach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sus.gov/foreign-trade/outreach/index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[フリーイラスト素材] クリップアート, 道路, 交通施設, EPS ID:201410231500 - GATAG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5" b="24940"/>
          <a:stretch/>
        </p:blipFill>
        <p:spPr>
          <a:xfrm>
            <a:off x="4038600" y="0"/>
            <a:ext cx="81534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45658" y="3863975"/>
            <a:ext cx="53721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Jessica Mangubat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Trade Regulations Branch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International Trade Management Division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January 25, 2018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4582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Roadmap to a Successful Voluntary Self-Disclosure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48945"/>
            <a:ext cx="1451469" cy="21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information is required for a VSD?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(30.74(c)(3)(</a:t>
            </a:r>
            <a:r>
              <a:rPr lang="en-US" sz="2200" b="1" dirty="0" err="1">
                <a:solidFill>
                  <a:srgbClr val="C00000"/>
                </a:solidFill>
              </a:rPr>
              <a:t>i</a:t>
            </a:r>
            <a:r>
              <a:rPr lang="en-US" sz="2200" b="1" dirty="0">
                <a:solidFill>
                  <a:srgbClr val="C00000"/>
                </a:solidFill>
              </a:rPr>
              <a:t>-vii) &amp; 30.74(c)(4))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en-US" b="1" dirty="0" smtClean="0"/>
              <a:t>Internal Transaction Numbers (ITNs) </a:t>
            </a:r>
            <a:r>
              <a:rPr lang="en-US" b="1" dirty="0"/>
              <a:t>of the missed and/or corrected shipments.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File the EEI and/or make corrections to the EEI in the AES.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Provide the actual number of shipments affected.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Provide the ITNs</a:t>
            </a:r>
            <a:r>
              <a:rPr lang="en-US" sz="26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If </a:t>
            </a:r>
            <a:r>
              <a:rPr lang="en-US" sz="2600" dirty="0"/>
              <a:t>more than 10 shipments are involved, we ask that you submit the requested information in a password-protected Excel spreadsheet.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Example:  Narrative Account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838200"/>
            <a:ext cx="4495800" cy="550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Example:  Narrative Account (continued)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49499"/>
            <a:ext cx="4481214" cy="565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73600" y="6416675"/>
            <a:ext cx="2844800" cy="365125"/>
          </a:xfrm>
        </p:spPr>
        <p:txBody>
          <a:bodyPr/>
          <a:lstStyle/>
          <a:p>
            <a:fld id="{03AE04C5-3085-4F64-BC65-54FE2DBF6E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Example:  Spreadsheet of ITNs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More than 10 shipments </a:t>
            </a:r>
            <a:r>
              <a:rPr lang="en-US" sz="2800" dirty="0"/>
              <a:t>– submit </a:t>
            </a:r>
            <a:r>
              <a:rPr lang="en-US" sz="2800" dirty="0" smtClean="0"/>
              <a:t>a password-protected </a:t>
            </a:r>
            <a:r>
              <a:rPr lang="en-US" sz="2800" dirty="0"/>
              <a:t>Excel </a:t>
            </a:r>
            <a:r>
              <a:rPr lang="en-US" sz="2800" dirty="0" smtClean="0"/>
              <a:t>spreadsheet to your assigned TRB analyst.</a:t>
            </a:r>
            <a:endParaRPr lang="en-US" sz="2800" dirty="0"/>
          </a:p>
          <a:p>
            <a:pPr marL="97155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62" y="2667000"/>
            <a:ext cx="9389275" cy="20015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Where do you submit a VSD?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(30.74(c)(5))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Mail/Courier: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Email:</a:t>
            </a: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itmd.askregs@census.gov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Fax:</a:t>
            </a:r>
            <a:r>
              <a:rPr lang="en-US" sz="2400" dirty="0"/>
              <a:t>	</a:t>
            </a:r>
            <a:r>
              <a:rPr lang="en-US" sz="2400" dirty="0" smtClean="0"/>
              <a:t>(301) 763-8835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4600" y="1665031"/>
            <a:ext cx="9067800" cy="3210990"/>
            <a:chOff x="2819400" y="1981200"/>
            <a:chExt cx="5486400" cy="3210990"/>
          </a:xfrm>
        </p:grpSpPr>
        <p:pic>
          <p:nvPicPr>
            <p:cNvPr id="5" name="Picture 4" descr="File:1964-&lt;strong&gt;Envelope&lt;/strong&gt;-WorldFai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981200"/>
              <a:ext cx="5486400" cy="30958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72650" y="2976199"/>
              <a:ext cx="4038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2000" b="1" dirty="0"/>
                <a:t>Chief, International Trade Management Division</a:t>
              </a:r>
            </a:p>
            <a:p>
              <a:pPr lvl="1" algn="ctr"/>
              <a:r>
                <a:rPr lang="en-US" sz="2000" b="1" dirty="0"/>
                <a:t>U.S. Census Bureau</a:t>
              </a:r>
            </a:p>
            <a:p>
              <a:pPr lvl="1" algn="ctr"/>
              <a:r>
                <a:rPr lang="en-US" sz="2000" b="1" dirty="0"/>
                <a:t>4600 Silver Hill Road</a:t>
              </a:r>
            </a:p>
            <a:p>
              <a:pPr lvl="1" algn="ctr"/>
              <a:r>
                <a:rPr lang="en-US" sz="2000" b="1" dirty="0"/>
                <a:t>Washington, </a:t>
              </a:r>
              <a:r>
                <a:rPr lang="en-US" sz="2000" b="1" dirty="0" smtClean="0"/>
                <a:t>DC 20233 (by USPS)</a:t>
              </a:r>
            </a:p>
            <a:p>
              <a:pPr lvl="1" algn="ctr"/>
              <a:r>
                <a:rPr lang="en-US" sz="2000" b="1" dirty="0" smtClean="0"/>
                <a:t>or</a:t>
              </a:r>
            </a:p>
            <a:p>
              <a:pPr lvl="1" algn="ctr"/>
              <a:r>
                <a:rPr lang="en-US" sz="2000" b="1" dirty="0" smtClean="0"/>
                <a:t>Suitland, MD  20746 (by courier)</a:t>
              </a:r>
              <a:endParaRPr lang="en-US" sz="2000" b="1" dirty="0"/>
            </a:p>
            <a:p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Questions?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onstitutional &lt;strong&gt;questions&lt;/strong&gt; | prior probabil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9" y="1547814"/>
            <a:ext cx="2661341" cy="4449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3119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Submit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20212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Submit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Responsibilities of the…</a:t>
            </a:r>
          </a:p>
          <a:p>
            <a:pPr lvl="1"/>
            <a:r>
              <a:rPr lang="en-US" b="1" dirty="0" smtClean="0"/>
              <a:t>Company</a:t>
            </a:r>
            <a:r>
              <a:rPr lang="en-US" b="1" dirty="0"/>
              <a:t>:  </a:t>
            </a:r>
            <a:endParaRPr lang="en-US" b="1" dirty="0" smtClean="0"/>
          </a:p>
          <a:p>
            <a:pPr lvl="2"/>
            <a:r>
              <a:rPr lang="en-US" dirty="0" smtClean="0"/>
              <a:t>Determine </a:t>
            </a:r>
            <a:r>
              <a:rPr lang="en-US" dirty="0"/>
              <a:t>if a violation has </a:t>
            </a:r>
            <a:r>
              <a:rPr lang="en-US" dirty="0" smtClean="0"/>
              <a:t>occurred.</a:t>
            </a:r>
          </a:p>
          <a:p>
            <a:pPr lvl="2"/>
            <a:r>
              <a:rPr lang="en-US" dirty="0" smtClean="0"/>
              <a:t>Submit </a:t>
            </a:r>
            <a:r>
              <a:rPr lang="en-US" dirty="0"/>
              <a:t>to </a:t>
            </a:r>
            <a:r>
              <a:rPr lang="en-US" dirty="0" smtClean="0"/>
              <a:t>ITMD </a:t>
            </a:r>
            <a:r>
              <a:rPr lang="en-US" dirty="0"/>
              <a:t>an Initial Notification letter or a full Narrative Account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Communicate with the TRB analyst assigned.</a:t>
            </a:r>
          </a:p>
          <a:p>
            <a:pPr lvl="2"/>
            <a:r>
              <a:rPr lang="en-US" dirty="0" smtClean="0"/>
              <a:t>Make corrections or file the EEI in the AES.</a:t>
            </a:r>
            <a:endParaRPr lang="en-US" dirty="0"/>
          </a:p>
          <a:p>
            <a:pPr lvl="1"/>
            <a:r>
              <a:rPr lang="en-US" b="1" dirty="0" smtClean="0"/>
              <a:t>Trade Regulations Branch:</a:t>
            </a:r>
          </a:p>
          <a:p>
            <a:pPr lvl="2"/>
            <a:r>
              <a:rPr lang="en-US" dirty="0" smtClean="0"/>
              <a:t>Contact the company.</a:t>
            </a:r>
          </a:p>
          <a:p>
            <a:pPr lvl="2"/>
            <a:r>
              <a:rPr lang="en-US" dirty="0" smtClean="0"/>
              <a:t>Process Initial Notification letter or Narrative Account.</a:t>
            </a:r>
          </a:p>
          <a:p>
            <a:pPr lvl="2"/>
            <a:r>
              <a:rPr lang="en-US" dirty="0" smtClean="0"/>
              <a:t>Request additional information, if necessary.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535887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756104"/>
            <a:ext cx="2438400" cy="1447800"/>
          </a:xfrm>
          <a:prstGeom prst="rect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Today’s Topics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Fundamentals of the VSD Process:</a:t>
            </a:r>
          </a:p>
          <a:p>
            <a:pPr lvl="1"/>
            <a:r>
              <a:rPr lang="en-US" dirty="0" smtClean="0"/>
              <a:t>What is a Voluntary Self-Disclosure (VSD) and why submit one?</a:t>
            </a:r>
          </a:p>
          <a:p>
            <a:pPr lvl="1"/>
            <a:r>
              <a:rPr lang="en-US" dirty="0" smtClean="0"/>
              <a:t>Who can submit a VSD?</a:t>
            </a:r>
          </a:p>
          <a:p>
            <a:pPr lvl="1"/>
            <a:r>
              <a:rPr lang="en-US" dirty="0" smtClean="0"/>
              <a:t>When should you submit a VSD?</a:t>
            </a:r>
          </a:p>
          <a:p>
            <a:pPr lvl="1"/>
            <a:r>
              <a:rPr lang="en-US" dirty="0" smtClean="0"/>
              <a:t>What information is required for a VSD to be considered complete by the U.S. Census Bureau?</a:t>
            </a:r>
          </a:p>
          <a:p>
            <a:pPr lvl="1"/>
            <a:r>
              <a:rPr lang="en-US" dirty="0" smtClean="0"/>
              <a:t>Where do you submit a VSD?</a:t>
            </a:r>
          </a:p>
          <a:p>
            <a:r>
              <a:rPr lang="en-US" b="1" dirty="0" smtClean="0"/>
              <a:t>Q&amp;A</a:t>
            </a:r>
          </a:p>
          <a:p>
            <a:r>
              <a:rPr lang="en-US" b="1" dirty="0" smtClean="0"/>
              <a:t>VSD Roadmap:</a:t>
            </a:r>
          </a:p>
          <a:p>
            <a:pPr lvl="1"/>
            <a:r>
              <a:rPr lang="en-US" dirty="0" smtClean="0"/>
              <a:t>Submit, Audit, Close-out</a:t>
            </a:r>
          </a:p>
          <a:p>
            <a:r>
              <a:rPr lang="en-US" b="1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2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Audit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31993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Audit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Responsibilities of the…</a:t>
            </a:r>
          </a:p>
          <a:p>
            <a:pPr lvl="1"/>
            <a:r>
              <a:rPr lang="en-US" b="1" dirty="0" smtClean="0"/>
              <a:t>Trade Regulations Branch:</a:t>
            </a:r>
          </a:p>
          <a:p>
            <a:pPr lvl="2"/>
            <a:r>
              <a:rPr lang="en-US" dirty="0" smtClean="0"/>
              <a:t>Submit data to the Data Analytics Branch.</a:t>
            </a:r>
          </a:p>
          <a:p>
            <a:pPr lvl="2"/>
            <a:r>
              <a:rPr lang="en-US" dirty="0" smtClean="0"/>
              <a:t>Contact the company if the audit fails.</a:t>
            </a:r>
          </a:p>
          <a:p>
            <a:pPr lvl="1"/>
            <a:r>
              <a:rPr lang="en-US" b="1" dirty="0" smtClean="0"/>
              <a:t>Data Analytics Branch:</a:t>
            </a:r>
          </a:p>
          <a:p>
            <a:pPr lvl="2"/>
            <a:r>
              <a:rPr lang="en-US" dirty="0" smtClean="0"/>
              <a:t>Audit the data.</a:t>
            </a:r>
          </a:p>
          <a:p>
            <a:pPr lvl="2"/>
            <a:r>
              <a:rPr lang="en-US" dirty="0" smtClean="0"/>
              <a:t>Determine if the data passes or fails.</a:t>
            </a:r>
            <a:endParaRPr lang="en-US" dirty="0"/>
          </a:p>
          <a:p>
            <a:pPr lvl="1"/>
            <a:r>
              <a:rPr lang="en-US" b="1" dirty="0" smtClean="0"/>
              <a:t>Company:</a:t>
            </a:r>
          </a:p>
          <a:p>
            <a:pPr lvl="2"/>
            <a:r>
              <a:rPr lang="en-US" dirty="0" smtClean="0"/>
              <a:t>If the audit fails, make corrections and resubmit the data.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66585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2756104"/>
            <a:ext cx="2438400" cy="1447800"/>
          </a:xfrm>
          <a:prstGeom prst="rect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Close-out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569918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Roadmap:  Close-out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Responsibilities of the…</a:t>
            </a:r>
          </a:p>
          <a:p>
            <a:pPr lvl="1"/>
            <a:r>
              <a:rPr lang="en-US" b="1" dirty="0" smtClean="0"/>
              <a:t>Trade Regulations Branch:</a:t>
            </a:r>
          </a:p>
          <a:p>
            <a:pPr lvl="2"/>
            <a:r>
              <a:rPr lang="en-US" dirty="0" smtClean="0"/>
              <a:t>Draft a close-out letter.</a:t>
            </a:r>
          </a:p>
          <a:p>
            <a:pPr lvl="2"/>
            <a:r>
              <a:rPr lang="en-US" dirty="0" smtClean="0"/>
              <a:t>Submit draft to ITMD management for review.</a:t>
            </a:r>
          </a:p>
          <a:p>
            <a:pPr lvl="2"/>
            <a:r>
              <a:rPr lang="en-US" dirty="0" smtClean="0"/>
              <a:t>Send final close-out letter to company.</a:t>
            </a:r>
            <a:endParaRPr lang="en-US" dirty="0"/>
          </a:p>
          <a:p>
            <a:pPr lvl="1"/>
            <a:r>
              <a:rPr lang="en-US" b="1" dirty="0" smtClean="0"/>
              <a:t>ITMD management:</a:t>
            </a:r>
          </a:p>
          <a:p>
            <a:pPr lvl="2"/>
            <a:r>
              <a:rPr lang="en-US" dirty="0" smtClean="0"/>
              <a:t>Review draft and supporting documentation.</a:t>
            </a:r>
          </a:p>
          <a:p>
            <a:pPr lvl="2"/>
            <a:r>
              <a:rPr lang="en-US" dirty="0" smtClean="0"/>
              <a:t>Chief of ITMD signs off on final close-out letter.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7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VSD Roadmap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44100"/>
              </p:ext>
            </p:extLst>
          </p:nvPr>
        </p:nvGraphicFramePr>
        <p:xfrm>
          <a:off x="609600" y="1217023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8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Main Takeaways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When mistakes are made, VSDs can be beneficial to the company and the Census Bureau.</a:t>
            </a:r>
          </a:p>
          <a:p>
            <a:r>
              <a:rPr lang="en-US" sz="4000" b="1" dirty="0" smtClean="0"/>
              <a:t>The VSD process is as simple as:</a:t>
            </a:r>
          </a:p>
          <a:p>
            <a:pPr lvl="1"/>
            <a:r>
              <a:rPr lang="en-US" sz="3600" dirty="0" smtClean="0"/>
              <a:t>Submit</a:t>
            </a:r>
          </a:p>
          <a:p>
            <a:pPr lvl="1"/>
            <a:r>
              <a:rPr lang="en-US" sz="3600" dirty="0" smtClean="0"/>
              <a:t>Audit</a:t>
            </a:r>
          </a:p>
          <a:p>
            <a:pPr lvl="1"/>
            <a:r>
              <a:rPr lang="en-US" sz="3600" dirty="0" smtClean="0"/>
              <a:t>Close-out</a:t>
            </a:r>
          </a:p>
          <a:p>
            <a:r>
              <a:rPr lang="en-US" sz="4000" b="1" dirty="0" smtClean="0"/>
              <a:t>Prevent the need to submit a VSD:</a:t>
            </a:r>
          </a:p>
          <a:p>
            <a:pPr lvl="1"/>
            <a:r>
              <a:rPr lang="en-US" sz="3600" dirty="0" smtClean="0"/>
              <a:t>Take a look at the Foreign Trade Regulations (FTR).</a:t>
            </a:r>
          </a:p>
          <a:p>
            <a:pPr lvl="2"/>
            <a:r>
              <a:rPr lang="en-US" sz="3200" dirty="0" smtClean="0"/>
              <a:t>A PDF version of the FTR is available at </a:t>
            </a:r>
            <a:r>
              <a:rPr lang="en-US" sz="3200" dirty="0" smtClean="0">
                <a:hlinkClick r:id="rId3"/>
              </a:rPr>
              <a:t>www.census.gov/trade</a:t>
            </a:r>
            <a:r>
              <a:rPr lang="en-US" sz="3200" dirty="0" smtClean="0"/>
              <a:t> under the “Regulations” tab.</a:t>
            </a:r>
          </a:p>
          <a:p>
            <a:pPr lvl="1"/>
            <a:r>
              <a:rPr lang="en-US" sz="3600" dirty="0"/>
              <a:t>Have a strong export compliance </a:t>
            </a:r>
            <a:r>
              <a:rPr lang="en-US" sz="3600" dirty="0" smtClean="0"/>
              <a:t>program.</a:t>
            </a:r>
            <a:endParaRPr lang="en-US" sz="3600" b="1" dirty="0"/>
          </a:p>
          <a:p>
            <a:pPr lv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Tools for Continued Compliance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56437" y="1676400"/>
            <a:ext cx="8535643" cy="4330617"/>
            <a:chOff x="219739" y="1857304"/>
            <a:chExt cx="8535643" cy="4330617"/>
          </a:xfrm>
        </p:grpSpPr>
        <p:sp>
          <p:nvSpPr>
            <p:cNvPr id="15" name="Oval 14"/>
            <p:cNvSpPr/>
            <p:nvPr/>
          </p:nvSpPr>
          <p:spPr>
            <a:xfrm>
              <a:off x="1669312" y="1857304"/>
              <a:ext cx="5762846" cy="3733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endParaRPr>
            </a:p>
          </p:txBody>
        </p:sp>
        <p:pic>
          <p:nvPicPr>
            <p:cNvPr id="18" name="Picture 11" descr="M:\All Ftd Staff\Global Reach\Pictures\ThinkStock Pictures\2012\global networ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02" y="2074791"/>
              <a:ext cx="2443480" cy="1616075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ysClr val="windowText" lastClr="000000">
                  <a:alpha val="48000"/>
                </a:sys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6648610" y="2682803"/>
              <a:ext cx="1770063" cy="400050"/>
            </a:xfrm>
            <a:prstGeom prst="rect">
              <a:avLst/>
            </a:prstGeom>
            <a:solidFill>
              <a:sysClr val="window" lastClr="FFFFFF">
                <a:alpha val="79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</a:rPr>
                <a:t>Webinars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44" y="4524304"/>
              <a:ext cx="2471982" cy="1663617"/>
            </a:xfrm>
            <a:prstGeom prst="rect">
              <a:avLst/>
            </a:prstGeom>
            <a:effectLst>
              <a:glow rad="127000">
                <a:sysClr val="windowText" lastClr="000000">
                  <a:alpha val="48000"/>
                </a:sysClr>
              </a:glow>
            </a:effectLst>
          </p:spPr>
        </p:pic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3649470" y="5002169"/>
              <a:ext cx="1770063" cy="707886"/>
            </a:xfrm>
            <a:prstGeom prst="rect">
              <a:avLst/>
            </a:prstGeom>
            <a:solidFill>
              <a:sysClr val="window" lastClr="FFFFFF">
                <a:alpha val="79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</a:rPr>
                <a:t>Global</a:t>
              </a:r>
              <a:r>
                <a:rPr kumimoji="0" lang="en-US" altLang="en-US" sz="2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</a:rPr>
                <a:t> Reach 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</a:rPr>
                <a:t>Blog</a:t>
              </a:r>
            </a:p>
          </p:txBody>
        </p:sp>
        <p:pic>
          <p:nvPicPr>
            <p:cNvPr id="24" name="Picture 13" descr="M:\All Ftd Staff\Global Reach\Pictures\9636736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39" y="2074791"/>
              <a:ext cx="2474913" cy="164941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ysClr val="windowText" lastClr="000000">
                  <a:alpha val="48000"/>
                </a:sys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428495" y="2545484"/>
              <a:ext cx="2057400" cy="708025"/>
            </a:xfrm>
            <a:prstGeom prst="rect">
              <a:avLst/>
            </a:prstGeom>
            <a:solidFill>
              <a:sysClr val="window" lastClr="FFFFFF">
                <a:alpha val="79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itchFamily="18" charset="0"/>
                </a:rPr>
                <a:t>AES Compliance Review Program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8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ITMD Outreach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Past Webinars: </a:t>
            </a:r>
          </a:p>
          <a:p>
            <a:r>
              <a:rPr lang="en-US" sz="1800" dirty="0"/>
              <a:t>Available </a:t>
            </a:r>
            <a:r>
              <a:rPr lang="en-US" sz="1800" dirty="0" smtClean="0"/>
              <a:t>at </a:t>
            </a:r>
            <a:r>
              <a:rPr lang="en-US" sz="1800" dirty="0" smtClean="0">
                <a:hlinkClick r:id="rId3"/>
              </a:rPr>
              <a:t>www.census.gov/foreign-trade/outreach</a:t>
            </a:r>
            <a:r>
              <a:rPr lang="en-US" sz="1800" dirty="0" smtClean="0"/>
              <a:t> and under the “Export Training” box on the right side of the webpage.</a:t>
            </a:r>
          </a:p>
          <a:p>
            <a:r>
              <a:rPr lang="en-US" sz="1800" dirty="0" smtClean="0"/>
              <a:t>Includes:</a:t>
            </a:r>
          </a:p>
          <a:p>
            <a:pPr lvl="1"/>
            <a:r>
              <a:rPr lang="en-US" sz="1800" b="1" dirty="0" smtClean="0"/>
              <a:t>Advanced Export Reports </a:t>
            </a:r>
            <a:r>
              <a:rPr lang="en-US" sz="1800" dirty="0" smtClean="0"/>
              <a:t>– advanced tutorial to export reports feature in the Automated Commercial Environment (ACE).</a:t>
            </a:r>
          </a:p>
          <a:p>
            <a:pPr lvl="1"/>
            <a:r>
              <a:rPr lang="en-US" sz="1800" b="1" dirty="0" smtClean="0"/>
              <a:t>Exporting Vehicles to Canada </a:t>
            </a:r>
            <a:r>
              <a:rPr lang="en-US" sz="1800" dirty="0" smtClean="0"/>
              <a:t>– how to properly file vehicle exports through a step-by-step walkthrough. Useful for vehicle exports to Canada and abroad.</a:t>
            </a:r>
          </a:p>
          <a:p>
            <a:pPr lvl="1"/>
            <a:r>
              <a:rPr lang="en-US" sz="1800" b="1" dirty="0" smtClean="0"/>
              <a:t>ACE </a:t>
            </a:r>
            <a:r>
              <a:rPr lang="en-US" sz="1800" b="1" dirty="0" err="1" smtClean="0"/>
              <a:t>AESDirect</a:t>
            </a:r>
            <a:r>
              <a:rPr lang="en-US" sz="1800" b="1" dirty="0" smtClean="0"/>
              <a:t> Demonstration </a:t>
            </a:r>
            <a:r>
              <a:rPr lang="en-US" sz="1800" dirty="0" smtClean="0"/>
              <a:t>– step-by-step demonstration of filing Electronic Export Information in the Automated Export System.</a:t>
            </a:r>
          </a:p>
          <a:p>
            <a:pPr marL="0" indent="0">
              <a:buNone/>
            </a:pPr>
            <a:r>
              <a:rPr lang="en-US" sz="2800" b="1" dirty="0" smtClean="0"/>
              <a:t>Future Webinars:</a:t>
            </a:r>
          </a:p>
          <a:p>
            <a:r>
              <a:rPr lang="en-US" sz="1800" dirty="0" smtClean="0"/>
              <a:t>Find a list of future webinars </a:t>
            </a:r>
            <a:r>
              <a:rPr lang="en-US" sz="1800" dirty="0"/>
              <a:t>at </a:t>
            </a:r>
            <a:r>
              <a:rPr lang="en-US" sz="1800" dirty="0" smtClean="0">
                <a:hlinkClick r:id="rId4"/>
              </a:rPr>
              <a:t>www.census.gov/foreign-trade/outreach/index.html</a:t>
            </a:r>
            <a:endParaRPr lang="en-US" sz="1800" dirty="0" smtClean="0"/>
          </a:p>
          <a:p>
            <a:pPr marL="0" indent="0">
              <a:buNone/>
            </a:pPr>
            <a:r>
              <a:rPr lang="en-US" sz="2800" b="1" dirty="0"/>
              <a:t>Newsletter:</a:t>
            </a:r>
          </a:p>
          <a:p>
            <a:r>
              <a:rPr lang="en-US" sz="1800" dirty="0" smtClean="0"/>
              <a:t>Check out ITMD’s Newsletter, </a:t>
            </a:r>
            <a:r>
              <a:rPr lang="en-US" sz="1800" i="1" dirty="0" smtClean="0"/>
              <a:t>Trade Source.</a:t>
            </a:r>
          </a:p>
          <a:p>
            <a:r>
              <a:rPr lang="en-US" sz="1800" dirty="0"/>
              <a:t>Available at </a:t>
            </a:r>
            <a:r>
              <a:rPr lang="en-US" sz="1800" dirty="0" smtClean="0">
                <a:hlinkClick r:id="rId3"/>
              </a:rPr>
              <a:t>www.census.gov/foreign-trade/outreach</a:t>
            </a:r>
            <a:r>
              <a:rPr lang="en-US" sz="1800" dirty="0" smtClean="0"/>
              <a:t> and at the “Newsletters” link in the “Important Links” box on the left.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2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Questions?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onstitutional &lt;strong&gt;questions&lt;/strong&gt; | prior probabil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9" y="1547814"/>
            <a:ext cx="2661341" cy="4449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is a VSD and why submit one?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(30.1 and 30.74(a))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VSD is…</a:t>
            </a:r>
          </a:p>
          <a:p>
            <a:pPr lvl="1"/>
            <a:r>
              <a:rPr lang="en-US" dirty="0" smtClean="0"/>
              <a:t>A narrative account with supporting documentation that describes violations or suspected violations of the Foreign Trade Regulations.</a:t>
            </a:r>
          </a:p>
          <a:p>
            <a:r>
              <a:rPr lang="en-US" b="1" dirty="0" smtClean="0"/>
              <a:t>Benefits for the Company:</a:t>
            </a:r>
          </a:p>
          <a:p>
            <a:pPr lvl="1"/>
            <a:r>
              <a:rPr lang="en-US" dirty="0" smtClean="0"/>
              <a:t>Reflects a company’s due diligence.</a:t>
            </a:r>
          </a:p>
          <a:p>
            <a:pPr lvl="1"/>
            <a:r>
              <a:rPr lang="en-US" dirty="0" smtClean="0"/>
              <a:t>Stronger export compliance.</a:t>
            </a:r>
          </a:p>
          <a:p>
            <a:pPr lvl="1"/>
            <a:r>
              <a:rPr lang="en-US" dirty="0" smtClean="0"/>
              <a:t>Shipments can be mitigated.</a:t>
            </a:r>
            <a:endParaRPr lang="en-US" dirty="0"/>
          </a:p>
          <a:p>
            <a:r>
              <a:rPr lang="en-US" b="1" dirty="0" smtClean="0"/>
              <a:t>Benefits for the U.S. Census Bureau:</a:t>
            </a:r>
          </a:p>
          <a:p>
            <a:pPr lvl="1"/>
            <a:r>
              <a:rPr lang="en-US" dirty="0" smtClean="0"/>
              <a:t>Export statistics are accurate.</a:t>
            </a:r>
          </a:p>
          <a:p>
            <a:r>
              <a:rPr lang="en-US" b="1" dirty="0" smtClean="0"/>
              <a:t>Limitations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05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TRB’s Contact Information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943600" y="2514600"/>
            <a:ext cx="4648200" cy="22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Phone: </a:t>
            </a:r>
            <a:r>
              <a:rPr lang="en-US" altLang="en-US" sz="1800" b="1" dirty="0">
                <a:solidFill>
                  <a:schemeClr val="tx2"/>
                </a:solidFill>
              </a:rPr>
              <a:t>	  </a:t>
            </a:r>
            <a:r>
              <a:rPr lang="en-US" altLang="en-US" sz="1800" dirty="0" smtClean="0"/>
              <a:t>1-800-549-0595 </a:t>
            </a:r>
            <a:r>
              <a:rPr lang="en-US" altLang="en-US" sz="1800" dirty="0"/>
              <a:t>(Option 3)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Fax:            </a:t>
            </a:r>
            <a:r>
              <a:rPr lang="en-US" altLang="en-US" sz="1800" dirty="0" smtClean="0"/>
              <a:t>301-763-8835</a:t>
            </a:r>
            <a:endParaRPr lang="en-US" altLang="en-US" sz="1800" dirty="0"/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Email:</a:t>
            </a:r>
            <a:r>
              <a:rPr lang="en-US" altLang="en-US" sz="1800" b="1" dirty="0">
                <a:solidFill>
                  <a:srgbClr val="0000FF"/>
                </a:solidFill>
              </a:rPr>
              <a:t>	  </a:t>
            </a:r>
            <a:r>
              <a:rPr lang="en-US" altLang="en-US" sz="1800" dirty="0" smtClean="0"/>
              <a:t>itmd.askregs@census.gov</a:t>
            </a:r>
            <a:endParaRPr lang="en-US" altLang="en-US" sz="1800" dirty="0"/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Website:   </a:t>
            </a:r>
            <a:r>
              <a:rPr lang="en-US" altLang="en-US" sz="1800" dirty="0"/>
              <a:t>census.gov/trade </a:t>
            </a:r>
            <a:r>
              <a:rPr lang="en-US" altLang="en-US" sz="2000" b="1" dirty="0"/>
              <a:t>	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Blog:</a:t>
            </a:r>
            <a:r>
              <a:rPr lang="en-US" altLang="en-US" sz="1800" b="1" dirty="0">
                <a:solidFill>
                  <a:schemeClr val="tx2"/>
                </a:solidFill>
              </a:rPr>
              <a:t>	 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 </a:t>
            </a:r>
            <a:r>
              <a:rPr lang="en-US" altLang="en-US" sz="1800" dirty="0" smtClean="0"/>
              <a:t>globalreach.blogs.census.gov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5" descr="M:\All Ftd Staff\Global Reach\ThinkStock Pictures\Contac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0401"/>
            <a:ext cx="3657600" cy="2732088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alpha val="4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Who can submit a VSD?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(30.74(b)(4))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Parties in violation of the FTR:</a:t>
            </a:r>
          </a:p>
          <a:p>
            <a:pPr lvl="1"/>
            <a:r>
              <a:rPr lang="en-US" sz="3200" dirty="0" smtClean="0"/>
              <a:t>U.S. Principal Party in Interest (USPPI)</a:t>
            </a:r>
          </a:p>
          <a:p>
            <a:pPr lvl="1"/>
            <a:r>
              <a:rPr lang="en-US" sz="3200" dirty="0" smtClean="0"/>
              <a:t>Authorized Agent</a:t>
            </a:r>
          </a:p>
          <a:p>
            <a:pPr lvl="1"/>
            <a:r>
              <a:rPr lang="en-US" sz="3200" dirty="0" smtClean="0"/>
              <a:t>Carrier</a:t>
            </a:r>
          </a:p>
          <a:p>
            <a:r>
              <a:rPr lang="en-US" sz="3600" b="1" dirty="0" smtClean="0"/>
              <a:t>Please remember…</a:t>
            </a:r>
          </a:p>
          <a:p>
            <a:pPr lvl="1"/>
            <a:r>
              <a:rPr lang="en-US" sz="3200" dirty="0" smtClean="0"/>
              <a:t>Senior management must authorize the VSD submission.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When should a company submit a VSD?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(30.74(a))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When known or suspected violations of the FTR occur.</a:t>
            </a:r>
          </a:p>
          <a:p>
            <a:r>
              <a:rPr lang="en-US" sz="3500" b="1" dirty="0" smtClean="0"/>
              <a:t>What does the Census Bureau advise?</a:t>
            </a:r>
          </a:p>
          <a:p>
            <a:pPr lvl="1"/>
            <a:r>
              <a:rPr lang="en-US" sz="3200" dirty="0" smtClean="0"/>
              <a:t>Systematic errors</a:t>
            </a:r>
          </a:p>
          <a:p>
            <a:pPr lvl="1"/>
            <a:r>
              <a:rPr lang="en-US" sz="3200" dirty="0" smtClean="0"/>
              <a:t>Failure to file </a:t>
            </a:r>
          </a:p>
          <a:p>
            <a:pPr lvl="1"/>
            <a:r>
              <a:rPr lang="en-US" sz="3200" dirty="0" smtClean="0"/>
              <a:t>Corrections related to:</a:t>
            </a:r>
          </a:p>
          <a:p>
            <a:pPr lvl="2"/>
            <a:r>
              <a:rPr lang="en-US" sz="2800" dirty="0" smtClean="0"/>
              <a:t>A large number of shipments</a:t>
            </a:r>
          </a:p>
          <a:p>
            <a:pPr lvl="2"/>
            <a:r>
              <a:rPr lang="en-US" sz="2800" dirty="0" smtClean="0"/>
              <a:t>High value shipments</a:t>
            </a:r>
          </a:p>
          <a:p>
            <a:pPr lvl="2"/>
            <a:r>
              <a:rPr lang="en-US" sz="2800" dirty="0" smtClean="0"/>
              <a:t>Licensed shipments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information is required for a VSD?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(30.74(c)(3))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Initial Notification</a:t>
            </a:r>
          </a:p>
          <a:p>
            <a:pPr lvl="1"/>
            <a:r>
              <a:rPr lang="en-US" dirty="0" smtClean="0"/>
              <a:t>Name and contact information of individual submitting the VSD and main point of contact for the VSD.</a:t>
            </a:r>
          </a:p>
          <a:p>
            <a:pPr lvl="1"/>
            <a:r>
              <a:rPr lang="en-US" dirty="0" smtClean="0"/>
              <a:t>Describe general nature, circumstances, and extent of the violations.</a:t>
            </a:r>
          </a:p>
          <a:p>
            <a:r>
              <a:rPr lang="en-US" b="1" dirty="0" smtClean="0"/>
              <a:t>Narrative Account</a:t>
            </a:r>
          </a:p>
          <a:p>
            <a:pPr lvl="1"/>
            <a:r>
              <a:rPr lang="en-US" dirty="0" smtClean="0"/>
              <a:t>Follows the initial notification, review of a 5-year period, and corrections and filings in the AES.</a:t>
            </a:r>
          </a:p>
          <a:p>
            <a:pPr lvl="1"/>
            <a:r>
              <a:rPr lang="en-US" dirty="0" smtClean="0"/>
              <a:t>Should sufficiently describe the nature of the review and measures taken to minimize the likelihood the violations will occur again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information is required for a VSD?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(30.74(c)(3)(</a:t>
            </a:r>
            <a:r>
              <a:rPr lang="en-US" sz="2200" b="1" dirty="0" err="1">
                <a:solidFill>
                  <a:srgbClr val="C00000"/>
                </a:solidFill>
              </a:rPr>
              <a:t>i</a:t>
            </a:r>
            <a:r>
              <a:rPr lang="en-US" sz="2200" b="1" dirty="0">
                <a:solidFill>
                  <a:srgbClr val="C00000"/>
                </a:solidFill>
              </a:rPr>
              <a:t>-vii) &amp; 30.74(c)(4))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The </a:t>
            </a:r>
            <a:r>
              <a:rPr lang="en-US" b="1" dirty="0"/>
              <a:t>kind of violation </a:t>
            </a:r>
            <a:r>
              <a:rPr lang="en-US" b="1" dirty="0" smtClean="0"/>
              <a:t>involved.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What </a:t>
            </a:r>
            <a:r>
              <a:rPr lang="en-US" sz="2600" dirty="0"/>
              <a:t>is the violation?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+mj-lt"/>
              <a:buAutoNum type="romanLcPeriod"/>
            </a:pPr>
            <a:r>
              <a:rPr lang="en-US" b="1" dirty="0"/>
              <a:t>Describe all data required to be reported under the FTR that was either not reported or reported </a:t>
            </a:r>
            <a:r>
              <a:rPr lang="en-US" b="1" dirty="0" smtClean="0"/>
              <a:t>incorrectly.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What was reported incorrectly?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What should have been reported?</a:t>
            </a:r>
            <a:endParaRPr lang="en-US" sz="2600" dirty="0"/>
          </a:p>
          <a:p>
            <a:pPr marL="400050" lvl="1" indent="0">
              <a:buNone/>
            </a:pPr>
            <a:endParaRPr lang="en-US" dirty="0"/>
          </a:p>
          <a:p>
            <a:pPr marL="971550" lvl="1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information is required for a VSD?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(30.74(c)(3)(</a:t>
            </a:r>
            <a:r>
              <a:rPr lang="en-US" sz="2200" b="1" dirty="0" err="1">
                <a:solidFill>
                  <a:srgbClr val="C00000"/>
                </a:solidFill>
              </a:rPr>
              <a:t>i</a:t>
            </a:r>
            <a:r>
              <a:rPr lang="en-US" sz="2200" b="1" dirty="0">
                <a:solidFill>
                  <a:srgbClr val="C00000"/>
                </a:solidFill>
              </a:rPr>
              <a:t>-vii) &amp; 30.74(c)(4))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71500">
              <a:buFont typeface="+mj-lt"/>
              <a:buAutoNum type="romanLcPeriod" startAt="3"/>
            </a:pPr>
            <a:r>
              <a:rPr lang="en-US" sz="3000" b="1" dirty="0"/>
              <a:t>An explanation of when and how the violations </a:t>
            </a:r>
            <a:r>
              <a:rPr lang="en-US" sz="3000" b="1" dirty="0" smtClean="0"/>
              <a:t>occurred.</a:t>
            </a:r>
            <a:endParaRPr lang="en-US" sz="3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When did these violations happen?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How did these violations happen?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+mj-lt"/>
              <a:buAutoNum type="romanLcPeriod" startAt="4"/>
            </a:pPr>
            <a:r>
              <a:rPr lang="en-US" sz="3000" b="1" dirty="0" smtClean="0"/>
              <a:t>The </a:t>
            </a:r>
            <a:r>
              <a:rPr lang="en-US" sz="3000" b="1" dirty="0"/>
              <a:t>complete identities and addresses of all individuals and organizations, whether foreign or domestic, involved in the activities giving rise to the </a:t>
            </a:r>
            <a:r>
              <a:rPr lang="en-US" sz="3000" b="1" dirty="0" smtClean="0"/>
              <a:t>violations.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Who are the parties involved?</a:t>
            </a:r>
            <a:endParaRPr lang="en-US" sz="2600" dirty="0"/>
          </a:p>
          <a:p>
            <a:pPr marL="971550" lvl="1" indent="-571500">
              <a:buFont typeface="+mj-lt"/>
              <a:buAutoNum type="romanLcPeriod" startAt="4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information is required for a VSD?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(30.74(c)(3)(</a:t>
            </a:r>
            <a:r>
              <a:rPr lang="en-US" sz="2200" b="1" dirty="0" err="1">
                <a:solidFill>
                  <a:srgbClr val="C00000"/>
                </a:solidFill>
              </a:rPr>
              <a:t>i</a:t>
            </a:r>
            <a:r>
              <a:rPr lang="en-US" sz="2200" b="1" dirty="0">
                <a:solidFill>
                  <a:srgbClr val="C00000"/>
                </a:solidFill>
              </a:rPr>
              <a:t>-vii) &amp; 30.74(c)(4))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71500">
              <a:buFont typeface="+mj-lt"/>
              <a:buAutoNum type="romanLcPeriod" startAt="5"/>
            </a:pPr>
            <a:r>
              <a:rPr lang="en-US" b="1" dirty="0"/>
              <a:t>A description of any mitigating </a:t>
            </a:r>
            <a:r>
              <a:rPr lang="en-US" b="1" dirty="0" smtClean="0"/>
              <a:t>circumstances.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First violation? First VSD?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Have any employees attended </a:t>
            </a:r>
            <a:r>
              <a:rPr lang="en-US" sz="2600" dirty="0" smtClean="0"/>
              <a:t>export compliance seminars?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571500">
              <a:buFont typeface="+mj-lt"/>
              <a:buAutoNum type="romanLcPeriod" startAt="5"/>
            </a:pPr>
            <a:r>
              <a:rPr lang="en-US" b="1" dirty="0"/>
              <a:t>Corrective measures </a:t>
            </a:r>
            <a:r>
              <a:rPr lang="en-US" b="1" dirty="0" smtClean="0"/>
              <a:t>taken.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What is the company doing to ensure this error </a:t>
            </a:r>
            <a:r>
              <a:rPr lang="en-US" sz="2600" dirty="0" smtClean="0"/>
              <a:t>does not </a:t>
            </a:r>
            <a:r>
              <a:rPr lang="en-US" sz="2600" dirty="0"/>
              <a:t>happen again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4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1F9FA5B2E847971EAB42F3EC9A01" ma:contentTypeVersion="2" ma:contentTypeDescription="Create a new document." ma:contentTypeScope="" ma:versionID="d4ee1edd9f108d6d83f52381baa127c0">
  <xsd:schema xmlns:xsd="http://www.w3.org/2001/XMLSchema" xmlns:xs="http://www.w3.org/2001/XMLSchema" xmlns:p="http://schemas.microsoft.com/office/2006/metadata/properties" xmlns:ns1="http://schemas.microsoft.com/sharepoint/v3" xmlns:ns2="8557a95a-962d-47e7-8af1-548f79049771" targetNamespace="http://schemas.microsoft.com/office/2006/metadata/properties" ma:root="true" ma:fieldsID="2bb8dfbcc59ace8b8b13156065cb8351" ns1:_="" ns2:_="">
    <xsd:import namespace="http://schemas.microsoft.com/sharepoint/v3"/>
    <xsd:import namespace="8557a95a-962d-47e7-8af1-548f79049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7a95a-962d-47e7-8af1-548f79049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557a95a-962d-47e7-8af1-548f79049771">CNMPDOCID-134-54</_dlc_DocId>
    <_dlc_DocIdUrl xmlns="8557a95a-962d-47e7-8af1-548f79049771">
      <Url>https://collab.ecm.census.gov/div/cnmp/intranet/CIDB/_layouts/DocIdRedir.aspx?ID=CNMPDOCID-134-54</Url>
      <Description>CNMPDOCID-134-54</Description>
    </_dlc_DocIdUrl>
  </documentManagement>
</p:properties>
</file>

<file path=customXml/itemProps1.xml><?xml version="1.0" encoding="utf-8"?>
<ds:datastoreItem xmlns:ds="http://schemas.openxmlformats.org/officeDocument/2006/customXml" ds:itemID="{2BA38781-BD72-4CBC-A539-F3E946AEE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7a95a-962d-47e7-8af1-548f79049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CC94F2-DA45-477E-ADF2-6542354670F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F52EFC0-1103-45EF-9816-A5E63FC980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ED58F6-4152-4975-AB0D-8141D60CDF06}">
  <ds:schemaRefs>
    <ds:schemaRef ds:uri="8557a95a-962d-47e7-8af1-548f7904977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1280</Words>
  <Application>Microsoft Office PowerPoint</Application>
  <PresentationFormat>Widescreen</PresentationFormat>
  <Paragraphs>251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Office Theme</vt:lpstr>
      <vt:lpstr>Roadmap to a Successful Voluntary Self-Disclosure</vt:lpstr>
      <vt:lpstr>Today’s Topics</vt:lpstr>
      <vt:lpstr>What is a VSD and why submit one?  (30.1 and 30.74(a))</vt:lpstr>
      <vt:lpstr>Who can submit a VSD?  (30.74(b)(4))</vt:lpstr>
      <vt:lpstr>When should a company submit a VSD? (30.74(a))</vt:lpstr>
      <vt:lpstr>What information is required for a VSD?  (30.74(c)(3))</vt:lpstr>
      <vt:lpstr>What information is required for a VSD?  (30.74(c)(3)(i-vii) &amp; 30.74(c)(4))</vt:lpstr>
      <vt:lpstr>What information is required for a VSD?  (30.74(c)(3)(i-vii) &amp; 30.74(c)(4))</vt:lpstr>
      <vt:lpstr>What information is required for a VSD?  (30.74(c)(3)(i-vii) &amp; 30.74(c)(4))</vt:lpstr>
      <vt:lpstr>What information is required for a VSD?  (30.74(c)(3)(i-vii) &amp; 30.74(c)(4))</vt:lpstr>
      <vt:lpstr>Example:  Narrative Account</vt:lpstr>
      <vt:lpstr>Example:  Narrative Account (continued)</vt:lpstr>
      <vt:lpstr>Example:  Spreadsheet of ITNs</vt:lpstr>
      <vt:lpstr>Where do you submit a VSD? (30.74(c)(5))</vt:lpstr>
      <vt:lpstr>Questions?</vt:lpstr>
      <vt:lpstr>VSD Roadmap</vt:lpstr>
      <vt:lpstr>VSD Roadmap:  Submit</vt:lpstr>
      <vt:lpstr>VSD Roadmap:  Submit</vt:lpstr>
      <vt:lpstr>VSD Roadmap</vt:lpstr>
      <vt:lpstr>VSD Roadmap:  Audit</vt:lpstr>
      <vt:lpstr>VSD Roadmap:  Audit</vt:lpstr>
      <vt:lpstr>VSD Roadmap</vt:lpstr>
      <vt:lpstr>VSD Roadmap:  Close-out</vt:lpstr>
      <vt:lpstr>VSD Roadmap:  Close-out</vt:lpstr>
      <vt:lpstr>VSD Roadmap</vt:lpstr>
      <vt:lpstr>Main Takeaways</vt:lpstr>
      <vt:lpstr>Tools for Continued Compliance</vt:lpstr>
      <vt:lpstr>ITMD Outreach</vt:lpstr>
      <vt:lpstr>Questions?</vt:lpstr>
      <vt:lpstr>TRB’s Contact Information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Richards</dc:creator>
  <cp:lastModifiedBy>Timothy Van Le (CENSUS/EAD FED)</cp:lastModifiedBy>
  <cp:revision>392</cp:revision>
  <cp:lastPrinted>2018-01-23T22:35:39Z</cp:lastPrinted>
  <dcterms:created xsi:type="dcterms:W3CDTF">2016-11-09T16:58:51Z</dcterms:created>
  <dcterms:modified xsi:type="dcterms:W3CDTF">2018-01-29T20:41:09Z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0x010100743B1F9FA5B2E847971EAB42F3EC9A01</vt:lpwstr>
  </property>
  <property fmtid="{D5CDD505-2E9C-101B-9397-08002B2CF9AE}" pid="3" name="_dlc_DocIdItemGuid">
    <vt:lpwstr>c27e0c36-c330-4c3d-8d82-a730cb1dcb64</vt:lpwstr>
  </property>
</Properties>
</file>